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57" r:id="rId5"/>
    <p:sldId id="259" r:id="rId6"/>
    <p:sldId id="260" r:id="rId7"/>
    <p:sldId id="267" r:id="rId8"/>
    <p:sldId id="262" r:id="rId9"/>
    <p:sldId id="272" r:id="rId10"/>
    <p:sldId id="273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5" Type="http://schemas.microsoft.com/office/2011/relationships/chartColorStyle" Target="colors1.xml"/><Relationship Id="rId4" Type="http://schemas.microsoft.com/office/2011/relationships/chartStyle" Target="style1.xml"/><Relationship Id="rId3" Type="http://schemas.openxmlformats.org/officeDocument/2006/relationships/image" Target="../media/image4.jpeg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1" i="0" u="none" strike="noStrike" kern="1200" spc="0" baseline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  <a:r>
              <a:t>Chart Title</a:t>
            </a:r>
          </a:p>
        </c:rich>
      </c:tx>
      <c:layout>
        <c:manualLayout>
          <c:xMode val="edge"/>
          <c:yMode val="edge"/>
          <c:x val="0.0470833333333333"/>
          <c:y val="0.069444444444444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20204976787728"/>
          <c:y val="0.122214564668045"/>
          <c:w val="0.447111681643132"/>
          <c:h val="0.800137835975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 w="3175">
              <a:solidFill>
                <a:schemeClr val="bg1">
                  <a:alpha val="60000"/>
                </a:schemeClr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c:spPr>
          <c:explosion val="5"/>
          <c:dPt>
            <c:idx val="0"/>
            <c:bubble3D val="0"/>
            <c:spPr>
              <a:solidFill>
                <a:srgbClr val="00ABBA"/>
              </a:solidFill>
              <a:ln w="3175">
                <a:solidFill>
                  <a:schemeClr val="bg1">
                    <a:alpha val="60000"/>
                  </a:schemeClr>
                </a:solidFill>
              </a:ln>
              <a:effectLst>
                <a:glow rad="139700">
                  <a:srgbClr val="7DB6EF">
                    <a:satMod val="175000"/>
                    <a:alpha val="40000"/>
                  </a:srgbClr>
                </a:glow>
                <a:innerShdw blurRad="63500" dist="50800" dir="13500000">
                  <a:prstClr val="black">
                    <a:alpha val="73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C5DC32"/>
              </a:solidFill>
              <a:ln w="3175">
                <a:solidFill>
                  <a:schemeClr val="bg1">
                    <a:alpha val="60000"/>
                  </a:schemeClr>
                </a:solidFill>
              </a:ln>
              <a:effectLst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bg1"/>
              </a:solidFill>
              <a:ln w="3175">
                <a:solidFill>
                  <a:schemeClr val="bg1">
                    <a:alpha val="60000"/>
                  </a:schemeClr>
                </a:solidFill>
              </a:ln>
              <a:effectLst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bg1"/>
              </a:solidFill>
              <a:ln w="3175">
                <a:solidFill>
                  <a:schemeClr val="bg1">
                    <a:alpha val="60000"/>
                  </a:schemeClr>
                </a:solidFill>
              </a:ln>
              <a:effectLst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1800" b="0" i="0" u="none" strike="noStrike" kern="1200" baseline="0">
                    <a:solidFill>
                      <a:schemeClr val="bg1"/>
                    </a:solidFill>
                    <a:latin typeface="Impact" panose="020B0806030902050204" charset="0"/>
                    <a:ea typeface="Impact" panose="020B0806030902050204" charset="0"/>
                    <a:cs typeface="Impact" panose="020B0806030902050204" charset="0"/>
                    <a:sym typeface="Impact" panose="020B0806030902050204" charset="0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Not-defaulted</c:v>
                </c:pt>
                <c:pt idx="1">
                  <c:v>Defaulted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Not-defaulted</c:v>
                </c:pt>
                <c:pt idx="1">
                  <c:v>Defaulted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4.4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Not-defaulted</c:v>
                </c:pt>
                <c:pt idx="1">
                  <c:v>Defaulted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blipFill rotWithShape="1">
      <a:blip xmlns:r="http://schemas.openxmlformats.org/officeDocument/2006/relationships" r:embed="rId3"/>
      <a:stretch>
        <a:fillRect/>
      </a:stretch>
    </a:blipFill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E40EF7-4FDB-46DC-AD5C-7AA9927BCDC4}" type="doc">
      <dgm:prSet loTypeId="urn:microsoft.com/office/officeart/2005/8/layout/bProcess3" loCatId="process" qsTypeId="urn:microsoft.com/office/officeart/2005/8/quickstyle/simple1" qsCatId="simple" csTypeId="urn:microsoft.com/office/officeart/2005/8/colors/accent1_4" csCatId="accent1" phldr="0"/>
      <dgm:spPr/>
      <dgm:t>
        <a:bodyPr/>
        <a:p>
          <a:endParaRPr lang="en-US"/>
        </a:p>
      </dgm:t>
    </dgm:pt>
    <dgm:pt modelId="{79A907BE-6A57-46F9-949B-2F83975E5013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DATA </a:t>
          </a:r>
          <a:r>
            <a:rPr lang="en-US"/>
            <a:t/>
          </a:r>
          <a:endParaRPr 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SOURCING</a:t>
          </a:r>
          <a:r>
            <a:rPr lang="en-US"/>
            <a:t/>
          </a:r>
          <a:endParaRPr lang="en-US"/>
        </a:p>
      </dgm:t>
    </dgm:pt>
    <dgm:pt modelId="{27508ADE-09B9-4692-B3B1-997C0A038367}" cxnId="{819E155B-37CC-4312-B7B6-981BA9A902DD}" type="parTrans">
      <dgm:prSet/>
      <dgm:spPr/>
      <dgm:t>
        <a:bodyPr/>
        <a:p>
          <a:endParaRPr lang="en-US"/>
        </a:p>
      </dgm:t>
    </dgm:pt>
    <dgm:pt modelId="{6E764295-1C97-4A8A-BB23-8F6587B65D20}" cxnId="{819E155B-37CC-4312-B7B6-981BA9A902DD}" type="sibTrans">
      <dgm:prSet/>
      <dgm:spPr/>
      <dgm:t>
        <a:bodyPr/>
        <a:p>
          <a:endParaRPr lang="en-US"/>
        </a:p>
      </dgm:t>
    </dgm:pt>
    <dgm:pt modelId="{047E9EF6-99D9-47D4-8421-7851F36A512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</a:t>
          </a:r>
          <a:endParaRPr 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CLEANING</a:t>
          </a:r>
          <a:r>
            <a:rPr lang="en-US"/>
            <a:t/>
          </a:r>
          <a:endParaRPr lang="en-US"/>
        </a:p>
      </dgm:t>
    </dgm:pt>
    <dgm:pt modelId="{2AC7BC3F-1829-4928-9FDD-1BD085861192}" cxnId="{E5C0C83A-29C3-49B4-A329-D9427DE8B4A7}" type="parTrans">
      <dgm:prSet/>
      <dgm:spPr/>
      <dgm:t>
        <a:bodyPr/>
        <a:p>
          <a:endParaRPr lang="en-US"/>
        </a:p>
      </dgm:t>
    </dgm:pt>
    <dgm:pt modelId="{B3A60D08-4CF1-4AD3-A554-8DA1472F6362}" cxnId="{E5C0C83A-29C3-49B4-A329-D9427DE8B4A7}" type="sibTrans">
      <dgm:prSet/>
      <dgm:spPr/>
      <dgm:t>
        <a:bodyPr/>
        <a:p>
          <a:endParaRPr lang="en-US"/>
        </a:p>
      </dgm:t>
    </dgm:pt>
    <dgm:pt modelId="{9B99C3CE-0550-4254-B164-BB9424E18E5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UNI</a:t>
          </a:r>
          <a:r>
            <a:rPr lang="en-US">
              <a:sym typeface="+mn-ea"/>
            </a:rPr>
            <a:t>VARIATE</a:t>
          </a:r>
          <a:r>
            <a:rPr lang="en-US">
              <a:sym typeface="+mn-ea"/>
            </a:rPr>
            <a:t/>
          </a:r>
          <a:endParaRPr lang="en-US"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ANALYIS</a:t>
          </a:r>
          <a:r>
            <a:rPr lang="en-US"/>
            <a:t/>
          </a:r>
          <a:endParaRPr lang="en-US"/>
        </a:p>
      </dgm:t>
    </dgm:pt>
    <dgm:pt modelId="{CF18C7ED-262E-47EB-A8BC-BC18A4B2756C}" cxnId="{894088E6-D7C2-4FCF-80C2-89829D3B4B19}" type="parTrans">
      <dgm:prSet/>
      <dgm:spPr/>
      <dgm:t>
        <a:bodyPr/>
        <a:p>
          <a:endParaRPr lang="en-US"/>
        </a:p>
      </dgm:t>
    </dgm:pt>
    <dgm:pt modelId="{C20DFEDB-A5DA-48B1-860C-C64E9FB9889D}" cxnId="{894088E6-D7C2-4FCF-80C2-89829D3B4B19}" type="sibTrans">
      <dgm:prSet/>
      <dgm:spPr/>
      <dgm:t>
        <a:bodyPr/>
        <a:p>
          <a:endParaRPr lang="en-US"/>
        </a:p>
      </dgm:t>
    </dgm:pt>
    <dgm:pt modelId="{4DBF9FC0-7F11-49D1-A13A-F9EF16035E7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BIVARIATE</a:t>
          </a:r>
          <a:endParaRPr lang="en-US"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ANALYIS</a:t>
          </a:r>
          <a:r>
            <a:rPr lang="en-US"/>
            <a:t/>
          </a:r>
          <a:endParaRPr lang="en-US"/>
        </a:p>
      </dgm:t>
    </dgm:pt>
    <dgm:pt modelId="{716438C4-1259-4C94-B7A8-3756D5685E48}" cxnId="{96F5EB9F-4EE9-4454-9906-CF616CEDB36C}" type="parTrans">
      <dgm:prSet/>
      <dgm:spPr/>
      <dgm:t>
        <a:bodyPr/>
        <a:p>
          <a:endParaRPr lang="en-US"/>
        </a:p>
      </dgm:t>
    </dgm:pt>
    <dgm:pt modelId="{627790A7-E5AF-4DEF-9847-DE068ABD657B}" cxnId="{96F5EB9F-4EE9-4454-9906-CF616CEDB36C}" type="sibTrans">
      <dgm:prSet/>
      <dgm:spPr/>
      <dgm:t>
        <a:bodyPr/>
        <a:p>
          <a:endParaRPr lang="en-US"/>
        </a:p>
      </dgm:t>
    </dgm:pt>
    <dgm:pt modelId="{3B57DE3A-D0CA-4A4A-A50B-01FBE031AA6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DERIVED</a:t>
          </a:r>
          <a:endParaRPr 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METRICES</a:t>
          </a:r>
          <a:r>
            <a:rPr lang="en-US"/>
            <a:t/>
          </a:r>
          <a:endParaRPr lang="en-US"/>
        </a:p>
      </dgm:t>
    </dgm:pt>
    <dgm:pt modelId="{98FA3677-4FAE-4C5E-B3CE-CF3B6D80F4A1}" cxnId="{814476DF-B787-4B52-BAA0-3262D5F84A13}" type="parTrans">
      <dgm:prSet/>
      <dgm:spPr/>
      <dgm:t>
        <a:bodyPr/>
        <a:p>
          <a:endParaRPr lang="en-US"/>
        </a:p>
      </dgm:t>
    </dgm:pt>
    <dgm:pt modelId="{D4875198-FB6C-46A1-9EC3-6A21426D178B}" cxnId="{814476DF-B787-4B52-BAA0-3262D5F84A13}" type="sibTrans">
      <dgm:prSet/>
      <dgm:spPr/>
      <dgm:t>
        <a:bodyPr/>
        <a:p>
          <a:endParaRPr lang="en-US"/>
        </a:p>
      </dgm:t>
    </dgm:pt>
    <dgm:pt modelId="{1623B4C5-2499-4637-B07C-6AE8AE2BD718}" type="pres">
      <dgm:prSet presAssocID="{4BE40EF7-4FDB-46DC-AD5C-7AA9927BCDC4}" presName="Name0" presStyleCnt="0">
        <dgm:presLayoutVars>
          <dgm:dir/>
          <dgm:resizeHandles val="exact"/>
        </dgm:presLayoutVars>
      </dgm:prSet>
      <dgm:spPr/>
    </dgm:pt>
    <dgm:pt modelId="{2FBE2C1E-1D94-400F-A227-985D4DA10085}" type="pres">
      <dgm:prSet presAssocID="{79A907BE-6A57-46F9-949B-2F83975E5013}" presName="node" presStyleLbl="node1" presStyleIdx="0" presStyleCnt="5">
        <dgm:presLayoutVars>
          <dgm:bulletEnabled val="1"/>
        </dgm:presLayoutVars>
      </dgm:prSet>
      <dgm:spPr/>
    </dgm:pt>
    <dgm:pt modelId="{9F73252C-5345-45F1-A6FA-69E44781CCB0}" type="pres">
      <dgm:prSet presAssocID="{6E764295-1C97-4A8A-BB23-8F6587B65D20}" presName="sibTrans" presStyleLbl="sibTrans1D1" presStyleIdx="0" presStyleCnt="4"/>
      <dgm:spPr/>
    </dgm:pt>
    <dgm:pt modelId="{0A91809B-8299-4CB8-B3C9-28D901126CE1}" type="pres">
      <dgm:prSet presAssocID="{6E764295-1C97-4A8A-BB23-8F6587B65D20}" presName="connectorText" presStyleCnt="0"/>
      <dgm:spPr/>
    </dgm:pt>
    <dgm:pt modelId="{0482690C-586E-41D6-8B40-4CA7581A9CE9}" type="pres">
      <dgm:prSet presAssocID="{047E9EF6-99D9-47D4-8421-7851F36A512F}" presName="node" presStyleLbl="node1" presStyleIdx="1" presStyleCnt="5">
        <dgm:presLayoutVars>
          <dgm:bulletEnabled val="1"/>
        </dgm:presLayoutVars>
      </dgm:prSet>
      <dgm:spPr/>
    </dgm:pt>
    <dgm:pt modelId="{EBB69596-36AB-40F1-91C5-FC3350A00067}" type="pres">
      <dgm:prSet presAssocID="{B3A60D08-4CF1-4AD3-A554-8DA1472F6362}" presName="sibTrans" presStyleLbl="sibTrans1D1" presStyleIdx="1" presStyleCnt="4"/>
      <dgm:spPr/>
    </dgm:pt>
    <dgm:pt modelId="{9F0FF7A9-40E9-4C02-BFFF-6F0641C2389B}" type="pres">
      <dgm:prSet presAssocID="{B3A60D08-4CF1-4AD3-A554-8DA1472F6362}" presName="connectorText" presStyleCnt="0"/>
      <dgm:spPr/>
    </dgm:pt>
    <dgm:pt modelId="{E5145E43-B450-47CE-B1E5-1482BCF4071D}" type="pres">
      <dgm:prSet presAssocID="{9B99C3CE-0550-4254-B164-BB9424E18E56}" presName="node" presStyleLbl="node1" presStyleIdx="2" presStyleCnt="5">
        <dgm:presLayoutVars>
          <dgm:bulletEnabled val="1"/>
        </dgm:presLayoutVars>
      </dgm:prSet>
      <dgm:spPr/>
    </dgm:pt>
    <dgm:pt modelId="{31F3FE5F-74B2-48F8-89DC-AE29DBB498B0}" type="pres">
      <dgm:prSet presAssocID="{C20DFEDB-A5DA-48B1-860C-C64E9FB9889D}" presName="sibTrans" presStyleLbl="sibTrans1D1" presStyleIdx="2" presStyleCnt="4"/>
      <dgm:spPr/>
    </dgm:pt>
    <dgm:pt modelId="{EF27A438-6BA1-43B2-9139-DBAF3CBBEF89}" type="pres">
      <dgm:prSet presAssocID="{C20DFEDB-A5DA-48B1-860C-C64E9FB9889D}" presName="connectorText" presStyleCnt="0"/>
      <dgm:spPr/>
    </dgm:pt>
    <dgm:pt modelId="{13492D71-E670-42C9-A619-1DE9B5F887F1}" type="pres">
      <dgm:prSet presAssocID="{4DBF9FC0-7F11-49D1-A13A-F9EF16035E78}" presName="node" presStyleLbl="node1" presStyleIdx="3" presStyleCnt="5">
        <dgm:presLayoutVars>
          <dgm:bulletEnabled val="1"/>
        </dgm:presLayoutVars>
      </dgm:prSet>
      <dgm:spPr/>
    </dgm:pt>
    <dgm:pt modelId="{E85A6953-055C-454F-835D-7FF8096CA491}" type="pres">
      <dgm:prSet presAssocID="{627790A7-E5AF-4DEF-9847-DE068ABD657B}" presName="sibTrans" presStyleLbl="sibTrans1D1" presStyleIdx="3" presStyleCnt="4"/>
      <dgm:spPr/>
    </dgm:pt>
    <dgm:pt modelId="{EB69ECB2-9BFD-4754-8113-1A1F7EFC836E}" type="pres">
      <dgm:prSet presAssocID="{627790A7-E5AF-4DEF-9847-DE068ABD657B}" presName="connectorText" presStyleCnt="0"/>
      <dgm:spPr/>
    </dgm:pt>
    <dgm:pt modelId="{F80816D7-392E-4741-B9A3-C73586F7EC67}" type="pres">
      <dgm:prSet presAssocID="{3B57DE3A-D0CA-4A4A-A50B-01FBE031AA69}" presName="node" presStyleLbl="node1" presStyleIdx="4" presStyleCnt="5">
        <dgm:presLayoutVars>
          <dgm:bulletEnabled val="1"/>
        </dgm:presLayoutVars>
      </dgm:prSet>
      <dgm:spPr/>
    </dgm:pt>
  </dgm:ptLst>
  <dgm:cxnLst>
    <dgm:cxn modelId="{819E155B-37CC-4312-B7B6-981BA9A902DD}" srcId="{4BE40EF7-4FDB-46DC-AD5C-7AA9927BCDC4}" destId="{79A907BE-6A57-46F9-949B-2F83975E5013}" srcOrd="0" destOrd="0" parTransId="{27508ADE-09B9-4692-B3B1-997C0A038367}" sibTransId="{6E764295-1C97-4A8A-BB23-8F6587B65D20}"/>
    <dgm:cxn modelId="{E5C0C83A-29C3-49B4-A329-D9427DE8B4A7}" srcId="{4BE40EF7-4FDB-46DC-AD5C-7AA9927BCDC4}" destId="{047E9EF6-99D9-47D4-8421-7851F36A512F}" srcOrd="1" destOrd="0" parTransId="{2AC7BC3F-1829-4928-9FDD-1BD085861192}" sibTransId="{B3A60D08-4CF1-4AD3-A554-8DA1472F6362}"/>
    <dgm:cxn modelId="{894088E6-D7C2-4FCF-80C2-89829D3B4B19}" srcId="{4BE40EF7-4FDB-46DC-AD5C-7AA9927BCDC4}" destId="{9B99C3CE-0550-4254-B164-BB9424E18E56}" srcOrd="2" destOrd="0" parTransId="{CF18C7ED-262E-47EB-A8BC-BC18A4B2756C}" sibTransId="{C20DFEDB-A5DA-48B1-860C-C64E9FB9889D}"/>
    <dgm:cxn modelId="{96F5EB9F-4EE9-4454-9906-CF616CEDB36C}" srcId="{4BE40EF7-4FDB-46DC-AD5C-7AA9927BCDC4}" destId="{4DBF9FC0-7F11-49D1-A13A-F9EF16035E78}" srcOrd="3" destOrd="0" parTransId="{716438C4-1259-4C94-B7A8-3756D5685E48}" sibTransId="{627790A7-E5AF-4DEF-9847-DE068ABD657B}"/>
    <dgm:cxn modelId="{814476DF-B787-4B52-BAA0-3262D5F84A13}" srcId="{4BE40EF7-4FDB-46DC-AD5C-7AA9927BCDC4}" destId="{3B57DE3A-D0CA-4A4A-A50B-01FBE031AA69}" srcOrd="4" destOrd="0" parTransId="{98FA3677-4FAE-4C5E-B3CE-CF3B6D80F4A1}" sibTransId="{D4875198-FB6C-46A1-9EC3-6A21426D178B}"/>
    <dgm:cxn modelId="{B22FD783-C727-4B25-A5F6-5BEBC7A44F93}" type="presOf" srcId="{4BE40EF7-4FDB-46DC-AD5C-7AA9927BCDC4}" destId="{1623B4C5-2499-4637-B07C-6AE8AE2BD718}" srcOrd="0" destOrd="0" presId="urn:microsoft.com/office/officeart/2005/8/layout/bProcess3"/>
    <dgm:cxn modelId="{D7439D92-9CB9-44F8-BFFA-0C18E4AC8414}" type="presParOf" srcId="{1623B4C5-2499-4637-B07C-6AE8AE2BD718}" destId="{2FBE2C1E-1D94-400F-A227-985D4DA10085}" srcOrd="0" destOrd="0" presId="urn:microsoft.com/office/officeart/2005/8/layout/bProcess3"/>
    <dgm:cxn modelId="{68DBA80A-4F55-4925-97C1-F2AF873F6A64}" type="presOf" srcId="{79A907BE-6A57-46F9-949B-2F83975E5013}" destId="{2FBE2C1E-1D94-400F-A227-985D4DA10085}" srcOrd="0" destOrd="0" presId="urn:microsoft.com/office/officeart/2005/8/layout/bProcess3"/>
    <dgm:cxn modelId="{A8BEC17C-06A8-46FA-81B6-FEB5D7EB4922}" type="presParOf" srcId="{1623B4C5-2499-4637-B07C-6AE8AE2BD718}" destId="{9F73252C-5345-45F1-A6FA-69E44781CCB0}" srcOrd="1" destOrd="0" presId="urn:microsoft.com/office/officeart/2005/8/layout/bProcess3"/>
    <dgm:cxn modelId="{2783D68B-88F7-4938-ACED-8D70F8FD0105}" type="presOf" srcId="{6E764295-1C97-4A8A-BB23-8F6587B65D20}" destId="{9F73252C-5345-45F1-A6FA-69E44781CCB0}" srcOrd="0" destOrd="0" presId="urn:microsoft.com/office/officeart/2005/8/layout/bProcess3"/>
    <dgm:cxn modelId="{A047014E-20EB-4F45-97E1-BED162F0C3C2}" type="presParOf" srcId="{9F73252C-5345-45F1-A6FA-69E44781CCB0}" destId="{0A91809B-8299-4CB8-B3C9-28D901126CE1}" srcOrd="0" destOrd="1" presId="urn:microsoft.com/office/officeart/2005/8/layout/bProcess3"/>
    <dgm:cxn modelId="{05058649-0498-43E3-A0B9-55AEB4503FF9}" type="presOf" srcId="{6E764295-1C97-4A8A-BB23-8F6587B65D20}" destId="{0A91809B-8299-4CB8-B3C9-28D901126CE1}" srcOrd="1" destOrd="0" presId="urn:microsoft.com/office/officeart/2005/8/layout/bProcess3"/>
    <dgm:cxn modelId="{677B1C95-1BC0-42C7-8E6D-981B7F92EDD3}" type="presParOf" srcId="{1623B4C5-2499-4637-B07C-6AE8AE2BD718}" destId="{0482690C-586E-41D6-8B40-4CA7581A9CE9}" srcOrd="2" destOrd="0" presId="urn:microsoft.com/office/officeart/2005/8/layout/bProcess3"/>
    <dgm:cxn modelId="{96B5F783-8C3C-4D7D-868C-7E684EC6EA24}" type="presOf" srcId="{047E9EF6-99D9-47D4-8421-7851F36A512F}" destId="{0482690C-586E-41D6-8B40-4CA7581A9CE9}" srcOrd="0" destOrd="0" presId="urn:microsoft.com/office/officeart/2005/8/layout/bProcess3"/>
    <dgm:cxn modelId="{395750DF-0C73-4269-AB12-B9CFAA0D5909}" type="presParOf" srcId="{1623B4C5-2499-4637-B07C-6AE8AE2BD718}" destId="{EBB69596-36AB-40F1-91C5-FC3350A00067}" srcOrd="3" destOrd="0" presId="urn:microsoft.com/office/officeart/2005/8/layout/bProcess3"/>
    <dgm:cxn modelId="{C327D070-752B-49B6-B0B6-01F617A9E55D}" type="presOf" srcId="{B3A60D08-4CF1-4AD3-A554-8DA1472F6362}" destId="{EBB69596-36AB-40F1-91C5-FC3350A00067}" srcOrd="0" destOrd="0" presId="urn:microsoft.com/office/officeart/2005/8/layout/bProcess3"/>
    <dgm:cxn modelId="{4242969D-97E0-4DB4-BA70-958593164FBA}" type="presParOf" srcId="{EBB69596-36AB-40F1-91C5-FC3350A00067}" destId="{9F0FF7A9-40E9-4C02-BFFF-6F0641C2389B}" srcOrd="0" destOrd="3" presId="urn:microsoft.com/office/officeart/2005/8/layout/bProcess3"/>
    <dgm:cxn modelId="{C53B7BD7-6AC7-4FC6-9BDA-2C737990331B}" type="presOf" srcId="{B3A60D08-4CF1-4AD3-A554-8DA1472F6362}" destId="{9F0FF7A9-40E9-4C02-BFFF-6F0641C2389B}" srcOrd="1" destOrd="0" presId="urn:microsoft.com/office/officeart/2005/8/layout/bProcess3"/>
    <dgm:cxn modelId="{E5D2FDDB-F2CB-4374-9BD1-C77F8CCF1E82}" type="presParOf" srcId="{1623B4C5-2499-4637-B07C-6AE8AE2BD718}" destId="{E5145E43-B450-47CE-B1E5-1482BCF4071D}" srcOrd="4" destOrd="0" presId="urn:microsoft.com/office/officeart/2005/8/layout/bProcess3"/>
    <dgm:cxn modelId="{39C7A920-E011-4508-82DF-0A686D5E3886}" type="presOf" srcId="{9B99C3CE-0550-4254-B164-BB9424E18E56}" destId="{E5145E43-B450-47CE-B1E5-1482BCF4071D}" srcOrd="0" destOrd="0" presId="urn:microsoft.com/office/officeart/2005/8/layout/bProcess3"/>
    <dgm:cxn modelId="{BB0B75E5-B61B-46D2-B200-492D9B06ED3A}" type="presParOf" srcId="{1623B4C5-2499-4637-B07C-6AE8AE2BD718}" destId="{31F3FE5F-74B2-48F8-89DC-AE29DBB498B0}" srcOrd="5" destOrd="0" presId="urn:microsoft.com/office/officeart/2005/8/layout/bProcess3"/>
    <dgm:cxn modelId="{660BD9DB-05CF-4094-A51C-71F5ADE652F5}" type="presOf" srcId="{C20DFEDB-A5DA-48B1-860C-C64E9FB9889D}" destId="{31F3FE5F-74B2-48F8-89DC-AE29DBB498B0}" srcOrd="0" destOrd="0" presId="urn:microsoft.com/office/officeart/2005/8/layout/bProcess3"/>
    <dgm:cxn modelId="{ADCCC707-6418-43D5-99A3-0E4383315A63}" type="presParOf" srcId="{31F3FE5F-74B2-48F8-89DC-AE29DBB498B0}" destId="{EF27A438-6BA1-43B2-9139-DBAF3CBBEF89}" srcOrd="0" destOrd="5" presId="urn:microsoft.com/office/officeart/2005/8/layout/bProcess3"/>
    <dgm:cxn modelId="{E3D8D3BA-6AB4-4C54-B882-057040AF5A99}" type="presOf" srcId="{C20DFEDB-A5DA-48B1-860C-C64E9FB9889D}" destId="{EF27A438-6BA1-43B2-9139-DBAF3CBBEF89}" srcOrd="1" destOrd="0" presId="urn:microsoft.com/office/officeart/2005/8/layout/bProcess3"/>
    <dgm:cxn modelId="{D678648A-8B38-4943-9B73-791F9D61ED73}" type="presParOf" srcId="{1623B4C5-2499-4637-B07C-6AE8AE2BD718}" destId="{13492D71-E670-42C9-A619-1DE9B5F887F1}" srcOrd="6" destOrd="0" presId="urn:microsoft.com/office/officeart/2005/8/layout/bProcess3"/>
    <dgm:cxn modelId="{5B264031-0F78-4A45-8B49-528AAAEE3D18}" type="presOf" srcId="{4DBF9FC0-7F11-49D1-A13A-F9EF16035E78}" destId="{13492D71-E670-42C9-A619-1DE9B5F887F1}" srcOrd="0" destOrd="0" presId="urn:microsoft.com/office/officeart/2005/8/layout/bProcess3"/>
    <dgm:cxn modelId="{C1BE53E2-F4BE-4EB7-815C-651E6F759077}" type="presParOf" srcId="{1623B4C5-2499-4637-B07C-6AE8AE2BD718}" destId="{E85A6953-055C-454F-835D-7FF8096CA491}" srcOrd="7" destOrd="0" presId="urn:microsoft.com/office/officeart/2005/8/layout/bProcess3"/>
    <dgm:cxn modelId="{BCCB8A48-11C4-4AA2-854B-36E486DC31FC}" type="presOf" srcId="{627790A7-E5AF-4DEF-9847-DE068ABD657B}" destId="{E85A6953-055C-454F-835D-7FF8096CA491}" srcOrd="0" destOrd="0" presId="urn:microsoft.com/office/officeart/2005/8/layout/bProcess3"/>
    <dgm:cxn modelId="{32B0CF4D-B9A9-43F2-A1D7-F2512C3E8D52}" type="presParOf" srcId="{E85A6953-055C-454F-835D-7FF8096CA491}" destId="{EB69ECB2-9BFD-4754-8113-1A1F7EFC836E}" srcOrd="0" destOrd="7" presId="urn:microsoft.com/office/officeart/2005/8/layout/bProcess3"/>
    <dgm:cxn modelId="{B702271C-083F-4CAA-8DA0-3CE6526795F6}" type="presOf" srcId="{627790A7-E5AF-4DEF-9847-DE068ABD657B}" destId="{EB69ECB2-9BFD-4754-8113-1A1F7EFC836E}" srcOrd="1" destOrd="0" presId="urn:microsoft.com/office/officeart/2005/8/layout/bProcess3"/>
    <dgm:cxn modelId="{2A0A3D33-DE6B-4082-A675-443C6DF972BA}" type="presParOf" srcId="{1623B4C5-2499-4637-B07C-6AE8AE2BD718}" destId="{F80816D7-392E-4741-B9A3-C73586F7EC67}" srcOrd="8" destOrd="0" presId="urn:microsoft.com/office/officeart/2005/8/layout/bProcess3"/>
    <dgm:cxn modelId="{ED314DF8-AF1A-42DA-8875-9C24BD7B4085}" type="presOf" srcId="{3B57DE3A-D0CA-4A4A-A50B-01FBE031AA69}" destId="{F80816D7-392E-4741-B9A3-C73586F7EC67}" srcOrd="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788910" cy="5276850"/>
        <a:chOff x="0" y="0"/>
        <a:chExt cx="7788910" cy="5276850"/>
      </a:xfrm>
    </dsp:grpSpPr>
    <dsp:sp modelId="{9F73252C-5345-45F1-A6FA-69E44781CCB0}">
      <dsp:nvSpPr>
        <dsp:cNvPr id="4" name="Freeform 3"/>
        <dsp:cNvSpPr/>
      </dsp:nvSpPr>
      <dsp:spPr bwMode="white">
        <a:xfrm>
          <a:off x="3628252" y="702968"/>
          <a:ext cx="536648" cy="0"/>
        </a:xfrm>
        <a:custGeom>
          <a:avLst/>
          <a:gdLst/>
          <a:ahLst/>
          <a:cxnLst/>
          <a:pathLst>
            <a:path w="845">
              <a:moveTo>
                <a:pt x="0" y="0"/>
              </a:moveTo>
              <a:lnTo>
                <a:pt x="845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>
            <a:shade val="90000"/>
            <a:hueOff val="0"/>
            <a:satOff val="0"/>
            <a:lumOff val="0"/>
            <a:alpha val="100000"/>
          </a:schemeClr>
        </a:lnRef>
        <a:fillRef idx="0">
          <a:schemeClr val="accent1">
            <a:shade val="9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628252" y="702968"/>
        <a:ext cx="536648" cy="0"/>
      </dsp:txXfrm>
    </dsp:sp>
    <dsp:sp modelId="{2FBE2C1E-1D94-400F-A227-985D4DA10085}">
      <dsp:nvSpPr>
        <dsp:cNvPr id="3" name="Rectangle 2"/>
        <dsp:cNvSpPr/>
      </dsp:nvSpPr>
      <dsp:spPr bwMode="white">
        <a:xfrm>
          <a:off x="1295001" y="2993"/>
          <a:ext cx="2333250" cy="1399950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shade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77800" rIns="177800" bIns="1778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DATA </a:t>
          </a:r>
          <a:endParaRPr 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SOURCING</a:t>
          </a:r>
          <a:endParaRPr lang="en-US"/>
        </a:p>
      </dsp:txBody>
      <dsp:txXfrm>
        <a:off x="1295001" y="2993"/>
        <a:ext cx="2333250" cy="1399950"/>
      </dsp:txXfrm>
    </dsp:sp>
    <dsp:sp modelId="{EBB69596-36AB-40F1-91C5-FC3350A00067}">
      <dsp:nvSpPr>
        <dsp:cNvPr id="6" name="Freeform 5"/>
        <dsp:cNvSpPr/>
      </dsp:nvSpPr>
      <dsp:spPr bwMode="white">
        <a:xfrm>
          <a:off x="2461626" y="1402943"/>
          <a:ext cx="2869898" cy="535507"/>
        </a:xfrm>
        <a:custGeom>
          <a:avLst/>
          <a:gdLst/>
          <a:ahLst/>
          <a:cxnLst/>
          <a:pathLst>
            <a:path w="4520" h="843">
              <a:moveTo>
                <a:pt x="4520" y="0"/>
              </a:moveTo>
              <a:lnTo>
                <a:pt x="4520" y="422"/>
              </a:lnTo>
              <a:lnTo>
                <a:pt x="0" y="422"/>
              </a:lnTo>
              <a:lnTo>
                <a:pt x="0" y="843"/>
              </a:lnTo>
            </a:path>
          </a:pathLst>
        </a:custGeom>
        <a:ln>
          <a:tailEnd type="arrow" w="lg" len="med"/>
        </a:ln>
      </dsp:spPr>
      <dsp:style>
        <a:lnRef idx="1">
          <a:schemeClr val="accent1">
            <a:shade val="90000"/>
            <a:hueOff val="150000"/>
            <a:satOff val="2941"/>
            <a:lumOff val="10196"/>
            <a:alpha val="100000"/>
          </a:schemeClr>
        </a:lnRef>
        <a:fillRef idx="0">
          <a:schemeClr val="accent1">
            <a:shade val="90000"/>
            <a:hueOff val="150000"/>
            <a:satOff val="2941"/>
            <a:lumOff val="10196"/>
            <a:alpha val="10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461626" y="1402943"/>
        <a:ext cx="2869898" cy="535507"/>
      </dsp:txXfrm>
    </dsp:sp>
    <dsp:sp modelId="{0482690C-586E-41D6-8B40-4CA7581A9CE9}">
      <dsp:nvSpPr>
        <dsp:cNvPr id="5" name="Rectangle 4"/>
        <dsp:cNvSpPr/>
      </dsp:nvSpPr>
      <dsp:spPr bwMode="white">
        <a:xfrm>
          <a:off x="4164899" y="2993"/>
          <a:ext cx="2333250" cy="1399950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shade val="50000"/>
            <a:hueOff val="72000"/>
            <a:satOff val="15059"/>
            <a:lumOff val="1396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77800" rIns="177800" bIns="1778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</a:t>
          </a:r>
          <a:endParaRPr 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CLEANING</a:t>
          </a:r>
          <a:endParaRPr lang="en-US"/>
        </a:p>
      </dsp:txBody>
      <dsp:txXfrm>
        <a:off x="4164899" y="2993"/>
        <a:ext cx="2333250" cy="1399950"/>
      </dsp:txXfrm>
    </dsp:sp>
    <dsp:sp modelId="{31F3FE5F-74B2-48F8-89DC-AE29DBB498B0}">
      <dsp:nvSpPr>
        <dsp:cNvPr id="8" name="Freeform 7"/>
        <dsp:cNvSpPr/>
      </dsp:nvSpPr>
      <dsp:spPr bwMode="white">
        <a:xfrm>
          <a:off x="3628252" y="2638425"/>
          <a:ext cx="536648" cy="0"/>
        </a:xfrm>
        <a:custGeom>
          <a:avLst/>
          <a:gdLst/>
          <a:ahLst/>
          <a:cxnLst/>
          <a:pathLst>
            <a:path w="845">
              <a:moveTo>
                <a:pt x="0" y="0"/>
              </a:moveTo>
              <a:lnTo>
                <a:pt x="845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>
            <a:shade val="90000"/>
            <a:hueOff val="300000"/>
            <a:satOff val="5882"/>
            <a:lumOff val="20392"/>
            <a:alpha val="100000"/>
          </a:schemeClr>
        </a:lnRef>
        <a:fillRef idx="0">
          <a:schemeClr val="accent1">
            <a:shade val="90000"/>
            <a:hueOff val="300000"/>
            <a:satOff val="5882"/>
            <a:lumOff val="20392"/>
            <a:alpha val="10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628252" y="2638425"/>
        <a:ext cx="536648" cy="0"/>
      </dsp:txXfrm>
    </dsp:sp>
    <dsp:sp modelId="{E5145E43-B450-47CE-B1E5-1482BCF4071D}">
      <dsp:nvSpPr>
        <dsp:cNvPr id="7" name="Rectangle 6"/>
        <dsp:cNvSpPr/>
      </dsp:nvSpPr>
      <dsp:spPr bwMode="white">
        <a:xfrm>
          <a:off x="1295001" y="1938450"/>
          <a:ext cx="2333250" cy="1399950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shade val="50000"/>
            <a:hueOff val="144000"/>
            <a:satOff val="30118"/>
            <a:lumOff val="2792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77800" rIns="177800" bIns="1778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UNI</a:t>
          </a:r>
          <a:r>
            <a:rPr lang="en-US">
              <a:sym typeface="+mn-ea"/>
            </a:rPr>
            <a:t>VARIATE</a:t>
          </a:r>
          <a:endParaRPr lang="en-US"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ANALYIS</a:t>
          </a:r>
          <a:endParaRPr lang="en-US"/>
        </a:p>
      </dsp:txBody>
      <dsp:txXfrm>
        <a:off x="1295001" y="1938450"/>
        <a:ext cx="2333250" cy="1399950"/>
      </dsp:txXfrm>
    </dsp:sp>
    <dsp:sp modelId="{E85A6953-055C-454F-835D-7FF8096CA491}">
      <dsp:nvSpPr>
        <dsp:cNvPr id="10" name="Freeform 9"/>
        <dsp:cNvSpPr/>
      </dsp:nvSpPr>
      <dsp:spPr bwMode="white">
        <a:xfrm>
          <a:off x="2461626" y="3338400"/>
          <a:ext cx="2869898" cy="535507"/>
        </a:xfrm>
        <a:custGeom>
          <a:avLst/>
          <a:gdLst/>
          <a:ahLst/>
          <a:cxnLst/>
          <a:pathLst>
            <a:path w="4520" h="843">
              <a:moveTo>
                <a:pt x="4520" y="0"/>
              </a:moveTo>
              <a:lnTo>
                <a:pt x="4520" y="422"/>
              </a:lnTo>
              <a:lnTo>
                <a:pt x="0" y="422"/>
              </a:lnTo>
              <a:lnTo>
                <a:pt x="0" y="843"/>
              </a:lnTo>
            </a:path>
          </a:pathLst>
        </a:custGeom>
        <a:ln>
          <a:tailEnd type="arrow" w="lg" len="med"/>
        </a:ln>
      </dsp:spPr>
      <dsp:style>
        <a:lnRef idx="1">
          <a:schemeClr val="accent1">
            <a:tint val="50000"/>
            <a:hueOff val="-150000"/>
            <a:satOff val="-2940"/>
            <a:lumOff val="-10195"/>
            <a:alpha val="100000"/>
          </a:schemeClr>
        </a:lnRef>
        <a:fillRef idx="0">
          <a:schemeClr val="accent1">
            <a:tint val="50000"/>
            <a:hueOff val="-150000"/>
            <a:satOff val="-2940"/>
            <a:lumOff val="-10195"/>
            <a:alpha val="10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461626" y="3338400"/>
        <a:ext cx="2869898" cy="535507"/>
      </dsp:txXfrm>
    </dsp:sp>
    <dsp:sp modelId="{13492D71-E670-42C9-A619-1DE9B5F887F1}">
      <dsp:nvSpPr>
        <dsp:cNvPr id="9" name="Rectangle 8"/>
        <dsp:cNvSpPr/>
      </dsp:nvSpPr>
      <dsp:spPr bwMode="white">
        <a:xfrm>
          <a:off x="4164899" y="1938450"/>
          <a:ext cx="2333250" cy="1399950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5000"/>
            <a:hueOff val="-36000"/>
            <a:satOff val="-7528"/>
            <a:lumOff val="-697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77800" rIns="177800" bIns="1778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BIVARIATE</a:t>
          </a:r>
          <a:endParaRPr lang="en-US"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ANALYIS</a:t>
          </a:r>
          <a:endParaRPr lang="en-US"/>
        </a:p>
      </dsp:txBody>
      <dsp:txXfrm>
        <a:off x="4164899" y="1938450"/>
        <a:ext cx="2333250" cy="1399950"/>
      </dsp:txXfrm>
    </dsp:sp>
    <dsp:sp modelId="{F80816D7-392E-4741-B9A3-C73586F7EC67}">
      <dsp:nvSpPr>
        <dsp:cNvPr id="11" name="Rectangle 10"/>
        <dsp:cNvSpPr/>
      </dsp:nvSpPr>
      <dsp:spPr bwMode="white">
        <a:xfrm>
          <a:off x="1295001" y="3873907"/>
          <a:ext cx="2333250" cy="1399950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5000"/>
            <a:hueOff val="-107999"/>
            <a:satOff val="-22587"/>
            <a:lumOff val="-2094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77800" rIns="177800" bIns="1778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DERIVED</a:t>
          </a:r>
          <a:endParaRPr 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METRICES</a:t>
          </a:r>
          <a:endParaRPr lang="en-US"/>
        </a:p>
      </dsp:txBody>
      <dsp:txXfrm>
        <a:off x="1295001" y="3873907"/>
        <a:ext cx="2333250" cy="1399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0C018FE-C8D6-4A9C-A702-41F1E0C1C452}" type="datetimeFigureOut">
              <a:rPr lang="en-IN" smtClean="0"/>
            </a:fld>
            <a:endParaRPr lang="en-IN" dirty="0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r>
              <a:rPr lang="en-IN" dirty="0"/>
              <a:t>Investment Case Study</a:t>
            </a:r>
            <a:endParaRPr lang="en-IN" dirty="0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r>
              <a:rPr lang="en-IN" dirty="0"/>
              <a:t>1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5500"/>
            <a:ext cx="9144000" cy="3054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340000"/>
              </a:lnSpc>
            </a:pPr>
            <a:r>
              <a:rPr lang="en-IN" sz="3600" b="1" dirty="0"/>
              <a:t>Lending Club Case Study</a:t>
            </a:r>
            <a:br>
              <a:rPr lang="en-IN" sz="2800" dirty="0"/>
            </a:br>
            <a:r>
              <a:rPr lang="en-IN" sz="2800" dirty="0"/>
              <a:t>SUBMISSION 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/>
              <a:t>Name: Prince Adlakha</a:t>
            </a:r>
            <a:endParaRPr lang="en-IN" sz="1800" b="1" dirty="0"/>
          </a:p>
          <a:p>
            <a:pPr algn="l"/>
            <a:r>
              <a:rPr lang="en-IN" sz="1800" b="1" dirty="0"/>
              <a:t>            </a:t>
            </a:r>
            <a:r>
              <a:rPr lang="en-US" altLang="en-IN" sz="1800" b="1" dirty="0"/>
              <a:t>Pratik Kumar</a:t>
            </a:r>
            <a:endParaRPr lang="en-US" altLang="en-IN" sz="1800" dirty="0"/>
          </a:p>
          <a:p>
            <a:pPr algn="l"/>
            <a:r>
              <a:rPr lang="en-US" altLang="en-IN" sz="1800" dirty="0"/>
              <a:t>	</a:t>
            </a:r>
            <a:br>
              <a:rPr lang="en-US" altLang="en-IN" sz="1800" dirty="0"/>
            </a:br>
            <a:endParaRPr lang="en-US" altLang="en-IN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58850" y="274955"/>
            <a:ext cx="10623550" cy="1143000"/>
          </a:xfrm>
        </p:spPr>
        <p:txBody>
          <a:bodyPr/>
          <a:p>
            <a:pPr algn="l">
              <a:buClrTx/>
              <a:buSzTx/>
              <a:buFontTx/>
            </a:pPr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Plot 3 :Sector Analysis: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97560" y="5565140"/>
            <a:ext cx="107848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Assumptions: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is plotted for top 3 sectors vs top 3 english speaking countries.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Top main_sector is used for plotting this graph.</a:t>
            </a:r>
            <a:endParaRPr lang="en-US"/>
          </a:p>
        </p:txBody>
      </p:sp>
      <p:pic>
        <p:nvPicPr>
          <p:cNvPr id="14" name="Content Placeholder 13" descr="sec_lates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28750" y="2017395"/>
            <a:ext cx="8804275" cy="3631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05840" y="456883"/>
            <a:ext cx="10972800" cy="1143000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Conclusions</a:t>
            </a:r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altLang="en-I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609600" y="1600200"/>
            <a:ext cx="10972800" cy="4811395"/>
          </a:xfrm>
        </p:spPr>
        <p:txBody>
          <a:bodyPr/>
          <a:p>
            <a:pPr marL="0" indent="0" algn="l">
              <a:buClrTx/>
              <a:buSzTx/>
              <a:buNone/>
            </a:pPr>
            <a:r>
              <a:rPr lang="en-US" sz="1800" b="1"/>
              <a:t>On the basis of the analysis,below are conclusions for investments by Sparks Fund:</a:t>
            </a:r>
            <a:endParaRPr lang="en-US" sz="1800" b="1"/>
          </a:p>
          <a:p>
            <a:pPr marL="0" indent="0" algn="l">
              <a:buClrTx/>
              <a:buSzTx/>
              <a:buNone/>
            </a:pPr>
            <a:endParaRPr lang="en-US" sz="1800" b="1"/>
          </a:p>
          <a:p>
            <a:pPr algn="l">
              <a:buClrTx/>
              <a:buSzTx/>
              <a:buFontTx/>
              <a:buNone/>
            </a:pPr>
            <a:r>
              <a:rPr lang="en-US" sz="1800" b="1"/>
              <a:t>1.Funding Type to use: </a:t>
            </a:r>
            <a:endParaRPr lang="en-US" sz="1800" b="1"/>
          </a:p>
          <a:p>
            <a:pPr marL="0" indent="0" algn="l">
              <a:buClrTx/>
              <a:buSzTx/>
              <a:buNone/>
            </a:pPr>
            <a:r>
              <a:rPr lang="en-US" sz="1800"/>
              <a:t>Venture is the most suited funding type with investment of~ 11.9 Million USD</a:t>
            </a:r>
            <a:endParaRPr lang="en-US" sz="1800" b="1"/>
          </a:p>
          <a:p>
            <a:pPr marL="0" indent="0" algn="l">
              <a:buClrTx/>
              <a:buSzTx/>
              <a:buNone/>
            </a:pPr>
            <a:endParaRPr lang="en-US" sz="1800"/>
          </a:p>
          <a:p>
            <a:pPr marL="0" indent="0" algn="l">
              <a:buClrTx/>
              <a:buSzTx/>
              <a:buNone/>
            </a:pPr>
            <a:r>
              <a:rPr lang="en-US" sz="1800" b="1"/>
              <a:t>2.</a:t>
            </a:r>
            <a:r>
              <a:rPr lang="en-US" sz="1800" b="1">
                <a:sym typeface="+mn-ea"/>
              </a:rPr>
              <a:t>Top three countries to invest in:</a:t>
            </a:r>
            <a:endParaRPr lang="en-US" sz="1800" b="1"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§"/>
            </a:pPr>
            <a:r>
              <a:rPr lang="en-US" sz="1800">
                <a:sym typeface="+mn-ea"/>
              </a:rPr>
              <a:t>USA</a:t>
            </a:r>
            <a:endParaRPr lang="en-US" sz="1800"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§"/>
            </a:pPr>
            <a:r>
              <a:rPr lang="en-US" sz="1800">
                <a:sym typeface="+mn-ea"/>
              </a:rPr>
              <a:t>GBR</a:t>
            </a:r>
            <a:endParaRPr lang="en-US" sz="1800"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§"/>
            </a:pPr>
            <a:r>
              <a:rPr lang="en-US" sz="1800">
                <a:sym typeface="+mn-ea"/>
              </a:rPr>
              <a:t>IND</a:t>
            </a:r>
            <a:endParaRPr lang="en-US" sz="1800" b="1">
              <a:sym typeface="+mn-ea"/>
            </a:endParaRPr>
          </a:p>
          <a:p>
            <a:pPr algn="l">
              <a:buClrTx/>
              <a:buSzTx/>
            </a:pPr>
            <a:endParaRPr lang="en-US" sz="1800"/>
          </a:p>
          <a:p>
            <a:pPr marL="0" indent="0" algn="l">
              <a:buClrTx/>
              <a:buSzTx/>
              <a:buNone/>
            </a:pPr>
            <a:r>
              <a:rPr lang="en-US" sz="1800" b="1"/>
              <a:t>3.Top three sectors to invest are:</a:t>
            </a:r>
            <a:endParaRPr lang="en-US" sz="1800"/>
          </a:p>
          <a:p>
            <a:pPr lvl="1" algn="l">
              <a:buClrTx/>
              <a:buSzTx/>
              <a:buFont typeface="Wingdings" panose="05000000000000000000" charset="0"/>
              <a:buChar char="§"/>
            </a:pPr>
            <a:r>
              <a:rPr lang="en-US" sz="1800"/>
              <a:t>Others</a:t>
            </a:r>
            <a:endParaRPr lang="en-US" sz="1800"/>
          </a:p>
          <a:p>
            <a:pPr lvl="1" algn="l">
              <a:buClrTx/>
              <a:buSzTx/>
              <a:buFont typeface="Wingdings" panose="05000000000000000000" charset="0"/>
              <a:buChar char="§"/>
            </a:pPr>
            <a:r>
              <a:rPr lang="en-US" sz="1800">
                <a:sym typeface="+mn-ea"/>
              </a:rPr>
              <a:t>Cleantech and Semiconductors</a:t>
            </a:r>
            <a:endParaRPr lang="en-US" sz="1800"/>
          </a:p>
          <a:p>
            <a:pPr lvl="1" algn="l">
              <a:buClrTx/>
              <a:buSzTx/>
              <a:buFont typeface="Wingdings" panose="05000000000000000000" charset="0"/>
              <a:buChar char="§"/>
            </a:pPr>
            <a:r>
              <a:rPr lang="en-US" sz="1800"/>
              <a:t>Social, Finance, Analytics and Advertising</a:t>
            </a:r>
            <a:endParaRPr lang="en-US" sz="1800"/>
          </a:p>
          <a:p>
            <a:pPr lvl="1" algn="l">
              <a:buClrTx/>
              <a:buSzTx/>
              <a:buFont typeface="Wingdings" panose="05000000000000000000" charset="0"/>
              <a:buNone/>
            </a:pPr>
            <a:endParaRPr 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010" y="1988820"/>
            <a:ext cx="10284460" cy="1033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IN" sz="1800" dirty="0"/>
              <a:t>Lending Club </a:t>
            </a:r>
            <a:r>
              <a:rPr lang="en-IN" sz="1800" dirty="0"/>
              <a:t>is the largest online loan marketplace, facilitating personal loans, business loans, and financing of medical procedures. Borrowers can easily access lower interest rate loans through a fast online interface. 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2010" y="997585"/>
            <a:ext cx="8154035" cy="855980"/>
          </a:xfrm>
        </p:spPr>
        <p:txBody>
          <a:bodyPr/>
          <a:lstStyle/>
          <a:p>
            <a:pPr algn="l"/>
            <a:r>
              <a:rPr lang="en-US" sz="2800" b="1" dirty="0"/>
              <a:t>Background :</a:t>
            </a:r>
            <a:endParaRPr lang="en-US" sz="28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842010" y="3173095"/>
            <a:ext cx="9995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842010" y="3344545"/>
            <a:ext cx="8154035" cy="85598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Business Objective:</a:t>
            </a:r>
            <a:endParaRPr lang="en-US" sz="2800" b="1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842010" y="4371975"/>
            <a:ext cx="10284460" cy="1033780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Company wants to understand the driving factors for loan default. Comapny can utilize this analysis for portfolio and risk assessment.</a:t>
            </a:r>
            <a:endParaRPr lang="en-US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en-I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FlowChart :</a:t>
            </a:r>
            <a:endParaRPr lang="en-US" altLang="en-I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371090" y="1165860"/>
          <a:ext cx="7788910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I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Overall Default Status :</a:t>
            </a:r>
            <a:r>
              <a:rPr lang="en-US" alt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en-I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4923790" y="889635"/>
          <a:ext cx="7080250" cy="5078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445135" y="1793240"/>
            <a:ext cx="61264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Over-all default loan percentage is 14%.</a:t>
            </a:r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</a:t>
            </a:r>
            <a:r>
              <a:rPr lang="en-US" altLang="en-I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Funding Analysis : </a:t>
            </a:r>
            <a:endParaRPr lang="en-US" altLang="en-I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633730"/>
            <a:ext cx="4913630" cy="1143000"/>
          </a:xfrm>
        </p:spPr>
        <p:txBody>
          <a:bodyPr/>
          <a:lstStyle/>
          <a:p>
            <a:pPr algn="l"/>
            <a:r>
              <a:rPr lang="en-US" altLang="en-I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Country Analysis</a:t>
            </a:r>
            <a:endParaRPr lang="en-US" altLang="en-I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/>
          <p:nvPr>
            <p:ph sz="half" idx="1"/>
          </p:nvPr>
        </p:nvGraphicFramePr>
        <p:xfrm>
          <a:off x="664845" y="2069465"/>
          <a:ext cx="10994390" cy="169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795"/>
                <a:gridCol w="7918450"/>
                <a:gridCol w="1541145"/>
              </a:tblGrid>
              <a:tr h="38544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Analysing the Top 3 English-Speaking Countries</a:t>
                      </a:r>
                      <a:endParaRPr lang="en-US" sz="11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98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Sl.No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Questions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Answers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337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9C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Top English speaking country</a:t>
                      </a:r>
                      <a:endParaRPr lang="en-US" sz="13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USA</a:t>
                      </a:r>
                      <a:endParaRPr lang="en-US" sz="11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338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D78C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Second English speaking country</a:t>
                      </a:r>
                      <a:endParaRPr lang="en-US" sz="13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GBR</a:t>
                      </a:r>
                      <a:endParaRPr lang="en-US" sz="11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338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sz="11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Third English speaking country</a:t>
                      </a:r>
                      <a:endParaRPr lang="en-US" sz="13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IND</a:t>
                      </a:r>
                      <a:endParaRPr lang="en-US" sz="11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664845" y="4145915"/>
            <a:ext cx="11236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Top 3 English speaking Countries : USA, GBR and IND.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15975" y="4759960"/>
            <a:ext cx="9690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Assumptions: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Top countries list is generated only for </a:t>
            </a:r>
            <a:r>
              <a:rPr lang="en-US" b="1">
                <a:sym typeface="+mn-ea"/>
              </a:rPr>
              <a:t>Venture </a:t>
            </a:r>
            <a:r>
              <a:rPr lang="en-US">
                <a:sym typeface="+mn-ea"/>
              </a:rPr>
              <a:t>t</a:t>
            </a:r>
            <a:r>
              <a:rPr lang="en-US">
                <a:sym typeface="+mn-ea"/>
              </a:rPr>
              <a:t>ype.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>
                <a:sym typeface="+mn-ea"/>
              </a:rPr>
              <a:t>Range of funding amount 5 to 15 million(inclusive).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661670"/>
            <a:ext cx="10972800" cy="75628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IN" b="1" dirty="0"/>
              <a:t>   </a:t>
            </a:r>
            <a:r>
              <a:rPr lang="en-US" altLang="en-I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Sector Analysis:</a:t>
            </a:r>
            <a:endParaRPr lang="en-US" altLang="en-I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609600" y="1600200"/>
          <a:ext cx="10972800" cy="288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"/>
                <a:gridCol w="3569970"/>
                <a:gridCol w="2367915"/>
                <a:gridCol w="2367915"/>
                <a:gridCol w="2117090"/>
              </a:tblGrid>
              <a:tr h="22733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Sector-wise Investment Analysis</a:t>
                      </a:r>
                      <a:endParaRPr lang="en-US" sz="11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Sl.no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Questions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C1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C2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C3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212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9C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Total number of Investments (count)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10404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542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287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F"/>
                    </a:solidFill>
                  </a:tcPr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A9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Total amount of investment (USD)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93176222534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4728734985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5F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2569667552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8FB"/>
                    </a:solidFill>
                  </a:tcPr>
                </a:tc>
              </a:tr>
              <a:tr h="212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59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Top Sector name (no. of investment-wise)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Others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Others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Others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212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F9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Second Sector name (no. of investment-wise)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Cleantech / Semiconductors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Cleantech / Semiconductors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News, Search and Messaging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212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A8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Third Sector name (no. of investment-wise)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Social, Finance, Analytics, Advertising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Social, Finance, Analytics, Advertising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Social, Finance, Analytics, Advertising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6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48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Number of investments in top sector (3)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2732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137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102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F"/>
                    </a:solidFill>
                  </a:tcPr>
                </a:tc>
              </a:tr>
              <a:tr h="212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7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F8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Number of investments in second sector (4)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2145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114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49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DDBE"/>
                    </a:solidFill>
                  </a:tcPr>
                </a:tc>
              </a:tr>
              <a:tr h="212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8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6C98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Number of investments in third sector (5)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1813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95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32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D2A6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9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C47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For point 3 (top sector count-wise), which company received the highest investment?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Kaminario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Notonthehighstreet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ItzCash Card Ltd.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For point 4 (second best sector count-wise), which company received the highest investment?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Sunverge Energy, Inc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Elixent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Mobile2Win India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09600" y="4635500"/>
            <a:ext cx="11236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/>
              <a:t>Top Sectors are : </a:t>
            </a:r>
            <a:r>
              <a:rPr lang="en-US">
                <a:solidFill>
                  <a:srgbClr val="000000"/>
                </a:solidFill>
                <a:latin typeface="Calibri" panose="020F0502020204030204" charset="0"/>
                <a:sym typeface="+mn-ea"/>
              </a:rPr>
              <a:t>Others</a:t>
            </a:r>
            <a:r>
              <a:rPr lang="en-US"/>
              <a:t>, </a:t>
            </a:r>
            <a:r>
              <a:rPr lang="en-US">
                <a:solidFill>
                  <a:srgbClr val="000000"/>
                </a:solidFill>
                <a:latin typeface="Calibri" panose="020F0502020204030204" charset="0"/>
                <a:sym typeface="+mn-ea"/>
              </a:rPr>
              <a:t>Cleantech / Semiconductors </a:t>
            </a:r>
            <a:r>
              <a:rPr lang="en-US"/>
              <a:t>and </a:t>
            </a:r>
            <a:r>
              <a:rPr lang="en-US">
                <a:solidFill>
                  <a:srgbClr val="000000"/>
                </a:solidFill>
                <a:latin typeface="Calibri" panose="020F0502020204030204" charset="0"/>
                <a:sym typeface="+mn-ea"/>
              </a:rPr>
              <a:t>Social, Finance, Analytics, Advertising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15975" y="5283835"/>
            <a:ext cx="9690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Assumptions: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Top sector list is generated only for </a:t>
            </a:r>
            <a:r>
              <a:rPr lang="en-US" b="1">
                <a:sym typeface="+mn-ea"/>
              </a:rPr>
              <a:t>Venture  fund </a:t>
            </a:r>
            <a:r>
              <a:rPr lang="en-US">
                <a:sym typeface="+mn-ea"/>
              </a:rPr>
              <a:t>t</a:t>
            </a:r>
            <a:r>
              <a:rPr lang="en-US">
                <a:sym typeface="+mn-ea"/>
              </a:rPr>
              <a:t>ype.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Range of funding amount 5 to 15 million(inclusive).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Calculated only for top 9 countries.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05" y="274955"/>
            <a:ext cx="8895080" cy="1143000"/>
          </a:xfrm>
        </p:spPr>
        <p:txBody>
          <a:bodyPr/>
          <a:p>
            <a:pPr algn="l"/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Plot-1 : Funding Analysis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Content Placeholder 6" descr="Funding Analysi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46935" y="1938020"/>
            <a:ext cx="7646035" cy="3736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7340" y="274955"/>
            <a:ext cx="7433310" cy="1143000"/>
          </a:xfrm>
        </p:spPr>
        <p:txBody>
          <a:bodyPr/>
          <a:p>
            <a:pPr algn="l">
              <a:buClrTx/>
              <a:buSzTx/>
              <a:buFontTx/>
            </a:pPr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Plot-2 : Country Analysis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0770" y="1503045"/>
            <a:ext cx="10255885" cy="4578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2900</Words>
  <Application>WPS Presentation</Application>
  <PresentationFormat>Widescreen</PresentationFormat>
  <Paragraphs>239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Wingdings</vt:lpstr>
      <vt:lpstr>Microsoft YaHei</vt:lpstr>
      <vt:lpstr>Arial Unicode MS</vt:lpstr>
      <vt:lpstr>Impact</vt:lpstr>
      <vt:lpstr>1_Default Design</vt:lpstr>
      <vt:lpstr>INVESTMENT ASSIGNMENT  SUBMISSION </vt:lpstr>
      <vt:lpstr>Background</vt:lpstr>
      <vt:lpstr>    FlowChart :</vt:lpstr>
      <vt:lpstr>     Data Analysis : </vt:lpstr>
      <vt:lpstr>     Funding Analysis : </vt:lpstr>
      <vt:lpstr>Country Analysis</vt:lpstr>
      <vt:lpstr>   Sector Analysis:</vt:lpstr>
      <vt:lpstr>Plot-1 : Funding Analysis</vt:lpstr>
      <vt:lpstr>Plot-2 : Country Analysis</vt:lpstr>
      <vt:lpstr>   Plot 3 :Sector Analysis:</vt:lpstr>
      <vt:lpstr>  Conclusions: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google1559811248</cp:lastModifiedBy>
  <cp:revision>32</cp:revision>
  <dcterms:created xsi:type="dcterms:W3CDTF">2016-06-09T08:16:00Z</dcterms:created>
  <dcterms:modified xsi:type="dcterms:W3CDTF">2019-11-11T05:47:09Z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