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38E05E-28AE-47DC-8212-49AF02A095CD}"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254748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8E05E-28AE-47DC-8212-49AF02A095CD}"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97578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8E05E-28AE-47DC-8212-49AF02A095CD}"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18841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8E05E-28AE-47DC-8212-49AF02A095CD}"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98212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38E05E-28AE-47DC-8212-49AF02A095CD}"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338197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38E05E-28AE-47DC-8212-49AF02A095CD}"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167206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8E05E-28AE-47DC-8212-49AF02A095CD}"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58103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38E05E-28AE-47DC-8212-49AF02A095CD}"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371813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8E05E-28AE-47DC-8212-49AF02A095CD}"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375761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8E05E-28AE-47DC-8212-49AF02A095CD}"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194240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8E05E-28AE-47DC-8212-49AF02A095CD}"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0DA46-7404-470A-A9AA-CB2546EAF13D}" type="slidenum">
              <a:rPr lang="en-US" smtClean="0"/>
              <a:t>‹#›</a:t>
            </a:fld>
            <a:endParaRPr lang="en-US"/>
          </a:p>
        </p:txBody>
      </p:sp>
    </p:spTree>
    <p:extLst>
      <p:ext uri="{BB962C8B-B14F-4D97-AF65-F5344CB8AC3E}">
        <p14:creationId xmlns:p14="http://schemas.microsoft.com/office/powerpoint/2010/main" val="319472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8E05E-28AE-47DC-8212-49AF02A095CD}"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0DA46-7404-470A-A9AA-CB2546EAF13D}" type="slidenum">
              <a:rPr lang="en-US" smtClean="0"/>
              <a:t>‹#›</a:t>
            </a:fld>
            <a:endParaRPr lang="en-US"/>
          </a:p>
        </p:txBody>
      </p:sp>
    </p:spTree>
    <p:extLst>
      <p:ext uri="{BB962C8B-B14F-4D97-AF65-F5344CB8AC3E}">
        <p14:creationId xmlns:p14="http://schemas.microsoft.com/office/powerpoint/2010/main" val="365100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Primary Key and Secondary Key</a:t>
            </a:r>
            <a:endParaRPr lang="en-US" dirty="0"/>
          </a:p>
        </p:txBody>
      </p:sp>
      <p:sp>
        <p:nvSpPr>
          <p:cNvPr id="3" name="Subtitle 2"/>
          <p:cNvSpPr>
            <a:spLocks noGrp="1"/>
          </p:cNvSpPr>
          <p:nvPr>
            <p:ph type="subTitle" idx="1"/>
          </p:nvPr>
        </p:nvSpPr>
        <p:spPr/>
        <p:txBody>
          <a:bodyPr/>
          <a:lstStyle/>
          <a:p>
            <a:r>
              <a:rPr lang="en-US" dirty="0" smtClean="0"/>
              <a:t>JSON, XML, Joins</a:t>
            </a:r>
            <a:endParaRPr lang="en-US" dirty="0"/>
          </a:p>
        </p:txBody>
      </p:sp>
    </p:spTree>
    <p:extLst>
      <p:ext uri="{BB962C8B-B14F-4D97-AF65-F5344CB8AC3E}">
        <p14:creationId xmlns:p14="http://schemas.microsoft.com/office/powerpoint/2010/main" val="239573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JOIN (or RIGHT OUTER JOIN)</a:t>
            </a:r>
            <a:endParaRPr lang="en-US" dirty="0"/>
          </a:p>
        </p:txBody>
      </p:sp>
      <p:sp>
        <p:nvSpPr>
          <p:cNvPr id="3" name="Content Placeholder 2"/>
          <p:cNvSpPr>
            <a:spLocks noGrp="1"/>
          </p:cNvSpPr>
          <p:nvPr>
            <p:ph idx="1"/>
          </p:nvPr>
        </p:nvSpPr>
        <p:spPr/>
        <p:txBody>
          <a:bodyPr/>
          <a:lstStyle/>
          <a:p>
            <a:r>
              <a:rPr lang="en-US" dirty="0"/>
              <a:t>Retrieves all rows from the right table and the matched rows from the left table. If there is no match, the result will contain NULL values for columns from the left table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14046" y="3240697"/>
            <a:ext cx="9620250" cy="1238250"/>
          </a:xfrm>
          <a:prstGeom prst="rect">
            <a:avLst/>
          </a:prstGeom>
        </p:spPr>
      </p:pic>
    </p:spTree>
    <p:extLst>
      <p:ext uri="{BB962C8B-B14F-4D97-AF65-F5344CB8AC3E}">
        <p14:creationId xmlns:p14="http://schemas.microsoft.com/office/powerpoint/2010/main" val="198315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JOIN (or FULL OUTER JOIN)</a:t>
            </a:r>
            <a:endParaRPr lang="en-US" dirty="0"/>
          </a:p>
        </p:txBody>
      </p:sp>
      <p:sp>
        <p:nvSpPr>
          <p:cNvPr id="3" name="Content Placeholder 2"/>
          <p:cNvSpPr>
            <a:spLocks noGrp="1"/>
          </p:cNvSpPr>
          <p:nvPr>
            <p:ph idx="1"/>
          </p:nvPr>
        </p:nvSpPr>
        <p:spPr/>
        <p:txBody>
          <a:bodyPr/>
          <a:lstStyle/>
          <a:p>
            <a:r>
              <a:rPr lang="en-US" dirty="0"/>
              <a:t>Retrieves all rows when there is a match in either the left or right table. If there is no match, the result will contain NULL values for columns from the table without a match</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838200" y="3425031"/>
            <a:ext cx="9610725" cy="1152525"/>
          </a:xfrm>
          <a:prstGeom prst="rect">
            <a:avLst/>
          </a:prstGeom>
        </p:spPr>
      </p:pic>
    </p:spTree>
    <p:extLst>
      <p:ext uri="{BB962C8B-B14F-4D97-AF65-F5344CB8AC3E}">
        <p14:creationId xmlns:p14="http://schemas.microsoft.com/office/powerpoint/2010/main" val="355750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JOIN (or FULL OUTER JOIN)</a:t>
            </a:r>
            <a:endParaRPr lang="en-US" dirty="0"/>
          </a:p>
        </p:txBody>
      </p:sp>
      <p:sp>
        <p:nvSpPr>
          <p:cNvPr id="3" name="Content Placeholder 2"/>
          <p:cNvSpPr>
            <a:spLocks noGrp="1"/>
          </p:cNvSpPr>
          <p:nvPr>
            <p:ph idx="1"/>
          </p:nvPr>
        </p:nvSpPr>
        <p:spPr/>
        <p:txBody>
          <a:bodyPr/>
          <a:lstStyle/>
          <a:p>
            <a:r>
              <a:rPr lang="en-US" dirty="0"/>
              <a:t>Retrieves all rows when there is a match in either the left or right table. If there is no match, the result will contain NULL values for columns from the table without a match</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68277" y="3410744"/>
            <a:ext cx="9591675" cy="1181100"/>
          </a:xfrm>
          <a:prstGeom prst="rect">
            <a:avLst/>
          </a:prstGeom>
        </p:spPr>
      </p:pic>
    </p:spTree>
    <p:extLst>
      <p:ext uri="{BB962C8B-B14F-4D97-AF65-F5344CB8AC3E}">
        <p14:creationId xmlns:p14="http://schemas.microsoft.com/office/powerpoint/2010/main" val="416190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and Department Tables</a:t>
            </a:r>
            <a:endParaRPr lang="en-US" dirty="0"/>
          </a:p>
        </p:txBody>
      </p:sp>
      <p:pic>
        <p:nvPicPr>
          <p:cNvPr id="7" name="Content Placeholder 6"/>
          <p:cNvPicPr>
            <a:picLocks noGrp="1" noChangeAspect="1"/>
          </p:cNvPicPr>
          <p:nvPr>
            <p:ph idx="1"/>
          </p:nvPr>
        </p:nvPicPr>
        <p:blipFill>
          <a:blip r:embed="rId2"/>
          <a:stretch>
            <a:fillRect/>
          </a:stretch>
        </p:blipFill>
        <p:spPr>
          <a:xfrm>
            <a:off x="2330761" y="1825625"/>
            <a:ext cx="7530478" cy="4351338"/>
          </a:xfrm>
          <a:prstGeom prst="rect">
            <a:avLst/>
          </a:prstGeom>
        </p:spPr>
      </p:pic>
    </p:spTree>
    <p:extLst>
      <p:ext uri="{BB962C8B-B14F-4D97-AF65-F5344CB8AC3E}">
        <p14:creationId xmlns:p14="http://schemas.microsoft.com/office/powerpoint/2010/main" val="412398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pic>
        <p:nvPicPr>
          <p:cNvPr id="4" name="Content Placeholder 3"/>
          <p:cNvPicPr>
            <a:picLocks noGrp="1" noChangeAspect="1"/>
          </p:cNvPicPr>
          <p:nvPr>
            <p:ph idx="1"/>
          </p:nvPr>
        </p:nvPicPr>
        <p:blipFill>
          <a:blip r:embed="rId2"/>
          <a:stretch>
            <a:fillRect/>
          </a:stretch>
        </p:blipFill>
        <p:spPr>
          <a:xfrm>
            <a:off x="941927" y="1289294"/>
            <a:ext cx="2750841" cy="5570264"/>
          </a:xfrm>
          <a:prstGeom prst="rect">
            <a:avLst/>
          </a:prstGeom>
        </p:spPr>
      </p:pic>
    </p:spTree>
    <p:extLst>
      <p:ext uri="{BB962C8B-B14F-4D97-AF65-F5344CB8AC3E}">
        <p14:creationId xmlns:p14="http://schemas.microsoft.com/office/powerpoint/2010/main" val="395173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Format</a:t>
            </a:r>
            <a:endParaRPr lang="en-US" dirty="0"/>
          </a:p>
        </p:txBody>
      </p:sp>
      <p:pic>
        <p:nvPicPr>
          <p:cNvPr id="4" name="Content Placeholder 3"/>
          <p:cNvPicPr>
            <a:picLocks noGrp="1" noChangeAspect="1"/>
          </p:cNvPicPr>
          <p:nvPr>
            <p:ph idx="1"/>
          </p:nvPr>
        </p:nvPicPr>
        <p:blipFill>
          <a:blip r:embed="rId2"/>
          <a:stretch>
            <a:fillRect/>
          </a:stretch>
        </p:blipFill>
        <p:spPr>
          <a:xfrm>
            <a:off x="838200" y="1386010"/>
            <a:ext cx="2678723" cy="5395498"/>
          </a:xfrm>
          <a:prstGeom prst="rect">
            <a:avLst/>
          </a:prstGeom>
        </p:spPr>
      </p:pic>
    </p:spTree>
    <p:extLst>
      <p:ext uri="{BB962C8B-B14F-4D97-AF65-F5344CB8AC3E}">
        <p14:creationId xmlns:p14="http://schemas.microsoft.com/office/powerpoint/2010/main" val="36456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For Employee and Department Tables </a:t>
            </a:r>
            <a:endParaRPr lang="en-US" dirty="0"/>
          </a:p>
        </p:txBody>
      </p:sp>
      <p:pic>
        <p:nvPicPr>
          <p:cNvPr id="4" name="Content Placeholder 3"/>
          <p:cNvPicPr>
            <a:picLocks noGrp="1" noChangeAspect="1"/>
          </p:cNvPicPr>
          <p:nvPr>
            <p:ph idx="1"/>
          </p:nvPr>
        </p:nvPicPr>
        <p:blipFill>
          <a:blip r:embed="rId2"/>
          <a:stretch>
            <a:fillRect/>
          </a:stretch>
        </p:blipFill>
        <p:spPr>
          <a:xfrm>
            <a:off x="965467" y="1350840"/>
            <a:ext cx="6578333" cy="5434661"/>
          </a:xfrm>
          <a:prstGeom prst="rect">
            <a:avLst/>
          </a:prstGeom>
        </p:spPr>
      </p:pic>
    </p:spTree>
    <p:extLst>
      <p:ext uri="{BB962C8B-B14F-4D97-AF65-F5344CB8AC3E}">
        <p14:creationId xmlns:p14="http://schemas.microsoft.com/office/powerpoint/2010/main" val="391080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For Employee and Department Tables …</a:t>
            </a:r>
            <a:endParaRPr lang="en-US" dirty="0"/>
          </a:p>
        </p:txBody>
      </p:sp>
      <p:pic>
        <p:nvPicPr>
          <p:cNvPr id="4" name="Content Placeholder 3"/>
          <p:cNvPicPr>
            <a:picLocks noGrp="1" noChangeAspect="1"/>
          </p:cNvPicPr>
          <p:nvPr>
            <p:ph idx="1"/>
          </p:nvPr>
        </p:nvPicPr>
        <p:blipFill>
          <a:blip r:embed="rId2"/>
          <a:stretch>
            <a:fillRect/>
          </a:stretch>
        </p:blipFill>
        <p:spPr>
          <a:xfrm>
            <a:off x="952133" y="1399502"/>
            <a:ext cx="7585198" cy="5406091"/>
          </a:xfrm>
          <a:prstGeom prst="rect">
            <a:avLst/>
          </a:prstGeom>
        </p:spPr>
      </p:pic>
    </p:spTree>
    <p:extLst>
      <p:ext uri="{BB962C8B-B14F-4D97-AF65-F5344CB8AC3E}">
        <p14:creationId xmlns:p14="http://schemas.microsoft.com/office/powerpoint/2010/main" val="73180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For Employee and Department Tables …</a:t>
            </a:r>
            <a:endParaRPr lang="en-US" dirty="0"/>
          </a:p>
        </p:txBody>
      </p:sp>
      <p:sp>
        <p:nvSpPr>
          <p:cNvPr id="3" name="Content Placeholder 2"/>
          <p:cNvSpPr>
            <a:spLocks noGrp="1"/>
          </p:cNvSpPr>
          <p:nvPr>
            <p:ph idx="1"/>
          </p:nvPr>
        </p:nvSpPr>
        <p:spPr/>
        <p:txBody>
          <a:bodyPr/>
          <a:lstStyle/>
          <a:p>
            <a:r>
              <a:rPr lang="en-US" dirty="0" smtClean="0"/>
              <a:t>The ON UPDATE CASCADE clause ensures that if the </a:t>
            </a:r>
            <a:r>
              <a:rPr lang="en-US" dirty="0" err="1" smtClean="0"/>
              <a:t>DepartmentID</a:t>
            </a:r>
            <a:r>
              <a:rPr lang="en-US" dirty="0" smtClean="0"/>
              <a:t> in the Departments table is updated, the corresponding </a:t>
            </a:r>
            <a:r>
              <a:rPr lang="en-US" dirty="0" err="1" smtClean="0"/>
              <a:t>DepartmentID</a:t>
            </a:r>
            <a:r>
              <a:rPr lang="en-US" dirty="0" smtClean="0"/>
              <a:t> in the Employees table will also be updated.</a:t>
            </a:r>
          </a:p>
          <a:p>
            <a:endParaRPr lang="en-US" dirty="0" smtClean="0"/>
          </a:p>
          <a:p>
            <a:r>
              <a:rPr lang="en-US" dirty="0" smtClean="0"/>
              <a:t>The ON DELETE SET NULL clause ensures that if a department is deleted from the Departments table, the </a:t>
            </a:r>
            <a:r>
              <a:rPr lang="en-US" dirty="0" err="1" smtClean="0"/>
              <a:t>DepartmentID</a:t>
            </a:r>
            <a:r>
              <a:rPr lang="en-US" dirty="0" smtClean="0"/>
              <a:t> in the corresponding rows of the Employees table </a:t>
            </a:r>
            <a:endParaRPr lang="en-US" dirty="0"/>
          </a:p>
        </p:txBody>
      </p:sp>
    </p:spTree>
    <p:extLst>
      <p:ext uri="{BB962C8B-B14F-4D97-AF65-F5344CB8AC3E}">
        <p14:creationId xmlns:p14="http://schemas.microsoft.com/office/powerpoint/2010/main" val="226294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a:t>
            </a:r>
            <a:endParaRPr lang="en-US" dirty="0"/>
          </a:p>
        </p:txBody>
      </p:sp>
      <p:sp>
        <p:nvSpPr>
          <p:cNvPr id="5" name="Content Placeholder 4"/>
          <p:cNvSpPr>
            <a:spLocks noGrp="1"/>
          </p:cNvSpPr>
          <p:nvPr>
            <p:ph idx="1"/>
          </p:nvPr>
        </p:nvSpPr>
        <p:spPr/>
        <p:txBody>
          <a:bodyPr/>
          <a:lstStyle/>
          <a:p>
            <a:r>
              <a:rPr lang="en-US" dirty="0"/>
              <a:t>Retrieves rows when there is a match in both tables based on the specified condition</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1266825" y="2838450"/>
            <a:ext cx="9658350" cy="1181100"/>
          </a:xfrm>
          <a:prstGeom prst="rect">
            <a:avLst/>
          </a:prstGeom>
        </p:spPr>
      </p:pic>
    </p:spTree>
    <p:extLst>
      <p:ext uri="{BB962C8B-B14F-4D97-AF65-F5344CB8AC3E}">
        <p14:creationId xmlns:p14="http://schemas.microsoft.com/office/powerpoint/2010/main" val="27850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JOIN (or LEFT OUTER JOIN)</a:t>
            </a:r>
            <a:endParaRPr lang="en-US" dirty="0"/>
          </a:p>
        </p:txBody>
      </p:sp>
      <p:sp>
        <p:nvSpPr>
          <p:cNvPr id="3" name="Content Placeholder 2"/>
          <p:cNvSpPr>
            <a:spLocks noGrp="1"/>
          </p:cNvSpPr>
          <p:nvPr>
            <p:ph idx="1"/>
          </p:nvPr>
        </p:nvSpPr>
        <p:spPr/>
        <p:txBody>
          <a:bodyPr/>
          <a:lstStyle/>
          <a:p>
            <a:r>
              <a:rPr lang="en-US" dirty="0"/>
              <a:t>Retrieves all rows from the left table and the matched rows from the right table. If there is no match, the result will contain NULL values for columns from the right table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271587" y="3425031"/>
            <a:ext cx="9648825" cy="1152525"/>
          </a:xfrm>
          <a:prstGeom prst="rect">
            <a:avLst/>
          </a:prstGeom>
        </p:spPr>
      </p:pic>
    </p:spTree>
    <p:extLst>
      <p:ext uri="{BB962C8B-B14F-4D97-AF65-F5344CB8AC3E}">
        <p14:creationId xmlns:p14="http://schemas.microsoft.com/office/powerpoint/2010/main" val="174619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288</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Primary Key and Secondary Key</vt:lpstr>
      <vt:lpstr>Employee and Department Tables</vt:lpstr>
      <vt:lpstr>JSON</vt:lpstr>
      <vt:lpstr>XML Format</vt:lpstr>
      <vt:lpstr>SQL For Employee and Department Tables </vt:lpstr>
      <vt:lpstr>SQL For Employee and Department Tables …</vt:lpstr>
      <vt:lpstr>SQL For Employee and Department Tables …</vt:lpstr>
      <vt:lpstr>INNER JOIN</vt:lpstr>
      <vt:lpstr>LEFT JOIN (or LEFT OUTER JOIN)</vt:lpstr>
      <vt:lpstr>RIGHT JOIN (or RIGHT OUTER JOIN)</vt:lpstr>
      <vt:lpstr>FULL JOIN (or FULL OUTER JOIN)</vt:lpstr>
      <vt:lpstr>FULL JOIN (or FULL OUTER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ACN LAB</dc:creator>
  <cp:lastModifiedBy>ACN LAB</cp:lastModifiedBy>
  <cp:revision>5</cp:revision>
  <dcterms:created xsi:type="dcterms:W3CDTF">2024-03-04T04:29:25Z</dcterms:created>
  <dcterms:modified xsi:type="dcterms:W3CDTF">2024-03-04T05:11:02Z</dcterms:modified>
</cp:coreProperties>
</file>