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0779-4DDB-4122-A5F0-868C207CDF9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6B59-74BD-4A24-8EEE-666B9F1A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SQL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2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FLOAT but with less precision.</a:t>
            </a:r>
          </a:p>
          <a:p>
            <a:r>
              <a:rPr lang="en-US" dirty="0" smtClean="0"/>
              <a:t>Example: REAL</a:t>
            </a:r>
          </a:p>
          <a:p>
            <a:r>
              <a:rPr lang="en-US" dirty="0" smtClean="0"/>
              <a:t>Storage size is 4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double-precision floating-point numbers.</a:t>
            </a:r>
          </a:p>
          <a:p>
            <a:r>
              <a:rPr lang="en-US" dirty="0" smtClean="0"/>
              <a:t>Example: DOUBLE PRECISION</a:t>
            </a:r>
          </a:p>
          <a:p>
            <a:r>
              <a:rPr lang="en-US" dirty="0" smtClean="0"/>
              <a:t>Storage size is typically 8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CREATE TABLE </a:t>
            </a:r>
            <a:r>
              <a:rPr lang="en-US" dirty="0" err="1" smtClean="0">
                <a:solidFill>
                  <a:srgbClr val="7030A0"/>
                </a:solidFill>
              </a:rPr>
              <a:t>ProductDetails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ProductCode</a:t>
            </a:r>
            <a:r>
              <a:rPr lang="en-US" dirty="0" smtClean="0">
                <a:solidFill>
                  <a:srgbClr val="7030A0"/>
                </a:solidFill>
              </a:rPr>
              <a:t> CHAR(5),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ProductName</a:t>
            </a:r>
            <a:r>
              <a:rPr lang="en-US" dirty="0" smtClean="0">
                <a:solidFill>
                  <a:srgbClr val="7030A0"/>
                </a:solidFill>
              </a:rPr>
              <a:t> NCHAR(50),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Description VARCHAR(255),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AdditionalInfo</a:t>
            </a:r>
            <a:r>
              <a:rPr lang="en-US" dirty="0" smtClean="0">
                <a:solidFill>
                  <a:srgbClr val="7030A0"/>
                </a:solidFill>
              </a:rPr>
              <a:t> NVARCHAR(500),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ProductReview</a:t>
            </a:r>
            <a:r>
              <a:rPr lang="en-US" dirty="0" smtClean="0">
                <a:solidFill>
                  <a:srgbClr val="7030A0"/>
                </a:solidFill>
              </a:rPr>
              <a:t> TEXT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);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8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INSERT INTO </a:t>
            </a:r>
            <a:r>
              <a:rPr lang="en-US" dirty="0" err="1" smtClean="0">
                <a:solidFill>
                  <a:srgbClr val="7030A0"/>
                </a:solidFill>
              </a:rPr>
              <a:t>ProductDetails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ProductCode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ProductName</a:t>
            </a:r>
            <a:r>
              <a:rPr lang="en-US" dirty="0" smtClean="0">
                <a:solidFill>
                  <a:srgbClr val="7030A0"/>
                </a:solidFill>
              </a:rPr>
              <a:t>, Description, </a:t>
            </a:r>
            <a:r>
              <a:rPr lang="en-US" dirty="0" err="1" smtClean="0">
                <a:solidFill>
                  <a:srgbClr val="7030A0"/>
                </a:solidFill>
              </a:rPr>
              <a:t>AdditionalInfo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ProductReview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('A1234', </a:t>
            </a:r>
            <a:r>
              <a:rPr lang="en-US" dirty="0" err="1" smtClean="0">
                <a:solidFill>
                  <a:srgbClr val="7030A0"/>
                </a:solidFill>
              </a:rPr>
              <a:t>N'Widget</a:t>
            </a:r>
            <a:r>
              <a:rPr lang="en-US" dirty="0" smtClean="0">
                <a:solidFill>
                  <a:srgbClr val="7030A0"/>
                </a:solidFill>
              </a:rPr>
              <a:t> 1', 'High-quality widget for various uses.', </a:t>
            </a:r>
            <a:r>
              <a:rPr lang="en-US" dirty="0" err="1" smtClean="0">
                <a:solidFill>
                  <a:srgbClr val="7030A0"/>
                </a:solidFill>
              </a:rPr>
              <a:t>N'Additional</a:t>
            </a:r>
            <a:r>
              <a:rPr lang="en-US" dirty="0" smtClean="0">
                <a:solidFill>
                  <a:srgbClr val="7030A0"/>
                </a:solidFill>
              </a:rPr>
              <a:t> specifications for Widget 1.', 'Positive reviews for Widget 1. Customers love its durability and performance.'),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/>
              <a:t>N'Widget</a:t>
            </a:r>
            <a:r>
              <a:rPr lang="en-US" dirty="0" smtClean="0"/>
              <a:t> 1': This is a Unicode string.</a:t>
            </a:r>
          </a:p>
          <a:p>
            <a:r>
              <a:rPr lang="en-US" dirty="0" smtClean="0"/>
              <a:t>'High-quality widget for various uses.</a:t>
            </a:r>
            <a:r>
              <a:rPr lang="en-US" dirty="0" smtClean="0"/>
              <a:t>': This is a non-Unicode (ANSI)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many cases, using Unicode is a good practice, especially when dealing with multilingual data or if you want to ensure compatibility with different character sets. If your data doesn't involve non-ASCII characters, you might not see a significant difference, but it's generally considered good practice to use Unicode for better compatibility.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685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fixed-length character string where n is the number of characters.</a:t>
            </a:r>
          </a:p>
          <a:p>
            <a:r>
              <a:rPr lang="en-US" dirty="0" smtClean="0"/>
              <a:t>Padded with spaces if the actual string is shorter than the specified length.</a:t>
            </a:r>
          </a:p>
          <a:p>
            <a:r>
              <a:rPr lang="en-US" dirty="0" smtClean="0"/>
              <a:t>Example: CHAR(10)</a:t>
            </a:r>
          </a:p>
          <a:p>
            <a:r>
              <a:rPr lang="en-US" dirty="0" smtClean="0"/>
              <a:t>Storage size is always n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8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NCHAR(n):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CHAR but used for storing Unicode characters.</a:t>
            </a:r>
          </a:p>
          <a:p>
            <a:r>
              <a:rPr lang="en-US" dirty="0" smtClean="0"/>
              <a:t>Each character occupies two bytes.</a:t>
            </a:r>
          </a:p>
          <a:p>
            <a:r>
              <a:rPr lang="en-US" dirty="0" smtClean="0"/>
              <a:t>Example: NCHAR(10)</a:t>
            </a:r>
          </a:p>
          <a:p>
            <a:r>
              <a:rPr lang="en-US" dirty="0" smtClean="0"/>
              <a:t>Storage size is always 2n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VARCHAR(n)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variable-length character string where n is the maximum number of characters.</a:t>
            </a:r>
          </a:p>
          <a:p>
            <a:r>
              <a:rPr lang="en-US" dirty="0" smtClean="0"/>
              <a:t>Only uses the space required for the actual string.</a:t>
            </a:r>
          </a:p>
          <a:p>
            <a:r>
              <a:rPr lang="en-US" dirty="0" smtClean="0"/>
              <a:t>Example: VARCHAR(255)</a:t>
            </a:r>
          </a:p>
          <a:p>
            <a:r>
              <a:rPr lang="en-US" dirty="0" smtClean="0"/>
              <a:t>Storage size is the actual length of the data plus two extra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NVARCHAR(n)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VARCHAR but used for storing Unicode characters.</a:t>
            </a:r>
          </a:p>
          <a:p>
            <a:r>
              <a:rPr lang="en-US" dirty="0" smtClean="0"/>
              <a:t>Each character occupies two bytes.</a:t>
            </a:r>
          </a:p>
          <a:p>
            <a:r>
              <a:rPr lang="en-US" dirty="0" smtClean="0"/>
              <a:t>Example: NVARCHAR(255)</a:t>
            </a:r>
          </a:p>
          <a:p>
            <a:r>
              <a:rPr lang="en-US" dirty="0" smtClean="0"/>
              <a:t>Storage size is twice the actual length of the data plus two extra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</a:p>
          <a:p>
            <a:r>
              <a:rPr lang="en-US" dirty="0" smtClean="0"/>
              <a:t>Character Data Types</a:t>
            </a:r>
          </a:p>
          <a:p>
            <a:r>
              <a:rPr lang="en-US" dirty="0" smtClean="0"/>
              <a:t>Date and Time Data Types</a:t>
            </a:r>
          </a:p>
          <a:p>
            <a:r>
              <a:rPr lang="en-US" dirty="0" smtClean="0"/>
              <a:t>Miscellaneous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variable-length character string for large amounts of text data.</a:t>
            </a:r>
          </a:p>
          <a:p>
            <a:r>
              <a:rPr lang="en-US" dirty="0" smtClean="0"/>
              <a:t>Example: TEXT</a:t>
            </a:r>
          </a:p>
          <a:p>
            <a:r>
              <a:rPr lang="en-US" dirty="0" smtClean="0"/>
              <a:t>Suitable for storing large text, such as paragraphs or documents.</a:t>
            </a:r>
          </a:p>
          <a:p>
            <a:r>
              <a:rPr lang="en-US" dirty="0" smtClean="0"/>
              <a:t>Storage size is variable and can accommodate large amounts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2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Date and Time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CREATE TABLE </a:t>
            </a:r>
            <a:r>
              <a:rPr lang="en-US" dirty="0" err="1" smtClean="0">
                <a:solidFill>
                  <a:srgbClr val="7030A0"/>
                </a:solidFill>
              </a:rPr>
              <a:t>EventSchedule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EventID</a:t>
            </a:r>
            <a:r>
              <a:rPr lang="en-US" dirty="0" smtClean="0">
                <a:solidFill>
                  <a:srgbClr val="7030A0"/>
                </a:solidFill>
              </a:rPr>
              <a:t> INT PRIMARY KEY,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EventName</a:t>
            </a:r>
            <a:r>
              <a:rPr lang="en-US" dirty="0" smtClean="0">
                <a:solidFill>
                  <a:srgbClr val="7030A0"/>
                </a:solidFill>
              </a:rPr>
              <a:t> VARCHAR(100),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EventDate</a:t>
            </a:r>
            <a:r>
              <a:rPr lang="en-US" dirty="0" smtClean="0">
                <a:solidFill>
                  <a:srgbClr val="7030A0"/>
                </a:solidFill>
              </a:rPr>
              <a:t> DATE,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EventStartTime</a:t>
            </a:r>
            <a:r>
              <a:rPr lang="en-US" dirty="0" smtClean="0">
                <a:solidFill>
                  <a:srgbClr val="7030A0"/>
                </a:solidFill>
              </a:rPr>
              <a:t> TIME,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EventDateTime</a:t>
            </a:r>
            <a:r>
              <a:rPr lang="en-US" dirty="0" smtClean="0">
                <a:solidFill>
                  <a:srgbClr val="7030A0"/>
                </a:solidFill>
              </a:rPr>
              <a:t> DATETIME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INSERT INTO </a:t>
            </a:r>
            <a:r>
              <a:rPr lang="en-US" dirty="0" err="1" smtClean="0">
                <a:solidFill>
                  <a:srgbClr val="7030A0"/>
                </a:solidFill>
              </a:rPr>
              <a:t>EventSchedule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EventID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EventName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EventDate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EventStartTime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EventDateTime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(1, 'Conference', '2022-03-15', '09:00:00', '2022-03-15 09:00:00'),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(2, 'Workshop', '2022-04-20', '14:30:00', '2022-04-20 14:30:00'),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(3, 'Networking Mixer', '2022-05-25', '18:00:00', '2022-05-25 18:00:00');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2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DATE data type is used to store only the date portion without any time information.</a:t>
            </a:r>
          </a:p>
          <a:p>
            <a:r>
              <a:rPr lang="en-US" dirty="0" smtClean="0"/>
              <a:t>It typically represents a calendar date in the format 'YYYY-MM-DD'.</a:t>
            </a:r>
          </a:p>
          <a:p>
            <a:r>
              <a:rPr lang="en-US" dirty="0" smtClean="0"/>
              <a:t>Example: '2022-02-23'.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data type is used to store only the time portion without any date information.</a:t>
            </a:r>
          </a:p>
          <a:p>
            <a:r>
              <a:rPr lang="en-US" dirty="0" smtClean="0"/>
              <a:t>It represents a time of day in the format 'HH:MI:SS' (hours, minutes, seconds).</a:t>
            </a:r>
          </a:p>
          <a:p>
            <a:r>
              <a:rPr lang="en-US" dirty="0" smtClean="0"/>
              <a:t>Example: '14:30:00' represents 2:30 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6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DATETIME data type combines both date and time information.</a:t>
            </a:r>
          </a:p>
          <a:p>
            <a:r>
              <a:rPr lang="en-US" dirty="0" smtClean="0"/>
              <a:t>It represents a specific point in time with both date and time components.</a:t>
            </a:r>
          </a:p>
          <a:p>
            <a:r>
              <a:rPr lang="en-US" dirty="0" smtClean="0"/>
              <a:t>The format typically looks like 'YYYY-MM-DD HH:MI:SS'.</a:t>
            </a:r>
          </a:p>
          <a:p>
            <a:r>
              <a:rPr lang="en-US" smtClean="0"/>
              <a:t>Example: '2022-02-23 14:30:00' represents February 23, 2022, at 2:30 PM.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CREATE TABLE </a:t>
            </a:r>
            <a:r>
              <a:rPr lang="en-US" dirty="0" err="1" smtClean="0">
                <a:solidFill>
                  <a:srgbClr val="7030A0"/>
                </a:solidFill>
              </a:rPr>
              <a:t>EmployeeDetails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EmployeeID</a:t>
            </a:r>
            <a:r>
              <a:rPr lang="en-US" dirty="0" smtClean="0">
                <a:solidFill>
                  <a:srgbClr val="7030A0"/>
                </a:solidFill>
              </a:rPr>
              <a:t> INT,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YearsInService</a:t>
            </a:r>
            <a:r>
              <a:rPr lang="en-US" dirty="0" smtClean="0">
                <a:solidFill>
                  <a:srgbClr val="7030A0"/>
                </a:solidFill>
              </a:rPr>
              <a:t> SMALLINT,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Salary BIGINT,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Bonus DECIMAL(10, 2),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PerformanceScore</a:t>
            </a:r>
            <a:r>
              <a:rPr lang="en-US" dirty="0" smtClean="0">
                <a:solidFill>
                  <a:srgbClr val="7030A0"/>
                </a:solidFill>
              </a:rPr>
              <a:t> NUMERIC(5, 2),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AverageRating</a:t>
            </a:r>
            <a:r>
              <a:rPr lang="en-US" dirty="0" smtClean="0">
                <a:solidFill>
                  <a:srgbClr val="7030A0"/>
                </a:solidFill>
              </a:rPr>
              <a:t> FLOAT,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QuarterlySales</a:t>
            </a:r>
            <a:r>
              <a:rPr lang="en-US" dirty="0" smtClean="0">
                <a:solidFill>
                  <a:srgbClr val="7030A0"/>
                </a:solidFill>
              </a:rPr>
              <a:t> REAL,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AnnualRevenue</a:t>
            </a:r>
            <a:r>
              <a:rPr lang="en-US" dirty="0" smtClean="0">
                <a:solidFill>
                  <a:srgbClr val="7030A0"/>
                </a:solidFill>
              </a:rPr>
              <a:t> DOUBLE PRECISION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dirty="0" smtClean="0"/>
              <a:t>The table is named </a:t>
            </a:r>
            <a:r>
              <a:rPr lang="en-US" dirty="0" err="1" smtClean="0"/>
              <a:t>EmployeeDetails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Columns are named more descriptively, such as </a:t>
            </a:r>
            <a:r>
              <a:rPr lang="en-US" dirty="0" err="1" smtClean="0"/>
              <a:t>EmployeeID</a:t>
            </a:r>
            <a:r>
              <a:rPr lang="en-US" dirty="0" smtClean="0"/>
              <a:t>, </a:t>
            </a:r>
            <a:r>
              <a:rPr lang="en-US" dirty="0" err="1" smtClean="0"/>
              <a:t>YearsInService</a:t>
            </a:r>
            <a:r>
              <a:rPr lang="en-US" dirty="0" smtClean="0"/>
              <a:t>, Salary, Bonus, </a:t>
            </a:r>
            <a:r>
              <a:rPr lang="en-US" dirty="0" err="1" smtClean="0"/>
              <a:t>PerformanceScore</a:t>
            </a:r>
            <a:r>
              <a:rPr lang="en-US" dirty="0" smtClean="0"/>
              <a:t>, </a:t>
            </a:r>
            <a:r>
              <a:rPr lang="en-US" dirty="0" err="1" smtClean="0"/>
              <a:t>AverageRating</a:t>
            </a:r>
            <a:r>
              <a:rPr lang="en-US" dirty="0" smtClean="0"/>
              <a:t>, </a:t>
            </a:r>
            <a:r>
              <a:rPr lang="en-US" dirty="0" err="1" smtClean="0"/>
              <a:t>QuarterlySales</a:t>
            </a:r>
            <a:r>
              <a:rPr lang="en-US" dirty="0" smtClean="0"/>
              <a:t>, and </a:t>
            </a:r>
            <a:r>
              <a:rPr lang="en-US" dirty="0" err="1" smtClean="0"/>
              <a:t>AnnualRevenue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DECIMAL and NUMERIC columns have precision and scale set to (10, 2) and (5, 2) respectively. Adjust these values based on your specific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INSERT INTO </a:t>
            </a:r>
            <a:r>
              <a:rPr lang="en-US" dirty="0" err="1" smtClean="0">
                <a:solidFill>
                  <a:srgbClr val="7030A0"/>
                </a:solidFill>
              </a:rPr>
              <a:t>EmployeeDetails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EmployeeID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YearsInService</a:t>
            </a:r>
            <a:r>
              <a:rPr lang="en-US" dirty="0" smtClean="0">
                <a:solidFill>
                  <a:srgbClr val="7030A0"/>
                </a:solidFill>
              </a:rPr>
              <a:t>, Salary, Bonus, </a:t>
            </a:r>
            <a:r>
              <a:rPr lang="en-US" dirty="0" err="1" smtClean="0">
                <a:solidFill>
                  <a:srgbClr val="7030A0"/>
                </a:solidFill>
              </a:rPr>
              <a:t>PerformanceScore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AverageRating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QuarterlySales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AnnualRevenue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(1, 5, 60000, 5000.50, 4.75, 8.2, 150000.75, 750000.50),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(2, 8, 80000, 7500.75, 4.95, 8.7, 200000.25, 950000.80),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(3, 3, 50000, 4000.25, 4.50, 7.9, 120000.00, 600000.20);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 (Integer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whole numbers without decimal points.</a:t>
            </a:r>
          </a:p>
          <a:p>
            <a:r>
              <a:rPr lang="en-US" dirty="0" smtClean="0"/>
              <a:t>Example: INT</a:t>
            </a:r>
          </a:p>
          <a:p>
            <a:r>
              <a:rPr lang="en-US" dirty="0" smtClean="0"/>
              <a:t>Range: -2,147,483,648 to 2,147,483,647 for a 4-byte integer.</a:t>
            </a:r>
          </a:p>
        </p:txBody>
      </p:sp>
    </p:spTree>
    <p:extLst>
      <p:ext uri="{BB962C8B-B14F-4D97-AF65-F5344CB8AC3E}">
        <p14:creationId xmlns:p14="http://schemas.microsoft.com/office/powerpoint/2010/main" val="24866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INT but with a smaller range.</a:t>
            </a:r>
          </a:p>
          <a:p>
            <a:r>
              <a:rPr lang="en-US" dirty="0" smtClean="0"/>
              <a:t>Example: SMALLINT</a:t>
            </a:r>
          </a:p>
          <a:p>
            <a:r>
              <a:rPr lang="en-US" dirty="0" smtClean="0"/>
              <a:t>Range: -32,768 to 32,767 for a 2-byte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large whole numbers.</a:t>
            </a:r>
          </a:p>
          <a:p>
            <a:r>
              <a:rPr lang="en-US" dirty="0" smtClean="0"/>
              <a:t>Example: BIGINT</a:t>
            </a:r>
          </a:p>
          <a:p>
            <a:r>
              <a:rPr lang="en-US" dirty="0" smtClean="0"/>
              <a:t>Range: -9,223,372,036,854,775,808 to 9,223,372,036,854,775,807 for an 8-byte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DECIMAL(p, s) / NUMERIC(p, 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fixed-point numbers with a specified precision (p) and scale (s).</a:t>
            </a:r>
          </a:p>
          <a:p>
            <a:r>
              <a:rPr lang="en-US" dirty="0" smtClean="0"/>
              <a:t>Example: DECIMAL(10, 2) or NUMERIC(8, 4)</a:t>
            </a:r>
          </a:p>
          <a:p>
            <a:r>
              <a:rPr lang="en-US" dirty="0" smtClean="0"/>
              <a:t>Precision (p): Total number of digits (including both sides of the decimal point).</a:t>
            </a:r>
          </a:p>
          <a:p>
            <a:r>
              <a:rPr lang="en-US" dirty="0" smtClean="0"/>
              <a:t>Scale (s): Number of digits to the right of the decimal point.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8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floating-point numbers with decimal points.</a:t>
            </a:r>
          </a:p>
          <a:p>
            <a:r>
              <a:rPr lang="en-US" dirty="0" smtClean="0"/>
              <a:t>Example: FLOAT</a:t>
            </a:r>
          </a:p>
          <a:p>
            <a:r>
              <a:rPr lang="en-US" dirty="0" smtClean="0"/>
              <a:t>Storage size is typically 4 or 8 bytes.</a:t>
            </a:r>
          </a:p>
          <a:p>
            <a:r>
              <a:rPr lang="en-US" dirty="0" smtClean="0"/>
              <a:t>Suitable for scientific and engineering calculations.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969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SQL DataTypes</vt:lpstr>
      <vt:lpstr>Data Types</vt:lpstr>
      <vt:lpstr>Create Table</vt:lpstr>
      <vt:lpstr>Insert Records</vt:lpstr>
      <vt:lpstr>INT (Integer)</vt:lpstr>
      <vt:lpstr>SMALLINT</vt:lpstr>
      <vt:lpstr>BIGINT</vt:lpstr>
      <vt:lpstr>DECIMAL(p, s) / NUMERIC(p, s)</vt:lpstr>
      <vt:lpstr>FLOAT</vt:lpstr>
      <vt:lpstr>REAL</vt:lpstr>
      <vt:lpstr>DOUBLE PRECISION</vt:lpstr>
      <vt:lpstr>Character Data Types</vt:lpstr>
      <vt:lpstr>Create Table</vt:lpstr>
      <vt:lpstr>Insert Data</vt:lpstr>
      <vt:lpstr>Note</vt:lpstr>
      <vt:lpstr>CHAR(n)</vt:lpstr>
      <vt:lpstr>NCHAR(n):</vt:lpstr>
      <vt:lpstr>VARCHAR(n)</vt:lpstr>
      <vt:lpstr>NVARCHAR(n)</vt:lpstr>
      <vt:lpstr>TEXT</vt:lpstr>
      <vt:lpstr>Date and Time Data Types</vt:lpstr>
      <vt:lpstr>Create Table</vt:lpstr>
      <vt:lpstr>DATE</vt:lpstr>
      <vt:lpstr>TIME</vt:lpstr>
      <vt:lpstr>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DataTypes</dc:title>
  <dc:creator>ACN LAB</dc:creator>
  <cp:lastModifiedBy>ACN LAB</cp:lastModifiedBy>
  <cp:revision>5</cp:revision>
  <dcterms:created xsi:type="dcterms:W3CDTF">2024-02-23T07:18:35Z</dcterms:created>
  <dcterms:modified xsi:type="dcterms:W3CDTF">2024-02-23T08:54:28Z</dcterms:modified>
</cp:coreProperties>
</file>