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2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56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5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64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44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3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17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7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3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1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551EC-5649-4E4C-A4D9-5A574212C43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A9302-70FD-4FCC-8D9F-0F6764FA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3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Fundamentals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Lecture 1: Introduction to AI Concepts</a:t>
            </a:r>
          </a:p>
        </p:txBody>
      </p:sp>
    </p:spTree>
    <p:extLst>
      <p:ext uri="{BB962C8B-B14F-4D97-AF65-F5344CB8AC3E}">
        <p14:creationId xmlns:p14="http://schemas.microsoft.com/office/powerpoint/2010/main" val="3102192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Intelligent Agent?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agent is anything that perceives its environment through sensors and acts upon it with actuators.</a:t>
            </a:r>
          </a:p>
          <a:p>
            <a:r>
              <a:t>An intelligent agent chooses actions rationally to achieve its goals.</a:t>
            </a:r>
          </a:p>
          <a:p>
            <a:r>
              <a:t>Analogy: A student as an agent:</a:t>
            </a:r>
          </a:p>
          <a:p>
            <a:r>
              <a:t>Sensors: eyes, ears → see slides, hear lecture</a:t>
            </a:r>
          </a:p>
          <a:p>
            <a:r>
              <a:t>Actuators: hands, mouth → write notes, ask questions</a:t>
            </a:r>
          </a:p>
          <a:p>
            <a:r>
              <a:t>Goal: pass the course with good grades.</a:t>
            </a:r>
          </a:p>
        </p:txBody>
      </p:sp>
    </p:spTree>
    <p:extLst>
      <p:ext uri="{BB962C8B-B14F-4D97-AF65-F5344CB8AC3E}">
        <p14:creationId xmlns:p14="http://schemas.microsoft.com/office/powerpoint/2010/main" val="229549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(Observable vs. Partially Observable)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Fully Observable: Agent has complete access to the environment.</a:t>
            </a:r>
          </a:p>
          <a:p>
            <a:pPr marL="0" indent="0">
              <a:buNone/>
            </a:pPr>
            <a:r>
              <a:rPr dirty="0"/>
              <a:t>Example: Chess → the board is fully visible.</a:t>
            </a:r>
          </a:p>
          <a:p>
            <a:pPr marL="0" indent="0">
              <a:buNone/>
            </a:pPr>
            <a:r>
              <a:rPr dirty="0"/>
              <a:t>Partially Observable: Limited information about the environment.</a:t>
            </a:r>
          </a:p>
          <a:p>
            <a:pPr marL="0" indent="0">
              <a:buNone/>
            </a:pPr>
            <a:r>
              <a:rPr dirty="0"/>
              <a:t>Example: Poker → you can't see the opponent's cards.</a:t>
            </a:r>
          </a:p>
        </p:txBody>
      </p:sp>
    </p:spTree>
    <p:extLst>
      <p:ext uri="{BB962C8B-B14F-4D97-AF65-F5344CB8AC3E}">
        <p14:creationId xmlns:p14="http://schemas.microsoft.com/office/powerpoint/2010/main" val="9694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(Deterministic vs. Stochastic)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Deterministic: Next state is fully determined by the current state and action.</a:t>
            </a:r>
          </a:p>
          <a:p>
            <a:r>
              <a:rPr dirty="0"/>
              <a:t>Example: Solving a math equation.</a:t>
            </a:r>
          </a:p>
          <a:p>
            <a:r>
              <a:rPr dirty="0"/>
              <a:t>Stochastic: Outcomes have randomness or uncertainty.</a:t>
            </a:r>
          </a:p>
          <a:p>
            <a:r>
              <a:rPr dirty="0"/>
              <a:t>Example: Self-driving car in traffic (uncertainty in pedestrian movement).</a:t>
            </a:r>
          </a:p>
        </p:txBody>
      </p:sp>
    </p:spTree>
    <p:extLst>
      <p:ext uri="{BB962C8B-B14F-4D97-AF65-F5344CB8AC3E}">
        <p14:creationId xmlns:p14="http://schemas.microsoft.com/office/powerpoint/2010/main" val="3592301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Types of Agent Environments (Episodic vs. Sequential)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Episodic: Each action is independent.</a:t>
            </a:r>
          </a:p>
          <a:p>
            <a:r>
              <a:rPr dirty="0"/>
              <a:t>Example: Image classification (each picture is separate).</a:t>
            </a:r>
          </a:p>
          <a:p>
            <a:r>
              <a:rPr dirty="0"/>
              <a:t>Sequential: Current decision affects future decisions.</a:t>
            </a:r>
          </a:p>
          <a:p>
            <a:r>
              <a:rPr dirty="0"/>
              <a:t>Example: Driving a car (each turn affects destination).</a:t>
            </a:r>
          </a:p>
        </p:txBody>
      </p:sp>
    </p:spTree>
    <p:extLst>
      <p:ext uri="{BB962C8B-B14F-4D97-AF65-F5344CB8AC3E}">
        <p14:creationId xmlns:p14="http://schemas.microsoft.com/office/powerpoint/2010/main" val="3013316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(Static vs. Dynamic)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Static: Environment doesn't change while decision-making occurs.</a:t>
            </a:r>
          </a:p>
          <a:p>
            <a:r>
              <a:t>Example: Crossword puzzle.</a:t>
            </a:r>
          </a:p>
          <a:p>
            <a:r>
              <a:t>Dynamic: Environment changes during decision-making.</a:t>
            </a:r>
          </a:p>
          <a:p>
            <a:r>
              <a:t>Example: Driving in traffic (cars keep moving).</a:t>
            </a:r>
          </a:p>
        </p:txBody>
      </p:sp>
    </p:spTree>
    <p:extLst>
      <p:ext uri="{BB962C8B-B14F-4D97-AF65-F5344CB8AC3E}">
        <p14:creationId xmlns:p14="http://schemas.microsoft.com/office/powerpoint/2010/main" val="4069181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Agent Environments (Discrete vs. Continuous)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Discrete: Finite set of states or actions.</a:t>
            </a:r>
          </a:p>
          <a:p>
            <a:r>
              <a:rPr dirty="0"/>
              <a:t>Example: Chess (64 squares, fixed moves).</a:t>
            </a:r>
          </a:p>
          <a:p>
            <a:r>
              <a:rPr dirty="0"/>
              <a:t>Continuous: Infinite states or actions.</a:t>
            </a:r>
          </a:p>
          <a:p>
            <a:r>
              <a:rPr dirty="0"/>
              <a:t>Example: Driving (continuous speed and steering).</a:t>
            </a:r>
          </a:p>
        </p:txBody>
      </p:sp>
    </p:spTree>
    <p:extLst>
      <p:ext uri="{BB962C8B-B14F-4D97-AF65-F5344CB8AC3E}">
        <p14:creationId xmlns:p14="http://schemas.microsoft.com/office/powerpoint/2010/main" val="3181670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Considerations for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design of an intelligent agent depends on its environment:</a:t>
            </a:r>
          </a:p>
          <a:p>
            <a:r>
              <a:rPr dirty="0"/>
              <a:t>Example: Chess-playing agent → needs strategy &amp; search.</a:t>
            </a:r>
          </a:p>
          <a:p>
            <a:r>
              <a:rPr dirty="0"/>
              <a:t>Example: Self-driving car → requires perception, uncertainty handling, and real-time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00745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Intelligent agents can be categorized based on their complexity and goals.</a:t>
            </a:r>
          </a:p>
          <a:p>
            <a:r>
              <a:t>Key Types: Simple Reflex, Model-Based Reflex, Goal-Based, Utility-Based, and Learning Agents.</a:t>
            </a:r>
          </a:p>
        </p:txBody>
      </p:sp>
    </p:spTree>
    <p:extLst>
      <p:ext uri="{BB962C8B-B14F-4D97-AF65-F5344CB8AC3E}">
        <p14:creationId xmlns:p14="http://schemas.microsoft.com/office/powerpoint/2010/main" val="4106165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Act only on the current percept (what they see right now).</a:t>
            </a:r>
          </a:p>
          <a:p>
            <a:r>
              <a:rPr dirty="0"/>
              <a:t>Example: Thermostat → ‘If temperature &lt; 20°C, turn on heater.’</a:t>
            </a:r>
          </a:p>
          <a:p>
            <a:r>
              <a:rPr dirty="0"/>
              <a:t>Student Analogy: A student who reacts immediately upon hearing ‘quiz today’ without thinking long-term.</a:t>
            </a:r>
          </a:p>
          <a:p>
            <a:r>
              <a:rPr dirty="0"/>
              <a:t>Real AI Example: Spam filter → ‘If email has word ‘lottery,’ mark as spam.’</a:t>
            </a:r>
          </a:p>
        </p:txBody>
      </p:sp>
    </p:spTree>
    <p:extLst>
      <p:ext uri="{BB962C8B-B14F-4D97-AF65-F5344CB8AC3E}">
        <p14:creationId xmlns:p14="http://schemas.microsoft.com/office/powerpoint/2010/main" val="16697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Model-Based Reflex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Keep an internal model of the world (memory of past states).</a:t>
            </a:r>
          </a:p>
          <a:p>
            <a:r>
              <a:rPr dirty="0"/>
              <a:t>Useful in partially observable environments.</a:t>
            </a:r>
          </a:p>
          <a:p>
            <a:r>
              <a:rPr dirty="0"/>
              <a:t>Example: Self-driving car → remembers a pedestrian walked behind a truck.</a:t>
            </a:r>
          </a:p>
          <a:p>
            <a:r>
              <a:rPr dirty="0"/>
              <a:t>Student Analogy: A student remembers last lecture to understand today’s lesson.</a:t>
            </a:r>
          </a:p>
          <a:p>
            <a:r>
              <a:rPr dirty="0"/>
              <a:t>Real AI Example: Roomba vacuum → builds a map of your house to clean efficiently.</a:t>
            </a:r>
          </a:p>
        </p:txBody>
      </p:sp>
    </p:spTree>
    <p:extLst>
      <p:ext uri="{BB962C8B-B14F-4D97-AF65-F5344CB8AC3E}">
        <p14:creationId xmlns:p14="http://schemas.microsoft.com/office/powerpoint/2010/main" val="105910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about building systems that can perceive, reason, learn, and act.</a:t>
            </a:r>
          </a:p>
          <a:p>
            <a:r>
              <a:t>Perceive → Take in information (like eyes and ears).</a:t>
            </a:r>
          </a:p>
          <a:p>
            <a:r>
              <a:t>Reason → Make sense of it (like the brain).</a:t>
            </a:r>
          </a:p>
          <a:p>
            <a:r>
              <a:t>Learn → Improve from experience (like we do when studying).</a:t>
            </a:r>
          </a:p>
          <a:p>
            <a:r>
              <a:t>Act → Do something in the world (like moving, speaking, recommending).</a:t>
            </a:r>
          </a:p>
        </p:txBody>
      </p:sp>
    </p:spTree>
    <p:extLst>
      <p:ext uri="{BB962C8B-B14F-4D97-AF65-F5344CB8AC3E}">
        <p14:creationId xmlns:p14="http://schemas.microsoft.com/office/powerpoint/2010/main" val="984303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Take actions to achieve specific goals, not just reflexes.</a:t>
            </a:r>
          </a:p>
          <a:p>
            <a:r>
              <a:rPr dirty="0"/>
              <a:t>Example: GPS navigation → goal = reach destination; chooses path accordingly.</a:t>
            </a:r>
          </a:p>
          <a:p>
            <a:r>
              <a:rPr dirty="0"/>
              <a:t>Student Analogy: A student aims to graduate and carefully selects courses.</a:t>
            </a:r>
          </a:p>
          <a:p>
            <a:r>
              <a:rPr dirty="0"/>
              <a:t>Real AI Example: Chess-playing AI → goal = win the game.</a:t>
            </a:r>
          </a:p>
        </p:txBody>
      </p:sp>
    </p:spTree>
    <p:extLst>
      <p:ext uri="{BB962C8B-B14F-4D97-AF65-F5344CB8AC3E}">
        <p14:creationId xmlns:p14="http://schemas.microsoft.com/office/powerpoint/2010/main" val="316589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Utility-Based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Maximize happiness (utility) by choosing the best among many options.</a:t>
            </a:r>
          </a:p>
          <a:p>
            <a:r>
              <a:rPr dirty="0"/>
              <a:t>Example: Choosing between 2 driving routes: one is faster and safer.</a:t>
            </a:r>
          </a:p>
          <a:p>
            <a:r>
              <a:rPr dirty="0"/>
              <a:t>Student Analogy: A student balances GPA, enjoyment, and free time.</a:t>
            </a:r>
          </a:p>
          <a:p>
            <a:r>
              <a:rPr dirty="0"/>
              <a:t>Real AI Example: Netflix recommender → suggests movies to maximize enjoyment.</a:t>
            </a:r>
          </a:p>
        </p:txBody>
      </p:sp>
    </p:spTree>
    <p:extLst>
      <p:ext uri="{BB962C8B-B14F-4D97-AF65-F5344CB8AC3E}">
        <p14:creationId xmlns:p14="http://schemas.microsoft.com/office/powerpoint/2010/main" val="224071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Improve performance over time by learning from experience.</a:t>
            </a:r>
          </a:p>
          <a:p>
            <a:r>
              <a:t>Example: A spam filter that adapts to new types of spam.</a:t>
            </a:r>
          </a:p>
          <a:p>
            <a:r>
              <a:t>Student Analogy: A student reviews past mistakes to perform better next time.</a:t>
            </a:r>
          </a:p>
          <a:p>
            <a:r>
              <a:t>Real AI Example: AlphaGo → learned by playing millions of games against itself and humans.</a:t>
            </a:r>
          </a:p>
        </p:txBody>
      </p:sp>
    </p:spTree>
    <p:extLst>
      <p:ext uri="{BB962C8B-B14F-4D97-AF65-F5344CB8AC3E}">
        <p14:creationId xmlns:p14="http://schemas.microsoft.com/office/powerpoint/2010/main" val="3785791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Reflex → ‘React’</a:t>
            </a:r>
          </a:p>
          <a:p>
            <a:r>
              <a:t>Model-Based → ‘Remember’</a:t>
            </a:r>
          </a:p>
          <a:p>
            <a:r>
              <a:t>Goal-Based → ‘Plan’</a:t>
            </a:r>
          </a:p>
          <a:p>
            <a:r>
              <a:t>Utility-Based → ‘Choose best’</a:t>
            </a:r>
          </a:p>
          <a:p>
            <a:r>
              <a:t>Learning Agent → ‘Improve’</a:t>
            </a:r>
          </a:p>
        </p:txBody>
      </p:sp>
    </p:spTree>
    <p:extLst>
      <p:ext uri="{BB962C8B-B14F-4D97-AF65-F5344CB8AC3E}">
        <p14:creationId xmlns:p14="http://schemas.microsoft.com/office/powerpoint/2010/main" val="4243343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Search in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AI, search is about exploring possible actions to reach a goal.</a:t>
            </a:r>
          </a:p>
          <a:p>
            <a:r>
              <a:rPr dirty="0"/>
              <a:t>The agent doesn’t always know the answer — it has to search for it.</a:t>
            </a:r>
          </a:p>
          <a:p>
            <a:r>
              <a:rPr dirty="0"/>
              <a:t>Analogy: Searching for a book in a library without Google:</a:t>
            </a:r>
          </a:p>
          <a:p>
            <a:r>
              <a:rPr dirty="0"/>
              <a:t>Start at the entrance → Walk aisle by aisle → Try different paths until you find the right shelf.</a:t>
            </a:r>
          </a:p>
        </p:txBody>
      </p:sp>
    </p:spTree>
    <p:extLst>
      <p:ext uri="{BB962C8B-B14F-4D97-AF65-F5344CB8AC3E}">
        <p14:creationId xmlns:p14="http://schemas.microsoft.com/office/powerpoint/2010/main" val="241301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create a search problem, define 5 ingredients:</a:t>
            </a:r>
          </a:p>
          <a:p>
            <a:r>
              <a:t>1. Initial state → Where we start (e.g., 'I’m at home').</a:t>
            </a:r>
          </a:p>
          <a:p>
            <a:r>
              <a:t>2. Actions → What moves are possible (e.g., 'Take bus, drive car, walk').</a:t>
            </a:r>
          </a:p>
          <a:p>
            <a:r>
              <a:t>3. Transition model → What happens when we take an action (e.g., 'If I take the bus, I move to the bus stop').</a:t>
            </a:r>
          </a:p>
          <a:p>
            <a:r>
              <a:t>4. Goal test → How do we know we’re done? (e.g., 'I reached the university').</a:t>
            </a:r>
          </a:p>
          <a:p>
            <a:r>
              <a:t>5. Path cost → The ‘expense’ of the path (e.g., fuel, time).</a:t>
            </a:r>
          </a:p>
        </p:txBody>
      </p:sp>
    </p:spTree>
    <p:extLst>
      <p:ext uri="{BB962C8B-B14F-4D97-AF65-F5344CB8AC3E}">
        <p14:creationId xmlns:p14="http://schemas.microsoft.com/office/powerpoint/2010/main" val="7412233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Space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search space = all possible states reachable from the start.</a:t>
            </a:r>
          </a:p>
          <a:p>
            <a:r>
              <a:t>Each state is a node in a graph/tree.</a:t>
            </a:r>
          </a:p>
          <a:p>
            <a:r>
              <a:t>Edges represent actions.</a:t>
            </a:r>
          </a:p>
          <a:p>
            <a:r>
              <a:t>Analogy: The search space is like the map of the entire library, showing every aisle and shelf.</a:t>
            </a:r>
          </a:p>
        </p:txBody>
      </p:sp>
    </p:spTree>
    <p:extLst>
      <p:ext uri="{BB962C8B-B14F-4D97-AF65-F5344CB8AC3E}">
        <p14:creationId xmlns:p14="http://schemas.microsoft.com/office/powerpoint/2010/main" val="1269642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Search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Uninformed (Blind) Search: No additional knowledge, just explores systematically (e.g., BFS, DFS).</a:t>
            </a:r>
          </a:p>
          <a:p>
            <a:r>
              <a:t>Informed (Heuristic) Search: Uses extra knowledge (e.g., Greedy Best-First, A*).</a:t>
            </a:r>
          </a:p>
          <a:p>
            <a:r>
              <a:t>Analogy: Uninformed search = checking every classroom one by one, Informed search = guessing where your friend might be based on past knowledge.</a:t>
            </a:r>
          </a:p>
        </p:txBody>
      </p:sp>
    </p:spTree>
    <p:extLst>
      <p:ext uri="{BB962C8B-B14F-4D97-AF65-F5344CB8AC3E}">
        <p14:creationId xmlns:p14="http://schemas.microsoft.com/office/powerpoint/2010/main" val="1974198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Breadth-First Search (BFS)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BFS expands the shallowest (closest) nodes first.</a:t>
            </a:r>
          </a:p>
          <a:p>
            <a:r>
              <a:t>Explores level by level in the search tree.</a:t>
            </a:r>
          </a:p>
          <a:p>
            <a:r>
              <a:t>Properties:</a:t>
            </a:r>
          </a:p>
          <a:p>
            <a:r>
              <a:t>Complete: ✅ If a solution exists, BFS will find it.</a:t>
            </a:r>
          </a:p>
          <a:p>
            <a:r>
              <a:t>Optimal: ✅ Finds the shortest path (if step cost = 1).</a:t>
            </a:r>
          </a:p>
          <a:p>
            <a:r>
              <a:t>Cons: ❌ Uses a lot of memory (stores all nodes at a level).</a:t>
            </a:r>
          </a:p>
        </p:txBody>
      </p:sp>
    </p:spTree>
    <p:extLst>
      <p:ext uri="{BB962C8B-B14F-4D97-AF65-F5344CB8AC3E}">
        <p14:creationId xmlns:p14="http://schemas.microsoft.com/office/powerpoint/2010/main" val="1607401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Looking for the nearest coffee shop in a new city:</a:t>
            </a:r>
          </a:p>
          <a:p>
            <a:r>
              <a:t>First check all shops 1 block away → If not found, check 2 blocks away → Continue outward until found.</a:t>
            </a:r>
          </a:p>
          <a:p>
            <a:r>
              <a:t>Analogy: Like waves spreading in water — BFS explores outward equally in all directions.</a:t>
            </a:r>
          </a:p>
        </p:txBody>
      </p:sp>
    </p:spTree>
    <p:extLst>
      <p:ext uri="{BB962C8B-B14F-4D97-AF65-F5344CB8AC3E}">
        <p14:creationId xmlns:p14="http://schemas.microsoft.com/office/powerpoint/2010/main" val="34532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Thinking Humanly vs Acting Humanly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Thinking Humanly: Making machines think like humans (e.g., solving math problems step-by-step).</a:t>
            </a:r>
          </a:p>
          <a:p>
            <a:r>
              <a:t>Acting Humanly: Machines behaving like humans without necessarily mimicking internal thought (e.g., Turing Test).</a:t>
            </a:r>
          </a:p>
        </p:txBody>
      </p:sp>
    </p:spTree>
    <p:extLst>
      <p:ext uri="{BB962C8B-B14F-4D97-AF65-F5344CB8AC3E}">
        <p14:creationId xmlns:p14="http://schemas.microsoft.com/office/powerpoint/2010/main" val="151161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vs DFS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Property               | BFS                    | DFS</a:t>
            </a:r>
          </a:p>
          <a:p>
            <a:r>
              <a:t>-----------------------|------------------------|------------------------</a:t>
            </a:r>
          </a:p>
          <a:p>
            <a:r>
              <a:t>Strategy               | Explore level by level  | Explore one path deep</a:t>
            </a:r>
          </a:p>
          <a:p>
            <a:r>
              <a:t>Memory                 | High (many nodes)       | Low (just path stack)</a:t>
            </a:r>
          </a:p>
          <a:p>
            <a:r>
              <a:t>Completeness           | ✅ Yes                  | ❌ Not always</a:t>
            </a:r>
          </a:p>
          <a:p>
            <a:r>
              <a:t>Optimality             | ✅ Yes (shortest path)  | ❌ Not always</a:t>
            </a:r>
          </a:p>
          <a:p>
            <a:r>
              <a:t>Analogy                | Checking nearby classrooms | Going into one building’s basement</a:t>
            </a:r>
          </a:p>
        </p:txBody>
      </p:sp>
    </p:spTree>
    <p:extLst>
      <p:ext uri="{BB962C8B-B14F-4D97-AF65-F5344CB8AC3E}">
        <p14:creationId xmlns:p14="http://schemas.microsoft.com/office/powerpoint/2010/main" val="3183613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formulation = define states, actions, transitions, goal, and cost.</a:t>
            </a:r>
          </a:p>
          <a:p>
            <a:r>
              <a:t>Search space = all possible states (nodes in a tree/graph).</a:t>
            </a:r>
          </a:p>
          <a:p>
            <a:r>
              <a:t>Uninformed search = no hints (BFS, DFS).</a:t>
            </a:r>
          </a:p>
          <a:p>
            <a:r>
              <a:t>BFS = complete + optimal, but memory expensive.</a:t>
            </a:r>
          </a:p>
        </p:txBody>
      </p:sp>
    </p:spTree>
    <p:extLst>
      <p:ext uri="{BB962C8B-B14F-4D97-AF65-F5344CB8AC3E}">
        <p14:creationId xmlns:p14="http://schemas.microsoft.com/office/powerpoint/2010/main" val="167778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Thinking Rationally vs Acting Rationally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Thinking Rationally: Perfect logic — reasoning using rules (e.g., Spock from Star Trek).</a:t>
            </a:r>
          </a:p>
          <a:p>
            <a:r>
              <a:t>Acting Rationally: Doing the right thing at the right time — choosing the best action for the situation (e.g., self-driving car).</a:t>
            </a:r>
          </a:p>
        </p:txBody>
      </p:sp>
    </p:spTree>
    <p:extLst>
      <p:ext uri="{BB962C8B-B14F-4D97-AF65-F5344CB8AC3E}">
        <p14:creationId xmlns:p14="http://schemas.microsoft.com/office/powerpoint/2010/main" val="8121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 AI vs Strong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Weak AI (Narrow AI): Focused on one specific task (e.g., Google Translate).</a:t>
            </a:r>
          </a:p>
          <a:p>
            <a:r>
              <a:t>Strong AI (General AI): Hypothetical AI with human-like intelligence across all domains (e.g., HAL 9000).</a:t>
            </a:r>
          </a:p>
        </p:txBody>
      </p:sp>
    </p:spTree>
    <p:extLst>
      <p:ext uri="{BB962C8B-B14F-4D97-AF65-F5344CB8AC3E}">
        <p14:creationId xmlns:p14="http://schemas.microsoft.com/office/powerpoint/2010/main" val="187190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Science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Cognitive science models simulate how humans think, learn, and solve problems.</a:t>
            </a:r>
          </a:p>
          <a:p>
            <a:r>
              <a:t>These models aim to replicate the mental steps a human might take, not just the final answer.</a:t>
            </a:r>
          </a:p>
        </p:txBody>
      </p:sp>
    </p:spTree>
    <p:extLst>
      <p:ext uri="{BB962C8B-B14F-4D97-AF65-F5344CB8AC3E}">
        <p14:creationId xmlns:p14="http://schemas.microsoft.com/office/powerpoint/2010/main" val="297590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Models vs Other AI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Cognitive Models: Focus on replicating human thought (e.g., ACT-R, Soar architecture).</a:t>
            </a:r>
          </a:p>
          <a:p>
            <a:r>
              <a:t>Rational Thinking: Focuses on correct reasoning (e.g., calculators, Prolog systems).</a:t>
            </a:r>
          </a:p>
          <a:p>
            <a:r>
              <a:t>Rational Acting: Focuses on the best action (e.g., GPS, AlphaGo).</a:t>
            </a:r>
          </a:p>
          <a:p>
            <a:r>
              <a:t>Acting Humanly: Mimics human behavior (e.g., Siri, humanoid robots).</a:t>
            </a:r>
          </a:p>
        </p:txBody>
      </p:sp>
    </p:spTree>
    <p:extLst>
      <p:ext uri="{BB962C8B-B14F-4D97-AF65-F5344CB8AC3E}">
        <p14:creationId xmlns:p14="http://schemas.microsoft.com/office/powerpoint/2010/main" val="399260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Cognitive Models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Examples of cognitive models in action:</a:t>
            </a:r>
          </a:p>
          <a:p>
            <a:pPr marL="0" indent="0">
              <a:buNone/>
            </a:pPr>
            <a:r>
              <a:rPr dirty="0"/>
              <a:t>1. Language learning in class (e.g., </a:t>
            </a:r>
            <a:r>
              <a:rPr dirty="0" err="1"/>
              <a:t>Duolingo</a:t>
            </a:r>
            <a:r>
              <a:rPr dirty="0"/>
              <a:t>).</a:t>
            </a:r>
          </a:p>
          <a:p>
            <a:pPr marL="0" indent="0">
              <a:buNone/>
            </a:pPr>
            <a:r>
              <a:rPr dirty="0"/>
              <a:t>2. Problem-solving in group projects (e.g., Soar architecture simulations).</a:t>
            </a:r>
          </a:p>
          <a:p>
            <a:pPr marL="0" indent="0">
              <a:buNone/>
            </a:pPr>
            <a:r>
              <a:rPr dirty="0"/>
              <a:t>3. Tutoring systems at universities (e.g., Carnegie Mellon’s Cognitive Tutor).</a:t>
            </a:r>
          </a:p>
        </p:txBody>
      </p:sp>
    </p:spTree>
    <p:extLst>
      <p:ext uri="{BB962C8B-B14F-4D97-AF65-F5344CB8AC3E}">
        <p14:creationId xmlns:p14="http://schemas.microsoft.com/office/powerpoint/2010/main" val="391997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can be defined in different ways: thinking and acting like humans, or reasoning and acting rationally.</a:t>
            </a:r>
          </a:p>
          <a:p>
            <a:r>
              <a:t>Cognitive Science models aim to replicate human thought processes, not just outcomes.</a:t>
            </a:r>
          </a:p>
          <a:p>
            <a:r>
              <a:t>The future of AI involves moving from Weak AI (specific tasks) to Strong AI (general intelligence).</a:t>
            </a:r>
          </a:p>
        </p:txBody>
      </p:sp>
    </p:spTree>
    <p:extLst>
      <p:ext uri="{BB962C8B-B14F-4D97-AF65-F5344CB8AC3E}">
        <p14:creationId xmlns:p14="http://schemas.microsoft.com/office/powerpoint/2010/main" val="337967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1667</Words>
  <Application>Microsoft Office PowerPoint</Application>
  <PresentationFormat>Widescreen</PresentationFormat>
  <Paragraphs>150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Fundamentals of AI</vt:lpstr>
      <vt:lpstr>What is AI?</vt:lpstr>
      <vt:lpstr>Thinking Humanly vs Acting Humanly</vt:lpstr>
      <vt:lpstr>Thinking Rationally vs Acting Rationally</vt:lpstr>
      <vt:lpstr>Weak AI vs Strong AI</vt:lpstr>
      <vt:lpstr>Cognitive Science Models</vt:lpstr>
      <vt:lpstr>Cognitive Models vs Other AI Approaches</vt:lpstr>
      <vt:lpstr>Cognitive Models in Practice</vt:lpstr>
      <vt:lpstr>Summary</vt:lpstr>
      <vt:lpstr>What is an Intelligent Agent?</vt:lpstr>
      <vt:lpstr>Types of Agent Environments (Observable vs. Partially Observable)</vt:lpstr>
      <vt:lpstr>Types of Agent Environments (Deterministic vs. Stochastic)</vt:lpstr>
      <vt:lpstr>Types of Agent Environments (Episodic vs. Sequential)</vt:lpstr>
      <vt:lpstr>Types of Agent Environments (Static vs. Dynamic)</vt:lpstr>
      <vt:lpstr>Types of Agent Environments (Discrete vs. Continuous)</vt:lpstr>
      <vt:lpstr>Design Considerations for Intelligent Agents</vt:lpstr>
      <vt:lpstr>Types of Intelligent Agents</vt:lpstr>
      <vt:lpstr>Simple Reflex Agents</vt:lpstr>
      <vt:lpstr>Model-Based Reflex Agents</vt:lpstr>
      <vt:lpstr>Goal-Based Agents</vt:lpstr>
      <vt:lpstr>Utility-Based Agents</vt:lpstr>
      <vt:lpstr>Learning Agents</vt:lpstr>
      <vt:lpstr>Key Takeaways</vt:lpstr>
      <vt:lpstr>What is Search in AI?</vt:lpstr>
      <vt:lpstr>Problem Formulation</vt:lpstr>
      <vt:lpstr>Search Space Definition</vt:lpstr>
      <vt:lpstr>Types of Search Algorithms</vt:lpstr>
      <vt:lpstr>Breadth-First Search (BFS)</vt:lpstr>
      <vt:lpstr>Example of BFS</vt:lpstr>
      <vt:lpstr>BFS vs DFS Comparison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AI</dc:title>
  <dc:creator>Admin</dc:creator>
  <cp:lastModifiedBy>Admin</cp:lastModifiedBy>
  <cp:revision>5</cp:revision>
  <dcterms:created xsi:type="dcterms:W3CDTF">2025-09-09T07:10:26Z</dcterms:created>
  <dcterms:modified xsi:type="dcterms:W3CDTF">2025-09-09T07:27:35Z</dcterms:modified>
</cp:coreProperties>
</file>