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6"/>
  </p:notesMasterIdLst>
  <p:handoutMasterIdLst>
    <p:handoutMasterId r:id="rId47"/>
  </p:handoutMasterIdLst>
  <p:sldIdLst>
    <p:sldId id="384" r:id="rId2"/>
    <p:sldId id="527" r:id="rId3"/>
    <p:sldId id="526" r:id="rId4"/>
    <p:sldId id="423" r:id="rId5"/>
    <p:sldId id="424" r:id="rId6"/>
    <p:sldId id="491" r:id="rId7"/>
    <p:sldId id="425" r:id="rId8"/>
    <p:sldId id="453" r:id="rId9"/>
    <p:sldId id="454" r:id="rId10"/>
    <p:sldId id="455" r:id="rId11"/>
    <p:sldId id="456" r:id="rId12"/>
    <p:sldId id="457" r:id="rId13"/>
    <p:sldId id="460" r:id="rId14"/>
    <p:sldId id="461" r:id="rId15"/>
    <p:sldId id="462" r:id="rId16"/>
    <p:sldId id="463" r:id="rId17"/>
    <p:sldId id="464" r:id="rId18"/>
    <p:sldId id="432" r:id="rId19"/>
    <p:sldId id="494" r:id="rId20"/>
    <p:sldId id="465" r:id="rId21"/>
    <p:sldId id="466" r:id="rId22"/>
    <p:sldId id="468" r:id="rId23"/>
    <p:sldId id="469" r:id="rId24"/>
    <p:sldId id="495" r:id="rId25"/>
    <p:sldId id="496" r:id="rId26"/>
    <p:sldId id="470" r:id="rId27"/>
    <p:sldId id="471" r:id="rId28"/>
    <p:sldId id="528" r:id="rId29"/>
    <p:sldId id="442" r:id="rId30"/>
    <p:sldId id="472" r:id="rId31"/>
    <p:sldId id="473" r:id="rId32"/>
    <p:sldId id="445" r:id="rId33"/>
    <p:sldId id="474" r:id="rId34"/>
    <p:sldId id="475" r:id="rId35"/>
    <p:sldId id="476" r:id="rId36"/>
    <p:sldId id="489" r:id="rId37"/>
    <p:sldId id="451" r:id="rId38"/>
    <p:sldId id="486" r:id="rId39"/>
    <p:sldId id="487" r:id="rId40"/>
    <p:sldId id="480" r:id="rId41"/>
    <p:sldId id="481" r:id="rId42"/>
    <p:sldId id="483" r:id="rId43"/>
    <p:sldId id="485" r:id="rId44"/>
    <p:sldId id="5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2D817-3376-4CFD-AD2A-3C79EEBB831A}" v="2" dt="2021-07-02T12:50:01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 autoAdjust="0"/>
    <p:restoredTop sz="96441" autoAdjust="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49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50BE4034-EEC2-4D69-9EEE-627F08D7E95E}"/>
    <pc:docChg chg="modSld">
      <pc:chgData name="Hasan Jamal" userId="6724a5da2ffd1b8f" providerId="LiveId" clId="{50BE4034-EEC2-4D69-9EEE-627F08D7E95E}" dt="2020-10-13T07:12:40.481" v="3" actId="6549"/>
      <pc:docMkLst>
        <pc:docMk/>
      </pc:docMkLst>
      <pc:sldChg chg="modSp mod">
        <pc:chgData name="Hasan Jamal" userId="6724a5da2ffd1b8f" providerId="LiveId" clId="{50BE4034-EEC2-4D69-9EEE-627F08D7E95E}" dt="2020-10-13T07:12:40.481" v="3" actId="6549"/>
        <pc:sldMkLst>
          <pc:docMk/>
          <pc:sldMk cId="3628912314" sldId="461"/>
        </pc:sldMkLst>
        <pc:spChg chg="mod">
          <ac:chgData name="Hasan Jamal" userId="6724a5da2ffd1b8f" providerId="LiveId" clId="{50BE4034-EEC2-4D69-9EEE-627F08D7E95E}" dt="2020-10-13T07:12:40.481" v="3" actId="6549"/>
          <ac:spMkLst>
            <pc:docMk/>
            <pc:sldMk cId="3628912314" sldId="461"/>
            <ac:spMk id="3" creationId="{00000000-0000-0000-0000-000000000000}"/>
          </ac:spMkLst>
        </pc:spChg>
      </pc:sldChg>
    </pc:docChg>
  </pc:docChgLst>
  <pc:docChgLst>
    <pc:chgData name="Hasan Jamal" userId="6724a5da2ffd1b8f" providerId="LiveId" clId="{7142D817-3376-4CFD-AD2A-3C79EEBB831A}"/>
    <pc:docChg chg="modSld">
      <pc:chgData name="Hasan Jamal" userId="6724a5da2ffd1b8f" providerId="LiveId" clId="{7142D817-3376-4CFD-AD2A-3C79EEBB831A}" dt="2021-07-02T12:50:01.222" v="1" actId="20577"/>
      <pc:docMkLst>
        <pc:docMk/>
      </pc:docMkLst>
      <pc:sldChg chg="modSp modAnim">
        <pc:chgData name="Hasan Jamal" userId="6724a5da2ffd1b8f" providerId="LiveId" clId="{7142D817-3376-4CFD-AD2A-3C79EEBB831A}" dt="2021-07-02T12:50:01.222" v="1" actId="20577"/>
        <pc:sldMkLst>
          <pc:docMk/>
          <pc:sldMk cId="2611125007" sldId="465"/>
        </pc:sldMkLst>
        <pc:spChg chg="mod">
          <ac:chgData name="Hasan Jamal" userId="6724a5da2ffd1b8f" providerId="LiveId" clId="{7142D817-3376-4CFD-AD2A-3C79EEBB831A}" dt="2021-07-02T12:49:53.733" v="0" actId="20577"/>
          <ac:spMkLst>
            <pc:docMk/>
            <pc:sldMk cId="2611125007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AD351-BB33-4B61-956F-4185AF436982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F2600-4358-4888-B427-78F313A58A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6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4779C-975D-4B1C-BDB6-66A5970D3F8A}" type="datetimeFigureOut">
              <a:rPr lang="en-US" smtClean="0"/>
              <a:pPr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8ABD1-748C-4C67-BC83-25F695A143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9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80F279C8-0C35-4D30-84EA-51A0E0B2A022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030A56BD-F72F-43F8-ACAA-0793CAA3B1F8}" type="slidenum">
              <a:rPr lang="en-GB" altLang="en-US" smtClean="0"/>
              <a:pPr>
                <a:spcBef>
                  <a:spcPct val="0"/>
                </a:spcBef>
              </a:pPr>
              <a:t>39</a:t>
            </a:fld>
            <a:endParaRPr lang="en-GB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Suppose you have a choice of two approaches to writing a program. Both approaches have the </a:t>
            </a:r>
            <a:r>
              <a:rPr lang="en-US" dirty="0">
                <a:solidFill>
                  <a:srgbClr val="FF0000"/>
                </a:solidFill>
              </a:rPr>
              <a:t>same asymptotic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performance </a:t>
            </a:r>
            <a:r>
              <a:rPr lang="en-US" dirty="0"/>
              <a:t>(for example, both are O(n </a:t>
            </a:r>
            <a:r>
              <a:rPr lang="en-US" dirty="0" err="1"/>
              <a:t>lg</a:t>
            </a:r>
            <a:r>
              <a:rPr lang="en-US" dirty="0"/>
              <a:t>(n)).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Why select one over the other, they're both the same, right?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They may not be the same. There is this small matter of the constant of proportionality. Suppose algorithms A and B have the same asymptotic performance,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			TA(n) = TB(n) = O(g(n)). 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Now suppose that A does ten operations for each data item, but algorithm B only does three. It is reasonable to expect B to be faster than A even though both have the same asymptotic performance. The reason is that asymptotic analysis ignores constants of proportionality.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2A88F7-9F6C-42D8-9847-9FD692561AC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34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869C3-2A8A-4A69-9449-909D99ABBBA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1ED1C-F793-43E1-B87E-C9F419373BB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F3EEB8A9-B62C-4BEB-830B-39F40CCE54D0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F3EEB8A9-B62C-4BEB-830B-39F40CCE54D0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51004F5-D585-4DD5-A84B-F364042B4E4E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551004F5-D585-4DD5-A84B-F364042B4E4E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934ABFE3-8745-4D40-B65C-CDD837700C0A}" type="slidenum">
              <a:rPr lang="en-GB" altLang="en-US" smtClean="0"/>
              <a:pPr>
                <a:spcBef>
                  <a:spcPct val="0"/>
                </a:spcBef>
              </a:pPr>
              <a:t>29</a:t>
            </a:fld>
            <a:endParaRPr lang="en-GB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E6FB2112-9EF4-4179-848A-DCFB86F853F6}" type="slidenum">
              <a:rPr lang="en-GB" altLang="en-US" smtClean="0"/>
              <a:pPr>
                <a:spcBef>
                  <a:spcPct val="0"/>
                </a:spcBef>
              </a:pPr>
              <a:t>32</a:t>
            </a:fld>
            <a:endParaRPr lang="en-GB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030A56BD-F72F-43F8-ACAA-0793CAA3B1F8}" type="slidenum">
              <a:rPr lang="en-GB" altLang="en-US" smtClean="0"/>
              <a:pPr>
                <a:spcBef>
                  <a:spcPct val="0"/>
                </a:spcBef>
              </a:pPr>
              <a:t>37</a:t>
            </a:fld>
            <a:endParaRPr lang="en-GB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030A56BD-F72F-43F8-ACAA-0793CAA3B1F8}" type="slidenum">
              <a:rPr lang="en-GB" altLang="en-US" smtClean="0"/>
              <a:pPr>
                <a:spcBef>
                  <a:spcPct val="0"/>
                </a:spcBef>
              </a:pPr>
              <a:t>38</a:t>
            </a:fld>
            <a:endParaRPr lang="en-GB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677F-7CE1-4BF5-A313-A18974E16C2B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758E-C204-4444-AE2B-172986394607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70DA-0467-4598-8741-3BB1611F016A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6F49D-B456-4FE2-8E07-7FA7834285A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331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92A3F-6956-4C6E-8E27-6457963DE9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538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785A-FA63-4AB3-A0FE-558ADE85F9E9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E2AF-8282-4BBC-8B5F-26DA6F193291}" type="datetime1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E7AF5-C0C4-4281-B5BC-6555A344B189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0C8E-E38B-4F57-A1A9-23E06BFBFCEA}" type="datetime1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F4B8-D264-47F9-A362-C976DE7E6FDF}" type="datetime1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A21F-05C3-4DB3-A066-B1C9D73E6355}" type="datetime1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C924-8DA0-457B-ADEB-8A8827C597AF}" type="datetime1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6730-77CA-4884-B576-6B7D5D03AC56}" type="datetime1">
              <a:rPr lang="en-US" smtClean="0"/>
              <a:t>7/2/2021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M.Shoaib Farooq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54A68E7-A919-48BE-A51A-92AAC59659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M.Shoaib Farooq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4B08C07-7FC7-4128-BE93-ECE38436EA48}" type="datetime1">
              <a:rPr lang="en-US" smtClean="0"/>
              <a:t>7/2/2021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F398-BA5B-4856-B18E-1F10C91297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0" y="1654175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Instructor: Dr. M. Hasan Jamal</a:t>
            </a:r>
          </a:p>
          <a:p>
            <a:pPr algn="ctr"/>
            <a:r>
              <a:rPr lang="en-US" sz="28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Lecture# 02: Asymptotic Notations and Analysis</a:t>
            </a:r>
          </a:p>
        </p:txBody>
      </p:sp>
    </p:spTree>
    <p:extLst>
      <p:ext uri="{BB962C8B-B14F-4D97-AF65-F5344CB8AC3E}">
        <p14:creationId xmlns:p14="http://schemas.microsoft.com/office/powerpoint/2010/main" val="964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229600" cy="54403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Prove that 1000.n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+ 1000.n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O(n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Proof: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Assume that f(n) = 1000.n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+ 1000.n, and g(n) = 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have to find existence of c and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US" altLang="en-US" baseline="-2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such that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0 ≤ f(n) ≤ </a:t>
            </a:r>
            <a:r>
              <a:rPr lang="en-US" alt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c.g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(n)	</a:t>
            </a:r>
            <a:r>
              <a:rPr lang="en-US" altLang="en-US" dirty="0">
                <a:latin typeface="Calibri"/>
                <a:ea typeface="Microsoft Sans Serif" panose="020B0604020202020204" pitchFamily="34" charset="0"/>
                <a:cs typeface="Calibri"/>
                <a:sym typeface="Zed" pitchFamily="2" charset="2"/>
              </a:rPr>
              <a:t>for all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Zed" pitchFamily="2" charset="2"/>
              </a:rPr>
              <a:t> n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US" altLang="en-US" baseline="-2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	</a:t>
            </a:r>
            <a:endParaRPr lang="en-US" altLang="en-US" baseline="-25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1000.n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+ 1000.n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c.n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for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 = 1001,		1000.n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+ 1000.n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1001.n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endParaRPr lang="en-US" altLang="en-US" dirty="0">
              <a:latin typeface="Microsoft Sans Serif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" inden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1000.n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 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n</a:t>
            </a:r>
            <a:r>
              <a:rPr lang="en-US" altLang="en-US" baseline="30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- 1000.n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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0 </a:t>
            </a:r>
          </a:p>
          <a:p>
            <a:pPr marL="114300" inden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 (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n-1000)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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0,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Font typeface="Zed" pitchFamily="2" charset="2"/>
              <a:buChar char="Û"/>
            </a:pPr>
            <a:endParaRPr lang="en-US" alt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14300" inden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true for n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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1000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Hence f(n)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O(g(n)) for c = 1001 and n</a:t>
            </a:r>
            <a:r>
              <a:rPr lang="en-US" altLang="en-US" baseline="-25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1000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613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3058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latin typeface="Microsoft Sans Serif" pitchFamily="34" charset="0"/>
              </a:rPr>
              <a:t>Disprove that </a:t>
            </a:r>
            <a:r>
              <a:rPr lang="en-US" altLang="en-US" dirty="0">
                <a:latin typeface="Times New Roman" pitchFamily="18" charset="0"/>
              </a:rPr>
              <a:t>n</a:t>
            </a:r>
            <a:r>
              <a:rPr lang="en-US" altLang="en-US" baseline="30000" dirty="0">
                <a:latin typeface="Times New Roman" pitchFamily="18" charset="0"/>
              </a:rPr>
              <a:t>3 </a:t>
            </a:r>
            <a:r>
              <a:rPr lang="en-US" altLang="en-US" dirty="0">
                <a:latin typeface="Microsoft Sans Serif"/>
                <a:ea typeface="Microsoft Sans Serif"/>
                <a:cs typeface="Microsoft Sans Serif"/>
                <a:sym typeface="Zed" pitchFamily="2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O(n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On contrary we assume that there exist some positive constants c and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 such that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	0 ≤ </a:t>
            </a:r>
            <a:r>
              <a:rPr lang="en-US" altLang="en-US" dirty="0">
                <a:latin typeface="Times New Roman" pitchFamily="18" charset="0"/>
              </a:rPr>
              <a:t>n</a:t>
            </a:r>
            <a:r>
              <a:rPr lang="en-US" altLang="en-US" baseline="30000" dirty="0">
                <a:latin typeface="Times New Roman" pitchFamily="18" charset="0"/>
              </a:rPr>
              <a:t>3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≤ c.</a:t>
            </a:r>
            <a:r>
              <a:rPr lang="en-US" altLang="en-US" dirty="0">
                <a:latin typeface="Times New Roman" pitchFamily="18" charset="0"/>
              </a:rPr>
              <a:t>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	</a:t>
            </a:r>
            <a:r>
              <a:rPr lang="ii-CN" altLang="en-US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 </a:t>
            </a:r>
            <a:r>
              <a:rPr lang="en-US" altLang="ii-CN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for all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 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	n ≤ c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Since c is any fixed number and n is any arbitrary constant, therefore n ≤ c is not possible in general.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Hence our supposition is wrong and </a:t>
            </a:r>
            <a:r>
              <a:rPr lang="en-US" altLang="en-US" dirty="0">
                <a:latin typeface="Times New Roman" pitchFamily="18" charset="0"/>
              </a:rPr>
              <a:t>n</a:t>
            </a:r>
            <a:r>
              <a:rPr lang="en-US" altLang="en-US" baseline="30000" dirty="0">
                <a:latin typeface="Times New Roman" pitchFamily="18" charset="0"/>
              </a:rPr>
              <a:t>3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≤ c.</a:t>
            </a:r>
            <a:r>
              <a:rPr lang="en-US" altLang="en-US" dirty="0">
                <a:latin typeface="Times New Roman" pitchFamily="18" charset="0"/>
              </a:rPr>
              <a:t>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/>
              <a:t>, for 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/>
              <a:t>is </a:t>
            </a:r>
            <a:r>
              <a:rPr lang="en-US" altLang="en-US" dirty="0">
                <a:latin typeface="Microsoft Sans Serif" pitchFamily="34" charset="0"/>
              </a:rPr>
              <a:t>not true</a:t>
            </a:r>
            <a:r>
              <a:rPr lang="en-US" altLang="en-US" dirty="0"/>
              <a:t> for </a:t>
            </a:r>
            <a:r>
              <a:rPr lang="en-US" altLang="en-US" dirty="0">
                <a:latin typeface="Microsoft Sans Serif" pitchFamily="34" charset="0"/>
              </a:rPr>
              <a:t>any combination of c and</a:t>
            </a:r>
            <a:r>
              <a:rPr lang="en-US" altLang="en-US" dirty="0"/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.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Hence, </a:t>
            </a:r>
            <a:r>
              <a:rPr lang="en-US" altLang="en-US" dirty="0">
                <a:latin typeface="Times New Roman" pitchFamily="18" charset="0"/>
              </a:rPr>
              <a:t>n</a:t>
            </a:r>
            <a:r>
              <a:rPr lang="en-US" altLang="en-US" baseline="30000" dirty="0">
                <a:latin typeface="Times New Roman" pitchFamily="18" charset="0"/>
              </a:rPr>
              <a:t>3 </a:t>
            </a:r>
            <a:r>
              <a:rPr lang="en-US" altLang="en-US" dirty="0">
                <a:latin typeface="Microsoft Sans Serif"/>
                <a:ea typeface="Microsoft Sans Serif"/>
                <a:cs typeface="Microsoft Sans Serif"/>
                <a:sym typeface="Zed" pitchFamily="2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O(n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30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Prove that 2</a:t>
            </a:r>
            <a:r>
              <a:rPr lang="en-US" dirty="0">
                <a:latin typeface="Microsoft Sans Serif" pitchFamily="34" charset="0"/>
              </a:rPr>
              <a:t>n + 10 </a:t>
            </a:r>
            <a:r>
              <a:rPr 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O(n)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Assume that f(n) = 2n + 10, and g(n) = n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	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O(g(n)) ?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Now we have to find the existence of c and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baseline="-25000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f(n) ≤ 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c.g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(n)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2</a:t>
            </a:r>
            <a:r>
              <a:rPr lang="en-US" altLang="en-US" dirty="0">
                <a:latin typeface="Microsoft Sans Serif" pitchFamily="34" charset="0"/>
              </a:rPr>
              <a:t>n + 10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 err="1">
                <a:latin typeface="Microsoft Sans Serif" pitchFamily="34" charset="0"/>
              </a:rPr>
              <a:t>c.n</a:t>
            </a:r>
            <a:r>
              <a:rPr lang="en-US" altLang="en-US" baseline="30000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2)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n  </a:t>
            </a:r>
            <a:r>
              <a:rPr lang="en-US" dirty="0">
                <a:latin typeface="Symbol" pitchFamily="18" charset="2"/>
                <a:sym typeface="Symbol" pitchFamily="18" charset="2"/>
              </a:rPr>
              <a:t>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10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n  </a:t>
            </a:r>
            <a:r>
              <a:rPr lang="en-US" dirty="0">
                <a:latin typeface="Symbol" pitchFamily="18" charset="2"/>
                <a:sym typeface="Symbol" pitchFamily="18" charset="2"/>
              </a:rPr>
              <a:t>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10</a:t>
            </a:r>
            <a:r>
              <a:rPr lang="en-US" dirty="0">
                <a:latin typeface="Symbol" pitchFamily="18" charset="2"/>
                <a:sym typeface="Symbol" pitchFamily="18" charset="2"/>
              </a:rPr>
              <a:t>/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2)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c &gt; 2 for n &gt;0, we 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pick,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c = 3, then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= 10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Then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	2n + 10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 err="1">
                <a:latin typeface="Microsoft Sans Serif" pitchFamily="34" charset="0"/>
              </a:rPr>
              <a:t>c.n</a:t>
            </a:r>
            <a:r>
              <a:rPr lang="en-US" altLang="en-US" dirty="0">
                <a:latin typeface="Microsoft Sans Serif" pitchFamily="34" charset="0"/>
              </a:rPr>
              <a:t>         for c = 3 and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10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Hence, 2n + 10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O(n), where c = 3 and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= 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55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dirty="0">
                <a:latin typeface="Microsoft Sans Serif" pitchFamily="34" charset="0"/>
              </a:rPr>
              <a:t>Prove </a:t>
            </a:r>
            <a:r>
              <a:rPr lang="en-US" altLang="en-US" dirty="0"/>
              <a:t>w</a:t>
            </a:r>
            <a:r>
              <a:rPr lang="en-US" dirty="0"/>
              <a:t>hich of the following function is larger by order of growth?  (1/3)</a:t>
            </a:r>
            <a:r>
              <a:rPr lang="en-US" baseline="30000" dirty="0"/>
              <a:t>n  </a:t>
            </a:r>
            <a:r>
              <a:rPr lang="en-US" dirty="0"/>
              <a:t>or  17?</a:t>
            </a: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Let’s check if</a:t>
            </a:r>
          </a:p>
          <a:p>
            <a:pPr lvl="1">
              <a:buNone/>
            </a:pPr>
            <a:r>
              <a:rPr lang="en-US" sz="2200" dirty="0"/>
              <a:t>(1/3)</a:t>
            </a:r>
            <a:r>
              <a:rPr lang="en-US" sz="2200" baseline="30000" dirty="0"/>
              <a:t>n  </a:t>
            </a:r>
            <a:r>
              <a:rPr lang="en-US" sz="2200" dirty="0"/>
              <a:t>= O( 17)</a:t>
            </a:r>
          </a:p>
          <a:p>
            <a:pPr lvl="1">
              <a:buNone/>
            </a:pPr>
            <a:r>
              <a:rPr lang="en-US" sz="2200" dirty="0"/>
              <a:t>(1/3)</a:t>
            </a:r>
            <a:r>
              <a:rPr lang="en-US" sz="2200" baseline="30000" dirty="0"/>
              <a:t>n   </a:t>
            </a:r>
            <a:r>
              <a:rPr lang="en-US" sz="2200" dirty="0"/>
              <a:t>≤  c.17, which is true for c=1,n</a:t>
            </a:r>
            <a:r>
              <a:rPr lang="en-US" sz="2200" baseline="-25000" dirty="0"/>
              <a:t>0</a:t>
            </a:r>
            <a:r>
              <a:rPr lang="en-US" sz="2200" dirty="0"/>
              <a:t> = 1</a:t>
            </a:r>
          </a:p>
          <a:p>
            <a:r>
              <a:rPr lang="en-US" dirty="0">
                <a:solidFill>
                  <a:srgbClr val="FF0000"/>
                </a:solidFill>
              </a:rPr>
              <a:t>Let’s check if</a:t>
            </a:r>
          </a:p>
          <a:p>
            <a:pPr lvl="1">
              <a:buNone/>
            </a:pPr>
            <a:r>
              <a:rPr lang="en-US" sz="2200" dirty="0"/>
              <a:t>17 =  O((1/3)</a:t>
            </a:r>
            <a:r>
              <a:rPr lang="en-US" sz="2200" baseline="30000" dirty="0"/>
              <a:t>n </a:t>
            </a:r>
            <a:r>
              <a:rPr lang="en-US" sz="2200" dirty="0"/>
              <a:t>)</a:t>
            </a:r>
          </a:p>
          <a:p>
            <a:pPr lvl="1">
              <a:buNone/>
            </a:pPr>
            <a:r>
              <a:rPr lang="en-US" sz="2200" dirty="0"/>
              <a:t>17 ≤ c. (1/3)</a:t>
            </a:r>
            <a:r>
              <a:rPr lang="en-US" sz="2200" baseline="30000" dirty="0"/>
              <a:t>n </a:t>
            </a:r>
            <a:r>
              <a:rPr lang="en-US" sz="2200" dirty="0"/>
              <a:t>, which is true for c &gt; 17. 3</a:t>
            </a:r>
            <a:r>
              <a:rPr lang="en-US" sz="2200" baseline="30000" dirty="0"/>
              <a:t>n</a:t>
            </a:r>
          </a:p>
          <a:p>
            <a:r>
              <a:rPr lang="en-US" dirty="0"/>
              <a:t>And hence can’t be bounded for large n.</a:t>
            </a:r>
          </a:p>
          <a:p>
            <a:r>
              <a:rPr lang="en-US" dirty="0"/>
              <a:t>That’s why (1/3)</a:t>
            </a:r>
            <a:r>
              <a:rPr lang="en-US" baseline="30000" dirty="0"/>
              <a:t>n</a:t>
            </a:r>
            <a:r>
              <a:rPr lang="en-US" dirty="0"/>
              <a:t>  is less in growth rate then 17.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9839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4754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dirty="0">
                <a:latin typeface="Microsoft Sans Serif" pitchFamily="34" charset="0"/>
              </a:rPr>
              <a:t>Prove or disprove </a:t>
            </a:r>
            <a:r>
              <a:rPr lang="en-US" dirty="0"/>
              <a:t>2</a:t>
            </a:r>
            <a:r>
              <a:rPr lang="en-US" baseline="30000" dirty="0"/>
              <a:t>2n</a:t>
            </a:r>
            <a:r>
              <a:rPr lang="en-US" dirty="0"/>
              <a:t> = O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(2</a:t>
            </a:r>
            <a:r>
              <a:rPr lang="en-US" baseline="30000" dirty="0"/>
              <a:t>n </a:t>
            </a:r>
            <a:r>
              <a:rPr lang="en-US" dirty="0"/>
              <a:t>)?</a:t>
            </a: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To prove above argument we have to show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2</a:t>
            </a:r>
            <a:r>
              <a:rPr lang="en-US" altLang="en-US" sz="2200" baseline="30000" dirty="0"/>
              <a:t>2n </a:t>
            </a:r>
            <a:r>
              <a:rPr lang="en-US" altLang="en-US" sz="2200" dirty="0"/>
              <a:t> ≤  C . </a:t>
            </a:r>
            <a:r>
              <a:rPr lang="en-US" altLang="en-US" sz="2200" dirty="0">
                <a:latin typeface="Helvetica" pitchFamily="34" charset="0"/>
                <a:sym typeface="Symbol" pitchFamily="18" charset="2"/>
              </a:rPr>
              <a:t>2</a:t>
            </a:r>
            <a:r>
              <a:rPr lang="en-US" altLang="en-US" sz="2200" baseline="30000" dirty="0"/>
              <a:t>n 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2</a:t>
            </a:r>
            <a:r>
              <a:rPr lang="en-US" altLang="en-US" sz="2200" baseline="30000" dirty="0"/>
              <a:t>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2</a:t>
            </a:r>
            <a:r>
              <a:rPr lang="en-US" altLang="en-US" sz="2200" baseline="30000" dirty="0" err="1"/>
              <a:t>n</a:t>
            </a:r>
            <a:r>
              <a:rPr lang="en-US" altLang="en-US" sz="2200" baseline="30000" dirty="0"/>
              <a:t> </a:t>
            </a:r>
            <a:r>
              <a:rPr lang="en-US" altLang="en-US" sz="2200" dirty="0"/>
              <a:t> ≤ C .</a:t>
            </a:r>
            <a:r>
              <a:rPr lang="en-US" altLang="en-US" sz="2200" dirty="0">
                <a:latin typeface="Helvetica" pitchFamily="34" charset="0"/>
                <a:sym typeface="Symbol" pitchFamily="18" charset="2"/>
              </a:rPr>
              <a:t>2</a:t>
            </a:r>
            <a:r>
              <a:rPr lang="en-US" altLang="en-US" sz="2200" baseline="30000" dirty="0"/>
              <a:t>n 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This inequality holds only when     </a:t>
            </a:r>
          </a:p>
          <a:p>
            <a:pPr>
              <a:lnSpc>
                <a:spcPct val="90000"/>
              </a:lnSpc>
            </a:pPr>
            <a:r>
              <a:rPr lang="en-US" altLang="en-US"/>
              <a:t>2</a:t>
            </a:r>
            <a:r>
              <a:rPr lang="en-US" altLang="en-US" baseline="30000"/>
              <a:t>n </a:t>
            </a:r>
            <a:r>
              <a:rPr lang="en-US" altLang="en-US" dirty="0"/>
              <a:t>≤ C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which makes C to be </a:t>
            </a:r>
            <a:r>
              <a:rPr lang="en-US" altLang="en-US" b="1" dirty="0">
                <a:solidFill>
                  <a:srgbClr val="FF0000"/>
                </a:solidFill>
              </a:rPr>
              <a:t>non-constant</a:t>
            </a:r>
            <a:r>
              <a:rPr lang="en-US" altLang="en-US" dirty="0"/>
              <a:t>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Hence we can’t bound 2</a:t>
            </a:r>
            <a:r>
              <a:rPr lang="en-US" altLang="en-US" baseline="30000" dirty="0"/>
              <a:t>2n  </a:t>
            </a:r>
            <a:r>
              <a:rPr lang="en-US" altLang="en-US" dirty="0"/>
              <a:t>by O(2</a:t>
            </a:r>
            <a:r>
              <a:rPr lang="en-US" altLang="en-US" baseline="30000" dirty="0"/>
              <a:t>n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289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7467600" cy="566896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Prove that </a:t>
            </a:r>
            <a:r>
              <a:rPr lang="en-US" dirty="0"/>
              <a:t>: 8n</a:t>
            </a:r>
            <a:r>
              <a:rPr lang="en-US" baseline="30000" dirty="0"/>
              <a:t>2</a:t>
            </a:r>
            <a:r>
              <a:rPr lang="en-US" dirty="0"/>
              <a:t> + 2n - 3</a:t>
            </a:r>
            <a:r>
              <a:rPr lang="en-US" dirty="0">
                <a:latin typeface="Microsoft Sans Serif" pitchFamily="34" charset="0"/>
              </a:rPr>
              <a:t> </a:t>
            </a:r>
            <a:r>
              <a:rPr 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Need c &gt; 0 and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1 such that </a:t>
            </a:r>
            <a:endParaRPr lang="en-US" altLang="en-US" baseline="-25000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dirty="0"/>
              <a:t>8n</a:t>
            </a:r>
            <a:r>
              <a:rPr lang="en-US" baseline="30000" dirty="0"/>
              <a:t>2</a:t>
            </a:r>
            <a:r>
              <a:rPr lang="en-US" dirty="0"/>
              <a:t> + 2n - 3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itchFamily="34" charset="0"/>
              </a:rPr>
              <a:t> c.n</a:t>
            </a:r>
            <a:r>
              <a:rPr lang="en-US" altLang="en-US" baseline="30000" dirty="0">
                <a:latin typeface="Microsoft Sans Serif" pitchFamily="34" charset="0"/>
              </a:rPr>
              <a:t>2  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 for n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 n</a:t>
            </a:r>
            <a:r>
              <a:rPr lang="en-US" altLang="en-US" baseline="-25000" dirty="0">
                <a:latin typeface="Microsoft Sans Serif" pitchFamily="34" charset="0"/>
                <a:sym typeface="Symbol" pitchFamily="18" charset="2"/>
              </a:rPr>
              <a:t>0</a:t>
            </a:r>
            <a:endParaRPr lang="en-US" baseline="-25000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dirty="0"/>
              <a:t>Consider the reasoning: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dirty="0"/>
              <a:t>f(n) = 8n</a:t>
            </a:r>
            <a:r>
              <a:rPr lang="en-US" b="1" baseline="30000" dirty="0"/>
              <a:t>2</a:t>
            </a:r>
            <a:r>
              <a:rPr lang="en-US" dirty="0"/>
              <a:t> + 2n - 3  ≤  8n</a:t>
            </a:r>
            <a:r>
              <a:rPr lang="en-US" b="1" baseline="30000" dirty="0"/>
              <a:t>2</a:t>
            </a:r>
            <a:r>
              <a:rPr lang="en-US" dirty="0"/>
              <a:t> + 2n  ≤  8n</a:t>
            </a:r>
            <a:r>
              <a:rPr lang="en-US" b="1" baseline="30000" dirty="0"/>
              <a:t>2</a:t>
            </a:r>
            <a:r>
              <a:rPr lang="en-US" dirty="0"/>
              <a:t> + 2n</a:t>
            </a:r>
            <a:r>
              <a:rPr lang="en-US" b="1" baseline="30000" dirty="0"/>
              <a:t>2</a:t>
            </a:r>
            <a:r>
              <a:rPr lang="en-US" dirty="0"/>
              <a:t>  = 10n</a:t>
            </a:r>
            <a:r>
              <a:rPr lang="en-US" b="1" baseline="30000" dirty="0"/>
              <a:t>2</a:t>
            </a: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Hence, </a:t>
            </a:r>
            <a:r>
              <a:rPr lang="en-US" dirty="0"/>
              <a:t>8n</a:t>
            </a:r>
            <a:r>
              <a:rPr lang="en-US" baseline="30000" dirty="0"/>
              <a:t>2</a:t>
            </a:r>
            <a:r>
              <a:rPr lang="en-US" dirty="0"/>
              <a:t> + 2n - 3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), where c = 10 and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3024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153400" cy="566896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dirty="0"/>
              <a:t>Can you bound 3</a:t>
            </a:r>
            <a:r>
              <a:rPr lang="en-US" baseline="30000" dirty="0"/>
              <a:t>n</a:t>
            </a:r>
            <a:r>
              <a:rPr lang="en-US" dirty="0"/>
              <a:t> = O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(2</a:t>
            </a:r>
            <a:r>
              <a:rPr lang="en-US" baseline="30000" dirty="0">
                <a:latin typeface="Helvetica" pitchFamily="34" charset="0"/>
                <a:sym typeface="Symbol" pitchFamily="18" charset="2"/>
              </a:rPr>
              <a:t>n</a:t>
            </a:r>
            <a:r>
              <a:rPr lang="en-US" baseline="30000" dirty="0"/>
              <a:t> </a:t>
            </a:r>
            <a:r>
              <a:rPr lang="en-US" dirty="0"/>
              <a:t>) ?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To prove above argument we have to show</a:t>
            </a:r>
          </a:p>
          <a:p>
            <a:pPr marL="411480" lvl="1" indent="0">
              <a:lnSpc>
                <a:spcPct val="90000"/>
              </a:lnSpc>
              <a:buNone/>
            </a:pPr>
            <a:r>
              <a:rPr lang="en-US" sz="2200" dirty="0"/>
              <a:t>3</a:t>
            </a:r>
            <a:r>
              <a:rPr lang="en-US" sz="2200" baseline="30000" dirty="0"/>
              <a:t>n</a:t>
            </a:r>
            <a:r>
              <a:rPr lang="en-US" sz="2200" dirty="0"/>
              <a:t> ≤  C. </a:t>
            </a:r>
            <a:r>
              <a:rPr lang="en-US" sz="2200" dirty="0">
                <a:latin typeface="Helvetica" pitchFamily="34" charset="0"/>
                <a:sym typeface="Symbol" pitchFamily="18" charset="2"/>
              </a:rPr>
              <a:t>2</a:t>
            </a:r>
            <a:r>
              <a:rPr lang="en-US" sz="2200" baseline="30000" dirty="0"/>
              <a:t>n  </a:t>
            </a:r>
          </a:p>
          <a:p>
            <a:pPr marL="411480" lvl="1" indent="0">
              <a:lnSpc>
                <a:spcPct val="90000"/>
              </a:lnSpc>
              <a:buNone/>
            </a:pPr>
            <a:r>
              <a:rPr lang="en-US" sz="2200" dirty="0"/>
              <a:t>3</a:t>
            </a:r>
            <a:r>
              <a:rPr lang="en-US" sz="2200" baseline="30000" dirty="0"/>
              <a:t>n</a:t>
            </a:r>
            <a:r>
              <a:rPr lang="en-US" sz="2200" dirty="0"/>
              <a:t> ≤  </a:t>
            </a:r>
            <a:r>
              <a:rPr lang="en-US" sz="2200" dirty="0">
                <a:solidFill>
                  <a:srgbClr val="FF0000"/>
                </a:solidFill>
              </a:rPr>
              <a:t>C.</a:t>
            </a:r>
            <a:r>
              <a:rPr lang="en-US" sz="2200" dirty="0"/>
              <a:t> </a:t>
            </a:r>
            <a:r>
              <a:rPr lang="en-US" sz="2200" dirty="0">
                <a:latin typeface="Helvetica" pitchFamily="34" charset="0"/>
                <a:sym typeface="Symbol" pitchFamily="18" charset="2"/>
              </a:rPr>
              <a:t>2</a:t>
            </a:r>
            <a:r>
              <a:rPr lang="en-US" sz="2200" baseline="30000" dirty="0"/>
              <a:t>n  </a:t>
            </a:r>
          </a:p>
          <a:p>
            <a:pPr marL="411480" lvl="1" indent="0">
              <a:lnSpc>
                <a:spcPct val="90000"/>
              </a:lnSpc>
              <a:buNone/>
            </a:pPr>
            <a:r>
              <a:rPr lang="en-US" sz="2200" dirty="0"/>
              <a:t>3</a:t>
            </a:r>
            <a:r>
              <a:rPr lang="en-US" sz="2200" baseline="30000" dirty="0"/>
              <a:t>n</a:t>
            </a:r>
            <a:r>
              <a:rPr lang="en-US" sz="2200" dirty="0"/>
              <a:t> ≤  </a:t>
            </a:r>
            <a:r>
              <a:rPr lang="en-US" sz="2200" dirty="0">
                <a:solidFill>
                  <a:srgbClr val="FF0000"/>
                </a:solidFill>
              </a:rPr>
              <a:t>(3/2)</a:t>
            </a:r>
            <a:r>
              <a:rPr lang="en-US" sz="2200" baseline="30000" dirty="0">
                <a:solidFill>
                  <a:srgbClr val="FF0000"/>
                </a:solidFill>
              </a:rPr>
              <a:t>n</a:t>
            </a:r>
            <a:r>
              <a:rPr lang="en-US" sz="2200" baseline="30000" dirty="0"/>
              <a:t> </a:t>
            </a:r>
            <a:r>
              <a:rPr lang="en-US" sz="2200" dirty="0"/>
              <a:t> </a:t>
            </a:r>
            <a:r>
              <a:rPr lang="en-US" sz="2200" dirty="0">
                <a:latin typeface="Helvetica" pitchFamily="34" charset="0"/>
                <a:sym typeface="Symbol" pitchFamily="18" charset="2"/>
              </a:rPr>
              <a:t>2</a:t>
            </a:r>
            <a:r>
              <a:rPr lang="en-US" sz="2200" baseline="30000" dirty="0"/>
              <a:t>n  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This inequality holds only when C ≥ (3/2)</a:t>
            </a:r>
            <a:r>
              <a:rPr lang="en-US" baseline="30000" dirty="0"/>
              <a:t>n</a:t>
            </a:r>
            <a:r>
              <a:rPr lang="en-US" dirty="0"/>
              <a:t>, which makes C to be non-constant. </a:t>
            </a:r>
          </a:p>
          <a:p>
            <a:pPr marL="114300" indent="0">
              <a:lnSpc>
                <a:spcPct val="90000"/>
              </a:lnSpc>
              <a:buNone/>
            </a:pPr>
            <a:endParaRPr lang="en-US" dirty="0"/>
          </a:p>
          <a:p>
            <a:pPr marL="114300" indent="0">
              <a:lnSpc>
                <a:spcPct val="90000"/>
              </a:lnSpc>
              <a:buNone/>
            </a:pPr>
            <a:r>
              <a:rPr lang="en-US" dirty="0"/>
              <a:t>Hence we can’t bound 3</a:t>
            </a:r>
            <a:r>
              <a:rPr lang="en-US" baseline="30000" dirty="0"/>
              <a:t>n  </a:t>
            </a:r>
            <a:r>
              <a:rPr lang="en-US" dirty="0"/>
              <a:t>by O(2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en-US" altLang="en-US" dirty="0">
              <a:latin typeface="Microsoft Sans Serif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6665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dirty="0">
                <a:latin typeface="Microsoft Sans Serif" pitchFamily="34" charset="0"/>
              </a:rPr>
              <a:t>W</a:t>
            </a:r>
            <a:r>
              <a:rPr lang="en-US" dirty="0"/>
              <a:t>hich of the following function is larger by order of growth?  N log N</a:t>
            </a:r>
            <a:r>
              <a:rPr lang="en-US" baseline="30000" dirty="0"/>
              <a:t>  </a:t>
            </a:r>
            <a:r>
              <a:rPr lang="en-US" dirty="0"/>
              <a:t>or  N</a:t>
            </a:r>
            <a:r>
              <a:rPr lang="en-US" baseline="30000" dirty="0"/>
              <a:t>1.5</a:t>
            </a:r>
            <a:r>
              <a:rPr lang="en-US" dirty="0"/>
              <a:t>?</a:t>
            </a: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 marL="114300" indent="0">
              <a:lnSpc>
                <a:spcPct val="80000"/>
              </a:lnSpc>
              <a:buNone/>
            </a:pPr>
            <a:r>
              <a:rPr lang="en-US" dirty="0"/>
              <a:t>Note that </a:t>
            </a:r>
            <a:r>
              <a:rPr lang="en-US" dirty="0">
                <a:latin typeface="Chalkboard Bold" pitchFamily="-64" charset="0"/>
              </a:rPr>
              <a:t>g(N) = N </a:t>
            </a:r>
            <a:r>
              <a:rPr lang="en-US" baseline="30000" dirty="0">
                <a:latin typeface="Chalkboard Bold" pitchFamily="-64" charset="0"/>
              </a:rPr>
              <a:t>1.5</a:t>
            </a:r>
            <a:r>
              <a:rPr lang="en-US" dirty="0">
                <a:latin typeface="Chalkboard Bold" pitchFamily="-64" charset="0"/>
              </a:rPr>
              <a:t> = N•N </a:t>
            </a:r>
            <a:r>
              <a:rPr lang="en-US" baseline="30000" dirty="0">
                <a:latin typeface="Chalkboard Bold" pitchFamily="-64" charset="0"/>
              </a:rPr>
              <a:t>0.5</a:t>
            </a:r>
            <a:endParaRPr lang="en-US" dirty="0"/>
          </a:p>
          <a:p>
            <a:pPr marL="114300" indent="0">
              <a:lnSpc>
                <a:spcPct val="8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Hence, between </a:t>
            </a:r>
            <a:r>
              <a:rPr lang="en-US" b="1" dirty="0">
                <a:solidFill>
                  <a:srgbClr val="FF0000"/>
                </a:solidFill>
                <a:latin typeface="Chalkboard Bold" pitchFamily="-64" charset="0"/>
              </a:rPr>
              <a:t>f(N)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Chalkboard Bold" pitchFamily="-64" charset="0"/>
              </a:rPr>
              <a:t>g(N)</a:t>
            </a:r>
            <a:r>
              <a:rPr lang="en-US" dirty="0"/>
              <a:t>,  we only need to compare growth rate of </a:t>
            </a:r>
            <a:r>
              <a:rPr lang="en-US" dirty="0">
                <a:latin typeface="Chalkboard Bold" pitchFamily="-64" charset="0"/>
              </a:rPr>
              <a:t>log(N)</a:t>
            </a:r>
            <a:r>
              <a:rPr lang="en-US" dirty="0"/>
              <a:t> and </a:t>
            </a:r>
            <a:r>
              <a:rPr lang="en-US" dirty="0">
                <a:latin typeface="Chalkboard Bold" pitchFamily="-64" charset="0"/>
              </a:rPr>
              <a:t>N </a:t>
            </a:r>
            <a:r>
              <a:rPr lang="en-US" baseline="30000" dirty="0">
                <a:latin typeface="Chalkboard Bold" pitchFamily="-64" charset="0"/>
              </a:rPr>
              <a:t>0.5</a:t>
            </a:r>
            <a:endParaRPr lang="en-US" dirty="0"/>
          </a:p>
          <a:p>
            <a:pPr marL="114300" indent="0">
              <a:lnSpc>
                <a:spcPct val="80000"/>
              </a:lnSpc>
              <a:buNone/>
            </a:pPr>
            <a:endParaRPr lang="en-US" dirty="0"/>
          </a:p>
          <a:p>
            <a:pPr marL="114300" indent="0">
              <a:lnSpc>
                <a:spcPct val="80000"/>
              </a:lnSpc>
              <a:buNone/>
            </a:pPr>
            <a:r>
              <a:rPr lang="en-US" dirty="0"/>
              <a:t>Equivalently, we can compare growth rate of </a:t>
            </a:r>
            <a:r>
              <a:rPr lang="en-US" dirty="0">
                <a:latin typeface="Chalkboard Bold" pitchFamily="-64" charset="0"/>
              </a:rPr>
              <a:t>log</a:t>
            </a:r>
            <a:r>
              <a:rPr lang="en-US" baseline="30000" dirty="0">
                <a:latin typeface="Chalkboard Bold" pitchFamily="-64" charset="0"/>
              </a:rPr>
              <a:t>2</a:t>
            </a:r>
            <a:r>
              <a:rPr lang="en-US" dirty="0">
                <a:latin typeface="Chalkboard Bold" pitchFamily="-64" charset="0"/>
              </a:rPr>
              <a:t>N</a:t>
            </a:r>
            <a:r>
              <a:rPr lang="en-US" dirty="0"/>
              <a:t>  with </a:t>
            </a:r>
            <a:r>
              <a:rPr lang="en-US" dirty="0">
                <a:latin typeface="Chalkboard Bold" pitchFamily="-64" charset="0"/>
              </a:rPr>
              <a:t>N</a:t>
            </a:r>
            <a:endParaRPr lang="en-US" dirty="0"/>
          </a:p>
          <a:p>
            <a:pPr marL="114300" indent="0">
              <a:lnSpc>
                <a:spcPct val="80000"/>
              </a:lnSpc>
              <a:buNone/>
            </a:pPr>
            <a:endParaRPr lang="en-US" dirty="0"/>
          </a:p>
          <a:p>
            <a:pPr marL="114300" indent="0">
              <a:lnSpc>
                <a:spcPct val="80000"/>
              </a:lnSpc>
              <a:buNone/>
            </a:pPr>
            <a:r>
              <a:rPr lang="en-US" dirty="0"/>
              <a:t>Now, we can refer to the previously state result to figure out whether </a:t>
            </a:r>
            <a:r>
              <a:rPr lang="en-US" dirty="0">
                <a:latin typeface="Chalkboard Bold" pitchFamily="-64" charset="0"/>
              </a:rPr>
              <a:t>f(N)</a:t>
            </a:r>
            <a:r>
              <a:rPr lang="en-US" dirty="0"/>
              <a:t> or </a:t>
            </a:r>
            <a:r>
              <a:rPr lang="en-US" dirty="0">
                <a:latin typeface="Chalkboard Bold" pitchFamily="-64" charset="0"/>
              </a:rPr>
              <a:t>g(N)</a:t>
            </a:r>
            <a:r>
              <a:rPr lang="en-US" dirty="0"/>
              <a:t> grows faster!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861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42529120"/>
              </p:ext>
            </p:extLst>
          </p:nvPr>
        </p:nvGraphicFramePr>
        <p:xfrm>
          <a:off x="457201" y="1747866"/>
          <a:ext cx="7086600" cy="201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74760" imgH="1130040" progId="Equation.3">
                  <p:embed/>
                </p:oleObj>
              </mc:Choice>
              <mc:Fallback>
                <p:oleObj name="Equation" r:id="rId3" imgW="3974760" imgH="1130040" progId="Equation.3">
                  <p:embed/>
                  <p:pic>
                    <p:nvPicPr>
                      <p:cNvPr id="174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1" y="1747866"/>
                        <a:ext cx="7086600" cy="2014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228600" y="152400"/>
            <a:ext cx="7467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Big-Omega Notation (</a:t>
            </a: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Symbol" pitchFamily="18" charset="2"/>
              </a:rPr>
              <a:t>)</a:t>
            </a:r>
          </a:p>
        </p:txBody>
      </p:sp>
      <p:sp>
        <p:nvSpPr>
          <p:cNvPr id="17414" name="Text Box 14"/>
          <p:cNvSpPr txBox="1">
            <a:spLocks noChangeArrowheads="1"/>
          </p:cNvSpPr>
          <p:nvPr/>
        </p:nvSpPr>
        <p:spPr bwMode="auto">
          <a:xfrm>
            <a:off x="288925" y="4678740"/>
            <a:ext cx="80168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i="1" dirty="0">
                <a:latin typeface="Times New Roman" pitchFamily="18" charset="0"/>
              </a:rPr>
              <a:t>Intuitively</a:t>
            </a:r>
            <a:r>
              <a:rPr lang="en-US" altLang="en-US" sz="2200" dirty="0">
                <a:latin typeface="Times New Roman" pitchFamily="18" charset="0"/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itchFamily="18" charset="0"/>
              </a:rPr>
              <a:t>Set of all functions whose </a:t>
            </a:r>
            <a:r>
              <a:rPr lang="en-US" altLang="en-US" sz="2200" i="1" dirty="0">
                <a:latin typeface="Times New Roman" pitchFamily="18" charset="0"/>
              </a:rPr>
              <a:t>rate of growth</a:t>
            </a:r>
            <a:r>
              <a:rPr lang="en-US" altLang="en-US" sz="2200" dirty="0">
                <a:latin typeface="Times New Roman" pitchFamily="18" charset="0"/>
              </a:rPr>
              <a:t> is the same as or higher than that of </a:t>
            </a:r>
            <a:r>
              <a:rPr lang="en-US" altLang="en-US" sz="2200" i="1" dirty="0">
                <a:latin typeface="Times New Roman" pitchFamily="18" charset="0"/>
              </a:rPr>
              <a:t>g</a:t>
            </a:r>
            <a:r>
              <a:rPr lang="en-US" altLang="en-US" sz="2200" dirty="0">
                <a:latin typeface="Times New Roman" pitchFamily="18" charset="0"/>
              </a:rPr>
              <a:t>(</a:t>
            </a:r>
            <a:r>
              <a:rPr lang="en-US" altLang="en-US" sz="2200" i="1" dirty="0">
                <a:latin typeface="Times New Roman" pitchFamily="18" charset="0"/>
              </a:rPr>
              <a:t>n</a:t>
            </a:r>
            <a:r>
              <a:rPr lang="en-US" altLang="en-US" sz="2200" dirty="0">
                <a:latin typeface="Times New Roman" pitchFamily="18" charset="0"/>
              </a:rPr>
              <a:t>).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7415" name="Text Box 15"/>
          <p:cNvSpPr txBox="1">
            <a:spLocks noChangeArrowheads="1"/>
          </p:cNvSpPr>
          <p:nvPr/>
        </p:nvSpPr>
        <p:spPr bwMode="auto">
          <a:xfrm>
            <a:off x="228600" y="4095690"/>
            <a:ext cx="84248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itchFamily="18" charset="0"/>
              </a:rPr>
              <a:t>We may write </a:t>
            </a:r>
            <a:r>
              <a:rPr lang="en-US" altLang="en-US" sz="2200" dirty="0"/>
              <a:t>f(n) </a:t>
            </a:r>
            <a:r>
              <a:rPr lang="en-US" altLang="en-US" sz="2200" dirty="0">
                <a:sym typeface="Symbol" pitchFamily="18" charset="2"/>
              </a:rPr>
              <a:t>=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18" charset="2"/>
              </a:rPr>
              <a:t></a:t>
            </a:r>
            <a:r>
              <a:rPr lang="en-US" altLang="en-US" sz="2200" dirty="0"/>
              <a:t>(g(n)) OR f(n) </a:t>
            </a:r>
            <a:r>
              <a:rPr lang="en-US" altLang="en-US" sz="2200" dirty="0">
                <a:sym typeface="Symbol" pitchFamily="18" charset="2"/>
              </a:rPr>
              <a:t>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18" charset="2"/>
              </a:rPr>
              <a:t></a:t>
            </a:r>
            <a:r>
              <a:rPr lang="en-US" altLang="en-US" sz="2200" dirty="0"/>
              <a:t>(g(n))</a:t>
            </a: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323850" y="1066800"/>
            <a:ext cx="828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If  f, g: N </a:t>
            </a:r>
            <a:r>
              <a:rPr lang="en-US" altLang="en-US" sz="2200" dirty="0">
                <a:sym typeface="Symbol" pitchFamily="18" charset="2"/>
              </a:rPr>
              <a:t></a:t>
            </a:r>
            <a:r>
              <a:rPr lang="en-US" altLang="en-US" sz="2200" dirty="0"/>
              <a:t> R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, then we can define Big-Omega as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596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Picture 11" descr="graph_Omega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0689" y="1052513"/>
            <a:ext cx="3490912" cy="348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8824" y="5149850"/>
            <a:ext cx="808037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en-US" sz="2600" b="1" i="1" dirty="0">
                <a:latin typeface="Times New Roman" pitchFamily="18" charset="0"/>
              </a:rPr>
              <a:t>g</a:t>
            </a:r>
            <a:r>
              <a:rPr kumimoji="1" lang="en-US" altLang="en-US" sz="2600" b="1" dirty="0">
                <a:latin typeface="Times New Roman" pitchFamily="18" charset="0"/>
              </a:rPr>
              <a:t>(</a:t>
            </a:r>
            <a:r>
              <a:rPr kumimoji="1" lang="en-US" altLang="en-US" sz="2600" b="1" i="1" dirty="0">
                <a:latin typeface="Times New Roman" pitchFamily="18" charset="0"/>
              </a:rPr>
              <a:t>n</a:t>
            </a:r>
            <a:r>
              <a:rPr kumimoji="1" lang="en-US" altLang="en-US" sz="2600" b="1" dirty="0">
                <a:latin typeface="Times New Roman" pitchFamily="18" charset="0"/>
              </a:rPr>
              <a:t>) is an </a:t>
            </a:r>
            <a:r>
              <a:rPr kumimoji="1" lang="en-US" altLang="en-US" sz="2600" b="1" i="1" dirty="0">
                <a:latin typeface="Times New Roman" pitchFamily="18" charset="0"/>
              </a:rPr>
              <a:t>asymptotically lower bound</a:t>
            </a:r>
            <a:r>
              <a:rPr kumimoji="1" lang="en-US" altLang="en-US" sz="2600" b="1" dirty="0">
                <a:latin typeface="Times New Roman" pitchFamily="18" charset="0"/>
              </a:rPr>
              <a:t> for </a:t>
            </a:r>
            <a:r>
              <a:rPr kumimoji="1" lang="en-US" altLang="en-US" sz="2600" b="1" i="1" dirty="0">
                <a:latin typeface="Times New Roman" pitchFamily="18" charset="0"/>
              </a:rPr>
              <a:t>f</a:t>
            </a:r>
            <a:r>
              <a:rPr kumimoji="1" lang="en-US" altLang="en-US" sz="2600" b="1" dirty="0">
                <a:latin typeface="Times New Roman" pitchFamily="18" charset="0"/>
              </a:rPr>
              <a:t>(</a:t>
            </a:r>
            <a:r>
              <a:rPr kumimoji="1" lang="en-US" altLang="en-US" sz="2600" b="1" i="1" dirty="0">
                <a:latin typeface="Times New Roman" pitchFamily="18" charset="0"/>
              </a:rPr>
              <a:t>n</a:t>
            </a:r>
            <a:r>
              <a:rPr kumimoji="1" lang="en-US" altLang="en-US" sz="2600" b="1" dirty="0">
                <a:latin typeface="Times New Roman" pitchFamily="18" charset="0"/>
              </a:rPr>
              <a:t>).</a:t>
            </a:r>
          </a:p>
          <a:p>
            <a:pPr>
              <a:spcBef>
                <a:spcPct val="0"/>
              </a:spcBef>
              <a:buFontTx/>
              <a:buNone/>
            </a:pPr>
            <a:endParaRPr kumimoji="1" lang="en-US" altLang="en-US" sz="26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sv-SE" sz="2400" dirty="0">
                <a:sym typeface="Symbol" pitchFamily="18" charset="2"/>
              </a:rPr>
              <a:t>Note the </a:t>
            </a:r>
            <a:r>
              <a:rPr lang="sv-SE" sz="2400" u="sng" dirty="0">
                <a:sym typeface="Symbol" pitchFamily="18" charset="2"/>
              </a:rPr>
              <a:t>duality rule</a:t>
            </a:r>
            <a:r>
              <a:rPr lang="sv-SE" sz="2400" dirty="0">
                <a:sym typeface="Symbol" pitchFamily="18" charset="2"/>
              </a:rPr>
              <a:t>: </a:t>
            </a:r>
            <a:r>
              <a:rPr lang="sv-SE" sz="2400" i="1" dirty="0">
                <a:sym typeface="Symbol" pitchFamily="18" charset="2"/>
              </a:rPr>
              <a:t>t</a:t>
            </a:r>
            <a:r>
              <a:rPr lang="sv-SE" sz="2400" dirty="0">
                <a:sym typeface="Symbol" pitchFamily="18" charset="2"/>
              </a:rPr>
              <a:t>(</a:t>
            </a:r>
            <a:r>
              <a:rPr lang="sv-SE" sz="2400" i="1" dirty="0">
                <a:sym typeface="Symbol" pitchFamily="18" charset="2"/>
              </a:rPr>
              <a:t>n</a:t>
            </a:r>
            <a:r>
              <a:rPr lang="sv-SE" sz="2400" dirty="0">
                <a:sym typeface="Symbol" pitchFamily="18" charset="2"/>
              </a:rPr>
              <a:t>)(</a:t>
            </a:r>
            <a:r>
              <a:rPr lang="sv-SE" sz="2400" i="1" dirty="0">
                <a:sym typeface="Symbol" pitchFamily="18" charset="2"/>
              </a:rPr>
              <a:t>f</a:t>
            </a:r>
            <a:r>
              <a:rPr lang="sv-SE" sz="2400" dirty="0">
                <a:sym typeface="Symbol" pitchFamily="18" charset="2"/>
              </a:rPr>
              <a:t>(</a:t>
            </a:r>
            <a:r>
              <a:rPr lang="sv-SE" sz="2400" i="1" dirty="0">
                <a:sym typeface="Symbol" pitchFamily="18" charset="2"/>
              </a:rPr>
              <a:t>n</a:t>
            </a:r>
            <a:r>
              <a:rPr lang="sv-SE" sz="2400" dirty="0">
                <a:sym typeface="Symbol" pitchFamily="18" charset="2"/>
              </a:rPr>
              <a:t>))  </a:t>
            </a:r>
            <a:r>
              <a:rPr lang="sv-SE" sz="2400" i="1" dirty="0">
                <a:sym typeface="Symbol" pitchFamily="18" charset="2"/>
              </a:rPr>
              <a:t>f</a:t>
            </a:r>
            <a:r>
              <a:rPr lang="sv-SE" sz="2400" dirty="0">
                <a:sym typeface="Symbol" pitchFamily="18" charset="2"/>
              </a:rPr>
              <a:t>(</a:t>
            </a:r>
            <a:r>
              <a:rPr lang="sv-SE" sz="2400" i="1" dirty="0">
                <a:sym typeface="Symbol" pitchFamily="18" charset="2"/>
              </a:rPr>
              <a:t>n</a:t>
            </a:r>
            <a:r>
              <a:rPr lang="sv-SE" sz="2400" dirty="0">
                <a:sym typeface="Symbol" pitchFamily="18" charset="2"/>
              </a:rPr>
              <a:t>)O(</a:t>
            </a:r>
            <a:r>
              <a:rPr lang="sv-SE" sz="2400" i="1" dirty="0">
                <a:sym typeface="Symbol" pitchFamily="18" charset="2"/>
              </a:rPr>
              <a:t>t</a:t>
            </a:r>
            <a:r>
              <a:rPr lang="sv-SE" sz="2400" dirty="0">
                <a:sym typeface="Symbol" pitchFamily="18" charset="2"/>
              </a:rPr>
              <a:t>(</a:t>
            </a:r>
            <a:r>
              <a:rPr lang="sv-SE" sz="2400" i="1" dirty="0">
                <a:sym typeface="Symbol" pitchFamily="18" charset="2"/>
              </a:rPr>
              <a:t>n</a:t>
            </a:r>
            <a:r>
              <a:rPr lang="sv-SE" sz="2400" dirty="0">
                <a:sym typeface="Symbol" pitchFamily="18" charset="2"/>
              </a:rPr>
              <a:t>))</a:t>
            </a:r>
            <a:endParaRPr lang="en-GB" sz="2400" dirty="0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1" lang="en-US" altLang="en-US" sz="2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68897" y="4611687"/>
            <a:ext cx="59250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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c &gt; 0,  n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0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&gt; 0 , n  n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0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, f(n)  </a:t>
            </a:r>
            <a:r>
              <a:rPr lang="en-US" altLang="zh-CN" sz="2800" b="1" dirty="0" err="1">
                <a:latin typeface="Times New Roman" pitchFamily="18" charset="0"/>
                <a:ea typeface="SimSun" pitchFamily="2" charset="-122"/>
                <a:sym typeface="Symbol" pitchFamily="18" charset="2"/>
              </a:rPr>
              <a:t>c.g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(n)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5856288" y="242093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SimSun" pitchFamily="2" charset="-122"/>
              </a:rPr>
              <a:t>f(n)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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</a:rPr>
              <a:t>(g(n))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28600" y="152400"/>
            <a:ext cx="7467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Big-Omega Notation (</a:t>
            </a: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Symbol" pitchFamily="18" charset="2"/>
              </a:rPr>
              <a:t>)</a:t>
            </a:r>
          </a:p>
        </p:txBody>
      </p:sp>
    </p:spTree>
    <p:extLst>
      <p:ext uri="{BB962C8B-B14F-4D97-AF65-F5344CB8AC3E}">
        <p14:creationId xmlns:p14="http://schemas.microsoft.com/office/powerpoint/2010/main" val="13041192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9248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Asymptotic Notations Properties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153400" cy="4953000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sz="2400" dirty="0"/>
              <a:t>Categorize algorithms based on asymptotic growth rate </a:t>
            </a:r>
          </a:p>
          <a:p>
            <a:pPr lvl="1"/>
            <a:r>
              <a:rPr lang="en-US" altLang="en-US" dirty="0"/>
              <a:t>e.g. linear, quadratic, exponential</a:t>
            </a:r>
            <a:endParaRPr lang="en-GB" altLang="en-US" dirty="0"/>
          </a:p>
          <a:p>
            <a:endParaRPr lang="en-GB" altLang="en-US" sz="2400" dirty="0"/>
          </a:p>
          <a:p>
            <a:r>
              <a:rPr lang="en-GB" altLang="en-US" sz="2400" dirty="0"/>
              <a:t>Ignore small constant and small inputs </a:t>
            </a:r>
          </a:p>
          <a:p>
            <a:endParaRPr lang="en-GB" altLang="en-US" sz="2400" dirty="0"/>
          </a:p>
          <a:p>
            <a:r>
              <a:rPr lang="en-GB" altLang="en-US" sz="2400" dirty="0"/>
              <a:t>Estimate upper bound and lower bound on growth rate of time complexity function</a:t>
            </a:r>
          </a:p>
          <a:p>
            <a:endParaRPr lang="en-US" altLang="en-US" sz="2400" dirty="0"/>
          </a:p>
          <a:p>
            <a:r>
              <a:rPr lang="en-US" altLang="en-US" sz="2400" dirty="0"/>
              <a:t>Describe running time of algorithm as n grows to </a:t>
            </a:r>
            <a:r>
              <a:rPr lang="en-US" altLang="en-US" sz="2400" dirty="0">
                <a:sym typeface="Symbol" pitchFamily="18" charset="2"/>
              </a:rPr>
              <a:t>.</a:t>
            </a:r>
          </a:p>
          <a:p>
            <a:pPr>
              <a:buNone/>
            </a:pPr>
            <a:endParaRPr lang="en-US" altLang="en-US" sz="2400" i="1" dirty="0"/>
          </a:p>
          <a:p>
            <a:pPr>
              <a:buNone/>
            </a:pPr>
            <a:r>
              <a:rPr lang="en-US" altLang="en-US" sz="2400" i="1" dirty="0"/>
              <a:t>Limitations</a:t>
            </a:r>
          </a:p>
          <a:p>
            <a:r>
              <a:rPr lang="en-US" altLang="en-US" sz="2400" dirty="0"/>
              <a:t>not always useful for analysis on fixed-size inputs. </a:t>
            </a:r>
          </a:p>
          <a:p>
            <a:r>
              <a:rPr lang="en-US" altLang="en-US" sz="2400" dirty="0"/>
              <a:t>All results are for </a:t>
            </a:r>
            <a:r>
              <a:rPr lang="en-US" altLang="en-US" sz="2400" i="1" dirty="0"/>
              <a:t>sufficiently large </a:t>
            </a:r>
            <a:r>
              <a:rPr lang="en-US" altLang="en-US" sz="2400" dirty="0"/>
              <a:t>inputs.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Prove that 3n + 2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(n)</a:t>
            </a:r>
          </a:p>
          <a:p>
            <a:pPr>
              <a:buNone/>
            </a:pPr>
            <a:endParaRPr lang="en-US" altLang="en-US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Proof: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Assume that f(n) = 3n + 2 , and g(n) = n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	f(n)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(g(n)) ?</a:t>
            </a:r>
          </a:p>
          <a:p>
            <a:pPr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We have to find the existence of c and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n</a:t>
            </a:r>
            <a:r>
              <a:rPr lang="en-US" altLang="en-US" baseline="-25000" dirty="0"/>
              <a:t>0 </a:t>
            </a:r>
            <a:r>
              <a:rPr lang="en-US" altLang="en-US" dirty="0"/>
              <a:t>such that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	</a:t>
            </a:r>
            <a:r>
              <a:rPr lang="en-US" altLang="en-US" dirty="0" err="1">
                <a:sym typeface="Symbol" pitchFamily="18" charset="2"/>
              </a:rPr>
              <a:t>c.g</a:t>
            </a:r>
            <a:r>
              <a:rPr lang="en-US" altLang="en-US" dirty="0">
                <a:sym typeface="Symbol" pitchFamily="18" charset="2"/>
              </a:rPr>
              <a:t>(n) ≤ f(n) 	for all</a:t>
            </a:r>
            <a:r>
              <a:rPr lang="en-US" altLang="en-US" dirty="0">
                <a:sym typeface="Zed" pitchFamily="2" charset="2"/>
              </a:rPr>
              <a:t> n </a:t>
            </a:r>
            <a:r>
              <a:rPr lang="en-US" altLang="en-US" dirty="0">
                <a:sym typeface="Symbol" pitchFamily="18" charset="2"/>
              </a:rPr>
              <a:t> </a:t>
            </a:r>
            <a:r>
              <a:rPr lang="en-US" altLang="en-US" dirty="0"/>
              <a:t>n</a:t>
            </a:r>
            <a:r>
              <a:rPr lang="en-US" altLang="en-US" baseline="-25000" dirty="0"/>
              <a:t>0</a:t>
            </a:r>
            <a:endParaRPr lang="en-US" altLang="en-US" dirty="0"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 	</a:t>
            </a:r>
            <a:r>
              <a:rPr lang="en-US" altLang="en-US" dirty="0" err="1">
                <a:sym typeface="Symbol" pitchFamily="18" charset="2"/>
              </a:rPr>
              <a:t>c.</a:t>
            </a:r>
            <a:r>
              <a:rPr lang="en-US" altLang="en-US" dirty="0" err="1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≤</a:t>
            </a:r>
            <a:r>
              <a:rPr lang="en-US" altLang="en-US" dirty="0"/>
              <a:t> 3n + 2</a:t>
            </a:r>
            <a:endParaRPr lang="en-US" altLang="en-US" dirty="0"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At R.H.S a positive term is being added to 3n, which will make L.H.S </a:t>
            </a:r>
            <a:r>
              <a:rPr lang="en-US" altLang="en-US" dirty="0">
                <a:sym typeface="Symbol" pitchFamily="18" charset="2"/>
              </a:rPr>
              <a:t>≤</a:t>
            </a:r>
            <a:r>
              <a:rPr lang="en-US" altLang="en-US" dirty="0"/>
              <a:t> R.H.S for all values of n, when c = 3.</a:t>
            </a:r>
          </a:p>
          <a:p>
            <a:pPr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Hence f(n)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(g(n)), for c = 3 and n</a:t>
            </a:r>
            <a:r>
              <a:rPr lang="en-US" altLang="en-US" baseline="-25000" dirty="0"/>
              <a:t>0</a:t>
            </a:r>
            <a:r>
              <a:rPr lang="en-US" altLang="en-US" dirty="0"/>
              <a:t>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1112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Prove that 5.n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(n)</a:t>
            </a:r>
          </a:p>
          <a:p>
            <a:pPr>
              <a:buNone/>
            </a:pPr>
            <a:endParaRPr lang="en-US" altLang="en-US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Proof: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Assume that f(n) = 5.n</a:t>
            </a:r>
            <a:r>
              <a:rPr lang="en-US" altLang="en-US" baseline="30000" dirty="0"/>
              <a:t>2</a:t>
            </a:r>
            <a:r>
              <a:rPr lang="en-US" altLang="en-US" dirty="0"/>
              <a:t> , and g(n) = n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	f(n)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(g(n)) ?</a:t>
            </a:r>
          </a:p>
          <a:p>
            <a:pPr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We have to find the existence of c and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n</a:t>
            </a:r>
            <a:r>
              <a:rPr lang="en-US" altLang="en-US" baseline="-25000" dirty="0"/>
              <a:t>0 </a:t>
            </a:r>
            <a:r>
              <a:rPr lang="en-US" altLang="en-US" dirty="0"/>
              <a:t>such that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	</a:t>
            </a:r>
            <a:r>
              <a:rPr lang="en-US" altLang="en-US" dirty="0" err="1">
                <a:sym typeface="Symbol" pitchFamily="18" charset="2"/>
              </a:rPr>
              <a:t>c.g</a:t>
            </a:r>
            <a:r>
              <a:rPr lang="en-US" altLang="en-US" dirty="0">
                <a:sym typeface="Symbol" pitchFamily="18" charset="2"/>
              </a:rPr>
              <a:t>(n) ≤ f(n) 	for all</a:t>
            </a:r>
            <a:r>
              <a:rPr lang="en-US" altLang="en-US" dirty="0">
                <a:sym typeface="Zed" pitchFamily="2" charset="2"/>
              </a:rPr>
              <a:t> n </a:t>
            </a:r>
            <a:r>
              <a:rPr lang="en-US" altLang="en-US" dirty="0">
                <a:sym typeface="Symbol" pitchFamily="18" charset="2"/>
              </a:rPr>
              <a:t> </a:t>
            </a:r>
            <a:r>
              <a:rPr lang="en-US" altLang="en-US" dirty="0"/>
              <a:t>n</a:t>
            </a:r>
            <a:r>
              <a:rPr lang="en-US" altLang="en-US" baseline="-25000" dirty="0"/>
              <a:t>0</a:t>
            </a:r>
            <a:endParaRPr lang="en-US" altLang="en-US" dirty="0"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 	</a:t>
            </a:r>
            <a:r>
              <a:rPr lang="en-US" altLang="en-US" dirty="0" err="1">
                <a:sym typeface="Symbol" pitchFamily="18" charset="2"/>
              </a:rPr>
              <a:t>c.</a:t>
            </a:r>
            <a:r>
              <a:rPr lang="en-US" altLang="en-US" dirty="0" err="1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≤</a:t>
            </a:r>
            <a:r>
              <a:rPr lang="en-US" altLang="en-US" dirty="0"/>
              <a:t> 5.n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sym typeface="Symbol" pitchFamily="18" charset="2"/>
              </a:rPr>
              <a:t> c ≤ 5.n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if we </a:t>
            </a:r>
            <a:r>
              <a:rPr lang="en-US" altLang="en-US" dirty="0">
                <a:sym typeface="Zed" pitchFamily="2" charset="2"/>
              </a:rPr>
              <a:t>take,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c = 5 and n</a:t>
            </a:r>
            <a:r>
              <a:rPr lang="en-US" altLang="en-US" baseline="-25000" dirty="0"/>
              <a:t>0</a:t>
            </a:r>
            <a:r>
              <a:rPr lang="en-US" altLang="en-US" dirty="0"/>
              <a:t>= 1 </a:t>
            </a:r>
            <a:r>
              <a:rPr lang="en-US" altLang="en-US" dirty="0">
                <a:sym typeface="Symbol" pitchFamily="18" charset="2"/>
              </a:rPr>
              <a:t>then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c.n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≤</a:t>
            </a:r>
            <a:r>
              <a:rPr lang="en-US" altLang="en-US" dirty="0"/>
              <a:t> 5.n</a:t>
            </a:r>
            <a:r>
              <a:rPr lang="en-US" altLang="en-US" baseline="30000" dirty="0"/>
              <a:t>2</a:t>
            </a:r>
            <a:r>
              <a:rPr lang="en-US" altLang="en-US" dirty="0"/>
              <a:t> 	</a:t>
            </a:r>
            <a:r>
              <a:rPr lang="en-US" altLang="en-US" dirty="0">
                <a:sym typeface="Zed" pitchFamily="2" charset="2"/>
              </a:rPr>
              <a:t>for all n </a:t>
            </a:r>
            <a:r>
              <a:rPr lang="en-US" altLang="en-US" dirty="0">
                <a:sym typeface="Symbol" pitchFamily="18" charset="2"/>
              </a:rPr>
              <a:t> </a:t>
            </a:r>
            <a:r>
              <a:rPr lang="en-US" altLang="en-US" dirty="0"/>
              <a:t>n</a:t>
            </a:r>
            <a:r>
              <a:rPr lang="en-US" altLang="en-US" baseline="-25000" dirty="0"/>
              <a:t>0</a:t>
            </a:r>
          </a:p>
          <a:p>
            <a:pPr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Hence f(n)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(g(n)), for c = 5 and n</a:t>
            </a:r>
            <a:r>
              <a:rPr lang="en-US" altLang="en-US" baseline="-25000" dirty="0"/>
              <a:t>0</a:t>
            </a:r>
            <a:r>
              <a:rPr lang="en-US" altLang="en-US" dirty="0"/>
              <a:t>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320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/>
              <a:t>Prove that 5n</a:t>
            </a:r>
            <a:r>
              <a:rPr lang="en-US" altLang="en-US" baseline="30000" dirty="0"/>
              <a:t>2</a:t>
            </a:r>
            <a:r>
              <a:rPr lang="en-US" altLang="en-US" dirty="0"/>
              <a:t> + 2n - 3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(n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Proof: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Assume that f(n) = 5n</a:t>
            </a:r>
            <a:r>
              <a:rPr lang="en-US" altLang="en-US" baseline="30000" dirty="0"/>
              <a:t>2</a:t>
            </a:r>
            <a:r>
              <a:rPr lang="en-US" altLang="en-US" dirty="0"/>
              <a:t> + 2n - 3, and g(n) = n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f(n)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(g(n)) ?</a:t>
            </a:r>
          </a:p>
          <a:p>
            <a:pPr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We have to find the existence of c and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n</a:t>
            </a:r>
            <a:r>
              <a:rPr lang="en-US" altLang="en-US" baseline="-25000" dirty="0"/>
              <a:t>0 </a:t>
            </a:r>
            <a:r>
              <a:rPr lang="en-US" altLang="en-US" dirty="0"/>
              <a:t>such that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	</a:t>
            </a:r>
            <a:r>
              <a:rPr lang="en-US" altLang="en-US" dirty="0" err="1">
                <a:sym typeface="Symbol" pitchFamily="18" charset="2"/>
              </a:rPr>
              <a:t>c.g</a:t>
            </a:r>
            <a:r>
              <a:rPr lang="en-US" altLang="en-US" dirty="0">
                <a:sym typeface="Symbol" pitchFamily="18" charset="2"/>
              </a:rPr>
              <a:t>(n) ≤ f(n) 	</a:t>
            </a:r>
            <a:r>
              <a:rPr lang="ii-CN" altLang="en-US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 </a:t>
            </a:r>
            <a:r>
              <a:rPr lang="en-US" altLang="ii-CN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for all</a:t>
            </a:r>
            <a:r>
              <a:rPr lang="en-US" altLang="en-US" dirty="0">
                <a:sym typeface="Zed" pitchFamily="2" charset="2"/>
              </a:rPr>
              <a:t> n </a:t>
            </a:r>
            <a:r>
              <a:rPr lang="en-US" altLang="en-US" dirty="0">
                <a:sym typeface="Symbol" pitchFamily="18" charset="2"/>
              </a:rPr>
              <a:t> </a:t>
            </a:r>
            <a:r>
              <a:rPr lang="en-US" altLang="en-US" dirty="0"/>
              <a:t>n</a:t>
            </a:r>
            <a:r>
              <a:rPr lang="en-US" altLang="en-US" baseline="-25000" dirty="0"/>
              <a:t>0</a:t>
            </a:r>
            <a:endParaRPr lang="en-US" altLang="en-US" dirty="0"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 	c.</a:t>
            </a:r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≤</a:t>
            </a:r>
            <a:r>
              <a:rPr lang="en-US" altLang="en-US" dirty="0"/>
              <a:t> 5.n</a:t>
            </a:r>
            <a:r>
              <a:rPr lang="en-US" altLang="en-US" baseline="30000" dirty="0"/>
              <a:t>2</a:t>
            </a:r>
            <a:r>
              <a:rPr lang="en-US" altLang="en-US" dirty="0"/>
              <a:t> + 2n - 3</a:t>
            </a:r>
            <a:endParaRPr lang="en-US" altLang="en-US" dirty="0"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We can </a:t>
            </a:r>
            <a:r>
              <a:rPr lang="en-US" altLang="en-US" dirty="0">
                <a:sym typeface="Zed" pitchFamily="2" charset="2"/>
              </a:rPr>
              <a:t>take </a:t>
            </a:r>
            <a:r>
              <a:rPr lang="en-US" altLang="en-US" dirty="0"/>
              <a:t>c = 5</a:t>
            </a:r>
            <a:r>
              <a:rPr lang="en-US" altLang="en-US" dirty="0">
                <a:sym typeface="Zed" pitchFamily="2" charset="2"/>
              </a:rPr>
              <a:t>,</a:t>
            </a:r>
            <a:r>
              <a:rPr lang="en-US" altLang="en-US" dirty="0">
                <a:sym typeface="Symbol" pitchFamily="18" charset="2"/>
              </a:rPr>
              <a:t> given that </a:t>
            </a:r>
            <a:r>
              <a:rPr lang="en-US" altLang="en-US" dirty="0"/>
              <a:t>2n-3 is always positive.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2n-3 is always positive for n</a:t>
            </a:r>
            <a:r>
              <a:rPr lang="en-US" altLang="en-US" dirty="0">
                <a:sym typeface="Symbol" pitchFamily="18" charset="2"/>
              </a:rPr>
              <a:t>  2. Therefore </a:t>
            </a:r>
            <a:r>
              <a:rPr lang="en-US" altLang="en-US" dirty="0"/>
              <a:t>n</a:t>
            </a:r>
            <a:r>
              <a:rPr lang="en-US" altLang="en-US" baseline="-25000" dirty="0"/>
              <a:t>0 </a:t>
            </a:r>
            <a:r>
              <a:rPr lang="en-US" altLang="en-US" dirty="0"/>
              <a:t>= 2.</a:t>
            </a:r>
            <a:endParaRPr lang="en-US" altLang="en-US" dirty="0"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baseline="-25000" dirty="0"/>
          </a:p>
          <a:p>
            <a:pPr>
              <a:spcBef>
                <a:spcPct val="0"/>
              </a:spcBef>
              <a:buNone/>
            </a:pPr>
            <a:r>
              <a:rPr lang="en-US" altLang="en-US" dirty="0"/>
              <a:t>And hence f(n)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(g(n)), for c = 5 and n</a:t>
            </a:r>
            <a:r>
              <a:rPr lang="en-US" altLang="en-US" baseline="-25000" dirty="0"/>
              <a:t>0</a:t>
            </a:r>
            <a:r>
              <a:rPr lang="en-US" altLang="en-US" dirty="0"/>
              <a:t>=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808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36637"/>
            <a:ext cx="8458200" cy="5821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Prove that 100.n + 5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</a:t>
            </a:r>
            <a:r>
              <a:rPr lang="en-US" altLang="en-US" dirty="0">
                <a:latin typeface="Microsoft Sans Serif" pitchFamily="34" charset="0"/>
              </a:rPr>
              <a:t>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Let f(n) = 100.n + 5, and g(n) =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Assume that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</a:t>
            </a:r>
            <a:r>
              <a:rPr lang="en-US" altLang="en-US" dirty="0">
                <a:latin typeface="Microsoft Sans Serif" pitchFamily="34" charset="0"/>
              </a:rPr>
              <a:t>(g(n)) ?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Now if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</a:t>
            </a:r>
            <a:r>
              <a:rPr lang="en-US" altLang="en-US" dirty="0">
                <a:latin typeface="Microsoft Sans Serif" pitchFamily="34" charset="0"/>
              </a:rPr>
              <a:t>(g(n)) then there exist c and 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/>
              <a:t>such that</a:t>
            </a:r>
            <a:endParaRPr lang="en-US" altLang="en-US" dirty="0">
              <a:latin typeface="Microsoft Sans Serif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c.g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(n) ≤ f(n) 	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for all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	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c.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itchFamily="34" charset="0"/>
              </a:rPr>
              <a:t> 100.n + 5 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sz="1100" dirty="0">
              <a:latin typeface="Microsoft Sans Serif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For the above inequality to hold 		 meaning f(n) grows faster than g(n).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sz="1600" dirty="0">
              <a:latin typeface="Microsoft Sans Serif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But			which means </a:t>
            </a:r>
            <a:r>
              <a:rPr lang="en-US" altLang="en-US" dirty="0">
                <a:latin typeface="Microsoft Sans Serif" pitchFamily="34" charset="0"/>
              </a:rPr>
              <a:t>g(n) is growing faster than f(n)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And hence f(n) </a:t>
            </a:r>
            <a:r>
              <a:rPr lang="en-US" altLang="en-US" dirty="0">
                <a:latin typeface="Microsoft Sans Serif"/>
                <a:ea typeface="Microsoft Sans Serif"/>
                <a:cs typeface="Microsoft Sans Serif"/>
                <a:sym typeface="Zed" pitchFamily="2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</a:t>
            </a:r>
            <a:r>
              <a:rPr lang="en-US" altLang="en-US" dirty="0">
                <a:latin typeface="Microsoft Sans Serif" pitchFamily="34" charset="0"/>
              </a:rPr>
              <a:t>(g(n))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17502371"/>
              </p:ext>
            </p:extLst>
          </p:nvPr>
        </p:nvGraphicFramePr>
        <p:xfrm>
          <a:off x="4386263" y="4419600"/>
          <a:ext cx="12525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19040" progId="Equation.3">
                  <p:embed/>
                </p:oleObj>
              </mc:Choice>
              <mc:Fallback>
                <p:oleObj name="Equation" r:id="rId2" imgW="850680" imgH="419040" progId="Equation.3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4419600"/>
                        <a:ext cx="12525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68434407"/>
              </p:ext>
            </p:extLst>
          </p:nvPr>
        </p:nvGraphicFramePr>
        <p:xfrm>
          <a:off x="914400" y="5364162"/>
          <a:ext cx="19446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393480" progId="Equation.3">
                  <p:embed/>
                </p:oleObj>
              </mc:Choice>
              <mc:Fallback>
                <p:oleObj name="Equation" r:id="rId4" imgW="1320480" imgH="393480" progId="Equation.3">
                  <p:embed/>
                  <p:pic>
                    <p:nvPicPr>
                      <p:cNvPr id="4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64162"/>
                        <a:ext cx="19446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948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152400"/>
            <a:ext cx="5638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Theta Notation (</a:t>
            </a: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Symbol" pitchFamily="18" charset="2"/>
              </a:rPr>
              <a:t>)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542461"/>
              </p:ext>
            </p:extLst>
          </p:nvPr>
        </p:nvGraphicFramePr>
        <p:xfrm>
          <a:off x="207964" y="1858982"/>
          <a:ext cx="8029459" cy="2027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06900" imgH="1130300" progId="Equation.3">
                  <p:embed/>
                </p:oleObj>
              </mc:Choice>
              <mc:Fallback>
                <p:oleObj name="Equation" r:id="rId2" imgW="4406900" imgH="11303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4" y="1858982"/>
                        <a:ext cx="8029459" cy="2027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5588" y="4892695"/>
            <a:ext cx="8126412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i="1" dirty="0">
                <a:latin typeface="+mn-lt"/>
              </a:rPr>
              <a:t>Intuitively</a:t>
            </a:r>
            <a:r>
              <a:rPr lang="en-US" altLang="en-US" sz="2200" dirty="0">
                <a:latin typeface="+mn-lt"/>
              </a:rPr>
              <a:t>: Set of all functions that have same </a:t>
            </a:r>
            <a:r>
              <a:rPr lang="en-US" altLang="en-US" sz="2200" i="1" dirty="0">
                <a:latin typeface="+mn-lt"/>
              </a:rPr>
              <a:t>rate of growth</a:t>
            </a:r>
            <a:r>
              <a:rPr lang="en-US" altLang="en-US" sz="2200" dirty="0">
                <a:latin typeface="+mn-lt"/>
              </a:rPr>
              <a:t> as </a:t>
            </a:r>
            <a:r>
              <a:rPr lang="en-US" altLang="en-US" sz="2200" i="1" dirty="0">
                <a:latin typeface="+mn-lt"/>
              </a:rPr>
              <a:t>g</a:t>
            </a: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i="1" dirty="0">
                <a:latin typeface="+mn-lt"/>
              </a:rPr>
              <a:t>n</a:t>
            </a:r>
            <a:r>
              <a:rPr lang="en-US" altLang="en-US" sz="2200" dirty="0">
                <a:latin typeface="+mn-lt"/>
              </a:rPr>
              <a:t>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sz="2200" dirty="0">
                <a:latin typeface="+mn-lt"/>
              </a:rPr>
              <a:t>When a problem is </a:t>
            </a:r>
            <a:r>
              <a:rPr lang="sv-SE" sz="2200" dirty="0">
                <a:latin typeface="+mn-lt"/>
                <a:sym typeface="Symbol" pitchFamily="18" charset="2"/>
              </a:rPr>
              <a:t>(</a:t>
            </a:r>
            <a:r>
              <a:rPr lang="sv-SE" sz="2200" i="1" dirty="0">
                <a:latin typeface="+mn-lt"/>
                <a:sym typeface="Symbol" pitchFamily="18" charset="2"/>
              </a:rPr>
              <a:t>n</a:t>
            </a:r>
            <a:r>
              <a:rPr lang="sv-SE" sz="2200" dirty="0">
                <a:latin typeface="+mn-lt"/>
                <a:sym typeface="Symbol" pitchFamily="18" charset="2"/>
              </a:rPr>
              <a:t>), this represents both an upper and lower bound i.e. it is O(</a:t>
            </a:r>
            <a:r>
              <a:rPr lang="sv-SE" sz="2200" i="1" dirty="0">
                <a:latin typeface="+mn-lt"/>
                <a:sym typeface="Symbol" pitchFamily="18" charset="2"/>
              </a:rPr>
              <a:t>n</a:t>
            </a:r>
            <a:r>
              <a:rPr lang="sv-SE" sz="2200" dirty="0">
                <a:latin typeface="+mn-lt"/>
                <a:sym typeface="Symbol" pitchFamily="18" charset="2"/>
              </a:rPr>
              <a:t>) </a:t>
            </a:r>
            <a:r>
              <a:rPr lang="sv-SE" sz="2200" b="1" dirty="0">
                <a:latin typeface="+mn-lt"/>
                <a:sym typeface="Symbol" pitchFamily="18" charset="2"/>
              </a:rPr>
              <a:t>and</a:t>
            </a:r>
            <a:r>
              <a:rPr lang="sv-SE" sz="2200" dirty="0">
                <a:latin typeface="+mn-lt"/>
                <a:sym typeface="Symbol" pitchFamily="18" charset="2"/>
              </a:rPr>
              <a:t> (</a:t>
            </a:r>
            <a:r>
              <a:rPr lang="sv-SE" sz="2200" i="1" dirty="0">
                <a:latin typeface="+mn-lt"/>
                <a:sym typeface="Symbol" pitchFamily="18" charset="2"/>
              </a:rPr>
              <a:t>n</a:t>
            </a:r>
            <a:r>
              <a:rPr lang="sv-SE" sz="2200" dirty="0">
                <a:latin typeface="+mn-lt"/>
                <a:sym typeface="Symbol" pitchFamily="18" charset="2"/>
              </a:rPr>
              <a:t>) (no algorithmic gap)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+mn-lt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9388" y="4283095"/>
            <a:ext cx="85693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itchFamily="18" charset="0"/>
              </a:rPr>
              <a:t>We may write </a:t>
            </a:r>
            <a:r>
              <a:rPr lang="en-US" altLang="en-US" sz="2200" dirty="0"/>
              <a:t>f(n) </a:t>
            </a:r>
            <a:r>
              <a:rPr lang="en-US" altLang="en-US" sz="2200" dirty="0">
                <a:sym typeface="Symbol" pitchFamily="18" charset="2"/>
              </a:rPr>
              <a:t>=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18" charset="2"/>
              </a:rPr>
              <a:t></a:t>
            </a:r>
            <a:r>
              <a:rPr lang="en-US" altLang="en-US" sz="2200" dirty="0"/>
              <a:t>(g(n)) OR f(n) </a:t>
            </a:r>
            <a:r>
              <a:rPr lang="en-US" altLang="en-US" sz="2200" dirty="0">
                <a:sym typeface="Symbol" pitchFamily="18" charset="2"/>
              </a:rPr>
              <a:t></a:t>
            </a:r>
            <a:r>
              <a:rPr lang="en-US" altLang="en-US" sz="2200" dirty="0"/>
              <a:t> </a:t>
            </a:r>
            <a:r>
              <a:rPr lang="en-US" altLang="en-US" sz="2200" dirty="0">
                <a:sym typeface="Symbol" pitchFamily="18" charset="2"/>
              </a:rPr>
              <a:t></a:t>
            </a:r>
            <a:r>
              <a:rPr lang="en-US" altLang="en-US" sz="2200" dirty="0"/>
              <a:t>(g(n))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23850" y="1158895"/>
            <a:ext cx="828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If  f, g: N </a:t>
            </a:r>
            <a:r>
              <a:rPr lang="en-US" altLang="en-US" sz="2200" dirty="0">
                <a:sym typeface="Symbol" pitchFamily="18" charset="2"/>
              </a:rPr>
              <a:t></a:t>
            </a:r>
            <a:r>
              <a:rPr lang="en-US" altLang="en-US" sz="2200" dirty="0"/>
              <a:t> R</a:t>
            </a:r>
            <a:r>
              <a:rPr lang="en-US" altLang="en-US" sz="2200" baseline="30000" dirty="0"/>
              <a:t>+</a:t>
            </a:r>
            <a:r>
              <a:rPr lang="en-US" altLang="en-US" sz="2200" dirty="0"/>
              <a:t>, then we can define Big-Theta as</a:t>
            </a:r>
          </a:p>
        </p:txBody>
      </p:sp>
    </p:spTree>
    <p:extLst>
      <p:ext uri="{BB962C8B-B14F-4D97-AF65-F5344CB8AC3E}">
        <p14:creationId xmlns:p14="http://schemas.microsoft.com/office/powerpoint/2010/main" val="524912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Picture 9" descr="graph_thet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981075"/>
            <a:ext cx="4295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79388" y="5805488"/>
            <a:ext cx="8010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en-US" sz="2600" b="1" i="1" dirty="0">
                <a:latin typeface="Times New Roman" pitchFamily="18" charset="0"/>
              </a:rPr>
              <a:t>We say that g</a:t>
            </a:r>
            <a:r>
              <a:rPr kumimoji="1" lang="en-US" altLang="en-US" sz="2600" b="1" dirty="0">
                <a:latin typeface="Times New Roman" pitchFamily="18" charset="0"/>
              </a:rPr>
              <a:t>(</a:t>
            </a:r>
            <a:r>
              <a:rPr kumimoji="1" lang="en-US" altLang="en-US" sz="2600" b="1" i="1" dirty="0">
                <a:latin typeface="Times New Roman" pitchFamily="18" charset="0"/>
              </a:rPr>
              <a:t>n</a:t>
            </a:r>
            <a:r>
              <a:rPr kumimoji="1" lang="en-US" altLang="en-US" sz="2600" b="1" dirty="0">
                <a:latin typeface="Times New Roman" pitchFamily="18" charset="0"/>
              </a:rPr>
              <a:t>) is an </a:t>
            </a:r>
            <a:r>
              <a:rPr kumimoji="1" lang="en-US" altLang="en-US" sz="2600" b="1" i="1" dirty="0">
                <a:latin typeface="Times New Roman" pitchFamily="18" charset="0"/>
              </a:rPr>
              <a:t>asymptotically tight bound</a:t>
            </a:r>
            <a:r>
              <a:rPr kumimoji="1" lang="en-US" altLang="en-US" sz="2600" b="1" dirty="0">
                <a:latin typeface="Times New Roman" pitchFamily="18" charset="0"/>
              </a:rPr>
              <a:t> for </a:t>
            </a:r>
            <a:r>
              <a:rPr kumimoji="1" lang="en-US" altLang="en-US" sz="2600" b="1" i="1" dirty="0">
                <a:latin typeface="Times New Roman" pitchFamily="18" charset="0"/>
              </a:rPr>
              <a:t>f</a:t>
            </a:r>
            <a:r>
              <a:rPr kumimoji="1" lang="en-US" altLang="en-US" sz="2600" b="1" dirty="0">
                <a:latin typeface="Times New Roman" pitchFamily="18" charset="0"/>
              </a:rPr>
              <a:t>(</a:t>
            </a:r>
            <a:r>
              <a:rPr kumimoji="1" lang="en-US" altLang="en-US" sz="2600" b="1" i="1" dirty="0">
                <a:latin typeface="Times New Roman" pitchFamily="18" charset="0"/>
              </a:rPr>
              <a:t>n</a:t>
            </a:r>
            <a:r>
              <a:rPr kumimoji="1" lang="en-US" altLang="en-US" sz="2600" b="1" dirty="0">
                <a:latin typeface="Times New Roman" pitchFamily="18" charset="0"/>
              </a:rPr>
              <a:t>).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003800" y="292417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itchFamily="18" charset="0"/>
                <a:ea typeface="SimSun" pitchFamily="2" charset="-122"/>
              </a:rPr>
              <a:t>f(n) </a:t>
            </a:r>
            <a:r>
              <a:rPr lang="en-US" altLang="zh-CN" sz="2800" b="1">
                <a:latin typeface="Times New Roman" pitchFamily="18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800" b="1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SimSun" pitchFamily="2" charset="-122"/>
                <a:sym typeface="Symbol" pitchFamily="18" charset="2"/>
              </a:rPr>
              <a:t></a:t>
            </a:r>
            <a:r>
              <a:rPr lang="en-US" altLang="zh-CN" sz="2800" b="1">
                <a:latin typeface="Times New Roman" pitchFamily="18" charset="0"/>
                <a:ea typeface="SimSun" pitchFamily="2" charset="-122"/>
              </a:rPr>
              <a:t>(g(n))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8100" y="5229225"/>
            <a:ext cx="8240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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c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&gt; 0, c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&gt; 0,  n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0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&gt; 0,  n  n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0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, c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2.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g(n)  f(n)  c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1.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g(n)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28600" y="152400"/>
            <a:ext cx="5638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Theta Notation (</a:t>
            </a: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Symbol" pitchFamily="18" charset="2"/>
              </a:rPr>
              <a:t>)</a:t>
            </a:r>
          </a:p>
        </p:txBody>
      </p:sp>
    </p:spTree>
    <p:extLst>
      <p:ext uri="{BB962C8B-B14F-4D97-AF65-F5344CB8AC3E}">
        <p14:creationId xmlns:p14="http://schemas.microsoft.com/office/powerpoint/2010/main" val="318458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Times New Roman" pitchFamily="18" charset="0"/>
              </a:rPr>
              <a:t>Prove that ½.n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– ½.n =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en-US" dirty="0">
                <a:latin typeface="Times New Roman" pitchFamily="18" charset="0"/>
              </a:rPr>
              <a:t>(n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Assume that f(n) = ½.n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– ½.n, and g(n) =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en-US" dirty="0">
                <a:latin typeface="Microsoft Sans Serif" pitchFamily="34" charset="0"/>
              </a:rPr>
              <a:t>(g(n))?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We have to find the existence of 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, 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and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 </a:t>
            </a:r>
            <a:r>
              <a:rPr lang="en-US" altLang="en-US" dirty="0"/>
              <a:t>such that</a:t>
            </a: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 ≤ f(n) ≤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 	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for all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Since, </a:t>
            </a:r>
            <a:r>
              <a:rPr lang="en-US" altLang="en-US" dirty="0">
                <a:latin typeface="Times New Roman" pitchFamily="18" charset="0"/>
              </a:rPr>
              <a:t>½ 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- ½ n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≤ </a:t>
            </a:r>
            <a:r>
              <a:rPr lang="en-US" altLang="en-US" dirty="0">
                <a:latin typeface="Times New Roman" pitchFamily="18" charset="0"/>
              </a:rPr>
              <a:t>½ 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	then c</a:t>
            </a:r>
            <a:r>
              <a:rPr lang="en-US" altLang="en-US" baseline="-25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= ½ ,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n ≥ 0 and</a:t>
            </a:r>
            <a:endParaRPr lang="en-US" altLang="en-US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Times New Roman" pitchFamily="18" charset="0"/>
              </a:rPr>
              <a:t>Since ½ n is subtracted from ½ n</a:t>
            </a:r>
            <a:r>
              <a:rPr lang="en-US" altLang="en-US" baseline="30000" dirty="0">
                <a:latin typeface="Times New Roman" pitchFamily="18" charset="0"/>
              </a:rPr>
              <a:t>2 </a:t>
            </a:r>
            <a:r>
              <a:rPr lang="en-US" altLang="en-US" dirty="0">
                <a:latin typeface="Times New Roman" pitchFamily="18" charset="0"/>
              </a:rPr>
              <a:t>,</a:t>
            </a:r>
            <a:r>
              <a:rPr lang="en-US" altLang="en-US" baseline="30000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</a:rPr>
              <a:t>c</a:t>
            </a:r>
            <a:r>
              <a:rPr lang="en-US" altLang="en-US" baseline="-25000" dirty="0">
                <a:latin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</a:rPr>
              <a:t> must be less than ½,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Times New Roman" pitchFamily="18" charset="0"/>
              </a:rPr>
              <a:t>Assuming c</a:t>
            </a:r>
            <a:r>
              <a:rPr lang="en-US" altLang="en-US" baseline="-25000" dirty="0">
                <a:latin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</a:rPr>
              <a:t>= ¼ </a:t>
            </a:r>
            <a:r>
              <a:rPr lang="en-US" altLang="en-US" dirty="0">
                <a:latin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en-US" altLang="en-US" dirty="0">
                <a:latin typeface="Times New Roman" pitchFamily="18" charset="0"/>
              </a:rPr>
              <a:t>¼ 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≤ </a:t>
            </a:r>
            <a:r>
              <a:rPr lang="en-US" altLang="en-US" dirty="0">
                <a:latin typeface="Times New Roman" pitchFamily="18" charset="0"/>
              </a:rPr>
              <a:t>½ 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- ½ n </a:t>
            </a:r>
            <a:r>
              <a:rPr lang="en-US" altLang="en-US" dirty="0">
                <a:latin typeface="Times New Roman" pitchFamily="18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n ≥ 2</a:t>
            </a:r>
            <a:endParaRPr lang="en-US" altLang="en-US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 ≤ f(n) ≤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	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n ≥ 2,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= ¼, 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= ½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Hence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en-US" dirty="0">
                <a:latin typeface="Microsoft Sans Serif" pitchFamily="34" charset="0"/>
              </a:rPr>
              <a:t>(g(n))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 </a:t>
            </a:r>
            <a:r>
              <a:rPr lang="en-US" altLang="en-US" dirty="0">
                <a:latin typeface="Times New Roman" pitchFamily="18" charset="0"/>
              </a:rPr>
              <a:t>½.n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– ½.n =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en-US" dirty="0">
                <a:latin typeface="Times New Roman" pitchFamily="18" charset="0"/>
              </a:rPr>
              <a:t>(n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)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3111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382000" cy="566896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Times New Roman" pitchFamily="18" charset="0"/>
              </a:rPr>
              <a:t>Prove that 2.n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+ 3.n + 6 </a:t>
            </a:r>
            <a:r>
              <a:rPr lang="en-US" altLang="en-US" dirty="0">
                <a:latin typeface="Times New Roman"/>
                <a:cs typeface="Times New Roman"/>
                <a:sym typeface="Zed" pitchFamily="2" charset="2"/>
              </a:rPr>
              <a:t>≠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en-US" dirty="0">
                <a:latin typeface="Times New Roman" pitchFamily="18" charset="0"/>
              </a:rPr>
              <a:t>(n</a:t>
            </a:r>
            <a:r>
              <a:rPr lang="en-US" altLang="en-US" baseline="30000" dirty="0">
                <a:latin typeface="Times New Roman" pitchFamily="18" charset="0"/>
              </a:rPr>
              <a:t>3</a:t>
            </a:r>
            <a:r>
              <a:rPr lang="en-US" altLang="en-US" dirty="0">
                <a:latin typeface="Times New Roman" pitchFamily="18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   </a:t>
            </a:r>
            <a:r>
              <a:rPr lang="en-US" altLang="en-US" dirty="0">
                <a:latin typeface="Times New Roman" pitchFamily="18" charset="0"/>
              </a:rPr>
              <a:t>Let f(n) = 2.n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+ 3.n + 6, and g(n) = n</a:t>
            </a:r>
            <a:r>
              <a:rPr lang="en-US" altLang="en-US" baseline="30000" dirty="0">
                <a:latin typeface="Times New Roman" pitchFamily="18" charset="0"/>
              </a:rPr>
              <a:t>3</a:t>
            </a:r>
            <a:endParaRPr lang="en-US" altLang="en-US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we have to show that f(n) </a:t>
            </a:r>
            <a:r>
              <a:rPr lang="en-US" altLang="en-US" dirty="0">
                <a:latin typeface="Times New Roman"/>
                <a:cs typeface="Times New Roman"/>
                <a:sym typeface="Zed" pitchFamily="2" charset="2"/>
              </a:rPr>
              <a:t>≠</a:t>
            </a:r>
            <a:r>
              <a:rPr lang="en-US" altLang="en-US" dirty="0">
                <a:latin typeface="Times New Roman" pitchFamily="18" charset="0"/>
                <a:sym typeface="Zed" pitchFamily="2" charset="2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(g(n))</a:t>
            </a: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On contrary assume that f(n)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dirty="0">
                <a:latin typeface="Times New Roman" pitchFamily="18" charset="0"/>
                <a:sym typeface="Zed" pitchFamily="2" charset="2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(g(n))</a:t>
            </a:r>
            <a:r>
              <a:rPr lang="en-US" altLang="en-US" dirty="0">
                <a:latin typeface="Microsoft Sans Serif" pitchFamily="34" charset="0"/>
              </a:rPr>
              <a:t> i.e. there exist some positive constants 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, 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and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 such that: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 ≤ f(n) ≤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/>
              <a:t>Solve for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:</a:t>
            </a:r>
            <a:endParaRPr lang="en-US" alt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sym typeface="Symbol" pitchFamily="18" charset="2"/>
              </a:rPr>
              <a:t>f(n) ≤ </a:t>
            </a:r>
            <a:r>
              <a:rPr lang="en-US" altLang="en-US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.</a:t>
            </a:r>
            <a:r>
              <a:rPr lang="en-US" altLang="en-US" dirty="0">
                <a:sym typeface="Symbol" pitchFamily="18" charset="2"/>
              </a:rPr>
              <a:t>g(n)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2n</a:t>
            </a:r>
            <a:r>
              <a:rPr lang="en-US" altLang="en-US" baseline="30000" dirty="0"/>
              <a:t>2</a:t>
            </a:r>
            <a:r>
              <a:rPr lang="en-US" altLang="en-US" dirty="0"/>
              <a:t> + 3n + 6</a:t>
            </a:r>
            <a:r>
              <a:rPr lang="en-US" altLang="en-US" dirty="0">
                <a:sym typeface="Symbol" pitchFamily="18" charset="2"/>
              </a:rPr>
              <a:t> ≤ </a:t>
            </a:r>
            <a:r>
              <a:rPr lang="en-US" altLang="en-US" dirty="0"/>
              <a:t>2n</a:t>
            </a:r>
            <a:r>
              <a:rPr lang="en-US" altLang="en-US" baseline="30000" dirty="0"/>
              <a:t>2</a:t>
            </a:r>
            <a:r>
              <a:rPr lang="en-US" altLang="en-US" dirty="0"/>
              <a:t> + 3n</a:t>
            </a:r>
            <a:r>
              <a:rPr lang="en-US" altLang="en-US" baseline="30000" dirty="0"/>
              <a:t>2</a:t>
            </a:r>
            <a:r>
              <a:rPr lang="en-US" altLang="en-US" dirty="0"/>
              <a:t> + 6n</a:t>
            </a:r>
            <a:r>
              <a:rPr lang="en-US" altLang="en-US" baseline="30000" dirty="0"/>
              <a:t>2</a:t>
            </a:r>
            <a:r>
              <a:rPr lang="en-US" altLang="en-US" dirty="0">
                <a:sym typeface="Symbol" pitchFamily="18" charset="2"/>
              </a:rPr>
              <a:t> ≤ </a:t>
            </a:r>
            <a:r>
              <a:rPr lang="en-US" altLang="en-US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>
                <a:sym typeface="Symbol" pitchFamily="18" charset="2"/>
              </a:rPr>
              <a:t>n</a:t>
            </a:r>
            <a:r>
              <a:rPr lang="en-US" altLang="en-US" baseline="30000" dirty="0">
                <a:sym typeface="Symbol" pitchFamily="18" charset="2"/>
              </a:rPr>
              <a:t>3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c = 11 and n</a:t>
            </a:r>
            <a:r>
              <a:rPr lang="en-US" altLang="en-US" baseline="-25000" dirty="0"/>
              <a:t>0</a:t>
            </a:r>
            <a:r>
              <a:rPr lang="en-US" altLang="en-US" dirty="0"/>
              <a:t>= 1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/>
              <a:t>Solve for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:</a:t>
            </a:r>
            <a:endParaRPr lang="en-US" alt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.</a:t>
            </a:r>
            <a:r>
              <a:rPr lang="en-US" altLang="en-US" dirty="0">
                <a:sym typeface="Symbol" pitchFamily="18" charset="2"/>
              </a:rPr>
              <a:t>g(n) ≤ f(n)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>
                <a:sym typeface="Symbol" pitchFamily="18" charset="2"/>
              </a:rPr>
              <a:t>n</a:t>
            </a:r>
            <a:r>
              <a:rPr lang="en-US" altLang="en-US" baseline="30000" dirty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 ≤ </a:t>
            </a:r>
            <a:r>
              <a:rPr lang="en-US" altLang="en-US" dirty="0"/>
              <a:t>2n</a:t>
            </a:r>
            <a:r>
              <a:rPr lang="en-US" altLang="en-US" baseline="30000" dirty="0"/>
              <a:t>2</a:t>
            </a:r>
            <a:r>
              <a:rPr lang="en-US" altLang="en-US" dirty="0"/>
              <a:t> + 3n + 6</a:t>
            </a:r>
            <a:r>
              <a:rPr lang="en-US" altLang="en-US" baseline="30000" dirty="0">
                <a:sym typeface="Symbol" pitchFamily="18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>
                <a:sym typeface="Symbol" pitchFamily="18" charset="2"/>
              </a:rPr>
              <a:t> </a:t>
            </a:r>
            <a:r>
              <a:rPr lang="en-US" altLang="en-US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>
                <a:sym typeface="Symbol" pitchFamily="18" charset="2"/>
              </a:rPr>
              <a:t>n</a:t>
            </a:r>
            <a:r>
              <a:rPr lang="en-US" altLang="en-US" baseline="30000" dirty="0">
                <a:sym typeface="Symbol" pitchFamily="18" charset="2"/>
              </a:rPr>
              <a:t>3</a:t>
            </a:r>
            <a:r>
              <a:rPr lang="en-US" altLang="en-US" dirty="0">
                <a:sym typeface="Symbol" pitchFamily="18" charset="2"/>
              </a:rPr>
              <a:t> ≤ </a:t>
            </a:r>
            <a:r>
              <a:rPr lang="en-US" altLang="en-US" dirty="0"/>
              <a:t>2n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≤ </a:t>
            </a:r>
            <a:r>
              <a:rPr lang="en-US" altLang="en-US" dirty="0"/>
              <a:t>2n</a:t>
            </a:r>
            <a:r>
              <a:rPr lang="en-US" altLang="en-US" baseline="30000" dirty="0"/>
              <a:t>2</a:t>
            </a:r>
            <a:r>
              <a:rPr lang="en-US" altLang="en-US" dirty="0"/>
              <a:t> + 3n + 6</a:t>
            </a:r>
            <a:endParaRPr lang="en-US" altLang="en-US" dirty="0"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.</a:t>
            </a:r>
            <a:r>
              <a:rPr lang="en-US" altLang="en-US" dirty="0">
                <a:sym typeface="Symbol" pitchFamily="18" charset="2"/>
              </a:rPr>
              <a:t>n ≤ </a:t>
            </a:r>
            <a:r>
              <a:rPr lang="en-US" altLang="en-US" dirty="0"/>
              <a:t>2</a:t>
            </a:r>
            <a:r>
              <a:rPr lang="en-US" altLang="en-US" dirty="0">
                <a:sym typeface="Symbol" pitchFamily="18" charset="2"/>
              </a:rPr>
              <a:t>, for large n this is not possible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/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/>
              <a:t>Hence f(n) </a:t>
            </a:r>
            <a:r>
              <a:rPr lang="en-US" altLang="en-US" dirty="0">
                <a:latin typeface="Times New Roman"/>
                <a:cs typeface="Times New Roman"/>
                <a:sym typeface="Zed" pitchFamily="2" charset="2"/>
              </a:rPr>
              <a:t>≠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dirty="0"/>
              <a:t>(g(n)) </a:t>
            </a: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dirty="0"/>
              <a:t>2.n</a:t>
            </a:r>
            <a:r>
              <a:rPr lang="en-US" altLang="en-US" baseline="30000" dirty="0"/>
              <a:t>2</a:t>
            </a:r>
            <a:r>
              <a:rPr lang="en-US" altLang="en-US" dirty="0"/>
              <a:t> + 3.n + 6 </a:t>
            </a:r>
            <a:r>
              <a:rPr lang="en-US" altLang="en-US" dirty="0">
                <a:latin typeface="Times New Roman"/>
                <a:cs typeface="Times New Roman"/>
                <a:sym typeface="Zed" pitchFamily="2" charset="2"/>
              </a:rPr>
              <a:t>≠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</a:t>
            </a:r>
            <a:r>
              <a:rPr lang="en-US" altLang="en-US" dirty="0"/>
              <a:t>(n</a:t>
            </a:r>
            <a:r>
              <a:rPr lang="en-US" altLang="en-US" baseline="30000" dirty="0"/>
              <a:t>3</a:t>
            </a:r>
            <a:r>
              <a:rPr lang="en-US" alt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5351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Prove that ½.n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– 3.n =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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(n</a:t>
            </a:r>
            <a:r>
              <a:rPr lang="en-US" alt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Let f(n) = ½.n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– 3.n, and g(n) =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  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en-US" dirty="0">
                <a:latin typeface="Microsoft Sans Serif" pitchFamily="34" charset="0"/>
              </a:rPr>
              <a:t>(g(n))?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We have to find the existence of 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, 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and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 </a:t>
            </a:r>
            <a:r>
              <a:rPr lang="en-US" altLang="en-US" dirty="0">
                <a:latin typeface="Microsoft Sans Serif" pitchFamily="34" charset="0"/>
              </a:rPr>
              <a:t>such that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 ≤ f(n) ≤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 	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 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.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≤ </a:t>
            </a:r>
            <a:r>
              <a:rPr lang="en-US" altLang="en-US" dirty="0">
                <a:latin typeface="Microsoft Sans Serif" pitchFamily="34" charset="0"/>
              </a:rPr>
              <a:t>½.n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– 3.n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≤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.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	Since, </a:t>
            </a:r>
            <a:r>
              <a:rPr lang="en-US" altLang="en-US" dirty="0">
                <a:latin typeface="Times New Roman" pitchFamily="18" charset="0"/>
              </a:rPr>
              <a:t>½ 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- 3 n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≤ </a:t>
            </a:r>
            <a:r>
              <a:rPr lang="en-US" altLang="en-US" dirty="0">
                <a:latin typeface="Times New Roman" pitchFamily="18" charset="0"/>
              </a:rPr>
              <a:t>½ 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	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n ≥ 1   if  </a:t>
            </a:r>
            <a:r>
              <a:rPr lang="en-US" altLang="en-US" dirty="0">
                <a:latin typeface="Times New Roman" pitchFamily="18" charset="0"/>
              </a:rPr>
              <a:t>c</a:t>
            </a:r>
            <a:r>
              <a:rPr lang="en-US" altLang="en-US" baseline="-25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= ½ and 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200" dirty="0">
                <a:latin typeface="Times New Roman" pitchFamily="18" charset="0"/>
              </a:rPr>
              <a:t>½ n</a:t>
            </a:r>
            <a:r>
              <a:rPr lang="en-US" altLang="en-US" sz="2200" baseline="30000" dirty="0">
                <a:latin typeface="Times New Roman" pitchFamily="18" charset="0"/>
              </a:rPr>
              <a:t>2</a:t>
            </a:r>
            <a:r>
              <a:rPr lang="en-US" altLang="en-US" sz="2200" dirty="0">
                <a:latin typeface="Times New Roman" pitchFamily="18" charset="0"/>
              </a:rPr>
              <a:t> - 3 n </a:t>
            </a:r>
            <a:r>
              <a:rPr lang="en-US" altLang="en-US" sz="2200" dirty="0">
                <a:latin typeface="Times New Roman" pitchFamily="18" charset="0"/>
                <a:sym typeface="Symbol" pitchFamily="18" charset="2"/>
              </a:rPr>
              <a:t>≥ 1/4</a:t>
            </a:r>
            <a:r>
              <a:rPr lang="en-US" altLang="en-US" sz="2200" dirty="0">
                <a:latin typeface="Times New Roman" pitchFamily="18" charset="0"/>
              </a:rPr>
              <a:t> n</a:t>
            </a:r>
            <a:r>
              <a:rPr lang="en-US" altLang="en-US" sz="2200" baseline="30000" dirty="0">
                <a:latin typeface="Times New Roman" pitchFamily="18" charset="0"/>
              </a:rPr>
              <a:t>2</a:t>
            </a:r>
            <a:r>
              <a:rPr lang="en-US" altLang="en-US" sz="2200" dirty="0">
                <a:latin typeface="Times New Roman" pitchFamily="18" charset="0"/>
              </a:rPr>
              <a:t> ( </a:t>
            </a:r>
            <a:r>
              <a:rPr lang="en-US" altLang="en-US" sz="2200" dirty="0">
                <a:latin typeface="Times New Roman" pitchFamily="18" charset="0"/>
                <a:sym typeface="Symbol" pitchFamily="18" charset="2"/>
              </a:rPr>
              <a:t>n ≥ 6 </a:t>
            </a:r>
            <a:r>
              <a:rPr lang="en-US" altLang="en-US" sz="2200" dirty="0">
                <a:latin typeface="Times New Roman" pitchFamily="18" charset="0"/>
              </a:rPr>
              <a:t>)</a:t>
            </a:r>
            <a:r>
              <a:rPr lang="en-US" altLang="en-US" sz="2200" baseline="30000" dirty="0">
                <a:latin typeface="Times New Roman" pitchFamily="18" charset="0"/>
              </a:rPr>
              <a:t>,</a:t>
            </a:r>
            <a:r>
              <a:rPr lang="en-US" altLang="en-US" sz="2200" dirty="0">
                <a:latin typeface="Times New Roman" pitchFamily="18" charset="0"/>
              </a:rPr>
              <a:t> </a:t>
            </a:r>
            <a:r>
              <a:rPr lang="en-US" altLang="en-US" sz="22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en-US" sz="2200" dirty="0">
                <a:latin typeface="Times New Roman" pitchFamily="18" charset="0"/>
              </a:rPr>
              <a:t>c</a:t>
            </a:r>
            <a:r>
              <a:rPr lang="en-US" altLang="en-US" sz="2200" baseline="-25000" dirty="0">
                <a:latin typeface="Times New Roman" pitchFamily="18" charset="0"/>
              </a:rPr>
              <a:t>1</a:t>
            </a:r>
            <a:r>
              <a:rPr lang="en-US" altLang="en-US" sz="2200" dirty="0">
                <a:latin typeface="Times New Roman" pitchFamily="18" charset="0"/>
              </a:rPr>
              <a:t>= ¼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</a:t>
            </a:r>
            <a:endParaRPr lang="en-US" altLang="en-US" dirty="0">
              <a:latin typeface="Times New Roman" pitchFamily="18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 ≤ f(n) ≤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g(n)	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n ≥ 6, </a:t>
            </a:r>
            <a:r>
              <a:rPr lang="en-US" altLang="en-US" dirty="0">
                <a:latin typeface="Microsoft Sans Serif" pitchFamily="34" charset="0"/>
              </a:rPr>
              <a:t>c</a:t>
            </a:r>
            <a:r>
              <a:rPr lang="en-US" altLang="en-US" baseline="-25000" dirty="0">
                <a:latin typeface="Microsoft Sans Serif" pitchFamily="34" charset="0"/>
              </a:rPr>
              <a:t>1</a:t>
            </a:r>
            <a:r>
              <a:rPr lang="en-US" altLang="en-US" dirty="0">
                <a:latin typeface="Microsoft Sans Serif" pitchFamily="34" charset="0"/>
              </a:rPr>
              <a:t>= ¼, c</a:t>
            </a:r>
            <a:r>
              <a:rPr lang="en-US" altLang="en-US" baseline="-25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= ½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Hence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en-US" dirty="0">
                <a:latin typeface="Microsoft Sans Serif" pitchFamily="34" charset="0"/>
              </a:rPr>
              <a:t>(g(n))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 </a:t>
            </a:r>
            <a:r>
              <a:rPr lang="en-US" altLang="en-US" dirty="0">
                <a:latin typeface="Times New Roman" pitchFamily="18" charset="0"/>
              </a:rPr>
              <a:t>½.n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 – 3.n =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altLang="en-US" dirty="0">
                <a:latin typeface="Times New Roman" pitchFamily="18" charset="0"/>
              </a:rPr>
              <a:t>(n</a:t>
            </a:r>
            <a:r>
              <a:rPr lang="en-US" altLang="en-US" baseline="30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)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from the book</a:t>
            </a:r>
          </a:p>
        </p:txBody>
      </p:sp>
    </p:spTree>
    <p:extLst>
      <p:ext uri="{BB962C8B-B14F-4D97-AF65-F5344CB8AC3E}">
        <p14:creationId xmlns:p14="http://schemas.microsoft.com/office/powerpoint/2010/main" val="40133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2" name="Object 1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5229814"/>
              </p:ext>
            </p:extLst>
          </p:nvPr>
        </p:nvGraphicFramePr>
        <p:xfrm>
          <a:off x="5715001" y="5257800"/>
          <a:ext cx="1177636" cy="61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0100" imgH="419100" progId="Equation.3">
                  <p:embed/>
                </p:oleObj>
              </mc:Choice>
              <mc:Fallback>
                <p:oleObj name="Equation" r:id="rId4" imgW="800100" imgH="419100" progId="Equation.3">
                  <p:embed/>
                  <p:pic>
                    <p:nvPicPr>
                      <p:cNvPr id="266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5257800"/>
                        <a:ext cx="1177636" cy="61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4848177"/>
              </p:ext>
            </p:extLst>
          </p:nvPr>
        </p:nvGraphicFramePr>
        <p:xfrm>
          <a:off x="381000" y="2209800"/>
          <a:ext cx="8012112" cy="131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43400" imgH="711200" progId="Equation.3">
                  <p:embed/>
                </p:oleObj>
              </mc:Choice>
              <mc:Fallback>
                <p:oleObj name="Equation" r:id="rId6" imgW="4343400" imgH="711200" progId="Equation.3">
                  <p:embed/>
                  <p:pic>
                    <p:nvPicPr>
                      <p:cNvPr id="2662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09800"/>
                        <a:ext cx="8012112" cy="1312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228600" y="152400"/>
            <a:ext cx="6019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Little-Oh Notation</a:t>
            </a:r>
          </a:p>
        </p:txBody>
      </p:sp>
      <p:graphicFrame>
        <p:nvGraphicFramePr>
          <p:cNvPr id="266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676805"/>
              </p:ext>
            </p:extLst>
          </p:nvPr>
        </p:nvGraphicFramePr>
        <p:xfrm>
          <a:off x="1295400" y="5342188"/>
          <a:ext cx="4038601" cy="47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800" imgH="228600" progId="Equation.3">
                  <p:embed/>
                </p:oleObj>
              </mc:Choice>
              <mc:Fallback>
                <p:oleObj name="Equation" r:id="rId8" imgW="1955800" imgH="228600" progId="Equation.3">
                  <p:embed/>
                  <p:pic>
                    <p:nvPicPr>
                      <p:cNvPr id="266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42188"/>
                        <a:ext cx="4038601" cy="474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15"/>
          <p:cNvSpPr txBox="1">
            <a:spLocks noChangeArrowheads="1"/>
          </p:cNvSpPr>
          <p:nvPr/>
        </p:nvSpPr>
        <p:spPr bwMode="auto">
          <a:xfrm>
            <a:off x="381000" y="1143000"/>
            <a:ext cx="80010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/>
              <a:t>o-notation is used to denote a upper bound that is not asymptotically tight.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f(n) becomes insignificant relative to g(n) as n approaches infinity. g(n) is an upper bound for f(n), not asymptotically tight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9248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/>
              <a:t>Asymptotic Notations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7696200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en-US" dirty="0"/>
              <a:t>Asymptotic Notations 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</a:t>
            </a:r>
            <a:r>
              <a:rPr lang="en-US" altLang="en-US" b="1" dirty="0"/>
              <a:t>, </a:t>
            </a:r>
            <a:r>
              <a:rPr lang="en-US" altLang="en-US" dirty="0"/>
              <a:t>O</a:t>
            </a:r>
            <a:r>
              <a:rPr lang="en-US" altLang="en-US" b="1" dirty="0"/>
              <a:t>, </a:t>
            </a:r>
            <a:r>
              <a:rPr lang="en-US" altLang="en-US" b="1" dirty="0">
                <a:sym typeface="Symbol" pitchFamily="18" charset="2"/>
              </a:rPr>
              <a:t></a:t>
            </a:r>
            <a:r>
              <a:rPr lang="en-US" altLang="en-US" b="1" dirty="0"/>
              <a:t>, </a:t>
            </a:r>
            <a:r>
              <a:rPr lang="en-US" altLang="en-US" b="1" i="1" dirty="0"/>
              <a:t>o</a:t>
            </a:r>
            <a:r>
              <a:rPr lang="en-US" altLang="en-US" b="1" dirty="0"/>
              <a:t>, </a:t>
            </a:r>
            <a:r>
              <a:rPr lang="en-US" altLang="en-US" b="1" dirty="0">
                <a:sym typeface="Symbol" pitchFamily="18" charset="2"/>
              </a:rPr>
              <a:t></a:t>
            </a:r>
          </a:p>
          <a:p>
            <a:pPr algn="just">
              <a:buFont typeface="Wingdings" pitchFamily="2" charset="2"/>
              <a:buChar char="§"/>
            </a:pPr>
            <a:r>
              <a:rPr lang="en-GB" altLang="en-US" dirty="0"/>
              <a:t>We use </a:t>
            </a:r>
            <a:r>
              <a:rPr lang="en-US" altLang="en-US" b="1" dirty="0">
                <a:sym typeface="Symbol" pitchFamily="18" charset="2"/>
              </a:rPr>
              <a:t></a:t>
            </a:r>
            <a:r>
              <a:rPr lang="en-GB" altLang="en-US" dirty="0"/>
              <a:t> to mean “order exactly”,     (Tight Bound)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dirty="0"/>
              <a:t>O</a:t>
            </a:r>
            <a:r>
              <a:rPr lang="en-GB" altLang="en-US" dirty="0"/>
              <a:t> to mean “order at most”, 	               (Tight Upper Bound)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dirty="0">
                <a:sym typeface="Symbol" pitchFamily="18" charset="2"/>
              </a:rPr>
              <a:t></a:t>
            </a:r>
            <a:r>
              <a:rPr lang="en-GB" altLang="en-US" dirty="0"/>
              <a:t> to mean “order at least”, 	               (Tight Lower Bound)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dirty="0"/>
              <a:t>o</a:t>
            </a:r>
            <a:r>
              <a:rPr lang="en-GB" altLang="en-US" dirty="0"/>
              <a:t> to mean “upper bound”, </a:t>
            </a:r>
          </a:p>
          <a:p>
            <a:r>
              <a:rPr lang="en-US" altLang="en-US" b="1" dirty="0">
                <a:sym typeface="Symbol" pitchFamily="18" charset="2"/>
              </a:rPr>
              <a:t></a:t>
            </a:r>
            <a:r>
              <a:rPr lang="en-GB" altLang="en-US" dirty="0"/>
              <a:t> to mean “lower bound”,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	</a:t>
            </a:r>
          </a:p>
          <a:p>
            <a:pPr>
              <a:buNone/>
            </a:pPr>
            <a:r>
              <a:rPr lang="en-US" altLang="en-US" dirty="0"/>
              <a:t>	Define a </a:t>
            </a:r>
            <a:r>
              <a:rPr lang="en-US" altLang="en-US" b="1" i="1" dirty="0"/>
              <a:t>set</a:t>
            </a:r>
            <a:r>
              <a:rPr lang="en-US" altLang="en-US" dirty="0"/>
              <a:t> of functions which is in practice used to compare two function sizes.</a:t>
            </a:r>
            <a:endParaRPr lang="en-US" altLang="en-US" dirty="0"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0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89037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Prove that 2n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o(n</a:t>
            </a:r>
            <a:r>
              <a:rPr lang="en-US" altLang="en-US" baseline="30000" dirty="0">
                <a:latin typeface="Microsoft Sans Serif" pitchFamily="34" charset="0"/>
              </a:rPr>
              <a:t>3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Assume that f(n) = 2n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, and g(n) = n</a:t>
            </a:r>
            <a:r>
              <a:rPr lang="en-US" altLang="en-US" baseline="30000" dirty="0">
                <a:latin typeface="Microsoft Sans Serif" pitchFamily="34" charset="0"/>
              </a:rPr>
              <a:t>3</a:t>
            </a:r>
            <a:r>
              <a:rPr lang="en-US" altLang="en-US" dirty="0">
                <a:latin typeface="Microsoft Sans Serif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	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o(g(n)) ?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Now we have to find the existence n</a:t>
            </a:r>
            <a:r>
              <a:rPr lang="en-US" altLang="en-US" baseline="-25000" dirty="0">
                <a:latin typeface="Microsoft Sans Serif" pitchFamily="34" charset="0"/>
              </a:rPr>
              <a:t>0 </a:t>
            </a:r>
            <a:r>
              <a:rPr lang="en-US" altLang="en-US" dirty="0">
                <a:latin typeface="Microsoft Sans Serif" pitchFamily="34" charset="0"/>
              </a:rPr>
              <a:t>for any c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f(n) &lt; 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c.g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(n) this is true 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</a:t>
            </a:r>
            <a:r>
              <a:rPr lang="en-US" altLang="en-US" dirty="0">
                <a:latin typeface="Microsoft Sans Serif" pitchFamily="34" charset="0"/>
              </a:rPr>
              <a:t>2n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&lt;</a:t>
            </a:r>
            <a:r>
              <a:rPr lang="en-US" altLang="en-US" dirty="0">
                <a:latin typeface="Microsoft Sans Serif" pitchFamily="34" charset="0"/>
              </a:rPr>
              <a:t> c.n</a:t>
            </a:r>
            <a:r>
              <a:rPr lang="en-US" altLang="en-US" baseline="30000" dirty="0">
                <a:latin typeface="Microsoft Sans Serif" pitchFamily="34" charset="0"/>
              </a:rPr>
              <a:t>3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Times New Roman" pitchFamily="18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2 &lt; 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c.n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This is true for any c, because for any arbitrary c we can choose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 </a:t>
            </a:r>
            <a:r>
              <a:rPr lang="en-US" altLang="en-US" dirty="0">
                <a:latin typeface="Microsoft Sans Serif" pitchFamily="34" charset="0"/>
              </a:rPr>
              <a:t>such that the above inequality holds.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Hence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o(g(n))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86344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229600" cy="5287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Prove that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o(n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Assume that f(n) =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, and g(n) =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Now we have to show that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o(g(n))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Since 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f(n) &lt; 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c.g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(n)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&lt;</a:t>
            </a:r>
            <a:r>
              <a:rPr lang="en-US" altLang="en-US" dirty="0">
                <a:latin typeface="Microsoft Sans Serif" pitchFamily="34" charset="0"/>
              </a:rPr>
              <a:t> c.n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1 ≤ c, </a:t>
            </a:r>
            <a:endParaRPr lang="en-US" altLang="en-US" dirty="0">
              <a:latin typeface="Microsoft Sans Serif" pitchFamily="34" charset="0"/>
              <a:sym typeface="Zed" pitchFamily="2" charset="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In our definition of small o, it was required to prove for any c but here there is a constraint over c .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    Hence,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o(n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), where c = 1 and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36839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5248978"/>
              </p:ext>
            </p:extLst>
          </p:nvPr>
        </p:nvGraphicFramePr>
        <p:xfrm>
          <a:off x="345361" y="2209800"/>
          <a:ext cx="8189039" cy="1173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76800" imgH="685800" progId="Equation.3">
                  <p:embed/>
                </p:oleObj>
              </mc:Choice>
              <mc:Fallback>
                <p:oleObj name="Equation" r:id="rId3" imgW="4876800" imgH="685800" progId="Equation.3">
                  <p:embed/>
                  <p:pic>
                    <p:nvPicPr>
                      <p:cNvPr id="337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61" y="2209800"/>
                        <a:ext cx="8189039" cy="1173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85211461"/>
              </p:ext>
            </p:extLst>
          </p:nvPr>
        </p:nvGraphicFramePr>
        <p:xfrm>
          <a:off x="6041355" y="4957763"/>
          <a:ext cx="1303278" cy="65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419040" progId="Equation.3">
                  <p:embed/>
                </p:oleObj>
              </mc:Choice>
              <mc:Fallback>
                <p:oleObj name="Equation" r:id="rId5" imgW="838080" imgH="419040" progId="Equation.3">
                  <p:embed/>
                  <p:pic>
                    <p:nvPicPr>
                      <p:cNvPr id="3380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355" y="4957763"/>
                        <a:ext cx="1303278" cy="65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600" y="152400"/>
            <a:ext cx="6096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Little-Omega Notation</a:t>
            </a:r>
          </a:p>
        </p:txBody>
      </p:sp>
      <p:graphicFrame>
        <p:nvGraphicFramePr>
          <p:cNvPr id="337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00552"/>
              </p:ext>
            </p:extLst>
          </p:nvPr>
        </p:nvGraphicFramePr>
        <p:xfrm>
          <a:off x="1905000" y="4881563"/>
          <a:ext cx="37948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17700" imgH="419100" progId="Equation.3">
                  <p:embed/>
                </p:oleObj>
              </mc:Choice>
              <mc:Fallback>
                <p:oleObj name="Equation" r:id="rId7" imgW="1917700" imgH="419100" progId="Equation.3">
                  <p:embed/>
                  <p:pic>
                    <p:nvPicPr>
                      <p:cNvPr id="337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81563"/>
                        <a:ext cx="37948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323851" y="1219200"/>
            <a:ext cx="79819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200" dirty="0"/>
              <a:t>Little-</a:t>
            </a:r>
            <a:r>
              <a:rPr lang="en-GB" altLang="en-US" sz="2200" dirty="0">
                <a:sym typeface="Symbol" pitchFamily="18" charset="2"/>
              </a:rPr>
              <a:t></a:t>
            </a:r>
            <a:r>
              <a:rPr lang="en-GB" altLang="en-US" sz="2200" dirty="0"/>
              <a:t> notation is used to denote a lower bound that is not asymptotically tight.</a:t>
            </a:r>
          </a:p>
        </p:txBody>
      </p:sp>
      <p:sp>
        <p:nvSpPr>
          <p:cNvPr id="33800" name="Rectangle 14"/>
          <p:cNvSpPr>
            <a:spLocks noChangeArrowheads="1"/>
          </p:cNvSpPr>
          <p:nvPr/>
        </p:nvSpPr>
        <p:spPr bwMode="auto">
          <a:xfrm>
            <a:off x="250825" y="3733800"/>
            <a:ext cx="82073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i="1" dirty="0"/>
              <a:t>f</a:t>
            </a:r>
            <a:r>
              <a:rPr lang="en-US" altLang="en-US" sz="2200" dirty="0"/>
              <a:t>(</a:t>
            </a:r>
            <a:r>
              <a:rPr lang="en-US" altLang="en-US" sz="2200" i="1" dirty="0"/>
              <a:t>n</a:t>
            </a:r>
            <a:r>
              <a:rPr lang="en-US" altLang="en-US" sz="2200" dirty="0"/>
              <a:t>) becomes arbitrarily large  relative to </a:t>
            </a:r>
            <a:r>
              <a:rPr lang="en-US" altLang="en-US" sz="2200" i="1" dirty="0"/>
              <a:t>g</a:t>
            </a:r>
            <a:r>
              <a:rPr lang="en-US" altLang="en-US" sz="2200" dirty="0"/>
              <a:t>(</a:t>
            </a:r>
            <a:r>
              <a:rPr lang="en-US" altLang="en-US" sz="2200" i="1" dirty="0"/>
              <a:t>n</a:t>
            </a:r>
            <a:r>
              <a:rPr lang="en-US" altLang="en-US" sz="2200" dirty="0"/>
              <a:t>)</a:t>
            </a:r>
            <a:r>
              <a:rPr lang="en-US" altLang="en-US" sz="2200" i="1" dirty="0"/>
              <a:t> </a:t>
            </a:r>
            <a:r>
              <a:rPr lang="en-US" altLang="en-US" sz="2200" dirty="0"/>
              <a:t>as </a:t>
            </a:r>
            <a:r>
              <a:rPr lang="en-US" altLang="en-US" sz="2200" i="1" dirty="0"/>
              <a:t>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/>
              <a:t>approaches infinity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1767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latin typeface="Microsoft Sans Serif" pitchFamily="34" charset="0"/>
              </a:rPr>
              <a:t>Prove that 5.n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</a:t>
            </a:r>
            <a:r>
              <a:rPr lang="en-US" altLang="en-US" dirty="0">
                <a:latin typeface="Microsoft Sans Serif" pitchFamily="34" charset="0"/>
              </a:rPr>
              <a:t>(n)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	Assume that f(n) = 5.n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, and g(n) = n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		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</a:t>
            </a:r>
            <a:r>
              <a:rPr lang="en-US" altLang="en-US" dirty="0">
                <a:latin typeface="Microsoft Sans Serif" pitchFamily="34" charset="0"/>
              </a:rPr>
              <a:t>(g(n)) ?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	We have to prove that for any c there exists n</a:t>
            </a:r>
            <a:r>
              <a:rPr lang="en-US" altLang="en-US" baseline="-25000" dirty="0">
                <a:latin typeface="Microsoft Sans Serif" pitchFamily="34" charset="0"/>
              </a:rPr>
              <a:t>0 </a:t>
            </a:r>
            <a:r>
              <a:rPr lang="en-US" altLang="en-US" dirty="0">
                <a:latin typeface="Microsoft Sans Serif" pitchFamily="34" charset="0"/>
              </a:rPr>
              <a:t>such that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	 </a:t>
            </a:r>
            <a:r>
              <a:rPr lang="en-US" altLang="en-US" dirty="0" err="1">
                <a:latin typeface="Microsoft Sans Serif" pitchFamily="34" charset="0"/>
              </a:rPr>
              <a:t>c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.g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(n) &lt; f(n) 	</a:t>
            </a:r>
            <a:r>
              <a:rPr lang="ii-CN" altLang="en-US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 </a:t>
            </a:r>
            <a:r>
              <a:rPr lang="en-US" altLang="ii-CN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for all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</a:t>
            </a:r>
            <a:r>
              <a:rPr lang="en-US" altLang="en-US" dirty="0" err="1">
                <a:latin typeface="Microsoft Sans Serif" pitchFamily="34" charset="0"/>
              </a:rPr>
              <a:t>n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&lt;</a:t>
            </a:r>
            <a:r>
              <a:rPr lang="en-US" altLang="en-US" dirty="0">
                <a:latin typeface="Microsoft Sans Serif" pitchFamily="34" charset="0"/>
              </a:rPr>
              <a:t> 5.n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c &lt; 5.n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This is true for any c, because for any arbitrary c e.g. c = 1000000, we can choose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 = 1000000/5 = 200000 and the above inequality does hold.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And hence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</a:t>
            </a:r>
            <a:r>
              <a:rPr lang="en-US" altLang="en-US" dirty="0">
                <a:latin typeface="Microsoft Sans Serif" pitchFamily="34" charset="0"/>
              </a:rPr>
              <a:t>(g(n))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25266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3820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latin typeface="Microsoft Sans Serif" pitchFamily="34" charset="0"/>
              </a:rPr>
              <a:t>Prove that 5.n + 10 </a:t>
            </a:r>
            <a:r>
              <a:rPr lang="en-US" altLang="en-US" dirty="0">
                <a:latin typeface="Microsoft Sans Serif"/>
                <a:ea typeface="Microsoft Sans Serif"/>
                <a:cs typeface="Microsoft Sans Serif"/>
                <a:sym typeface="Symbol" pitchFamily="18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</a:t>
            </a:r>
            <a:r>
              <a:rPr lang="en-US" altLang="en-US" dirty="0">
                <a:latin typeface="Microsoft Sans Serif" pitchFamily="34" charset="0"/>
              </a:rPr>
              <a:t>(n)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Assume that f(n) = 5.n + 10, and g(n) = n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	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</a:t>
            </a:r>
            <a:r>
              <a:rPr lang="en-US" altLang="en-US" dirty="0">
                <a:latin typeface="Microsoft Sans Serif" pitchFamily="34" charset="0"/>
              </a:rPr>
              <a:t>(g(n)) ?</a:t>
            </a: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We have to find the existence n</a:t>
            </a:r>
            <a:r>
              <a:rPr lang="en-US" altLang="en-US" baseline="-25000" dirty="0">
                <a:latin typeface="Microsoft Sans Serif" pitchFamily="34" charset="0"/>
              </a:rPr>
              <a:t>0 </a:t>
            </a:r>
            <a:r>
              <a:rPr lang="en-US" altLang="en-US" dirty="0">
                <a:latin typeface="Microsoft Sans Serif" pitchFamily="34" charset="0"/>
              </a:rPr>
              <a:t>for any c, such that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c.g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(n) &lt; f(n) 	</a:t>
            </a:r>
            <a:r>
              <a:rPr lang="ii-CN" altLang="en-US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 </a:t>
            </a:r>
            <a:r>
              <a:rPr lang="en-US" altLang="ii-CN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for all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	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</a:t>
            </a:r>
            <a:r>
              <a:rPr lang="en-US" altLang="en-US" dirty="0" err="1">
                <a:latin typeface="Microsoft Sans Serif" pitchFamily="34" charset="0"/>
              </a:rPr>
              <a:t>n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&lt;</a:t>
            </a:r>
            <a:r>
              <a:rPr lang="en-US" altLang="en-US" dirty="0">
                <a:latin typeface="Microsoft Sans Serif" pitchFamily="34" charset="0"/>
              </a:rPr>
              <a:t> 5.n + 10, if we take c = 16 then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16.</a:t>
            </a:r>
            <a:r>
              <a:rPr lang="en-US" altLang="en-US" dirty="0">
                <a:latin typeface="Microsoft Sans Serif" pitchFamily="34" charset="0"/>
              </a:rPr>
              <a:t>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&lt;</a:t>
            </a:r>
            <a:r>
              <a:rPr lang="en-US" altLang="en-US" dirty="0">
                <a:latin typeface="Microsoft Sans Serif" pitchFamily="34" charset="0"/>
              </a:rPr>
              <a:t> 5.n + 10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11.</a:t>
            </a:r>
            <a:r>
              <a:rPr lang="en-US" altLang="en-US" dirty="0">
                <a:latin typeface="Microsoft Sans Serif" pitchFamily="34" charset="0"/>
              </a:rPr>
              <a:t>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&lt;</a:t>
            </a:r>
            <a:r>
              <a:rPr lang="en-US" altLang="en-US" dirty="0">
                <a:latin typeface="Microsoft Sans Serif" pitchFamily="34" charset="0"/>
              </a:rPr>
              <a:t> 10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is not true for any positive integer.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latin typeface="Microsoft Sans Serif" pitchFamily="34" charset="0"/>
              </a:rPr>
              <a:t>Hence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</a:t>
            </a:r>
            <a:r>
              <a:rPr lang="en-US" altLang="en-US" dirty="0">
                <a:latin typeface="Microsoft Sans Serif" pitchFamily="34" charset="0"/>
              </a:rPr>
              <a:t>(g(n))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25100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7772400" cy="566896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Prove that 100.n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≠ </a:t>
            </a:r>
            <a:r>
              <a:rPr lang="en-US" altLang="en-US" dirty="0">
                <a:latin typeface="Microsoft Sans Serif" pitchFamily="34" charset="0"/>
              </a:rPr>
              <a:t>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Let f(n) = 100.n, and g(n) =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Assume that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</a:t>
            </a:r>
            <a:r>
              <a:rPr lang="en-US" altLang="en-US" dirty="0">
                <a:latin typeface="Microsoft Sans Serif" pitchFamily="34" charset="0"/>
              </a:rPr>
              <a:t>(g(n))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Now if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</a:t>
            </a:r>
            <a:r>
              <a:rPr lang="en-US" altLang="en-US" dirty="0">
                <a:latin typeface="Microsoft Sans Serif" pitchFamily="34" charset="0"/>
              </a:rPr>
              <a:t>(g(n)) then there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for any c such that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c.g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(n) &lt; f(n) 	</a:t>
            </a:r>
            <a:r>
              <a:rPr lang="ii-CN" altLang="en-US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 </a:t>
            </a:r>
            <a:r>
              <a:rPr lang="en-US" altLang="ii-CN" dirty="0">
                <a:ea typeface="Microsoft Sans Serif" panose="020B0604020202020204" pitchFamily="34" charset="0"/>
                <a:cs typeface="Calibri"/>
                <a:sym typeface="Zed" pitchFamily="2" charset="2"/>
              </a:rPr>
              <a:t>for all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  <a:sym typeface="Zed" pitchFamily="2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	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c.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&lt;</a:t>
            </a:r>
            <a:r>
              <a:rPr lang="en-US" altLang="en-US" dirty="0">
                <a:latin typeface="Microsoft Sans Serif" pitchFamily="34" charset="0"/>
              </a:rPr>
              <a:t> 100.n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 </a:t>
            </a:r>
            <a:r>
              <a:rPr lang="en-US" altLang="en-US" dirty="0" err="1">
                <a:latin typeface="Microsoft Sans Serif" pitchFamily="34" charset="0"/>
                <a:sym typeface="Zed" pitchFamily="2" charset="2"/>
              </a:rPr>
              <a:t>c.n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&lt;</a:t>
            </a:r>
            <a:r>
              <a:rPr lang="en-US" altLang="en-US" dirty="0">
                <a:latin typeface="Microsoft Sans Serif" pitchFamily="34" charset="0"/>
              </a:rPr>
              <a:t> 100 	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	If we take c = </a:t>
            </a:r>
            <a:r>
              <a:rPr lang="en-US" altLang="en-US" dirty="0">
                <a:latin typeface="Microsoft Sans Serif" pitchFamily="34" charset="0"/>
              </a:rPr>
              <a:t>100, 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n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&lt;</a:t>
            </a:r>
            <a:r>
              <a:rPr lang="en-US" altLang="en-US" dirty="0">
                <a:latin typeface="Microsoft Sans Serif" pitchFamily="34" charset="0"/>
              </a:rPr>
              <a:t> 1, not possible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Hence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</a:t>
            </a:r>
            <a:r>
              <a:rPr lang="en-US" altLang="en-US" dirty="0">
                <a:latin typeface="Microsoft Sans Serif" pitchFamily="34" charset="0"/>
              </a:rPr>
              <a:t>(g(n)) i.e. 100.n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≠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</a:t>
            </a:r>
            <a:r>
              <a:rPr lang="en-US" altLang="en-US" dirty="0">
                <a:latin typeface="Microsoft Sans Serif" pitchFamily="34" charset="0"/>
              </a:rPr>
              <a:t>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300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3820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If f(n) =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</a:t>
            </a:r>
            <a:r>
              <a:rPr lang="en-US" dirty="0">
                <a:cs typeface="Times New Roman" pitchFamily="18" charset="0"/>
              </a:rPr>
              <a:t>(g(n)) we say that f(n) and g(n) grow at the same rate, asymptotically</a:t>
            </a:r>
          </a:p>
          <a:p>
            <a:pPr marL="273050" indent="-273050"/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If f(n) = O(g(n)) and f(n) ≠ </a:t>
            </a:r>
            <a:r>
              <a:rPr lang="en-US" sz="2000" b="1" dirty="0">
                <a:sym typeface="Symbol" pitchFamily="18" charset="2"/>
              </a:rPr>
              <a:t></a:t>
            </a:r>
            <a:r>
              <a:rPr lang="en-US" dirty="0">
                <a:cs typeface="Times New Roman" pitchFamily="18" charset="0"/>
              </a:rPr>
              <a:t>(g(n)), then we say that f(n) is asymptotically slower growing than g(n).</a:t>
            </a:r>
          </a:p>
          <a:p>
            <a:pPr marL="273050" indent="-273050"/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If f(n) = </a:t>
            </a:r>
            <a:r>
              <a:rPr lang="en-US" sz="2000" b="1" dirty="0">
                <a:sym typeface="Symbol" pitchFamily="18" charset="2"/>
              </a:rPr>
              <a:t></a:t>
            </a:r>
            <a:r>
              <a:rPr lang="en-US" dirty="0">
                <a:cs typeface="Times New Roman" pitchFamily="18" charset="0"/>
              </a:rPr>
              <a:t>(g(n)) and f(n) ≠ O(g(n)), then we say that f(n) is asymptotically faster growing than g(n).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sz="2400" dirty="0">
              <a:latin typeface="Microsoft Sans Serif" pitchFamily="34" charset="0"/>
              <a:sym typeface="Symbol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Asymptotic Functions Summary</a:t>
            </a:r>
          </a:p>
        </p:txBody>
      </p:sp>
    </p:spTree>
    <p:extLst>
      <p:ext uri="{BB962C8B-B14F-4D97-AF65-F5344CB8AC3E}">
        <p14:creationId xmlns:p14="http://schemas.microsoft.com/office/powerpoint/2010/main" val="864197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389" y="1089025"/>
            <a:ext cx="8050211" cy="561657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altLang="en-US" dirty="0"/>
              <a:t>It is not always possible to determine behaviour of an algorithm using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 </a:t>
            </a:r>
            <a:r>
              <a:rPr lang="en-GB" altLang="en-US" dirty="0"/>
              <a:t>-notation. </a:t>
            </a:r>
          </a:p>
          <a:p>
            <a:pPr eaLnBrk="1" hangingPunct="1"/>
            <a:endParaRPr lang="en-GB" altLang="en-US" dirty="0"/>
          </a:p>
          <a:p>
            <a:pPr marL="114300" indent="0" eaLnBrk="1" hangingPunct="1">
              <a:buNone/>
            </a:pPr>
            <a:r>
              <a:rPr lang="en-GB" altLang="en-US" dirty="0"/>
              <a:t>For example, given a problem with n inputs, we may have an algorithm to solve it in a.n</a:t>
            </a:r>
            <a:r>
              <a:rPr lang="en-GB" altLang="en-US" baseline="30000" dirty="0"/>
              <a:t>2</a:t>
            </a:r>
            <a:r>
              <a:rPr lang="en-GB" altLang="en-US" dirty="0"/>
              <a:t> time when n is even and </a:t>
            </a:r>
            <a:r>
              <a:rPr lang="en-GB" altLang="en-US" dirty="0" err="1"/>
              <a:t>c.n</a:t>
            </a:r>
            <a:r>
              <a:rPr lang="en-GB" altLang="en-US" dirty="0"/>
              <a:t> time when n is odd. OR</a:t>
            </a:r>
          </a:p>
          <a:p>
            <a:pPr eaLnBrk="1" hangingPunct="1"/>
            <a:endParaRPr lang="en-GB" altLang="en-US" dirty="0"/>
          </a:p>
          <a:p>
            <a:pPr marL="114300" indent="0" eaLnBrk="1" hangingPunct="1">
              <a:buNone/>
            </a:pPr>
            <a:r>
              <a:rPr lang="en-GB" altLang="en-US" dirty="0"/>
              <a:t>We may prove that an algorithm never uses more than  e.n</a:t>
            </a:r>
            <a:r>
              <a:rPr lang="en-GB" altLang="en-US" baseline="30000" dirty="0"/>
              <a:t>2</a:t>
            </a:r>
            <a:r>
              <a:rPr lang="en-GB" altLang="en-US" dirty="0"/>
              <a:t>  time and never less than </a:t>
            </a:r>
            <a:r>
              <a:rPr lang="en-GB" altLang="en-US" dirty="0" err="1"/>
              <a:t>f.n</a:t>
            </a:r>
            <a:r>
              <a:rPr lang="en-GB" altLang="en-US" dirty="0"/>
              <a:t> time. </a:t>
            </a:r>
          </a:p>
          <a:p>
            <a:pPr eaLnBrk="1" hangingPunct="1"/>
            <a:endParaRPr lang="en-GB" altLang="en-US" dirty="0"/>
          </a:p>
          <a:p>
            <a:pPr marL="114300" indent="0" eaLnBrk="1" hangingPunct="1">
              <a:buNone/>
            </a:pPr>
            <a:r>
              <a:rPr lang="en-GB" altLang="en-US" dirty="0"/>
              <a:t>In either case we can neither claim </a:t>
            </a:r>
            <a:r>
              <a:rPr lang="en-GB" altLang="en-US" dirty="0">
                <a:sym typeface="Symbol" pitchFamily="18" charset="2"/>
              </a:rPr>
              <a:t>(n)</a:t>
            </a:r>
            <a:r>
              <a:rPr lang="en-GB" altLang="en-US" dirty="0"/>
              <a:t> nor </a:t>
            </a:r>
            <a:r>
              <a:rPr lang="en-GB" altLang="en-US" dirty="0">
                <a:sym typeface="Symbol" pitchFamily="18" charset="2"/>
              </a:rPr>
              <a:t>(n</a:t>
            </a:r>
            <a:r>
              <a:rPr lang="en-GB" altLang="en-US" baseline="30000" dirty="0">
                <a:sym typeface="Symbol" pitchFamily="18" charset="2"/>
              </a:rPr>
              <a:t>2</a:t>
            </a:r>
            <a:r>
              <a:rPr lang="en-GB" altLang="en-US" dirty="0">
                <a:sym typeface="Symbol" pitchFamily="18" charset="2"/>
              </a:rPr>
              <a:t>)</a:t>
            </a:r>
            <a:r>
              <a:rPr lang="en-GB" altLang="en-US" dirty="0"/>
              <a:t> to be the order of the time usage of the algorithm.</a:t>
            </a:r>
          </a:p>
          <a:p>
            <a:pPr eaLnBrk="1" hangingPunct="1"/>
            <a:endParaRPr lang="en-GB" altLang="en-US" dirty="0"/>
          </a:p>
          <a:p>
            <a:pPr marL="114300" indent="0" eaLnBrk="1" hangingPunct="1">
              <a:buNone/>
            </a:pPr>
            <a:r>
              <a:rPr lang="en-GB" altLang="en-US" dirty="0"/>
              <a:t>Big O and </a:t>
            </a:r>
            <a:r>
              <a:rPr lang="en-GB" altLang="en-US" dirty="0">
                <a:sym typeface="Symbol" pitchFamily="18" charset="2"/>
              </a:rPr>
              <a:t></a:t>
            </a:r>
            <a:r>
              <a:rPr lang="en-GB" altLang="en-US" dirty="0"/>
              <a:t> notation will allow us to give at least partial information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" y="1524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Usefulness of Notations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509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31789" y="1241425"/>
            <a:ext cx="7821611" cy="43973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To express the efficiency of our algorithms which of the three notations should we use?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As computer scientist we generally like to express our algorithms as </a:t>
            </a:r>
            <a:r>
              <a:rPr lang="en-US" b="1" dirty="0">
                <a:solidFill>
                  <a:srgbClr val="FF0000"/>
                </a:solidFill>
                <a:cs typeface="Times New Roman" pitchFamily="18" charset="0"/>
              </a:rPr>
              <a:t>big O</a:t>
            </a:r>
            <a:r>
              <a:rPr lang="en-US" dirty="0">
                <a:cs typeface="Times New Roman" pitchFamily="18" charset="0"/>
              </a:rPr>
              <a:t> since we would like to know the upper bounds of our algorithms.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Why?</a:t>
            </a:r>
            <a:endParaRPr lang="en-US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cs typeface="Times New Roman" pitchFamily="18" charset="0"/>
              </a:rPr>
              <a:t>If we know the worse case then we can aim to improve it and/or avoid it.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" y="1524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Usefulness of Notations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325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79389" y="1089025"/>
            <a:ext cx="8202612" cy="56165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en-US" dirty="0"/>
              <a:t>Even though it is </a:t>
            </a:r>
            <a:r>
              <a:rPr lang="en-US" altLang="en-US" dirty="0">
                <a:solidFill>
                  <a:srgbClr val="FF1414"/>
                </a:solidFill>
              </a:rPr>
              <a:t>correct</a:t>
            </a:r>
            <a:r>
              <a:rPr lang="en-US" altLang="en-US" dirty="0"/>
              <a:t> to say “7n - 3 is O(n</a:t>
            </a:r>
            <a:r>
              <a:rPr lang="en-US" altLang="en-US" baseline="30000" dirty="0"/>
              <a:t>3</a:t>
            </a:r>
            <a:r>
              <a:rPr lang="en-US" altLang="en-US" dirty="0"/>
              <a:t>)”, a </a:t>
            </a:r>
            <a:r>
              <a:rPr lang="en-US" altLang="en-US" dirty="0">
                <a:solidFill>
                  <a:srgbClr val="3028FF"/>
                </a:solidFill>
              </a:rPr>
              <a:t>better</a:t>
            </a:r>
            <a:r>
              <a:rPr lang="en-US" altLang="en-US" dirty="0"/>
              <a:t> statement is “7n - 3 is O(n)”, that is, one should make the approximation as tight as possible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Simple Rule: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altLang="en-US" dirty="0"/>
              <a:t>Drop lower order terms and constant factors</a:t>
            </a:r>
          </a:p>
          <a:p>
            <a:pPr marL="692150" lvl="1" indent="-347663">
              <a:buClr>
                <a:schemeClr val="tx1"/>
              </a:buClr>
              <a:buNone/>
            </a:pPr>
            <a:r>
              <a:rPr lang="en-US" altLang="en-US" sz="2200" dirty="0"/>
              <a:t>	</a:t>
            </a:r>
            <a:r>
              <a:rPr lang="en-US" altLang="en-US" sz="2200" b="1" dirty="0">
                <a:solidFill>
                  <a:srgbClr val="FF0000"/>
                </a:solidFill>
              </a:rPr>
              <a:t>7n-3 is O(n) </a:t>
            </a:r>
          </a:p>
          <a:p>
            <a:pPr marL="692150" lvl="1" indent="-347663">
              <a:buClr>
                <a:schemeClr val="tx1"/>
              </a:buClr>
              <a:buNone/>
            </a:pPr>
            <a:r>
              <a:rPr lang="en-US" altLang="en-US" sz="2200" dirty="0"/>
              <a:t>	</a:t>
            </a:r>
            <a:r>
              <a:rPr lang="en-US" altLang="en-US" sz="2200" b="1" dirty="0">
                <a:solidFill>
                  <a:srgbClr val="FF0000"/>
                </a:solidFill>
              </a:rPr>
              <a:t>8n</a:t>
            </a:r>
            <a:r>
              <a:rPr lang="en-US" altLang="en-US" sz="2200" b="1" baseline="30000" dirty="0">
                <a:solidFill>
                  <a:srgbClr val="FF0000"/>
                </a:solidFill>
              </a:rPr>
              <a:t>2</a:t>
            </a:r>
            <a:r>
              <a:rPr lang="en-US" altLang="en-US" sz="2200" b="1" dirty="0">
                <a:solidFill>
                  <a:srgbClr val="FF0000"/>
                </a:solidFill>
              </a:rPr>
              <a:t>log n + 5n</a:t>
            </a:r>
            <a:r>
              <a:rPr lang="en-US" altLang="en-US" sz="2200" b="1" baseline="30000" dirty="0">
                <a:solidFill>
                  <a:srgbClr val="FF0000"/>
                </a:solidFill>
              </a:rPr>
              <a:t>2 </a:t>
            </a:r>
            <a:r>
              <a:rPr lang="en-US" altLang="en-US" sz="2200" b="1" dirty="0">
                <a:solidFill>
                  <a:srgbClr val="FF0000"/>
                </a:solidFill>
              </a:rPr>
              <a:t>+ n is O(n</a:t>
            </a:r>
            <a:r>
              <a:rPr lang="en-US" altLang="en-US" sz="2200" b="1" baseline="30000" dirty="0">
                <a:solidFill>
                  <a:srgbClr val="FF0000"/>
                </a:solidFill>
              </a:rPr>
              <a:t>2</a:t>
            </a:r>
            <a:r>
              <a:rPr lang="en-US" altLang="en-US" sz="2200" b="1" dirty="0">
                <a:solidFill>
                  <a:srgbClr val="FF0000"/>
                </a:solidFill>
              </a:rPr>
              <a:t>log n)</a:t>
            </a:r>
          </a:p>
          <a:p>
            <a:pPr marL="692150" lvl="1" indent="-347663">
              <a:buClr>
                <a:schemeClr val="tx1"/>
              </a:buClr>
              <a:buNone/>
            </a:pPr>
            <a:endParaRPr lang="en-US" altLang="en-US" sz="2200" b="1" dirty="0">
              <a:solidFill>
                <a:srgbClr val="FF0000"/>
              </a:solidFill>
            </a:endParaRPr>
          </a:p>
          <a:p>
            <a:pPr marL="114300" indent="0">
              <a:lnSpc>
                <a:spcPct val="90000"/>
              </a:lnSpc>
              <a:buNone/>
            </a:pPr>
            <a:r>
              <a:rPr lang="sv-SE" dirty="0"/>
              <a:t>Strictly speaking this use of the equals sign is incorrect</a:t>
            </a:r>
          </a:p>
          <a:p>
            <a:pPr lvl="1">
              <a:lnSpc>
                <a:spcPct val="90000"/>
              </a:lnSpc>
            </a:pPr>
            <a:r>
              <a:rPr lang="sv-SE" sz="2200" dirty="0"/>
              <a:t>the relationship is a set inclusion, not an equality</a:t>
            </a:r>
          </a:p>
          <a:p>
            <a:pPr lvl="1">
              <a:lnSpc>
                <a:spcPct val="90000"/>
              </a:lnSpc>
            </a:pPr>
            <a:r>
              <a:rPr lang="sv-SE" sz="2200" dirty="0"/>
              <a:t>f(</a:t>
            </a:r>
            <a:r>
              <a:rPr lang="sv-SE" sz="2200" i="1" dirty="0"/>
              <a:t>n</a:t>
            </a:r>
            <a:r>
              <a:rPr lang="sv-SE" sz="2200" dirty="0"/>
              <a:t>) </a:t>
            </a:r>
            <a:r>
              <a:rPr lang="sv-SE" sz="2200" dirty="0">
                <a:sym typeface="Symbol" pitchFamily="18" charset="2"/>
              </a:rPr>
              <a:t> O(</a:t>
            </a:r>
            <a:r>
              <a:rPr lang="sv-SE" sz="2200" i="1" dirty="0">
                <a:sym typeface="Symbol" pitchFamily="18" charset="2"/>
              </a:rPr>
              <a:t>g</a:t>
            </a:r>
            <a:r>
              <a:rPr lang="sv-SE" sz="2200" dirty="0">
                <a:sym typeface="Symbol" pitchFamily="18" charset="2"/>
              </a:rPr>
              <a:t>(</a:t>
            </a:r>
            <a:r>
              <a:rPr lang="sv-SE" sz="2200" i="1" dirty="0">
                <a:sym typeface="Symbol" pitchFamily="18" charset="2"/>
              </a:rPr>
              <a:t>n</a:t>
            </a:r>
            <a:r>
              <a:rPr lang="sv-SE" sz="2200" dirty="0">
                <a:sym typeface="Symbol" pitchFamily="18" charset="2"/>
              </a:rPr>
              <a:t>)) is better</a:t>
            </a:r>
          </a:p>
          <a:p>
            <a:pPr marL="692150" lvl="1" indent="-347663">
              <a:buClr>
                <a:schemeClr val="tx1"/>
              </a:buClr>
              <a:buNone/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" y="1524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Usefulness of Notations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705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4567847"/>
              </p:ext>
            </p:extLst>
          </p:nvPr>
        </p:nvGraphicFramePr>
        <p:xfrm>
          <a:off x="381001" y="1752601"/>
          <a:ext cx="7620000" cy="203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800" imgH="1130300" progId="Equation.3">
                  <p:embed/>
                </p:oleObj>
              </mc:Choice>
              <mc:Fallback>
                <p:oleObj name="Equation" r:id="rId3" imgW="4241800" imgH="1130300" progId="Equation.3">
                  <p:embed/>
                  <p:pic>
                    <p:nvPicPr>
                      <p:cNvPr id="1126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1752601"/>
                        <a:ext cx="7620000" cy="203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Big-Oh Notation (O)</a:t>
            </a:r>
          </a:p>
        </p:txBody>
      </p:sp>
      <p:sp>
        <p:nvSpPr>
          <p:cNvPr id="11270" name="Text Box 14"/>
          <p:cNvSpPr txBox="1">
            <a:spLocks noChangeArrowheads="1"/>
          </p:cNvSpPr>
          <p:nvPr/>
        </p:nvSpPr>
        <p:spPr bwMode="auto">
          <a:xfrm>
            <a:off x="304800" y="4988004"/>
            <a:ext cx="806291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i="1" dirty="0">
                <a:latin typeface="Times New Roman" pitchFamily="18" charset="0"/>
              </a:rPr>
              <a:t>Intuitively</a:t>
            </a:r>
            <a:r>
              <a:rPr lang="en-US" altLang="en-US" sz="2200" dirty="0">
                <a:latin typeface="Times New Roman" pitchFamily="18" charset="0"/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+mn-lt"/>
              </a:rPr>
              <a:t>Set of all functions whose </a:t>
            </a:r>
            <a:r>
              <a:rPr lang="en-US" altLang="en-US" sz="2200" i="1" dirty="0">
                <a:latin typeface="+mn-lt"/>
              </a:rPr>
              <a:t>rate of growth</a:t>
            </a:r>
            <a:r>
              <a:rPr lang="en-US" altLang="en-US" sz="2200" dirty="0">
                <a:latin typeface="+mn-lt"/>
              </a:rPr>
              <a:t> is the same as or lower than that of </a:t>
            </a:r>
            <a:r>
              <a:rPr lang="en-US" altLang="en-US" sz="2200" i="1" dirty="0">
                <a:latin typeface="+mn-lt"/>
              </a:rPr>
              <a:t>g</a:t>
            </a: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i="1" dirty="0">
                <a:latin typeface="+mn-lt"/>
              </a:rPr>
              <a:t>n</a:t>
            </a:r>
            <a:r>
              <a:rPr lang="en-US" altLang="en-US" sz="2200" dirty="0">
                <a:latin typeface="+mn-lt"/>
              </a:rPr>
              <a:t>). </a:t>
            </a:r>
            <a:r>
              <a:rPr lang="sv-SE" sz="2200" i="1" dirty="0">
                <a:latin typeface="+mn-lt"/>
                <a:sym typeface="Symbol" pitchFamily="18" charset="2"/>
              </a:rPr>
              <a:t>f</a:t>
            </a:r>
            <a:r>
              <a:rPr lang="sv-SE" sz="2200" dirty="0">
                <a:latin typeface="+mn-lt"/>
                <a:sym typeface="Symbol" pitchFamily="18" charset="2"/>
              </a:rPr>
              <a:t>(</a:t>
            </a:r>
            <a:r>
              <a:rPr lang="sv-SE" sz="2200" i="1" dirty="0">
                <a:latin typeface="+mn-lt"/>
                <a:sym typeface="Symbol" pitchFamily="18" charset="2"/>
              </a:rPr>
              <a:t>n</a:t>
            </a:r>
            <a:r>
              <a:rPr lang="sv-SE" sz="2200" dirty="0">
                <a:latin typeface="+mn-lt"/>
                <a:sym typeface="Symbol" pitchFamily="18" charset="2"/>
              </a:rPr>
              <a:t>) is bounded above by </a:t>
            </a:r>
            <a:r>
              <a:rPr lang="sv-SE" sz="2200" i="1" dirty="0">
                <a:latin typeface="+mn-lt"/>
                <a:sym typeface="Symbol" pitchFamily="18" charset="2"/>
              </a:rPr>
              <a:t>g</a:t>
            </a:r>
            <a:r>
              <a:rPr lang="sv-SE" sz="2200" dirty="0">
                <a:latin typeface="+mn-lt"/>
                <a:sym typeface="Symbol" pitchFamily="18" charset="2"/>
              </a:rPr>
              <a:t>(</a:t>
            </a:r>
            <a:r>
              <a:rPr lang="sv-SE" sz="2200" i="1" dirty="0">
                <a:latin typeface="+mn-lt"/>
                <a:sym typeface="Symbol" pitchFamily="18" charset="2"/>
              </a:rPr>
              <a:t>n</a:t>
            </a:r>
            <a:r>
              <a:rPr lang="sv-SE" sz="2200" dirty="0">
                <a:latin typeface="+mn-lt"/>
                <a:sym typeface="Symbol" pitchFamily="18" charset="2"/>
              </a:rPr>
              <a:t>) for all sufficiently large n</a:t>
            </a:r>
            <a:endParaRPr lang="en-US" altLang="en-US" sz="2200" dirty="0">
              <a:latin typeface="+mn-lt"/>
            </a:endParaRPr>
          </a:p>
        </p:txBody>
      </p:sp>
      <p:sp>
        <p:nvSpPr>
          <p:cNvPr id="11271" name="Text Box 16"/>
          <p:cNvSpPr txBox="1">
            <a:spLocks noChangeArrowheads="1"/>
          </p:cNvSpPr>
          <p:nvPr/>
        </p:nvSpPr>
        <p:spPr bwMode="auto">
          <a:xfrm>
            <a:off x="323850" y="4267200"/>
            <a:ext cx="84248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itchFamily="18" charset="0"/>
              </a:rPr>
              <a:t>We may write </a:t>
            </a:r>
            <a:r>
              <a:rPr lang="en-US" altLang="en-US" sz="2200" dirty="0"/>
              <a:t>f(n) </a:t>
            </a:r>
            <a:r>
              <a:rPr lang="en-US" altLang="en-US" sz="2200" dirty="0">
                <a:sym typeface="Symbol" pitchFamily="18" charset="2"/>
              </a:rPr>
              <a:t>=</a:t>
            </a:r>
            <a:r>
              <a:rPr lang="en-US" altLang="en-US" sz="2200" dirty="0"/>
              <a:t> O(g(n)) OR </a:t>
            </a:r>
            <a:r>
              <a:rPr lang="en-US" altLang="en-US" sz="2200" dirty="0">
                <a:latin typeface="Times New Roman" pitchFamily="18" charset="0"/>
              </a:rPr>
              <a:t>f(n) </a:t>
            </a:r>
            <a:r>
              <a:rPr lang="en-US" altLang="en-US" sz="22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sz="2200" dirty="0">
                <a:latin typeface="Times New Roman" pitchFamily="18" charset="0"/>
              </a:rPr>
              <a:t> O(g(n))</a:t>
            </a:r>
          </a:p>
        </p:txBody>
      </p:sp>
      <p:sp>
        <p:nvSpPr>
          <p:cNvPr id="11272" name="Rectangle 19"/>
          <p:cNvSpPr>
            <a:spLocks noChangeArrowheads="1"/>
          </p:cNvSpPr>
          <p:nvPr/>
        </p:nvSpPr>
        <p:spPr bwMode="auto">
          <a:xfrm>
            <a:off x="376237" y="1081087"/>
            <a:ext cx="77771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n-lt"/>
              </a:rPr>
              <a:t>If  f, g: N </a:t>
            </a:r>
            <a:r>
              <a:rPr lang="en-US" altLang="en-US" sz="2400" dirty="0">
                <a:latin typeface="+mn-lt"/>
                <a:sym typeface="Symbol" pitchFamily="18" charset="2"/>
              </a:rPr>
              <a:t></a:t>
            </a:r>
            <a:r>
              <a:rPr lang="en-US" altLang="en-US" sz="2400" dirty="0">
                <a:latin typeface="+mn-lt"/>
              </a:rPr>
              <a:t> R</a:t>
            </a:r>
            <a:r>
              <a:rPr lang="en-US" altLang="en-US" sz="2400" baseline="30000" dirty="0">
                <a:latin typeface="+mn-lt"/>
              </a:rPr>
              <a:t>+</a:t>
            </a:r>
            <a:r>
              <a:rPr lang="en-US" altLang="en-US" sz="2400" dirty="0">
                <a:latin typeface="+mn-lt"/>
              </a:rPr>
              <a:t>, then we can define Big-Oh as 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780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Big Oh Does Not Tell the Whole Story 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229600" cy="5715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Question?</a:t>
            </a:r>
          </a:p>
          <a:p>
            <a:r>
              <a:rPr lang="en-US" dirty="0"/>
              <a:t>If two algorithms A and B have the same asymptotic complexity, say O(n</a:t>
            </a:r>
            <a:r>
              <a:rPr lang="en-US" baseline="30000" dirty="0"/>
              <a:t>2</a:t>
            </a:r>
            <a:r>
              <a:rPr lang="en-US" dirty="0"/>
              <a:t>), will the execution time of the two algorithms always be same?</a:t>
            </a:r>
          </a:p>
          <a:p>
            <a:r>
              <a:rPr lang="en-US" dirty="0"/>
              <a:t>How to select between the two algorithms having the same asymptotic performance?</a:t>
            </a:r>
          </a:p>
          <a:p>
            <a:pPr marL="114300" indent="0" eaLnBrk="1" hangingPunct="1">
              <a:spcBef>
                <a:spcPts val="0"/>
              </a:spcBef>
              <a:buNone/>
            </a:pPr>
            <a:endParaRPr lang="en-US" dirty="0"/>
          </a:p>
          <a:p>
            <a:pPr marL="114300" indent="0" eaLnBrk="1" hangingPunct="1">
              <a:spcBef>
                <a:spcPts val="0"/>
              </a:spcBef>
              <a:buNone/>
            </a:pPr>
            <a:r>
              <a:rPr lang="en-US" dirty="0"/>
              <a:t>Answer: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They may not be the same. There is this small matter of the constant of proportionality.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Suppose that A does </a:t>
            </a:r>
            <a:r>
              <a:rPr lang="en-US" dirty="0">
                <a:solidFill>
                  <a:srgbClr val="FF0000"/>
                </a:solidFill>
              </a:rPr>
              <a:t>ten operations </a:t>
            </a:r>
            <a:r>
              <a:rPr lang="en-US" dirty="0"/>
              <a:t>for each data item, but algorithm B only does </a:t>
            </a:r>
            <a:r>
              <a:rPr lang="en-US" dirty="0">
                <a:solidFill>
                  <a:srgbClr val="FF0000"/>
                </a:solidFill>
              </a:rPr>
              <a:t>three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It is reasonable to expect B to be faster than A even though both have the same asymptotic performance. The reason is that asymptotic analysis ignores constants of proportionality.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001000" cy="3124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1800" dirty="0" err="1">
                <a:solidFill>
                  <a:srgbClr val="FF0000"/>
                </a:solidFill>
              </a:rPr>
              <a:t>Algorithm_A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/>
              <a:t>	    set up the algorithm; </a:t>
            </a:r>
            <a:r>
              <a:rPr lang="en-US" sz="1800" b="1" dirty="0">
                <a:solidFill>
                  <a:srgbClr val="0070C0"/>
                </a:solidFill>
              </a:rPr>
              <a:t>/*taking 50 time units*/</a:t>
            </a:r>
          </a:p>
          <a:p>
            <a:pPr eaLnBrk="1" hangingPunct="1">
              <a:buFontTx/>
              <a:buNone/>
            </a:pPr>
            <a:r>
              <a:rPr lang="en-US" sz="1800" dirty="0"/>
              <a:t>	    read in n elements into array A; </a:t>
            </a:r>
            <a:r>
              <a:rPr lang="en-US" sz="1800" b="1" dirty="0">
                <a:solidFill>
                  <a:srgbClr val="0070C0"/>
                </a:solidFill>
              </a:rPr>
              <a:t>/* 3 units per element */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1800" dirty="0">
                <a:solidFill>
                  <a:srgbClr val="0070C0"/>
                </a:solidFill>
              </a:rPr>
              <a:t>	    </a:t>
            </a:r>
            <a:r>
              <a:rPr lang="en-US" sz="1800" dirty="0"/>
              <a:t>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n;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 eaLnBrk="1" hangingPunct="1">
              <a:buFontTx/>
              <a:buNone/>
            </a:pPr>
            <a:r>
              <a:rPr lang="en-US" sz="1800" dirty="0"/>
              <a:t>		do operation1 on A[</a:t>
            </a:r>
            <a:r>
              <a:rPr lang="en-US" sz="1800" dirty="0" err="1"/>
              <a:t>i</a:t>
            </a:r>
            <a:r>
              <a:rPr lang="en-US" sz="1800" dirty="0"/>
              <a:t>]; </a:t>
            </a:r>
            <a:r>
              <a:rPr lang="en-US" sz="1800" dirty="0">
                <a:solidFill>
                  <a:srgbClr val="0070C0"/>
                </a:solidFill>
              </a:rPr>
              <a:t>/* takes 10 units */ </a:t>
            </a:r>
          </a:p>
          <a:p>
            <a:pPr eaLnBrk="1" hangingPunct="1">
              <a:buFontTx/>
              <a:buNone/>
            </a:pPr>
            <a:r>
              <a:rPr lang="en-US" sz="1800" dirty="0"/>
              <a:t>      	do operation2 on A[</a:t>
            </a:r>
            <a:r>
              <a:rPr lang="en-US" sz="1800" dirty="0" err="1"/>
              <a:t>i</a:t>
            </a:r>
            <a:r>
              <a:rPr lang="en-US" sz="1800" dirty="0"/>
              <a:t>]; </a:t>
            </a:r>
            <a:r>
              <a:rPr lang="en-US" sz="1800" dirty="0">
                <a:solidFill>
                  <a:srgbClr val="0070C0"/>
                </a:solidFill>
              </a:rPr>
              <a:t>/* takes 5 units */ </a:t>
            </a:r>
          </a:p>
          <a:p>
            <a:pPr eaLnBrk="1" hangingPunct="1">
              <a:buFontTx/>
              <a:buNone/>
            </a:pPr>
            <a:r>
              <a:rPr lang="en-US" sz="1800" dirty="0"/>
              <a:t>      	do operation3 on A[</a:t>
            </a:r>
            <a:r>
              <a:rPr lang="en-US" sz="1800" dirty="0" err="1"/>
              <a:t>i</a:t>
            </a:r>
            <a:r>
              <a:rPr lang="en-US" sz="1800" dirty="0"/>
              <a:t>]; </a:t>
            </a:r>
            <a:r>
              <a:rPr lang="en-US" sz="1800" dirty="0">
                <a:solidFill>
                  <a:srgbClr val="0070C0"/>
                </a:solidFill>
              </a:rPr>
              <a:t>/* takes 15 units */</a:t>
            </a:r>
          </a:p>
          <a:p>
            <a:pPr eaLnBrk="1" hangingPunct="1">
              <a:buFontTx/>
              <a:buNone/>
            </a:pPr>
            <a:r>
              <a:rPr lang="en-US" sz="1800" dirty="0"/>
              <a:t>        }</a:t>
            </a:r>
          </a:p>
          <a:p>
            <a:pPr eaLnBrk="1" hangingPunct="1"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Big Oh Does Not Tell the Whole Story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0" y="32398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TA(n) = 50 + 3n + (10 + 5 + 15)*n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= 50 + 33*n</a:t>
            </a:r>
            <a:r>
              <a:rPr lang="en-US" dirty="0"/>
              <a:t>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4038600"/>
            <a:ext cx="80010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 err="1">
                <a:solidFill>
                  <a:srgbClr val="FF0000"/>
                </a:solidFill>
              </a:rPr>
              <a:t>Algorithm_B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{</a:t>
            </a:r>
          </a:p>
          <a:p>
            <a:pPr>
              <a:buFont typeface="Arial" pitchFamily="34" charset="0"/>
              <a:buNone/>
            </a:pPr>
            <a:r>
              <a:rPr lang="en-US" sz="1800" dirty="0"/>
              <a:t>	    set up the algorithm; </a:t>
            </a:r>
            <a:r>
              <a:rPr lang="en-US" sz="1800" b="1" dirty="0">
                <a:solidFill>
                  <a:srgbClr val="0070C0"/>
                </a:solidFill>
              </a:rPr>
              <a:t>/*taking 200 time units*/</a:t>
            </a:r>
          </a:p>
          <a:p>
            <a:pPr>
              <a:buFontTx/>
              <a:buNone/>
            </a:pPr>
            <a:r>
              <a:rPr lang="en-US" sz="1800" dirty="0"/>
              <a:t>	    read in n elements into array A; </a:t>
            </a:r>
            <a:r>
              <a:rPr lang="en-US" sz="1800" b="1" dirty="0">
                <a:solidFill>
                  <a:srgbClr val="0070C0"/>
                </a:solidFill>
              </a:rPr>
              <a:t>/* 3 units per element */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70C0"/>
                </a:solidFill>
              </a:rPr>
              <a:t>	    </a:t>
            </a:r>
            <a:r>
              <a:rPr lang="en-US" sz="1800" dirty="0"/>
              <a:t>for (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n;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pPr>
              <a:buFontTx/>
              <a:buNone/>
            </a:pPr>
            <a:r>
              <a:rPr lang="en-US" sz="1800" dirty="0"/>
              <a:t>		do operation1 on A[</a:t>
            </a:r>
            <a:r>
              <a:rPr lang="en-US" sz="1800" dirty="0" err="1"/>
              <a:t>i</a:t>
            </a:r>
            <a:r>
              <a:rPr lang="en-US" sz="1800" dirty="0"/>
              <a:t>]; </a:t>
            </a:r>
            <a:r>
              <a:rPr lang="en-US" sz="1800" dirty="0">
                <a:solidFill>
                  <a:srgbClr val="0070C0"/>
                </a:solidFill>
              </a:rPr>
              <a:t>/* takes 10 units */ </a:t>
            </a:r>
          </a:p>
          <a:p>
            <a:pPr>
              <a:buFontTx/>
              <a:buNone/>
            </a:pPr>
            <a:r>
              <a:rPr lang="en-US" sz="1800" dirty="0"/>
              <a:t>      	do operation2 on A[</a:t>
            </a:r>
            <a:r>
              <a:rPr lang="en-US" sz="1800" dirty="0" err="1"/>
              <a:t>i</a:t>
            </a:r>
            <a:r>
              <a:rPr lang="en-US" sz="1800" dirty="0"/>
              <a:t>]; </a:t>
            </a:r>
            <a:r>
              <a:rPr lang="en-US" sz="1800" dirty="0">
                <a:solidFill>
                  <a:srgbClr val="0070C0"/>
                </a:solidFill>
              </a:rPr>
              <a:t>/* takes 5 units */ </a:t>
            </a:r>
          </a:p>
          <a:p>
            <a:pPr>
              <a:buFontTx/>
              <a:buNone/>
            </a:pPr>
            <a:r>
              <a:rPr lang="en-US" sz="1800" dirty="0"/>
              <a:t>        }</a:t>
            </a:r>
          </a:p>
          <a:p>
            <a:pPr>
              <a:buFontTx/>
              <a:buNone/>
            </a:pPr>
            <a:r>
              <a:rPr lang="en-US" sz="18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60592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TB(n) = 200 + 3n + (10 + 5)*n 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= 200 + 18*n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95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305800" cy="2286000"/>
          </a:xfrm>
        </p:spPr>
        <p:txBody>
          <a:bodyPr>
            <a:normAutofit/>
          </a:bodyPr>
          <a:lstStyle/>
          <a:p>
            <a:pPr marL="114300" indent="0" eaLnBrk="1" hangingPunct="1">
              <a:buNone/>
            </a:pPr>
            <a:r>
              <a:rPr lang="en-US" sz="2150" dirty="0"/>
              <a:t>Both algorithms have time complexity O(n). </a:t>
            </a:r>
          </a:p>
          <a:p>
            <a:pPr marL="114300" indent="0" eaLnBrk="1" hangingPunct="1">
              <a:buNone/>
            </a:pPr>
            <a:r>
              <a:rPr lang="en-US" sz="2150" dirty="0"/>
              <a:t>Algorithm A sets up faster than B, but does more operations on the data </a:t>
            </a:r>
          </a:p>
          <a:p>
            <a:pPr marL="114300" indent="0" eaLnBrk="1" hangingPunct="1">
              <a:buNone/>
            </a:pPr>
            <a:r>
              <a:rPr lang="en-US" sz="2150" dirty="0"/>
              <a:t>Algorithm A is the better choice for small values of n.</a:t>
            </a:r>
          </a:p>
          <a:p>
            <a:pPr marL="114300" indent="0" eaLnBrk="1" hangingPunct="1">
              <a:buNone/>
            </a:pPr>
            <a:r>
              <a:rPr lang="en-US" sz="2150" dirty="0"/>
              <a:t>For values of n &gt; 10, algorithm B is the better choice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530763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Big Oh Does Not Tell the Whole Story </a:t>
            </a:r>
          </a:p>
        </p:txBody>
      </p:sp>
    </p:spTree>
    <p:extLst>
      <p:ext uri="{BB962C8B-B14F-4D97-AF65-F5344CB8AC3E}">
        <p14:creationId xmlns:p14="http://schemas.microsoft.com/office/powerpoint/2010/main" val="2439054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1143000"/>
          </a:xfrm>
        </p:spPr>
        <p:txBody>
          <a:bodyPr/>
          <a:lstStyle/>
          <a:p>
            <a:r>
              <a:rPr lang="en-US" sz="4000" dirty="0"/>
              <a:t>A Misconception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3733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A common misconception is that worst case running time is somehow defined by big-Oh, and that best case is defined by big-Omega.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There is no formal relationship like this.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 However, worst case and big-Oh are commonly used together, because they are both techniques for finding an upper bound on running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9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7620000" cy="1143000"/>
          </a:xfrm>
        </p:spPr>
        <p:txBody>
          <a:bodyPr/>
          <a:lstStyle/>
          <a:p>
            <a:r>
              <a:rPr lang="en-GB" altLang="en-US" sz="3600" dirty="0"/>
              <a:t>Relations over Asymptotic Notations</a:t>
            </a:r>
            <a:endParaRPr lang="en-GB" sz="36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90000"/>
              </a:lnSpc>
              <a:buNone/>
            </a:pPr>
            <a:r>
              <a:rPr lang="sv-SE" sz="2000" dirty="0"/>
              <a:t>Maximum rule:   O(f(n)+g(n)) = O( max(f(n),g(n)) )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dirty="0"/>
              <a:t>Additive and Multiplicative Property: 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dirty="0"/>
              <a:t>If e(n) = O(g(n)) &amp; f(n) = O(h(n)) then e(n) + f(n) = O(g(n) + h(n))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2000" dirty="0"/>
              <a:t>If e(n) = O(g(n)) &amp; f(n) = O(h(n)) then e(n) • f(n) = O(g(n) • h(n))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2000" dirty="0"/>
              <a:t>Dichotomy Property: </a:t>
            </a:r>
            <a:r>
              <a:rPr lang="en-US" sz="2000" dirty="0">
                <a:sym typeface="Symbol" pitchFamily="18" charset="2"/>
              </a:rPr>
              <a:t>If </a:t>
            </a:r>
            <a:r>
              <a:rPr lang="en-US" sz="2000" dirty="0"/>
              <a:t>f(n) = O(g(n)) </a:t>
            </a:r>
            <a:r>
              <a:rPr lang="en-US" sz="2000" dirty="0">
                <a:sym typeface="Symbol" pitchFamily="18" charset="2"/>
              </a:rPr>
              <a:t>&amp; </a:t>
            </a:r>
            <a:r>
              <a:rPr lang="en-US" sz="2000" dirty="0"/>
              <a:t>g(n) = O(f(n)) </a:t>
            </a:r>
            <a:r>
              <a:rPr lang="en-US" sz="2000" dirty="0">
                <a:sym typeface="Symbol" pitchFamily="18" charset="2"/>
              </a:rPr>
              <a:t>then </a:t>
            </a:r>
            <a:r>
              <a:rPr lang="en-US" sz="2000" dirty="0"/>
              <a:t>f(n) = </a:t>
            </a:r>
            <a:r>
              <a:rPr lang="en-US" sz="2000" b="1" dirty="0">
                <a:sym typeface="Symbol" pitchFamily="18" charset="2"/>
              </a:rPr>
              <a:t></a:t>
            </a:r>
            <a:r>
              <a:rPr lang="en-US" sz="2000" dirty="0"/>
              <a:t>(g(n))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2000" dirty="0">
                <a:sym typeface="Symbol" pitchFamily="18" charset="2"/>
              </a:rPr>
              <a:t>		         If </a:t>
            </a:r>
            <a:r>
              <a:rPr lang="en-US" sz="2000" dirty="0"/>
              <a:t>f(n) = </a:t>
            </a:r>
            <a:r>
              <a:rPr lang="en-US" sz="2000" b="1" dirty="0">
                <a:sym typeface="Symbol" pitchFamily="18" charset="2"/>
              </a:rPr>
              <a:t></a:t>
            </a:r>
            <a:r>
              <a:rPr lang="en-US" sz="2000" dirty="0"/>
              <a:t>(g(n)) </a:t>
            </a:r>
            <a:r>
              <a:rPr lang="en-US" sz="2000" dirty="0">
                <a:sym typeface="Symbol" pitchFamily="18" charset="2"/>
              </a:rPr>
              <a:t>and </a:t>
            </a:r>
            <a:r>
              <a:rPr lang="en-US" sz="2000" dirty="0"/>
              <a:t>g(n) = </a:t>
            </a:r>
            <a:r>
              <a:rPr lang="en-US" sz="2000" b="1" dirty="0">
                <a:sym typeface="Symbol" pitchFamily="18" charset="2"/>
              </a:rPr>
              <a:t></a:t>
            </a:r>
            <a:r>
              <a:rPr lang="en-US" sz="2000" dirty="0"/>
              <a:t>(f(n)) </a:t>
            </a:r>
            <a:r>
              <a:rPr lang="en-US" sz="2000" dirty="0">
                <a:sym typeface="Symbol" pitchFamily="18" charset="2"/>
              </a:rPr>
              <a:t>then </a:t>
            </a:r>
            <a:r>
              <a:rPr lang="en-US" sz="2000" dirty="0"/>
              <a:t>f(n) = </a:t>
            </a:r>
            <a:r>
              <a:rPr lang="en-US" sz="2000" b="1" dirty="0">
                <a:sym typeface="Symbol" pitchFamily="18" charset="2"/>
              </a:rPr>
              <a:t></a:t>
            </a:r>
            <a:r>
              <a:rPr lang="en-US" sz="2000" dirty="0"/>
              <a:t>(g(n))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US" sz="2000" dirty="0"/>
              <a:t>Reflexive Property: If f(n) = O(f(n)) and f(n) = </a:t>
            </a:r>
            <a:r>
              <a:rPr lang="en-US" sz="2000" b="1" dirty="0">
                <a:sym typeface="Symbol" pitchFamily="18" charset="2"/>
              </a:rPr>
              <a:t></a:t>
            </a:r>
            <a:r>
              <a:rPr lang="en-US" sz="2000" dirty="0"/>
              <a:t>(f(n)) </a:t>
            </a:r>
            <a:r>
              <a:rPr lang="en-US" sz="2000" dirty="0">
                <a:sym typeface="Symbol" pitchFamily="18" charset="2"/>
              </a:rPr>
              <a:t>and </a:t>
            </a:r>
            <a:r>
              <a:rPr lang="en-US" sz="2000" dirty="0"/>
              <a:t>f(n) = </a:t>
            </a:r>
            <a:r>
              <a:rPr lang="en-US" sz="2000" b="1" dirty="0">
                <a:sym typeface="Symbol" pitchFamily="18" charset="2"/>
              </a:rPr>
              <a:t></a:t>
            </a:r>
            <a:r>
              <a:rPr lang="en-US" sz="2000" dirty="0"/>
              <a:t>(f(n))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000" i="1" dirty="0"/>
              <a:t>			        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itchFamily="18" charset="2"/>
              </a:rPr>
              <a:t></a:t>
            </a:r>
            <a:r>
              <a:rPr lang="en-US" altLang="en-US" sz="2000" i="1" dirty="0"/>
              <a:t>  </a:t>
            </a:r>
            <a:r>
              <a:rPr lang="en-US" altLang="en-US" sz="2000" dirty="0">
                <a:sym typeface="Symbol" pitchFamily="18" charset="2"/>
              </a:rPr>
              <a:t>o</a:t>
            </a:r>
            <a:r>
              <a:rPr lang="en-US" altLang="en-US" sz="2000" dirty="0"/>
              <a:t>(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 and 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itchFamily="18" charset="2"/>
              </a:rPr>
              <a:t></a:t>
            </a:r>
            <a:r>
              <a:rPr lang="en-US" altLang="en-US" sz="2000" i="1" dirty="0"/>
              <a:t>  </a:t>
            </a:r>
            <a:r>
              <a:rPr lang="en-US" altLang="en-US" sz="2000" dirty="0">
                <a:sym typeface="Symbol" pitchFamily="18" charset="2"/>
              </a:rPr>
              <a:t></a:t>
            </a:r>
            <a:r>
              <a:rPr lang="en-US" altLang="en-US" sz="2000" dirty="0"/>
              <a:t>(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000" dirty="0"/>
              <a:t>  Symmetry over </a:t>
            </a:r>
            <a:r>
              <a:rPr lang="en-US" altLang="en-US" sz="2000" dirty="0">
                <a:sym typeface="Symbol" pitchFamily="18" charset="2"/>
              </a:rPr>
              <a:t>: 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dirty="0">
                <a:sym typeface="Symbol" pitchFamily="18" charset="2"/>
              </a:rPr>
              <a:t>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itchFamily="18" charset="2"/>
              </a:rPr>
              <a:t> 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dirty="0">
                <a:sym typeface="Symbol" pitchFamily="18" charset="2"/>
              </a:rPr>
              <a:t></a:t>
            </a:r>
            <a:r>
              <a:rPr lang="en-US" altLang="en-US" sz="2000" dirty="0"/>
              <a:t>(</a:t>
            </a: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000" dirty="0"/>
              <a:t>  Transitivity Property:</a:t>
            </a:r>
          </a:p>
          <a:p>
            <a:pPr marL="0" indent="0" algn="ctr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dirty="0">
                <a:sym typeface="Symbol" pitchFamily="18" charset="2"/>
              </a:rPr>
              <a:t>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&amp; 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dirty="0">
                <a:sym typeface="Symbol" pitchFamily="18" charset="2"/>
              </a:rPr>
              <a:t>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i="1" dirty="0"/>
              <a:t>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dirty="0">
                <a:sym typeface="Symbol" pitchFamily="18" charset="2"/>
              </a:rPr>
              <a:t>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endParaRPr lang="en-US" altLang="en-US" sz="2000" i="1" dirty="0"/>
          </a:p>
          <a:p>
            <a:pPr marL="0" indent="0" algn="ctr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sym typeface="Symbol" pitchFamily="18" charset="2"/>
              </a:rPr>
              <a:t>O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&amp; 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sym typeface="Symbol" pitchFamily="18" charset="2"/>
              </a:rPr>
              <a:t>O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i="1" dirty="0"/>
              <a:t>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sym typeface="Symbol" pitchFamily="18" charset="2"/>
              </a:rPr>
              <a:t>O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endParaRPr lang="en-US" altLang="en-US" sz="2000" i="1" dirty="0"/>
          </a:p>
          <a:p>
            <a:pPr marL="0" indent="0" algn="ctr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dirty="0">
                <a:sym typeface="Symbol" pitchFamily="18" charset="2"/>
              </a:rPr>
              <a:t>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&amp; 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dirty="0">
                <a:sym typeface="Symbol" pitchFamily="18" charset="2"/>
              </a:rPr>
              <a:t>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i="1" dirty="0"/>
              <a:t>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dirty="0">
                <a:sym typeface="Symbol" pitchFamily="18" charset="2"/>
              </a:rPr>
              <a:t>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endParaRPr lang="en-US" altLang="en-US" sz="2000" i="1" dirty="0"/>
          </a:p>
          <a:p>
            <a:pPr marL="0" indent="0" algn="ctr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sym typeface="Symbol" pitchFamily="18" charset="2"/>
              </a:rPr>
              <a:t>o 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&amp; 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sym typeface="Symbol" pitchFamily="18" charset="2"/>
              </a:rPr>
              <a:t>o 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i="1" dirty="0"/>
              <a:t>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sym typeface="Symbol" pitchFamily="18" charset="2"/>
              </a:rPr>
              <a:t>o 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endParaRPr lang="en-US" altLang="en-US" sz="2000" i="1" dirty="0"/>
          </a:p>
          <a:p>
            <a:pPr marL="0" indent="0" algn="ctr"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sz="2000" i="1" dirty="0"/>
              <a:t>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sym typeface="Symbol" pitchFamily="18" charset="2"/>
              </a:rPr>
              <a:t></a:t>
            </a:r>
            <a:r>
              <a:rPr lang="en-US" altLang="en-US" sz="2000" dirty="0"/>
              <a:t>(</a:t>
            </a:r>
            <a:r>
              <a:rPr lang="en-US" altLang="en-US" sz="2000" i="1" dirty="0"/>
              <a:t>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&amp; g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sym typeface="Symbol" pitchFamily="18" charset="2"/>
              </a:rPr>
              <a:t>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i="1" dirty="0"/>
              <a:t> f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</a:t>
            </a:r>
            <a:r>
              <a:rPr lang="en-US" altLang="en-US" sz="2000" i="1" dirty="0"/>
              <a:t> = </a:t>
            </a:r>
            <a:r>
              <a:rPr lang="en-US" altLang="en-US" sz="2000" i="1" dirty="0">
                <a:sym typeface="Symbol" pitchFamily="18" charset="2"/>
              </a:rPr>
              <a:t></a:t>
            </a:r>
            <a:r>
              <a:rPr lang="en-US" altLang="en-US" sz="2000" dirty="0"/>
              <a:t>(</a:t>
            </a:r>
            <a:r>
              <a:rPr lang="en-US" altLang="en-US" sz="2000" i="1" dirty="0"/>
              <a:t>h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dirty="0"/>
              <a:t>))</a:t>
            </a:r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sz="2000" dirty="0"/>
          </a:p>
          <a:p>
            <a:pPr marL="533400" indent="-533400"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sz="2000" dirty="0"/>
          </a:p>
          <a:p>
            <a:pPr marL="114300" indent="0">
              <a:lnSpc>
                <a:spcPct val="120000"/>
              </a:lnSpc>
              <a:buNone/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 marL="114300" indent="0">
              <a:lnSpc>
                <a:spcPct val="90000"/>
              </a:lnSpc>
              <a:buNone/>
            </a:pPr>
            <a:endParaRPr lang="sv-S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11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147763"/>
            <a:ext cx="4679950" cy="3887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Rectangle 12"/>
          <p:cNvSpPr>
            <a:spLocks noChangeArrowheads="1"/>
          </p:cNvSpPr>
          <p:nvPr/>
        </p:nvSpPr>
        <p:spPr bwMode="auto">
          <a:xfrm>
            <a:off x="1146175" y="5988050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en-US" sz="2600" b="1" i="1" dirty="0">
                <a:latin typeface="Times New Roman" pitchFamily="18" charset="0"/>
              </a:rPr>
              <a:t>g</a:t>
            </a:r>
            <a:r>
              <a:rPr kumimoji="1" lang="en-US" altLang="en-US" sz="2600" b="1" dirty="0">
                <a:latin typeface="Times New Roman" pitchFamily="18" charset="0"/>
              </a:rPr>
              <a:t>(</a:t>
            </a:r>
            <a:r>
              <a:rPr kumimoji="1" lang="en-US" altLang="en-US" sz="2600" b="1" i="1" dirty="0">
                <a:latin typeface="Times New Roman" pitchFamily="18" charset="0"/>
              </a:rPr>
              <a:t>n</a:t>
            </a:r>
            <a:r>
              <a:rPr kumimoji="1" lang="en-US" altLang="en-US" sz="2600" b="1" dirty="0">
                <a:latin typeface="Times New Roman" pitchFamily="18" charset="0"/>
              </a:rPr>
              <a:t>) is an </a:t>
            </a:r>
            <a:r>
              <a:rPr kumimoji="1" lang="en-US" altLang="en-US" sz="2600" b="1" i="1" dirty="0">
                <a:latin typeface="Times New Roman" pitchFamily="18" charset="0"/>
              </a:rPr>
              <a:t>asymptotic upper bound</a:t>
            </a:r>
            <a:r>
              <a:rPr kumimoji="1" lang="en-US" altLang="en-US" sz="2600" b="1" dirty="0">
                <a:latin typeface="Times New Roman" pitchFamily="18" charset="0"/>
              </a:rPr>
              <a:t> for </a:t>
            </a:r>
            <a:r>
              <a:rPr kumimoji="1" lang="en-US" altLang="en-US" sz="2600" b="1" i="1" dirty="0">
                <a:latin typeface="Times New Roman" pitchFamily="18" charset="0"/>
              </a:rPr>
              <a:t>f</a:t>
            </a:r>
            <a:r>
              <a:rPr kumimoji="1" lang="en-US" altLang="en-US" sz="2600" b="1" dirty="0">
                <a:latin typeface="Times New Roman" pitchFamily="18" charset="0"/>
              </a:rPr>
              <a:t>(</a:t>
            </a:r>
            <a:r>
              <a:rPr kumimoji="1" lang="en-US" altLang="en-US" sz="2600" b="1" i="1" dirty="0">
                <a:latin typeface="Times New Roman" pitchFamily="18" charset="0"/>
              </a:rPr>
              <a:t>n</a:t>
            </a:r>
            <a:r>
              <a:rPr kumimoji="1" lang="en-US" altLang="en-US" sz="2600" b="1" dirty="0">
                <a:latin typeface="Times New Roman" pitchFamily="18" charset="0"/>
              </a:rPr>
              <a:t>).</a:t>
            </a:r>
          </a:p>
        </p:txBody>
      </p:sp>
      <p:sp>
        <p:nvSpPr>
          <p:cNvPr id="12294" name="Text Box 16"/>
          <p:cNvSpPr txBox="1">
            <a:spLocks noChangeArrowheads="1"/>
          </p:cNvSpPr>
          <p:nvPr/>
        </p:nvSpPr>
        <p:spPr bwMode="auto">
          <a:xfrm>
            <a:off x="323850" y="5308600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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c &gt; 0,  n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0 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&gt; 0  and n  n</a:t>
            </a:r>
            <a:r>
              <a:rPr lang="en-US" altLang="zh-CN" sz="2800" b="1" baseline="-25000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0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, 0  </a:t>
            </a:r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</a:t>
            </a:r>
            <a:r>
              <a:rPr lang="en-US" altLang="zh-CN" sz="1800" dirty="0">
                <a:ea typeface="SimSun" pitchFamily="2" charset="-122"/>
                <a:sym typeface="Symbol" pitchFamily="18" charset="2"/>
              </a:rPr>
              <a:t> 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f(n)  </a:t>
            </a:r>
            <a:r>
              <a:rPr lang="en-US" altLang="zh-CN" sz="2800" b="1" dirty="0" err="1">
                <a:latin typeface="Times New Roman" pitchFamily="18" charset="0"/>
                <a:ea typeface="SimSun" pitchFamily="2" charset="-122"/>
                <a:sym typeface="Symbol" pitchFamily="18" charset="2"/>
              </a:rPr>
              <a:t>c.g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(n)</a:t>
            </a:r>
          </a:p>
        </p:txBody>
      </p:sp>
      <p:sp>
        <p:nvSpPr>
          <p:cNvPr id="12295" name="Rectangle 17"/>
          <p:cNvSpPr>
            <a:spLocks noChangeArrowheads="1"/>
          </p:cNvSpPr>
          <p:nvPr/>
        </p:nvSpPr>
        <p:spPr bwMode="auto">
          <a:xfrm>
            <a:off x="5364163" y="2781300"/>
            <a:ext cx="3565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itchFamily="18" charset="0"/>
                <a:ea typeface="SimSun" pitchFamily="2" charset="-122"/>
              </a:rPr>
              <a:t>f(n)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  <a:sym typeface="Symbol" pitchFamily="18" charset="2"/>
              </a:rPr>
              <a:t>O</a:t>
            </a:r>
            <a:r>
              <a:rPr lang="en-US" altLang="zh-CN" sz="2800" b="1" dirty="0">
                <a:latin typeface="Times New Roman" pitchFamily="18" charset="0"/>
                <a:ea typeface="SimSun" pitchFamily="2" charset="-122"/>
              </a:rPr>
              <a:t>(g(n))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Big-Oh Notation (O)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62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Big-Oh Notation (O)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The idea behind the big-O notation is to establish an </a:t>
            </a:r>
            <a:r>
              <a:rPr lang="en-US" altLang="en-US" b="1" dirty="0">
                <a:sym typeface="Symbol" pitchFamily="18" charset="2"/>
              </a:rPr>
              <a:t>upper boundary</a:t>
            </a:r>
            <a:r>
              <a:rPr lang="en-US" altLang="en-US" dirty="0">
                <a:sym typeface="Symbol" pitchFamily="18" charset="2"/>
              </a:rPr>
              <a:t> for the growth of a function f(n) for large n.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This boundary is specified by a function g(n) that is usually much </a:t>
            </a:r>
            <a:r>
              <a:rPr lang="en-US" altLang="en-US" b="1" dirty="0">
                <a:sym typeface="Symbol" pitchFamily="18" charset="2"/>
              </a:rPr>
              <a:t>simpler</a:t>
            </a:r>
            <a:r>
              <a:rPr lang="en-US" altLang="en-US" dirty="0">
                <a:sym typeface="Symbol" pitchFamily="18" charset="2"/>
              </a:rPr>
              <a:t> than f(n).</a:t>
            </a:r>
          </a:p>
          <a:p>
            <a:pPr marL="0" indent="0">
              <a:spcBef>
                <a:spcPct val="0"/>
              </a:spcBef>
            </a:pPr>
            <a:endParaRPr lang="en-US" altLang="en-US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We accept the constant C in the requirement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f(n)  </a:t>
            </a:r>
            <a:r>
              <a:rPr lang="en-US" altLang="en-US" dirty="0" err="1">
                <a:sym typeface="Symbol" pitchFamily="18" charset="2"/>
              </a:rPr>
              <a:t>Cg</a:t>
            </a:r>
            <a:r>
              <a:rPr lang="en-US" altLang="en-US" dirty="0">
                <a:sym typeface="Symbol" pitchFamily="18" charset="2"/>
              </a:rPr>
              <a:t>(n)  whenever n &gt; n</a:t>
            </a:r>
            <a:r>
              <a:rPr lang="en-US" altLang="en-US" baseline="-25000" dirty="0">
                <a:sym typeface="Symbol" pitchFamily="18" charset="2"/>
              </a:rPr>
              <a:t>0</a:t>
            </a:r>
            <a:r>
              <a:rPr lang="en-US" altLang="en-US" dirty="0">
                <a:sym typeface="Symbol" pitchFamily="18" charset="2"/>
              </a:rPr>
              <a:t>,</a:t>
            </a:r>
          </a:p>
          <a:p>
            <a:pPr marL="0" indent="0">
              <a:spcBef>
                <a:spcPct val="0"/>
              </a:spcBef>
            </a:pPr>
            <a:endParaRPr lang="en-US" altLang="en-US" b="1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We are only interested in large n, so it is OK if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f(n) &gt; </a:t>
            </a:r>
            <a:r>
              <a:rPr lang="en-US" altLang="en-US" dirty="0" err="1">
                <a:sym typeface="Symbol" pitchFamily="18" charset="2"/>
              </a:rPr>
              <a:t>Cg</a:t>
            </a:r>
            <a:r>
              <a:rPr lang="en-US" altLang="en-US" dirty="0">
                <a:sym typeface="Symbol" pitchFamily="18" charset="2"/>
              </a:rPr>
              <a:t>(n)  for n  n</a:t>
            </a:r>
            <a:r>
              <a:rPr lang="en-US" altLang="en-US" baseline="-25000" dirty="0">
                <a:sym typeface="Symbol" pitchFamily="18" charset="2"/>
              </a:rPr>
              <a:t>0</a:t>
            </a:r>
            <a:r>
              <a:rPr lang="en-US" altLang="en-US" dirty="0">
                <a:sym typeface="Symbol" pitchFamily="18" charset="2"/>
              </a:rPr>
              <a:t>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sym typeface="Symbol" pitchFamily="18" charset="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ym typeface="Symbol" pitchFamily="18" charset="2"/>
              </a:rPr>
              <a:t>The relationship between f and g can be expressed by stating either that g(n) is an upper bound on the value of f(n) or that in the long run , f grows at most as fast as g.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854A68E7-A919-48BE-A51A-92AAC59659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88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12837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As a simple illustrative example, we show that the function 2n</a:t>
            </a:r>
            <a:r>
              <a:rPr lang="en-US" sz="2400" baseline="30000" dirty="0"/>
              <a:t>2</a:t>
            </a:r>
            <a:r>
              <a:rPr lang="en-US" sz="2400" dirty="0"/>
              <a:t> + 5n + 6 is O(n</a:t>
            </a:r>
            <a:r>
              <a:rPr lang="en-US" sz="2400" baseline="30000" dirty="0"/>
              <a:t>2</a:t>
            </a:r>
            <a:r>
              <a:rPr lang="en-US" sz="2400" dirty="0"/>
              <a:t>). </a:t>
            </a:r>
          </a:p>
          <a:p>
            <a:endParaRPr lang="en-US" sz="2400" dirty="0"/>
          </a:p>
          <a:p>
            <a:r>
              <a:rPr lang="en-US" sz="2400" dirty="0"/>
              <a:t>For all n ≥ 1, it is the case that </a:t>
            </a:r>
          </a:p>
          <a:p>
            <a:pPr marL="114300" indent="0">
              <a:buNone/>
            </a:pPr>
            <a:r>
              <a:rPr lang="en-US" sz="2400" dirty="0"/>
              <a:t>	2n</a:t>
            </a:r>
            <a:r>
              <a:rPr lang="en-US" sz="2400" baseline="30000" dirty="0"/>
              <a:t>2</a:t>
            </a:r>
            <a:r>
              <a:rPr lang="en-US" sz="2400" dirty="0"/>
              <a:t> + 5n + 6 ≤ 2n</a:t>
            </a:r>
            <a:r>
              <a:rPr lang="en-US" sz="2400" baseline="30000" dirty="0"/>
              <a:t>2</a:t>
            </a:r>
            <a:r>
              <a:rPr lang="en-US" sz="2400" dirty="0"/>
              <a:t> + 5n</a:t>
            </a:r>
            <a:r>
              <a:rPr lang="en-US" sz="2400" baseline="30000" dirty="0"/>
              <a:t>2</a:t>
            </a:r>
            <a:r>
              <a:rPr lang="en-US" sz="2400" dirty="0"/>
              <a:t> + 6n</a:t>
            </a:r>
            <a:r>
              <a:rPr lang="en-US" sz="2400" baseline="30000" dirty="0"/>
              <a:t>2</a:t>
            </a:r>
            <a:r>
              <a:rPr lang="en-US" sz="2400" dirty="0"/>
              <a:t> = 13n</a:t>
            </a:r>
            <a:r>
              <a:rPr lang="en-US" sz="2400" baseline="30000" dirty="0"/>
              <a:t>2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r>
              <a:rPr lang="en-US" sz="2400" dirty="0"/>
              <a:t>Hence, we can take </a:t>
            </a:r>
            <a:r>
              <a:rPr lang="en-US" sz="2400" dirty="0">
                <a:solidFill>
                  <a:srgbClr val="FF0000"/>
                </a:solidFill>
              </a:rPr>
              <a:t>с = 13 and n</a:t>
            </a:r>
            <a:r>
              <a:rPr lang="en-US" sz="2400" baseline="-25000" dirty="0">
                <a:solidFill>
                  <a:srgbClr val="FF0000"/>
                </a:solidFill>
              </a:rPr>
              <a:t>o</a:t>
            </a:r>
            <a:r>
              <a:rPr lang="en-US" sz="2400" dirty="0">
                <a:solidFill>
                  <a:srgbClr val="FF0000"/>
                </a:solidFill>
              </a:rPr>
              <a:t> =1</a:t>
            </a:r>
            <a:r>
              <a:rPr lang="en-US" sz="2400" dirty="0"/>
              <a:t>, and the definition is satisfied.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352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Prove that 2</a:t>
            </a:r>
            <a:r>
              <a:rPr lang="en-US" dirty="0">
                <a:latin typeface="Microsoft Sans Serif" pitchFamily="34" charset="0"/>
              </a:rPr>
              <a:t>n</a:t>
            </a:r>
            <a:r>
              <a:rPr lang="en-US" baseline="30000" dirty="0">
                <a:latin typeface="Microsoft Sans Serif" pitchFamily="34" charset="0"/>
              </a:rPr>
              <a:t>2</a:t>
            </a:r>
            <a:r>
              <a:rPr lang="en-US" dirty="0">
                <a:latin typeface="Microsoft Sans Serif" pitchFamily="34" charset="0"/>
              </a:rPr>
              <a:t> </a:t>
            </a:r>
            <a:r>
              <a:rPr 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O(n</a:t>
            </a:r>
            <a:r>
              <a:rPr lang="en-US" altLang="en-US" baseline="30000" dirty="0">
                <a:latin typeface="Microsoft Sans Serif" pitchFamily="34" charset="0"/>
              </a:rPr>
              <a:t>3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Assume that f(n) = 2n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, and g(n) = n</a:t>
            </a:r>
            <a:r>
              <a:rPr lang="en-US" altLang="en-US" baseline="30000" dirty="0">
                <a:latin typeface="Microsoft Sans Serif" pitchFamily="34" charset="0"/>
              </a:rPr>
              <a:t>3</a:t>
            </a:r>
            <a:r>
              <a:rPr lang="en-US" altLang="en-US" dirty="0">
                <a:latin typeface="Microsoft Sans Serif" pitchFamily="34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	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O(g(n)) ?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Now we have to find the existence of c and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baseline="-25000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f(n) ≤ 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c.g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(n)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2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itchFamily="34" charset="0"/>
              </a:rPr>
              <a:t> c.n</a:t>
            </a:r>
            <a:r>
              <a:rPr lang="en-US" altLang="en-US" baseline="30000" dirty="0">
                <a:latin typeface="Microsoft Sans Serif" pitchFamily="34" charset="0"/>
              </a:rPr>
              <a:t>3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 2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 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c.n</a:t>
            </a: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if we 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take,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c = 1 and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= 2 		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OR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               c = 2 and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= 1 		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then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2n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itchFamily="34" charset="0"/>
              </a:rPr>
              <a:t> c.n</a:t>
            </a:r>
            <a:r>
              <a:rPr lang="en-US" altLang="en-US" baseline="30000" dirty="0">
                <a:latin typeface="Microsoft Sans Serif" pitchFamily="34" charset="0"/>
              </a:rPr>
              <a:t>3</a:t>
            </a:r>
            <a:r>
              <a:rPr lang="en-US" altLang="en-US" dirty="0">
                <a:latin typeface="Microsoft Sans Serif" pitchFamily="34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Hence 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O(g(n)), c = 1 and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=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8633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6637"/>
            <a:ext cx="8229600" cy="5668963"/>
          </a:xfrm>
        </p:spPr>
        <p:txBody>
          <a:bodyPr>
            <a:norm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Prove that </a:t>
            </a:r>
            <a:r>
              <a:rPr lang="en-US" dirty="0">
                <a:latin typeface="Microsoft Sans Serif" pitchFamily="34" charset="0"/>
              </a:rPr>
              <a:t>n</a:t>
            </a:r>
            <a:r>
              <a:rPr lang="en-US" baseline="30000" dirty="0">
                <a:latin typeface="Microsoft Sans Serif" pitchFamily="34" charset="0"/>
              </a:rPr>
              <a:t>2</a:t>
            </a:r>
            <a:r>
              <a:rPr lang="en-US" dirty="0">
                <a:latin typeface="Microsoft Sans Serif" pitchFamily="34" charset="0"/>
              </a:rPr>
              <a:t> </a:t>
            </a:r>
            <a:r>
              <a:rPr 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Proof: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Assume that f(n) =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, and g(n) =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	f(n)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O(g(n)) ?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Now we have to find the existence of c and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baseline="-25000" dirty="0">
              <a:latin typeface="Microsoft Sans Serif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f(n) ≤ </a:t>
            </a:r>
            <a:r>
              <a:rPr lang="en-US" altLang="en-US" dirty="0" err="1">
                <a:latin typeface="Microsoft Sans Serif" pitchFamily="34" charset="0"/>
                <a:sym typeface="Symbol" pitchFamily="18" charset="2"/>
              </a:rPr>
              <a:t>c.g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(n)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itchFamily="34" charset="0"/>
              </a:rPr>
              <a:t> c.n</a:t>
            </a:r>
            <a:r>
              <a:rPr lang="en-US" altLang="en-US" baseline="30000" dirty="0">
                <a:latin typeface="Microsoft Sans Serif" pitchFamily="34" charset="0"/>
              </a:rPr>
              <a:t>2 </a:t>
            </a:r>
            <a:r>
              <a:rPr lang="en-US" altLang="en-US" dirty="0">
                <a:latin typeface="Microsoft Sans Serif" pitchFamily="34" charset="0"/>
                <a:sym typeface="Wingdings" panose="05000000000000000000" pitchFamily="2" charset="2"/>
              </a:rPr>
              <a:t>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  1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 c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endParaRPr lang="en-US" altLang="en-US" dirty="0">
              <a:latin typeface="Microsoft Sans Serif" pitchFamily="34" charset="0"/>
              <a:sym typeface="Symbol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if we </a:t>
            </a:r>
            <a:r>
              <a:rPr lang="en-US" altLang="en-US" dirty="0">
                <a:latin typeface="Microsoft Sans Serif" pitchFamily="34" charset="0"/>
                <a:sym typeface="Zed" pitchFamily="2" charset="2"/>
              </a:rPr>
              <a:t>take,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  <a:r>
              <a:rPr lang="en-US" altLang="en-US" dirty="0">
                <a:latin typeface="Microsoft Sans Serif" pitchFamily="34" charset="0"/>
              </a:rPr>
              <a:t>c = 1,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= 1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Then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	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≤</a:t>
            </a:r>
            <a:r>
              <a:rPr lang="en-US" altLang="en-US" dirty="0">
                <a:latin typeface="Microsoft Sans Serif" pitchFamily="34" charset="0"/>
              </a:rPr>
              <a:t> c.n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	for c = 1 and n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 </a:t>
            </a:r>
            <a:r>
              <a:rPr lang="en-US" altLang="en-US" dirty="0">
                <a:latin typeface="Microsoft Sans Serif" pitchFamily="34" charset="0"/>
              </a:rPr>
              <a:t>1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en-US" dirty="0">
                <a:latin typeface="Microsoft Sans Serif" pitchFamily="34" charset="0"/>
              </a:rPr>
              <a:t>	Hence, 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 </a:t>
            </a:r>
            <a:r>
              <a:rPr lang="en-US" altLang="en-US" dirty="0">
                <a:latin typeface="Microsoft Sans Serif" pitchFamily="34" charset="0"/>
                <a:sym typeface="Symbol" pitchFamily="18" charset="2"/>
              </a:rPr>
              <a:t>=</a:t>
            </a:r>
            <a:r>
              <a:rPr lang="en-US" altLang="en-US" dirty="0">
                <a:latin typeface="Microsoft Sans Serif" pitchFamily="34" charset="0"/>
              </a:rPr>
              <a:t> O(n</a:t>
            </a:r>
            <a:r>
              <a:rPr lang="en-US" altLang="en-US" baseline="30000" dirty="0">
                <a:latin typeface="Microsoft Sans Serif" pitchFamily="34" charset="0"/>
              </a:rPr>
              <a:t>2</a:t>
            </a:r>
            <a:r>
              <a:rPr lang="en-US" altLang="en-US" dirty="0">
                <a:latin typeface="Microsoft Sans Serif" pitchFamily="34" charset="0"/>
              </a:rPr>
              <a:t>), where c = 1 and n</a:t>
            </a:r>
            <a:r>
              <a:rPr lang="en-US" altLang="en-US" baseline="-25000" dirty="0">
                <a:latin typeface="Microsoft Sans Serif" pitchFamily="34" charset="0"/>
              </a:rPr>
              <a:t>0</a:t>
            </a:r>
            <a:r>
              <a:rPr lang="en-US" altLang="en-US" dirty="0">
                <a:latin typeface="Microsoft Sans Serif" pitchFamily="34" charset="0"/>
              </a:rPr>
              <a:t>=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68E7-A919-48BE-A51A-92AAC596598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28600" y="152400"/>
            <a:ext cx="5867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40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5635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djacency">
    <a:dk1>
      <a:srgbClr val="2F2B20"/>
    </a:dk1>
    <a:lt1>
      <a:srgbClr val="FFFFFF"/>
    </a:lt1>
    <a:dk2>
      <a:srgbClr val="675E47"/>
    </a:dk2>
    <a:lt2>
      <a:srgbClr val="DFDCB7"/>
    </a:lt2>
    <a:accent1>
      <a:srgbClr val="A9A57C"/>
    </a:accent1>
    <a:accent2>
      <a:srgbClr val="9CBEBD"/>
    </a:accent2>
    <a:accent3>
      <a:srgbClr val="D2CB6C"/>
    </a:accent3>
    <a:accent4>
      <a:srgbClr val="95A39D"/>
    </a:accent4>
    <a:accent5>
      <a:srgbClr val="C89F5D"/>
    </a:accent5>
    <a:accent6>
      <a:srgbClr val="B1A089"/>
    </a:accent6>
    <a:hlink>
      <a:srgbClr val="D25814"/>
    </a:hlink>
    <a:folHlink>
      <a:srgbClr val="849A0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6683</TotalTime>
  <Words>5384</Words>
  <Application>Microsoft Office PowerPoint</Application>
  <PresentationFormat>On-screen Show (4:3)</PresentationFormat>
  <Paragraphs>540</Paragraphs>
  <Slides>44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Cambria</vt:lpstr>
      <vt:lpstr>Chalkboard Bold</vt:lpstr>
      <vt:lpstr>Helvetica</vt:lpstr>
      <vt:lpstr>Microsoft Sans Serif</vt:lpstr>
      <vt:lpstr>Symbol</vt:lpstr>
      <vt:lpstr>Times New Roman</vt:lpstr>
      <vt:lpstr>Wingdings</vt:lpstr>
      <vt:lpstr>Zed</vt:lpstr>
      <vt:lpstr>Adjacency</vt:lpstr>
      <vt:lpstr>Equation</vt:lpstr>
      <vt:lpstr>CSC 301 – Design and Analysis of Algorithms</vt:lpstr>
      <vt:lpstr>Asymptotic Notations Properties</vt:lpstr>
      <vt:lpstr>Asymptotic 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Oh Does Not Tell the Whole Story </vt:lpstr>
      <vt:lpstr>Big Oh Does Not Tell the Whole Story </vt:lpstr>
      <vt:lpstr>Big Oh Does Not Tell the Whole Story </vt:lpstr>
      <vt:lpstr>A Misconception</vt:lpstr>
      <vt:lpstr>Relations over Asymptotic 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growth rates</dc:title>
  <dc:creator>dr.farooq</dc:creator>
  <cp:lastModifiedBy>Hasan Jamal</cp:lastModifiedBy>
  <cp:revision>221</cp:revision>
  <dcterms:created xsi:type="dcterms:W3CDTF">2011-03-11T09:34:37Z</dcterms:created>
  <dcterms:modified xsi:type="dcterms:W3CDTF">2021-07-02T12:50:04Z</dcterms:modified>
</cp:coreProperties>
</file>