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350" r:id="rId4"/>
    <p:sldId id="481" r:id="rId5"/>
    <p:sldId id="478" r:id="rId6"/>
    <p:sldId id="482" r:id="rId7"/>
    <p:sldId id="483" r:id="rId8"/>
    <p:sldId id="484" r:id="rId9"/>
    <p:sldId id="485" r:id="rId10"/>
    <p:sldId id="490" r:id="rId11"/>
    <p:sldId id="487" r:id="rId12"/>
    <p:sldId id="488" r:id="rId13"/>
    <p:sldId id="489" r:id="rId14"/>
    <p:sldId id="4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94C6-1036-4F3E-8EE0-CDB8DC41606E}" v="2" dt="2020-06-20T13:15:1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03ED94C6-1036-4F3E-8EE0-CDB8DC41606E}"/>
    <pc:docChg chg="modSld">
      <pc:chgData name="Hasan Jamal" userId="6724a5da2ffd1b8f" providerId="LiveId" clId="{03ED94C6-1036-4F3E-8EE0-CDB8DC41606E}" dt="2020-06-20T13:15:08.969" v="0"/>
      <pc:docMkLst>
        <pc:docMk/>
      </pc:docMkLst>
      <pc:sldChg chg="modTransition">
        <pc:chgData name="Hasan Jamal" userId="6724a5da2ffd1b8f" providerId="LiveId" clId="{03ED94C6-1036-4F3E-8EE0-CDB8DC41606E}" dt="2020-06-20T13:15:08.969" v="0"/>
        <pc:sldMkLst>
          <pc:docMk/>
          <pc:sldMk cId="1423990881" sldId="267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2209292905" sldId="350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1951216519" sldId="478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916481739" sldId="481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2328313207" sldId="482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459659315" sldId="483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2484995550" sldId="484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3888478745" sldId="485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1345449301" sldId="486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672381565" sldId="487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3532565860" sldId="488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2299561583" sldId="489"/>
        </pc:sldMkLst>
      </pc:sldChg>
      <pc:sldChg chg="modTransition">
        <pc:chgData name="Hasan Jamal" userId="6724a5da2ffd1b8f" providerId="LiveId" clId="{03ED94C6-1036-4F3E-8EE0-CDB8DC41606E}" dt="2020-06-20T13:15:08.969" v="0"/>
        <pc:sldMkLst>
          <pc:docMk/>
          <pc:sldMk cId="3376308100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D29B-375F-4498-BF7C-85C8758DA0F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6F46-6CE6-4A7E-8659-F4BADB9F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BFD4-5F08-499A-9050-211B06E3E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E9E2E-D2D0-4B50-9307-EF77B112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F0F4-A939-4C22-8577-F3303803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53A0F-6AAC-4241-B02A-79B4C49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5594-8B12-462C-B845-8ADEBC6E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76B-DB9B-42AA-A4E9-1446DB49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F0204-801C-4B45-9FCA-050EB6116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23C4-9EB8-41D9-B3B3-37115EA9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D56B-62DD-47E5-9AE0-BC62CD14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BE3A-DFE6-42BB-B93C-65C7530D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59795-DA50-4130-B438-60446801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231A9-1193-4882-A406-F1BF29E8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B229-2585-43AE-AD35-13ADA6C1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2BAC-EEE1-4FF3-9AED-B8E48104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FF54-5159-4BEE-85EA-4DD0F92A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4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6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6549-4518-4DEB-A477-79E2DCF7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38C3-9477-47DC-83A3-4858280D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9C01-F53A-4CDA-8897-0F2252A1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8D82-D6CE-4FDA-BD2A-4FFAAB2B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844D-5DF9-4097-96D1-F01E9D2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222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8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3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40A3-5FAF-4B15-B829-2BFD097D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9EA-0E90-4EA6-904C-FEFC836A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2BFF-21B9-4D90-80E2-0AD29DF1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FB7A-E71A-43BD-9B68-0532381E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4483-D36F-40FF-B020-1D355664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9DC2-C09D-4449-BEF5-657C5503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1428-B836-42CA-BBFD-A95C4AFED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2814B-E253-405C-A6A0-89606E986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6BC3-60D1-45D5-97CE-FA07DCA9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A09C-E65E-469D-A850-A44C7E5C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8449E-09D0-4EE7-873E-34904D7F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4C3-B713-4A66-9EE3-D07A022B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3473E-A099-405F-B18F-4D3FFD71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96826-3D6C-47BB-92A5-BEF60A8F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55C2D-67F8-49C5-A8E0-21D40B6D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75A2F-26C0-4EB6-97F2-1E5272AEE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0C4F7-5636-4D98-9685-9BF0C779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3967B-C7D0-4C8C-8CBA-52D0334C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AD2A3-EBEB-4B24-B03E-4C3B761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5B49-0B19-4203-84F0-AE0BE105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9C51-7B35-4802-8D1B-65C94D5A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ACB4E-D3F4-46FE-A393-FE8C1A4F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997EB-4D6D-403D-857D-748DFE62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B5A93-8ABA-4D04-88B3-D42B369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1C446-5F1A-42B0-8C05-FDE41662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D4F7-00BC-460B-BA62-84322D42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341A-53C3-44E7-BCE2-C40C9222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5F67-554F-4B83-9AD0-3E9F57FB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D1BE3-F959-401B-8534-9E4C9ADE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D4AE-FF0B-4AA2-8763-E52D62EC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6B7B-18EE-4CC0-B163-0EFC943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38D9D-6898-4C15-A4F0-A535485B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F74F-ED83-4CCE-B4D1-FA8C2ED2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ED3D7-A380-40A1-BC06-E673ABAA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871D-A774-4A1D-97F3-F4E294EE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2242E-C521-4135-90F8-BA552651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B3751-C297-4832-A64E-A8759D9C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BF96-5BAF-442A-85DC-D065A2FC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E6EE4-C7B9-4F5E-B3F4-5636C715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9EC8-89D6-4439-A688-803EA1AD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6AF1-A781-4900-BADE-10CF3294B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E8E7-CBAB-4022-AD09-F99EB9EC711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CCA2-CB49-4740-A033-60B7D8D55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C7C0-F763-4AD5-A101-B9731DC1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240-9C8F-462C-82FA-31E14F69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137090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math.uic.edu/~jan/mcs360f10/substitution_method.pd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65.png"/><Relationship Id="rId11" Type="http://schemas.openxmlformats.org/officeDocument/2006/relationships/image" Target="../media/image28.png"/><Relationship Id="rId5" Type="http://schemas.openxmlformats.org/officeDocument/2006/relationships/image" Target="../media/image640.png"/><Relationship Id="rId15" Type="http://schemas.openxmlformats.org/officeDocument/2006/relationships/image" Target="../media/image72.png"/><Relationship Id="rId10" Type="http://schemas.openxmlformats.org/officeDocument/2006/relationships/image" Target="../media/image69.png"/><Relationship Id="rId9" Type="http://schemas.openxmlformats.org/officeDocument/2006/relationships/image" Target="../media/image68.pn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2.png"/><Relationship Id="rId1" Type="http://schemas.openxmlformats.org/officeDocument/2006/relationships/tags" Target="../tags/tag10.xml"/><Relationship Id="rId6" Type="http://schemas.openxmlformats.org/officeDocument/2006/relationships/image" Target="../media/image75.png"/><Relationship Id="rId11" Type="http://schemas.openxmlformats.org/officeDocument/2006/relationships/image" Target="../media/image73.png"/><Relationship Id="rId5" Type="http://schemas.openxmlformats.org/officeDocument/2006/relationships/image" Target="../media/image74.png"/><Relationship Id="rId15" Type="http://schemas.openxmlformats.org/officeDocument/2006/relationships/image" Target="../media/image81.png"/><Relationship Id="rId10" Type="http://schemas.openxmlformats.org/officeDocument/2006/relationships/image" Target="../media/image69.png"/><Relationship Id="rId9" Type="http://schemas.openxmlformats.org/officeDocument/2006/relationships/image" Target="../media/image77.png"/><Relationship Id="rId1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.png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0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png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2.png"/><Relationship Id="rId1" Type="http://schemas.openxmlformats.org/officeDocument/2006/relationships/tags" Target="../tags/tag5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9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2.png"/><Relationship Id="rId1" Type="http://schemas.openxmlformats.org/officeDocument/2006/relationships/tags" Target="../tags/tag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Instructor: Dr. M. Hasan Jamal</a:t>
            </a:r>
          </a:p>
          <a:p>
            <a:pPr algn="ctr"/>
            <a:r>
              <a:rPr lang="en-US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Lecture# 04(b): Substitution Method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A44E36-EEC3-4971-9886-2A845C61382D}"/>
              </a:ext>
            </a:extLst>
          </p:cNvPr>
          <p:cNvSpPr txBox="1">
            <a:spLocks/>
          </p:cNvSpPr>
          <p:nvPr/>
        </p:nvSpPr>
        <p:spPr>
          <a:xfrm>
            <a:off x="1344583" y="6215596"/>
            <a:ext cx="8817033" cy="642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Slides adapted from D. </a:t>
            </a:r>
            <a:r>
              <a:rPr lang="en-US" sz="1600" spc="-1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Diochnos</a:t>
            </a:r>
            <a:r>
              <a:rPr lang="en-US" sz="1600" spc="-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J. </a:t>
            </a:r>
            <a:r>
              <a:rPr lang="en-US" sz="1600" spc="-1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Verschelde</a:t>
            </a:r>
            <a:endParaRPr lang="en-US" sz="1400" spc="-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http://homepages.math.uic.edu/~jan/mcs360f10</a:t>
            </a:r>
            <a:endParaRPr lang="en-US" sz="1400" b="1" spc="-100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 </a:t>
            </a:r>
            <a:r>
              <a:rPr lang="en-US" sz="2800" spc="-100" dirty="0">
                <a:solidFill>
                  <a:srgbClr val="675E47"/>
                </a:solidFill>
                <a:latin typeface="Cambria"/>
              </a:rPr>
              <a:t>(loose bound)</a:t>
            </a:r>
            <a:endParaRPr lang="en-US" sz="4000" spc="-100" dirty="0">
              <a:solidFill>
                <a:srgbClr val="675E47"/>
              </a:solidFill>
              <a:latin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70116"/>
            <a:ext cx="7292262" cy="380459"/>
            <a:chOff x="1905000" y="2243482"/>
            <a:chExt cx="7292262" cy="38045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2667000" cy="378210"/>
              <a:chOff x="381000" y="1846235"/>
              <a:chExt cx="2667000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Guess: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35637" y="2243482"/>
              <a:ext cx="5161625" cy="378210"/>
              <a:chOff x="259668" y="2438400"/>
              <a:chExt cx="5161625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619950" y="2447278"/>
                    <a:ext cx="480134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for some constant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950" y="2447278"/>
                    <a:ext cx="48013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259668" y="2438400"/>
                <a:ext cx="48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or 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913878" y="3334661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Inductive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35642" y="3751866"/>
                <a:ext cx="28194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3751866"/>
                <a:ext cx="2819400" cy="50687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35637" y="4688980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37" y="4688980"/>
                <a:ext cx="1676400" cy="369332"/>
              </a:xfrm>
              <a:prstGeom prst="rect">
                <a:avLst/>
              </a:prstGeom>
              <a:blipFill>
                <a:blip r:embed="rId9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5000" y="2723234"/>
            <a:ext cx="5978374" cy="378210"/>
            <a:chOff x="1905000" y="2696600"/>
            <a:chExt cx="5978374" cy="37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128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</a:rPr>
                <a:t>Hypothesis:</a:t>
              </a:r>
              <a:endParaRPr lang="en-US" dirty="0">
                <a:solidFill>
                  <a:srgbClr val="2F2B2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/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blipFill>
                <a:blip r:embed="rId12"/>
                <a:stretch>
                  <a:fillRect l="-171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/>
              <p:nvPr/>
            </p:nvSpPr>
            <p:spPr>
              <a:xfrm>
                <a:off x="4035642" y="4269118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4269118"/>
                <a:ext cx="2819400" cy="369332"/>
              </a:xfrm>
              <a:prstGeom prst="rect">
                <a:avLst/>
              </a:prstGeom>
              <a:blipFill>
                <a:blip r:embed="rId13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0D3E78-55FF-4D85-A8FA-8C1A2D60541D}"/>
                  </a:ext>
                </a:extLst>
              </p:cNvPr>
              <p:cNvSpPr txBox="1"/>
              <p:nvPr/>
            </p:nvSpPr>
            <p:spPr>
              <a:xfrm>
                <a:off x="1933480" y="5088477"/>
                <a:ext cx="7972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Which does </a:t>
                </a:r>
                <a:r>
                  <a:rPr lang="en-US" i="1" dirty="0">
                    <a:solidFill>
                      <a:srgbClr val="FF0000"/>
                    </a:solidFill>
                    <a:latin typeface="Calibri"/>
                  </a:rPr>
                  <a:t>not </a:t>
                </a:r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imply that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, for any c. We need to show the </a:t>
                </a:r>
                <a:r>
                  <a:rPr lang="en-US" i="1" dirty="0">
                    <a:solidFill>
                      <a:srgbClr val="FF0000"/>
                    </a:solidFill>
                    <a:latin typeface="Calibri"/>
                  </a:rPr>
                  <a:t>exact form.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0D3E78-55FF-4D85-A8FA-8C1A2D605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80" y="5088477"/>
                <a:ext cx="7972520" cy="369332"/>
              </a:xfrm>
              <a:prstGeom prst="rect">
                <a:avLst/>
              </a:prstGeom>
              <a:blipFill>
                <a:blip r:embed="rId14"/>
                <a:stretch>
                  <a:fillRect l="-612" t="-13333" r="-8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EE8DF4-E666-4DE7-9CEB-FA6C1BC2A60C}"/>
                  </a:ext>
                </a:extLst>
              </p:cNvPr>
              <p:cNvSpPr txBox="1"/>
              <p:nvPr/>
            </p:nvSpPr>
            <p:spPr>
              <a:xfrm>
                <a:off x="1943836" y="5631492"/>
                <a:ext cx="79621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To overcome this hurdle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Revise our guess; say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latin typeface="Calibri"/>
                  </a:rPr>
                  <a:t>However, our original guess was correct!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>
                    <a:latin typeface="Calibri"/>
                  </a:rPr>
                  <a:t>Sometimes it is easier to prove something stronger!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EE8DF4-E666-4DE7-9CEB-FA6C1BC2A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36" y="5631492"/>
                <a:ext cx="7962164" cy="923330"/>
              </a:xfrm>
              <a:prstGeom prst="rect">
                <a:avLst/>
              </a:prstGeom>
              <a:blipFill>
                <a:blip r:embed="rId15"/>
                <a:stretch>
                  <a:fillRect l="-68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23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6" grpId="0"/>
      <p:bldP spid="27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816227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 </a:t>
            </a:r>
            <a:r>
              <a:rPr lang="en-US" sz="2800" spc="-100" dirty="0">
                <a:solidFill>
                  <a:srgbClr val="675E47"/>
                </a:solidFill>
                <a:latin typeface="Cambria"/>
              </a:rPr>
              <a:t>(trying a tighter bound)</a:t>
            </a:r>
            <a:endParaRPr lang="en-US" sz="4000" spc="-100" dirty="0">
              <a:solidFill>
                <a:srgbClr val="675E47"/>
              </a:solidFill>
              <a:latin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70116"/>
            <a:ext cx="8748204" cy="380459"/>
            <a:chOff x="1905000" y="2243482"/>
            <a:chExt cx="7292262" cy="38045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2533796" cy="378210"/>
              <a:chOff x="381000" y="1846235"/>
              <a:chExt cx="2533796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021382" y="1846235"/>
                    <a:ext cx="189341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).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382" y="1846235"/>
                    <a:ext cx="18934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Guess: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681040" y="2243482"/>
              <a:ext cx="5516222" cy="378210"/>
              <a:chOff x="-94929" y="2438400"/>
              <a:chExt cx="5516222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619950" y="2447278"/>
                    <a:ext cx="480134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b,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where b is another constant.</a:t>
                    </a:r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950" y="2447278"/>
                    <a:ext cx="48013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-94929" y="2438400"/>
                <a:ext cx="837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Let’s try 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913878" y="3334661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Inductive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35642" y="3751866"/>
                <a:ext cx="28194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3751866"/>
                <a:ext cx="2819400" cy="50687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35637" y="4688980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37" y="4688980"/>
                <a:ext cx="1676400" cy="369332"/>
              </a:xfrm>
              <a:prstGeom prst="rect">
                <a:avLst/>
              </a:prstGeom>
              <a:blipFill>
                <a:blip r:embed="rId9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5000" y="2723234"/>
            <a:ext cx="5978374" cy="378210"/>
            <a:chOff x="1905000" y="2696600"/>
            <a:chExt cx="5978374" cy="37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128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</a:rPr>
                <a:t>Hypothesis:</a:t>
              </a:r>
              <a:endParaRPr lang="en-US" dirty="0">
                <a:solidFill>
                  <a:srgbClr val="2F2B2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/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blipFill>
                <a:blip r:embed="rId12"/>
                <a:stretch>
                  <a:fillRect l="-171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/>
              <p:nvPr/>
            </p:nvSpPr>
            <p:spPr>
              <a:xfrm>
                <a:off x="4035642" y="4269118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2b +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4269118"/>
                <a:ext cx="2819400" cy="369332"/>
              </a:xfrm>
              <a:prstGeom prst="rect">
                <a:avLst/>
              </a:prstGeom>
              <a:blipFill>
                <a:blip r:embed="rId13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99636D8-0ACF-4591-A691-346D074F136C}"/>
                  </a:ext>
                </a:extLst>
              </p:cNvPr>
              <p:cNvSpPr/>
              <p:nvPr/>
            </p:nvSpPr>
            <p:spPr>
              <a:xfrm>
                <a:off x="7151701" y="4688980"/>
                <a:ext cx="411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:−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99636D8-0ACF-4591-A691-346D074F1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01" y="4688980"/>
                <a:ext cx="4114800" cy="369332"/>
              </a:xfrm>
              <a:prstGeom prst="rect">
                <a:avLst/>
              </a:prstGeom>
              <a:blipFill>
                <a:blip r:embed="rId14"/>
                <a:stretch>
                  <a:fillRect l="-4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F0A5545-2809-49B4-A905-CA87E4CCF82A}"/>
              </a:ext>
            </a:extLst>
          </p:cNvPr>
          <p:cNvSpPr txBox="1"/>
          <p:nvPr/>
        </p:nvSpPr>
        <p:spPr>
          <a:xfrm>
            <a:off x="1913878" y="5254984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Base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ED91413-8818-4167-B581-69309E0CC684}"/>
                  </a:ext>
                </a:extLst>
              </p:cNvPr>
              <p:cNvSpPr/>
              <p:nvPr/>
            </p:nvSpPr>
            <p:spPr>
              <a:xfrm>
                <a:off x="3082031" y="5257487"/>
                <a:ext cx="48013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1≤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ED91413-8818-4167-B581-69309E0CC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31" y="5257487"/>
                <a:ext cx="4801343" cy="369332"/>
              </a:xfrm>
              <a:prstGeom prst="rect">
                <a:avLst/>
              </a:prstGeom>
              <a:blipFill>
                <a:blip r:embed="rId15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84E8C9-7042-49B8-ACEE-4068306330F7}"/>
                  </a:ext>
                </a:extLst>
              </p:cNvPr>
              <p:cNvSpPr/>
              <p:nvPr/>
            </p:nvSpPr>
            <p:spPr>
              <a:xfrm>
                <a:off x="1905000" y="5914749"/>
                <a:ext cx="8001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We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prove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that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r>
                      <a:rPr lang="en-US" alt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so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a:rPr lang="en-US" i="1" dirty="0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84E8C9-7042-49B8-ACEE-406830633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14749"/>
                <a:ext cx="8001000" cy="369332"/>
              </a:xfrm>
              <a:prstGeom prst="rect">
                <a:avLst/>
              </a:prstGeom>
              <a:blipFill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325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6" grpId="0"/>
      <p:bldP spid="27" grpId="0"/>
      <p:bldP spid="28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816227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 </a:t>
            </a:r>
            <a:r>
              <a:rPr lang="en-US" sz="2800" spc="-100" dirty="0">
                <a:solidFill>
                  <a:srgbClr val="675E47"/>
                </a:solidFill>
                <a:latin typeface="Cambria"/>
              </a:rPr>
              <a:t>(changing variables)</a:t>
            </a:r>
            <a:endParaRPr lang="en-US" sz="4000" spc="-100" dirty="0">
              <a:solidFill>
                <a:srgbClr val="675E47"/>
              </a:solidFill>
              <a:latin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654111"/>
            <a:ext cx="2987655" cy="378210"/>
            <a:chOff x="1905000" y="2245731"/>
            <a:chExt cx="2490427" cy="378210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1776041" cy="378210"/>
              <a:chOff x="381000" y="1846235"/>
              <a:chExt cx="1776041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095385" y="1846235"/>
                    <a:ext cx="106165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85" y="1846235"/>
                    <a:ext cx="106165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836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Rename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436834" y="2253434"/>
              <a:ext cx="958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We have: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4045622" y="1342314"/>
                <a:ext cx="310977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)=2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22" y="1342314"/>
                <a:ext cx="3109774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1A21C87-891F-4988-9412-8508CD919878}"/>
              </a:ext>
            </a:extLst>
          </p:cNvPr>
          <p:cNvSpPr txBox="1"/>
          <p:nvPr/>
        </p:nvSpPr>
        <p:spPr>
          <a:xfrm>
            <a:off x="1904999" y="1361173"/>
            <a:ext cx="24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Consider the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44186C-3DD7-4592-8C82-9C273DB45510}"/>
                  </a:ext>
                </a:extLst>
              </p:cNvPr>
              <p:cNvSpPr/>
              <p:nvPr/>
            </p:nvSpPr>
            <p:spPr>
              <a:xfrm>
                <a:off x="3592858" y="3102602"/>
                <a:ext cx="4015302" cy="415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2</m:t>
                      </m:r>
                      <m:r>
                        <a:rPr lang="en-US" alt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44186C-3DD7-4592-8C82-9C273DB45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58" y="3102602"/>
                <a:ext cx="4015302" cy="415242"/>
              </a:xfrm>
              <a:prstGeom prst="rect">
                <a:avLst/>
              </a:prstGeom>
              <a:blipFill>
                <a:blip r:embed="rId7"/>
                <a:stretch>
                  <a:fillRect t="-73529" b="-8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E4B175-0995-42AE-850E-CE50BAA89A42}"/>
              </a:ext>
            </a:extLst>
          </p:cNvPr>
          <p:cNvGrpSpPr/>
          <p:nvPr/>
        </p:nvGrpSpPr>
        <p:grpSpPr>
          <a:xfrm>
            <a:off x="1905000" y="3643073"/>
            <a:ext cx="3470751" cy="383413"/>
            <a:chOff x="1905000" y="2622130"/>
            <a:chExt cx="3470751" cy="3834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D58F13-F183-447F-9BEB-FBD2B4D2C291}"/>
                </a:ext>
              </a:extLst>
            </p:cNvPr>
            <p:cNvGrpSpPr/>
            <p:nvPr/>
          </p:nvGrpSpPr>
          <p:grpSpPr>
            <a:xfrm>
              <a:off x="1905000" y="2622130"/>
              <a:ext cx="2445057" cy="378210"/>
              <a:chOff x="381000" y="1846235"/>
              <a:chExt cx="2038132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F65051-0BD7-43E6-89A7-563D9094593B}"/>
                      </a:ext>
                    </a:extLst>
                  </p:cNvPr>
                  <p:cNvSpPr/>
                  <p:nvPr/>
                </p:nvSpPr>
                <p:spPr>
                  <a:xfrm>
                    <a:off x="932580" y="1846235"/>
                    <a:ext cx="1486552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en-US" i="1">
                              <a:latin typeface="Cambria Math"/>
                            </a:rPr>
                            <m:t>=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F65051-0BD7-43E6-89A7-563D909459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580" y="1846235"/>
                    <a:ext cx="148655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6B692E-61E7-4FB3-87F5-9C396BE2F905}"/>
                  </a:ext>
                </a:extLst>
              </p:cNvPr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Define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29D4F-10C5-4774-8959-85691CFB77FB}"/>
                </a:ext>
              </a:extLst>
            </p:cNvPr>
            <p:cNvSpPr txBox="1"/>
            <p:nvPr/>
          </p:nvSpPr>
          <p:spPr>
            <a:xfrm>
              <a:off x="4225769" y="2636211"/>
              <a:ext cx="114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We get: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DCC1D3-C8D0-444C-89E9-866697E4A876}"/>
                  </a:ext>
                </a:extLst>
              </p:cNvPr>
              <p:cNvSpPr/>
              <p:nvPr/>
            </p:nvSpPr>
            <p:spPr>
              <a:xfrm>
                <a:off x="3595447" y="4081145"/>
                <a:ext cx="4015302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2</m:t>
                      </m:r>
                      <m:r>
                        <a:rPr lang="en-US" alt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DCC1D3-C8D0-444C-89E9-866697E4A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47" y="4081145"/>
                <a:ext cx="4015302" cy="5821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C635FBE-9E08-442B-BB98-16B83ACDE43E}"/>
              </a:ext>
            </a:extLst>
          </p:cNvPr>
          <p:cNvGrpSpPr/>
          <p:nvPr/>
        </p:nvGrpSpPr>
        <p:grpSpPr>
          <a:xfrm>
            <a:off x="1913877" y="4855498"/>
            <a:ext cx="7583752" cy="378341"/>
            <a:chOff x="1913877" y="5254984"/>
            <a:chExt cx="7583752" cy="3783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0A5545-2809-49B4-A905-CA87E4CCF82A}"/>
                </a:ext>
              </a:extLst>
            </p:cNvPr>
            <p:cNvSpPr txBox="1"/>
            <p:nvPr/>
          </p:nvSpPr>
          <p:spPr>
            <a:xfrm>
              <a:off x="1913877" y="5254984"/>
              <a:ext cx="243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Hence, the solution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ED91413-8818-4167-B581-69309E0CC684}"/>
                    </a:ext>
                  </a:extLst>
                </p:cNvPr>
                <p:cNvSpPr/>
                <p:nvPr/>
              </p:nvSpPr>
              <p:spPr>
                <a:xfrm>
                  <a:off x="3943168" y="5257487"/>
                  <a:ext cx="14189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ED91413-8818-4167-B581-69309E0CC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168" y="5257487"/>
                  <a:ext cx="141894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86F7DE-47A9-4F6B-8C44-79CB0D86EDA2}"/>
                </a:ext>
              </a:extLst>
            </p:cNvPr>
            <p:cNvSpPr txBox="1"/>
            <p:nvPr/>
          </p:nvSpPr>
          <p:spPr>
            <a:xfrm>
              <a:off x="5229363" y="5260319"/>
              <a:ext cx="202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or with substitution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03969E-33EB-4F37-9CA9-0977EC7686A4}"/>
                    </a:ext>
                  </a:extLst>
                </p:cNvPr>
                <p:cNvSpPr/>
                <p:nvPr/>
              </p:nvSpPr>
              <p:spPr>
                <a:xfrm>
                  <a:off x="6711935" y="5263993"/>
                  <a:ext cx="278569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func>
                          <m:funcPr>
                            <m:ctrlP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en-US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altLang="en-US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03969E-33EB-4F37-9CA9-0977EC768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935" y="5263993"/>
                  <a:ext cx="278569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211A5A-9307-4CE6-BB61-B071221B9068}"/>
              </a:ext>
            </a:extLst>
          </p:cNvPr>
          <p:cNvSpPr txBox="1"/>
          <p:nvPr/>
        </p:nvSpPr>
        <p:spPr>
          <a:xfrm>
            <a:off x="1904999" y="1962946"/>
            <a:ext cx="71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We can simplify this recurrence with a change of variables.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5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4999" y="381000"/>
            <a:ext cx="91033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Practice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2119292" y="2314503"/>
            <a:ext cx="7015830" cy="389337"/>
            <a:chOff x="2678586" y="2225726"/>
            <a:chExt cx="4139468" cy="389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678586" y="2245731"/>
                  <a:ext cx="226426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86" y="2245731"/>
                  <a:ext cx="226426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061745" y="2225726"/>
                  <a:ext cx="1756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Guess: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45" y="2225726"/>
                  <a:ext cx="175630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13" t="-1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D5E2A3-5C04-4ABE-BD48-E0BBC201FF95}"/>
                  </a:ext>
                </a:extLst>
              </p:cNvPr>
              <p:cNvSpPr txBox="1"/>
              <p:nvPr/>
            </p:nvSpPr>
            <p:spPr>
              <a:xfrm>
                <a:off x="1904998" y="1483212"/>
                <a:ext cx="8526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Apply the substitution method to the given recurrences and show that the given guesses are the solution to these recurrences. Assume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as the base case.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D5E2A3-5C04-4ABE-BD48-E0BBC201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8" y="1483212"/>
                <a:ext cx="8526263" cy="646331"/>
              </a:xfrm>
              <a:prstGeom prst="rect">
                <a:avLst/>
              </a:prstGeom>
              <a:blipFill>
                <a:blip r:embed="rId6"/>
                <a:stretch>
                  <a:fillRect l="-5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B2DDB1F-E9FF-4937-82BC-DD2EACCC8763}"/>
              </a:ext>
            </a:extLst>
          </p:cNvPr>
          <p:cNvGrpSpPr/>
          <p:nvPr/>
        </p:nvGrpSpPr>
        <p:grpSpPr>
          <a:xfrm>
            <a:off x="2119293" y="3454711"/>
            <a:ext cx="5826225" cy="506870"/>
            <a:chOff x="2678586" y="2245731"/>
            <a:chExt cx="5717399" cy="506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4D8767-33A0-4383-BD6F-971D3C5607F1}"/>
                    </a:ext>
                  </a:extLst>
                </p:cNvPr>
                <p:cNvSpPr/>
                <p:nvPr/>
              </p:nvSpPr>
              <p:spPr>
                <a:xfrm>
                  <a:off x="2678586" y="2245731"/>
                  <a:ext cx="2097600" cy="506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A4D8767-33A0-4383-BD6F-971D3C560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86" y="2245731"/>
                  <a:ext cx="2097600" cy="5068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2CA5633-1CAD-43E7-BE5B-A862637CBEC8}"/>
                    </a:ext>
                  </a:extLst>
                </p:cNvPr>
                <p:cNvSpPr/>
                <p:nvPr/>
              </p:nvSpPr>
              <p:spPr>
                <a:xfrm>
                  <a:off x="6639676" y="2296750"/>
                  <a:ext cx="1756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Guess: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2CA5633-1CAD-43E7-BE5B-A862637CB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676" y="2296750"/>
                  <a:ext cx="175630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24"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7D9692-61B6-4C8E-A849-BC40D6992A53}"/>
              </a:ext>
            </a:extLst>
          </p:cNvPr>
          <p:cNvGrpSpPr/>
          <p:nvPr/>
        </p:nvGrpSpPr>
        <p:grpSpPr>
          <a:xfrm>
            <a:off x="2119293" y="4096482"/>
            <a:ext cx="5835102" cy="506870"/>
            <a:chOff x="2678586" y="2245731"/>
            <a:chExt cx="5726107" cy="506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EE098A9-5775-4768-9511-94C183E4DADD}"/>
                    </a:ext>
                  </a:extLst>
                </p:cNvPr>
                <p:cNvSpPr/>
                <p:nvPr/>
              </p:nvSpPr>
              <p:spPr>
                <a:xfrm>
                  <a:off x="2678586" y="2245731"/>
                  <a:ext cx="2097600" cy="506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EE098A9-5775-4768-9511-94C183E4DA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86" y="2245731"/>
                  <a:ext cx="2097600" cy="506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AEF046-BCB7-4879-96E2-275A38194F99}"/>
                    </a:ext>
                  </a:extLst>
                </p:cNvPr>
                <p:cNvSpPr/>
                <p:nvPr/>
              </p:nvSpPr>
              <p:spPr>
                <a:xfrm>
                  <a:off x="6648384" y="2296750"/>
                  <a:ext cx="1756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Guess: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AEF046-BCB7-4879-96E2-275A38194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384" y="2296750"/>
                  <a:ext cx="175630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20"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E44BC-3722-43A1-9CD2-35A4EB58C43D}"/>
              </a:ext>
            </a:extLst>
          </p:cNvPr>
          <p:cNvGrpSpPr/>
          <p:nvPr/>
        </p:nvGrpSpPr>
        <p:grpSpPr>
          <a:xfrm>
            <a:off x="2111891" y="2893036"/>
            <a:ext cx="7015830" cy="389337"/>
            <a:chOff x="2678586" y="2225726"/>
            <a:chExt cx="4139468" cy="389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46549A6-61FB-47B1-A86B-6175279F28BF}"/>
                    </a:ext>
                  </a:extLst>
                </p:cNvPr>
                <p:cNvSpPr/>
                <p:nvPr/>
              </p:nvSpPr>
              <p:spPr>
                <a:xfrm>
                  <a:off x="2678586" y="2245731"/>
                  <a:ext cx="226426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46549A6-61FB-47B1-A86B-6175279F2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86" y="2245731"/>
                  <a:ext cx="22642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3BDA477-E35E-43C2-B1E4-7C5B39C984B6}"/>
                    </a:ext>
                  </a:extLst>
                </p:cNvPr>
                <p:cNvSpPr/>
                <p:nvPr/>
              </p:nvSpPr>
              <p:spPr>
                <a:xfrm>
                  <a:off x="5061745" y="2225726"/>
                  <a:ext cx="1756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Guess: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3BDA477-E35E-43C2-B1E4-7C5B39C98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45" y="2225726"/>
                  <a:ext cx="175630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15" t="-1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544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799" y="1295400"/>
            <a:ext cx="8734426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Substitution method for solving recurrences consists of two steps:</a:t>
            </a:r>
          </a:p>
          <a:p>
            <a:pPr marL="571500" indent="-457200">
              <a:buClrTx/>
              <a:buFont typeface="+mj-lt"/>
              <a:buAutoNum type="arabicPeriod"/>
            </a:pPr>
            <a:r>
              <a:rPr lang="en-US" dirty="0"/>
              <a:t>Guess the form of the solution, i.e. </a:t>
            </a:r>
            <a:r>
              <a:rPr lang="en-US" altLang="en-US" sz="1800" dirty="0">
                <a:latin typeface="Comic Sans MS" panose="030F0702030302020204" pitchFamily="66" charset="0"/>
              </a:rPr>
              <a:t>T(n) = O(g(n)), </a:t>
            </a:r>
            <a:r>
              <a:rPr lang="en-US" dirty="0"/>
              <a:t>then</a:t>
            </a:r>
          </a:p>
          <a:p>
            <a:pPr marL="571500" indent="-457200">
              <a:buClrTx/>
              <a:buFont typeface="+mj-lt"/>
              <a:buAutoNum type="arabicPeriod"/>
            </a:pPr>
            <a:r>
              <a:rPr lang="en-US" altLang="en-US" dirty="0"/>
              <a:t>Use mathematical induction </a:t>
            </a:r>
            <a:r>
              <a:rPr lang="en-US" dirty="0"/>
              <a:t>to find constants (</a:t>
            </a:r>
            <a:r>
              <a:rPr lang="en-US" altLang="en-US" dirty="0">
                <a:solidFill>
                  <a:srgbClr val="DD0111"/>
                </a:solidFill>
              </a:rPr>
              <a:t>c and n</a:t>
            </a:r>
            <a:r>
              <a:rPr lang="en-US" altLang="en-US" baseline="-25000" dirty="0">
                <a:solidFill>
                  <a:srgbClr val="DD0111"/>
                </a:solidFill>
              </a:rPr>
              <a:t>0</a:t>
            </a:r>
            <a:r>
              <a:rPr lang="en-US" dirty="0"/>
              <a:t>) in the form and show that the solution works</a:t>
            </a:r>
          </a:p>
          <a:p>
            <a:pPr lvl="1">
              <a:buClrTx/>
            </a:pPr>
            <a:r>
              <a:rPr lang="en-US" b="1" dirty="0"/>
              <a:t>Step 1 (Base step)</a:t>
            </a:r>
            <a:r>
              <a:rPr lang="en-US" dirty="0"/>
              <a:t> − Prove that the guess is true for the initial value.</a:t>
            </a:r>
          </a:p>
          <a:p>
            <a:pPr lvl="1">
              <a:buClrTx/>
            </a:pPr>
            <a:r>
              <a:rPr lang="en-US" b="1" dirty="0"/>
              <a:t>Step 2 (Inductive step)</a:t>
            </a:r>
            <a:r>
              <a:rPr lang="en-US" dirty="0"/>
              <a:t> − Prove that if the guess is true for </a:t>
            </a:r>
            <a:r>
              <a:rPr lang="en-US" altLang="en-US" sz="1800" dirty="0">
                <a:latin typeface="Comic Sans MS" panose="030F0702030302020204" pitchFamily="66" charset="0"/>
              </a:rPr>
              <a:t>T(k) ≤ c g(k),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for all </a:t>
            </a:r>
            <a:r>
              <a:rPr lang="en-US" altLang="en-US" sz="1800" dirty="0">
                <a:latin typeface="Comic Sans MS" panose="030F0702030302020204" pitchFamily="66" charset="0"/>
              </a:rPr>
              <a:t>k &lt; n</a:t>
            </a:r>
            <a:r>
              <a:rPr lang="en-US" dirty="0"/>
              <a:t>, then this implies that </a:t>
            </a:r>
            <a:r>
              <a:rPr lang="en-US" altLang="en-US" sz="1800" dirty="0">
                <a:latin typeface="Comic Sans MS" pitchFamily="66" charset="0"/>
              </a:rPr>
              <a:t>T(n) ≤ c g(n)</a:t>
            </a:r>
            <a:r>
              <a:rPr lang="en-US" altLang="en-US" dirty="0"/>
              <a:t>, for some </a:t>
            </a:r>
            <a:r>
              <a:rPr lang="en-US" altLang="en-US" sz="1800" dirty="0">
                <a:latin typeface="Comic Sans MS" pitchFamily="66" charset="0"/>
              </a:rPr>
              <a:t>c &gt; 0</a:t>
            </a:r>
            <a:r>
              <a:rPr lang="en-US" altLang="en-US" dirty="0">
                <a:latin typeface="Comic Sans MS" pitchFamily="66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sz="1800" dirty="0">
                <a:latin typeface="Comic Sans MS" pitchFamily="66" charset="0"/>
              </a:rPr>
              <a:t>n ≥ n</a:t>
            </a:r>
            <a:r>
              <a:rPr lang="en-US" altLang="en-US" sz="1800" baseline="-25000" dirty="0">
                <a:latin typeface="Comic Sans MS" pitchFamily="66" charset="0"/>
              </a:rPr>
              <a:t>0</a:t>
            </a:r>
            <a:endParaRPr lang="en-US" altLang="en-US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400" dirty="0"/>
          </a:p>
          <a:p>
            <a:pPr marL="617220" indent="-457200">
              <a:spcBef>
                <a:spcPts val="0"/>
              </a:spcBef>
            </a:pPr>
            <a:r>
              <a:rPr lang="en-US" dirty="0"/>
              <a:t>The inductive hypothesis is applied to smaller values, similar like recursive calls bring us closer to the base case. </a:t>
            </a:r>
          </a:p>
          <a:p>
            <a:pPr marL="617220" indent="-457200">
              <a:spcBef>
                <a:spcPts val="0"/>
              </a:spcBef>
            </a:pPr>
            <a:endParaRPr lang="en-US" sz="1400" dirty="0"/>
          </a:p>
          <a:p>
            <a:pPr marL="617220" indent="-457200">
              <a:spcBef>
                <a:spcPts val="0"/>
              </a:spcBef>
            </a:pPr>
            <a:r>
              <a:rPr lang="en-US" dirty="0"/>
              <a:t>The substitution method is a powerful way to establish lower or upper bounds on a recurrence.</a:t>
            </a:r>
          </a:p>
          <a:p>
            <a:pPr marL="617220" indent="-457200">
              <a:spcBef>
                <a:spcPts val="0"/>
              </a:spcBef>
            </a:pPr>
            <a:endParaRPr lang="en-US" sz="1400" dirty="0"/>
          </a:p>
          <a:p>
            <a:pPr marL="617220" indent="-457200">
              <a:spcBef>
                <a:spcPts val="0"/>
              </a:spcBef>
            </a:pPr>
            <a:r>
              <a:rPr lang="en-US" dirty="0"/>
              <a:t>It is applied in cases when it is easy to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guess</a:t>
            </a:r>
            <a:r>
              <a:rPr lang="en-US" dirty="0"/>
              <a:t> the form of the solution.</a:t>
            </a:r>
            <a:endParaRPr lang="en-US" altLang="en-US" dirty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2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Merge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70116"/>
            <a:ext cx="7718394" cy="380459"/>
            <a:chOff x="1905000" y="2243482"/>
            <a:chExt cx="7718394" cy="38045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2667000" cy="378210"/>
              <a:chOff x="381000" y="1846235"/>
              <a:chExt cx="2667000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lg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Guess: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61769" y="2243482"/>
              <a:ext cx="5161625" cy="378210"/>
              <a:chOff x="685800" y="2438400"/>
              <a:chExt cx="5161625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1046082" y="2447278"/>
                    <a:ext cx="480134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lg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for some constant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082" y="2447278"/>
                    <a:ext cx="48013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685800" y="2438400"/>
                <a:ext cx="48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or 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913878" y="3334661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Inductive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35642" y="3787378"/>
                <a:ext cx="28194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3787378"/>
                <a:ext cx="2819400" cy="506870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35642" y="5224997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5224997"/>
                <a:ext cx="2819400" cy="369332"/>
              </a:xfrm>
              <a:prstGeom prst="rect">
                <a:avLst/>
              </a:prstGeom>
              <a:blipFill>
                <a:blip r:embed="rId9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35642" y="5646813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 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5646813"/>
                <a:ext cx="1676400" cy="369332"/>
              </a:xfrm>
              <a:prstGeom prst="rect">
                <a:avLst/>
              </a:prstGeom>
              <a:blipFill>
                <a:blip r:embed="rId10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222722" y="5626493"/>
                <a:ext cx="411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:−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722" y="5626493"/>
                <a:ext cx="4114800" cy="369332"/>
              </a:xfrm>
              <a:prstGeom prst="rect">
                <a:avLst/>
              </a:prstGeom>
              <a:blipFill>
                <a:blip r:embed="rId11"/>
                <a:stretch>
                  <a:fillRect l="-444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5000" y="2723234"/>
            <a:ext cx="5978374" cy="378210"/>
            <a:chOff x="1905000" y="2696600"/>
            <a:chExt cx="5978374" cy="37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lg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128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</a:rPr>
                <a:t>Hypothesis:</a:t>
              </a:r>
              <a:endParaRPr lang="en-US" dirty="0">
                <a:solidFill>
                  <a:srgbClr val="2F2B2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/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blipFill>
                <a:blip r:embed="rId14"/>
                <a:stretch>
                  <a:fillRect l="-171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/>
              <p:nvPr/>
            </p:nvSpPr>
            <p:spPr>
              <a:xfrm>
                <a:off x="4035642" y="4260240"/>
                <a:ext cx="28194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4260240"/>
                <a:ext cx="2819400" cy="506870"/>
              </a:xfrm>
              <a:prstGeom prst="rect">
                <a:avLst/>
              </a:prstGeom>
              <a:blipFill>
                <a:blip r:embed="rId1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/>
              <p:nvPr/>
            </p:nvSpPr>
            <p:spPr>
              <a:xfrm>
                <a:off x="4035642" y="4778922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4778922"/>
                <a:ext cx="2819400" cy="369332"/>
              </a:xfrm>
              <a:prstGeom prst="rect">
                <a:avLst/>
              </a:prstGeom>
              <a:blipFill>
                <a:blip r:embed="rId16"/>
                <a:stretch>
                  <a:fillRect t="-1311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648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Merge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70116"/>
            <a:ext cx="7718394" cy="380459"/>
            <a:chOff x="1905000" y="2243482"/>
            <a:chExt cx="7718394" cy="38045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2667000" cy="378210"/>
              <a:chOff x="381000" y="1846235"/>
              <a:chExt cx="2667000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lg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Guess: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61769" y="2243482"/>
              <a:ext cx="5161625" cy="378210"/>
              <a:chOff x="685800" y="2438400"/>
              <a:chExt cx="5161625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1046082" y="2447278"/>
                    <a:ext cx="480134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lg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for some constant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082" y="2447278"/>
                    <a:ext cx="48013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685800" y="2438400"/>
                <a:ext cx="48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or 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913878" y="3689773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Base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5000" y="2723234"/>
            <a:ext cx="5978374" cy="378210"/>
            <a:chOff x="1905000" y="2696600"/>
            <a:chExt cx="5978374" cy="37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lg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128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</a:rPr>
                <a:t>Hypothesis:</a:t>
              </a:r>
              <a:endParaRPr lang="en-US" dirty="0">
                <a:solidFill>
                  <a:srgbClr val="2F2B20"/>
                </a:solidFill>
                <a:latin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E9230-26D2-4D06-AA58-89E73B8945D2}"/>
              </a:ext>
            </a:extLst>
          </p:cNvPr>
          <p:cNvGrpSpPr/>
          <p:nvPr/>
        </p:nvGrpSpPr>
        <p:grpSpPr>
          <a:xfrm>
            <a:off x="1913878" y="3185793"/>
            <a:ext cx="6805479" cy="378770"/>
            <a:chOff x="1913878" y="3185793"/>
            <a:chExt cx="6805479" cy="3787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16AC11-DB1D-4112-9351-3BDF903A8302}"/>
                </a:ext>
              </a:extLst>
            </p:cNvPr>
            <p:cNvSpPr txBox="1"/>
            <p:nvPr/>
          </p:nvSpPr>
          <p:spPr>
            <a:xfrm>
              <a:off x="1913878" y="3185793"/>
              <a:ext cx="212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From Inductive Step: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E8011D9-33E4-400D-8230-6F08FCF9E095}"/>
                    </a:ext>
                  </a:extLst>
                </p:cNvPr>
                <p:cNvSpPr/>
                <p:nvPr/>
              </p:nvSpPr>
              <p:spPr>
                <a:xfrm>
                  <a:off x="3918014" y="3195231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lg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when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E8011D9-33E4-400D-8230-6F08FCF9E0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014" y="3195231"/>
                  <a:ext cx="4801343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5A0CA85-79C9-493F-8FFC-598A228382CB}"/>
                  </a:ext>
                </a:extLst>
              </p:cNvPr>
              <p:cNvSpPr/>
              <p:nvPr/>
            </p:nvSpPr>
            <p:spPr>
              <a:xfrm>
                <a:off x="3082031" y="3692276"/>
                <a:ext cx="48013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 1 </a:t>
                </a:r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5A0CA85-79C9-493F-8FFC-598A22838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31" y="3692276"/>
                <a:ext cx="4801343" cy="369332"/>
              </a:xfrm>
              <a:prstGeom prst="rect">
                <a:avLst/>
              </a:prstGeom>
              <a:blipFill>
                <a:blip r:embed="rId10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9E924A-80EA-4669-B098-6D08CE005096}"/>
                  </a:ext>
                </a:extLst>
              </p:cNvPr>
              <p:cNvSpPr txBox="1"/>
              <p:nvPr/>
            </p:nvSpPr>
            <p:spPr>
              <a:xfrm>
                <a:off x="7285235" y="3465745"/>
                <a:ext cx="37763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rgbClr val="2F2B20"/>
                    </a:solidFill>
                    <a:latin typeface="Calibri"/>
                  </a:rPr>
                  <a:t>Impossible as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(1)=</m:t>
                    </m:r>
                  </m:oMath>
                </a14:m>
                <a:r>
                  <a:rPr lang="en-US" altLang="en-US" sz="16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solidFill>
                      <a:srgbClr val="2F2B20"/>
                    </a:solidFill>
                    <a:latin typeface="Calibri"/>
                  </a:rPr>
                  <a:t> We only want to show that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altLang="en-US" sz="16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sz="1600" dirty="0">
                    <a:solidFill>
                      <a:srgbClr val="00B05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sz="1600" i="1">
                        <a:solidFill>
                          <a:srgbClr val="00B05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:r>
                  <a:rPr lang="en-US" sz="1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00B05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2F2B20"/>
                    </a:solidFill>
                    <a:latin typeface="Calibri"/>
                  </a:rPr>
                  <a:t> for sufficiently large values of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2F2B20"/>
                    </a:solidFill>
                    <a:latin typeface="Calibri"/>
                  </a:rPr>
                  <a:t>; i.e.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60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altLang="en-US" sz="1600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2F2B20"/>
                    </a:solidFill>
                    <a:latin typeface="Calibri"/>
                  </a:rPr>
                  <a:t>. 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endParaRPr lang="en-US" sz="16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9E924A-80EA-4669-B098-6D08CE00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235" y="3465745"/>
                <a:ext cx="3776338" cy="830997"/>
              </a:xfrm>
              <a:prstGeom prst="rect">
                <a:avLst/>
              </a:prstGeom>
              <a:blipFill>
                <a:blip r:embed="rId11"/>
                <a:stretch>
                  <a:fillRect l="-806" t="-2206" r="-8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0F2E8FE-B916-440E-A82D-4965E839580A}"/>
              </a:ext>
            </a:extLst>
          </p:cNvPr>
          <p:cNvSpPr txBox="1"/>
          <p:nvPr/>
        </p:nvSpPr>
        <p:spPr>
          <a:xfrm>
            <a:off x="1913878" y="4083553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6A5C20-0B77-4D52-88E5-7C495EE1AD88}"/>
                  </a:ext>
                </a:extLst>
              </p:cNvPr>
              <p:cNvSpPr/>
              <p:nvPr/>
            </p:nvSpPr>
            <p:spPr>
              <a:xfrm>
                <a:off x="2687464" y="4133671"/>
                <a:ext cx="3710499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 smtClean="0">
                          <a:latin typeface="Cambria Math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6A5C20-0B77-4D52-88E5-7C495EE1A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64" y="4133671"/>
                <a:ext cx="3710499" cy="710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81B03F4-96CD-4A70-B895-5FF4B2B9753E}"/>
              </a:ext>
            </a:extLst>
          </p:cNvPr>
          <p:cNvSpPr txBox="1"/>
          <p:nvPr/>
        </p:nvSpPr>
        <p:spPr>
          <a:xfrm>
            <a:off x="1913878" y="4843865"/>
            <a:ext cx="37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We want to satisfy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6EA3363-6BFB-4B66-A080-D6EA885ECAEF}"/>
                  </a:ext>
                </a:extLst>
              </p:cNvPr>
              <p:cNvSpPr/>
              <p:nvPr/>
            </p:nvSpPr>
            <p:spPr>
              <a:xfrm>
                <a:off x="2011896" y="5225746"/>
                <a:ext cx="3049848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  =  </m:t>
                              </m:r>
                              <m:r>
                                <a:rPr lang="en-US" altLang="en-US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solidFill>
                                    <a:srgbClr val="2F2B20"/>
                                  </a:solidFill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0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  =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altLang="en-US" i="1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>
                                  <a:solidFill>
                                    <a:srgbClr val="2F2B20"/>
                                  </a:solidFill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m:rPr>
                                  <m:nor/>
                                </m:rPr>
                                <a:rPr lang="en-US" altLang="en-US" b="0" i="0" smtClean="0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6EA3363-6BFB-4B66-A080-D6EA885E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96" y="5225746"/>
                <a:ext cx="3049848" cy="7101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78A6CDC-DAE5-4701-BA59-CA61B84CA9F4}"/>
                  </a:ext>
                </a:extLst>
              </p:cNvPr>
              <p:cNvSpPr/>
              <p:nvPr/>
            </p:nvSpPr>
            <p:spPr>
              <a:xfrm>
                <a:off x="4995896" y="5225746"/>
                <a:ext cx="155526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en-US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en-US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1.052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78A6CDC-DAE5-4701-BA59-CA61B84CA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96" y="5225746"/>
                <a:ext cx="1555260" cy="710194"/>
              </a:xfrm>
              <a:prstGeom prst="rect">
                <a:avLst/>
              </a:prstGeom>
              <a:blipFill>
                <a:blip r:embed="rId14"/>
                <a:stretch>
                  <a:fillRect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FF9B19-9C80-4A3F-9ED8-6040CB44AF7E}"/>
                  </a:ext>
                </a:extLst>
              </p:cNvPr>
              <p:cNvSpPr/>
              <p:nvPr/>
            </p:nvSpPr>
            <p:spPr>
              <a:xfrm>
                <a:off x="6654699" y="5396177"/>
                <a:ext cx="1198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en-US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FF9B19-9C80-4A3F-9ED8-6040CB44A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699" y="5396177"/>
                <a:ext cx="11986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9F13C-18F5-4EB4-8EB0-FBEEA19FF5C0}"/>
                  </a:ext>
                </a:extLst>
              </p:cNvPr>
              <p:cNvSpPr txBox="1"/>
              <p:nvPr/>
            </p:nvSpPr>
            <p:spPr>
              <a:xfrm>
                <a:off x="8161088" y="5123980"/>
                <a:ext cx="29004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/>
                  <a:t>Must check both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600" dirty="0"/>
                  <a:t> simultaneously because of the nature of the recursive equation.</a:t>
                </a:r>
                <a:endParaRPr lang="en-US" sz="16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9F13C-18F5-4EB4-8EB0-FBEEA19F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88" y="5123980"/>
                <a:ext cx="2900485" cy="830997"/>
              </a:xfrm>
              <a:prstGeom prst="rect">
                <a:avLst/>
              </a:prstGeom>
              <a:blipFill>
                <a:blip r:embed="rId16"/>
                <a:stretch>
                  <a:fillRect l="-1261" t="-2206" r="-105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0DF36D-F6D8-4252-A516-C57A7F8E080F}"/>
                  </a:ext>
                </a:extLst>
              </p:cNvPr>
              <p:cNvSpPr/>
              <p:nvPr/>
            </p:nvSpPr>
            <p:spPr>
              <a:xfrm>
                <a:off x="1905000" y="6234346"/>
                <a:ext cx="8001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We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prove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that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so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a:rPr lang="en-US" i="1" dirty="0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0DF36D-F6D8-4252-A516-C57A7F8E0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234346"/>
                <a:ext cx="8001000" cy="369332"/>
              </a:xfrm>
              <a:prstGeom prst="rect">
                <a:avLst/>
              </a:prstGeom>
              <a:blipFill>
                <a:blip r:embed="rId17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512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8" grpId="0"/>
      <p:bldP spid="11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Merge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70116"/>
            <a:ext cx="7275047" cy="380459"/>
            <a:chOff x="1905000" y="2243482"/>
            <a:chExt cx="7275047" cy="38045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2242127" cy="378210"/>
              <a:chOff x="381000" y="1846235"/>
              <a:chExt cx="2242127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54586" y="1846235"/>
                    <a:ext cx="146854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586" y="1846235"/>
                    <a:ext cx="14685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r="-4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Guess: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8422" y="2243482"/>
              <a:ext cx="5161625" cy="378210"/>
              <a:chOff x="242453" y="2438400"/>
              <a:chExt cx="5161625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602735" y="2447278"/>
                    <a:ext cx="480134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for some constant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5" y="2447278"/>
                    <a:ext cx="48013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242453" y="2438400"/>
                <a:ext cx="48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or 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913878" y="3334661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Inductive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37" y="3277574"/>
                <a:ext cx="238760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35642" y="3787378"/>
                <a:ext cx="28194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3787378"/>
                <a:ext cx="2819400" cy="506870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35642" y="4809366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4809366"/>
                <a:ext cx="2819400" cy="369332"/>
              </a:xfrm>
              <a:prstGeom prst="rect">
                <a:avLst/>
              </a:prstGeom>
              <a:blipFill>
                <a:blip r:embed="rId9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64230" y="4812053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 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30" y="4812053"/>
                <a:ext cx="1676400" cy="369332"/>
              </a:xfrm>
              <a:prstGeom prst="rect">
                <a:avLst/>
              </a:prstGeom>
              <a:blipFill>
                <a:blip r:embed="rId10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5000" y="2723234"/>
            <a:ext cx="5978374" cy="378210"/>
            <a:chOff x="1905000" y="2696600"/>
            <a:chExt cx="5978374" cy="37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128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</a:rPr>
                <a:t>Hypothesis:</a:t>
              </a:r>
              <a:endParaRPr lang="en-US" dirty="0">
                <a:solidFill>
                  <a:srgbClr val="2F2B2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/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52" y="2705478"/>
                <a:ext cx="3198180" cy="461473"/>
              </a:xfrm>
              <a:prstGeom prst="rect">
                <a:avLst/>
              </a:prstGeom>
              <a:blipFill>
                <a:blip r:embed="rId13"/>
                <a:stretch>
                  <a:fillRect l="-171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/>
              <p:nvPr/>
            </p:nvSpPr>
            <p:spPr>
              <a:xfrm>
                <a:off x="4035642" y="4363291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2" y="4363291"/>
                <a:ext cx="2819400" cy="369332"/>
              </a:xfrm>
              <a:prstGeom prst="rect">
                <a:avLst/>
              </a:prstGeom>
              <a:blipFill>
                <a:blip r:embed="rId14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9DE8DC-DFF0-45EC-BD7D-355A7DDF731A}"/>
                  </a:ext>
                </a:extLst>
              </p:cNvPr>
              <p:cNvSpPr/>
              <p:nvPr/>
            </p:nvSpPr>
            <p:spPr>
              <a:xfrm>
                <a:off x="1905000" y="5676377"/>
                <a:ext cx="7100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The above inequality does not hold because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/>
                  </a:rPr>
                  <a:t> cannot be less than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/>
                  </a:rPr>
                  <a:t>. </a:t>
                </a:r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9DE8DC-DFF0-45EC-BD7D-355A7DDF7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676377"/>
                <a:ext cx="7100455" cy="369332"/>
              </a:xfrm>
              <a:prstGeom prst="rect">
                <a:avLst/>
              </a:prstGeom>
              <a:blipFill>
                <a:blip r:embed="rId15"/>
                <a:stretch>
                  <a:fillRect l="-7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4D3354-65FC-428E-A230-8BCD3602ADBF}"/>
                  </a:ext>
                </a:extLst>
              </p:cNvPr>
              <p:cNvSpPr/>
              <p:nvPr/>
            </p:nvSpPr>
            <p:spPr>
              <a:xfrm>
                <a:off x="1923114" y="6114752"/>
                <a:ext cx="2958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>
                    <a:solidFill>
                      <a:srgbClr val="2F2B20"/>
                    </a:solidFill>
                  </a:rPr>
                  <a:t>Hence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4D3354-65FC-428E-A230-8BCD3602A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14" y="6114752"/>
                <a:ext cx="2958523" cy="369332"/>
              </a:xfrm>
              <a:prstGeom prst="rect">
                <a:avLst/>
              </a:prstGeom>
              <a:blipFill>
                <a:blip r:embed="rId16"/>
                <a:stretch>
                  <a:fillRect l="-1646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83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6" grpId="0"/>
      <p:bldP spid="28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9112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Merge Sort </a:t>
            </a:r>
            <a:r>
              <a:rPr lang="en-US" sz="2800" spc="-100" dirty="0">
                <a:solidFill>
                  <a:srgbClr val="675E47"/>
                </a:solidFill>
                <a:latin typeface="Cambria"/>
              </a:rPr>
              <a:t>(Lower Bound)</a:t>
            </a:r>
            <a:endParaRPr lang="en-US" sz="3000" spc="-100" dirty="0">
              <a:solidFill>
                <a:srgbClr val="675E47"/>
              </a:solidFill>
              <a:latin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69431"/>
            <a:ext cx="3561829" cy="381144"/>
            <a:chOff x="1905000" y="2242797"/>
            <a:chExt cx="3561829" cy="381144"/>
          </a:xfrm>
        </p:grpSpPr>
        <p:sp>
          <p:nvSpPr>
            <p:cNvPr id="2" name="TextBox 1"/>
            <p:cNvSpPr txBox="1"/>
            <p:nvPr/>
          </p:nvSpPr>
          <p:spPr>
            <a:xfrm>
              <a:off x="1905000" y="2254609"/>
              <a:ext cx="180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We want to show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661474" y="2242797"/>
                  <a:ext cx="1805355" cy="378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dirty="0" err="1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lg</a:t>
                  </a:r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474" y="2242797"/>
                  <a:ext cx="1805355" cy="378895"/>
                </a:xfrm>
                <a:prstGeom prst="rect">
                  <a:avLst/>
                </a:prstGeom>
                <a:blipFill>
                  <a:blip r:embed="rId5"/>
                  <a:stretch>
                    <a:fillRect t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12704" y="2700810"/>
                <a:ext cx="3349896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 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704" y="2700810"/>
                <a:ext cx="3349896" cy="506870"/>
              </a:xfrm>
              <a:prstGeom prst="rect">
                <a:avLst/>
              </a:prstGeom>
              <a:blipFill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60477" y="4234131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(c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altLang="en-US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77" y="4234131"/>
                <a:ext cx="2819400" cy="369332"/>
              </a:xfrm>
              <a:prstGeom prst="rect">
                <a:avLst/>
              </a:prstGeom>
              <a:blipFill>
                <a:blip r:embed="rId7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60477" y="4655947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 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77" y="4655947"/>
                <a:ext cx="1676400" cy="369332"/>
              </a:xfrm>
              <a:prstGeom prst="rect">
                <a:avLst/>
              </a:prstGeom>
              <a:blipFill>
                <a:blip r:embed="rId8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697725" y="4656218"/>
                <a:ext cx="27253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𝑎𝑠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𝑙𝑜𝑛𝑔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𝑎𝑠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25" y="4656218"/>
                <a:ext cx="2725306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29A91B-871F-4F65-ADD0-B1ACB827A91F}"/>
                  </a:ext>
                </a:extLst>
              </p:cNvPr>
              <p:cNvSpPr txBox="1"/>
              <p:nvPr/>
            </p:nvSpPr>
            <p:spPr>
              <a:xfrm>
                <a:off x="5495511" y="2282395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is a power of 2. We have: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29A91B-871F-4F65-ADD0-B1ACB827A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11" y="2282395"/>
                <a:ext cx="4191000" cy="369332"/>
              </a:xfrm>
              <a:prstGeom prst="rect">
                <a:avLst/>
              </a:prstGeom>
              <a:blipFill>
                <a:blip r:embed="rId11"/>
                <a:stretch>
                  <a:fillRect l="-11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/>
              <p:nvPr/>
            </p:nvSpPr>
            <p:spPr>
              <a:xfrm>
                <a:off x="2760785" y="3189494"/>
                <a:ext cx="28194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85" y="3189494"/>
                <a:ext cx="2819400" cy="506870"/>
              </a:xfrm>
              <a:prstGeom prst="rect">
                <a:avLst/>
              </a:prstGeom>
              <a:blipFill>
                <a:blip r:embed="rId1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/>
              <p:nvPr/>
            </p:nvSpPr>
            <p:spPr>
              <a:xfrm>
                <a:off x="2760477" y="3788056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77" y="3788056"/>
                <a:ext cx="2819400" cy="369332"/>
              </a:xfrm>
              <a:prstGeom prst="rect">
                <a:avLst/>
              </a:prstGeom>
              <a:blipFill>
                <a:blip r:embed="rId13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B4307B-F2D1-4018-8656-483B01ABAF45}"/>
                  </a:ext>
                </a:extLst>
              </p:cNvPr>
              <p:cNvSpPr txBox="1"/>
              <p:nvPr/>
            </p:nvSpPr>
            <p:spPr>
              <a:xfrm>
                <a:off x="1905000" y="5294065"/>
                <a:ext cx="685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We also want to satisfy the boundary condition (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B4307B-F2D1-4018-8656-483B01ABA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94065"/>
                <a:ext cx="6852138" cy="369332"/>
              </a:xfrm>
              <a:prstGeom prst="rect">
                <a:avLst/>
              </a:prstGeom>
              <a:blipFill>
                <a:blip r:embed="rId14"/>
                <a:stretch>
                  <a:fillRect l="-8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A65402-540C-4599-96AF-737CBEE0CED9}"/>
                  </a:ext>
                </a:extLst>
              </p:cNvPr>
              <p:cNvSpPr/>
              <p:nvPr/>
            </p:nvSpPr>
            <p:spPr>
              <a:xfrm>
                <a:off x="3660479" y="5688589"/>
                <a:ext cx="2425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ea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= 2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/>
                  <a:t>c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A65402-540C-4599-96AF-737CBEE0C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79" y="5688589"/>
                <a:ext cx="2425151" cy="369332"/>
              </a:xfrm>
              <a:prstGeom prst="rect">
                <a:avLst/>
              </a:prstGeom>
              <a:blipFill>
                <a:blip r:embed="rId15"/>
                <a:stretch>
                  <a:fillRect t="-8197" r="-1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DB3DA7-2AB7-453B-82A3-169241BEC0D7}"/>
                  </a:ext>
                </a:extLst>
              </p:cNvPr>
              <p:cNvSpPr txBox="1"/>
              <p:nvPr/>
            </p:nvSpPr>
            <p:spPr>
              <a:xfrm>
                <a:off x="1907775" y="6161358"/>
                <a:ext cx="79344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In other words, it is enough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2. By the requirement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for the induction step we choose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DB3DA7-2AB7-453B-82A3-169241BE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75" y="6161358"/>
                <a:ext cx="7934494" cy="646331"/>
              </a:xfrm>
              <a:prstGeom prst="rect">
                <a:avLst/>
              </a:prstGeom>
              <a:blipFill>
                <a:blip r:embed="rId16"/>
                <a:stretch>
                  <a:fillRect l="-691" t="-7547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59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7" grpId="0"/>
      <p:bldP spid="28" grpId="0"/>
      <p:bldP spid="29" grpId="0"/>
      <p:bldP spid="11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4999" y="2281243"/>
                <a:ext cx="456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We will prove that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is strictly increasing.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9" y="2281243"/>
                <a:ext cx="4566822" cy="369332"/>
              </a:xfrm>
              <a:prstGeom prst="rect">
                <a:avLst/>
              </a:prstGeom>
              <a:blipFill>
                <a:blip r:embed="rId5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6475" y="3101841"/>
            <a:ext cx="4921928" cy="369332"/>
            <a:chOff x="1905000" y="2696600"/>
            <a:chExt cx="492192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4598633" y="2696600"/>
                  <a:ext cx="222829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4 =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633" y="2696600"/>
                  <a:ext cx="222829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291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  <a:latin typeface="Calibri"/>
                </a:rPr>
                <a:t>For the base case note that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16AC11-DB1D-4112-9351-3BDF903A8302}"/>
                  </a:ext>
                </a:extLst>
              </p:cNvPr>
              <p:cNvSpPr txBox="1"/>
              <p:nvPr/>
            </p:nvSpPr>
            <p:spPr>
              <a:xfrm>
                <a:off x="1904999" y="2690480"/>
                <a:ext cx="876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Assuming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it holds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we want to show that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16AC11-DB1D-4112-9351-3BDF903A8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9" y="2690480"/>
                <a:ext cx="8765960" cy="369332"/>
              </a:xfrm>
              <a:prstGeom prst="rect">
                <a:avLst/>
              </a:prstGeom>
              <a:blipFill>
                <a:blip r:embed="rId8"/>
                <a:stretch>
                  <a:fillRect l="-5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7">
            <a:extLst>
              <a:ext uri="{FF2B5EF4-FFF2-40B4-BE49-F238E27FC236}">
                <a16:creationId xmlns:a16="http://schemas.microsoft.com/office/drawing/2014/main" id="{851E999B-E237-4010-A75A-4C8395F5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9112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Merge Sort </a:t>
            </a:r>
            <a:r>
              <a:rPr lang="en-US" sz="2800" spc="-100" dirty="0">
                <a:solidFill>
                  <a:srgbClr val="675E47"/>
                </a:solidFill>
                <a:latin typeface="Cambria"/>
              </a:rPr>
              <a:t>(Lower Bound)</a:t>
            </a:r>
            <a:endParaRPr lang="en-US" sz="3000" spc="-100" dirty="0">
              <a:solidFill>
                <a:srgbClr val="675E47"/>
              </a:solidFill>
              <a:latin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6388C0-97C4-4F02-B50E-82E0A9FAEC74}"/>
                  </a:ext>
                </a:extLst>
              </p:cNvPr>
              <p:cNvSpPr/>
              <p:nvPr/>
            </p:nvSpPr>
            <p:spPr>
              <a:xfrm>
                <a:off x="3091590" y="4192256"/>
                <a:ext cx="2297155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T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6388C0-97C4-4F02-B50E-82E0A9FAE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0" y="4192256"/>
                <a:ext cx="2297155" cy="506870"/>
              </a:xfrm>
              <a:prstGeom prst="rect">
                <a:avLst/>
              </a:prstGeom>
              <a:blipFill>
                <a:blip r:embed="rId9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DD12FD-A9D4-4798-BCBA-8ADBB3FFE9C3}"/>
                  </a:ext>
                </a:extLst>
              </p:cNvPr>
              <p:cNvSpPr/>
              <p:nvPr/>
            </p:nvSpPr>
            <p:spPr>
              <a:xfrm>
                <a:off x="3089260" y="5231447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T(n)</a:t>
                </a:r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DD12FD-A9D4-4798-BCBA-8ADBB3FFE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60" y="5231447"/>
                <a:ext cx="1676400" cy="369332"/>
              </a:xfrm>
              <a:prstGeom prst="rect">
                <a:avLst/>
              </a:prstGeom>
              <a:blipFill>
                <a:blip r:embed="rId10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2133CA-E814-4A82-B24F-5DE2E2D2E1BD}"/>
                  </a:ext>
                </a:extLst>
              </p:cNvPr>
              <p:cNvSpPr/>
              <p:nvPr/>
            </p:nvSpPr>
            <p:spPr>
              <a:xfrm>
                <a:off x="3089260" y="4769720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2133CA-E814-4A82-B24F-5DE2E2D2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60" y="4769720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13283CF-E046-4882-BAAA-57E083EC5069}"/>
                  </a:ext>
                </a:extLst>
              </p:cNvPr>
              <p:cNvSpPr/>
              <p:nvPr/>
            </p:nvSpPr>
            <p:spPr>
              <a:xfrm>
                <a:off x="2160910" y="3643317"/>
                <a:ext cx="4667493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en-US" i="1">
                                    <a:solidFill>
                                      <a:srgbClr val="2F2B2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13283CF-E046-4882-BAAA-57E083EC5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10" y="3643317"/>
                <a:ext cx="4667493" cy="506870"/>
              </a:xfrm>
              <a:prstGeom prst="rect">
                <a:avLst/>
              </a:prstGeom>
              <a:blipFill>
                <a:blip r:embed="rId1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A151DE9-7B19-4702-A9CF-FD9E85A24E70}"/>
                  </a:ext>
                </a:extLst>
              </p:cNvPr>
              <p:cNvSpPr/>
              <p:nvPr/>
            </p:nvSpPr>
            <p:spPr>
              <a:xfrm>
                <a:off x="1905000" y="5861481"/>
                <a:ext cx="8001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We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prove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that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2,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so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a:rPr lang="en-US" i="1" dirty="0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err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A151DE9-7B19-4702-A9CF-FD9E85A24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861481"/>
                <a:ext cx="8001000" cy="369332"/>
              </a:xfrm>
              <a:prstGeom prst="rect">
                <a:avLst/>
              </a:prstGeom>
              <a:blipFill>
                <a:blip r:embed="rId13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49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  <p:bldP spid="43" grpId="0"/>
      <p:bldP spid="44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4999" y="381000"/>
            <a:ext cx="91033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Quick Sort </a:t>
            </a:r>
            <a:r>
              <a:rPr lang="en-US" sz="2800" spc="-100" dirty="0">
                <a:solidFill>
                  <a:srgbClr val="675E47"/>
                </a:solidFill>
                <a:latin typeface="Cambria"/>
              </a:rPr>
              <a:t>(Worse Case)</a:t>
            </a:r>
            <a:endParaRPr lang="en-US" sz="4000" spc="-100" dirty="0">
              <a:solidFill>
                <a:srgbClr val="675E47"/>
              </a:solidFill>
              <a:latin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53F51-C589-4337-AED8-D4FD1800030F}"/>
              </a:ext>
            </a:extLst>
          </p:cNvPr>
          <p:cNvGrpSpPr/>
          <p:nvPr/>
        </p:nvGrpSpPr>
        <p:grpSpPr>
          <a:xfrm>
            <a:off x="1905000" y="2270116"/>
            <a:ext cx="7425426" cy="380459"/>
            <a:chOff x="1905000" y="2243482"/>
            <a:chExt cx="7425426" cy="380459"/>
          </a:xfrm>
        </p:grpSpPr>
        <p:grpSp>
          <p:nvGrpSpPr>
            <p:cNvPr id="12" name="Group 11"/>
            <p:cNvGrpSpPr/>
            <p:nvPr/>
          </p:nvGrpSpPr>
          <p:grpSpPr>
            <a:xfrm>
              <a:off x="1905000" y="2245731"/>
              <a:ext cx="2667000" cy="378210"/>
              <a:chOff x="381000" y="1846235"/>
              <a:chExt cx="2667000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586" y="1846235"/>
                    <a:ext cx="18934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TextBox 1"/>
              <p:cNvSpPr txBox="1"/>
              <p:nvPr/>
            </p:nvSpPr>
            <p:spPr>
              <a:xfrm>
                <a:off x="381000" y="1855113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Guess: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168801" y="2243482"/>
              <a:ext cx="5161625" cy="378210"/>
              <a:chOff x="392832" y="2438400"/>
              <a:chExt cx="5161625" cy="37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53114" y="2447278"/>
                    <a:ext cx="480134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</m:oMath>
                    </a14:m>
                    <a: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r>
                      <a:rPr lang="en-US" altLang="en-US" dirty="0">
                        <a:solidFill>
                          <a:srgbClr val="2F2B20"/>
                        </a:solidFill>
                        <a:latin typeface="Calibri"/>
                        <a:ea typeface="Cambria Math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for some constant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 </a:t>
                    </a:r>
                    <a: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114" y="2447278"/>
                    <a:ext cx="48013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392832" y="2438400"/>
                <a:ext cx="483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or 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913878" y="3201491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Inductive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00637" y="3188794"/>
                <a:ext cx="2387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37" y="3188794"/>
                <a:ext cx="238760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26764" y="3636452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64" y="3636452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26764" y="5007616"/>
                <a:ext cx="167640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b="1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64" y="5007616"/>
                <a:ext cx="1676400" cy="375552"/>
              </a:xfrm>
              <a:prstGeom prst="rect">
                <a:avLst/>
              </a:prstGeom>
              <a:blipFill>
                <a:blip r:embed="rId9"/>
                <a:stretch>
                  <a:fillRect t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/>
              <p:nvPr/>
            </p:nvSpPr>
            <p:spPr>
              <a:xfrm>
                <a:off x="3009900" y="1181623"/>
                <a:ext cx="525780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𝑇</m:t>
                      </m:r>
                      <m:r>
                        <a:rPr lang="en-US" altLang="en-US" i="1" smtClean="0">
                          <a:latin typeface="Cambria Math"/>
                        </a:rPr>
                        <m:t>(</m:t>
                      </m:r>
                      <m:r>
                        <a:rPr lang="en-US" altLang="en-US" i="1" smtClean="0">
                          <a:latin typeface="Cambria Math"/>
                        </a:rPr>
                        <m:t>𝑛</m:t>
                      </m:r>
                      <m:r>
                        <a:rPr lang="en-US" altLang="en-U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           1                        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9DD304-192B-458A-B568-0124DA0A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181623"/>
                <a:ext cx="5257800" cy="710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D81507-0ADD-44D9-AAB1-8140EB2FD11F}"/>
              </a:ext>
            </a:extLst>
          </p:cNvPr>
          <p:cNvGrpSpPr/>
          <p:nvPr/>
        </p:nvGrpSpPr>
        <p:grpSpPr>
          <a:xfrm>
            <a:off x="1905000" y="2723234"/>
            <a:ext cx="5978374" cy="378210"/>
            <a:chOff x="1905000" y="2696600"/>
            <a:chExt cx="5978374" cy="37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/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</m:oMath>
                  </a14:m>
                  <a:r>
                    <a:rPr lang="en-US" altLang="en-US" i="1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r>
                    <a:rPr lang="en-US" altLang="en-US" dirty="0">
                      <a:solidFill>
                        <a:srgbClr val="2F2B20"/>
                      </a:solidFill>
                      <a:latin typeface="Calibri"/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:r>
                    <a:rPr lang="en-US" dirty="0">
                      <a:solidFill>
                        <a:srgbClr val="2F2B20"/>
                      </a:solidFill>
                      <a:latin typeface="Calibri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dirty="0">
                      <a:solidFill>
                        <a:srgbClr val="2F2B2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2F2B2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F14DD44-4F09-4A75-B3C3-CE6A444E4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031" y="2705478"/>
                  <a:ext cx="4801343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9A91B-871F-4F65-ADD0-B1ACB827A91F}"/>
                </a:ext>
              </a:extLst>
            </p:cNvPr>
            <p:cNvSpPr txBox="1"/>
            <p:nvPr/>
          </p:nvSpPr>
          <p:spPr>
            <a:xfrm>
              <a:off x="1905000" y="2696600"/>
              <a:ext cx="128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F2B20"/>
                  </a:solidFill>
                </a:rPr>
                <a:t>Hypothesis:</a:t>
              </a:r>
              <a:endParaRPr lang="en-US" dirty="0">
                <a:solidFill>
                  <a:srgbClr val="2F2B2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/>
              <p:nvPr/>
            </p:nvSpPr>
            <p:spPr>
              <a:xfrm>
                <a:off x="6966752" y="2705478"/>
                <a:ext cx="3198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D51BF-39E6-4059-B8F1-AE669D0E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52" y="2705478"/>
                <a:ext cx="3198180" cy="369332"/>
              </a:xfrm>
              <a:prstGeom prst="rect">
                <a:avLst/>
              </a:prstGeom>
              <a:blipFill>
                <a:blip r:embed="rId12"/>
                <a:stretch>
                  <a:fillRect l="-17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/>
              <p:nvPr/>
            </p:nvSpPr>
            <p:spPr>
              <a:xfrm>
                <a:off x="4026764" y="4064924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44D63B-0741-4D9C-BD87-0836CDAC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64" y="4064924"/>
                <a:ext cx="2819400" cy="369332"/>
              </a:xfrm>
              <a:prstGeom prst="rect">
                <a:avLst/>
              </a:prstGeom>
              <a:blipFill>
                <a:blip r:embed="rId13"/>
                <a:stretch>
                  <a:fillRect l="-1948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/>
              <p:nvPr/>
            </p:nvSpPr>
            <p:spPr>
              <a:xfrm>
                <a:off x="4026764" y="4539216"/>
                <a:ext cx="2819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B88FAD-5FD7-465D-A4C0-1E87D012D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64" y="4539216"/>
                <a:ext cx="2819400" cy="369332"/>
              </a:xfrm>
              <a:prstGeom prst="rect">
                <a:avLst/>
              </a:prstGeom>
              <a:blipFill>
                <a:blip r:embed="rId1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45D808-1A33-416D-82CC-D81426302A76}"/>
                  </a:ext>
                </a:extLst>
              </p:cNvPr>
              <p:cNvSpPr/>
              <p:nvPr/>
            </p:nvSpPr>
            <p:spPr>
              <a:xfrm>
                <a:off x="7160578" y="5007616"/>
                <a:ext cx="411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𝑖𝑓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:−2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45D808-1A33-416D-82CC-D81426302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78" y="5007616"/>
                <a:ext cx="4114800" cy="369332"/>
              </a:xfrm>
              <a:prstGeom prst="rect">
                <a:avLst/>
              </a:prstGeom>
              <a:blipFill>
                <a:blip r:embed="rId15"/>
                <a:stretch>
                  <a:fillRect l="-4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0EC367D-ED0A-4A2D-98F3-E67D1D4F2F31}"/>
              </a:ext>
            </a:extLst>
          </p:cNvPr>
          <p:cNvSpPr txBox="1"/>
          <p:nvPr/>
        </p:nvSpPr>
        <p:spPr>
          <a:xfrm>
            <a:off x="1913878" y="5592339"/>
            <a:ext cx="16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Base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E9EFE5-D0F7-4448-9D5E-14E56DFE963B}"/>
                  </a:ext>
                </a:extLst>
              </p:cNvPr>
              <p:cNvSpPr/>
              <p:nvPr/>
            </p:nvSpPr>
            <p:spPr>
              <a:xfrm>
                <a:off x="3082031" y="5594842"/>
                <a:ext cx="48013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dirty="0">
                    <a:solidFill>
                      <a:srgbClr val="2F2B2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E9EFE5-D0F7-4448-9D5E-14E56DFE9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31" y="5594842"/>
                <a:ext cx="4801343" cy="369332"/>
              </a:xfrm>
              <a:prstGeom prst="rect">
                <a:avLst/>
              </a:prstGeom>
              <a:blipFill>
                <a:blip r:embed="rId16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090FEA-ABBF-4536-9C03-B25BFD161393}"/>
                  </a:ext>
                </a:extLst>
              </p:cNvPr>
              <p:cNvSpPr/>
              <p:nvPr/>
            </p:nvSpPr>
            <p:spPr>
              <a:xfrm>
                <a:off x="1905000" y="6234346"/>
                <a:ext cx="8001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We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2F2B20"/>
                        </a:solidFill>
                        <a:latin typeface="Calibri"/>
                      </a:rPr>
                      <m:t>prove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2F2B20"/>
                        </a:solidFill>
                        <a:latin typeface="Calibri"/>
                      </a:rPr>
                      <m:t>that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altLang="en-US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2F2B20"/>
                    </a:solidFill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so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libri"/>
                      </a:rPr>
                      <m:t> </m:t>
                    </m:r>
                    <m:r>
                      <a:rPr lang="en-US" i="1" dirty="0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en-US" i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090FEA-ABBF-4536-9C03-B25BFD161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234346"/>
                <a:ext cx="8001000" cy="369332"/>
              </a:xfrm>
              <a:prstGeom prst="rect">
                <a:avLst/>
              </a:prstGeom>
              <a:blipFill>
                <a:blip r:embed="rId17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84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8799" y="1295400"/>
                <a:ext cx="9117368" cy="5562600"/>
              </a:xfrm>
            </p:spPr>
            <p:txBody>
              <a:bodyPr>
                <a:normAutofit/>
              </a:bodyPr>
              <a:lstStyle/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sz="2000" dirty="0"/>
                  <a:t>There is no general way to guess the correct solution to recurrences. Guessing a solution takes experience and, occasionally, creativity. </a:t>
                </a: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sz="2000" dirty="0"/>
                  <a:t>There are some heuristics that can help us make a good guess. (e.g. Recursion Tree)</a:t>
                </a: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altLang="en-US" sz="2000" dirty="0"/>
                  <a:t>If  a recurrence is similar to the one we have seen before, then guessing a similar solution is reasonable. For example: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US" alt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sz="1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skw"/>
                                <m:ctrlPr>
                                  <a:rPr lang="en-US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+17</m:t>
                        </m:r>
                      </m:e>
                    </m:d>
                    <m:r>
                      <a:rPr lang="en-US" altLang="en-US" sz="1800" i="1">
                        <a:latin typeface="Cambria Math"/>
                      </a:rPr>
                      <m:t>+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</a:t>
                </a:r>
                <a:r>
                  <a:rPr lang="en-US" altLang="en-US" sz="2000" dirty="0"/>
                  <a:t>we make the guess that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18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 err="1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lg</a:t>
                </a:r>
                <a:r>
                  <a:rPr lang="en-US" sz="18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200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altLang="en-US" sz="2000" dirty="0"/>
                  <a:t>Another way to make a good guess is to prove the loose upper and lower bounds on the recurrence and then reduce the range of uncertainty. </a:t>
                </a:r>
                <a:r>
                  <a:rPr lang="en-US" sz="20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For example: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sz="18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Start with and prove the initial lower bound of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18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8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for the recurrence.</a:t>
                </a:r>
                <a:endParaRPr lang="en-US" sz="1800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sz="18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Start with and prove the initial upper bound of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18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18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18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8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 for the recurrence.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sz="18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Then gradually lower the upper bound and raise the lower bound until convergence to the correct, asymptotically tight solution of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18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sz="1800" i="1" smtClean="0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sz="18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en-US" sz="18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8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sz="2000" dirty="0"/>
                  <a:t>Sometimes the correct guess at an asymptotic bound on the solution of a recurrence doesn’t work. This can be solved by revising the guess and subtracting a lower-order term in the guess.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8799" y="1295400"/>
                <a:ext cx="9117368" cy="5562600"/>
              </a:xfrm>
              <a:blipFill>
                <a:blip r:embed="rId5"/>
                <a:stretch>
                  <a:fillRect t="-658" r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905000" y="381000"/>
            <a:ext cx="93604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Substitution Method: Making a Good Guess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1|33.7|8|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8.4|5.1|4.7|0.4|5.5|15.1|3.5|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5.9|27.7|4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32.9|16.5|7.1|23.2|18.8|20.2|1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6.3|26.4|37|21.7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.8|10.9|5.4|6.1|3.9|1.1|5.2|1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43.8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8.4|10.4|7|7|22.5|2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7.9|12.7|4.4|7.6|3.3|0.9|59.5|4|6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8.4|8.2|23|10.5|9.6|9|1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3|9.5|4.7|7|0.9|5.4|25.6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1914</Words>
  <Application>Microsoft Office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Comic Sans MS</vt:lpstr>
      <vt:lpstr>Office Theme</vt:lpstr>
      <vt:lpstr>Adjacency</vt:lpstr>
      <vt:lpstr>CSC 301 – Design and 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65</cp:revision>
  <dcterms:created xsi:type="dcterms:W3CDTF">2020-06-09T03:59:58Z</dcterms:created>
  <dcterms:modified xsi:type="dcterms:W3CDTF">2020-06-20T13:15:18Z</dcterms:modified>
</cp:coreProperties>
</file>