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Override PartName="/ppt/tags/tag50.xml" ContentType="application/vnd.openxmlformats-officedocument.presentationml.tags+xml"/>
  <Override PartName="/ppt/notesSlides/notesSlide46.xml" ContentType="application/vnd.openxmlformats-officedocument.presentationml.notesSlide+xml"/>
  <Override PartName="/ppt/tags/tag51.xml" ContentType="application/vnd.openxmlformats-officedocument.presentationml.tags+xml"/>
  <Override PartName="/ppt/notesSlides/notesSlide47.xml" ContentType="application/vnd.openxmlformats-officedocument.presentationml.notesSlide+xml"/>
  <Override PartName="/ppt/tags/tag52.xml" ContentType="application/vnd.openxmlformats-officedocument.presentationml.tags+xml"/>
  <Override PartName="/ppt/notesSlides/notesSlide48.xml" ContentType="application/vnd.openxmlformats-officedocument.presentationml.notesSlide+xml"/>
  <Override PartName="/ppt/tags/tag53.xml" ContentType="application/vnd.openxmlformats-officedocument.presentationml.tags+xml"/>
  <Override PartName="/ppt/notesSlides/notesSlide4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50.xml" ContentType="application/vnd.openxmlformats-officedocument.presentationml.notesSlide+xml"/>
  <Override PartName="/ppt/tags/tag56.xml" ContentType="application/vnd.openxmlformats-officedocument.presentationml.tags+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sldIdLst>
    <p:sldId id="256" r:id="rId3"/>
    <p:sldId id="305" r:id="rId4"/>
    <p:sldId id="365" r:id="rId5"/>
    <p:sldId id="397" r:id="rId6"/>
    <p:sldId id="398" r:id="rId7"/>
    <p:sldId id="399" r:id="rId8"/>
    <p:sldId id="400" r:id="rId9"/>
    <p:sldId id="401" r:id="rId10"/>
    <p:sldId id="402" r:id="rId11"/>
    <p:sldId id="367" r:id="rId12"/>
    <p:sldId id="403" r:id="rId13"/>
    <p:sldId id="404" r:id="rId14"/>
    <p:sldId id="405" r:id="rId15"/>
    <p:sldId id="406" r:id="rId16"/>
    <p:sldId id="407" r:id="rId17"/>
    <p:sldId id="408" r:id="rId18"/>
    <p:sldId id="409" r:id="rId19"/>
    <p:sldId id="410" r:id="rId20"/>
    <p:sldId id="411" r:id="rId21"/>
    <p:sldId id="412" r:id="rId22"/>
    <p:sldId id="368" r:id="rId23"/>
    <p:sldId id="413" r:id="rId24"/>
    <p:sldId id="414" r:id="rId25"/>
    <p:sldId id="415" r:id="rId26"/>
    <p:sldId id="416" r:id="rId27"/>
    <p:sldId id="418" r:id="rId28"/>
    <p:sldId id="430" r:id="rId29"/>
    <p:sldId id="431" r:id="rId30"/>
    <p:sldId id="432" r:id="rId31"/>
    <p:sldId id="433" r:id="rId32"/>
    <p:sldId id="434" r:id="rId33"/>
    <p:sldId id="435" r:id="rId34"/>
    <p:sldId id="436" r:id="rId35"/>
    <p:sldId id="437" r:id="rId36"/>
    <p:sldId id="438" r:id="rId37"/>
    <p:sldId id="428" r:id="rId38"/>
    <p:sldId id="429" r:id="rId39"/>
    <p:sldId id="439" r:id="rId40"/>
    <p:sldId id="441" r:id="rId41"/>
    <p:sldId id="440" r:id="rId42"/>
    <p:sldId id="442" r:id="rId43"/>
    <p:sldId id="443" r:id="rId44"/>
    <p:sldId id="444" r:id="rId45"/>
    <p:sldId id="445" r:id="rId46"/>
    <p:sldId id="446" r:id="rId47"/>
    <p:sldId id="447" r:id="rId48"/>
    <p:sldId id="448" r:id="rId49"/>
    <p:sldId id="449" r:id="rId50"/>
    <p:sldId id="450" r:id="rId51"/>
    <p:sldId id="451" r:id="rId52"/>
    <p:sldId id="452" r:id="rId53"/>
    <p:sldId id="456" r:id="rId54"/>
    <p:sldId id="453" r:id="rId55"/>
    <p:sldId id="455" r:id="rId56"/>
    <p:sldId id="39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848"/>
    <a:srgbClr val="FFFFFF"/>
    <a:srgbClr val="F8A1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9770B-8172-4864-85AA-017AEB9D9834}" v="10" dt="2020-08-05T05:00:55.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0" autoAdjust="0"/>
    <p:restoredTop sz="81784" autoAdjust="0"/>
  </p:normalViewPr>
  <p:slideViewPr>
    <p:cSldViewPr snapToGrid="0">
      <p:cViewPr varScale="1">
        <p:scale>
          <a:sx n="70" d="100"/>
          <a:sy n="70" d="100"/>
        </p:scale>
        <p:origin x="120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4BD9770B-8172-4864-85AA-017AEB9D9834}"/>
    <pc:docChg chg="custSel modSld">
      <pc:chgData name="Hasan Jamal" userId="6724a5da2ffd1b8f" providerId="LiveId" clId="{4BD9770B-8172-4864-85AA-017AEB9D9834}" dt="2020-08-05T05:00:55.232" v="200"/>
      <pc:docMkLst>
        <pc:docMk/>
      </pc:docMkLst>
      <pc:sldChg chg="addSp delSp modSp modTransition modAnim modNotesTx">
        <pc:chgData name="Hasan Jamal" userId="6724a5da2ffd1b8f" providerId="LiveId" clId="{4BD9770B-8172-4864-85AA-017AEB9D9834}" dt="2020-08-05T05:00:55.232" v="200"/>
        <pc:sldMkLst>
          <pc:docMk/>
          <pc:sldMk cId="4172234395" sldId="441"/>
        </pc:sldMkLst>
        <pc:spChg chg="mod">
          <ac:chgData name="Hasan Jamal" userId="6724a5da2ffd1b8f" providerId="LiveId" clId="{4BD9770B-8172-4864-85AA-017AEB9D9834}" dt="2020-08-05T04:53:07.602" v="0" actId="14100"/>
          <ac:spMkLst>
            <pc:docMk/>
            <pc:sldMk cId="4172234395" sldId="441"/>
            <ac:spMk id="3075" creationId="{BDC86524-D040-4E2C-8289-F6365D095536}"/>
          </ac:spMkLst>
        </pc:spChg>
        <pc:picChg chg="add del mod">
          <ac:chgData name="Hasan Jamal" userId="6724a5da2ffd1b8f" providerId="LiveId" clId="{4BD9770B-8172-4864-85AA-017AEB9D9834}" dt="2020-08-05T04:58:23.331" v="6"/>
          <ac:picMkLst>
            <pc:docMk/>
            <pc:sldMk cId="4172234395" sldId="441"/>
            <ac:picMk id="2" creationId="{A6199B9B-CC3E-4AC9-ADD8-77E7E53C42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92162-C03B-4EED-A758-1005E973673C}"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7DFF9-65BB-4D0B-BB1B-FFDBF8366616}" type="slidenum">
              <a:rPr lang="en-US" smtClean="0"/>
              <a:t>‹#›</a:t>
            </a:fld>
            <a:endParaRPr lang="en-US"/>
          </a:p>
        </p:txBody>
      </p:sp>
    </p:spTree>
    <p:extLst>
      <p:ext uri="{BB962C8B-B14F-4D97-AF65-F5344CB8AC3E}">
        <p14:creationId xmlns:p14="http://schemas.microsoft.com/office/powerpoint/2010/main" val="59132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i.e. to minimize (or maximize) the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Is “sorting a sequence of numbers” an optimization problem?</a:t>
            </a:r>
          </a:p>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a:t>
            </a:fld>
            <a:endParaRPr lang="en-US"/>
          </a:p>
        </p:txBody>
      </p:sp>
    </p:spTree>
    <p:extLst>
      <p:ext uri="{BB962C8B-B14F-4D97-AF65-F5344CB8AC3E}">
        <p14:creationId xmlns:p14="http://schemas.microsoft.com/office/powerpoint/2010/main" val="1121243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12</a:t>
            </a:fld>
            <a:endParaRPr lang="en-US"/>
          </a:p>
        </p:txBody>
      </p:sp>
    </p:spTree>
    <p:extLst>
      <p:ext uri="{BB962C8B-B14F-4D97-AF65-F5344CB8AC3E}">
        <p14:creationId xmlns:p14="http://schemas.microsoft.com/office/powerpoint/2010/main" val="87992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13</a:t>
            </a:fld>
            <a:endParaRPr lang="en-US"/>
          </a:p>
        </p:txBody>
      </p:sp>
    </p:spTree>
    <p:extLst>
      <p:ext uri="{BB962C8B-B14F-4D97-AF65-F5344CB8AC3E}">
        <p14:creationId xmlns:p14="http://schemas.microsoft.com/office/powerpoint/2010/main" val="395703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14</a:t>
            </a:fld>
            <a:endParaRPr lang="en-US"/>
          </a:p>
        </p:txBody>
      </p:sp>
    </p:spTree>
    <p:extLst>
      <p:ext uri="{BB962C8B-B14F-4D97-AF65-F5344CB8AC3E}">
        <p14:creationId xmlns:p14="http://schemas.microsoft.com/office/powerpoint/2010/main" val="279210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15</a:t>
            </a:fld>
            <a:endParaRPr lang="en-US"/>
          </a:p>
        </p:txBody>
      </p:sp>
    </p:spTree>
    <p:extLst>
      <p:ext uri="{BB962C8B-B14F-4D97-AF65-F5344CB8AC3E}">
        <p14:creationId xmlns:p14="http://schemas.microsoft.com/office/powerpoint/2010/main" val="414984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16</a:t>
            </a:fld>
            <a:endParaRPr lang="en-US"/>
          </a:p>
        </p:txBody>
      </p:sp>
    </p:spTree>
    <p:extLst>
      <p:ext uri="{BB962C8B-B14F-4D97-AF65-F5344CB8AC3E}">
        <p14:creationId xmlns:p14="http://schemas.microsoft.com/office/powerpoint/2010/main" val="587114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17</a:t>
            </a:fld>
            <a:endParaRPr lang="en-US"/>
          </a:p>
        </p:txBody>
      </p:sp>
    </p:spTree>
    <p:extLst>
      <p:ext uri="{BB962C8B-B14F-4D97-AF65-F5344CB8AC3E}">
        <p14:creationId xmlns:p14="http://schemas.microsoft.com/office/powerpoint/2010/main" val="430794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18</a:t>
            </a:fld>
            <a:endParaRPr lang="en-US"/>
          </a:p>
        </p:txBody>
      </p:sp>
    </p:spTree>
    <p:extLst>
      <p:ext uri="{BB962C8B-B14F-4D97-AF65-F5344CB8AC3E}">
        <p14:creationId xmlns:p14="http://schemas.microsoft.com/office/powerpoint/2010/main" val="2016507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19</a:t>
            </a:fld>
            <a:endParaRPr lang="en-US"/>
          </a:p>
        </p:txBody>
      </p:sp>
    </p:spTree>
    <p:extLst>
      <p:ext uri="{BB962C8B-B14F-4D97-AF65-F5344CB8AC3E}">
        <p14:creationId xmlns:p14="http://schemas.microsoft.com/office/powerpoint/2010/main" val="1926285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20</a:t>
            </a:fld>
            <a:endParaRPr lang="en-US"/>
          </a:p>
        </p:txBody>
      </p:sp>
    </p:spTree>
    <p:extLst>
      <p:ext uri="{BB962C8B-B14F-4D97-AF65-F5344CB8AC3E}">
        <p14:creationId xmlns:p14="http://schemas.microsoft.com/office/powerpoint/2010/main" val="36629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how these operation can be implemented.</a:t>
            </a:r>
          </a:p>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21</a:t>
            </a:fld>
            <a:endParaRPr lang="en-US"/>
          </a:p>
        </p:txBody>
      </p:sp>
    </p:spTree>
    <p:extLst>
      <p:ext uri="{BB962C8B-B14F-4D97-AF65-F5344CB8AC3E}">
        <p14:creationId xmlns:p14="http://schemas.microsoft.com/office/powerpoint/2010/main" val="250586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a:t>
            </a:fld>
            <a:endParaRPr lang="en-US"/>
          </a:p>
        </p:txBody>
      </p:sp>
    </p:spTree>
    <p:extLst>
      <p:ext uri="{BB962C8B-B14F-4D97-AF65-F5344CB8AC3E}">
        <p14:creationId xmlns:p14="http://schemas.microsoft.com/office/powerpoint/2010/main" val="202625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22</a:t>
            </a:fld>
            <a:endParaRPr lang="en-US"/>
          </a:p>
        </p:txBody>
      </p:sp>
    </p:spTree>
    <p:extLst>
      <p:ext uri="{BB962C8B-B14F-4D97-AF65-F5344CB8AC3E}">
        <p14:creationId xmlns:p14="http://schemas.microsoft.com/office/powerpoint/2010/main" val="3662942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24</a:t>
            </a:fld>
            <a:endParaRPr lang="en-US"/>
          </a:p>
        </p:txBody>
      </p:sp>
    </p:spTree>
    <p:extLst>
      <p:ext uri="{BB962C8B-B14F-4D97-AF65-F5344CB8AC3E}">
        <p14:creationId xmlns:p14="http://schemas.microsoft.com/office/powerpoint/2010/main" val="1121243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25</a:t>
            </a:fld>
            <a:endParaRPr lang="en-US"/>
          </a:p>
        </p:txBody>
      </p:sp>
    </p:spTree>
    <p:extLst>
      <p:ext uri="{BB962C8B-B14F-4D97-AF65-F5344CB8AC3E}">
        <p14:creationId xmlns:p14="http://schemas.microsoft.com/office/powerpoint/2010/main" val="1301945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26</a:t>
            </a:fld>
            <a:endParaRPr lang="en-US"/>
          </a:p>
        </p:txBody>
      </p:sp>
    </p:spTree>
    <p:extLst>
      <p:ext uri="{BB962C8B-B14F-4D97-AF65-F5344CB8AC3E}">
        <p14:creationId xmlns:p14="http://schemas.microsoft.com/office/powerpoint/2010/main" val="2613026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27</a:t>
            </a:fld>
            <a:endParaRPr lang="en-US"/>
          </a:p>
        </p:txBody>
      </p:sp>
    </p:spTree>
    <p:extLst>
      <p:ext uri="{BB962C8B-B14F-4D97-AF65-F5344CB8AC3E}">
        <p14:creationId xmlns:p14="http://schemas.microsoft.com/office/powerpoint/2010/main" val="2423361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28</a:t>
            </a:fld>
            <a:endParaRPr lang="en-US"/>
          </a:p>
        </p:txBody>
      </p:sp>
    </p:spTree>
    <p:extLst>
      <p:ext uri="{BB962C8B-B14F-4D97-AF65-F5344CB8AC3E}">
        <p14:creationId xmlns:p14="http://schemas.microsoft.com/office/powerpoint/2010/main" val="1177435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29</a:t>
            </a:fld>
            <a:endParaRPr lang="en-US"/>
          </a:p>
        </p:txBody>
      </p:sp>
    </p:spTree>
    <p:extLst>
      <p:ext uri="{BB962C8B-B14F-4D97-AF65-F5344CB8AC3E}">
        <p14:creationId xmlns:p14="http://schemas.microsoft.com/office/powerpoint/2010/main" val="3393492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30</a:t>
            </a:fld>
            <a:endParaRPr lang="en-US"/>
          </a:p>
        </p:txBody>
      </p:sp>
    </p:spTree>
    <p:extLst>
      <p:ext uri="{BB962C8B-B14F-4D97-AF65-F5344CB8AC3E}">
        <p14:creationId xmlns:p14="http://schemas.microsoft.com/office/powerpoint/2010/main" val="3252880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31</a:t>
            </a:fld>
            <a:endParaRPr lang="en-US"/>
          </a:p>
        </p:txBody>
      </p:sp>
    </p:spTree>
    <p:extLst>
      <p:ext uri="{BB962C8B-B14F-4D97-AF65-F5344CB8AC3E}">
        <p14:creationId xmlns:p14="http://schemas.microsoft.com/office/powerpoint/2010/main" val="1076196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32</a:t>
            </a:fld>
            <a:endParaRPr lang="en-US"/>
          </a:p>
        </p:txBody>
      </p:sp>
    </p:spTree>
    <p:extLst>
      <p:ext uri="{BB962C8B-B14F-4D97-AF65-F5344CB8AC3E}">
        <p14:creationId xmlns:p14="http://schemas.microsoft.com/office/powerpoint/2010/main" val="215801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a:t>
            </a:fld>
            <a:endParaRPr lang="en-US"/>
          </a:p>
        </p:txBody>
      </p:sp>
    </p:spTree>
    <p:extLst>
      <p:ext uri="{BB962C8B-B14F-4D97-AF65-F5344CB8AC3E}">
        <p14:creationId xmlns:p14="http://schemas.microsoft.com/office/powerpoint/2010/main" val="38922848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33</a:t>
            </a:fld>
            <a:endParaRPr lang="en-US"/>
          </a:p>
        </p:txBody>
      </p:sp>
    </p:spTree>
    <p:extLst>
      <p:ext uri="{BB962C8B-B14F-4D97-AF65-F5344CB8AC3E}">
        <p14:creationId xmlns:p14="http://schemas.microsoft.com/office/powerpoint/2010/main" val="529433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34</a:t>
            </a:fld>
            <a:endParaRPr lang="en-US"/>
          </a:p>
        </p:txBody>
      </p:sp>
    </p:spTree>
    <p:extLst>
      <p:ext uri="{BB962C8B-B14F-4D97-AF65-F5344CB8AC3E}">
        <p14:creationId xmlns:p14="http://schemas.microsoft.com/office/powerpoint/2010/main" val="1111820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35</a:t>
            </a:fld>
            <a:endParaRPr lang="en-US"/>
          </a:p>
        </p:txBody>
      </p:sp>
    </p:spTree>
    <p:extLst>
      <p:ext uri="{BB962C8B-B14F-4D97-AF65-F5344CB8AC3E}">
        <p14:creationId xmlns:p14="http://schemas.microsoft.com/office/powerpoint/2010/main" val="4050959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matter where you start from, the key values and the parents of vertices can vary, but the resulting MST will be the same.</a:t>
            </a:r>
          </a:p>
        </p:txBody>
      </p:sp>
      <p:sp>
        <p:nvSpPr>
          <p:cNvPr id="4" name="Slide Number Placeholder 3"/>
          <p:cNvSpPr>
            <a:spLocks noGrp="1"/>
          </p:cNvSpPr>
          <p:nvPr>
            <p:ph type="sldNum" sz="quarter" idx="5"/>
          </p:nvPr>
        </p:nvSpPr>
        <p:spPr/>
        <p:txBody>
          <a:bodyPr/>
          <a:lstStyle/>
          <a:p>
            <a:fld id="{85F7DFF9-65BB-4D0B-BB1B-FFDBF8366616}" type="slidenum">
              <a:rPr lang="en-US" smtClean="0"/>
              <a:t>36</a:t>
            </a:fld>
            <a:endParaRPr lang="en-US"/>
          </a:p>
        </p:txBody>
      </p:sp>
    </p:spTree>
    <p:extLst>
      <p:ext uri="{BB962C8B-B14F-4D97-AF65-F5344CB8AC3E}">
        <p14:creationId xmlns:p14="http://schemas.microsoft.com/office/powerpoint/2010/main" val="3481391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endParaRPr lang="en-US" sz="1200" dirty="0"/>
          </a:p>
          <a:p>
            <a:pPr>
              <a:spcBef>
                <a:spcPct val="0"/>
              </a:spcBef>
              <a:buFontTx/>
              <a:buNone/>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37</a:t>
            </a:fld>
            <a:endParaRPr lang="en-US"/>
          </a:p>
        </p:txBody>
      </p:sp>
    </p:spTree>
    <p:extLst>
      <p:ext uri="{BB962C8B-B14F-4D97-AF65-F5344CB8AC3E}">
        <p14:creationId xmlns:p14="http://schemas.microsoft.com/office/powerpoint/2010/main" val="1301945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38</a:t>
            </a:fld>
            <a:endParaRPr lang="en-US"/>
          </a:p>
        </p:txBody>
      </p:sp>
    </p:spTree>
    <p:extLst>
      <p:ext uri="{BB962C8B-B14F-4D97-AF65-F5344CB8AC3E}">
        <p14:creationId xmlns:p14="http://schemas.microsoft.com/office/powerpoint/2010/main" val="4060225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39</a:t>
            </a:fld>
            <a:endParaRPr lang="en-US"/>
          </a:p>
        </p:txBody>
      </p:sp>
    </p:spTree>
    <p:extLst>
      <p:ext uri="{BB962C8B-B14F-4D97-AF65-F5344CB8AC3E}">
        <p14:creationId xmlns:p14="http://schemas.microsoft.com/office/powerpoint/2010/main" val="75674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40</a:t>
            </a:fld>
            <a:endParaRPr lang="en-US"/>
          </a:p>
        </p:txBody>
      </p:sp>
    </p:spTree>
    <p:extLst>
      <p:ext uri="{BB962C8B-B14F-4D97-AF65-F5344CB8AC3E}">
        <p14:creationId xmlns:p14="http://schemas.microsoft.com/office/powerpoint/2010/main" val="11212433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41</a:t>
            </a:fld>
            <a:endParaRPr lang="en-US"/>
          </a:p>
        </p:txBody>
      </p:sp>
    </p:spTree>
    <p:extLst>
      <p:ext uri="{BB962C8B-B14F-4D97-AF65-F5344CB8AC3E}">
        <p14:creationId xmlns:p14="http://schemas.microsoft.com/office/powerpoint/2010/main" val="1301945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42</a:t>
            </a:fld>
            <a:endParaRPr lang="en-US"/>
          </a:p>
        </p:txBody>
      </p:sp>
    </p:spTree>
    <p:extLst>
      <p:ext uri="{BB962C8B-B14F-4D97-AF65-F5344CB8AC3E}">
        <p14:creationId xmlns:p14="http://schemas.microsoft.com/office/powerpoint/2010/main" val="382280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5</a:t>
            </a:fld>
            <a:endParaRPr lang="en-US"/>
          </a:p>
        </p:txBody>
      </p:sp>
    </p:spTree>
    <p:extLst>
      <p:ext uri="{BB962C8B-B14F-4D97-AF65-F5344CB8AC3E}">
        <p14:creationId xmlns:p14="http://schemas.microsoft.com/office/powerpoint/2010/main" val="11212433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43</a:t>
            </a:fld>
            <a:endParaRPr lang="en-US"/>
          </a:p>
        </p:txBody>
      </p:sp>
    </p:spTree>
    <p:extLst>
      <p:ext uri="{BB962C8B-B14F-4D97-AF65-F5344CB8AC3E}">
        <p14:creationId xmlns:p14="http://schemas.microsoft.com/office/powerpoint/2010/main" val="2098521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44</a:t>
            </a:fld>
            <a:endParaRPr lang="en-US"/>
          </a:p>
        </p:txBody>
      </p:sp>
    </p:spTree>
    <p:extLst>
      <p:ext uri="{BB962C8B-B14F-4D97-AF65-F5344CB8AC3E}">
        <p14:creationId xmlns:p14="http://schemas.microsoft.com/office/powerpoint/2010/main" val="3485064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45</a:t>
            </a:fld>
            <a:endParaRPr lang="en-US"/>
          </a:p>
        </p:txBody>
      </p:sp>
    </p:spTree>
    <p:extLst>
      <p:ext uri="{BB962C8B-B14F-4D97-AF65-F5344CB8AC3E}">
        <p14:creationId xmlns:p14="http://schemas.microsoft.com/office/powerpoint/2010/main" val="703879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46</a:t>
            </a:fld>
            <a:endParaRPr lang="en-US"/>
          </a:p>
        </p:txBody>
      </p:sp>
    </p:spTree>
    <p:extLst>
      <p:ext uri="{BB962C8B-B14F-4D97-AF65-F5344CB8AC3E}">
        <p14:creationId xmlns:p14="http://schemas.microsoft.com/office/powerpoint/2010/main" val="22024236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47</a:t>
            </a:fld>
            <a:endParaRPr lang="en-US"/>
          </a:p>
        </p:txBody>
      </p:sp>
    </p:spTree>
    <p:extLst>
      <p:ext uri="{BB962C8B-B14F-4D97-AF65-F5344CB8AC3E}">
        <p14:creationId xmlns:p14="http://schemas.microsoft.com/office/powerpoint/2010/main" val="2669231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48</a:t>
            </a:fld>
            <a:endParaRPr lang="en-US"/>
          </a:p>
        </p:txBody>
      </p:sp>
    </p:spTree>
    <p:extLst>
      <p:ext uri="{BB962C8B-B14F-4D97-AF65-F5344CB8AC3E}">
        <p14:creationId xmlns:p14="http://schemas.microsoft.com/office/powerpoint/2010/main" val="2229907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49</a:t>
            </a:fld>
            <a:endParaRPr lang="en-US"/>
          </a:p>
        </p:txBody>
      </p:sp>
    </p:spTree>
    <p:extLst>
      <p:ext uri="{BB962C8B-B14F-4D97-AF65-F5344CB8AC3E}">
        <p14:creationId xmlns:p14="http://schemas.microsoft.com/office/powerpoint/2010/main" val="60501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50</a:t>
            </a:fld>
            <a:endParaRPr lang="en-US"/>
          </a:p>
        </p:txBody>
      </p:sp>
    </p:spTree>
    <p:extLst>
      <p:ext uri="{BB962C8B-B14F-4D97-AF65-F5344CB8AC3E}">
        <p14:creationId xmlns:p14="http://schemas.microsoft.com/office/powerpoint/2010/main" val="1288523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51</a:t>
            </a:fld>
            <a:endParaRPr lang="en-US"/>
          </a:p>
        </p:txBody>
      </p:sp>
    </p:spTree>
    <p:extLst>
      <p:ext uri="{BB962C8B-B14F-4D97-AF65-F5344CB8AC3E}">
        <p14:creationId xmlns:p14="http://schemas.microsoft.com/office/powerpoint/2010/main" val="2654570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using </a:t>
            </a:r>
            <a:r>
              <a:rPr lang="en-US" dirty="0" err="1"/>
              <a:t>Dijkstras</a:t>
            </a:r>
            <a:r>
              <a:rPr lang="en-US" dirty="0"/>
              <a:t> algorithm, we have determined the shortest distance from source vertex S to all other vertices in the graph.</a:t>
            </a:r>
          </a:p>
        </p:txBody>
      </p:sp>
      <p:sp>
        <p:nvSpPr>
          <p:cNvPr id="4" name="Slide Number Placeholder 3"/>
          <p:cNvSpPr>
            <a:spLocks noGrp="1"/>
          </p:cNvSpPr>
          <p:nvPr>
            <p:ph type="sldNum" sz="quarter" idx="5"/>
          </p:nvPr>
        </p:nvSpPr>
        <p:spPr/>
        <p:txBody>
          <a:bodyPr/>
          <a:lstStyle/>
          <a:p>
            <a:fld id="{85F7DFF9-65BB-4D0B-BB1B-FFDBF8366616}" type="slidenum">
              <a:rPr lang="en-US" smtClean="0"/>
              <a:t>52</a:t>
            </a:fld>
            <a:endParaRPr lang="en-US"/>
          </a:p>
        </p:txBody>
      </p:sp>
    </p:spTree>
    <p:extLst>
      <p:ext uri="{BB962C8B-B14F-4D97-AF65-F5344CB8AC3E}">
        <p14:creationId xmlns:p14="http://schemas.microsoft.com/office/powerpoint/2010/main" val="128018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7</a:t>
            </a:fld>
            <a:endParaRPr lang="en-US"/>
          </a:p>
        </p:txBody>
      </p:sp>
    </p:spTree>
    <p:extLst>
      <p:ext uri="{BB962C8B-B14F-4D97-AF65-F5344CB8AC3E}">
        <p14:creationId xmlns:p14="http://schemas.microsoft.com/office/powerpoint/2010/main" val="1121243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53</a:t>
            </a:fld>
            <a:endParaRPr lang="en-US"/>
          </a:p>
        </p:txBody>
      </p:sp>
    </p:spTree>
    <p:extLst>
      <p:ext uri="{BB962C8B-B14F-4D97-AF65-F5344CB8AC3E}">
        <p14:creationId xmlns:p14="http://schemas.microsoft.com/office/powerpoint/2010/main" val="3266889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54</a:t>
            </a:fld>
            <a:endParaRPr lang="en-US"/>
          </a:p>
        </p:txBody>
      </p:sp>
    </p:spTree>
    <p:extLst>
      <p:ext uri="{BB962C8B-B14F-4D97-AF65-F5344CB8AC3E}">
        <p14:creationId xmlns:p14="http://schemas.microsoft.com/office/powerpoint/2010/main" val="283831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8</a:t>
            </a:fld>
            <a:endParaRPr lang="en-US"/>
          </a:p>
        </p:txBody>
      </p:sp>
    </p:spTree>
    <p:extLst>
      <p:ext uri="{BB962C8B-B14F-4D97-AF65-F5344CB8AC3E}">
        <p14:creationId xmlns:p14="http://schemas.microsoft.com/office/powerpoint/2010/main" val="7567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9</a:t>
            </a:fld>
            <a:endParaRPr lang="en-US"/>
          </a:p>
        </p:txBody>
      </p:sp>
    </p:spTree>
    <p:extLst>
      <p:ext uri="{BB962C8B-B14F-4D97-AF65-F5344CB8AC3E}">
        <p14:creationId xmlns:p14="http://schemas.microsoft.com/office/powerpoint/2010/main" val="112124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10</a:t>
            </a:fld>
            <a:endParaRPr lang="en-US"/>
          </a:p>
        </p:txBody>
      </p:sp>
    </p:spTree>
    <p:extLst>
      <p:ext uri="{BB962C8B-B14F-4D97-AF65-F5344CB8AC3E}">
        <p14:creationId xmlns:p14="http://schemas.microsoft.com/office/powerpoint/2010/main" val="130194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11</a:t>
            </a:fld>
            <a:endParaRPr lang="en-US"/>
          </a:p>
        </p:txBody>
      </p:sp>
    </p:spTree>
    <p:extLst>
      <p:ext uri="{BB962C8B-B14F-4D97-AF65-F5344CB8AC3E}">
        <p14:creationId xmlns:p14="http://schemas.microsoft.com/office/powerpoint/2010/main" val="129565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EA41-295D-4CAC-B1D3-2A6966BA2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E4177-02C8-4C00-BAF6-B0E882B30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2379E7-8486-4AFB-B6B8-4618342CA02B}"/>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5" name="Footer Placeholder 4">
            <a:extLst>
              <a:ext uri="{FF2B5EF4-FFF2-40B4-BE49-F238E27FC236}">
                <a16:creationId xmlns:a16="http://schemas.microsoft.com/office/drawing/2014/main" id="{C8B79D70-165A-4892-B45B-163B7DDF2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8962-6BEC-4095-8D87-5B37DD67059C}"/>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27534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DF85-2F41-4823-9437-3679E8E9E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62BBE8-9F55-4843-BBD1-590C39C59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B2BDF-8250-4895-B7FD-C5D41EA66742}"/>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5" name="Footer Placeholder 4">
            <a:extLst>
              <a:ext uri="{FF2B5EF4-FFF2-40B4-BE49-F238E27FC236}">
                <a16:creationId xmlns:a16="http://schemas.microsoft.com/office/drawing/2014/main" id="{8BB2589A-7A5D-48E2-84AF-F81E38750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76E3D-9C55-4079-BBCF-2C9CD9AB3655}"/>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393621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0D7EE-1C63-4EFD-AD1B-007673A2D1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CE5E6-19BF-48E8-82BF-E1A46BDB4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1F82D-7A38-4599-843B-4D0B466722F7}"/>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5" name="Footer Placeholder 4">
            <a:extLst>
              <a:ext uri="{FF2B5EF4-FFF2-40B4-BE49-F238E27FC236}">
                <a16:creationId xmlns:a16="http://schemas.microsoft.com/office/drawing/2014/main" id="{BFF7CB7B-DDA5-4712-8D17-4801D2C2C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EE152-8E2C-4A8A-9FB8-9AF6636315FB}"/>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90513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a:extLst>
              <a:ext uri="{FF2B5EF4-FFF2-40B4-BE49-F238E27FC236}">
                <a16:creationId xmlns:a16="http://schemas.microsoft.com/office/drawing/2014/main" id="{3E30A6B0-EC8D-4E0D-B5FC-0EB19EECD447}"/>
              </a:ext>
            </a:extLst>
          </p:cNvPr>
          <p:cNvSpPr>
            <a:spLocks noGrp="1"/>
          </p:cNvSpPr>
          <p:nvPr>
            <p:ph type="sldNum" sz="quarter" idx="10"/>
          </p:nvPr>
        </p:nvSpPr>
        <p:spPr>
          <a:ln/>
        </p:spPr>
        <p:txBody>
          <a:bodyPr/>
          <a:lstStyle>
            <a:lvl1pPr>
              <a:defRPr/>
            </a:lvl1pPr>
          </a:lstStyle>
          <a:p>
            <a:fld id="{1917692B-792B-4ED0-91B7-8F23FBA22C05}" type="slidenum">
              <a:rPr lang="en-US" altLang="en-US"/>
              <a:pPr/>
              <a:t>‹#›</a:t>
            </a:fld>
            <a:endParaRPr lang="en-US" altLang="en-US"/>
          </a:p>
        </p:txBody>
      </p:sp>
      <p:sp>
        <p:nvSpPr>
          <p:cNvPr id="5" name="Footer Placeholder 4">
            <a:extLst>
              <a:ext uri="{FF2B5EF4-FFF2-40B4-BE49-F238E27FC236}">
                <a16:creationId xmlns:a16="http://schemas.microsoft.com/office/drawing/2014/main" id="{8C497D4A-B497-43CF-B19D-F700152993D5}"/>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C860107B-22EA-4779-B6F5-AE259CADC6FF}"/>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52106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D8117ABB-F4D8-4CBD-A628-5C35A501B1A0}"/>
              </a:ext>
            </a:extLst>
          </p:cNvPr>
          <p:cNvSpPr>
            <a:spLocks noGrp="1"/>
          </p:cNvSpPr>
          <p:nvPr>
            <p:ph type="sldNum" sz="quarter" idx="10"/>
          </p:nvPr>
        </p:nvSpPr>
        <p:spPr>
          <a:ln/>
        </p:spPr>
        <p:txBody>
          <a:bodyPr/>
          <a:lstStyle>
            <a:lvl1pPr>
              <a:defRPr/>
            </a:lvl1pPr>
          </a:lstStyle>
          <a:p>
            <a:fld id="{9C792445-8E8E-49C4-97E1-DD00FC7389BF}" type="slidenum">
              <a:rPr lang="en-US" altLang="en-US"/>
              <a:pPr/>
              <a:t>‹#›</a:t>
            </a:fld>
            <a:endParaRPr lang="en-US" altLang="en-US"/>
          </a:p>
        </p:txBody>
      </p:sp>
      <p:sp>
        <p:nvSpPr>
          <p:cNvPr id="5" name="Footer Placeholder 4">
            <a:extLst>
              <a:ext uri="{FF2B5EF4-FFF2-40B4-BE49-F238E27FC236}">
                <a16:creationId xmlns:a16="http://schemas.microsoft.com/office/drawing/2014/main" id="{CA89C75C-6ED8-4B8D-B9AD-EE48CF6901C6}"/>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2C375408-CF77-4ABB-ADBC-CCEDFCB48ECA}"/>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90785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B979EA27-C8B4-44ED-9D29-819D3DE7694E}"/>
              </a:ext>
            </a:extLst>
          </p:cNvPr>
          <p:cNvSpPr>
            <a:spLocks noGrp="1"/>
          </p:cNvSpPr>
          <p:nvPr>
            <p:ph type="sldNum" sz="quarter" idx="10"/>
          </p:nvPr>
        </p:nvSpPr>
        <p:spPr>
          <a:ln/>
        </p:spPr>
        <p:txBody>
          <a:bodyPr/>
          <a:lstStyle>
            <a:lvl1pPr>
              <a:defRPr/>
            </a:lvl1pPr>
          </a:lstStyle>
          <a:p>
            <a:fld id="{F4D62FED-7465-4F8B-87BB-3BEFF31AFF0B}" type="slidenum">
              <a:rPr lang="en-US" altLang="en-US"/>
              <a:pPr/>
              <a:t>‹#›</a:t>
            </a:fld>
            <a:endParaRPr lang="en-US" altLang="en-US"/>
          </a:p>
        </p:txBody>
      </p:sp>
      <p:sp>
        <p:nvSpPr>
          <p:cNvPr id="5" name="Footer Placeholder 4">
            <a:extLst>
              <a:ext uri="{FF2B5EF4-FFF2-40B4-BE49-F238E27FC236}">
                <a16:creationId xmlns:a16="http://schemas.microsoft.com/office/drawing/2014/main" id="{0D5B2678-C7C9-48D2-91D3-4A15D8FD666A}"/>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AC9B51A7-AC12-4DC0-B626-1154BAB57642}"/>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177566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C7A8A76E-9450-43C5-BBE9-7EAE981B975E}"/>
              </a:ext>
            </a:extLst>
          </p:cNvPr>
          <p:cNvSpPr>
            <a:spLocks noGrp="1"/>
          </p:cNvSpPr>
          <p:nvPr>
            <p:ph type="sldNum" sz="quarter" idx="10"/>
          </p:nvPr>
        </p:nvSpPr>
        <p:spPr>
          <a:ln/>
        </p:spPr>
        <p:txBody>
          <a:bodyPr/>
          <a:lstStyle>
            <a:lvl1pPr>
              <a:defRPr/>
            </a:lvl1pPr>
          </a:lstStyle>
          <a:p>
            <a:fld id="{5B14B806-6F53-4E06-8FEE-4C046C3104D0}" type="slidenum">
              <a:rPr lang="en-US" altLang="en-US"/>
              <a:pPr/>
              <a:t>‹#›</a:t>
            </a:fld>
            <a:endParaRPr lang="en-US" altLang="en-US"/>
          </a:p>
        </p:txBody>
      </p:sp>
      <p:sp>
        <p:nvSpPr>
          <p:cNvPr id="6" name="Footer Placeholder 4">
            <a:extLst>
              <a:ext uri="{FF2B5EF4-FFF2-40B4-BE49-F238E27FC236}">
                <a16:creationId xmlns:a16="http://schemas.microsoft.com/office/drawing/2014/main" id="{4DF45CEE-50EE-4F1D-B90C-670F3633BAA3}"/>
              </a:ext>
            </a:extLst>
          </p:cNvPr>
          <p:cNvSpPr>
            <a:spLocks noGrp="1"/>
          </p:cNvSpPr>
          <p:nvPr>
            <p:ph type="ftr" sz="quarter" idx="11"/>
          </p:nvPr>
        </p:nvSpPr>
        <p:spPr/>
        <p:txBody>
          <a:bodyPr/>
          <a:lstStyle>
            <a:lvl1pPr>
              <a:defRPr/>
            </a:lvl1pPr>
          </a:lstStyle>
          <a:p>
            <a:pPr>
              <a:defRPr/>
            </a:pPr>
            <a:r>
              <a:rPr lang="en-US"/>
              <a:t>CENG 213 Data Structures</a:t>
            </a:r>
          </a:p>
        </p:txBody>
      </p:sp>
      <p:sp>
        <p:nvSpPr>
          <p:cNvPr id="7" name="Date Placeholder 3">
            <a:extLst>
              <a:ext uri="{FF2B5EF4-FFF2-40B4-BE49-F238E27FC236}">
                <a16:creationId xmlns:a16="http://schemas.microsoft.com/office/drawing/2014/main" id="{99479A46-4A43-4DB0-A154-AB14C85C5E05}"/>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574772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62D6392-5947-44FC-9F67-CEA73B7E9E1A}"/>
              </a:ext>
            </a:extLst>
          </p:cNvPr>
          <p:cNvSpPr>
            <a:spLocks noGrp="1"/>
          </p:cNvSpPr>
          <p:nvPr>
            <p:ph type="sldNum" sz="quarter" idx="10"/>
          </p:nvPr>
        </p:nvSpPr>
        <p:spPr>
          <a:ln/>
        </p:spPr>
        <p:txBody>
          <a:bodyPr/>
          <a:lstStyle>
            <a:lvl1pPr>
              <a:defRPr/>
            </a:lvl1pPr>
          </a:lstStyle>
          <a:p>
            <a:fld id="{D6289271-66F8-46E6-93A4-3AB4D931F28B}" type="slidenum">
              <a:rPr lang="en-US" altLang="en-US"/>
              <a:pPr/>
              <a:t>‹#›</a:t>
            </a:fld>
            <a:endParaRPr lang="en-US" altLang="en-US"/>
          </a:p>
        </p:txBody>
      </p:sp>
      <p:sp>
        <p:nvSpPr>
          <p:cNvPr id="8" name="Footer Placeholder 4">
            <a:extLst>
              <a:ext uri="{FF2B5EF4-FFF2-40B4-BE49-F238E27FC236}">
                <a16:creationId xmlns:a16="http://schemas.microsoft.com/office/drawing/2014/main" id="{9FD681D2-F5B1-482D-8E1B-740DC2902E33}"/>
              </a:ext>
            </a:extLst>
          </p:cNvPr>
          <p:cNvSpPr>
            <a:spLocks noGrp="1"/>
          </p:cNvSpPr>
          <p:nvPr>
            <p:ph type="ftr" sz="quarter" idx="11"/>
          </p:nvPr>
        </p:nvSpPr>
        <p:spPr/>
        <p:txBody>
          <a:bodyPr/>
          <a:lstStyle>
            <a:lvl1pPr>
              <a:defRPr/>
            </a:lvl1pPr>
          </a:lstStyle>
          <a:p>
            <a:pPr>
              <a:defRPr/>
            </a:pPr>
            <a:r>
              <a:rPr lang="en-US"/>
              <a:t>CENG 213 Data Structures</a:t>
            </a:r>
          </a:p>
        </p:txBody>
      </p:sp>
      <p:sp>
        <p:nvSpPr>
          <p:cNvPr id="9" name="Date Placeholder 3">
            <a:extLst>
              <a:ext uri="{FF2B5EF4-FFF2-40B4-BE49-F238E27FC236}">
                <a16:creationId xmlns:a16="http://schemas.microsoft.com/office/drawing/2014/main" id="{B7E7F57D-2391-4688-A169-375294609721}"/>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122368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24221634-305B-412A-BC73-FC0665D4AE8B}"/>
              </a:ext>
            </a:extLst>
          </p:cNvPr>
          <p:cNvSpPr>
            <a:spLocks noGrp="1"/>
          </p:cNvSpPr>
          <p:nvPr>
            <p:ph type="sldNum" sz="quarter" idx="10"/>
          </p:nvPr>
        </p:nvSpPr>
        <p:spPr>
          <a:ln/>
        </p:spPr>
        <p:txBody>
          <a:bodyPr/>
          <a:lstStyle>
            <a:lvl1pPr>
              <a:defRPr/>
            </a:lvl1pPr>
          </a:lstStyle>
          <a:p>
            <a:fld id="{321859AB-645F-44FB-8868-36BAEE6E208C}" type="slidenum">
              <a:rPr lang="en-US" altLang="en-US"/>
              <a:pPr/>
              <a:t>‹#›</a:t>
            </a:fld>
            <a:endParaRPr lang="en-US" altLang="en-US"/>
          </a:p>
        </p:txBody>
      </p:sp>
      <p:sp>
        <p:nvSpPr>
          <p:cNvPr id="4" name="Footer Placeholder 4">
            <a:extLst>
              <a:ext uri="{FF2B5EF4-FFF2-40B4-BE49-F238E27FC236}">
                <a16:creationId xmlns:a16="http://schemas.microsoft.com/office/drawing/2014/main" id="{35F43B89-A164-4BAB-B3B4-0622DD529621}"/>
              </a:ext>
            </a:extLst>
          </p:cNvPr>
          <p:cNvSpPr>
            <a:spLocks noGrp="1"/>
          </p:cNvSpPr>
          <p:nvPr>
            <p:ph type="ftr" sz="quarter" idx="11"/>
          </p:nvPr>
        </p:nvSpPr>
        <p:spPr/>
        <p:txBody>
          <a:bodyPr/>
          <a:lstStyle>
            <a:lvl1pPr>
              <a:defRPr/>
            </a:lvl1pPr>
          </a:lstStyle>
          <a:p>
            <a:pPr>
              <a:defRPr/>
            </a:pPr>
            <a:r>
              <a:rPr lang="en-US"/>
              <a:t>CENG 213 Data Structures</a:t>
            </a:r>
          </a:p>
        </p:txBody>
      </p:sp>
      <p:sp>
        <p:nvSpPr>
          <p:cNvPr id="5" name="Date Placeholder 3">
            <a:extLst>
              <a:ext uri="{FF2B5EF4-FFF2-40B4-BE49-F238E27FC236}">
                <a16:creationId xmlns:a16="http://schemas.microsoft.com/office/drawing/2014/main" id="{79E81E25-71F5-41A0-AE63-5D25D2D6748B}"/>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622753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49CA5A8-4AFE-428D-A7A5-43A6D7D69079}"/>
              </a:ext>
            </a:extLst>
          </p:cNvPr>
          <p:cNvSpPr>
            <a:spLocks noGrp="1"/>
          </p:cNvSpPr>
          <p:nvPr>
            <p:ph type="sldNum" sz="quarter" idx="10"/>
          </p:nvPr>
        </p:nvSpPr>
        <p:spPr>
          <a:ln/>
        </p:spPr>
        <p:txBody>
          <a:bodyPr/>
          <a:lstStyle>
            <a:lvl1pPr>
              <a:defRPr/>
            </a:lvl1pPr>
          </a:lstStyle>
          <a:p>
            <a:fld id="{35FBDF7B-976F-4945-A26B-4255B9028E36}" type="slidenum">
              <a:rPr lang="en-US" altLang="en-US"/>
              <a:pPr/>
              <a:t>‹#›</a:t>
            </a:fld>
            <a:endParaRPr lang="en-US" altLang="en-US"/>
          </a:p>
        </p:txBody>
      </p:sp>
      <p:sp>
        <p:nvSpPr>
          <p:cNvPr id="3" name="Footer Placeholder 4">
            <a:extLst>
              <a:ext uri="{FF2B5EF4-FFF2-40B4-BE49-F238E27FC236}">
                <a16:creationId xmlns:a16="http://schemas.microsoft.com/office/drawing/2014/main" id="{8F447589-285C-4815-B3F6-9E5C1DA286A7}"/>
              </a:ext>
            </a:extLst>
          </p:cNvPr>
          <p:cNvSpPr>
            <a:spLocks noGrp="1"/>
          </p:cNvSpPr>
          <p:nvPr>
            <p:ph type="ftr" sz="quarter" idx="11"/>
          </p:nvPr>
        </p:nvSpPr>
        <p:spPr/>
        <p:txBody>
          <a:bodyPr/>
          <a:lstStyle>
            <a:lvl1pPr>
              <a:defRPr/>
            </a:lvl1pPr>
          </a:lstStyle>
          <a:p>
            <a:pPr>
              <a:defRPr/>
            </a:pPr>
            <a:r>
              <a:rPr lang="en-US"/>
              <a:t>CENG 213 Data Structures</a:t>
            </a:r>
          </a:p>
        </p:txBody>
      </p:sp>
      <p:sp>
        <p:nvSpPr>
          <p:cNvPr id="4" name="Date Placeholder 3">
            <a:extLst>
              <a:ext uri="{FF2B5EF4-FFF2-40B4-BE49-F238E27FC236}">
                <a16:creationId xmlns:a16="http://schemas.microsoft.com/office/drawing/2014/main" id="{5B1519A3-656B-4380-B553-CC873F34D5B0}"/>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600109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F3BC4D54-ABF1-493E-9834-B0561A6860F7}"/>
              </a:ext>
            </a:extLst>
          </p:cNvPr>
          <p:cNvSpPr>
            <a:spLocks noGrp="1"/>
          </p:cNvSpPr>
          <p:nvPr>
            <p:ph type="sldNum" sz="quarter" idx="14"/>
          </p:nvPr>
        </p:nvSpPr>
        <p:spPr>
          <a:ln/>
        </p:spPr>
        <p:txBody>
          <a:bodyPr/>
          <a:lstStyle>
            <a:lvl1pPr>
              <a:defRPr/>
            </a:lvl1pPr>
          </a:lstStyle>
          <a:p>
            <a:fld id="{9B9AECA2-2101-4850-9DB2-405B2FD11DE9}" type="slidenum">
              <a:rPr lang="en-US" altLang="en-US"/>
              <a:pPr/>
              <a:t>‹#›</a:t>
            </a:fld>
            <a:endParaRPr lang="en-US" altLang="en-US"/>
          </a:p>
        </p:txBody>
      </p:sp>
      <p:sp>
        <p:nvSpPr>
          <p:cNvPr id="6" name="Footer Placeholder 4">
            <a:extLst>
              <a:ext uri="{FF2B5EF4-FFF2-40B4-BE49-F238E27FC236}">
                <a16:creationId xmlns:a16="http://schemas.microsoft.com/office/drawing/2014/main" id="{31AFC0E1-32D0-4629-A8EE-5ABFF4AB5809}"/>
              </a:ext>
            </a:extLst>
          </p:cNvPr>
          <p:cNvSpPr>
            <a:spLocks noGrp="1"/>
          </p:cNvSpPr>
          <p:nvPr>
            <p:ph type="ftr" sz="quarter" idx="15"/>
          </p:nvPr>
        </p:nvSpPr>
        <p:spPr/>
        <p:txBody>
          <a:bodyPr/>
          <a:lstStyle>
            <a:lvl1pPr>
              <a:defRPr/>
            </a:lvl1pPr>
          </a:lstStyle>
          <a:p>
            <a:pPr>
              <a:defRPr/>
            </a:pPr>
            <a:r>
              <a:rPr lang="en-US"/>
              <a:t>CENG 213 Data Structures</a:t>
            </a:r>
          </a:p>
        </p:txBody>
      </p:sp>
      <p:sp>
        <p:nvSpPr>
          <p:cNvPr id="7" name="Date Placeholder 3">
            <a:extLst>
              <a:ext uri="{FF2B5EF4-FFF2-40B4-BE49-F238E27FC236}">
                <a16:creationId xmlns:a16="http://schemas.microsoft.com/office/drawing/2014/main" id="{6C63A21A-4F81-4D58-A512-4BBEAEF0DAF3}"/>
              </a:ext>
            </a:extLst>
          </p:cNvPr>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142803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7ED9-824B-443C-A225-B0C7D111C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A43547-7AA2-4417-B3A6-8473861E9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0A719-14E9-428A-8B38-109801E11701}"/>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5" name="Footer Placeholder 4">
            <a:extLst>
              <a:ext uri="{FF2B5EF4-FFF2-40B4-BE49-F238E27FC236}">
                <a16:creationId xmlns:a16="http://schemas.microsoft.com/office/drawing/2014/main" id="{B30AAEE6-8C60-46F2-82BB-E80ACCF27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22F11-177F-4CF0-A664-31330C96B0F0}"/>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3050794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F97E6CF7-4CB3-49E1-B50E-5247F4EF6F42}"/>
              </a:ext>
            </a:extLst>
          </p:cNvPr>
          <p:cNvSpPr>
            <a:spLocks noGrp="1"/>
          </p:cNvSpPr>
          <p:nvPr>
            <p:ph type="sldNum" sz="quarter" idx="10"/>
          </p:nvPr>
        </p:nvSpPr>
        <p:spPr>
          <a:ln/>
        </p:spPr>
        <p:txBody>
          <a:bodyPr/>
          <a:lstStyle>
            <a:lvl1pPr>
              <a:defRPr/>
            </a:lvl1pPr>
          </a:lstStyle>
          <a:p>
            <a:fld id="{4E9AFF0F-C6BA-4CF6-B7D9-BB2C2DCC89EE}" type="slidenum">
              <a:rPr lang="en-US" altLang="en-US"/>
              <a:pPr/>
              <a:t>‹#›</a:t>
            </a:fld>
            <a:endParaRPr lang="en-US" altLang="en-US"/>
          </a:p>
        </p:txBody>
      </p:sp>
      <p:sp>
        <p:nvSpPr>
          <p:cNvPr id="6" name="Footer Placeholder 4">
            <a:extLst>
              <a:ext uri="{FF2B5EF4-FFF2-40B4-BE49-F238E27FC236}">
                <a16:creationId xmlns:a16="http://schemas.microsoft.com/office/drawing/2014/main" id="{FD7B2A25-E43E-4D48-986A-085144041054}"/>
              </a:ext>
            </a:extLst>
          </p:cNvPr>
          <p:cNvSpPr>
            <a:spLocks noGrp="1"/>
          </p:cNvSpPr>
          <p:nvPr>
            <p:ph type="ftr" sz="quarter" idx="11"/>
          </p:nvPr>
        </p:nvSpPr>
        <p:spPr/>
        <p:txBody>
          <a:bodyPr/>
          <a:lstStyle>
            <a:lvl1pPr>
              <a:defRPr/>
            </a:lvl1pPr>
          </a:lstStyle>
          <a:p>
            <a:pPr>
              <a:defRPr/>
            </a:pPr>
            <a:r>
              <a:rPr lang="en-US"/>
              <a:t>CENG 213 Data Structures</a:t>
            </a:r>
          </a:p>
        </p:txBody>
      </p:sp>
      <p:sp>
        <p:nvSpPr>
          <p:cNvPr id="7" name="Date Placeholder 3">
            <a:extLst>
              <a:ext uri="{FF2B5EF4-FFF2-40B4-BE49-F238E27FC236}">
                <a16:creationId xmlns:a16="http://schemas.microsoft.com/office/drawing/2014/main" id="{4B7C62FF-1AA6-4E80-94CA-071BB4868FEF}"/>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92708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5D98834-7413-4366-94AD-2510024BE62F}"/>
              </a:ext>
            </a:extLst>
          </p:cNvPr>
          <p:cNvSpPr>
            <a:spLocks noGrp="1"/>
          </p:cNvSpPr>
          <p:nvPr>
            <p:ph type="sldNum" sz="quarter" idx="10"/>
          </p:nvPr>
        </p:nvSpPr>
        <p:spPr>
          <a:ln/>
        </p:spPr>
        <p:txBody>
          <a:bodyPr/>
          <a:lstStyle>
            <a:lvl1pPr>
              <a:defRPr/>
            </a:lvl1pPr>
          </a:lstStyle>
          <a:p>
            <a:fld id="{EE9013D1-F76B-43FB-B619-9C9C84BF9FEE}" type="slidenum">
              <a:rPr lang="en-US" altLang="en-US"/>
              <a:pPr/>
              <a:t>‹#›</a:t>
            </a:fld>
            <a:endParaRPr lang="en-US" altLang="en-US"/>
          </a:p>
        </p:txBody>
      </p:sp>
      <p:sp>
        <p:nvSpPr>
          <p:cNvPr id="5" name="Footer Placeholder 4">
            <a:extLst>
              <a:ext uri="{FF2B5EF4-FFF2-40B4-BE49-F238E27FC236}">
                <a16:creationId xmlns:a16="http://schemas.microsoft.com/office/drawing/2014/main" id="{4C9C1D38-06B9-452E-AC61-01D641CDF6E8}"/>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E9841C18-D858-4094-AAA6-FFDA3FD06C69}"/>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079931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345393AD-7E5C-4838-BB7F-E098C65A309F}"/>
              </a:ext>
            </a:extLst>
          </p:cNvPr>
          <p:cNvSpPr>
            <a:spLocks noGrp="1"/>
          </p:cNvSpPr>
          <p:nvPr>
            <p:ph type="sldNum" sz="quarter" idx="10"/>
          </p:nvPr>
        </p:nvSpPr>
        <p:spPr>
          <a:ln/>
        </p:spPr>
        <p:txBody>
          <a:bodyPr/>
          <a:lstStyle>
            <a:lvl1pPr>
              <a:defRPr/>
            </a:lvl1pPr>
          </a:lstStyle>
          <a:p>
            <a:fld id="{CC6DDA5F-AECA-4A84-9F98-2A9F6DC3A17A}" type="slidenum">
              <a:rPr lang="en-US" altLang="en-US"/>
              <a:pPr/>
              <a:t>‹#›</a:t>
            </a:fld>
            <a:endParaRPr lang="en-US" altLang="en-US"/>
          </a:p>
        </p:txBody>
      </p:sp>
      <p:sp>
        <p:nvSpPr>
          <p:cNvPr id="5" name="Footer Placeholder 4">
            <a:extLst>
              <a:ext uri="{FF2B5EF4-FFF2-40B4-BE49-F238E27FC236}">
                <a16:creationId xmlns:a16="http://schemas.microsoft.com/office/drawing/2014/main" id="{2D698307-6E8E-449B-A278-1915FB0C02E0}"/>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E78F01B1-98A9-43C5-AEE0-F59BF8BBDF3B}"/>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7678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BC57-4846-4391-81F4-B95BCBCE2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7BAC0-4764-47E2-8223-A5C34935E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80386B-9B00-47C3-9C4D-0CCF7E6306FC}"/>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5" name="Footer Placeholder 4">
            <a:extLst>
              <a:ext uri="{FF2B5EF4-FFF2-40B4-BE49-F238E27FC236}">
                <a16:creationId xmlns:a16="http://schemas.microsoft.com/office/drawing/2014/main" id="{B5F780C6-8AF2-4D64-8D71-522AA97FE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0EAD7-9D37-487A-A005-42DD0F9C5587}"/>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15755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A789-4226-4C8B-BC33-58EFB2801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0F2EA-58FF-40CD-B2F5-D9B0930594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8921-D1E8-402E-9C2A-E583770E2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5C883-D372-4AEF-BC0D-8B22FD3B854B}"/>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6" name="Footer Placeholder 5">
            <a:extLst>
              <a:ext uri="{FF2B5EF4-FFF2-40B4-BE49-F238E27FC236}">
                <a16:creationId xmlns:a16="http://schemas.microsoft.com/office/drawing/2014/main" id="{50B65CAE-5226-4C8A-9D3D-8013113D1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6CFCA-E712-4F2E-B7EE-836646229F63}"/>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19775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BEBB-A7A2-4D05-BEA5-31601A15D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E1E13-0E16-4A52-800A-AA6FA32F1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ED3EDF-C65C-4204-9768-4DCDEBC4D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BC5C6-642A-40FE-8B29-F4C882BC1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69901-D4AE-4AAD-A70B-CBB84102C9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4CEF8-EFBA-47CE-A413-942AEA1B0EFD}"/>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8" name="Footer Placeholder 7">
            <a:extLst>
              <a:ext uri="{FF2B5EF4-FFF2-40B4-BE49-F238E27FC236}">
                <a16:creationId xmlns:a16="http://schemas.microsoft.com/office/drawing/2014/main" id="{53B2888D-1E01-4409-9DAC-C413D884A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1687-6AB5-4ED3-8FA4-23DA1016A60C}"/>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13599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1342-6F4A-4EEE-B821-1A53547F9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8AA9A-FC65-4F99-9BAC-07AA890A993F}"/>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4" name="Footer Placeholder 3">
            <a:extLst>
              <a:ext uri="{FF2B5EF4-FFF2-40B4-BE49-F238E27FC236}">
                <a16:creationId xmlns:a16="http://schemas.microsoft.com/office/drawing/2014/main" id="{1A55AFA8-6DE2-4F91-BFB6-32AEC16CB1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4584AB-D8D9-478D-8B15-662898EBE8FC}"/>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20100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BF37C-4323-4F9D-87D4-0959792696C5}"/>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3" name="Footer Placeholder 2">
            <a:extLst>
              <a:ext uri="{FF2B5EF4-FFF2-40B4-BE49-F238E27FC236}">
                <a16:creationId xmlns:a16="http://schemas.microsoft.com/office/drawing/2014/main" id="{ABD88A59-8BE4-4643-B039-C64C51CDE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B1B5C-7C0F-4C63-A192-2F2018180C4F}"/>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345517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0C12-8525-4E10-85DF-848C2936E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F22CB-6654-4117-AF5E-3CC600EEE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1EC1D-FB41-4211-AB37-C3C672E50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FFF57-58DD-4EEF-AE5D-6F02F4935C26}"/>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6" name="Footer Placeholder 5">
            <a:extLst>
              <a:ext uri="{FF2B5EF4-FFF2-40B4-BE49-F238E27FC236}">
                <a16:creationId xmlns:a16="http://schemas.microsoft.com/office/drawing/2014/main" id="{A8D20259-499C-47EE-804D-913A7912D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CFCE6-70D3-4D2F-8B04-6EB69E2A90E0}"/>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244936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A48E-515F-46B7-8544-0A8A9A0F6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BB0D9-8AB6-48C5-A847-20099CBE8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F2DDE3-1854-4109-95A6-02C0C9ADA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80052-D6C7-4B42-8893-1617AB4F170A}"/>
              </a:ext>
            </a:extLst>
          </p:cNvPr>
          <p:cNvSpPr>
            <a:spLocks noGrp="1"/>
          </p:cNvSpPr>
          <p:nvPr>
            <p:ph type="dt" sz="half" idx="10"/>
          </p:nvPr>
        </p:nvSpPr>
        <p:spPr/>
        <p:txBody>
          <a:bodyPr/>
          <a:lstStyle/>
          <a:p>
            <a:fld id="{2D881A57-13F3-408D-9023-999A8F0B4801}" type="datetimeFigureOut">
              <a:rPr lang="en-US" smtClean="0"/>
              <a:t>8/5/2020</a:t>
            </a:fld>
            <a:endParaRPr lang="en-US"/>
          </a:p>
        </p:txBody>
      </p:sp>
      <p:sp>
        <p:nvSpPr>
          <p:cNvPr id="6" name="Footer Placeholder 5">
            <a:extLst>
              <a:ext uri="{FF2B5EF4-FFF2-40B4-BE49-F238E27FC236}">
                <a16:creationId xmlns:a16="http://schemas.microsoft.com/office/drawing/2014/main" id="{C816A4A9-E6CA-4B98-8BE0-EDFBF6CDA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62382-1324-4D66-9B37-B20F421C7128}"/>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98921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3F6F5-A26C-49B3-8F5C-AF1268C83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6828BA-373B-4364-A4EB-C98AE5966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45D08-1747-42FB-8459-9BDF47783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81A57-13F3-408D-9023-999A8F0B4801}" type="datetimeFigureOut">
              <a:rPr lang="en-US" smtClean="0"/>
              <a:t>8/5/2020</a:t>
            </a:fld>
            <a:endParaRPr lang="en-US"/>
          </a:p>
        </p:txBody>
      </p:sp>
      <p:sp>
        <p:nvSpPr>
          <p:cNvPr id="5" name="Footer Placeholder 4">
            <a:extLst>
              <a:ext uri="{FF2B5EF4-FFF2-40B4-BE49-F238E27FC236}">
                <a16:creationId xmlns:a16="http://schemas.microsoft.com/office/drawing/2014/main" id="{13D86F01-FCD7-428B-B7AF-1F8EE64A5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B5F23B-4569-4B37-B9BB-C51E4CFEA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0484-3416-4859-AB3F-A5BADF27EE5D}" type="slidenum">
              <a:rPr lang="en-US" smtClean="0"/>
              <a:t>‹#›</a:t>
            </a:fld>
            <a:endParaRPr lang="en-US"/>
          </a:p>
        </p:txBody>
      </p:sp>
    </p:spTree>
    <p:extLst>
      <p:ext uri="{BB962C8B-B14F-4D97-AF65-F5344CB8AC3E}">
        <p14:creationId xmlns:p14="http://schemas.microsoft.com/office/powerpoint/2010/main" val="423084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92853-E641-4759-A844-D5BF3A573C10}"/>
              </a:ext>
            </a:extLst>
          </p:cNvPr>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2FBCCBBA-09B6-4640-A937-3DB8A775693F}"/>
              </a:ext>
            </a:extLst>
          </p:cNvPr>
          <p:cNvSpPr>
            <a:spLocks noGrp="1"/>
          </p:cNvSpPr>
          <p:nvPr>
            <p:ph type="body" idx="1"/>
          </p:nvPr>
        </p:nvSpPr>
        <p:spPr bwMode="auto">
          <a:xfrm>
            <a:off x="609600" y="1600200"/>
            <a:ext cx="1016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3E894A11-D8C5-4E7D-B939-F2D81611AB07}"/>
              </a:ext>
            </a:extLst>
          </p:cNvPr>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8" name="Rectangle 7">
            <a:extLst>
              <a:ext uri="{FF2B5EF4-FFF2-40B4-BE49-F238E27FC236}">
                <a16:creationId xmlns:a16="http://schemas.microsoft.com/office/drawing/2014/main" id="{E042EA06-5535-401E-9DBE-0A136E1F604D}"/>
              </a:ext>
            </a:extLst>
          </p:cNvPr>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Slide Number Placeholder 5">
            <a:extLst>
              <a:ext uri="{FF2B5EF4-FFF2-40B4-BE49-F238E27FC236}">
                <a16:creationId xmlns:a16="http://schemas.microsoft.com/office/drawing/2014/main" id="{377B20B9-ADB2-457F-97C7-3435F885E45C}"/>
              </a:ext>
            </a:extLst>
          </p:cNvPr>
          <p:cNvSpPr>
            <a:spLocks noGrp="1"/>
          </p:cNvSpPr>
          <p:nvPr>
            <p:ph type="sldNum" sz="quarter" idx="4"/>
          </p:nvPr>
        </p:nvSpPr>
        <p:spPr>
          <a:xfrm>
            <a:off x="11374967" y="5648326"/>
            <a:ext cx="732367" cy="396875"/>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a:defRPr sz="1800">
                <a:solidFill>
                  <a:srgbClr val="FFFFFF"/>
                </a:solidFill>
              </a:defRPr>
            </a:lvl1pPr>
          </a:lstStyle>
          <a:p>
            <a:fld id="{8C291ED5-3708-4946-B3C4-EA36CA686634}" type="slidenum">
              <a:rPr lang="en-US" altLang="en-US"/>
              <a:pPr/>
              <a:t>‹#›</a:t>
            </a:fld>
            <a:endParaRPr lang="en-US" altLang="en-US"/>
          </a:p>
        </p:txBody>
      </p:sp>
      <p:sp>
        <p:nvSpPr>
          <p:cNvPr id="5" name="Footer Placeholder 4">
            <a:extLst>
              <a:ext uri="{FF2B5EF4-FFF2-40B4-BE49-F238E27FC236}">
                <a16:creationId xmlns:a16="http://schemas.microsoft.com/office/drawing/2014/main" id="{A94726E7-5367-4309-95DD-6A1B9FE21B39}"/>
              </a:ext>
            </a:extLst>
          </p:cNvPr>
          <p:cNvSpPr>
            <a:spLocks noGrp="1"/>
          </p:cNvSpPr>
          <p:nvPr>
            <p:ph type="ftr" sz="quarter" idx="3"/>
          </p:nvPr>
        </p:nvSpPr>
        <p:spPr>
          <a:xfrm rot="16200000">
            <a:off x="10511103" y="3988066"/>
            <a:ext cx="2366963" cy="486833"/>
          </a:xfrm>
          <a:prstGeom prst="rect">
            <a:avLst/>
          </a:prstGeom>
        </p:spPr>
        <p:txBody>
          <a:bodyPr vert="horz" lIns="91440" tIns="45720" rIns="91440" bIns="45720" rtlCol="0" anchor="ctr"/>
          <a:lstStyle>
            <a:lvl1pPr algn="r">
              <a:defRPr sz="1200">
                <a:solidFill>
                  <a:schemeClr val="bg2"/>
                </a:solidFill>
              </a:defRPr>
            </a:lvl1pPr>
          </a:lstStyle>
          <a:p>
            <a:pPr>
              <a:defRPr/>
            </a:pPr>
            <a:r>
              <a:rPr lang="en-US"/>
              <a:t>CENG 213 Data Structures</a:t>
            </a:r>
          </a:p>
        </p:txBody>
      </p:sp>
      <p:sp>
        <p:nvSpPr>
          <p:cNvPr id="4" name="Date Placeholder 3">
            <a:extLst>
              <a:ext uri="{FF2B5EF4-FFF2-40B4-BE49-F238E27FC236}">
                <a16:creationId xmlns:a16="http://schemas.microsoft.com/office/drawing/2014/main" id="{B41B425A-C5DD-4F06-96B0-90FEBC465AD4}"/>
              </a:ext>
            </a:extLst>
          </p:cNvPr>
          <p:cNvSpPr>
            <a:spLocks noGrp="1"/>
          </p:cNvSpPr>
          <p:nvPr>
            <p:ph type="dt" sz="half" idx="2"/>
          </p:nvPr>
        </p:nvSpPr>
        <p:spPr>
          <a:xfrm rot="16200000">
            <a:off x="10475384" y="1585384"/>
            <a:ext cx="2438400" cy="486833"/>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extLst>
      <p:ext uri="{BB962C8B-B14F-4D97-AF65-F5344CB8AC3E}">
        <p14:creationId xmlns:p14="http://schemas.microsoft.com/office/powerpoint/2010/main" val="2239205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panose="020B0604020202020204" pitchFamily="34"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panose="020B0604020202020204" pitchFamily="34"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panose="020B0604020202020204" pitchFamily="34"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6.xml"/><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7.xml"/><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9.xml"/><Relationship Id="rId6"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7.png"/><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3.xml"/><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40.xml"/><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2.xml"/><Relationship Id="rId6"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3.xml"/><Relationship Id="rId6"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4.xml"/><Relationship Id="rId6"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5.xml"/><Relationship Id="rId6"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6.xml"/><Relationship Id="rId6"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7.xml"/><Relationship Id="rId6"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8.xml"/><Relationship Id="rId6"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9.xml"/><Relationship Id="rId6"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50.xml"/><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51.xml"/><Relationship Id="rId6"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2.xml"/><Relationship Id="rId6"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3.xml"/><Relationship Id="rId6"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2.png"/><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6.xml"/><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a:extLst>
              <a:ext uri="{FF2B5EF4-FFF2-40B4-BE49-F238E27FC236}">
                <a16:creationId xmlns:a16="http://schemas.microsoft.com/office/drawing/2014/main" id="{A9A7F44C-A524-4480-B4E2-D9FCCF694E7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D57792DD-518F-48EE-B3D0-B68D6677922C}" type="slidenum">
              <a:rPr lang="en-US" altLang="en-US" sz="1800">
                <a:solidFill>
                  <a:srgbClr val="FFFFFF"/>
                </a:solidFill>
              </a:rPr>
              <a:pPr eaLnBrk="0" fontAlgn="base" hangingPunct="0">
                <a:spcBef>
                  <a:spcPct val="0"/>
                </a:spcBef>
                <a:spcAft>
                  <a:spcPct val="0"/>
                </a:spcAft>
              </a:pPr>
              <a:t>1</a:t>
            </a:fld>
            <a:endParaRPr lang="en-US" altLang="en-US" sz="1800">
              <a:solidFill>
                <a:srgbClr val="FFFFFF"/>
              </a:solidFill>
            </a:endParaRPr>
          </a:p>
        </p:txBody>
      </p:sp>
      <p:sp>
        <p:nvSpPr>
          <p:cNvPr id="5" name="Title 1">
            <a:extLst>
              <a:ext uri="{FF2B5EF4-FFF2-40B4-BE49-F238E27FC236}">
                <a16:creationId xmlns:a16="http://schemas.microsoft.com/office/drawing/2014/main" id="{8C8F2947-A159-4539-B1EF-19247FDBE796}"/>
              </a:ext>
            </a:extLst>
          </p:cNvPr>
          <p:cNvSpPr>
            <a:spLocks noGrp="1"/>
          </p:cNvSpPr>
          <p:nvPr>
            <p:ph type="ctrTitle"/>
          </p:nvPr>
        </p:nvSpPr>
        <p:spPr>
          <a:xfrm>
            <a:off x="1524000" y="1654176"/>
            <a:ext cx="8458200" cy="1470025"/>
          </a:xfrm>
        </p:spPr>
        <p:txBody>
          <a:bodyPr/>
          <a:lstStyle/>
          <a:p>
            <a:pPr algn="ctr" eaLnBrk="1" fontAlgn="auto" hangingPunct="1">
              <a:spcAft>
                <a:spcPts val="0"/>
              </a:spcAft>
              <a:defRPr/>
            </a:pPr>
            <a:r>
              <a:rPr lang="en-US" sz="3200" b="1" dirty="0"/>
              <a:t>CSC 301 – Design and Analysis of Algorithms</a:t>
            </a:r>
          </a:p>
        </p:txBody>
      </p:sp>
      <p:sp>
        <p:nvSpPr>
          <p:cNvPr id="6" name="Subtitle 2">
            <a:extLst>
              <a:ext uri="{FF2B5EF4-FFF2-40B4-BE49-F238E27FC236}">
                <a16:creationId xmlns:a16="http://schemas.microsoft.com/office/drawing/2014/main" id="{B98F0813-6F2D-4C7B-85EC-4A2C800AD321}"/>
              </a:ext>
            </a:extLst>
          </p:cNvPr>
          <p:cNvSpPr txBox="1">
            <a:spLocks/>
          </p:cNvSpPr>
          <p:nvPr/>
        </p:nvSpPr>
        <p:spPr>
          <a:xfrm>
            <a:off x="1524000" y="3505200"/>
            <a:ext cx="8458200" cy="1752600"/>
          </a:xfrm>
          <a:prstGeom prst="rect">
            <a:avLst/>
          </a:prstGeom>
        </p:spPr>
        <p:txBody>
          <a:bodyPr>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fontAlgn="base">
              <a:spcAft>
                <a:spcPct val="0"/>
              </a:spcAft>
              <a:buClr>
                <a:srgbClr val="A9A57C"/>
              </a:buClr>
              <a:defRPr/>
            </a:pPr>
            <a:r>
              <a:rPr lang="en-US" sz="2800" b="1" spc="-100" dirty="0">
                <a:solidFill>
                  <a:srgbClr val="675E47"/>
                </a:solidFill>
                <a:latin typeface="Cambria"/>
              </a:rPr>
              <a:t>Instructor: Dr. M. Hasan Jamal</a:t>
            </a:r>
          </a:p>
          <a:p>
            <a:pPr algn="ctr" fontAlgn="base">
              <a:spcAft>
                <a:spcPct val="0"/>
              </a:spcAft>
              <a:buClr>
                <a:srgbClr val="A9A57C"/>
              </a:buClr>
              <a:defRPr/>
            </a:pPr>
            <a:r>
              <a:rPr lang="en-US" sz="2800" b="1" spc="-100" dirty="0">
                <a:solidFill>
                  <a:srgbClr val="675E47"/>
                </a:solidFill>
                <a:latin typeface="Cambria"/>
              </a:rPr>
              <a:t>Lecture# 07: Greedy Algorithms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10</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C488FE44-3D05-416B-820B-633D23D8D956}"/>
              </a:ext>
            </a:extLst>
          </p:cNvPr>
          <p:cNvGrpSpPr>
            <a:grpSpLocks/>
          </p:cNvGrpSpPr>
          <p:nvPr/>
        </p:nvGrpSpPr>
        <p:grpSpPr bwMode="auto">
          <a:xfrm>
            <a:off x="4514503" y="1666319"/>
            <a:ext cx="4408591" cy="431185"/>
            <a:chOff x="2496" y="1104"/>
            <a:chExt cx="1907" cy="234"/>
          </a:xfrm>
        </p:grpSpPr>
        <p:sp>
          <p:nvSpPr>
            <p:cNvPr id="8" name="Text Box 6">
              <a:extLst>
                <a:ext uri="{FF2B5EF4-FFF2-40B4-BE49-F238E27FC236}">
                  <a16:creationId xmlns:a16="http://schemas.microsoft.com/office/drawing/2014/main" id="{74C62CC6-6F93-48C0-A765-4CA8D8087881}"/>
                </a:ext>
              </a:extLst>
            </p:cNvPr>
            <p:cNvSpPr txBox="1">
              <a:spLocks noChangeArrowheads="1"/>
            </p:cNvSpPr>
            <p:nvPr/>
          </p:nvSpPr>
          <p:spPr bwMode="auto">
            <a:xfrm>
              <a:off x="2888" y="1104"/>
              <a:ext cx="151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The MST starts out as empty</a:t>
              </a:r>
            </a:p>
          </p:txBody>
        </p:sp>
        <p:sp>
          <p:nvSpPr>
            <p:cNvPr id="9" name="Line 7">
              <a:extLst>
                <a:ext uri="{FF2B5EF4-FFF2-40B4-BE49-F238E27FC236}">
                  <a16:creationId xmlns:a16="http://schemas.microsoft.com/office/drawing/2014/main" id="{77149E86-CBA5-4534-ABC4-AD17D572D64C}"/>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10" name="Group 9">
            <a:extLst>
              <a:ext uri="{FF2B5EF4-FFF2-40B4-BE49-F238E27FC236}">
                <a16:creationId xmlns:a16="http://schemas.microsoft.com/office/drawing/2014/main" id="{AB747733-4863-40DA-AFC7-459AF0A855BC}"/>
              </a:ext>
            </a:extLst>
          </p:cNvPr>
          <p:cNvGrpSpPr>
            <a:grpSpLocks/>
          </p:cNvGrpSpPr>
          <p:nvPr/>
        </p:nvGrpSpPr>
        <p:grpSpPr bwMode="auto">
          <a:xfrm>
            <a:off x="4514505" y="2200690"/>
            <a:ext cx="3779783" cy="431185"/>
            <a:chOff x="2496" y="1104"/>
            <a:chExt cx="1635" cy="234"/>
          </a:xfrm>
        </p:grpSpPr>
        <p:sp>
          <p:nvSpPr>
            <p:cNvPr id="11" name="Text Box 6">
              <a:extLst>
                <a:ext uri="{FF2B5EF4-FFF2-40B4-BE49-F238E27FC236}">
                  <a16:creationId xmlns:a16="http://schemas.microsoft.com/office/drawing/2014/main" id="{BDCB7319-965D-4460-BA92-EB3C00E1FEEC}"/>
                </a:ext>
              </a:extLst>
            </p:cNvPr>
            <p:cNvSpPr txBox="1">
              <a:spLocks noChangeArrowheads="1"/>
            </p:cNvSpPr>
            <p:nvPr/>
          </p:nvSpPr>
          <p:spPr bwMode="auto">
            <a:xfrm>
              <a:off x="2888" y="1104"/>
              <a:ext cx="124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Make each vertex a set</a:t>
              </a:r>
            </a:p>
          </p:txBody>
        </p:sp>
        <p:sp>
          <p:nvSpPr>
            <p:cNvPr id="12" name="Line 7">
              <a:extLst>
                <a:ext uri="{FF2B5EF4-FFF2-40B4-BE49-F238E27FC236}">
                  <a16:creationId xmlns:a16="http://schemas.microsoft.com/office/drawing/2014/main" id="{16F3E9D6-A012-4213-A97B-BCE9B1FEE690}"/>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13" name="Group 12">
            <a:extLst>
              <a:ext uri="{FF2B5EF4-FFF2-40B4-BE49-F238E27FC236}">
                <a16:creationId xmlns:a16="http://schemas.microsoft.com/office/drawing/2014/main" id="{16625227-F84C-4BEA-AC71-B685B50D1BBC}"/>
              </a:ext>
            </a:extLst>
          </p:cNvPr>
          <p:cNvGrpSpPr>
            <a:grpSpLocks/>
          </p:cNvGrpSpPr>
          <p:nvPr/>
        </p:nvGrpSpPr>
        <p:grpSpPr bwMode="auto">
          <a:xfrm>
            <a:off x="7069036" y="3316706"/>
            <a:ext cx="4010964" cy="770236"/>
            <a:chOff x="2496" y="1104"/>
            <a:chExt cx="1735" cy="418"/>
          </a:xfrm>
        </p:grpSpPr>
        <p:sp>
          <p:nvSpPr>
            <p:cNvPr id="14" name="Text Box 6">
              <a:extLst>
                <a:ext uri="{FF2B5EF4-FFF2-40B4-BE49-F238E27FC236}">
                  <a16:creationId xmlns:a16="http://schemas.microsoft.com/office/drawing/2014/main" id="{1D9F4C4C-573C-4AEC-B0EB-CA546FA379A9}"/>
                </a:ext>
              </a:extLst>
            </p:cNvPr>
            <p:cNvSpPr txBox="1">
              <a:spLocks noChangeArrowheads="1"/>
            </p:cNvSpPr>
            <p:nvPr/>
          </p:nvSpPr>
          <p:spPr bwMode="auto">
            <a:xfrm>
              <a:off x="2888" y="1104"/>
              <a:ext cx="1343"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200" b="1" i="1" dirty="0">
                  <a:solidFill>
                    <a:srgbClr val="00B050"/>
                  </a:solidFill>
                </a:rPr>
                <a:t>Check whether u and v belong to the same set</a:t>
              </a:r>
            </a:p>
          </p:txBody>
        </p:sp>
        <p:sp>
          <p:nvSpPr>
            <p:cNvPr id="15" name="Line 7">
              <a:extLst>
                <a:ext uri="{FF2B5EF4-FFF2-40B4-BE49-F238E27FC236}">
                  <a16:creationId xmlns:a16="http://schemas.microsoft.com/office/drawing/2014/main" id="{2DBE2086-153E-4125-9223-6C927A35348B}"/>
                </a:ext>
              </a:extLst>
            </p:cNvPr>
            <p:cNvSpPr>
              <a:spLocks noChangeShapeType="1"/>
            </p:cNvSpPr>
            <p:nvPr/>
          </p:nvSpPr>
          <p:spPr bwMode="auto">
            <a:xfrm flipH="1">
              <a:off x="2496" y="1329"/>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16" name="Group 15">
            <a:extLst>
              <a:ext uri="{FF2B5EF4-FFF2-40B4-BE49-F238E27FC236}">
                <a16:creationId xmlns:a16="http://schemas.microsoft.com/office/drawing/2014/main" id="{D4816FF7-8CFC-42F3-92BE-74F95E059EFE}"/>
              </a:ext>
            </a:extLst>
          </p:cNvPr>
          <p:cNvGrpSpPr>
            <a:grpSpLocks/>
          </p:cNvGrpSpPr>
          <p:nvPr/>
        </p:nvGrpSpPr>
        <p:grpSpPr bwMode="auto">
          <a:xfrm>
            <a:off x="6917612" y="4267960"/>
            <a:ext cx="4010964" cy="770236"/>
            <a:chOff x="2496" y="1113"/>
            <a:chExt cx="1735" cy="418"/>
          </a:xfrm>
        </p:grpSpPr>
        <p:sp>
          <p:nvSpPr>
            <p:cNvPr id="17" name="Text Box 6">
              <a:extLst>
                <a:ext uri="{FF2B5EF4-FFF2-40B4-BE49-F238E27FC236}">
                  <a16:creationId xmlns:a16="http://schemas.microsoft.com/office/drawing/2014/main" id="{6B794BA7-1BB5-4D80-90A0-37AC5E93E07C}"/>
                </a:ext>
              </a:extLst>
            </p:cNvPr>
            <p:cNvSpPr txBox="1">
              <a:spLocks noChangeArrowheads="1"/>
            </p:cNvSpPr>
            <p:nvPr/>
          </p:nvSpPr>
          <p:spPr bwMode="auto">
            <a:xfrm>
              <a:off x="2888" y="1113"/>
              <a:ext cx="1343"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200" b="1" i="1" dirty="0">
                  <a:solidFill>
                    <a:srgbClr val="00B050"/>
                  </a:solidFill>
                </a:rPr>
                <a:t>Add the edge to the MST and merge the sets.</a:t>
              </a:r>
            </a:p>
          </p:txBody>
        </p:sp>
        <p:sp>
          <p:nvSpPr>
            <p:cNvPr id="18" name="Line 7">
              <a:extLst>
                <a:ext uri="{FF2B5EF4-FFF2-40B4-BE49-F238E27FC236}">
                  <a16:creationId xmlns:a16="http://schemas.microsoft.com/office/drawing/2014/main" id="{275EDA40-36D7-460A-9ECF-153CC3BA9A44}"/>
                </a:ext>
              </a:extLst>
            </p:cNvPr>
            <p:cNvSpPr>
              <a:spLocks noChangeShapeType="1"/>
            </p:cNvSpPr>
            <p:nvPr/>
          </p:nvSpPr>
          <p:spPr bwMode="auto">
            <a:xfrm flipH="1">
              <a:off x="2496" y="1239"/>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Tree>
    <p:custDataLst>
      <p:tags r:id="rId1"/>
    </p:custDataLst>
    <p:extLst>
      <p:ext uri="{BB962C8B-B14F-4D97-AF65-F5344CB8AC3E}">
        <p14:creationId xmlns:p14="http://schemas.microsoft.com/office/powerpoint/2010/main" val="2051469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11</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105"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sp>
        <p:nvSpPr>
          <p:cNvPr id="2" name="AutoShape 34">
            <a:extLst>
              <a:ext uri="{FF2B5EF4-FFF2-40B4-BE49-F238E27FC236}">
                <a16:creationId xmlns:a16="http://schemas.microsoft.com/office/drawing/2014/main" id="{DE5415C8-61BB-4E2A-90A6-69A98A18C451}"/>
              </a:ext>
            </a:extLst>
          </p:cNvPr>
          <p:cNvSpPr>
            <a:spLocks/>
          </p:cNvSpPr>
          <p:nvPr/>
        </p:nvSpPr>
        <p:spPr bwMode="auto">
          <a:xfrm>
            <a:off x="1251284" y="2154866"/>
            <a:ext cx="182880" cy="640080"/>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0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00B05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00B0F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chemeClr val="bg1">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
        <p:nvSpPr>
          <p:cNvPr id="109" name="AutoShape 34">
            <a:extLst>
              <a:ext uri="{FF2B5EF4-FFF2-40B4-BE49-F238E27FC236}">
                <a16:creationId xmlns:a16="http://schemas.microsoft.com/office/drawing/2014/main" id="{FAFE1506-EC47-4954-A0F0-30B44201F035}"/>
              </a:ext>
            </a:extLst>
          </p:cNvPr>
          <p:cNvSpPr>
            <a:spLocks/>
          </p:cNvSpPr>
          <p:nvPr/>
        </p:nvSpPr>
        <p:spPr bwMode="auto">
          <a:xfrm>
            <a:off x="1259306" y="2775283"/>
            <a:ext cx="182880" cy="457200"/>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1381928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12</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8"/>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81"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0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00B05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00B0F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chemeClr val="bg1">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p:cNvCxnSpPr>
          <p:nvPr/>
        </p:nvCxnSpPr>
        <p:spPr bwMode="auto">
          <a:xfrm flipV="1">
            <a:off x="9959852" y="5531197"/>
            <a:ext cx="666750" cy="333375"/>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10249870" y="570423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1?</a:t>
            </a:r>
          </a:p>
        </p:txBody>
      </p:sp>
      <p:cxnSp>
        <p:nvCxnSpPr>
          <p:cNvPr id="99" name="AutoShape 21">
            <a:extLst>
              <a:ext uri="{FF2B5EF4-FFF2-40B4-BE49-F238E27FC236}">
                <a16:creationId xmlns:a16="http://schemas.microsoft.com/office/drawing/2014/main" id="{CA84AEAA-7AB5-4E67-835E-AC53AE3404F0}"/>
              </a:ext>
            </a:extLst>
          </p:cNvPr>
          <p:cNvCxnSpPr>
            <a:cxnSpLocks noChangeShapeType="1"/>
            <a:stCxn id="83" idx="7"/>
            <a:endCxn id="4" idx="3"/>
          </p:cNvCxnSpPr>
          <p:nvPr/>
        </p:nvCxnSpPr>
        <p:spPr bwMode="auto">
          <a:xfrm flipV="1">
            <a:off x="9945401" y="5527265"/>
            <a:ext cx="670851" cy="35897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4" name="Oval 8">
            <a:extLst>
              <a:ext uri="{FF2B5EF4-FFF2-40B4-BE49-F238E27FC236}">
                <a16:creationId xmlns:a16="http://schemas.microsoft.com/office/drawing/2014/main" id="{1E8BCD38-7EC6-456D-881B-996D30955D5F}"/>
              </a:ext>
            </a:extLst>
          </p:cNvPr>
          <p:cNvSpPr>
            <a:spLocks noChangeArrowheads="1"/>
          </p:cNvSpPr>
          <p:nvPr/>
        </p:nvSpPr>
        <p:spPr bwMode="auto">
          <a:xfrm>
            <a:off x="10549297" y="5137020"/>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789809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13</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92"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0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00B05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chemeClr val="bg1">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a:stCxn id="80" idx="6"/>
            <a:endCxn id="81" idx="2"/>
          </p:cNvCxnSpPr>
          <p:nvPr/>
        </p:nvCxnSpPr>
        <p:spPr bwMode="auto">
          <a:xfrm>
            <a:off x="6659556" y="4600080"/>
            <a:ext cx="1219200" cy="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7047694" y="42284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2?</a:t>
            </a:r>
          </a:p>
        </p:txBody>
      </p:sp>
      <p:cxnSp>
        <p:nvCxnSpPr>
          <p:cNvPr id="99" name="AutoShape 21">
            <a:extLst>
              <a:ext uri="{FF2B5EF4-FFF2-40B4-BE49-F238E27FC236}">
                <a16:creationId xmlns:a16="http://schemas.microsoft.com/office/drawing/2014/main" id="{CA84AEAA-7AB5-4E67-835E-AC53AE3404F0}"/>
              </a:ext>
            </a:extLst>
          </p:cNvPr>
          <p:cNvCxnSpPr>
            <a:cxnSpLocks noChangeShapeType="1"/>
            <a:stCxn id="80" idx="6"/>
          </p:cNvCxnSpPr>
          <p:nvPr/>
        </p:nvCxnSpPr>
        <p:spPr bwMode="auto">
          <a:xfrm flipV="1">
            <a:off x="6659556" y="4588266"/>
            <a:ext cx="1218690" cy="11814"/>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4" name="Oval 8">
            <a:extLst>
              <a:ext uri="{FF2B5EF4-FFF2-40B4-BE49-F238E27FC236}">
                <a16:creationId xmlns:a16="http://schemas.microsoft.com/office/drawing/2014/main" id="{1E8BCD38-7EC6-456D-881B-996D30955D5F}"/>
              </a:ext>
            </a:extLst>
          </p:cNvPr>
          <p:cNvSpPr>
            <a:spLocks noChangeArrowheads="1"/>
          </p:cNvSpPr>
          <p:nvPr/>
        </p:nvSpPr>
        <p:spPr bwMode="auto">
          <a:xfrm>
            <a:off x="7878756" y="4371044"/>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2472961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14</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89"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00B05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chemeClr val="bg1">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p:cNvCxnSpPr>
          <p:nvPr/>
        </p:nvCxnSpPr>
        <p:spPr bwMode="auto">
          <a:xfrm flipH="1">
            <a:off x="9783756" y="4822954"/>
            <a:ext cx="3654" cy="996326"/>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9765186" y="5195849"/>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5?</a:t>
            </a:r>
          </a:p>
        </p:txBody>
      </p:sp>
      <p:cxnSp>
        <p:nvCxnSpPr>
          <p:cNvPr id="99" name="AutoShape 21">
            <a:extLst>
              <a:ext uri="{FF2B5EF4-FFF2-40B4-BE49-F238E27FC236}">
                <a16:creationId xmlns:a16="http://schemas.microsoft.com/office/drawing/2014/main" id="{CA84AEAA-7AB5-4E67-835E-AC53AE3404F0}"/>
              </a:ext>
            </a:extLst>
          </p:cNvPr>
          <p:cNvCxnSpPr>
            <a:cxnSpLocks noChangeShapeType="1"/>
            <a:stCxn id="4" idx="4"/>
            <a:endCxn id="83" idx="0"/>
          </p:cNvCxnSpPr>
          <p:nvPr/>
        </p:nvCxnSpPr>
        <p:spPr bwMode="auto">
          <a:xfrm flipH="1">
            <a:off x="9783756" y="4822954"/>
            <a:ext cx="3654" cy="996326"/>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4" name="Oval 8">
            <a:extLst>
              <a:ext uri="{FF2B5EF4-FFF2-40B4-BE49-F238E27FC236}">
                <a16:creationId xmlns:a16="http://schemas.microsoft.com/office/drawing/2014/main" id="{1E8BCD38-7EC6-456D-881B-996D30955D5F}"/>
              </a:ext>
            </a:extLst>
          </p:cNvPr>
          <p:cNvSpPr>
            <a:spLocks noChangeArrowheads="1"/>
          </p:cNvSpPr>
          <p:nvPr/>
        </p:nvSpPr>
        <p:spPr bwMode="auto">
          <a:xfrm>
            <a:off x="9558810" y="4365754"/>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100101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15</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89"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chemeClr val="bg1">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a:stCxn id="80" idx="4"/>
            <a:endCxn id="86" idx="0"/>
          </p:cNvCxnSpPr>
          <p:nvPr/>
        </p:nvCxnSpPr>
        <p:spPr bwMode="auto">
          <a:xfrm>
            <a:off x="6430956" y="4828680"/>
            <a:ext cx="0" cy="99060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6005709" y="509338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8?</a:t>
            </a:r>
          </a:p>
        </p:txBody>
      </p:sp>
      <p:cxnSp>
        <p:nvCxnSpPr>
          <p:cNvPr id="99" name="AutoShape 21">
            <a:extLst>
              <a:ext uri="{FF2B5EF4-FFF2-40B4-BE49-F238E27FC236}">
                <a16:creationId xmlns:a16="http://schemas.microsoft.com/office/drawing/2014/main" id="{CA84AEAA-7AB5-4E67-835E-AC53AE3404F0}"/>
              </a:ext>
            </a:extLst>
          </p:cNvPr>
          <p:cNvCxnSpPr>
            <a:cxnSpLocks noChangeShapeType="1"/>
            <a:stCxn id="80" idx="4"/>
            <a:endCxn id="86" idx="0"/>
          </p:cNvCxnSpPr>
          <p:nvPr/>
        </p:nvCxnSpPr>
        <p:spPr bwMode="auto">
          <a:xfrm>
            <a:off x="6430956" y="4828680"/>
            <a:ext cx="0" cy="99060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4" name="Oval 8">
            <a:extLst>
              <a:ext uri="{FF2B5EF4-FFF2-40B4-BE49-F238E27FC236}">
                <a16:creationId xmlns:a16="http://schemas.microsoft.com/office/drawing/2014/main" id="{1E8BCD38-7EC6-456D-881B-996D30955D5F}"/>
              </a:ext>
            </a:extLst>
          </p:cNvPr>
          <p:cNvSpPr>
            <a:spLocks noChangeArrowheads="1"/>
          </p:cNvSpPr>
          <p:nvPr/>
        </p:nvSpPr>
        <p:spPr bwMode="auto">
          <a:xfrm>
            <a:off x="6203750" y="5820934"/>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2994433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16</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93"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a:stCxn id="82" idx="5"/>
            <a:endCxn id="84" idx="1"/>
          </p:cNvCxnSpPr>
          <p:nvPr/>
        </p:nvCxnSpPr>
        <p:spPr bwMode="auto">
          <a:xfrm>
            <a:off x="9945401" y="4761725"/>
            <a:ext cx="667310" cy="43871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10249852" y="4645396"/>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9?</a:t>
            </a:r>
          </a:p>
        </p:txBody>
      </p:sp>
    </p:spTree>
    <p:custDataLst>
      <p:tags r:id="rId1"/>
    </p:custDataLst>
    <p:extLst>
      <p:ext uri="{BB962C8B-B14F-4D97-AF65-F5344CB8AC3E}">
        <p14:creationId xmlns:p14="http://schemas.microsoft.com/office/powerpoint/2010/main" val="2393819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17</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87"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chemeClr val="accent5">
                <a:lumMod val="75000"/>
              </a:schemeClr>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a:stCxn id="4" idx="6"/>
            <a:endCxn id="83" idx="2"/>
          </p:cNvCxnSpPr>
          <p:nvPr/>
        </p:nvCxnSpPr>
        <p:spPr bwMode="auto">
          <a:xfrm>
            <a:off x="8338308" y="6047251"/>
            <a:ext cx="1216848" cy="629"/>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8784713" y="5671661"/>
            <a:ext cx="6944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13?</a:t>
            </a:r>
          </a:p>
        </p:txBody>
      </p:sp>
      <p:cxnSp>
        <p:nvCxnSpPr>
          <p:cNvPr id="99" name="AutoShape 21">
            <a:extLst>
              <a:ext uri="{FF2B5EF4-FFF2-40B4-BE49-F238E27FC236}">
                <a16:creationId xmlns:a16="http://schemas.microsoft.com/office/drawing/2014/main" id="{CA84AEAA-7AB5-4E67-835E-AC53AE3404F0}"/>
              </a:ext>
            </a:extLst>
          </p:cNvPr>
          <p:cNvCxnSpPr>
            <a:cxnSpLocks noChangeShapeType="1"/>
            <a:stCxn id="83" idx="2"/>
            <a:endCxn id="4" idx="6"/>
          </p:cNvCxnSpPr>
          <p:nvPr/>
        </p:nvCxnSpPr>
        <p:spPr bwMode="auto">
          <a:xfrm flipH="1" flipV="1">
            <a:off x="8338308" y="6047251"/>
            <a:ext cx="1216848" cy="629"/>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4" name="Oval 8">
            <a:extLst>
              <a:ext uri="{FF2B5EF4-FFF2-40B4-BE49-F238E27FC236}">
                <a16:creationId xmlns:a16="http://schemas.microsoft.com/office/drawing/2014/main" id="{1E8BCD38-7EC6-456D-881B-996D30955D5F}"/>
              </a:ext>
            </a:extLst>
          </p:cNvPr>
          <p:cNvSpPr>
            <a:spLocks noChangeArrowheads="1"/>
          </p:cNvSpPr>
          <p:nvPr/>
        </p:nvSpPr>
        <p:spPr bwMode="auto">
          <a:xfrm>
            <a:off x="7881108" y="5818651"/>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74294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18</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91"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rgbClr val="FFFF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a:stCxn id="80" idx="5"/>
          </p:cNvCxnSpPr>
          <p:nvPr/>
        </p:nvCxnSpPr>
        <p:spPr bwMode="auto">
          <a:xfrm>
            <a:off x="6592601" y="4761725"/>
            <a:ext cx="1363743" cy="1113877"/>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6979909" y="4830968"/>
            <a:ext cx="6944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14?</a:t>
            </a:r>
          </a:p>
        </p:txBody>
      </p:sp>
      <p:cxnSp>
        <p:nvCxnSpPr>
          <p:cNvPr id="99" name="AutoShape 21">
            <a:extLst>
              <a:ext uri="{FF2B5EF4-FFF2-40B4-BE49-F238E27FC236}">
                <a16:creationId xmlns:a16="http://schemas.microsoft.com/office/drawing/2014/main" id="{CA84AEAA-7AB5-4E67-835E-AC53AE3404F0}"/>
              </a:ext>
            </a:extLst>
          </p:cNvPr>
          <p:cNvCxnSpPr>
            <a:cxnSpLocks noChangeShapeType="1"/>
            <a:stCxn id="85" idx="1"/>
            <a:endCxn id="80" idx="5"/>
          </p:cNvCxnSpPr>
          <p:nvPr/>
        </p:nvCxnSpPr>
        <p:spPr bwMode="auto">
          <a:xfrm flipH="1" flipV="1">
            <a:off x="6592601" y="4761725"/>
            <a:ext cx="1353110" cy="112451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4" name="Oval 8">
            <a:extLst>
              <a:ext uri="{FF2B5EF4-FFF2-40B4-BE49-F238E27FC236}">
                <a16:creationId xmlns:a16="http://schemas.microsoft.com/office/drawing/2014/main" id="{1E8BCD38-7EC6-456D-881B-996D30955D5F}"/>
              </a:ext>
            </a:extLst>
          </p:cNvPr>
          <p:cNvSpPr>
            <a:spLocks noChangeArrowheads="1"/>
          </p:cNvSpPr>
          <p:nvPr/>
        </p:nvSpPr>
        <p:spPr bwMode="auto">
          <a:xfrm>
            <a:off x="6197853" y="5816055"/>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98" name="Oval 8">
            <a:extLst>
              <a:ext uri="{FF2B5EF4-FFF2-40B4-BE49-F238E27FC236}">
                <a16:creationId xmlns:a16="http://schemas.microsoft.com/office/drawing/2014/main" id="{7FE3C264-722A-42C7-BE5E-29716EE3212D}"/>
              </a:ext>
            </a:extLst>
          </p:cNvPr>
          <p:cNvSpPr>
            <a:spLocks noChangeArrowheads="1"/>
          </p:cNvSpPr>
          <p:nvPr/>
        </p:nvSpPr>
        <p:spPr bwMode="auto">
          <a:xfrm>
            <a:off x="6203876" y="4371479"/>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100" name="Oval 8">
            <a:extLst>
              <a:ext uri="{FF2B5EF4-FFF2-40B4-BE49-F238E27FC236}">
                <a16:creationId xmlns:a16="http://schemas.microsoft.com/office/drawing/2014/main" id="{5D0626B8-1233-4A4E-8852-29F821D716F1}"/>
              </a:ext>
            </a:extLst>
          </p:cNvPr>
          <p:cNvSpPr>
            <a:spLocks noChangeArrowheads="1"/>
          </p:cNvSpPr>
          <p:nvPr/>
        </p:nvSpPr>
        <p:spPr bwMode="auto">
          <a:xfrm>
            <a:off x="7876063" y="4373768"/>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Tree>
    <p:custDataLst>
      <p:tags r:id="rId1"/>
    </p:custDataLst>
    <p:extLst>
      <p:ext uri="{BB962C8B-B14F-4D97-AF65-F5344CB8AC3E}">
        <p14:creationId xmlns:p14="http://schemas.microsoft.com/office/powerpoint/2010/main" val="902958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8" grpId="0" animBg="1"/>
      <p:bldP spid="10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19</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89"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grpSp>
        <p:nvGrpSpPr>
          <p:cNvPr id="79" name="Group 78">
            <a:extLst>
              <a:ext uri="{FF2B5EF4-FFF2-40B4-BE49-F238E27FC236}">
                <a16:creationId xmlns:a16="http://schemas.microsoft.com/office/drawing/2014/main" id="{D0564A93-E4BE-4837-AA9C-B698CE831191}"/>
              </a:ext>
            </a:extLst>
          </p:cNvPr>
          <p:cNvGrpSpPr/>
          <p:nvPr/>
        </p:nvGrpSpPr>
        <p:grpSpPr>
          <a:xfrm>
            <a:off x="6202356" y="4371480"/>
            <a:ext cx="4800600" cy="1905000"/>
            <a:chOff x="3886200" y="1846263"/>
            <a:chExt cx="4800600" cy="1905000"/>
          </a:xfrm>
        </p:grpSpPr>
        <p:sp>
          <p:nvSpPr>
            <p:cNvPr id="80" name="Oval 4">
              <a:extLst>
                <a:ext uri="{FF2B5EF4-FFF2-40B4-BE49-F238E27FC236}">
                  <a16:creationId xmlns:a16="http://schemas.microsoft.com/office/drawing/2014/main" id="{FC4BFFBC-1699-42BC-9D83-F40023904530}"/>
                </a:ext>
              </a:extLst>
            </p:cNvPr>
            <p:cNvSpPr>
              <a:spLocks noChangeArrowheads="1"/>
            </p:cNvSpPr>
            <p:nvPr/>
          </p:nvSpPr>
          <p:spPr bwMode="auto">
            <a:xfrm>
              <a:off x="38862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1" name="Oval 5">
              <a:extLst>
                <a:ext uri="{FF2B5EF4-FFF2-40B4-BE49-F238E27FC236}">
                  <a16:creationId xmlns:a16="http://schemas.microsoft.com/office/drawing/2014/main" id="{2C7288E9-F094-4833-8113-5D7E0C44A134}"/>
                </a:ext>
              </a:extLst>
            </p:cNvPr>
            <p:cNvSpPr>
              <a:spLocks noChangeArrowheads="1"/>
            </p:cNvSpPr>
            <p:nvPr/>
          </p:nvSpPr>
          <p:spPr bwMode="auto">
            <a:xfrm>
              <a:off x="55626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2" name="Oval 6">
              <a:extLst>
                <a:ext uri="{FF2B5EF4-FFF2-40B4-BE49-F238E27FC236}">
                  <a16:creationId xmlns:a16="http://schemas.microsoft.com/office/drawing/2014/main" id="{4575A6B2-C0D2-41ED-BEC5-16A4A718E6CC}"/>
                </a:ext>
              </a:extLst>
            </p:cNvPr>
            <p:cNvSpPr>
              <a:spLocks noChangeArrowheads="1"/>
            </p:cNvSpPr>
            <p:nvPr/>
          </p:nvSpPr>
          <p:spPr bwMode="auto">
            <a:xfrm>
              <a:off x="7239000" y="1846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3" name="Oval 7">
              <a:extLst>
                <a:ext uri="{FF2B5EF4-FFF2-40B4-BE49-F238E27FC236}">
                  <a16:creationId xmlns:a16="http://schemas.microsoft.com/office/drawing/2014/main" id="{91412AD7-BB12-4C2B-8238-AB5AAAD1351D}"/>
                </a:ext>
              </a:extLst>
            </p:cNvPr>
            <p:cNvSpPr>
              <a:spLocks noChangeArrowheads="1"/>
            </p:cNvSpPr>
            <p:nvPr/>
          </p:nvSpPr>
          <p:spPr bwMode="auto">
            <a:xfrm>
              <a:off x="72390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4" name="Oval 8">
              <a:extLst>
                <a:ext uri="{FF2B5EF4-FFF2-40B4-BE49-F238E27FC236}">
                  <a16:creationId xmlns:a16="http://schemas.microsoft.com/office/drawing/2014/main" id="{E364D498-454E-49D6-AE77-CF34DCF75995}"/>
                </a:ext>
              </a:extLst>
            </p:cNvPr>
            <p:cNvSpPr>
              <a:spLocks noChangeArrowheads="1"/>
            </p:cNvSpPr>
            <p:nvPr/>
          </p:nvSpPr>
          <p:spPr bwMode="auto">
            <a:xfrm>
              <a:off x="8229600" y="26082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5" name="Oval 9">
              <a:extLst>
                <a:ext uri="{FF2B5EF4-FFF2-40B4-BE49-F238E27FC236}">
                  <a16:creationId xmlns:a16="http://schemas.microsoft.com/office/drawing/2014/main" id="{8DC65600-14A6-4EE7-95BC-3704A8EBD1A7}"/>
                </a:ext>
              </a:extLst>
            </p:cNvPr>
            <p:cNvSpPr>
              <a:spLocks noChangeArrowheads="1"/>
            </p:cNvSpPr>
            <p:nvPr/>
          </p:nvSpPr>
          <p:spPr bwMode="auto">
            <a:xfrm>
              <a:off x="55626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86" name="Oval 10">
              <a:extLst>
                <a:ext uri="{FF2B5EF4-FFF2-40B4-BE49-F238E27FC236}">
                  <a16:creationId xmlns:a16="http://schemas.microsoft.com/office/drawing/2014/main" id="{C564096B-5F06-4623-B495-80F7AFED10D6}"/>
                </a:ext>
              </a:extLst>
            </p:cNvPr>
            <p:cNvSpPr>
              <a:spLocks noChangeArrowheads="1"/>
            </p:cNvSpPr>
            <p:nvPr/>
          </p:nvSpPr>
          <p:spPr bwMode="auto">
            <a:xfrm>
              <a:off x="3886200" y="3294063"/>
              <a:ext cx="457200" cy="457200"/>
            </a:xfrm>
            <a:prstGeom prst="ellipse">
              <a:avLst/>
            </a:prstGeom>
            <a:solidFill>
              <a:srgbClr val="FFC000"/>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87" name="AutoShape 11">
              <a:extLst>
                <a:ext uri="{FF2B5EF4-FFF2-40B4-BE49-F238E27FC236}">
                  <a16:creationId xmlns:a16="http://schemas.microsoft.com/office/drawing/2014/main" id="{874D0268-A835-4CB0-81BD-CC1D07AD5BD3}"/>
                </a:ext>
              </a:extLst>
            </p:cNvPr>
            <p:cNvCxnSpPr>
              <a:cxnSpLocks noChangeShapeType="1"/>
              <a:stCxn id="80" idx="6"/>
              <a:endCxn id="81"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88" name="AutoShape 12">
              <a:extLst>
                <a:ext uri="{FF2B5EF4-FFF2-40B4-BE49-F238E27FC236}">
                  <a16:creationId xmlns:a16="http://schemas.microsoft.com/office/drawing/2014/main" id="{38AB9097-4619-4766-85B3-3A1436877906}"/>
                </a:ext>
              </a:extLst>
            </p:cNvPr>
            <p:cNvCxnSpPr>
              <a:cxnSpLocks noChangeShapeType="1"/>
              <a:stCxn id="81" idx="6"/>
              <a:endCxn id="82" idx="2"/>
            </p:cNvCxnSpPr>
            <p:nvPr/>
          </p:nvCxnSpPr>
          <p:spPr bwMode="auto">
            <a:xfrm>
              <a:off x="6034088" y="20748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 name="AutoShape 13">
              <a:extLst>
                <a:ext uri="{FF2B5EF4-FFF2-40B4-BE49-F238E27FC236}">
                  <a16:creationId xmlns:a16="http://schemas.microsoft.com/office/drawing/2014/main" id="{DD47FE9A-35E7-430F-9F28-B7FC1E8B47AF}"/>
                </a:ext>
              </a:extLst>
            </p:cNvPr>
            <p:cNvCxnSpPr>
              <a:cxnSpLocks noChangeShapeType="1"/>
              <a:stCxn id="82" idx="3"/>
              <a:endCxn id="85" idx="7"/>
            </p:cNvCxnSpPr>
            <p:nvPr/>
          </p:nvCxnSpPr>
          <p:spPr bwMode="auto">
            <a:xfrm flipH="1">
              <a:off x="59531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0" name="AutoShape 14">
              <a:extLst>
                <a:ext uri="{FF2B5EF4-FFF2-40B4-BE49-F238E27FC236}">
                  <a16:creationId xmlns:a16="http://schemas.microsoft.com/office/drawing/2014/main" id="{53808F48-73D4-4B34-AA35-895805795B84}"/>
                </a:ext>
              </a:extLst>
            </p:cNvPr>
            <p:cNvCxnSpPr>
              <a:cxnSpLocks noChangeShapeType="1"/>
              <a:stCxn id="85" idx="2"/>
              <a:endCxn id="86" idx="6"/>
            </p:cNvCxnSpPr>
            <p:nvPr/>
          </p:nvCxnSpPr>
          <p:spPr bwMode="auto">
            <a:xfrm flipH="1">
              <a:off x="4357688" y="3522663"/>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1" name="AutoShape 15">
              <a:extLst>
                <a:ext uri="{FF2B5EF4-FFF2-40B4-BE49-F238E27FC236}">
                  <a16:creationId xmlns:a16="http://schemas.microsoft.com/office/drawing/2014/main" id="{DBA50DA6-293A-40FF-9371-51934528DFAC}"/>
                </a:ext>
              </a:extLst>
            </p:cNvPr>
            <p:cNvCxnSpPr>
              <a:cxnSpLocks noChangeShapeType="1"/>
              <a:stCxn id="86" idx="0"/>
              <a:endCxn id="80" idx="4"/>
            </p:cNvCxnSpPr>
            <p:nvPr/>
          </p:nvCxnSpPr>
          <p:spPr bwMode="auto">
            <a:xfrm flipV="1">
              <a:off x="41148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2" name="AutoShape 16">
              <a:extLst>
                <a:ext uri="{FF2B5EF4-FFF2-40B4-BE49-F238E27FC236}">
                  <a16:creationId xmlns:a16="http://schemas.microsoft.com/office/drawing/2014/main" id="{2A90C6F6-7384-46A2-82F5-54CF92AA6090}"/>
                </a:ext>
              </a:extLst>
            </p:cNvPr>
            <p:cNvCxnSpPr>
              <a:cxnSpLocks noChangeShapeType="1"/>
              <a:stCxn id="80" idx="5"/>
              <a:endCxn id="85" idx="1"/>
            </p:cNvCxnSpPr>
            <p:nvPr/>
          </p:nvCxnSpPr>
          <p:spPr bwMode="auto">
            <a:xfrm>
              <a:off x="4276725" y="2251075"/>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3" name="AutoShape 17">
              <a:extLst>
                <a:ext uri="{FF2B5EF4-FFF2-40B4-BE49-F238E27FC236}">
                  <a16:creationId xmlns:a16="http://schemas.microsoft.com/office/drawing/2014/main" id="{8F77D54B-C49B-40AD-8E56-101547AD72BD}"/>
                </a:ext>
              </a:extLst>
            </p:cNvPr>
            <p:cNvCxnSpPr>
              <a:cxnSpLocks noChangeShapeType="1"/>
              <a:stCxn id="85" idx="0"/>
              <a:endCxn id="81" idx="4"/>
            </p:cNvCxnSpPr>
            <p:nvPr/>
          </p:nvCxnSpPr>
          <p:spPr bwMode="auto">
            <a:xfrm flipV="1">
              <a:off x="5791200" y="2317750"/>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4" name="AutoShape 18">
              <a:extLst>
                <a:ext uri="{FF2B5EF4-FFF2-40B4-BE49-F238E27FC236}">
                  <a16:creationId xmlns:a16="http://schemas.microsoft.com/office/drawing/2014/main" id="{F8D35B74-619C-4660-B573-C7067A135295}"/>
                </a:ext>
              </a:extLst>
            </p:cNvPr>
            <p:cNvCxnSpPr>
              <a:cxnSpLocks noChangeShapeType="1"/>
              <a:stCxn id="85" idx="6"/>
              <a:endCxn id="83" idx="2"/>
            </p:cNvCxnSpPr>
            <p:nvPr/>
          </p:nvCxnSpPr>
          <p:spPr bwMode="auto">
            <a:xfrm>
              <a:off x="6034088" y="35226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5" name="AutoShape 19">
              <a:extLst>
                <a:ext uri="{FF2B5EF4-FFF2-40B4-BE49-F238E27FC236}">
                  <a16:creationId xmlns:a16="http://schemas.microsoft.com/office/drawing/2014/main" id="{D6214085-9C5A-4AA8-AA9B-01B204FF58B1}"/>
                </a:ext>
              </a:extLst>
            </p:cNvPr>
            <p:cNvCxnSpPr>
              <a:cxnSpLocks noChangeShapeType="1"/>
              <a:stCxn id="83" idx="0"/>
              <a:endCxn id="82" idx="4"/>
            </p:cNvCxnSpPr>
            <p:nvPr/>
          </p:nvCxnSpPr>
          <p:spPr bwMode="auto">
            <a:xfrm flipV="1">
              <a:off x="74676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96" name="AutoShape 20">
              <a:extLst>
                <a:ext uri="{FF2B5EF4-FFF2-40B4-BE49-F238E27FC236}">
                  <a16:creationId xmlns:a16="http://schemas.microsoft.com/office/drawing/2014/main" id="{3EDD5AB3-30C3-4F46-80E4-5CD7CC80D4F1}"/>
                </a:ext>
              </a:extLst>
            </p:cNvPr>
            <p:cNvCxnSpPr>
              <a:cxnSpLocks noChangeShapeType="1"/>
              <a:stCxn id="82" idx="5"/>
              <a:endCxn id="84" idx="1"/>
            </p:cNvCxnSpPr>
            <p:nvPr/>
          </p:nvCxnSpPr>
          <p:spPr bwMode="auto">
            <a:xfrm>
              <a:off x="7629525" y="2251075"/>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1">
              <a:extLst>
                <a:ext uri="{FF2B5EF4-FFF2-40B4-BE49-F238E27FC236}">
                  <a16:creationId xmlns:a16="http://schemas.microsoft.com/office/drawing/2014/main" id="{0BEB59DB-BB43-4BA3-B1E3-8072D771D926}"/>
                </a:ext>
              </a:extLst>
            </p:cNvPr>
            <p:cNvCxnSpPr>
              <a:cxnSpLocks noChangeShapeType="1"/>
              <a:stCxn id="83" idx="7"/>
              <a:endCxn id="84"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grpSp>
      <p:sp>
        <p:nvSpPr>
          <p:cNvPr id="110" name="AutoShape 34">
            <a:extLst>
              <a:ext uri="{FF2B5EF4-FFF2-40B4-BE49-F238E27FC236}">
                <a16:creationId xmlns:a16="http://schemas.microsoft.com/office/drawing/2014/main" id="{1A6F5769-AE24-4534-9AE0-FABC3BBBD7AF}"/>
              </a:ext>
            </a:extLst>
          </p:cNvPr>
          <p:cNvSpPr>
            <a:spLocks/>
          </p:cNvSpPr>
          <p:nvPr/>
        </p:nvSpPr>
        <p:spPr bwMode="auto">
          <a:xfrm>
            <a:off x="1259306" y="3236102"/>
            <a:ext cx="182880"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cxnSp>
        <p:nvCxnSpPr>
          <p:cNvPr id="78" name="AutoShape 21">
            <a:extLst>
              <a:ext uri="{FF2B5EF4-FFF2-40B4-BE49-F238E27FC236}">
                <a16:creationId xmlns:a16="http://schemas.microsoft.com/office/drawing/2014/main" id="{A226064A-E5AB-4919-83E5-496C54D3C821}"/>
              </a:ext>
            </a:extLst>
          </p:cNvPr>
          <p:cNvCxnSpPr>
            <a:cxnSpLocks noChangeShapeType="1"/>
          </p:cNvCxnSpPr>
          <p:nvPr/>
        </p:nvCxnSpPr>
        <p:spPr bwMode="auto">
          <a:xfrm flipV="1">
            <a:off x="8269001" y="4761725"/>
            <a:ext cx="1353110" cy="112451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847C09D5-D54B-4B1C-8DDF-5F03B6D80BDB}"/>
              </a:ext>
            </a:extLst>
          </p:cNvPr>
          <p:cNvSpPr txBox="1">
            <a:spLocks noChangeArrowheads="1"/>
          </p:cNvSpPr>
          <p:nvPr/>
        </p:nvSpPr>
        <p:spPr bwMode="auto">
          <a:xfrm>
            <a:off x="8616682" y="4895520"/>
            <a:ext cx="6944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17?</a:t>
            </a:r>
          </a:p>
        </p:txBody>
      </p:sp>
      <p:cxnSp>
        <p:nvCxnSpPr>
          <p:cNvPr id="101" name="AutoShape 21">
            <a:extLst>
              <a:ext uri="{FF2B5EF4-FFF2-40B4-BE49-F238E27FC236}">
                <a16:creationId xmlns:a16="http://schemas.microsoft.com/office/drawing/2014/main" id="{31AB7046-FE1E-44C8-984E-9F1F88C6CD48}"/>
              </a:ext>
            </a:extLst>
          </p:cNvPr>
          <p:cNvCxnSpPr>
            <a:cxnSpLocks noChangeShapeType="1"/>
            <a:stCxn id="81" idx="6"/>
            <a:endCxn id="82" idx="2"/>
          </p:cNvCxnSpPr>
          <p:nvPr/>
        </p:nvCxnSpPr>
        <p:spPr bwMode="auto">
          <a:xfrm>
            <a:off x="8335956" y="4600080"/>
            <a:ext cx="1219200" cy="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2" name="Text Box 25">
            <a:extLst>
              <a:ext uri="{FF2B5EF4-FFF2-40B4-BE49-F238E27FC236}">
                <a16:creationId xmlns:a16="http://schemas.microsoft.com/office/drawing/2014/main" id="{C37C97AB-4A33-417A-A708-3D5A61EC7766}"/>
              </a:ext>
            </a:extLst>
          </p:cNvPr>
          <p:cNvSpPr txBox="1">
            <a:spLocks noChangeArrowheads="1"/>
          </p:cNvSpPr>
          <p:nvPr/>
        </p:nvSpPr>
        <p:spPr bwMode="auto">
          <a:xfrm>
            <a:off x="8653143" y="4236395"/>
            <a:ext cx="6944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19?</a:t>
            </a:r>
          </a:p>
        </p:txBody>
      </p:sp>
      <p:cxnSp>
        <p:nvCxnSpPr>
          <p:cNvPr id="103" name="AutoShape 21">
            <a:extLst>
              <a:ext uri="{FF2B5EF4-FFF2-40B4-BE49-F238E27FC236}">
                <a16:creationId xmlns:a16="http://schemas.microsoft.com/office/drawing/2014/main" id="{1B9641B5-96AF-449E-AB1C-83C619D9FC1C}"/>
              </a:ext>
            </a:extLst>
          </p:cNvPr>
          <p:cNvCxnSpPr>
            <a:cxnSpLocks noChangeShapeType="1"/>
            <a:stCxn id="86" idx="6"/>
            <a:endCxn id="85" idx="2"/>
          </p:cNvCxnSpPr>
          <p:nvPr/>
        </p:nvCxnSpPr>
        <p:spPr bwMode="auto">
          <a:xfrm>
            <a:off x="6659556" y="6047880"/>
            <a:ext cx="1219200" cy="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4" name="Text Box 25">
            <a:extLst>
              <a:ext uri="{FF2B5EF4-FFF2-40B4-BE49-F238E27FC236}">
                <a16:creationId xmlns:a16="http://schemas.microsoft.com/office/drawing/2014/main" id="{675209E6-FA3E-4FAF-BD95-D90129B94E76}"/>
              </a:ext>
            </a:extLst>
          </p:cNvPr>
          <p:cNvSpPr txBox="1">
            <a:spLocks noChangeArrowheads="1"/>
          </p:cNvSpPr>
          <p:nvPr/>
        </p:nvSpPr>
        <p:spPr bwMode="auto">
          <a:xfrm>
            <a:off x="6905910" y="5673346"/>
            <a:ext cx="6944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21?</a:t>
            </a:r>
          </a:p>
        </p:txBody>
      </p:sp>
      <p:cxnSp>
        <p:nvCxnSpPr>
          <p:cNvPr id="105" name="AutoShape 21">
            <a:extLst>
              <a:ext uri="{FF2B5EF4-FFF2-40B4-BE49-F238E27FC236}">
                <a16:creationId xmlns:a16="http://schemas.microsoft.com/office/drawing/2014/main" id="{CEC3E6EF-5A7D-43D3-9306-30FE18ACC7C5}"/>
              </a:ext>
            </a:extLst>
          </p:cNvPr>
          <p:cNvCxnSpPr>
            <a:cxnSpLocks noChangeShapeType="1"/>
            <a:stCxn id="81" idx="4"/>
            <a:endCxn id="85" idx="0"/>
          </p:cNvCxnSpPr>
          <p:nvPr/>
        </p:nvCxnSpPr>
        <p:spPr bwMode="auto">
          <a:xfrm>
            <a:off x="8107356" y="4828680"/>
            <a:ext cx="0" cy="99060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6" name="Text Box 25">
            <a:extLst>
              <a:ext uri="{FF2B5EF4-FFF2-40B4-BE49-F238E27FC236}">
                <a16:creationId xmlns:a16="http://schemas.microsoft.com/office/drawing/2014/main" id="{CE5B60DF-F02C-41D3-896E-D015442A92C7}"/>
              </a:ext>
            </a:extLst>
          </p:cNvPr>
          <p:cNvSpPr txBox="1">
            <a:spLocks noChangeArrowheads="1"/>
          </p:cNvSpPr>
          <p:nvPr/>
        </p:nvSpPr>
        <p:spPr bwMode="auto">
          <a:xfrm>
            <a:off x="8079740" y="5030980"/>
            <a:ext cx="6944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FF0000"/>
                </a:solidFill>
                <a:latin typeface="Courier New" pitchFamily="49" charset="0"/>
              </a:rPr>
              <a:t>25?</a:t>
            </a:r>
          </a:p>
        </p:txBody>
      </p:sp>
    </p:spTree>
    <p:custDataLst>
      <p:tags r:id="rId1"/>
    </p:custDataLst>
    <p:extLst>
      <p:ext uri="{BB962C8B-B14F-4D97-AF65-F5344CB8AC3E}">
        <p14:creationId xmlns:p14="http://schemas.microsoft.com/office/powerpoint/2010/main" val="1306202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P spid="104" grpId="0"/>
      <p:bldP spid="1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Greedy Algorithms: Introduction</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10223675" cy="5614428"/>
          </a:xfrm>
        </p:spPr>
        <p:txBody>
          <a:bodyPr/>
          <a:lstStyle/>
          <a:p>
            <a:pPr algn="just"/>
            <a:r>
              <a:rPr lang="en-US" altLang="en-US" dirty="0"/>
              <a:t>An</a:t>
            </a:r>
            <a:r>
              <a:rPr lang="en-US" altLang="en-US" b="1" dirty="0">
                <a:solidFill>
                  <a:srgbClr val="FF0000"/>
                </a:solidFill>
              </a:rPr>
              <a:t> optimization problem</a:t>
            </a:r>
            <a:r>
              <a:rPr lang="en-US" altLang="en-US" dirty="0">
                <a:solidFill>
                  <a:srgbClr val="00B050"/>
                </a:solidFill>
              </a:rPr>
              <a:t> </a:t>
            </a:r>
            <a:r>
              <a:rPr lang="en-US" altLang="en-US" dirty="0"/>
              <a:t>is one that has </a:t>
            </a:r>
            <a:r>
              <a:rPr lang="en-US" altLang="zh-TW" dirty="0"/>
              <a:t>multiple </a:t>
            </a:r>
            <a:r>
              <a:rPr lang="en-US" altLang="en-US" dirty="0"/>
              <a:t>feasible</a:t>
            </a:r>
            <a:r>
              <a:rPr lang="en-US" altLang="zh-TW" dirty="0"/>
              <a:t> solutions, each having a specific cost. Our </a:t>
            </a:r>
            <a:r>
              <a:rPr lang="en-US" altLang="en-US" dirty="0"/>
              <a:t>objective is to find the best of all possible solutions.</a:t>
            </a:r>
          </a:p>
          <a:p>
            <a:pPr algn="just" eaLnBrk="1" hangingPunct="1"/>
            <a:endParaRPr lang="en-US" altLang="en-US" sz="1200" b="1" dirty="0">
              <a:solidFill>
                <a:srgbClr val="FF0000"/>
              </a:solidFill>
            </a:endParaRPr>
          </a:p>
          <a:p>
            <a:pPr algn="just" eaLnBrk="1" hangingPunct="1"/>
            <a:r>
              <a:rPr lang="en-US" altLang="en-US" b="1" dirty="0">
                <a:solidFill>
                  <a:srgbClr val="FF0000"/>
                </a:solidFill>
              </a:rPr>
              <a:t>Greedy algorithms</a:t>
            </a:r>
            <a:r>
              <a:rPr lang="en-US" altLang="en-US" dirty="0"/>
              <a:t> are typically used to solve optimization problems.</a:t>
            </a:r>
          </a:p>
          <a:p>
            <a:pPr algn="just" eaLnBrk="1" hangingPunct="1"/>
            <a:endParaRPr lang="en-US" altLang="en-US" sz="1200" dirty="0"/>
          </a:p>
          <a:p>
            <a:pPr algn="just"/>
            <a:r>
              <a:rPr lang="en-US" altLang="en-US" dirty="0"/>
              <a:t>A</a:t>
            </a:r>
            <a:r>
              <a:rPr lang="en-US" altLang="en-US" b="1" dirty="0">
                <a:solidFill>
                  <a:srgbClr val="FF0000"/>
                </a:solidFill>
              </a:rPr>
              <a:t> greedy algorithm </a:t>
            </a:r>
            <a:r>
              <a:rPr lang="en-US" altLang="en-US" dirty="0"/>
              <a:t>works in phases. At each phase:</a:t>
            </a:r>
          </a:p>
          <a:p>
            <a:pPr marL="804672" lvl="1" algn="just">
              <a:spcBef>
                <a:spcPts val="300"/>
              </a:spcBef>
            </a:pPr>
            <a:r>
              <a:rPr lang="en-US" altLang="en-US" dirty="0"/>
              <a:t>Make the choice that looks best at the moment without regard for future consequences</a:t>
            </a:r>
          </a:p>
          <a:p>
            <a:pPr marL="804672" lvl="1" algn="just">
              <a:spcBef>
                <a:spcPts val="300"/>
              </a:spcBef>
            </a:pPr>
            <a:r>
              <a:rPr lang="en-US" altLang="en-US" dirty="0"/>
              <a:t>Hope that by choosing a </a:t>
            </a:r>
            <a:r>
              <a:rPr lang="en-US" altLang="en-US" b="1" i="1" dirty="0">
                <a:solidFill>
                  <a:srgbClr val="00B050"/>
                </a:solidFill>
              </a:rPr>
              <a:t>local</a:t>
            </a:r>
            <a:r>
              <a:rPr lang="en-US" altLang="en-US" dirty="0"/>
              <a:t> optimum at each phase, </a:t>
            </a:r>
            <a:r>
              <a:rPr lang="en-US" altLang="en-US" b="1" i="1" dirty="0">
                <a:solidFill>
                  <a:srgbClr val="00B050"/>
                </a:solidFill>
              </a:rPr>
              <a:t>global</a:t>
            </a:r>
            <a:r>
              <a:rPr lang="en-US" altLang="en-US" dirty="0"/>
              <a:t> optimum can be achieved</a:t>
            </a:r>
          </a:p>
          <a:p>
            <a:pPr marL="804672" lvl="1" algn="just">
              <a:spcBef>
                <a:spcPts val="300"/>
              </a:spcBef>
            </a:pPr>
            <a:r>
              <a:rPr lang="en-US" altLang="en-US" dirty="0"/>
              <a:t>Once a choice is made it cannot be un-done on subsequent steps of the algorithm</a:t>
            </a:r>
          </a:p>
          <a:p>
            <a:pPr algn="just"/>
            <a:endParaRPr lang="en-US" altLang="en-US" sz="1200" dirty="0"/>
          </a:p>
          <a:p>
            <a:pPr algn="just"/>
            <a:r>
              <a:rPr lang="en-US" altLang="en-US" b="1" dirty="0">
                <a:solidFill>
                  <a:srgbClr val="FF0000"/>
                </a:solidFill>
              </a:rPr>
              <a:t>Greedy algorithms </a:t>
            </a:r>
            <a:r>
              <a:rPr lang="en-US" altLang="en-US" dirty="0"/>
              <a:t>are simple and appealing but don’t  always give the best solution. However, </a:t>
            </a:r>
            <a:r>
              <a:rPr lang="en-US" altLang="en-US" b="1" dirty="0">
                <a:solidFill>
                  <a:srgbClr val="FF0000"/>
                </a:solidFill>
              </a:rPr>
              <a:t>greedy algorithms </a:t>
            </a:r>
            <a:r>
              <a:rPr lang="en-US" altLang="en-US" dirty="0"/>
              <a:t>can often come close to the globally optimal solutions.</a:t>
            </a:r>
          </a:p>
          <a:p>
            <a:pPr algn="just"/>
            <a:endParaRPr lang="en-US" altLang="en-US" sz="1200" dirty="0"/>
          </a:p>
          <a:p>
            <a:pPr algn="just"/>
            <a:r>
              <a:rPr lang="en-US" altLang="en-US" dirty="0"/>
              <a:t>Simple examples:</a:t>
            </a:r>
          </a:p>
          <a:p>
            <a:pPr lvl="1" algn="just"/>
            <a:r>
              <a:rPr lang="en-US" altLang="en-US" dirty="0"/>
              <a:t>Playing cards by making best move without lookahead</a:t>
            </a:r>
          </a:p>
          <a:p>
            <a:pPr lvl="1" algn="just"/>
            <a:r>
              <a:rPr lang="en-US" altLang="en-US" dirty="0"/>
              <a:t>Giving fewest number of coins as change</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a:t>
            </a:fld>
            <a:endParaRPr lang="en-US" altLang="en-US" sz="1800">
              <a:solidFill>
                <a:srgbClr val="FFFFFF"/>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20</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6"/>
                <a:stretch>
                  <a:fillRect t="-5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02C872B9-84C7-4B22-A220-A02337A296D8}"/>
              </a:ext>
            </a:extLst>
          </p:cNvPr>
          <p:cNvGrpSpPr/>
          <p:nvPr/>
        </p:nvGrpSpPr>
        <p:grpSpPr>
          <a:xfrm>
            <a:off x="6011107" y="4232739"/>
            <a:ext cx="4991849" cy="2043741"/>
            <a:chOff x="3694951" y="1707522"/>
            <a:chExt cx="4991849" cy="2043741"/>
          </a:xfrm>
        </p:grpSpPr>
        <p:sp>
          <p:nvSpPr>
            <p:cNvPr id="49" name="Oval 4">
              <a:extLst>
                <a:ext uri="{FF2B5EF4-FFF2-40B4-BE49-F238E27FC236}">
                  <a16:creationId xmlns:a16="http://schemas.microsoft.com/office/drawing/2014/main" id="{320A6D8A-D59F-482E-A6C3-CBA0341E8EC1}"/>
                </a:ext>
              </a:extLst>
            </p:cNvPr>
            <p:cNvSpPr>
              <a:spLocks noChangeArrowheads="1"/>
            </p:cNvSpPr>
            <p:nvPr/>
          </p:nvSpPr>
          <p:spPr bwMode="auto">
            <a:xfrm>
              <a:off x="38862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0" name="Oval 5">
              <a:extLst>
                <a:ext uri="{FF2B5EF4-FFF2-40B4-BE49-F238E27FC236}">
                  <a16:creationId xmlns:a16="http://schemas.microsoft.com/office/drawing/2014/main" id="{C6D55B61-E76D-4FB2-8028-7E293650508C}"/>
                </a:ext>
              </a:extLst>
            </p:cNvPr>
            <p:cNvSpPr>
              <a:spLocks noChangeArrowheads="1"/>
            </p:cNvSpPr>
            <p:nvPr/>
          </p:nvSpPr>
          <p:spPr bwMode="auto">
            <a:xfrm>
              <a:off x="55626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1" name="Oval 6">
              <a:extLst>
                <a:ext uri="{FF2B5EF4-FFF2-40B4-BE49-F238E27FC236}">
                  <a16:creationId xmlns:a16="http://schemas.microsoft.com/office/drawing/2014/main" id="{69803AF4-2156-4D0C-8901-AFAAE33F0122}"/>
                </a:ext>
              </a:extLst>
            </p:cNvPr>
            <p:cNvSpPr>
              <a:spLocks noChangeArrowheads="1"/>
            </p:cNvSpPr>
            <p:nvPr/>
          </p:nvSpPr>
          <p:spPr bwMode="auto">
            <a:xfrm>
              <a:off x="7239000" y="1846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2" name="Oval 7">
              <a:extLst>
                <a:ext uri="{FF2B5EF4-FFF2-40B4-BE49-F238E27FC236}">
                  <a16:creationId xmlns:a16="http://schemas.microsoft.com/office/drawing/2014/main" id="{E46A14A2-C18F-41B7-8093-3A05C7B3B253}"/>
                </a:ext>
              </a:extLst>
            </p:cNvPr>
            <p:cNvSpPr>
              <a:spLocks noChangeArrowheads="1"/>
            </p:cNvSpPr>
            <p:nvPr/>
          </p:nvSpPr>
          <p:spPr bwMode="auto">
            <a:xfrm>
              <a:off x="72390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3" name="Oval 8">
              <a:extLst>
                <a:ext uri="{FF2B5EF4-FFF2-40B4-BE49-F238E27FC236}">
                  <a16:creationId xmlns:a16="http://schemas.microsoft.com/office/drawing/2014/main" id="{44CDB890-1737-4BAE-A4CB-A5CAA3607656}"/>
                </a:ext>
              </a:extLst>
            </p:cNvPr>
            <p:cNvSpPr>
              <a:spLocks noChangeArrowheads="1"/>
            </p:cNvSpPr>
            <p:nvPr/>
          </p:nvSpPr>
          <p:spPr bwMode="auto">
            <a:xfrm>
              <a:off x="8229600" y="26082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4" name="Oval 9">
              <a:extLst>
                <a:ext uri="{FF2B5EF4-FFF2-40B4-BE49-F238E27FC236}">
                  <a16:creationId xmlns:a16="http://schemas.microsoft.com/office/drawing/2014/main" id="{4E9C46DC-2136-48D0-8126-FD87A86FA998}"/>
                </a:ext>
              </a:extLst>
            </p:cNvPr>
            <p:cNvSpPr>
              <a:spLocks noChangeArrowheads="1"/>
            </p:cNvSpPr>
            <p:nvPr/>
          </p:nvSpPr>
          <p:spPr bwMode="auto">
            <a:xfrm>
              <a:off x="55626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sp>
          <p:nvSpPr>
            <p:cNvPr id="55" name="Oval 10">
              <a:extLst>
                <a:ext uri="{FF2B5EF4-FFF2-40B4-BE49-F238E27FC236}">
                  <a16:creationId xmlns:a16="http://schemas.microsoft.com/office/drawing/2014/main" id="{2994C4EE-DD5A-45DD-B7F7-0A79D7FE26B9}"/>
                </a:ext>
              </a:extLst>
            </p:cNvPr>
            <p:cNvSpPr>
              <a:spLocks noChangeArrowheads="1"/>
            </p:cNvSpPr>
            <p:nvPr/>
          </p:nvSpPr>
          <p:spPr bwMode="auto">
            <a:xfrm>
              <a:off x="3886200" y="3294063"/>
              <a:ext cx="457200" cy="457200"/>
            </a:xfrm>
            <a:prstGeom prst="ellipse">
              <a:avLst/>
            </a:prstGeom>
            <a:solidFill>
              <a:srgbClr val="FFFFFF"/>
            </a:solidFill>
            <a:ln w="28575">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200" i="1">
                <a:solidFill>
                  <a:srgbClr val="000000"/>
                </a:solidFill>
                <a:latin typeface="Arial" pitchFamily="34" charset="0"/>
              </a:endParaRPr>
            </a:p>
          </p:txBody>
        </p:sp>
        <p:cxnSp>
          <p:nvCxnSpPr>
            <p:cNvPr id="56" name="AutoShape 11">
              <a:extLst>
                <a:ext uri="{FF2B5EF4-FFF2-40B4-BE49-F238E27FC236}">
                  <a16:creationId xmlns:a16="http://schemas.microsoft.com/office/drawing/2014/main" id="{21F72389-331D-4AFF-83DE-F1E6BEB3F103}"/>
                </a:ext>
              </a:extLst>
            </p:cNvPr>
            <p:cNvCxnSpPr>
              <a:cxnSpLocks noChangeShapeType="1"/>
              <a:stCxn id="49" idx="6"/>
              <a:endCxn id="50" idx="2"/>
            </p:cNvCxnSpPr>
            <p:nvPr/>
          </p:nvCxnSpPr>
          <p:spPr bwMode="auto">
            <a:xfrm>
              <a:off x="4357688" y="20748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57" name="AutoShape 12">
              <a:extLst>
                <a:ext uri="{FF2B5EF4-FFF2-40B4-BE49-F238E27FC236}">
                  <a16:creationId xmlns:a16="http://schemas.microsoft.com/office/drawing/2014/main" id="{03059278-08A2-4AC2-ABB1-AC7A69B3EADD}"/>
                </a:ext>
              </a:extLst>
            </p:cNvPr>
            <p:cNvCxnSpPr>
              <a:cxnSpLocks noChangeShapeType="1"/>
              <a:stCxn id="50" idx="6"/>
              <a:endCxn id="51" idx="2"/>
            </p:cNvCxnSpPr>
            <p:nvPr/>
          </p:nvCxnSpPr>
          <p:spPr bwMode="auto">
            <a:xfrm>
              <a:off x="6034088" y="2074863"/>
              <a:ext cx="1190625" cy="0"/>
            </a:xfrm>
            <a:prstGeom prst="straightConnector1">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cxnSp>
        <p:cxnSp>
          <p:nvCxnSpPr>
            <p:cNvPr id="58" name="AutoShape 13">
              <a:extLst>
                <a:ext uri="{FF2B5EF4-FFF2-40B4-BE49-F238E27FC236}">
                  <a16:creationId xmlns:a16="http://schemas.microsoft.com/office/drawing/2014/main" id="{819CAE97-7D9F-44B4-839F-35B3FBF2F3ED}"/>
                </a:ext>
              </a:extLst>
            </p:cNvPr>
            <p:cNvCxnSpPr>
              <a:cxnSpLocks noChangeShapeType="1"/>
              <a:stCxn id="51" idx="3"/>
              <a:endCxn id="54" idx="7"/>
            </p:cNvCxnSpPr>
            <p:nvPr/>
          </p:nvCxnSpPr>
          <p:spPr bwMode="auto">
            <a:xfrm flipH="1">
              <a:off x="5953125" y="2251075"/>
              <a:ext cx="1352550" cy="1095375"/>
            </a:xfrm>
            <a:prstGeom prst="straightConnector1">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cxnSp>
        <p:cxnSp>
          <p:nvCxnSpPr>
            <p:cNvPr id="59" name="AutoShape 14">
              <a:extLst>
                <a:ext uri="{FF2B5EF4-FFF2-40B4-BE49-F238E27FC236}">
                  <a16:creationId xmlns:a16="http://schemas.microsoft.com/office/drawing/2014/main" id="{73544073-9364-4165-9B8B-504F86E077E0}"/>
                </a:ext>
              </a:extLst>
            </p:cNvPr>
            <p:cNvCxnSpPr>
              <a:cxnSpLocks noChangeShapeType="1"/>
              <a:stCxn id="54" idx="2"/>
              <a:endCxn id="55" idx="6"/>
            </p:cNvCxnSpPr>
            <p:nvPr/>
          </p:nvCxnSpPr>
          <p:spPr bwMode="auto">
            <a:xfrm flipH="1">
              <a:off x="4357688" y="3522663"/>
              <a:ext cx="1190625" cy="0"/>
            </a:xfrm>
            <a:prstGeom prst="straightConnector1">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cxnSp>
        <p:cxnSp>
          <p:nvCxnSpPr>
            <p:cNvPr id="60" name="AutoShape 15">
              <a:extLst>
                <a:ext uri="{FF2B5EF4-FFF2-40B4-BE49-F238E27FC236}">
                  <a16:creationId xmlns:a16="http://schemas.microsoft.com/office/drawing/2014/main" id="{54599A6D-CB31-4AD7-AFC7-24049CC672B0}"/>
                </a:ext>
              </a:extLst>
            </p:cNvPr>
            <p:cNvCxnSpPr>
              <a:cxnSpLocks noChangeShapeType="1"/>
              <a:stCxn id="55" idx="0"/>
              <a:endCxn id="49" idx="4"/>
            </p:cNvCxnSpPr>
            <p:nvPr/>
          </p:nvCxnSpPr>
          <p:spPr bwMode="auto">
            <a:xfrm flipV="1">
              <a:off x="41148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61" name="AutoShape 16">
              <a:extLst>
                <a:ext uri="{FF2B5EF4-FFF2-40B4-BE49-F238E27FC236}">
                  <a16:creationId xmlns:a16="http://schemas.microsoft.com/office/drawing/2014/main" id="{88F59953-EF2C-4AEA-A78A-415336DCDBD6}"/>
                </a:ext>
              </a:extLst>
            </p:cNvPr>
            <p:cNvCxnSpPr>
              <a:cxnSpLocks noChangeShapeType="1"/>
              <a:stCxn id="49" idx="5"/>
              <a:endCxn id="54" idx="1"/>
            </p:cNvCxnSpPr>
            <p:nvPr/>
          </p:nvCxnSpPr>
          <p:spPr bwMode="auto">
            <a:xfrm>
              <a:off x="4276725" y="2251075"/>
              <a:ext cx="1352550" cy="1095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62" name="AutoShape 17">
              <a:extLst>
                <a:ext uri="{FF2B5EF4-FFF2-40B4-BE49-F238E27FC236}">
                  <a16:creationId xmlns:a16="http://schemas.microsoft.com/office/drawing/2014/main" id="{0C282D32-3983-4016-B798-E5B79C99EA73}"/>
                </a:ext>
              </a:extLst>
            </p:cNvPr>
            <p:cNvCxnSpPr>
              <a:cxnSpLocks noChangeShapeType="1"/>
              <a:stCxn id="54" idx="0"/>
              <a:endCxn id="50" idx="4"/>
            </p:cNvCxnSpPr>
            <p:nvPr/>
          </p:nvCxnSpPr>
          <p:spPr bwMode="auto">
            <a:xfrm flipV="1">
              <a:off x="5791200" y="2317750"/>
              <a:ext cx="0" cy="962025"/>
            </a:xfrm>
            <a:prstGeom prst="straightConnector1">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cxnSp>
        <p:cxnSp>
          <p:nvCxnSpPr>
            <p:cNvPr id="63" name="AutoShape 18">
              <a:extLst>
                <a:ext uri="{FF2B5EF4-FFF2-40B4-BE49-F238E27FC236}">
                  <a16:creationId xmlns:a16="http://schemas.microsoft.com/office/drawing/2014/main" id="{32D286BC-B082-4245-A1CA-D6347AB247DF}"/>
                </a:ext>
              </a:extLst>
            </p:cNvPr>
            <p:cNvCxnSpPr>
              <a:cxnSpLocks noChangeShapeType="1"/>
              <a:stCxn id="54" idx="6"/>
              <a:endCxn id="52" idx="2"/>
            </p:cNvCxnSpPr>
            <p:nvPr/>
          </p:nvCxnSpPr>
          <p:spPr bwMode="auto">
            <a:xfrm>
              <a:off x="6034088" y="3522663"/>
              <a:ext cx="1190625" cy="0"/>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64" name="AutoShape 19">
              <a:extLst>
                <a:ext uri="{FF2B5EF4-FFF2-40B4-BE49-F238E27FC236}">
                  <a16:creationId xmlns:a16="http://schemas.microsoft.com/office/drawing/2014/main" id="{3CD3A6FC-3949-4A0C-AD0F-4E7EC5522680}"/>
                </a:ext>
              </a:extLst>
            </p:cNvPr>
            <p:cNvCxnSpPr>
              <a:cxnSpLocks noChangeShapeType="1"/>
              <a:stCxn id="52" idx="0"/>
              <a:endCxn id="51" idx="4"/>
            </p:cNvCxnSpPr>
            <p:nvPr/>
          </p:nvCxnSpPr>
          <p:spPr bwMode="auto">
            <a:xfrm flipV="1">
              <a:off x="7467600" y="2317750"/>
              <a:ext cx="0" cy="96202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65" name="AutoShape 20">
              <a:extLst>
                <a:ext uri="{FF2B5EF4-FFF2-40B4-BE49-F238E27FC236}">
                  <a16:creationId xmlns:a16="http://schemas.microsoft.com/office/drawing/2014/main" id="{3B1163F7-87BC-4A0E-9762-4DDF71FF3A25}"/>
                </a:ext>
              </a:extLst>
            </p:cNvPr>
            <p:cNvCxnSpPr>
              <a:cxnSpLocks noChangeShapeType="1"/>
              <a:stCxn id="51" idx="5"/>
              <a:endCxn id="53" idx="1"/>
            </p:cNvCxnSpPr>
            <p:nvPr/>
          </p:nvCxnSpPr>
          <p:spPr bwMode="auto">
            <a:xfrm>
              <a:off x="7629525" y="2251075"/>
              <a:ext cx="666750" cy="409575"/>
            </a:xfrm>
            <a:prstGeom prst="straightConnector1">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cxnSp>
        <p:cxnSp>
          <p:nvCxnSpPr>
            <p:cNvPr id="66" name="AutoShape 21">
              <a:extLst>
                <a:ext uri="{FF2B5EF4-FFF2-40B4-BE49-F238E27FC236}">
                  <a16:creationId xmlns:a16="http://schemas.microsoft.com/office/drawing/2014/main" id="{2640F456-51F6-4F26-B4C9-493986B5BB0C}"/>
                </a:ext>
              </a:extLst>
            </p:cNvPr>
            <p:cNvCxnSpPr>
              <a:cxnSpLocks noChangeShapeType="1"/>
              <a:stCxn id="52" idx="7"/>
              <a:endCxn id="53" idx="3"/>
            </p:cNvCxnSpPr>
            <p:nvPr/>
          </p:nvCxnSpPr>
          <p:spPr bwMode="auto">
            <a:xfrm flipV="1">
              <a:off x="7629525" y="3013075"/>
              <a:ext cx="666750" cy="333375"/>
            </a:xfrm>
            <a:prstGeom prst="straightConnector1">
              <a:avLst/>
            </a:prstGeom>
            <a:noFill/>
            <a:ln w="76200">
              <a:solidFill>
                <a:schemeClr val="tx1"/>
              </a:solidFill>
              <a:round/>
              <a:headEnd/>
              <a:tailEnd/>
            </a:ln>
            <a:extLst>
              <a:ext uri="{909E8E84-426E-40DD-AFC4-6F175D3DCCD1}">
                <a14:hiddenFill xmlns:a14="http://schemas.microsoft.com/office/drawing/2010/main">
                  <a:noFill/>
                </a14:hiddenFill>
              </a:ext>
            </a:extLst>
          </p:spPr>
        </p:cxnSp>
        <p:sp>
          <p:nvSpPr>
            <p:cNvPr id="67" name="Text Box 22">
              <a:extLst>
                <a:ext uri="{FF2B5EF4-FFF2-40B4-BE49-F238E27FC236}">
                  <a16:creationId xmlns:a16="http://schemas.microsoft.com/office/drawing/2014/main" id="{96CB805C-36EB-4DD2-9B37-FAB598ACB587}"/>
                </a:ext>
              </a:extLst>
            </p:cNvPr>
            <p:cNvSpPr txBox="1">
              <a:spLocks noChangeArrowheads="1"/>
            </p:cNvSpPr>
            <p:nvPr/>
          </p:nvSpPr>
          <p:spPr bwMode="auto">
            <a:xfrm>
              <a:off x="4729671" y="17075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a:t>
              </a:r>
            </a:p>
          </p:txBody>
        </p:sp>
        <p:sp>
          <p:nvSpPr>
            <p:cNvPr id="68" name="Text Box 23">
              <a:extLst>
                <a:ext uri="{FF2B5EF4-FFF2-40B4-BE49-F238E27FC236}">
                  <a16:creationId xmlns:a16="http://schemas.microsoft.com/office/drawing/2014/main" id="{2B922B98-1141-49DE-A487-7A6AC1393ABE}"/>
                </a:ext>
              </a:extLst>
            </p:cNvPr>
            <p:cNvSpPr txBox="1">
              <a:spLocks noChangeArrowheads="1"/>
            </p:cNvSpPr>
            <p:nvPr/>
          </p:nvSpPr>
          <p:spPr bwMode="auto">
            <a:xfrm>
              <a:off x="6336987" y="1717047"/>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19</a:t>
              </a:r>
            </a:p>
          </p:txBody>
        </p:sp>
        <p:sp>
          <p:nvSpPr>
            <p:cNvPr id="69" name="Text Box 24">
              <a:extLst>
                <a:ext uri="{FF2B5EF4-FFF2-40B4-BE49-F238E27FC236}">
                  <a16:creationId xmlns:a16="http://schemas.microsoft.com/office/drawing/2014/main" id="{05EC49C4-152D-4BC3-94CA-466EAF7FED37}"/>
                </a:ext>
              </a:extLst>
            </p:cNvPr>
            <p:cNvSpPr txBox="1">
              <a:spLocks noChangeArrowheads="1"/>
            </p:cNvSpPr>
            <p:nvPr/>
          </p:nvSpPr>
          <p:spPr bwMode="auto">
            <a:xfrm>
              <a:off x="7928483" y="21193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9</a:t>
              </a:r>
            </a:p>
          </p:txBody>
        </p:sp>
        <p:sp>
          <p:nvSpPr>
            <p:cNvPr id="70" name="Text Box 25">
              <a:extLst>
                <a:ext uri="{FF2B5EF4-FFF2-40B4-BE49-F238E27FC236}">
                  <a16:creationId xmlns:a16="http://schemas.microsoft.com/office/drawing/2014/main" id="{96377AAD-BED5-41BA-90BD-BE2C5FBFAAD9}"/>
                </a:ext>
              </a:extLst>
            </p:cNvPr>
            <p:cNvSpPr txBox="1">
              <a:spLocks noChangeArrowheads="1"/>
            </p:cNvSpPr>
            <p:nvPr/>
          </p:nvSpPr>
          <p:spPr bwMode="auto">
            <a:xfrm>
              <a:off x="7930071" y="3186113"/>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a:t>
              </a:r>
            </a:p>
          </p:txBody>
        </p:sp>
        <p:sp>
          <p:nvSpPr>
            <p:cNvPr id="71" name="Text Box 26">
              <a:extLst>
                <a:ext uri="{FF2B5EF4-FFF2-40B4-BE49-F238E27FC236}">
                  <a16:creationId xmlns:a16="http://schemas.microsoft.com/office/drawing/2014/main" id="{6287D792-086D-40D8-9BAC-BED21E2A6FA7}"/>
                </a:ext>
              </a:extLst>
            </p:cNvPr>
            <p:cNvSpPr txBox="1">
              <a:spLocks noChangeArrowheads="1"/>
            </p:cNvSpPr>
            <p:nvPr/>
          </p:nvSpPr>
          <p:spPr bwMode="auto">
            <a:xfrm>
              <a:off x="7456037" y="2672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a:solidFill>
                    <a:srgbClr val="0033CC"/>
                  </a:solidFill>
                  <a:latin typeface="Courier New" pitchFamily="49" charset="0"/>
                </a:rPr>
                <a:t>5</a:t>
              </a:r>
            </a:p>
          </p:txBody>
        </p:sp>
        <p:sp>
          <p:nvSpPr>
            <p:cNvPr id="72" name="Text Box 27">
              <a:extLst>
                <a:ext uri="{FF2B5EF4-FFF2-40B4-BE49-F238E27FC236}">
                  <a16:creationId xmlns:a16="http://schemas.microsoft.com/office/drawing/2014/main" id="{48C7C665-BA8B-4DA3-96EF-2114968BCCF0}"/>
                </a:ext>
              </a:extLst>
            </p:cNvPr>
            <p:cNvSpPr txBox="1">
              <a:spLocks noChangeArrowheads="1"/>
            </p:cNvSpPr>
            <p:nvPr/>
          </p:nvSpPr>
          <p:spPr bwMode="auto">
            <a:xfrm>
              <a:off x="6471089"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13</a:t>
              </a:r>
            </a:p>
          </p:txBody>
        </p:sp>
        <p:sp>
          <p:nvSpPr>
            <p:cNvPr id="73" name="Text Box 28">
              <a:extLst>
                <a:ext uri="{FF2B5EF4-FFF2-40B4-BE49-F238E27FC236}">
                  <a16:creationId xmlns:a16="http://schemas.microsoft.com/office/drawing/2014/main" id="{BAB62A32-273C-4BE4-AF55-55DAE64EEEBC}"/>
                </a:ext>
              </a:extLst>
            </p:cNvPr>
            <p:cNvSpPr txBox="1">
              <a:spLocks noChangeArrowheads="1"/>
            </p:cNvSpPr>
            <p:nvPr/>
          </p:nvSpPr>
          <p:spPr bwMode="auto">
            <a:xfrm>
              <a:off x="6295128" y="2367798"/>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17</a:t>
              </a:r>
            </a:p>
          </p:txBody>
        </p:sp>
        <p:sp>
          <p:nvSpPr>
            <p:cNvPr id="74" name="Text Box 29">
              <a:extLst>
                <a:ext uri="{FF2B5EF4-FFF2-40B4-BE49-F238E27FC236}">
                  <a16:creationId xmlns:a16="http://schemas.microsoft.com/office/drawing/2014/main" id="{FFF63EE5-6F90-41BE-A784-C0CEEB8EE08A}"/>
                </a:ext>
              </a:extLst>
            </p:cNvPr>
            <p:cNvSpPr txBox="1">
              <a:spLocks noChangeArrowheads="1"/>
            </p:cNvSpPr>
            <p:nvPr/>
          </p:nvSpPr>
          <p:spPr bwMode="auto">
            <a:xfrm>
              <a:off x="5762089" y="2500313"/>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25</a:t>
              </a:r>
            </a:p>
          </p:txBody>
        </p:sp>
        <p:sp>
          <p:nvSpPr>
            <p:cNvPr id="75" name="Text Box 30">
              <a:extLst>
                <a:ext uri="{FF2B5EF4-FFF2-40B4-BE49-F238E27FC236}">
                  <a16:creationId xmlns:a16="http://schemas.microsoft.com/office/drawing/2014/main" id="{21A64CCD-F900-4B74-9487-7BDA6001B5D1}"/>
                </a:ext>
              </a:extLst>
            </p:cNvPr>
            <p:cNvSpPr txBox="1">
              <a:spLocks noChangeArrowheads="1"/>
            </p:cNvSpPr>
            <p:nvPr/>
          </p:nvSpPr>
          <p:spPr bwMode="auto">
            <a:xfrm>
              <a:off x="4666333" y="2303630"/>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14</a:t>
              </a:r>
            </a:p>
          </p:txBody>
        </p:sp>
        <p:sp>
          <p:nvSpPr>
            <p:cNvPr id="76" name="Text Box 31">
              <a:extLst>
                <a:ext uri="{FF2B5EF4-FFF2-40B4-BE49-F238E27FC236}">
                  <a16:creationId xmlns:a16="http://schemas.microsoft.com/office/drawing/2014/main" id="{4D7458BF-F505-4B27-818F-89692084091D}"/>
                </a:ext>
              </a:extLst>
            </p:cNvPr>
            <p:cNvSpPr txBox="1">
              <a:spLocks noChangeArrowheads="1"/>
            </p:cNvSpPr>
            <p:nvPr/>
          </p:nvSpPr>
          <p:spPr bwMode="auto">
            <a:xfrm>
              <a:off x="3694951" y="256448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8</a:t>
              </a:r>
            </a:p>
          </p:txBody>
        </p:sp>
        <p:sp>
          <p:nvSpPr>
            <p:cNvPr id="77" name="Text Box 32">
              <a:extLst>
                <a:ext uri="{FF2B5EF4-FFF2-40B4-BE49-F238E27FC236}">
                  <a16:creationId xmlns:a16="http://schemas.microsoft.com/office/drawing/2014/main" id="{0501FDA1-0EA4-43DA-93F2-802570A5E7EF}"/>
                </a:ext>
              </a:extLst>
            </p:cNvPr>
            <p:cNvSpPr txBox="1">
              <a:spLocks noChangeArrowheads="1"/>
            </p:cNvSpPr>
            <p:nvPr/>
          </p:nvSpPr>
          <p:spPr bwMode="auto">
            <a:xfrm>
              <a:off x="4590151" y="3148805"/>
              <a:ext cx="5245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21</a:t>
              </a:r>
            </a:p>
          </p:txBody>
        </p:sp>
      </p:grpSp>
    </p:spTree>
    <p:custDataLst>
      <p:tags r:id="rId1"/>
    </p:custDataLst>
    <p:extLst>
      <p:ext uri="{BB962C8B-B14F-4D97-AF65-F5344CB8AC3E}">
        <p14:creationId xmlns:p14="http://schemas.microsoft.com/office/powerpoint/2010/main" val="41060801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418697" cy="1143000"/>
          </a:xfrm>
        </p:spPr>
        <p:txBody>
          <a:bodyPr/>
          <a:lstStyle/>
          <a:p>
            <a:pPr eaLnBrk="1" fontAlgn="auto" hangingPunct="1">
              <a:spcAft>
                <a:spcPts val="0"/>
              </a:spcAft>
              <a:defRPr/>
            </a:pPr>
            <a:r>
              <a:rPr lang="en-US" altLang="en-US" sz="4000" dirty="0"/>
              <a:t>Greedy Algorithms: Kruskal’s Algorithm Runtime</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1"/>
                <a:ext cx="10053523" cy="5247169"/>
              </a:xfrm>
            </p:spPr>
            <p:txBody>
              <a:bodyPr/>
              <a:lstStyle/>
              <a:p>
                <a:pPr algn="just" eaLnBrk="1" hangingPunct="1"/>
                <a:r>
                  <a:rPr lang="en-US" dirty="0"/>
                  <a:t>Runtime depends on time taken for </a:t>
                </a:r>
                <a14:m>
                  <m:oMath xmlns:m="http://schemas.openxmlformats.org/officeDocument/2006/math">
                    <m:r>
                      <a:rPr lang="en-US" altLang="en-US" b="1" i="1">
                        <a:latin typeface="Cambria Math" panose="02040503050406030204" pitchFamily="18" charset="0"/>
                        <a:ea typeface="Cambria Math" panose="02040503050406030204" pitchFamily="18" charset="0"/>
                        <a:cs typeface="Arial" panose="020B0604020202020204" pitchFamily="34" charset="0"/>
                      </a:rPr>
                      <m:t>𝑴𝒂𝒌𝒆𝑺𝒆𝒕</m:t>
                    </m:r>
                  </m:oMath>
                </a14:m>
                <a:r>
                  <a:rPr lang="en-US" dirty="0"/>
                  <a:t>, </a:t>
                </a:r>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𝑭𝒊𝒏𝒅</m:t>
                    </m:r>
                    <m:r>
                      <a:rPr lang="en-US" altLang="en-US" b="1" i="1">
                        <a:latin typeface="Cambria Math" panose="02040503050406030204" pitchFamily="18" charset="0"/>
                        <a:ea typeface="Cambria Math" panose="02040503050406030204" pitchFamily="18" charset="0"/>
                        <a:cs typeface="Arial" panose="020B0604020202020204" pitchFamily="34" charset="0"/>
                      </a:rPr>
                      <m:t>𝑺𝒆𝒕</m:t>
                    </m:r>
                  </m:oMath>
                </a14:m>
                <a:r>
                  <a:rPr lang="en-US" dirty="0"/>
                  <a:t> and </a:t>
                </a:r>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𝑼𝒏𝒊𝒐𝒏</m:t>
                    </m:r>
                  </m:oMath>
                </a14:m>
                <a:r>
                  <a:rPr lang="en-US" i="1" dirty="0"/>
                  <a:t> </a:t>
                </a:r>
                <a:r>
                  <a:rPr lang="en-US" dirty="0"/>
                  <a:t>operations</a:t>
                </a:r>
                <a:r>
                  <a:rPr lang="en-US" altLang="en-US" dirty="0"/>
                  <a:t>.</a:t>
                </a:r>
              </a:p>
              <a:p>
                <a:pPr algn="just" eaLnBrk="1" hangingPunct="1"/>
                <a:endParaRPr lang="en-US" b="1" dirty="0">
                  <a:solidFill>
                    <a:srgbClr val="FF0000"/>
                  </a:solidFill>
                </a:endParaRPr>
              </a:p>
              <a:p>
                <a:pPr algn="just" eaLnBrk="1" hangingPunct="1"/>
                <a:r>
                  <a:rPr lang="en-US" altLang="en-US" dirty="0"/>
                  <a:t>Implement the simple set using an array </a:t>
                </a:r>
                <a14:m>
                  <m:oMath xmlns:m="http://schemas.openxmlformats.org/officeDocument/2006/math">
                    <m:r>
                      <a:rPr lang="en-US" altLang="en-US" i="1">
                        <a:latin typeface="Cambria Math" panose="02040503050406030204" pitchFamily="18" charset="0"/>
                        <a:ea typeface="Cambria Math" panose="02040503050406030204" pitchFamily="18" charset="0"/>
                        <a:cs typeface="Arial" panose="020B0604020202020204" pitchFamily="34" charset="0"/>
                      </a:rPr>
                      <m:t>𝑀</m:t>
                    </m:r>
                    <m:r>
                      <a:rPr lang="en-US" altLang="en-US" b="0" i="1" smtClean="0">
                        <a:latin typeface="Cambria Math" panose="02040503050406030204" pitchFamily="18" charset="0"/>
                        <a:ea typeface="Cambria Math" panose="02040503050406030204" pitchFamily="18" charset="0"/>
                        <a:cs typeface="Arial" panose="020B0604020202020204" pitchFamily="34" charset="0"/>
                      </a:rPr>
                      <m:t>𝑒𝑚𝑏𝑒𝑟</m:t>
                    </m:r>
                    <m:r>
                      <a:rPr lang="en-US" altLang="en-US"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altLang="en-US" dirty="0"/>
                  <a:t>.</a:t>
                </a:r>
              </a:p>
              <a:p>
                <a:pPr lvl="1" algn="just" eaLnBrk="1" hangingPunct="1"/>
                <a:r>
                  <a:rPr lang="en-US" altLang="en-US" dirty="0"/>
                  <a:t>The position in the array gives the set number. i.e. </a:t>
                </a:r>
                <a14:m>
                  <m:oMath xmlns:m="http://schemas.openxmlformats.org/officeDocument/2006/math">
                    <m:r>
                      <a:rPr lang="en-US" altLang="en-US" i="1">
                        <a:latin typeface="Cambria Math" panose="02040503050406030204" pitchFamily="18" charset="0"/>
                        <a:ea typeface="Cambria Math" panose="02040503050406030204" pitchFamily="18" charset="0"/>
                        <a:cs typeface="Arial" panose="020B0604020202020204" pitchFamily="34" charset="0"/>
                      </a:rPr>
                      <m:t>𝑀𝑒𝑚𝑏𝑒𝑟</m:t>
                    </m:r>
                    <m:r>
                      <a:rPr lang="en-US" altLang="en-US" i="1">
                        <a:latin typeface="Cambria Math" panose="02040503050406030204" pitchFamily="18" charset="0"/>
                        <a:ea typeface="Cambria Math" panose="02040503050406030204" pitchFamily="18" charset="0"/>
                        <a:cs typeface="Arial" panose="020B0604020202020204" pitchFamily="34" charset="0"/>
                      </a:rPr>
                      <m:t>[1,4,1,2,2]</m:t>
                    </m:r>
                  </m:oMath>
                </a14:m>
                <a:r>
                  <a:rPr lang="en-US" altLang="en-US" dirty="0"/>
                  <a:t> indicates the sets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𝑆</m:t>
                    </m:r>
                    <m:r>
                      <a:rPr lang="en-US" altLang="en-US" b="0" i="1" smtClean="0">
                        <a:latin typeface="Cambria Math" panose="02040503050406030204" pitchFamily="18" charset="0"/>
                        <a:ea typeface="Cambria Math" panose="02040503050406030204" pitchFamily="18" charset="0"/>
                        <a:cs typeface="Arial" panose="020B0604020202020204" pitchFamily="34" charset="0"/>
                      </a:rPr>
                      <m:t>1=</m:t>
                    </m:r>
                    <m:d>
                      <m:dPr>
                        <m:begChr m:val="{"/>
                        <m:endChr m:val="}"/>
                        <m:ctrlPr>
                          <a:rPr lang="en-US" altLang="en-US" b="0" i="1" smtClean="0">
                            <a:latin typeface="Cambria Math" panose="02040503050406030204" pitchFamily="18" charset="0"/>
                            <a:ea typeface="Cambria Math" panose="02040503050406030204" pitchFamily="18" charset="0"/>
                            <a:cs typeface="Arial" panose="020B0604020202020204" pitchFamily="34" charset="0"/>
                          </a:rPr>
                        </m:ctrlPr>
                      </m:dPr>
                      <m:e>
                        <m:r>
                          <a:rPr lang="en-US" altLang="en-US" b="0" i="1" smtClean="0">
                            <a:latin typeface="Cambria Math" panose="02040503050406030204" pitchFamily="18" charset="0"/>
                            <a:ea typeface="Cambria Math" panose="02040503050406030204" pitchFamily="18" charset="0"/>
                            <a:cs typeface="Arial" panose="020B0604020202020204" pitchFamily="34" charset="0"/>
                          </a:rPr>
                          <m:t>1,3</m:t>
                        </m:r>
                      </m:e>
                    </m:d>
                    <m:r>
                      <a:rPr lang="en-US" altLang="en-US" b="0" i="1" smtClean="0">
                        <a:latin typeface="Cambria Math" panose="02040503050406030204" pitchFamily="18" charset="0"/>
                        <a:ea typeface="Cambria Math" panose="02040503050406030204" pitchFamily="18" charset="0"/>
                        <a:cs typeface="Arial" panose="020B0604020202020204" pitchFamily="34" charset="0"/>
                      </a:rPr>
                      <m:t>,  </m:t>
                    </m:r>
                    <m:r>
                      <a:rPr lang="en-US" altLang="en-US" i="1">
                        <a:latin typeface="Cambria Math" panose="02040503050406030204" pitchFamily="18" charset="0"/>
                        <a:ea typeface="Cambria Math" panose="02040503050406030204" pitchFamily="18" charset="0"/>
                        <a:cs typeface="Arial" panose="020B0604020202020204" pitchFamily="34" charset="0"/>
                      </a:rPr>
                      <m:t>𝑆</m:t>
                    </m:r>
                    <m:r>
                      <a:rPr lang="en-US" altLang="en-US" b="0" i="1" smtClean="0">
                        <a:latin typeface="Cambria Math" panose="02040503050406030204" pitchFamily="18" charset="0"/>
                        <a:ea typeface="Cambria Math" panose="02040503050406030204" pitchFamily="18" charset="0"/>
                        <a:cs typeface="Arial" panose="020B0604020202020204" pitchFamily="34" charset="0"/>
                      </a:rPr>
                      <m:t>2</m:t>
                    </m:r>
                    <m:r>
                      <a:rPr lang="en-US" altLang="en-US" i="1">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altLang="en-US" i="1">
                            <a:latin typeface="Cambria Math" panose="02040503050406030204" pitchFamily="18" charset="0"/>
                            <a:ea typeface="Cambria Math" panose="02040503050406030204" pitchFamily="18" charset="0"/>
                            <a:cs typeface="Arial" panose="020B0604020202020204" pitchFamily="34" charset="0"/>
                          </a:rPr>
                        </m:ctrlPr>
                      </m:dPr>
                      <m:e>
                        <m:r>
                          <a:rPr lang="en-US" altLang="en-US" b="0" i="1" smtClean="0">
                            <a:latin typeface="Cambria Math" panose="02040503050406030204" pitchFamily="18" charset="0"/>
                            <a:ea typeface="Cambria Math" panose="02040503050406030204" pitchFamily="18" charset="0"/>
                            <a:cs typeface="Arial" panose="020B0604020202020204" pitchFamily="34" charset="0"/>
                          </a:rPr>
                          <m:t>4</m:t>
                        </m:r>
                        <m:r>
                          <a:rPr lang="en-US" altLang="en-US" i="1">
                            <a:latin typeface="Cambria Math" panose="02040503050406030204" pitchFamily="18" charset="0"/>
                            <a:ea typeface="Cambria Math" panose="02040503050406030204" pitchFamily="18" charset="0"/>
                            <a:cs typeface="Arial" panose="020B0604020202020204" pitchFamily="34" charset="0"/>
                          </a:rPr>
                          <m:t>,</m:t>
                        </m:r>
                        <m:r>
                          <a:rPr lang="en-US" altLang="en-US" b="0" i="1" smtClean="0">
                            <a:latin typeface="Cambria Math" panose="02040503050406030204" pitchFamily="18" charset="0"/>
                            <a:ea typeface="Cambria Math" panose="02040503050406030204" pitchFamily="18" charset="0"/>
                            <a:cs typeface="Arial" panose="020B0604020202020204" pitchFamily="34" charset="0"/>
                          </a:rPr>
                          <m:t>5</m:t>
                        </m:r>
                      </m:e>
                    </m:d>
                    <m:r>
                      <a:rPr lang="en-US" altLang="en-US" b="0" i="1" smtClean="0">
                        <a:latin typeface="Cambria Math" panose="02040503050406030204" pitchFamily="18" charset="0"/>
                        <a:ea typeface="Cambria Math" panose="02040503050406030204" pitchFamily="18" charset="0"/>
                        <a:cs typeface="Arial" panose="020B0604020202020204" pitchFamily="34" charset="0"/>
                      </a:rPr>
                      <m:t>,  </m:t>
                    </m:r>
                    <m:r>
                      <a:rPr lang="en-US" altLang="en-US" i="1">
                        <a:latin typeface="Cambria Math" panose="02040503050406030204" pitchFamily="18" charset="0"/>
                        <a:ea typeface="Cambria Math" panose="02040503050406030204" pitchFamily="18" charset="0"/>
                        <a:cs typeface="Arial" panose="020B0604020202020204" pitchFamily="34" charset="0"/>
                      </a:rPr>
                      <m:t>𝑆</m:t>
                    </m:r>
                    <m:r>
                      <a:rPr lang="en-US" altLang="en-US" b="0" i="1" smtClean="0">
                        <a:latin typeface="Cambria Math" panose="02040503050406030204" pitchFamily="18" charset="0"/>
                        <a:ea typeface="Cambria Math" panose="02040503050406030204" pitchFamily="18" charset="0"/>
                        <a:cs typeface="Arial" panose="020B0604020202020204" pitchFamily="34" charset="0"/>
                      </a:rPr>
                      <m:t>4</m:t>
                    </m:r>
                    <m:r>
                      <a:rPr lang="en-US" altLang="en-US" i="1">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altLang="en-US" i="1">
                            <a:latin typeface="Cambria Math" panose="02040503050406030204" pitchFamily="18" charset="0"/>
                            <a:ea typeface="Cambria Math" panose="02040503050406030204" pitchFamily="18" charset="0"/>
                            <a:cs typeface="Arial" panose="020B0604020202020204" pitchFamily="34" charset="0"/>
                          </a:rPr>
                        </m:ctrlPr>
                      </m:dPr>
                      <m:e>
                        <m:r>
                          <a:rPr lang="en-US" altLang="en-US" b="0" i="1" smtClean="0">
                            <a:latin typeface="Cambria Math" panose="02040503050406030204" pitchFamily="18" charset="0"/>
                            <a:ea typeface="Cambria Math" panose="02040503050406030204" pitchFamily="18" charset="0"/>
                            <a:cs typeface="Arial" panose="020B0604020202020204" pitchFamily="34" charset="0"/>
                          </a:rPr>
                          <m:t>2</m:t>
                        </m:r>
                      </m:e>
                    </m:d>
                  </m:oMath>
                </a14:m>
                <a:endParaRPr lang="en-US" altLang="en-US" dirty="0"/>
              </a:p>
              <a:p>
                <a:pPr algn="just" eaLnBrk="1" hangingPunct="1"/>
                <a:endParaRPr lang="en-US" altLang="en-US" b="1" dirty="0">
                  <a:solidFill>
                    <a:srgbClr val="FF0000"/>
                  </a:solidFill>
                </a:endParaRPr>
              </a:p>
              <a:p>
                <a:pPr algn="just" eaLnBrk="1" hangingPunct="1"/>
                <a14:m>
                  <m:oMath xmlns:m="http://schemas.openxmlformats.org/officeDocument/2006/math">
                    <m:r>
                      <a:rPr lang="en-US" altLang="en-US" b="1" i="1">
                        <a:latin typeface="Cambria Math" panose="02040503050406030204" pitchFamily="18" charset="0"/>
                        <a:ea typeface="Cambria Math" panose="02040503050406030204" pitchFamily="18" charset="0"/>
                        <a:cs typeface="Arial" panose="020B0604020202020204" pitchFamily="34" charset="0"/>
                      </a:rPr>
                      <m:t>𝑴𝒂𝒌𝒆𝑺𝒆𝒕</m:t>
                    </m:r>
                  </m:oMath>
                </a14:m>
                <a:r>
                  <a:rPr lang="en-US" altLang="en-US" b="1" dirty="0"/>
                  <a:t> </a:t>
                </a:r>
                <a:r>
                  <a:rPr lang="en-US" altLang="en-US" dirty="0"/>
                  <a:t>runs in constant time for a single set.</a:t>
                </a:r>
              </a:p>
              <a:p>
                <a:pPr algn="just" eaLnBrk="1" hangingPunct="1"/>
                <a:endParaRPr lang="en-US" altLang="en-US" dirty="0"/>
              </a:p>
              <a:p>
                <a:pPr algn="just" eaLnBrk="1" hangingPunct="1"/>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𝑭𝒊𝒏𝒅</m:t>
                    </m:r>
                    <m:r>
                      <a:rPr lang="en-US" altLang="en-US" b="1" i="1">
                        <a:latin typeface="Cambria Math" panose="02040503050406030204" pitchFamily="18" charset="0"/>
                        <a:ea typeface="Cambria Math" panose="02040503050406030204" pitchFamily="18" charset="0"/>
                        <a:cs typeface="Arial" panose="020B0604020202020204" pitchFamily="34" charset="0"/>
                      </a:rPr>
                      <m:t>𝑺𝒆𝒕</m:t>
                    </m:r>
                  </m:oMath>
                </a14:m>
                <a:r>
                  <a:rPr lang="en-US" altLang="en-US" b="1" dirty="0"/>
                  <a:t> </a:t>
                </a:r>
                <a:r>
                  <a:rPr lang="en-US" altLang="en-US" dirty="0"/>
                  <a:t>runs in constant time.</a:t>
                </a:r>
              </a:p>
              <a:p>
                <a:pPr algn="just" eaLnBrk="1" hangingPunct="1"/>
                <a:endParaRPr lang="en-US" altLang="en-US" dirty="0"/>
              </a:p>
              <a:p>
                <a:pPr algn="just" eaLnBrk="1" hangingPunct="1"/>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𝑼𝒏𝒊𝒐𝒏</m:t>
                    </m:r>
                  </m:oMath>
                </a14:m>
                <a:r>
                  <a:rPr lang="en-US" altLang="en-US" b="1" dirty="0"/>
                  <a:t> </a:t>
                </a:r>
                <a:r>
                  <a:rPr lang="en-US" altLang="en-US" dirty="0"/>
                  <a:t>scans through </a:t>
                </a:r>
                <a14:m>
                  <m:oMath xmlns:m="http://schemas.openxmlformats.org/officeDocument/2006/math">
                    <m:r>
                      <a:rPr lang="en-US" altLang="en-US" i="1">
                        <a:latin typeface="Cambria Math" panose="02040503050406030204" pitchFamily="18" charset="0"/>
                        <a:ea typeface="Cambria Math" panose="02040503050406030204" pitchFamily="18" charset="0"/>
                        <a:cs typeface="Arial" panose="020B0604020202020204" pitchFamily="34" charset="0"/>
                      </a:rPr>
                      <m:t>𝑀𝑒𝑚𝑏𝑒𝑟</m:t>
                    </m:r>
                    <m:r>
                      <a:rPr lang="en-US" altLang="en-US" i="1">
                        <a:latin typeface="Cambria Math" panose="02040503050406030204" pitchFamily="18" charset="0"/>
                        <a:ea typeface="Cambria Math" panose="02040503050406030204" pitchFamily="18" charset="0"/>
                        <a:cs typeface="Arial" panose="020B0604020202020204" pitchFamily="34" charset="0"/>
                      </a:rPr>
                      <m:t>[ ]</m:t>
                    </m:r>
                  </m:oMath>
                </a14:m>
                <a:r>
                  <a:rPr lang="en-US" altLang="en-US" dirty="0"/>
                  <a:t> and update old members to be the new set. Running time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oMath>
                </a14:m>
                <a:r>
                  <a:rPr lang="en-US" altLang="en-US" dirty="0"/>
                  <a:t>, length of member array.</a:t>
                </a:r>
              </a:p>
              <a:p>
                <a:pPr algn="just" eaLnBrk="1" hangingPunct="1"/>
                <a:endParaRPr lang="en-US" altLang="en-US" dirty="0"/>
              </a:p>
              <a:p>
                <a:pPr algn="just" eaLnBrk="1" hangingPunct="1"/>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1"/>
                <a:ext cx="10053523" cy="5247169"/>
              </a:xfrm>
              <a:blipFill>
                <a:blip r:embed="rId6"/>
                <a:stretch>
                  <a:fillRect t="-814" r="-788"/>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21</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5712037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Kruskal’s Algorithm Runtime</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22</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8255000" cy="4876800"/>
              </a:xfrm>
            </p:spPr>
            <p:txBody>
              <a:bodyPr/>
              <a:lstStyle/>
              <a:p>
                <a:pPr>
                  <a:buFont typeface="Times New Roman" pitchFamily="18" charset="0"/>
                  <a:buNone/>
                </a:pPr>
                <a:r>
                  <a:rPr lang="en-US" altLang="en-US" sz="2000" b="1" dirty="0">
                    <a:latin typeface="Courier New" pitchFamily="49" charset="0"/>
                  </a:rPr>
                  <a:t>Kruskal(</a:t>
                </a:r>
                <a:r>
                  <a:rPr lang="en-US" altLang="en-US" sz="2000" b="1" dirty="0" err="1">
                    <a:latin typeface="Courier New" pitchFamily="49" charset="0"/>
                  </a:rPr>
                  <a:t>G,w</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T = </a:t>
                </a:r>
                <a:r>
                  <a:rPr lang="en-US" altLang="en-US" sz="2000" b="1" dirty="0">
                    <a:latin typeface="Courier New" pitchFamily="49" charset="0"/>
                    <a:sym typeface="Symbol" pitchFamily="18" charset="2"/>
                  </a:rPr>
                  <a:t></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for each v </a:t>
                </a:r>
                <a:r>
                  <a:rPr lang="en-US" altLang="en-US" sz="2000" dirty="0">
                    <a:sym typeface="Symbol" pitchFamily="18" charset="2"/>
                  </a:rPr>
                  <a:t></a:t>
                </a:r>
                <a:r>
                  <a:rPr lang="en-US" altLang="en-US" sz="2000" b="1" dirty="0">
                    <a:latin typeface="Courier New" pitchFamily="49" charset="0"/>
                  </a:rPr>
                  <a:t> V[G]</a:t>
                </a:r>
              </a:p>
              <a:p>
                <a:pPr>
                  <a:buFont typeface="Times New Roman" pitchFamily="18" charset="0"/>
                  <a:buNone/>
                </a:pPr>
                <a:r>
                  <a:rPr lang="en-US" altLang="en-US" sz="2000" b="1" dirty="0">
                    <a:latin typeface="Courier New" pitchFamily="49" charset="0"/>
                  </a:rPr>
                  <a:t>        </a:t>
                </a:r>
                <a:r>
                  <a:rPr lang="en-US" altLang="en-US" sz="2000" b="1" dirty="0" err="1">
                    <a:latin typeface="Courier New" pitchFamily="49" charset="0"/>
                  </a:rPr>
                  <a:t>MakeSet</a:t>
                </a:r>
                <a:r>
                  <a:rPr lang="en-US" altLang="en-US" sz="2000" b="1" dirty="0">
                    <a:latin typeface="Courier New" pitchFamily="49" charset="0"/>
                  </a:rPr>
                  <a:t>(v);</a:t>
                </a:r>
              </a:p>
              <a:p>
                <a:pPr>
                  <a:buFont typeface="Times New Roman" pitchFamily="18" charset="0"/>
                  <a:buNone/>
                </a:pPr>
                <a:r>
                  <a:rPr lang="en-US" altLang="en-US" sz="2000" b="1" dirty="0">
                    <a:latin typeface="Courier New" pitchFamily="49" charset="0"/>
                  </a:rPr>
                  <a:t>    Sort edges of E by increasing weight</a:t>
                </a:r>
              </a:p>
              <a:p>
                <a:pPr>
                  <a:buFont typeface="Times New Roman" pitchFamily="18" charset="0"/>
                  <a:buNone/>
                </a:pPr>
                <a:r>
                  <a:rPr lang="en-US" altLang="en-US" sz="2000" b="1" dirty="0">
                    <a:latin typeface="Courier New" pitchFamily="49" charset="0"/>
                  </a:rPr>
                  <a:t>    for each edge(</a:t>
                </a:r>
                <a:r>
                  <a:rPr lang="en-US" altLang="en-US" sz="2000" b="1" dirty="0" err="1">
                    <a:latin typeface="Courier New" pitchFamily="49" charset="0"/>
                  </a:rPr>
                  <a:t>u,v</a:t>
                </a:r>
                <a:r>
                  <a:rPr lang="en-US" altLang="en-US" sz="2000" b="1" dirty="0">
                    <a:latin typeface="Courier New" pitchFamily="49" charset="0"/>
                  </a:rPr>
                  <a:t>) </a:t>
                </a:r>
                <a:r>
                  <a:rPr lang="en-US" altLang="en-US" sz="2000" b="1" dirty="0">
                    <a:latin typeface="Courier New" pitchFamily="49" charset="0"/>
                    <a:sym typeface="Symbol" pitchFamily="18" charset="2"/>
                  </a:rPr>
                  <a:t></a:t>
                </a:r>
                <a:r>
                  <a:rPr lang="en-US" altLang="en-US" sz="2000" b="1" dirty="0">
                    <a:latin typeface="Courier New" pitchFamily="49" charset="0"/>
                  </a:rPr>
                  <a:t> E (in sorted order)</a:t>
                </a:r>
              </a:p>
              <a:p>
                <a:pPr>
                  <a:buFont typeface="Times New Roman" pitchFamily="18" charset="0"/>
                  <a:buNone/>
                </a:pPr>
                <a:r>
                  <a:rPr lang="en-US" altLang="en-US" sz="2000" b="1" dirty="0">
                    <a:latin typeface="Courier New" pitchFamily="49" charset="0"/>
                  </a:rPr>
                  <a:t>        if </a:t>
                </a:r>
                <a:r>
                  <a:rPr lang="en-US" altLang="en-US" sz="2000" b="1" dirty="0" err="1">
                    <a:latin typeface="Courier New" pitchFamily="49" charset="0"/>
                  </a:rPr>
                  <a:t>FindSet</a:t>
                </a:r>
                <a:r>
                  <a:rPr lang="en-US" altLang="en-US" sz="2000" b="1" dirty="0">
                    <a:latin typeface="Courier New" pitchFamily="49" charset="0"/>
                  </a:rPr>
                  <a:t>(u) </a:t>
                </a:r>
                <a:r>
                  <a:rPr lang="en-US" altLang="en-US" sz="2000" b="1" dirty="0">
                    <a:latin typeface="Courier New" pitchFamily="49" charset="0"/>
                    <a:sym typeface="Symbol" pitchFamily="18" charset="2"/>
                  </a:rPr>
                  <a:t> </a:t>
                </a:r>
                <a:r>
                  <a:rPr lang="en-US" altLang="en-US" sz="2000" b="1" dirty="0" err="1">
                    <a:latin typeface="Courier New" pitchFamily="49" charset="0"/>
                    <a:sym typeface="Symbol" pitchFamily="18" charset="2"/>
                  </a:rPr>
                  <a:t>FindSet</a:t>
                </a:r>
                <a:r>
                  <a:rPr lang="en-US" altLang="en-US" sz="2000" b="1" dirty="0">
                    <a:latin typeface="Courier New" pitchFamily="49" charset="0"/>
                    <a:sym typeface="Symbol" pitchFamily="18" charset="2"/>
                  </a:rPr>
                  <a:t>(v)</a:t>
                </a:r>
              </a:p>
              <a:p>
                <a:pPr>
                  <a:buFont typeface="Times New Roman" pitchFamily="18" charset="0"/>
                  <a:buNone/>
                </a:pPr>
                <a:r>
                  <a:rPr lang="en-US" altLang="en-US" sz="2000" b="1" dirty="0">
                    <a:latin typeface="Courier New" pitchFamily="49" charset="0"/>
                    <a:sym typeface="Symbol" pitchFamily="18" charset="2"/>
                  </a:rPr>
                  <a:t>            T = T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latin typeface="Courier New" pitchFamily="49" charset="0"/>
                    <a:sym typeface="Math B" pitchFamily="2" charset="2"/>
                  </a:rPr>
                  <a:t> {{</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Union(</a:t>
                </a:r>
                <a:r>
                  <a:rPr lang="en-US" altLang="en-US" sz="2000" b="1" dirty="0" err="1">
                    <a:latin typeface="Courier New" pitchFamily="49" charset="0"/>
                    <a:sym typeface="Math B" pitchFamily="2" charset="2"/>
                  </a:rPr>
                  <a:t>u,v</a:t>
                </a:r>
                <a:r>
                  <a:rPr lang="en-US" altLang="en-US" sz="2000" b="1" dirty="0">
                    <a:latin typeface="Courier New" pitchFamily="49" charset="0"/>
                    <a:sym typeface="Math B" pitchFamily="2" charset="2"/>
                  </a:rPr>
                  <a:t>);</a:t>
                </a:r>
              </a:p>
              <a:p>
                <a:pPr>
                  <a:buFont typeface="Times New Roman" pitchFamily="18" charset="0"/>
                  <a:buNone/>
                </a:pPr>
                <a:r>
                  <a:rPr lang="en-US" altLang="en-US" sz="2000" b="1" dirty="0">
                    <a:latin typeface="Courier New" pitchFamily="49" charset="0"/>
                    <a:sym typeface="Math B" pitchFamily="2" charset="2"/>
                  </a:rPr>
                  <a:t>    Return T</a:t>
                </a:r>
              </a:p>
              <a:p>
                <a:pPr>
                  <a:buFont typeface="Times New Roman" pitchFamily="18" charset="0"/>
                  <a:buNone/>
                </a:pPr>
                <a:endParaRPr lang="en-US" altLang="en-US" sz="20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8255000" cy="4876800"/>
              </a:xfrm>
              <a:blipFill>
                <a:blip r:embed="rId7"/>
                <a:stretch>
                  <a:fillRect t="-500"/>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60ABFC60-64CE-4248-8F89-E8704814B45B}"/>
              </a:ext>
            </a:extLst>
          </p:cNvPr>
          <p:cNvGrpSpPr>
            <a:grpSpLocks/>
          </p:cNvGrpSpPr>
          <p:nvPr/>
        </p:nvGrpSpPr>
        <p:grpSpPr bwMode="auto">
          <a:xfrm>
            <a:off x="5156186" y="2147583"/>
            <a:ext cx="1622879" cy="431185"/>
            <a:chOff x="2496" y="1104"/>
            <a:chExt cx="702" cy="234"/>
          </a:xfrm>
        </p:grpSpPr>
        <p:sp>
          <p:nvSpPr>
            <p:cNvPr id="36" name="Text Box 6">
              <a:extLst>
                <a:ext uri="{FF2B5EF4-FFF2-40B4-BE49-F238E27FC236}">
                  <a16:creationId xmlns:a16="http://schemas.microsoft.com/office/drawing/2014/main" id="{1B4AC915-AEAE-4A69-968C-890B4D417927}"/>
                </a:ext>
              </a:extLst>
            </p:cNvPr>
            <p:cNvSpPr txBox="1">
              <a:spLocks noChangeArrowheads="1"/>
            </p:cNvSpPr>
            <p:nvPr/>
          </p:nvSpPr>
          <p:spPr bwMode="auto">
            <a:xfrm>
              <a:off x="2888" y="1104"/>
              <a:ext cx="31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37" name="Line 7">
              <a:extLst>
                <a:ext uri="{FF2B5EF4-FFF2-40B4-BE49-F238E27FC236}">
                  <a16:creationId xmlns:a16="http://schemas.microsoft.com/office/drawing/2014/main" id="{71E19B74-E2E8-4961-AA00-A66DD0588B8E}"/>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38" name="Group 37">
            <a:extLst>
              <a:ext uri="{FF2B5EF4-FFF2-40B4-BE49-F238E27FC236}">
                <a16:creationId xmlns:a16="http://schemas.microsoft.com/office/drawing/2014/main" id="{A458B058-2377-440A-99E4-DBDC063E8B4B}"/>
              </a:ext>
            </a:extLst>
          </p:cNvPr>
          <p:cNvGrpSpPr>
            <a:grpSpLocks/>
          </p:cNvGrpSpPr>
          <p:nvPr/>
        </p:nvGrpSpPr>
        <p:grpSpPr bwMode="auto">
          <a:xfrm>
            <a:off x="7442194" y="2717077"/>
            <a:ext cx="3812150" cy="431185"/>
            <a:chOff x="2496" y="1104"/>
            <a:chExt cx="1649" cy="234"/>
          </a:xfrm>
        </p:grpSpPr>
        <p:sp>
          <p:nvSpPr>
            <p:cNvPr id="39" name="Text Box 6">
              <a:extLst>
                <a:ext uri="{FF2B5EF4-FFF2-40B4-BE49-F238E27FC236}">
                  <a16:creationId xmlns:a16="http://schemas.microsoft.com/office/drawing/2014/main" id="{A8F1044D-9599-4FAD-94CA-5BBD583E335F}"/>
                </a:ext>
              </a:extLst>
            </p:cNvPr>
            <p:cNvSpPr txBox="1">
              <a:spLocks noChangeArrowheads="1"/>
            </p:cNvSpPr>
            <p:nvPr/>
          </p:nvSpPr>
          <p:spPr bwMode="auto">
            <a:xfrm>
              <a:off x="2888" y="1104"/>
              <a:ext cx="125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a:t>
              </a:r>
              <a:r>
                <a:rPr lang="en-US" altLang="en-US" sz="2200" b="1" i="1" dirty="0" err="1">
                  <a:solidFill>
                    <a:srgbClr val="00B050"/>
                  </a:solidFill>
                </a:rPr>
                <a:t>ElgE</a:t>
              </a:r>
              <a:r>
                <a:rPr lang="en-US" altLang="en-US" sz="2200" b="1" i="1" dirty="0">
                  <a:solidFill>
                    <a:srgbClr val="00B050"/>
                  </a:solidFill>
                </a:rPr>
                <a:t>) using heap sort</a:t>
              </a:r>
            </a:p>
          </p:txBody>
        </p:sp>
        <p:sp>
          <p:nvSpPr>
            <p:cNvPr id="40" name="Line 7">
              <a:extLst>
                <a:ext uri="{FF2B5EF4-FFF2-40B4-BE49-F238E27FC236}">
                  <a16:creationId xmlns:a16="http://schemas.microsoft.com/office/drawing/2014/main" id="{7A9B5006-EE08-4DAE-8F51-7D5188EF87E1}"/>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41" name="Group 40">
            <a:extLst>
              <a:ext uri="{FF2B5EF4-FFF2-40B4-BE49-F238E27FC236}">
                <a16:creationId xmlns:a16="http://schemas.microsoft.com/office/drawing/2014/main" id="{A0FD32E3-9710-4E36-AC5F-EC236C217285}"/>
              </a:ext>
            </a:extLst>
          </p:cNvPr>
          <p:cNvGrpSpPr>
            <a:grpSpLocks/>
          </p:cNvGrpSpPr>
          <p:nvPr/>
        </p:nvGrpSpPr>
        <p:grpSpPr bwMode="auto">
          <a:xfrm>
            <a:off x="6630754" y="3508182"/>
            <a:ext cx="1622879" cy="431185"/>
            <a:chOff x="2496" y="1104"/>
            <a:chExt cx="702" cy="234"/>
          </a:xfrm>
        </p:grpSpPr>
        <p:sp>
          <p:nvSpPr>
            <p:cNvPr id="42" name="Text Box 6">
              <a:extLst>
                <a:ext uri="{FF2B5EF4-FFF2-40B4-BE49-F238E27FC236}">
                  <a16:creationId xmlns:a16="http://schemas.microsoft.com/office/drawing/2014/main" id="{F638D93E-B6E9-4E1A-9845-499415F901C4}"/>
                </a:ext>
              </a:extLst>
            </p:cNvPr>
            <p:cNvSpPr txBox="1">
              <a:spLocks noChangeArrowheads="1"/>
            </p:cNvSpPr>
            <p:nvPr/>
          </p:nvSpPr>
          <p:spPr bwMode="auto">
            <a:xfrm>
              <a:off x="2888" y="1104"/>
              <a:ext cx="31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O(1)</a:t>
              </a:r>
            </a:p>
          </p:txBody>
        </p:sp>
        <p:sp>
          <p:nvSpPr>
            <p:cNvPr id="43" name="Line 7">
              <a:extLst>
                <a:ext uri="{FF2B5EF4-FFF2-40B4-BE49-F238E27FC236}">
                  <a16:creationId xmlns:a16="http://schemas.microsoft.com/office/drawing/2014/main" id="{68E97570-891C-400C-A407-F509A084979C}"/>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44" name="Group 43">
            <a:extLst>
              <a:ext uri="{FF2B5EF4-FFF2-40B4-BE49-F238E27FC236}">
                <a16:creationId xmlns:a16="http://schemas.microsoft.com/office/drawing/2014/main" id="{F3E5B121-B2EF-484C-8A76-AF7EE0CC9FC7}"/>
              </a:ext>
            </a:extLst>
          </p:cNvPr>
          <p:cNvGrpSpPr>
            <a:grpSpLocks/>
          </p:cNvGrpSpPr>
          <p:nvPr/>
        </p:nvGrpSpPr>
        <p:grpSpPr bwMode="auto">
          <a:xfrm>
            <a:off x="5445457" y="4279233"/>
            <a:ext cx="1622879" cy="431185"/>
            <a:chOff x="2496" y="1104"/>
            <a:chExt cx="702" cy="234"/>
          </a:xfrm>
        </p:grpSpPr>
        <p:sp>
          <p:nvSpPr>
            <p:cNvPr id="45" name="Text Box 6">
              <a:extLst>
                <a:ext uri="{FF2B5EF4-FFF2-40B4-BE49-F238E27FC236}">
                  <a16:creationId xmlns:a16="http://schemas.microsoft.com/office/drawing/2014/main" id="{6AB0AFB4-B44D-41C9-8911-71A4FD6BFC58}"/>
                </a:ext>
              </a:extLst>
            </p:cNvPr>
            <p:cNvSpPr txBox="1">
              <a:spLocks noChangeArrowheads="1"/>
            </p:cNvSpPr>
            <p:nvPr/>
          </p:nvSpPr>
          <p:spPr bwMode="auto">
            <a:xfrm>
              <a:off x="2888" y="1104"/>
              <a:ext cx="31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46" name="Line 7">
              <a:extLst>
                <a:ext uri="{FF2B5EF4-FFF2-40B4-BE49-F238E27FC236}">
                  <a16:creationId xmlns:a16="http://schemas.microsoft.com/office/drawing/2014/main" id="{FE8E9BE6-B661-4953-AE55-420C7CE94D19}"/>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sp>
        <p:nvSpPr>
          <p:cNvPr id="2" name="AutoShape 34">
            <a:extLst>
              <a:ext uri="{FF2B5EF4-FFF2-40B4-BE49-F238E27FC236}">
                <a16:creationId xmlns:a16="http://schemas.microsoft.com/office/drawing/2014/main" id="{D5DDB0DA-364A-4B3E-87A0-C0ACB09A2506}"/>
              </a:ext>
            </a:extLst>
          </p:cNvPr>
          <p:cNvSpPr>
            <a:spLocks/>
          </p:cNvSpPr>
          <p:nvPr/>
        </p:nvSpPr>
        <p:spPr bwMode="auto">
          <a:xfrm flipH="1">
            <a:off x="8516202" y="3289462"/>
            <a:ext cx="386614" cy="1363977"/>
          </a:xfrm>
          <a:prstGeom prst="leftBrace">
            <a:avLst>
              <a:gd name="adj1" fmla="val 458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000" i="1">
              <a:solidFill>
                <a:srgbClr val="000000"/>
              </a:solidFill>
              <a:latin typeface="Arial" pitchFamily="34" charset="0"/>
            </a:endParaRPr>
          </a:p>
        </p:txBody>
      </p:sp>
      <p:grpSp>
        <p:nvGrpSpPr>
          <p:cNvPr id="79" name="Group 78">
            <a:extLst>
              <a:ext uri="{FF2B5EF4-FFF2-40B4-BE49-F238E27FC236}">
                <a16:creationId xmlns:a16="http://schemas.microsoft.com/office/drawing/2014/main" id="{A162F3EF-0F8B-480A-BA8A-CD4DDA5C2156}"/>
              </a:ext>
            </a:extLst>
          </p:cNvPr>
          <p:cNvGrpSpPr>
            <a:grpSpLocks/>
          </p:cNvGrpSpPr>
          <p:nvPr/>
        </p:nvGrpSpPr>
        <p:grpSpPr bwMode="auto">
          <a:xfrm>
            <a:off x="9165386" y="3698683"/>
            <a:ext cx="1819382" cy="431185"/>
            <a:chOff x="2496" y="1104"/>
            <a:chExt cx="787" cy="234"/>
          </a:xfrm>
        </p:grpSpPr>
        <p:sp>
          <p:nvSpPr>
            <p:cNvPr id="80" name="Text Box 6">
              <a:extLst>
                <a:ext uri="{FF2B5EF4-FFF2-40B4-BE49-F238E27FC236}">
                  <a16:creationId xmlns:a16="http://schemas.microsoft.com/office/drawing/2014/main" id="{A21769D8-669E-4E98-B4C8-E48353D07C7A}"/>
                </a:ext>
              </a:extLst>
            </p:cNvPr>
            <p:cNvSpPr txBox="1">
              <a:spLocks noChangeArrowheads="1"/>
            </p:cNvSpPr>
            <p:nvPr/>
          </p:nvSpPr>
          <p:spPr bwMode="auto">
            <a:xfrm>
              <a:off x="2888" y="1104"/>
              <a:ext cx="39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O(E.V)</a:t>
              </a:r>
            </a:p>
          </p:txBody>
        </p:sp>
        <p:sp>
          <p:nvSpPr>
            <p:cNvPr id="81" name="Line 7">
              <a:extLst>
                <a:ext uri="{FF2B5EF4-FFF2-40B4-BE49-F238E27FC236}">
                  <a16:creationId xmlns:a16="http://schemas.microsoft.com/office/drawing/2014/main" id="{876A0609-9E1F-437D-9CB0-02D76550C2C2}"/>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sp>
        <p:nvSpPr>
          <p:cNvPr id="82" name="Text Box 4">
            <a:extLst>
              <a:ext uri="{FF2B5EF4-FFF2-40B4-BE49-F238E27FC236}">
                <a16:creationId xmlns:a16="http://schemas.microsoft.com/office/drawing/2014/main" id="{79A9F8A0-019B-4F6E-A5C3-B3752B5CE390}"/>
              </a:ext>
            </a:extLst>
          </p:cNvPr>
          <p:cNvSpPr txBox="1">
            <a:spLocks noChangeArrowheads="1"/>
          </p:cNvSpPr>
          <p:nvPr/>
        </p:nvSpPr>
        <p:spPr bwMode="auto">
          <a:xfrm>
            <a:off x="3365285" y="5172741"/>
            <a:ext cx="4144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What will be the running time?</a:t>
            </a:r>
          </a:p>
        </p:txBody>
      </p:sp>
      <p:sp>
        <p:nvSpPr>
          <p:cNvPr id="83" name="Text Box 14">
            <a:extLst>
              <a:ext uri="{FF2B5EF4-FFF2-40B4-BE49-F238E27FC236}">
                <a16:creationId xmlns:a16="http://schemas.microsoft.com/office/drawing/2014/main" id="{D02B6079-69D3-4B41-90AE-855A87B479EA}"/>
              </a:ext>
            </a:extLst>
          </p:cNvPr>
          <p:cNvSpPr txBox="1">
            <a:spLocks noChangeArrowheads="1"/>
          </p:cNvSpPr>
          <p:nvPr/>
        </p:nvSpPr>
        <p:spPr bwMode="auto">
          <a:xfrm>
            <a:off x="3365284" y="5577269"/>
            <a:ext cx="3476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00B050"/>
                </a:solidFill>
              </a:rPr>
              <a:t>Total running time: O(E.V)</a:t>
            </a:r>
          </a:p>
        </p:txBody>
      </p:sp>
      <p:sp>
        <p:nvSpPr>
          <p:cNvPr id="4" name="Text Box 13">
            <a:extLst>
              <a:ext uri="{FF2B5EF4-FFF2-40B4-BE49-F238E27FC236}">
                <a16:creationId xmlns:a16="http://schemas.microsoft.com/office/drawing/2014/main" id="{443AA364-1D27-4CE1-8B19-0B6F9939FC5E}"/>
              </a:ext>
            </a:extLst>
          </p:cNvPr>
          <p:cNvSpPr txBox="1">
            <a:spLocks noChangeArrowheads="1"/>
          </p:cNvSpPr>
          <p:nvPr>
            <p:custDataLst>
              <p:tags r:id="rId2"/>
            </p:custDataLst>
          </p:nvPr>
        </p:nvSpPr>
        <p:spPr bwMode="auto">
          <a:xfrm>
            <a:off x="1002620" y="6272197"/>
            <a:ext cx="9777035" cy="46166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dirty="0">
                <a:latin typeface="Times New Roman" panose="02020603050405020304" pitchFamily="18" charset="0"/>
                <a:cs typeface="Times New Roman" panose="02020603050405020304" pitchFamily="18" charset="0"/>
              </a:rPr>
              <a:t>CLRS book describes a version using disjoint sets that runs in O(E*</a:t>
            </a:r>
            <a:r>
              <a:rPr lang="en-US" altLang="en-US" sz="2400" dirty="0" err="1">
                <a:latin typeface="Times New Roman" panose="02020603050405020304" pitchFamily="18" charset="0"/>
                <a:cs typeface="Times New Roman" panose="02020603050405020304" pitchFamily="18" charset="0"/>
              </a:rPr>
              <a:t>lgE</a:t>
            </a:r>
            <a:r>
              <a:rPr lang="en-US" altLang="en-US" sz="2400" dirty="0">
                <a:latin typeface="Times New Roman" panose="02020603050405020304" pitchFamily="18" charset="0"/>
                <a:cs typeface="Times New Roman" panose="02020603050405020304" pitchFamily="18" charset="0"/>
              </a:rPr>
              <a:t>) time.</a:t>
            </a:r>
          </a:p>
        </p:txBody>
      </p:sp>
    </p:spTree>
    <p:custDataLst>
      <p:tags r:id="rId1"/>
    </p:custDataLst>
    <p:extLst>
      <p:ext uri="{BB962C8B-B14F-4D97-AF65-F5344CB8AC3E}">
        <p14:creationId xmlns:p14="http://schemas.microsoft.com/office/powerpoint/2010/main" val="1938386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3" grpId="0" autoUpdateAnimBg="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959275" cy="1143000"/>
          </a:xfrm>
        </p:spPr>
        <p:txBody>
          <a:bodyPr/>
          <a:lstStyle/>
          <a:p>
            <a:pPr eaLnBrk="1" fontAlgn="auto" hangingPunct="1">
              <a:spcAft>
                <a:spcPts val="0"/>
              </a:spcAft>
              <a:defRPr/>
            </a:pPr>
            <a:r>
              <a:rPr lang="en-US" altLang="en-US" sz="4000" dirty="0"/>
              <a:t>Greedy Algorithms: Kruskal’s Algo. Correctness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1"/>
            <a:ext cx="10053523" cy="3712387"/>
          </a:xfrm>
        </p:spPr>
        <p:txBody>
          <a:bodyPr/>
          <a:lstStyle/>
          <a:p>
            <a:pPr algn="just" eaLnBrk="1" hangingPunct="1"/>
            <a:r>
              <a:rPr lang="en-US" altLang="en-US" dirty="0"/>
              <a:t>Assume algorithm is wrong: result is not an MST.</a:t>
            </a:r>
          </a:p>
          <a:p>
            <a:pPr algn="just" eaLnBrk="1" hangingPunct="1"/>
            <a:endParaRPr lang="en-US" b="1" dirty="0">
              <a:solidFill>
                <a:srgbClr val="FF0000"/>
              </a:solidFill>
            </a:endParaRPr>
          </a:p>
          <a:p>
            <a:pPr algn="just" eaLnBrk="1" hangingPunct="1"/>
            <a:r>
              <a:rPr lang="en-US" altLang="en-US" dirty="0"/>
              <a:t>Then algorithm adds a wrong edge at some point</a:t>
            </a:r>
          </a:p>
          <a:p>
            <a:pPr algn="just" eaLnBrk="1" hangingPunct="1"/>
            <a:endParaRPr lang="en-US" altLang="en-US" b="1" dirty="0">
              <a:solidFill>
                <a:srgbClr val="FF0000"/>
              </a:solidFill>
            </a:endParaRPr>
          </a:p>
          <a:p>
            <a:pPr algn="just" eaLnBrk="1" hangingPunct="1"/>
            <a:r>
              <a:rPr lang="en-US" altLang="en-US" dirty="0"/>
              <a:t>If it adds a wrong edge, there must be a lower weight edge</a:t>
            </a:r>
          </a:p>
          <a:p>
            <a:pPr algn="just" eaLnBrk="1" hangingPunct="1"/>
            <a:endParaRPr lang="en-US" altLang="en-US" dirty="0"/>
          </a:p>
          <a:p>
            <a:pPr algn="just" eaLnBrk="1" hangingPunct="1"/>
            <a:r>
              <a:rPr lang="en-US" altLang="en-US" dirty="0"/>
              <a:t>But algorithm chooses lowest weight edge at each step.</a:t>
            </a:r>
          </a:p>
          <a:p>
            <a:pPr algn="just" eaLnBrk="1" hangingPunct="1"/>
            <a:endParaRPr lang="en-US" altLang="en-US" dirty="0"/>
          </a:p>
          <a:p>
            <a:pPr marL="114300" indent="0" algn="just" eaLnBrk="1" hangingPunct="1">
              <a:buNone/>
            </a:pPr>
            <a:endParaRPr lang="en-US" altLang="en-US" dirty="0"/>
          </a:p>
          <a:p>
            <a:pPr algn="just" eaLnBrk="1" hangingPunct="1"/>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23</a:t>
            </a:fld>
            <a:endParaRPr lang="en-US" altLang="en-US" sz="1800">
              <a:solidFill>
                <a:srgbClr val="FFFFFF"/>
              </a:solidFill>
            </a:endParaRPr>
          </a:p>
        </p:txBody>
      </p:sp>
      <p:sp>
        <p:nvSpPr>
          <p:cNvPr id="2" name="Text Box 4">
            <a:extLst>
              <a:ext uri="{FF2B5EF4-FFF2-40B4-BE49-F238E27FC236}">
                <a16:creationId xmlns:a16="http://schemas.microsoft.com/office/drawing/2014/main" id="{39BE6186-99BA-4865-9751-9D52E7C7C2DF}"/>
              </a:ext>
            </a:extLst>
          </p:cNvPr>
          <p:cNvSpPr txBox="1">
            <a:spLocks noChangeArrowheads="1"/>
          </p:cNvSpPr>
          <p:nvPr/>
        </p:nvSpPr>
        <p:spPr bwMode="auto">
          <a:xfrm>
            <a:off x="3620629" y="4828673"/>
            <a:ext cx="3457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FF0000"/>
                </a:solidFill>
              </a:rPr>
              <a:t>CONTRADICTION!!!</a:t>
            </a:r>
          </a:p>
        </p:txBody>
      </p:sp>
    </p:spTree>
    <p:custDataLst>
      <p:tags r:id="rId1"/>
    </p:custDataLst>
    <p:extLst>
      <p:ext uri="{BB962C8B-B14F-4D97-AF65-F5344CB8AC3E}">
        <p14:creationId xmlns:p14="http://schemas.microsoft.com/office/powerpoint/2010/main" val="4266067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093000" cy="1143000"/>
          </a:xfrm>
        </p:spPr>
        <p:txBody>
          <a:bodyPr/>
          <a:lstStyle/>
          <a:p>
            <a:pPr eaLnBrk="1" fontAlgn="auto" hangingPunct="1">
              <a:spcAft>
                <a:spcPts val="0"/>
              </a:spcAft>
              <a:defRPr/>
            </a:pPr>
            <a:r>
              <a:rPr lang="en-US" altLang="en-US" sz="4000" dirty="0"/>
              <a:t>Greedy Algorithms: Prim’s MST Algorithm</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4222" y="1227530"/>
                <a:ext cx="10288023" cy="2542365"/>
              </a:xfrm>
            </p:spPr>
            <p:txBody>
              <a:bodyPr/>
              <a:lstStyle/>
              <a:p>
                <a:pPr algn="just"/>
                <a:r>
                  <a:rPr lang="en-US" b="1" dirty="0">
                    <a:solidFill>
                      <a:srgbClr val="FF0000"/>
                    </a:solidFill>
                  </a:rPr>
                  <a:t>Idea:</a:t>
                </a:r>
                <a:r>
                  <a:rPr lang="en-US" dirty="0"/>
                  <a:t> Greedily construct the MST of graph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oMath>
                </a14:m>
                <a:endParaRPr lang="en-US" dirty="0"/>
              </a:p>
              <a:p>
                <a:pPr marL="804672" lvl="1" algn="just">
                  <a:spcBef>
                    <a:spcPts val="300"/>
                  </a:spcBef>
                </a:pPr>
                <a:r>
                  <a:rPr lang="en-US" altLang="en-US" dirty="0">
                    <a:ea typeface="新細明體" pitchFamily="18" charset="-120"/>
                    <a:sym typeface="Symbol" pitchFamily="18" charset="2"/>
                  </a:rPr>
                  <a:t>Start from an arbitrary vertex r as the root of the tree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𝑇</m:t>
                    </m:r>
                  </m:oMath>
                </a14:m>
                <a:r>
                  <a:rPr lang="en-US" altLang="en-US" dirty="0">
                    <a:ea typeface="新細明體" pitchFamily="18" charset="-120"/>
                    <a:sym typeface="Symbol" pitchFamily="18" charset="2"/>
                  </a:rPr>
                  <a:t>.</a:t>
                </a:r>
              </a:p>
              <a:p>
                <a:pPr marL="804672" lvl="1" algn="just">
                  <a:spcBef>
                    <a:spcPts val="300"/>
                  </a:spcBef>
                </a:pPr>
                <a:r>
                  <a:rPr lang="en-US" altLang="en-US" dirty="0">
                    <a:ea typeface="新細明體" pitchFamily="18" charset="-120"/>
                    <a:sym typeface="Symbol" pitchFamily="18" charset="2"/>
                  </a:rPr>
                  <a:t>While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𝑇</m:t>
                    </m:r>
                  </m:oMath>
                </a14:m>
                <a:r>
                  <a:rPr lang="en-US" altLang="en-US" dirty="0">
                    <a:ea typeface="新細明體" pitchFamily="18" charset="-120"/>
                    <a:sym typeface="Symbol" pitchFamily="18" charset="2"/>
                  </a:rPr>
                  <a:t> doesn’t contain all vertices in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oMath>
                </a14:m>
                <a:r>
                  <a:rPr lang="en-US" altLang="en-US" dirty="0">
                    <a:ea typeface="新細明體" pitchFamily="18" charset="-120"/>
                    <a:sym typeface="Symbol" pitchFamily="18" charset="2"/>
                  </a:rPr>
                  <a:t>, find the lightest edge leaving </a:t>
                </a:r>
                <a14:m>
                  <m:oMath xmlns:m="http://schemas.openxmlformats.org/officeDocument/2006/math">
                    <m:r>
                      <a:rPr lang="en-US" altLang="en-US" i="1">
                        <a:latin typeface="Cambria Math" panose="02040503050406030204" pitchFamily="18" charset="0"/>
                        <a:ea typeface="Cambria Math" panose="02040503050406030204" pitchFamily="18" charset="0"/>
                        <a:cs typeface="Arial" panose="020B0604020202020204" pitchFamily="34" charset="0"/>
                      </a:rPr>
                      <m:t>𝑇</m:t>
                    </m:r>
                    <m:r>
                      <a:rPr lang="en-US" altLang="en-US"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altLang="en-US" dirty="0">
                    <a:ea typeface="新細明體" pitchFamily="18" charset="-120"/>
                    <a:sym typeface="Symbol" pitchFamily="18" charset="2"/>
                  </a:rPr>
                  <a:t>and add it to </a:t>
                </a:r>
                <a14:m>
                  <m:oMath xmlns:m="http://schemas.openxmlformats.org/officeDocument/2006/math">
                    <m:r>
                      <a:rPr lang="en-US" altLang="en-US" i="1">
                        <a:latin typeface="Cambria Math" panose="02040503050406030204" pitchFamily="18" charset="0"/>
                        <a:ea typeface="Cambria Math" panose="02040503050406030204" pitchFamily="18" charset="0"/>
                        <a:cs typeface="Arial" panose="020B0604020202020204" pitchFamily="34" charset="0"/>
                      </a:rPr>
                      <m:t>𝑇</m:t>
                    </m:r>
                  </m:oMath>
                </a14:m>
                <a:r>
                  <a:rPr lang="en-US" altLang="en-US" dirty="0">
                    <a:ea typeface="新細明體" pitchFamily="18" charset="-120"/>
                    <a:sym typeface="Symbol" pitchFamily="18" charset="2"/>
                  </a:rPr>
                  <a:t>.</a:t>
                </a:r>
              </a:p>
              <a:p>
                <a:pPr marL="804672" lvl="1" algn="just">
                  <a:spcBef>
                    <a:spcPts val="300"/>
                  </a:spcBef>
                </a:pPr>
                <a:r>
                  <a:rPr lang="en-US" altLang="en-US" dirty="0">
                    <a:sym typeface="Symbol" pitchFamily="18" charset="2"/>
                  </a:rPr>
                  <a:t>Use priority queue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𝑄</m:t>
                    </m:r>
                  </m:oMath>
                </a14:m>
                <a:r>
                  <a:rPr lang="en-US" altLang="en-US" dirty="0">
                    <a:sym typeface="Symbol" pitchFamily="18" charset="2"/>
                  </a:rPr>
                  <a:t> to find the light edge quickly.</a:t>
                </a:r>
              </a:p>
              <a:p>
                <a:pPr marL="1169797" lvl="2" algn="just">
                  <a:spcBef>
                    <a:spcPts val="300"/>
                  </a:spcBef>
                </a:pPr>
                <a:r>
                  <a:rPr lang="en-US" altLang="en-US" dirty="0">
                    <a:sym typeface="Symbol" pitchFamily="18" charset="2"/>
                  </a:rPr>
                  <a:t>Can be implemented as Min-heap</a:t>
                </a:r>
              </a:p>
              <a:p>
                <a:pPr marL="1169797" lvl="2" algn="just">
                  <a:spcBef>
                    <a:spcPts val="300"/>
                  </a:spcBef>
                </a:pPr>
                <a:r>
                  <a:rPr lang="en-US" altLang="en-US" dirty="0">
                    <a:sym typeface="Symbol" pitchFamily="18" charset="2"/>
                  </a:rPr>
                  <a:t>Can be implemented as Linear array</a:t>
                </a:r>
              </a:p>
              <a:p>
                <a:pPr marL="804672" lvl="1" algn="just">
                  <a:spcBef>
                    <a:spcPts val="300"/>
                  </a:spcBef>
                </a:pPr>
                <a:endParaRPr lang="en-US" altLang="en-US" dirty="0">
                  <a:sym typeface="Symbol" pitchFamily="18" charset="2"/>
                </a:endParaRPr>
              </a:p>
              <a:p>
                <a:pPr marL="347472" algn="just">
                  <a:spcBef>
                    <a:spcPts val="240"/>
                  </a:spcBef>
                </a:pPr>
                <a:endParaRPr lang="en-US" altLang="en-US" dirty="0">
                  <a:sym typeface="Symbol" pitchFamily="18" charset="2"/>
                </a:endParaRP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4222" y="1227530"/>
                <a:ext cx="10288023" cy="2542365"/>
              </a:xfrm>
              <a:blipFill>
                <a:blip r:embed="rId6"/>
                <a:stretch>
                  <a:fillRect t="-1439"/>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24</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63547251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a:t>
            </a:r>
            <a:r>
              <a:rPr lang="en-US" altLang="en-US" sz="2000" b="1" dirty="0">
                <a:latin typeface="Courier New" pitchFamily="49" charset="0"/>
              </a:rPr>
              <a:t>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while (Q </a:t>
            </a:r>
            <a:r>
              <a:rPr lang="en-US" altLang="en-US" sz="2000" b="1" dirty="0">
                <a:latin typeface="Courier New" pitchFamily="49" charset="0"/>
              </a:rPr>
              <a:t>≠ Ø</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u = </a:t>
            </a:r>
            <a:r>
              <a:rPr lang="en-US" altLang="en-US" sz="2000" b="1" dirty="0" err="1">
                <a:latin typeface="Courier New" pitchFamily="49" charset="0"/>
                <a:sym typeface="Symbol" pitchFamily="18" charset="2"/>
              </a:rPr>
              <a:t>ExtractMin</a:t>
            </a:r>
            <a:r>
              <a:rPr lang="en-US" altLang="en-US" sz="2000" b="1" dirty="0">
                <a:latin typeface="Courier New" pitchFamily="49" charset="0"/>
                <a:sym typeface="Symbol" pitchFamily="18" charset="2"/>
              </a:rPr>
              <a:t>(Q);</a:t>
            </a:r>
          </a:p>
          <a:p>
            <a:pPr>
              <a:buFont typeface="Times New Roman" pitchFamily="18" charset="0"/>
              <a:buNone/>
            </a:pPr>
            <a:r>
              <a:rPr lang="en-US" altLang="en-US" sz="2000" b="1" dirty="0">
                <a:latin typeface="Courier New" pitchFamily="49" charset="0"/>
                <a:sym typeface="Symbol" pitchFamily="18" charset="2"/>
              </a:rPr>
              <a:t>        for each </a:t>
            </a:r>
            <a:r>
              <a:rPr lang="en-US" altLang="en-US" sz="2000" b="1" i="1" dirty="0">
                <a:latin typeface="Courier New" pitchFamily="49" charset="0"/>
                <a:sym typeface="Symbol" pitchFamily="18" charset="2"/>
              </a:rPr>
              <a:t>v</a:t>
            </a:r>
            <a:r>
              <a:rPr lang="en-US" altLang="en-US" sz="2000" b="1" dirty="0">
                <a:latin typeface="Courier New" pitchFamily="49" charset="0"/>
              </a:rPr>
              <a:t> </a:t>
            </a:r>
            <a:r>
              <a:rPr lang="en-US" altLang="en-US" sz="2000" b="1" dirty="0">
                <a:latin typeface="Courier New" pitchFamily="49" charset="0"/>
                <a:sym typeface="Symbol" pitchFamily="18" charset="2"/>
              </a:rPr>
              <a:t> Adj[</a:t>
            </a:r>
            <a:r>
              <a:rPr lang="en-US" altLang="en-US" sz="2000" b="1" i="1" dirty="0">
                <a:latin typeface="Courier New" pitchFamily="49" charset="0"/>
                <a:sym typeface="Symbol" pitchFamily="18" charset="2"/>
              </a:rPr>
              <a:t>u</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if (</a:t>
            </a:r>
            <a:r>
              <a:rPr lang="en-US" altLang="en-US" sz="2000" b="1" dirty="0" err="1">
                <a:latin typeface="Courier New" pitchFamily="49" charset="0"/>
                <a:sym typeface="Symbol" pitchFamily="18" charset="2"/>
              </a:rPr>
              <a:t>vQ</a:t>
            </a:r>
            <a:r>
              <a:rPr lang="en-US" altLang="en-US" sz="2000" b="1" dirty="0">
                <a:latin typeface="Courier New" pitchFamily="49" charset="0"/>
                <a:sym typeface="Symbol" pitchFamily="18" charset="2"/>
              </a:rPr>
              <a:t> &amp;&amp; w(</a:t>
            </a:r>
            <a:r>
              <a:rPr lang="en-US" altLang="en-US" sz="2000" b="1" i="1" dirty="0" err="1">
                <a:latin typeface="Courier New" pitchFamily="49" charset="0"/>
                <a:sym typeface="Symbol" pitchFamily="18" charset="2"/>
              </a:rPr>
              <a:t>u,v</a:t>
            </a:r>
            <a:r>
              <a:rPr lang="en-US" altLang="en-US" sz="2000" b="1" dirty="0">
                <a:latin typeface="Courier New" pitchFamily="49" charset="0"/>
                <a:sym typeface="Symbol" pitchFamily="18" charset="2"/>
              </a:rPr>
              <a:t>) &lt; key[</a:t>
            </a:r>
            <a:r>
              <a:rPr lang="en-US" altLang="en-US" sz="2000" b="1" i="1" dirty="0">
                <a:latin typeface="Courier New" pitchFamily="49" charset="0"/>
                <a:sym typeface="Symbol" pitchFamily="18" charset="2"/>
              </a:rPr>
              <a:t>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latin typeface="Courier New" pitchFamily="49" charset="0"/>
                <a:sym typeface="Math B" pitchFamily="2" charset="2"/>
              </a:rPr>
              <a:t>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25</a:t>
            </a:fld>
            <a:endParaRPr lang="en-US" altLang="en-US" sz="1800">
              <a:solidFill>
                <a:srgbClr val="FFFFFF"/>
              </a:solidFill>
            </a:endParaRPr>
          </a:p>
        </p:txBody>
      </p:sp>
      <p:grpSp>
        <p:nvGrpSpPr>
          <p:cNvPr id="10" name="Group 9">
            <a:extLst>
              <a:ext uri="{FF2B5EF4-FFF2-40B4-BE49-F238E27FC236}">
                <a16:creationId xmlns:a16="http://schemas.microsoft.com/office/drawing/2014/main" id="{AB747733-4863-40DA-AFC7-459AF0A855BC}"/>
              </a:ext>
            </a:extLst>
          </p:cNvPr>
          <p:cNvGrpSpPr>
            <a:grpSpLocks/>
          </p:cNvGrpSpPr>
          <p:nvPr/>
        </p:nvGrpSpPr>
        <p:grpSpPr bwMode="auto">
          <a:xfrm>
            <a:off x="5843647" y="2459054"/>
            <a:ext cx="4776168" cy="770236"/>
            <a:chOff x="2496" y="1104"/>
            <a:chExt cx="2066" cy="418"/>
          </a:xfrm>
        </p:grpSpPr>
        <p:sp>
          <p:nvSpPr>
            <p:cNvPr id="11" name="Text Box 6">
              <a:extLst>
                <a:ext uri="{FF2B5EF4-FFF2-40B4-BE49-F238E27FC236}">
                  <a16:creationId xmlns:a16="http://schemas.microsoft.com/office/drawing/2014/main" id="{BDCB7319-965D-4460-BA92-EB3C00E1FEEC}"/>
                </a:ext>
              </a:extLst>
            </p:cNvPr>
            <p:cNvSpPr txBox="1">
              <a:spLocks noChangeArrowheads="1"/>
            </p:cNvSpPr>
            <p:nvPr/>
          </p:nvSpPr>
          <p:spPr bwMode="auto">
            <a:xfrm>
              <a:off x="2888" y="1104"/>
              <a:ext cx="1674"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Initialize key to infinite distance</a:t>
              </a:r>
            </a:p>
            <a:p>
              <a:r>
                <a:rPr lang="en-US" altLang="en-US" sz="2200" b="1" i="1" dirty="0">
                  <a:solidFill>
                    <a:srgbClr val="00B050"/>
                  </a:solidFill>
                </a:rPr>
                <a:t>Set parent of each vertex to NIL</a:t>
              </a:r>
            </a:p>
          </p:txBody>
        </p:sp>
        <p:sp>
          <p:nvSpPr>
            <p:cNvPr id="12" name="Line 7">
              <a:extLst>
                <a:ext uri="{FF2B5EF4-FFF2-40B4-BE49-F238E27FC236}">
                  <a16:creationId xmlns:a16="http://schemas.microsoft.com/office/drawing/2014/main" id="{16F3E9D6-A012-4213-A97B-BCE9B1FEE690}"/>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13" name="Group 12">
            <a:extLst>
              <a:ext uri="{FF2B5EF4-FFF2-40B4-BE49-F238E27FC236}">
                <a16:creationId xmlns:a16="http://schemas.microsoft.com/office/drawing/2014/main" id="{16625227-F84C-4BEA-AC71-B685B50D1BBC}"/>
              </a:ext>
            </a:extLst>
          </p:cNvPr>
          <p:cNvGrpSpPr>
            <a:grpSpLocks/>
          </p:cNvGrpSpPr>
          <p:nvPr/>
        </p:nvGrpSpPr>
        <p:grpSpPr bwMode="auto">
          <a:xfrm>
            <a:off x="5827604" y="3884679"/>
            <a:ext cx="5335622" cy="431185"/>
            <a:chOff x="2496" y="1104"/>
            <a:chExt cx="2308" cy="234"/>
          </a:xfrm>
        </p:grpSpPr>
        <p:sp>
          <p:nvSpPr>
            <p:cNvPr id="14" name="Text Box 6">
              <a:extLst>
                <a:ext uri="{FF2B5EF4-FFF2-40B4-BE49-F238E27FC236}">
                  <a16:creationId xmlns:a16="http://schemas.microsoft.com/office/drawing/2014/main" id="{1D9F4C4C-573C-4AEC-B0EB-CA546FA379A9}"/>
                </a:ext>
              </a:extLst>
            </p:cNvPr>
            <p:cNvSpPr txBox="1">
              <a:spLocks noChangeArrowheads="1"/>
            </p:cNvSpPr>
            <p:nvPr/>
          </p:nvSpPr>
          <p:spPr bwMode="auto">
            <a:xfrm>
              <a:off x="2888" y="1104"/>
              <a:ext cx="191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200" b="1" i="1" dirty="0">
                  <a:solidFill>
                    <a:srgbClr val="00B050"/>
                  </a:solidFill>
                </a:rPr>
                <a:t>Remove closest vertex based on key</a:t>
              </a:r>
            </a:p>
          </p:txBody>
        </p:sp>
        <p:sp>
          <p:nvSpPr>
            <p:cNvPr id="15" name="Line 7">
              <a:extLst>
                <a:ext uri="{FF2B5EF4-FFF2-40B4-BE49-F238E27FC236}">
                  <a16:creationId xmlns:a16="http://schemas.microsoft.com/office/drawing/2014/main" id="{2DBE2086-153E-4125-9223-6C927A35348B}"/>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16" name="Group 15">
            <a:extLst>
              <a:ext uri="{FF2B5EF4-FFF2-40B4-BE49-F238E27FC236}">
                <a16:creationId xmlns:a16="http://schemas.microsoft.com/office/drawing/2014/main" id="{D4816FF7-8CFC-42F3-92BE-74F95E059EFE}"/>
              </a:ext>
            </a:extLst>
          </p:cNvPr>
          <p:cNvGrpSpPr>
            <a:grpSpLocks/>
          </p:cNvGrpSpPr>
          <p:nvPr/>
        </p:nvGrpSpPr>
        <p:grpSpPr bwMode="auto">
          <a:xfrm>
            <a:off x="5827604" y="4993579"/>
            <a:ext cx="5337700" cy="1359096"/>
            <a:chOff x="2496" y="1113"/>
            <a:chExt cx="1735" cy="785"/>
          </a:xfrm>
        </p:grpSpPr>
        <p:sp>
          <p:nvSpPr>
            <p:cNvPr id="17" name="Text Box 6">
              <a:extLst>
                <a:ext uri="{FF2B5EF4-FFF2-40B4-BE49-F238E27FC236}">
                  <a16:creationId xmlns:a16="http://schemas.microsoft.com/office/drawing/2014/main" id="{6B794BA7-1BB5-4D80-90A0-37AC5E93E07C}"/>
                </a:ext>
              </a:extLst>
            </p:cNvPr>
            <p:cNvSpPr txBox="1">
              <a:spLocks noChangeArrowheads="1"/>
            </p:cNvSpPr>
            <p:nvPr/>
          </p:nvSpPr>
          <p:spPr bwMode="auto">
            <a:xfrm>
              <a:off x="2791" y="1113"/>
              <a:ext cx="1440" cy="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200" b="1" i="1" dirty="0">
                  <a:solidFill>
                    <a:srgbClr val="00B050"/>
                  </a:solidFill>
                </a:rPr>
                <a:t>Update children of “u” so they have parents and a minimum key value.</a:t>
              </a:r>
            </a:p>
            <a:p>
              <a:pPr algn="just"/>
              <a:r>
                <a:rPr lang="en-US" altLang="en-US" sz="2200" b="1" i="1" dirty="0">
                  <a:solidFill>
                    <a:srgbClr val="00B050"/>
                  </a:solidFill>
                </a:rPr>
                <a:t>Key is the weight between vertex and parent.</a:t>
              </a:r>
            </a:p>
          </p:txBody>
        </p:sp>
        <p:sp>
          <p:nvSpPr>
            <p:cNvPr id="18" name="Line 7">
              <a:extLst>
                <a:ext uri="{FF2B5EF4-FFF2-40B4-BE49-F238E27FC236}">
                  <a16:creationId xmlns:a16="http://schemas.microsoft.com/office/drawing/2014/main" id="{275EDA40-36D7-460A-9ECF-153CC3BA9A44}"/>
                </a:ext>
              </a:extLst>
            </p:cNvPr>
            <p:cNvSpPr>
              <a:spLocks noChangeShapeType="1"/>
            </p:cNvSpPr>
            <p:nvPr/>
          </p:nvSpPr>
          <p:spPr bwMode="auto">
            <a:xfrm flipH="1">
              <a:off x="2496" y="1239"/>
              <a:ext cx="262"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20" name="Group 19">
            <a:extLst>
              <a:ext uri="{FF2B5EF4-FFF2-40B4-BE49-F238E27FC236}">
                <a16:creationId xmlns:a16="http://schemas.microsoft.com/office/drawing/2014/main" id="{4FD4C2CC-EF93-440E-A5B5-8824C9017DAC}"/>
              </a:ext>
            </a:extLst>
          </p:cNvPr>
          <p:cNvGrpSpPr>
            <a:grpSpLocks/>
          </p:cNvGrpSpPr>
          <p:nvPr/>
        </p:nvGrpSpPr>
        <p:grpSpPr bwMode="auto">
          <a:xfrm>
            <a:off x="5827604" y="1644402"/>
            <a:ext cx="5065143" cy="770237"/>
            <a:chOff x="2496" y="1104"/>
            <a:chExt cx="2191" cy="418"/>
          </a:xfrm>
        </p:grpSpPr>
        <p:sp>
          <p:nvSpPr>
            <p:cNvPr id="21" name="Text Box 6">
              <a:extLst>
                <a:ext uri="{FF2B5EF4-FFF2-40B4-BE49-F238E27FC236}">
                  <a16:creationId xmlns:a16="http://schemas.microsoft.com/office/drawing/2014/main" id="{143B352B-7774-4C81-8C12-9058D4EAA603}"/>
                </a:ext>
              </a:extLst>
            </p:cNvPr>
            <p:cNvSpPr txBox="1">
              <a:spLocks noChangeArrowheads="1"/>
            </p:cNvSpPr>
            <p:nvPr/>
          </p:nvSpPr>
          <p:spPr bwMode="auto">
            <a:xfrm>
              <a:off x="2888" y="1104"/>
              <a:ext cx="1799"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Insert all the vertices in the minimum priority queue</a:t>
              </a:r>
            </a:p>
          </p:txBody>
        </p:sp>
        <p:sp>
          <p:nvSpPr>
            <p:cNvPr id="22" name="Line 7">
              <a:extLst>
                <a:ext uri="{FF2B5EF4-FFF2-40B4-BE49-F238E27FC236}">
                  <a16:creationId xmlns:a16="http://schemas.microsoft.com/office/drawing/2014/main" id="{8E43A482-C87B-4977-8EB5-8B159B1B07A5}"/>
                </a:ext>
              </a:extLst>
            </p:cNvPr>
            <p:cNvSpPr>
              <a:spLocks noChangeShapeType="1"/>
            </p:cNvSpPr>
            <p:nvPr/>
          </p:nvSpPr>
          <p:spPr bwMode="auto">
            <a:xfrm flipH="1">
              <a:off x="2496" y="1248"/>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Tree>
    <p:custDataLst>
      <p:tags r:id="rId1"/>
    </p:custDataLst>
    <p:extLst>
      <p:ext uri="{BB962C8B-B14F-4D97-AF65-F5344CB8AC3E}">
        <p14:creationId xmlns:p14="http://schemas.microsoft.com/office/powerpoint/2010/main" val="407796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while (Q </a:t>
            </a:r>
            <a:r>
              <a:rPr lang="en-US" altLang="en-US" sz="2000" b="1" dirty="0">
                <a:latin typeface="Courier New" pitchFamily="49" charset="0"/>
              </a:rPr>
              <a:t>≠ Ø</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u = </a:t>
            </a:r>
            <a:r>
              <a:rPr lang="en-US" altLang="en-US" sz="2000" b="1" dirty="0" err="1">
                <a:latin typeface="Courier New" pitchFamily="49" charset="0"/>
                <a:sym typeface="Symbol" pitchFamily="18" charset="2"/>
              </a:rPr>
              <a:t>ExtractMin</a:t>
            </a:r>
            <a:r>
              <a:rPr lang="en-US" altLang="en-US" sz="2000" b="1" dirty="0">
                <a:latin typeface="Courier New" pitchFamily="49" charset="0"/>
                <a:sym typeface="Symbol" pitchFamily="18" charset="2"/>
              </a:rPr>
              <a:t>(Q);</a:t>
            </a:r>
          </a:p>
          <a:p>
            <a:pPr>
              <a:buFont typeface="Times New Roman" pitchFamily="18" charset="0"/>
              <a:buNone/>
            </a:pPr>
            <a:r>
              <a:rPr lang="en-US" altLang="en-US" sz="2000" b="1" dirty="0">
                <a:latin typeface="Courier New" pitchFamily="49" charset="0"/>
                <a:sym typeface="Symbol" pitchFamily="18" charset="2"/>
              </a:rPr>
              <a:t>        for each </a:t>
            </a:r>
            <a:r>
              <a:rPr lang="en-US" altLang="en-US" sz="2000" b="1" i="1" dirty="0">
                <a:latin typeface="Courier New" pitchFamily="49" charset="0"/>
                <a:sym typeface="Symbol" pitchFamily="18" charset="2"/>
              </a:rPr>
              <a:t>v</a:t>
            </a:r>
            <a:r>
              <a:rPr lang="en-US" altLang="en-US" sz="2000" b="1" dirty="0">
                <a:latin typeface="Courier New" pitchFamily="49" charset="0"/>
              </a:rPr>
              <a:t> </a:t>
            </a:r>
            <a:r>
              <a:rPr lang="en-US" altLang="en-US" sz="2000" b="1" dirty="0">
                <a:latin typeface="Courier New" pitchFamily="49" charset="0"/>
                <a:sym typeface="Symbol" pitchFamily="18" charset="2"/>
              </a:rPr>
              <a:t> Adj[</a:t>
            </a:r>
            <a:r>
              <a:rPr lang="en-US" altLang="en-US" sz="2000" b="1" i="1" dirty="0">
                <a:latin typeface="Courier New" pitchFamily="49" charset="0"/>
                <a:sym typeface="Symbol" pitchFamily="18" charset="2"/>
              </a:rPr>
              <a:t>u</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if (</a:t>
            </a:r>
            <a:r>
              <a:rPr lang="en-US" altLang="en-US" sz="2000" b="1" dirty="0" err="1">
                <a:latin typeface="Courier New" pitchFamily="49" charset="0"/>
                <a:sym typeface="Symbol" pitchFamily="18" charset="2"/>
              </a:rPr>
              <a:t>vQ</a:t>
            </a:r>
            <a:r>
              <a:rPr lang="en-US" altLang="en-US" sz="2000" b="1" dirty="0">
                <a:latin typeface="Courier New" pitchFamily="49" charset="0"/>
                <a:sym typeface="Symbol" pitchFamily="18" charset="2"/>
              </a:rPr>
              <a:t> &amp;&amp; w(</a:t>
            </a:r>
            <a:r>
              <a:rPr lang="en-US" altLang="en-US" sz="2000" b="1" i="1" dirty="0" err="1">
                <a:latin typeface="Courier New" pitchFamily="49" charset="0"/>
                <a:sym typeface="Symbol" pitchFamily="18" charset="2"/>
              </a:rPr>
              <a:t>u,v</a:t>
            </a:r>
            <a:r>
              <a:rPr lang="en-US" altLang="en-US" sz="2000" b="1" dirty="0">
                <a:latin typeface="Courier New" pitchFamily="49" charset="0"/>
                <a:sym typeface="Symbol" pitchFamily="18" charset="2"/>
              </a:rPr>
              <a:t>) &lt; key[</a:t>
            </a:r>
            <a:r>
              <a:rPr lang="en-US" altLang="en-US" sz="2000" b="1" i="1" dirty="0">
                <a:latin typeface="Courier New" pitchFamily="49" charset="0"/>
                <a:sym typeface="Symbol" pitchFamily="18" charset="2"/>
              </a:rPr>
              <a:t>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26</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5"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B</a:t>
            </a: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5"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C</a:t>
            </a: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8"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D</a:t>
            </a: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5"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E</a:t>
            </a: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5"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G</a:t>
            </a: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3"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H</a:t>
            </a: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6" y="362012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F</a:t>
            </a: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2" y="1439979"/>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A</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7" y="1830224"/>
            <a:ext cx="685873" cy="25841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0" y="1830224"/>
            <a:ext cx="541707" cy="25841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5" y="2250286"/>
            <a:ext cx="141696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5"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0" y="3493117"/>
            <a:ext cx="594131"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1" y="3493117"/>
            <a:ext cx="633449"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5"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5" y="2250286"/>
            <a:ext cx="822383"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5" y="3331472"/>
            <a:ext cx="822388"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3"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8"/>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Tree>
    <p:custDataLst>
      <p:tags r:id="rId1"/>
    </p:custDataLst>
    <p:extLst>
      <p:ext uri="{BB962C8B-B14F-4D97-AF65-F5344CB8AC3E}">
        <p14:creationId xmlns:p14="http://schemas.microsoft.com/office/powerpoint/2010/main" val="6668383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solidFill>
                  <a:srgbClr val="FF0000"/>
                </a:solidFill>
                <a:latin typeface="Courier New" pitchFamily="49" charset="0"/>
              </a:rPr>
              <a:t>    Q = V[G];</a:t>
            </a:r>
          </a:p>
          <a:p>
            <a:pPr>
              <a:buFont typeface="Times New Roman" pitchFamily="18" charset="0"/>
              <a:buNone/>
            </a:pPr>
            <a:r>
              <a:rPr lang="en-US" altLang="en-US" sz="2000" b="1" dirty="0">
                <a:solidFill>
                  <a:srgbClr val="FF0000"/>
                </a:solidFill>
                <a:latin typeface="Courier New" pitchFamily="49" charset="0"/>
              </a:rPr>
              <a:t>    for each </a:t>
            </a:r>
            <a:r>
              <a:rPr lang="en-US" altLang="en-US" sz="2000" b="1" i="1" dirty="0">
                <a:solidFill>
                  <a:srgbClr val="FF0000"/>
                </a:solidFill>
                <a:latin typeface="Courier New" pitchFamily="49" charset="0"/>
              </a:rPr>
              <a:t>u </a:t>
            </a:r>
            <a:r>
              <a:rPr lang="en-US" altLang="en-US" sz="2000" b="1" dirty="0">
                <a:solidFill>
                  <a:srgbClr val="FF0000"/>
                </a:solidFill>
                <a:latin typeface="Courier New" pitchFamily="49" charset="0"/>
                <a:sym typeface="Symbol" pitchFamily="18" charset="2"/>
              </a:rPr>
              <a:t> Q</a:t>
            </a:r>
          </a:p>
          <a:p>
            <a:pPr>
              <a:buFont typeface="Times New Roman" pitchFamily="18" charset="0"/>
              <a:buNone/>
            </a:pPr>
            <a:r>
              <a:rPr lang="en-US" altLang="en-US" sz="2000" b="1" dirty="0">
                <a:solidFill>
                  <a:srgbClr val="FF0000"/>
                </a:solidFill>
                <a:latin typeface="Courier New" pitchFamily="49" charset="0"/>
                <a:sym typeface="Symbol" pitchFamily="18" charset="2"/>
              </a:rPr>
              <a:t>        key[u] = ;</a:t>
            </a:r>
          </a:p>
          <a:p>
            <a:pPr>
              <a:buFont typeface="Times New Roman" pitchFamily="18" charset="0"/>
              <a:buNone/>
            </a:pPr>
            <a:r>
              <a:rPr lang="en-US" altLang="en-US" sz="2000" b="1" dirty="0">
                <a:solidFill>
                  <a:srgbClr val="FF0000"/>
                </a:solidFill>
                <a:latin typeface="Courier New" pitchFamily="49" charset="0"/>
                <a:sym typeface="Symbol" pitchFamily="18" charset="2"/>
              </a:rPr>
              <a:t>        p[u] = NIL;</a:t>
            </a:r>
          </a:p>
          <a:p>
            <a:pPr>
              <a:buFont typeface="Times New Roman" pitchFamily="18" charset="0"/>
              <a:buNone/>
            </a:pPr>
            <a:r>
              <a:rPr lang="en-US" altLang="en-US" sz="2000" b="1" dirty="0">
                <a:solidFill>
                  <a:srgbClr val="FF0000"/>
                </a:solidFill>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while (Q </a:t>
            </a:r>
            <a:r>
              <a:rPr lang="en-US" altLang="en-US" sz="2000" b="1" dirty="0">
                <a:latin typeface="Courier New" pitchFamily="49" charset="0"/>
              </a:rPr>
              <a:t>≠ Ø</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u = </a:t>
            </a:r>
            <a:r>
              <a:rPr lang="en-US" altLang="en-US" sz="2000" b="1" dirty="0" err="1">
                <a:latin typeface="Courier New" pitchFamily="49" charset="0"/>
                <a:sym typeface="Symbol" pitchFamily="18" charset="2"/>
              </a:rPr>
              <a:t>ExtractMin</a:t>
            </a:r>
            <a:r>
              <a:rPr lang="en-US" altLang="en-US" sz="2000" b="1" dirty="0">
                <a:latin typeface="Courier New" pitchFamily="49" charset="0"/>
                <a:sym typeface="Symbol" pitchFamily="18" charset="2"/>
              </a:rPr>
              <a:t>(Q);</a:t>
            </a:r>
          </a:p>
          <a:p>
            <a:pPr>
              <a:buFont typeface="Times New Roman" pitchFamily="18" charset="0"/>
              <a:buNone/>
            </a:pPr>
            <a:r>
              <a:rPr lang="en-US" altLang="en-US" sz="2000" b="1" dirty="0">
                <a:latin typeface="Courier New" pitchFamily="49" charset="0"/>
                <a:sym typeface="Symbol" pitchFamily="18" charset="2"/>
              </a:rPr>
              <a:t>        for each </a:t>
            </a:r>
            <a:r>
              <a:rPr lang="en-US" altLang="en-US" sz="2000" b="1" i="1" dirty="0">
                <a:latin typeface="Courier New" pitchFamily="49" charset="0"/>
                <a:sym typeface="Symbol" pitchFamily="18" charset="2"/>
              </a:rPr>
              <a:t>v</a:t>
            </a:r>
            <a:r>
              <a:rPr lang="en-US" altLang="en-US" sz="2000" b="1" dirty="0">
                <a:latin typeface="Courier New" pitchFamily="49" charset="0"/>
              </a:rPr>
              <a:t> </a:t>
            </a:r>
            <a:r>
              <a:rPr lang="en-US" altLang="en-US" sz="2000" b="1" dirty="0">
                <a:latin typeface="Courier New" pitchFamily="49" charset="0"/>
                <a:sym typeface="Symbol" pitchFamily="18" charset="2"/>
              </a:rPr>
              <a:t> Adj[</a:t>
            </a:r>
            <a:r>
              <a:rPr lang="en-US" altLang="en-US" sz="2000" b="1" i="1" dirty="0">
                <a:latin typeface="Courier New" pitchFamily="49" charset="0"/>
                <a:sym typeface="Symbol" pitchFamily="18" charset="2"/>
              </a:rPr>
              <a:t>u</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if (</a:t>
            </a:r>
            <a:r>
              <a:rPr lang="en-US" altLang="en-US" sz="2000" b="1" dirty="0" err="1">
                <a:latin typeface="Courier New" pitchFamily="49" charset="0"/>
                <a:sym typeface="Symbol" pitchFamily="18" charset="2"/>
              </a:rPr>
              <a:t>vQ</a:t>
            </a:r>
            <a:r>
              <a:rPr lang="en-US" altLang="en-US" sz="2000" b="1" dirty="0">
                <a:latin typeface="Courier New" pitchFamily="49" charset="0"/>
                <a:sym typeface="Symbol" pitchFamily="18" charset="2"/>
              </a:rPr>
              <a:t> &amp;&amp; w(</a:t>
            </a:r>
            <a:r>
              <a:rPr lang="en-US" altLang="en-US" sz="2000" b="1" i="1" dirty="0" err="1">
                <a:latin typeface="Courier New" pitchFamily="49" charset="0"/>
                <a:sym typeface="Symbol" pitchFamily="18" charset="2"/>
              </a:rPr>
              <a:t>u,v</a:t>
            </a:r>
            <a:r>
              <a:rPr lang="en-US" altLang="en-US" sz="2000" b="1" dirty="0">
                <a:latin typeface="Courier New" pitchFamily="49" charset="0"/>
                <a:sym typeface="Symbol" pitchFamily="18" charset="2"/>
              </a:rPr>
              <a:t>) &lt; key[</a:t>
            </a:r>
            <a:r>
              <a:rPr lang="en-US" altLang="en-US" sz="2000" b="1" i="1" dirty="0">
                <a:latin typeface="Courier New" pitchFamily="49" charset="0"/>
                <a:sym typeface="Symbol" pitchFamily="18" charset="2"/>
              </a:rPr>
              <a:t>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27</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35" name="Text Box 33">
            <a:extLst>
              <a:ext uri="{FF2B5EF4-FFF2-40B4-BE49-F238E27FC236}">
                <a16:creationId xmlns:a16="http://schemas.microsoft.com/office/drawing/2014/main" id="{1286776D-56CA-46D9-892D-9B74C3065A13}"/>
              </a:ext>
            </a:extLst>
          </p:cNvPr>
          <p:cNvSpPr txBox="1">
            <a:spLocks noChangeArrowheads="1"/>
          </p:cNvSpPr>
          <p:nvPr/>
        </p:nvSpPr>
        <p:spPr bwMode="auto">
          <a:xfrm>
            <a:off x="9113625" y="110643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r</a:t>
            </a:r>
          </a:p>
        </p:txBody>
      </p:sp>
      <p:cxnSp>
        <p:nvCxnSpPr>
          <p:cNvPr id="36" name="AutoShape 34">
            <a:extLst>
              <a:ext uri="{FF2B5EF4-FFF2-40B4-BE49-F238E27FC236}">
                <a16:creationId xmlns:a16="http://schemas.microsoft.com/office/drawing/2014/main" id="{72C40094-476E-43BF-A465-745F90A61BFD}"/>
              </a:ext>
            </a:extLst>
          </p:cNvPr>
          <p:cNvCxnSpPr>
            <a:cxnSpLocks noChangeShapeType="1"/>
          </p:cNvCxnSpPr>
          <p:nvPr/>
        </p:nvCxnSpPr>
        <p:spPr bwMode="auto">
          <a:xfrm flipH="1">
            <a:off x="8622086" y="1313632"/>
            <a:ext cx="491539" cy="193676"/>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2" name="Text Box 25">
            <a:extLst>
              <a:ext uri="{FF2B5EF4-FFF2-40B4-BE49-F238E27FC236}">
                <a16:creationId xmlns:a16="http://schemas.microsoft.com/office/drawing/2014/main" id="{E96A513F-CA84-4C8D-BE78-704EC9770276}"/>
              </a:ext>
            </a:extLst>
          </p:cNvPr>
          <p:cNvSpPr txBox="1">
            <a:spLocks noChangeArrowheads="1"/>
          </p:cNvSpPr>
          <p:nvPr/>
        </p:nvSpPr>
        <p:spPr bwMode="auto">
          <a:xfrm>
            <a:off x="7509434" y="5487871"/>
            <a:ext cx="3438442"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a:t>
            </a:r>
            <a:r>
              <a:rPr lang="en-US" altLang="en-US" sz="2400" dirty="0">
                <a:solidFill>
                  <a:schemeClr val="tx1"/>
                </a:solidFill>
              </a:rPr>
              <a:t>A</a:t>
            </a:r>
            <a:r>
              <a:rPr lang="en-US" altLang="en-US" sz="2400" u="none" dirty="0">
                <a:solidFill>
                  <a:schemeClr val="tx1"/>
                </a:solidFill>
              </a:rPr>
              <a:t>  </a:t>
            </a:r>
            <a:r>
              <a:rPr lang="en-US" altLang="en-US" sz="2400" dirty="0">
                <a:solidFill>
                  <a:schemeClr val="tx1"/>
                </a:solidFill>
              </a:rPr>
              <a:t>B</a:t>
            </a:r>
            <a:r>
              <a:rPr lang="en-US" altLang="en-US" sz="2400" u="none" dirty="0">
                <a:solidFill>
                  <a:schemeClr val="tx1"/>
                </a:solidFill>
              </a:rPr>
              <a:t>  </a:t>
            </a:r>
            <a:r>
              <a:rPr lang="en-US" altLang="en-US" sz="2400" dirty="0">
                <a:solidFill>
                  <a:schemeClr val="tx1"/>
                </a:solidFill>
              </a:rPr>
              <a:t>C</a:t>
            </a:r>
            <a:r>
              <a:rPr lang="en-US" altLang="en-US" sz="2400" u="none" dirty="0">
                <a:solidFill>
                  <a:schemeClr val="tx1"/>
                </a:solidFill>
              </a:rPr>
              <a:t>  D  E  F  G  H</a:t>
            </a:r>
          </a:p>
          <a:p>
            <a:pPr>
              <a:spcBef>
                <a:spcPct val="0"/>
              </a:spcBef>
              <a:buFontTx/>
              <a:buNone/>
            </a:pPr>
            <a:r>
              <a:rPr lang="en-US" altLang="en-US" sz="2400" u="none" dirty="0">
                <a:solidFill>
                  <a:schemeClr val="tx1"/>
                </a:solidFill>
              </a:rPr>
              <a:t>       0   </a:t>
            </a:r>
            <a:r>
              <a:rPr lang="en-US" altLang="en-US" sz="2400" u="none" dirty="0">
                <a:solidFill>
                  <a:schemeClr val="tx1"/>
                </a:solidFill>
                <a:sym typeface="Symbol" panose="05050102010706020507" pitchFamily="18" charset="2"/>
              </a:rPr>
              <a:t>                         </a:t>
            </a:r>
          </a:p>
        </p:txBody>
      </p:sp>
      <p:sp>
        <p:nvSpPr>
          <p:cNvPr id="4" name="Line 26">
            <a:extLst>
              <a:ext uri="{FF2B5EF4-FFF2-40B4-BE49-F238E27FC236}">
                <a16:creationId xmlns:a16="http://schemas.microsoft.com/office/drawing/2014/main" id="{E7742CC8-17AD-4813-9DC9-3A9F92A72245}"/>
              </a:ext>
            </a:extLst>
          </p:cNvPr>
          <p:cNvSpPr>
            <a:spLocks noChangeShapeType="1"/>
          </p:cNvSpPr>
          <p:nvPr/>
        </p:nvSpPr>
        <p:spPr bwMode="auto">
          <a:xfrm flipV="1">
            <a:off x="8858977" y="6095815"/>
            <a:ext cx="1603671"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27">
            <a:extLst>
              <a:ext uri="{FF2B5EF4-FFF2-40B4-BE49-F238E27FC236}">
                <a16:creationId xmlns:a16="http://schemas.microsoft.com/office/drawing/2014/main" id="{0BFCB868-A69E-49B5-B57A-ECB6D4EB9AC9}"/>
              </a:ext>
            </a:extLst>
          </p:cNvPr>
          <p:cNvSpPr>
            <a:spLocks/>
          </p:cNvSpPr>
          <p:nvPr/>
        </p:nvSpPr>
        <p:spPr bwMode="auto">
          <a:xfrm rot="5400000">
            <a:off x="9015200" y="3535514"/>
            <a:ext cx="287400" cy="3242788"/>
          </a:xfrm>
          <a:prstGeom prst="leftBrace">
            <a:avLst>
              <a:gd name="adj1" fmla="val 5491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CA" altLang="en-US" sz="2400">
              <a:solidFill>
                <a:schemeClr val="tx1"/>
              </a:solidFill>
            </a:endParaRPr>
          </a:p>
        </p:txBody>
      </p:sp>
      <p:sp>
        <p:nvSpPr>
          <p:cNvPr id="6" name="Text Box 28">
            <a:extLst>
              <a:ext uri="{FF2B5EF4-FFF2-40B4-BE49-F238E27FC236}">
                <a16:creationId xmlns:a16="http://schemas.microsoft.com/office/drawing/2014/main" id="{C098F350-5DAC-4919-9778-03DA0B38AACE}"/>
              </a:ext>
            </a:extLst>
          </p:cNvPr>
          <p:cNvSpPr txBox="1">
            <a:spLocks noChangeArrowheads="1"/>
          </p:cNvSpPr>
          <p:nvPr/>
        </p:nvSpPr>
        <p:spPr bwMode="auto">
          <a:xfrm>
            <a:off x="8422661" y="4517741"/>
            <a:ext cx="15853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rgbClr val="CC0000"/>
                </a:solidFill>
              </a:rPr>
              <a:t>Not in Tree</a:t>
            </a:r>
          </a:p>
        </p:txBody>
      </p:sp>
    </p:spTree>
    <p:custDataLst>
      <p:tags r:id="rId1"/>
    </p:custDataLst>
    <p:extLst>
      <p:ext uri="{BB962C8B-B14F-4D97-AF65-F5344CB8AC3E}">
        <p14:creationId xmlns:p14="http://schemas.microsoft.com/office/powerpoint/2010/main" val="28558538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p[v] = u;</a:t>
            </a:r>
          </a:p>
          <a:p>
            <a:pPr>
              <a:buFont typeface="Times New Roman" pitchFamily="18" charset="0"/>
              <a:buNone/>
            </a:pPr>
            <a:r>
              <a:rPr lang="en-US" altLang="en-US" sz="2000" b="1" dirty="0">
                <a:solidFill>
                  <a:srgbClr val="FF0000"/>
                </a:solidFill>
                <a:latin typeface="Courier New" pitchFamily="49" charset="0"/>
                <a:sym typeface="Symbol" pitchFamily="18" charset="2"/>
              </a:rPr>
              <a:t>                key[v] = w(</a:t>
            </a:r>
            <a:r>
              <a:rPr lang="en-US" altLang="en-US" sz="2000" b="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solidFill>
                <a:srgbClr val="FF0000"/>
              </a:solidFill>
              <a:latin typeface="Courier New" pitchFamily="49" charset="0"/>
              <a:sym typeface="Symbol" pitchFamily="18" charset="2"/>
            </a:endParaRPr>
          </a:p>
          <a:p>
            <a:pPr>
              <a:buFont typeface="Times New Roman" pitchFamily="18" charset="0"/>
              <a:buNone/>
            </a:pP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28</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6</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35" name="Text Box 33">
            <a:extLst>
              <a:ext uri="{FF2B5EF4-FFF2-40B4-BE49-F238E27FC236}">
                <a16:creationId xmlns:a16="http://schemas.microsoft.com/office/drawing/2014/main" id="{1286776D-56CA-46D9-892D-9B74C3065A13}"/>
              </a:ext>
            </a:extLst>
          </p:cNvPr>
          <p:cNvSpPr txBox="1">
            <a:spLocks noChangeArrowheads="1"/>
          </p:cNvSpPr>
          <p:nvPr/>
        </p:nvSpPr>
        <p:spPr bwMode="auto">
          <a:xfrm>
            <a:off x="9113625" y="110643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6" name="AutoShape 34">
            <a:extLst>
              <a:ext uri="{FF2B5EF4-FFF2-40B4-BE49-F238E27FC236}">
                <a16:creationId xmlns:a16="http://schemas.microsoft.com/office/drawing/2014/main" id="{72C40094-476E-43BF-A465-745F90A61BFD}"/>
              </a:ext>
            </a:extLst>
          </p:cNvPr>
          <p:cNvCxnSpPr>
            <a:cxnSpLocks noChangeShapeType="1"/>
          </p:cNvCxnSpPr>
          <p:nvPr/>
        </p:nvCxnSpPr>
        <p:spPr bwMode="auto">
          <a:xfrm flipH="1">
            <a:off x="8622086" y="1313632"/>
            <a:ext cx="491539" cy="193676"/>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2" name="Freeform 30">
            <a:extLst>
              <a:ext uri="{FF2B5EF4-FFF2-40B4-BE49-F238E27FC236}">
                <a16:creationId xmlns:a16="http://schemas.microsoft.com/office/drawing/2014/main" id="{FC73E114-515B-4689-935A-7ED78FCF383C}"/>
              </a:ext>
            </a:extLst>
          </p:cNvPr>
          <p:cNvSpPr>
            <a:spLocks/>
          </p:cNvSpPr>
          <p:nvPr/>
        </p:nvSpPr>
        <p:spPr bwMode="auto">
          <a:xfrm rot="6155938" flipV="1">
            <a:off x="8136670" y="1415329"/>
            <a:ext cx="519191" cy="959779"/>
          </a:xfrm>
          <a:custGeom>
            <a:avLst/>
            <a:gdLst>
              <a:gd name="T0" fmla="*/ 2147483646 w 376"/>
              <a:gd name="T1" fmla="*/ 0 h 432"/>
              <a:gd name="T2" fmla="*/ 2147483646 w 376"/>
              <a:gd name="T3" fmla="*/ 2147483646 h 432"/>
              <a:gd name="T4" fmla="*/ 0 w 376"/>
              <a:gd name="T5" fmla="*/ 2147483646 h 432"/>
              <a:gd name="T6" fmla="*/ 0 60000 65536"/>
              <a:gd name="T7" fmla="*/ 0 60000 65536"/>
              <a:gd name="T8" fmla="*/ 0 60000 65536"/>
            </a:gdLst>
            <a:ahLst/>
            <a:cxnLst>
              <a:cxn ang="T6">
                <a:pos x="T0" y="T1"/>
              </a:cxn>
              <a:cxn ang="T7">
                <a:pos x="T2" y="T3"/>
              </a:cxn>
              <a:cxn ang="T8">
                <a:pos x="T4" y="T5"/>
              </a:cxn>
            </a:cxnLst>
            <a:rect l="0" t="0" r="r" b="b"/>
            <a:pathLst>
              <a:path w="376" h="432">
                <a:moveTo>
                  <a:pt x="240" y="0"/>
                </a:moveTo>
                <a:cubicBezTo>
                  <a:pt x="308" y="108"/>
                  <a:pt x="376" y="216"/>
                  <a:pt x="336" y="288"/>
                </a:cubicBezTo>
                <a:cubicBezTo>
                  <a:pt x="296" y="360"/>
                  <a:pt x="64" y="408"/>
                  <a:pt x="0" y="432"/>
                </a:cubicBezTo>
              </a:path>
            </a:pathLst>
          </a:custGeom>
          <a:noFill/>
          <a:ln w="12700" cap="flat" cmpd="sng">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 Box 25">
            <a:extLst>
              <a:ext uri="{FF2B5EF4-FFF2-40B4-BE49-F238E27FC236}">
                <a16:creationId xmlns:a16="http://schemas.microsoft.com/office/drawing/2014/main" id="{5C9C42F8-45E0-4955-9ECE-CDAB4EA3DDD0}"/>
              </a:ext>
            </a:extLst>
          </p:cNvPr>
          <p:cNvSpPr txBox="1">
            <a:spLocks noChangeArrowheads="1"/>
          </p:cNvSpPr>
          <p:nvPr/>
        </p:nvSpPr>
        <p:spPr bwMode="auto">
          <a:xfrm>
            <a:off x="7509434" y="5487871"/>
            <a:ext cx="3095719"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C  </a:t>
            </a:r>
            <a:r>
              <a:rPr lang="en-US" altLang="en-US" sz="2400" dirty="0">
                <a:solidFill>
                  <a:schemeClr val="tx1"/>
                </a:solidFill>
              </a:rPr>
              <a:t>B</a:t>
            </a:r>
            <a:r>
              <a:rPr lang="en-US" altLang="en-US" sz="2400" u="none" dirty="0">
                <a:solidFill>
                  <a:schemeClr val="tx1"/>
                </a:solidFill>
              </a:rPr>
              <a:t>  D  E  F  G  H</a:t>
            </a:r>
          </a:p>
          <a:p>
            <a:pPr>
              <a:spcBef>
                <a:spcPct val="0"/>
              </a:spcBef>
              <a:buFontTx/>
              <a:buNone/>
            </a:pPr>
            <a:r>
              <a:rPr lang="en-US" altLang="en-US" sz="2400" u="none" dirty="0">
                <a:solidFill>
                  <a:schemeClr val="tx1"/>
                </a:solidFill>
              </a:rPr>
              <a:t>       </a:t>
            </a:r>
            <a:r>
              <a:rPr lang="en-US" altLang="en-US" sz="2400" dirty="0">
                <a:solidFill>
                  <a:schemeClr val="tx1"/>
                </a:solidFill>
              </a:rPr>
              <a:t>4</a:t>
            </a:r>
            <a:r>
              <a:rPr lang="en-US" altLang="en-US" sz="2400" u="none" dirty="0">
                <a:solidFill>
                  <a:schemeClr val="tx1"/>
                </a:solidFill>
              </a:rPr>
              <a:t>   6   </a:t>
            </a:r>
            <a:r>
              <a:rPr lang="en-US" altLang="en-US" sz="2400" u="none" dirty="0">
                <a:solidFill>
                  <a:schemeClr val="tx1"/>
                </a:solidFill>
                <a:sym typeface="Symbol" panose="05050102010706020507" pitchFamily="18" charset="2"/>
              </a:rPr>
              <a:t>               </a:t>
            </a:r>
          </a:p>
        </p:txBody>
      </p:sp>
      <p:sp>
        <p:nvSpPr>
          <p:cNvPr id="4" name="Line 26">
            <a:extLst>
              <a:ext uri="{FF2B5EF4-FFF2-40B4-BE49-F238E27FC236}">
                <a16:creationId xmlns:a16="http://schemas.microsoft.com/office/drawing/2014/main" id="{62EC3D18-5859-4A05-A525-BA91900FB4E3}"/>
              </a:ext>
            </a:extLst>
          </p:cNvPr>
          <p:cNvSpPr>
            <a:spLocks noChangeShapeType="1"/>
          </p:cNvSpPr>
          <p:nvPr/>
        </p:nvSpPr>
        <p:spPr bwMode="auto">
          <a:xfrm flipV="1">
            <a:off x="9211901" y="6095815"/>
            <a:ext cx="914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extLst>
      <p:ext uri="{BB962C8B-B14F-4D97-AF65-F5344CB8AC3E}">
        <p14:creationId xmlns:p14="http://schemas.microsoft.com/office/powerpoint/2010/main" val="17337571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p[v] = u;</a:t>
            </a:r>
          </a:p>
          <a:p>
            <a:pPr>
              <a:buFont typeface="Times New Roman" pitchFamily="18" charset="0"/>
              <a:buNone/>
            </a:pPr>
            <a:r>
              <a:rPr lang="en-US" altLang="en-US" sz="2000" b="1" dirty="0">
                <a:solidFill>
                  <a:srgbClr val="FF0000"/>
                </a:solidFill>
                <a:latin typeface="Courier New" pitchFamily="49" charset="0"/>
                <a:sym typeface="Symbol" pitchFamily="18" charset="2"/>
              </a:rPr>
              <a:t>                key[v] = w(</a:t>
            </a:r>
            <a:r>
              <a:rPr lang="en-US" altLang="en-US" sz="2000" b="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solidFill>
                <a:srgbClr val="FF0000"/>
              </a:solidFill>
              <a:latin typeface="Courier New" pitchFamily="49" charset="0"/>
              <a:sym typeface="Symbol" pitchFamily="18" charset="2"/>
            </a:endParaRPr>
          </a:p>
          <a:p>
            <a:pPr>
              <a:buFont typeface="Times New Roman" pitchFamily="18" charset="0"/>
              <a:buNone/>
            </a:pP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29</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2" name="Freeform 30">
            <a:extLst>
              <a:ext uri="{FF2B5EF4-FFF2-40B4-BE49-F238E27FC236}">
                <a16:creationId xmlns:a16="http://schemas.microsoft.com/office/drawing/2014/main" id="{FC73E114-515B-4689-935A-7ED78FCF383C}"/>
              </a:ext>
            </a:extLst>
          </p:cNvPr>
          <p:cNvSpPr>
            <a:spLocks/>
          </p:cNvSpPr>
          <p:nvPr/>
        </p:nvSpPr>
        <p:spPr bwMode="auto">
          <a:xfrm rot="6637490" flipV="1">
            <a:off x="8479878" y="853086"/>
            <a:ext cx="953217" cy="2477876"/>
          </a:xfrm>
          <a:custGeom>
            <a:avLst/>
            <a:gdLst>
              <a:gd name="T0" fmla="*/ 2147483646 w 376"/>
              <a:gd name="T1" fmla="*/ 0 h 432"/>
              <a:gd name="T2" fmla="*/ 2147483646 w 376"/>
              <a:gd name="T3" fmla="*/ 2147483646 h 432"/>
              <a:gd name="T4" fmla="*/ 0 w 376"/>
              <a:gd name="T5" fmla="*/ 2147483646 h 432"/>
              <a:gd name="T6" fmla="*/ 0 60000 65536"/>
              <a:gd name="T7" fmla="*/ 0 60000 65536"/>
              <a:gd name="T8" fmla="*/ 0 60000 65536"/>
            </a:gdLst>
            <a:ahLst/>
            <a:cxnLst>
              <a:cxn ang="T6">
                <a:pos x="T0" y="T1"/>
              </a:cxn>
              <a:cxn ang="T7">
                <a:pos x="T2" y="T3"/>
              </a:cxn>
              <a:cxn ang="T8">
                <a:pos x="T4" y="T5"/>
              </a:cxn>
            </a:cxnLst>
            <a:rect l="0" t="0" r="r" b="b"/>
            <a:pathLst>
              <a:path w="376" h="432">
                <a:moveTo>
                  <a:pt x="240" y="0"/>
                </a:moveTo>
                <a:cubicBezTo>
                  <a:pt x="308" y="108"/>
                  <a:pt x="376" y="216"/>
                  <a:pt x="336" y="288"/>
                </a:cubicBezTo>
                <a:cubicBezTo>
                  <a:pt x="296" y="360"/>
                  <a:pt x="64" y="408"/>
                  <a:pt x="0" y="432"/>
                </a:cubicBezTo>
              </a:path>
            </a:pathLst>
          </a:custGeom>
          <a:noFill/>
          <a:ln w="12700" cap="flat" cmpd="sng">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33">
            <a:extLst>
              <a:ext uri="{FF2B5EF4-FFF2-40B4-BE49-F238E27FC236}">
                <a16:creationId xmlns:a16="http://schemas.microsoft.com/office/drawing/2014/main" id="{935D9E6F-9BB2-4C9D-B8C9-420D1B2CEA27}"/>
              </a:ext>
            </a:extLst>
          </p:cNvPr>
          <p:cNvSpPr txBox="1">
            <a:spLocks noChangeArrowheads="1"/>
          </p:cNvSpPr>
          <p:nvPr/>
        </p:nvSpPr>
        <p:spPr bwMode="auto">
          <a:xfrm>
            <a:off x="9913282" y="113663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8" name="AutoShape 34">
            <a:extLst>
              <a:ext uri="{FF2B5EF4-FFF2-40B4-BE49-F238E27FC236}">
                <a16:creationId xmlns:a16="http://schemas.microsoft.com/office/drawing/2014/main" id="{29A2B7B4-BA86-4A45-BAB2-B88869CEA80D}"/>
              </a:ext>
            </a:extLst>
          </p:cNvPr>
          <p:cNvCxnSpPr>
            <a:cxnSpLocks noChangeShapeType="1"/>
          </p:cNvCxnSpPr>
          <p:nvPr/>
        </p:nvCxnSpPr>
        <p:spPr bwMode="auto">
          <a:xfrm flipH="1">
            <a:off x="9562783" y="1504148"/>
            <a:ext cx="383324" cy="380177"/>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3" name="Text Box 25">
            <a:extLst>
              <a:ext uri="{FF2B5EF4-FFF2-40B4-BE49-F238E27FC236}">
                <a16:creationId xmlns:a16="http://schemas.microsoft.com/office/drawing/2014/main" id="{79138AB3-56A8-4630-B728-0732447E3F5D}"/>
              </a:ext>
            </a:extLst>
          </p:cNvPr>
          <p:cNvSpPr txBox="1">
            <a:spLocks noChangeArrowheads="1"/>
          </p:cNvSpPr>
          <p:nvPr/>
        </p:nvSpPr>
        <p:spPr bwMode="auto">
          <a:xfrm>
            <a:off x="7509434" y="5487871"/>
            <a:ext cx="2844048"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G  </a:t>
            </a:r>
            <a:r>
              <a:rPr lang="en-US" altLang="en-US" sz="2400" dirty="0">
                <a:solidFill>
                  <a:schemeClr val="tx1"/>
                </a:solidFill>
              </a:rPr>
              <a:t>B</a:t>
            </a:r>
            <a:r>
              <a:rPr lang="en-US" altLang="en-US" sz="2400" u="none" dirty="0">
                <a:solidFill>
                  <a:schemeClr val="tx1"/>
                </a:solidFill>
              </a:rPr>
              <a:t>  D  E  F  H</a:t>
            </a:r>
          </a:p>
          <a:p>
            <a:pPr>
              <a:spcBef>
                <a:spcPct val="0"/>
              </a:spcBef>
              <a:buFontTx/>
              <a:buNone/>
            </a:pPr>
            <a:r>
              <a:rPr lang="en-US" altLang="en-US" sz="2400" u="none" dirty="0">
                <a:solidFill>
                  <a:schemeClr val="tx1"/>
                </a:solidFill>
              </a:rPr>
              <a:t>       2   5   9  </a:t>
            </a:r>
            <a:r>
              <a:rPr lang="en-US" altLang="en-US" sz="2400" u="none" dirty="0">
                <a:solidFill>
                  <a:schemeClr val="tx1"/>
                </a:solidFill>
                <a:sym typeface="Symbol" panose="05050102010706020507" pitchFamily="18" charset="2"/>
              </a:rPr>
              <a:t>    </a:t>
            </a:r>
          </a:p>
        </p:txBody>
      </p:sp>
    </p:spTree>
    <p:custDataLst>
      <p:tags r:id="rId1"/>
    </p:custDataLst>
    <p:extLst>
      <p:ext uri="{BB962C8B-B14F-4D97-AF65-F5344CB8AC3E}">
        <p14:creationId xmlns:p14="http://schemas.microsoft.com/office/powerpoint/2010/main" val="12373324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173211" cy="1143000"/>
          </a:xfrm>
        </p:spPr>
        <p:txBody>
          <a:bodyPr/>
          <a:lstStyle/>
          <a:p>
            <a:pPr eaLnBrk="1" fontAlgn="auto" hangingPunct="1">
              <a:spcAft>
                <a:spcPts val="0"/>
              </a:spcAft>
              <a:defRPr/>
            </a:pPr>
            <a:r>
              <a:rPr lang="en-US" altLang="en-US" sz="4000" dirty="0"/>
              <a:t>Greedy Algorithms: Counting Money Example</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694577" cy="5410200"/>
          </a:xfrm>
        </p:spPr>
        <p:txBody>
          <a:bodyPr/>
          <a:lstStyle/>
          <a:p>
            <a:pPr algn="just" eaLnBrk="1" hangingPunct="1"/>
            <a:r>
              <a:rPr lang="en-US" altLang="en-US" dirty="0"/>
              <a:t>Suppose you want to count out a certain amount of money, using the fewest possible bills and coins How would a greedy algorithm solve this problem?</a:t>
            </a:r>
          </a:p>
          <a:p>
            <a:pPr marL="804672" lvl="1" algn="just" eaLnBrk="1" hangingPunct="1">
              <a:spcBef>
                <a:spcPts val="300"/>
              </a:spcBef>
            </a:pPr>
            <a:r>
              <a:rPr lang="en-US" altLang="en-US" dirty="0">
                <a:solidFill>
                  <a:srgbClr val="FF0000"/>
                </a:solidFill>
              </a:rPr>
              <a:t>At each step, take the largest possible bill or coin that does not overshoot</a:t>
            </a:r>
          </a:p>
          <a:p>
            <a:pPr algn="just" eaLnBrk="1" hangingPunct="1"/>
            <a:endParaRPr lang="en-US" altLang="en-US" sz="1200" dirty="0"/>
          </a:p>
          <a:p>
            <a:pPr algn="just">
              <a:lnSpc>
                <a:spcPct val="90000"/>
              </a:lnSpc>
            </a:pPr>
            <a:r>
              <a:rPr lang="en-US" altLang="en-US" dirty="0"/>
              <a:t>Example: To make Rs. 6,658, you can choose:</a:t>
            </a:r>
          </a:p>
          <a:p>
            <a:pPr marL="804672" lvl="1" algn="just">
              <a:lnSpc>
                <a:spcPct val="90000"/>
              </a:lnSpc>
              <a:spcBef>
                <a:spcPts val="300"/>
              </a:spcBef>
            </a:pPr>
            <a:r>
              <a:rPr lang="en-US" altLang="en-US" dirty="0"/>
              <a:t>a Rs. 5,000 bill</a:t>
            </a:r>
          </a:p>
          <a:p>
            <a:pPr marL="804672" lvl="1" algn="just">
              <a:lnSpc>
                <a:spcPct val="90000"/>
              </a:lnSpc>
              <a:spcBef>
                <a:spcPts val="300"/>
              </a:spcBef>
            </a:pPr>
            <a:r>
              <a:rPr lang="en-US" altLang="en-US" dirty="0"/>
              <a:t>a Rs. 1,000 bill, to make Rs. 6,000</a:t>
            </a:r>
          </a:p>
          <a:p>
            <a:pPr marL="804672" lvl="1" algn="just">
              <a:lnSpc>
                <a:spcPct val="90000"/>
              </a:lnSpc>
              <a:spcBef>
                <a:spcPts val="300"/>
              </a:spcBef>
            </a:pPr>
            <a:r>
              <a:rPr lang="en-US" altLang="en-US" dirty="0"/>
              <a:t>a Rs. 500 bill, to make Rs. 6,500</a:t>
            </a:r>
          </a:p>
          <a:p>
            <a:pPr marL="804672" lvl="1" algn="just">
              <a:lnSpc>
                <a:spcPct val="90000"/>
              </a:lnSpc>
              <a:spcBef>
                <a:spcPts val="300"/>
              </a:spcBef>
            </a:pPr>
            <a:r>
              <a:rPr lang="en-US" altLang="en-US" dirty="0"/>
              <a:t>a Rs. 100 bill, to make Rs. 6,600</a:t>
            </a:r>
          </a:p>
          <a:p>
            <a:pPr marL="804672" lvl="1" algn="just">
              <a:lnSpc>
                <a:spcPct val="90000"/>
              </a:lnSpc>
              <a:spcBef>
                <a:spcPts val="300"/>
              </a:spcBef>
            </a:pPr>
            <a:r>
              <a:rPr lang="en-US" altLang="en-US" dirty="0"/>
              <a:t>a Rs. 50 bill, to make Rs. 6,550</a:t>
            </a:r>
          </a:p>
          <a:p>
            <a:pPr marL="804672" lvl="1" algn="just">
              <a:lnSpc>
                <a:spcPct val="90000"/>
              </a:lnSpc>
              <a:spcBef>
                <a:spcPts val="300"/>
              </a:spcBef>
            </a:pPr>
            <a:r>
              <a:rPr lang="en-US" altLang="en-US" dirty="0"/>
              <a:t>A Rs. 5 coin, to make Rs. 6,555</a:t>
            </a:r>
          </a:p>
          <a:p>
            <a:pPr marL="804672" lvl="1" algn="just">
              <a:lnSpc>
                <a:spcPct val="90000"/>
              </a:lnSpc>
              <a:spcBef>
                <a:spcPts val="300"/>
              </a:spcBef>
            </a:pPr>
            <a:r>
              <a:rPr lang="en-US" altLang="en-US" dirty="0"/>
              <a:t>A Rs. 2 coin, to make Rs. 6,557</a:t>
            </a:r>
          </a:p>
          <a:p>
            <a:pPr marL="804672" lvl="1" algn="just">
              <a:lnSpc>
                <a:spcPct val="90000"/>
              </a:lnSpc>
              <a:spcBef>
                <a:spcPts val="300"/>
              </a:spcBef>
            </a:pPr>
            <a:r>
              <a:rPr lang="en-US" altLang="en-US" dirty="0"/>
              <a:t>A Rs. 1 coin, to make Rs. 6,558</a:t>
            </a:r>
          </a:p>
          <a:p>
            <a:pPr marL="804672" lvl="1" algn="just">
              <a:lnSpc>
                <a:spcPct val="90000"/>
              </a:lnSpc>
              <a:spcBef>
                <a:spcPts val="300"/>
              </a:spcBef>
            </a:pPr>
            <a:endParaRPr lang="en-US" altLang="en-US" sz="1200" dirty="0"/>
          </a:p>
          <a:p>
            <a:pPr indent="-342900"/>
            <a:r>
              <a:rPr lang="en-US" altLang="en-US" dirty="0"/>
              <a:t>Does this algorithm always find an optimal solution? </a:t>
            </a:r>
          </a:p>
          <a:p>
            <a:pPr marL="804672" lvl="1">
              <a:spcBef>
                <a:spcPts val="300"/>
              </a:spcBef>
            </a:pPr>
            <a:r>
              <a:rPr lang="en-US" altLang="en-US" dirty="0"/>
              <a:t>For Pakistani and US currency, greedy algorithm always gives optimum solution.</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007387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p[v] = u;</a:t>
            </a:r>
          </a:p>
          <a:p>
            <a:pPr>
              <a:buFont typeface="Times New Roman" pitchFamily="18" charset="0"/>
              <a:buNone/>
            </a:pPr>
            <a:r>
              <a:rPr lang="en-US" altLang="en-US" sz="2000" b="1" dirty="0">
                <a:solidFill>
                  <a:srgbClr val="FF0000"/>
                </a:solidFill>
                <a:latin typeface="Courier New" pitchFamily="49" charset="0"/>
                <a:sym typeface="Symbol" pitchFamily="18" charset="2"/>
              </a:rPr>
              <a:t>                key[v] = w(</a:t>
            </a:r>
            <a:r>
              <a:rPr lang="en-US" altLang="en-US" sz="2000" b="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30</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15</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8</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37" name="Text Box 33">
            <a:extLst>
              <a:ext uri="{FF2B5EF4-FFF2-40B4-BE49-F238E27FC236}">
                <a16:creationId xmlns:a16="http://schemas.microsoft.com/office/drawing/2014/main" id="{935D9E6F-9BB2-4C9D-B8C9-420D1B2CEA27}"/>
              </a:ext>
            </a:extLst>
          </p:cNvPr>
          <p:cNvSpPr txBox="1">
            <a:spLocks noChangeArrowheads="1"/>
          </p:cNvSpPr>
          <p:nvPr/>
        </p:nvSpPr>
        <p:spPr bwMode="auto">
          <a:xfrm>
            <a:off x="10052199" y="383396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8" name="AutoShape 34">
            <a:extLst>
              <a:ext uri="{FF2B5EF4-FFF2-40B4-BE49-F238E27FC236}">
                <a16:creationId xmlns:a16="http://schemas.microsoft.com/office/drawing/2014/main" id="{29A2B7B4-BA86-4A45-BAB2-B88869CEA80D}"/>
              </a:ext>
            </a:extLst>
          </p:cNvPr>
          <p:cNvCxnSpPr>
            <a:cxnSpLocks noChangeShapeType="1"/>
          </p:cNvCxnSpPr>
          <p:nvPr/>
        </p:nvCxnSpPr>
        <p:spPr bwMode="auto">
          <a:xfrm flipH="1" flipV="1">
            <a:off x="9586332" y="3599528"/>
            <a:ext cx="479575" cy="365961"/>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4" name="Freeform 48">
            <a:extLst>
              <a:ext uri="{FF2B5EF4-FFF2-40B4-BE49-F238E27FC236}">
                <a16:creationId xmlns:a16="http://schemas.microsoft.com/office/drawing/2014/main" id="{94B2522A-E5FE-41B5-9878-C5DD2C61DE50}"/>
              </a:ext>
            </a:extLst>
          </p:cNvPr>
          <p:cNvSpPr>
            <a:spLocks/>
          </p:cNvSpPr>
          <p:nvPr/>
        </p:nvSpPr>
        <p:spPr bwMode="auto">
          <a:xfrm>
            <a:off x="7594135" y="1782369"/>
            <a:ext cx="2482464" cy="2157020"/>
          </a:xfrm>
          <a:custGeom>
            <a:avLst/>
            <a:gdLst>
              <a:gd name="T0" fmla="*/ 0 w 1200"/>
              <a:gd name="T1" fmla="*/ 2147483646 h 1304"/>
              <a:gd name="T2" fmla="*/ 2147483646 w 1200"/>
              <a:gd name="T3" fmla="*/ 2147483646 h 1304"/>
              <a:gd name="T4" fmla="*/ 2147483646 w 1200"/>
              <a:gd name="T5" fmla="*/ 2147483646 h 1304"/>
              <a:gd name="T6" fmla="*/ 2147483646 w 1200"/>
              <a:gd name="T7" fmla="*/ 2147483646 h 1304"/>
              <a:gd name="T8" fmla="*/ 2147483646 w 1200"/>
              <a:gd name="T9" fmla="*/ 2147483646 h 1304"/>
              <a:gd name="T10" fmla="*/ 2147483646 w 1200"/>
              <a:gd name="T11" fmla="*/ 0 h 1304"/>
              <a:gd name="T12" fmla="*/ 0 60000 65536"/>
              <a:gd name="T13" fmla="*/ 0 60000 65536"/>
              <a:gd name="T14" fmla="*/ 0 60000 65536"/>
              <a:gd name="T15" fmla="*/ 0 60000 65536"/>
              <a:gd name="T16" fmla="*/ 0 60000 65536"/>
              <a:gd name="T17" fmla="*/ 0 60000 65536"/>
              <a:gd name="connsiteX0" fmla="*/ 0 w 10168"/>
              <a:gd name="connsiteY0" fmla="*/ 18 h 9835"/>
              <a:gd name="connsiteX1" fmla="*/ 4568 w 10168"/>
              <a:gd name="connsiteY1" fmla="*/ 4183 h 9835"/>
              <a:gd name="connsiteX2" fmla="*/ 6168 w 10168"/>
              <a:gd name="connsiteY2" fmla="*/ 9336 h 9835"/>
              <a:gd name="connsiteX3" fmla="*/ 8968 w 10168"/>
              <a:gd name="connsiteY3" fmla="*/ 8968 h 9835"/>
              <a:gd name="connsiteX4" fmla="*/ 8968 w 10168"/>
              <a:gd name="connsiteY4" fmla="*/ 3447 h 9835"/>
              <a:gd name="connsiteX5" fmla="*/ 10168 w 10168"/>
              <a:gd name="connsiteY5" fmla="*/ 134 h 9835"/>
              <a:gd name="connsiteX0" fmla="*/ 0 w 10000"/>
              <a:gd name="connsiteY0" fmla="*/ 18 h 9995"/>
              <a:gd name="connsiteX1" fmla="*/ 3665 w 10000"/>
              <a:gd name="connsiteY1" fmla="*/ 4332 h 9995"/>
              <a:gd name="connsiteX2" fmla="*/ 6066 w 10000"/>
              <a:gd name="connsiteY2" fmla="*/ 9493 h 9995"/>
              <a:gd name="connsiteX3" fmla="*/ 8820 w 10000"/>
              <a:gd name="connsiteY3" fmla="*/ 9118 h 9995"/>
              <a:gd name="connsiteX4" fmla="*/ 8820 w 10000"/>
              <a:gd name="connsiteY4" fmla="*/ 3505 h 9995"/>
              <a:gd name="connsiteX5" fmla="*/ 10000 w 10000"/>
              <a:gd name="connsiteY5" fmla="*/ 136 h 9995"/>
              <a:gd name="connsiteX0" fmla="*/ 0 w 10000"/>
              <a:gd name="connsiteY0" fmla="*/ 18 h 10165"/>
              <a:gd name="connsiteX1" fmla="*/ 3665 w 10000"/>
              <a:gd name="connsiteY1" fmla="*/ 4334 h 10165"/>
              <a:gd name="connsiteX2" fmla="*/ 5072 w 10000"/>
              <a:gd name="connsiteY2" fmla="*/ 9735 h 10165"/>
              <a:gd name="connsiteX3" fmla="*/ 8820 w 10000"/>
              <a:gd name="connsiteY3" fmla="*/ 9123 h 10165"/>
              <a:gd name="connsiteX4" fmla="*/ 8820 w 10000"/>
              <a:gd name="connsiteY4" fmla="*/ 3507 h 10165"/>
              <a:gd name="connsiteX5" fmla="*/ 10000 w 10000"/>
              <a:gd name="connsiteY5" fmla="*/ 136 h 10165"/>
              <a:gd name="connsiteX0" fmla="*/ 0 w 10000"/>
              <a:gd name="connsiteY0" fmla="*/ 17 h 10130"/>
              <a:gd name="connsiteX1" fmla="*/ 2423 w 10000"/>
              <a:gd name="connsiteY1" fmla="*/ 4806 h 10130"/>
              <a:gd name="connsiteX2" fmla="*/ 5072 w 10000"/>
              <a:gd name="connsiteY2" fmla="*/ 9734 h 10130"/>
              <a:gd name="connsiteX3" fmla="*/ 8820 w 10000"/>
              <a:gd name="connsiteY3" fmla="*/ 9122 h 10130"/>
              <a:gd name="connsiteX4" fmla="*/ 8820 w 10000"/>
              <a:gd name="connsiteY4" fmla="*/ 3506 h 10130"/>
              <a:gd name="connsiteX5" fmla="*/ 10000 w 10000"/>
              <a:gd name="connsiteY5" fmla="*/ 135 h 10130"/>
              <a:gd name="connsiteX0" fmla="*/ 0 w 12816"/>
              <a:gd name="connsiteY0" fmla="*/ 14 h 10600"/>
              <a:gd name="connsiteX1" fmla="*/ 5239 w 12816"/>
              <a:gd name="connsiteY1" fmla="*/ 5276 h 10600"/>
              <a:gd name="connsiteX2" fmla="*/ 7888 w 12816"/>
              <a:gd name="connsiteY2" fmla="*/ 10204 h 10600"/>
              <a:gd name="connsiteX3" fmla="*/ 11636 w 12816"/>
              <a:gd name="connsiteY3" fmla="*/ 9592 h 10600"/>
              <a:gd name="connsiteX4" fmla="*/ 11636 w 12816"/>
              <a:gd name="connsiteY4" fmla="*/ 3976 h 10600"/>
              <a:gd name="connsiteX5" fmla="*/ 12816 w 12816"/>
              <a:gd name="connsiteY5" fmla="*/ 605 h 1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16" h="10600">
                <a:moveTo>
                  <a:pt x="0" y="14"/>
                </a:moveTo>
                <a:cubicBezTo>
                  <a:pt x="1672" y="-266"/>
                  <a:pt x="3924" y="3578"/>
                  <a:pt x="5239" y="5276"/>
                </a:cubicBezTo>
                <a:cubicBezTo>
                  <a:pt x="6554" y="6974"/>
                  <a:pt x="6822" y="9485"/>
                  <a:pt x="7888" y="10204"/>
                </a:cubicBezTo>
                <a:cubicBezTo>
                  <a:pt x="8954" y="10923"/>
                  <a:pt x="11011" y="10630"/>
                  <a:pt x="11636" y="9592"/>
                </a:cubicBezTo>
                <a:cubicBezTo>
                  <a:pt x="12261" y="8554"/>
                  <a:pt x="11439" y="5474"/>
                  <a:pt x="11636" y="3976"/>
                </a:cubicBezTo>
                <a:cubicBezTo>
                  <a:pt x="11833" y="2477"/>
                  <a:pt x="12324" y="1542"/>
                  <a:pt x="12816" y="605"/>
                </a:cubicBezTo>
              </a:path>
            </a:pathLst>
          </a:custGeom>
          <a:noFill/>
          <a:ln w="12700" cap="flat" cmpd="sng">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25">
            <a:extLst>
              <a:ext uri="{FF2B5EF4-FFF2-40B4-BE49-F238E27FC236}">
                <a16:creationId xmlns:a16="http://schemas.microsoft.com/office/drawing/2014/main" id="{0494F0B7-1575-401C-8AFB-9E7C08D22755}"/>
              </a:ext>
            </a:extLst>
          </p:cNvPr>
          <p:cNvSpPr txBox="1">
            <a:spLocks noChangeArrowheads="1"/>
          </p:cNvSpPr>
          <p:nvPr/>
        </p:nvSpPr>
        <p:spPr bwMode="auto">
          <a:xfrm>
            <a:off x="7509434" y="5487871"/>
            <a:ext cx="2404826"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a:t>
            </a:r>
            <a:r>
              <a:rPr lang="en-US" altLang="en-US" sz="2400" dirty="0">
                <a:solidFill>
                  <a:schemeClr val="tx1"/>
                </a:solidFill>
              </a:rPr>
              <a:t>B</a:t>
            </a:r>
            <a:r>
              <a:rPr lang="en-US" altLang="en-US" sz="2400" u="none" dirty="0">
                <a:solidFill>
                  <a:schemeClr val="tx1"/>
                </a:solidFill>
              </a:rPr>
              <a:t>  F  D  H  </a:t>
            </a:r>
            <a:r>
              <a:rPr lang="en-US" altLang="en-US" sz="2400" dirty="0">
                <a:solidFill>
                  <a:schemeClr val="tx1"/>
                </a:solidFill>
              </a:rPr>
              <a:t>E</a:t>
            </a:r>
            <a:endParaRPr lang="en-US" altLang="en-US" sz="2400" u="none" dirty="0">
              <a:solidFill>
                <a:schemeClr val="tx1"/>
              </a:solidFill>
            </a:endParaRPr>
          </a:p>
          <a:p>
            <a:pPr>
              <a:spcBef>
                <a:spcPct val="0"/>
              </a:spcBef>
              <a:buFontTx/>
              <a:buNone/>
            </a:pPr>
            <a:r>
              <a:rPr lang="en-US" altLang="en-US" sz="2400" u="none" dirty="0">
                <a:solidFill>
                  <a:schemeClr val="tx1"/>
                </a:solidFill>
              </a:rPr>
              <a:t>       5   8   9  15 </a:t>
            </a:r>
            <a:r>
              <a:rPr lang="en-US" altLang="en-US" sz="2400" u="none" dirty="0">
                <a:solidFill>
                  <a:schemeClr val="tx1"/>
                </a:solidFill>
                <a:sym typeface="Symbol" panose="05050102010706020507" pitchFamily="18" charset="2"/>
              </a:rPr>
              <a:t></a:t>
            </a:r>
          </a:p>
        </p:txBody>
      </p:sp>
    </p:spTree>
    <p:custDataLst>
      <p:tags r:id="rId1"/>
    </p:custDataLst>
    <p:extLst>
      <p:ext uri="{BB962C8B-B14F-4D97-AF65-F5344CB8AC3E}">
        <p14:creationId xmlns:p14="http://schemas.microsoft.com/office/powerpoint/2010/main" val="61877849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p[v] = u;</a:t>
            </a:r>
          </a:p>
          <a:p>
            <a:pPr>
              <a:buFont typeface="Times New Roman" pitchFamily="18" charset="0"/>
              <a:buNone/>
            </a:pPr>
            <a:r>
              <a:rPr lang="en-US" altLang="en-US" sz="2000" b="1" dirty="0">
                <a:solidFill>
                  <a:srgbClr val="FF0000"/>
                </a:solidFill>
                <a:latin typeface="Courier New" pitchFamily="49" charset="0"/>
                <a:sym typeface="Symbol" pitchFamily="18" charset="2"/>
              </a:rPr>
              <a:t>                key[v] = w(</a:t>
            </a:r>
            <a:r>
              <a:rPr lang="en-US" altLang="en-US" sz="2000" b="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31</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14</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15</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8</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4" name="Freeform 48">
            <a:extLst>
              <a:ext uri="{FF2B5EF4-FFF2-40B4-BE49-F238E27FC236}">
                <a16:creationId xmlns:a16="http://schemas.microsoft.com/office/drawing/2014/main" id="{94B2522A-E5FE-41B5-9878-C5DD2C61DE50}"/>
              </a:ext>
            </a:extLst>
          </p:cNvPr>
          <p:cNvSpPr>
            <a:spLocks/>
          </p:cNvSpPr>
          <p:nvPr/>
        </p:nvSpPr>
        <p:spPr bwMode="auto">
          <a:xfrm>
            <a:off x="7161021" y="1905482"/>
            <a:ext cx="2915578" cy="2033907"/>
          </a:xfrm>
          <a:custGeom>
            <a:avLst/>
            <a:gdLst>
              <a:gd name="T0" fmla="*/ 0 w 1200"/>
              <a:gd name="T1" fmla="*/ 2147483646 h 1304"/>
              <a:gd name="T2" fmla="*/ 2147483646 w 1200"/>
              <a:gd name="T3" fmla="*/ 2147483646 h 1304"/>
              <a:gd name="T4" fmla="*/ 2147483646 w 1200"/>
              <a:gd name="T5" fmla="*/ 2147483646 h 1304"/>
              <a:gd name="T6" fmla="*/ 2147483646 w 1200"/>
              <a:gd name="T7" fmla="*/ 2147483646 h 1304"/>
              <a:gd name="T8" fmla="*/ 2147483646 w 1200"/>
              <a:gd name="T9" fmla="*/ 2147483646 h 1304"/>
              <a:gd name="T10" fmla="*/ 2147483646 w 1200"/>
              <a:gd name="T11" fmla="*/ 0 h 1304"/>
              <a:gd name="T12" fmla="*/ 0 60000 65536"/>
              <a:gd name="T13" fmla="*/ 0 60000 65536"/>
              <a:gd name="T14" fmla="*/ 0 60000 65536"/>
              <a:gd name="T15" fmla="*/ 0 60000 65536"/>
              <a:gd name="T16" fmla="*/ 0 60000 65536"/>
              <a:gd name="T17" fmla="*/ 0 60000 65536"/>
              <a:gd name="connsiteX0" fmla="*/ 0 w 10168"/>
              <a:gd name="connsiteY0" fmla="*/ 18 h 9835"/>
              <a:gd name="connsiteX1" fmla="*/ 4568 w 10168"/>
              <a:gd name="connsiteY1" fmla="*/ 4183 h 9835"/>
              <a:gd name="connsiteX2" fmla="*/ 6168 w 10168"/>
              <a:gd name="connsiteY2" fmla="*/ 9336 h 9835"/>
              <a:gd name="connsiteX3" fmla="*/ 8968 w 10168"/>
              <a:gd name="connsiteY3" fmla="*/ 8968 h 9835"/>
              <a:gd name="connsiteX4" fmla="*/ 8968 w 10168"/>
              <a:gd name="connsiteY4" fmla="*/ 3447 h 9835"/>
              <a:gd name="connsiteX5" fmla="*/ 10168 w 10168"/>
              <a:gd name="connsiteY5" fmla="*/ 134 h 9835"/>
              <a:gd name="connsiteX0" fmla="*/ 0 w 10000"/>
              <a:gd name="connsiteY0" fmla="*/ 18 h 9995"/>
              <a:gd name="connsiteX1" fmla="*/ 3665 w 10000"/>
              <a:gd name="connsiteY1" fmla="*/ 4332 h 9995"/>
              <a:gd name="connsiteX2" fmla="*/ 6066 w 10000"/>
              <a:gd name="connsiteY2" fmla="*/ 9493 h 9995"/>
              <a:gd name="connsiteX3" fmla="*/ 8820 w 10000"/>
              <a:gd name="connsiteY3" fmla="*/ 9118 h 9995"/>
              <a:gd name="connsiteX4" fmla="*/ 8820 w 10000"/>
              <a:gd name="connsiteY4" fmla="*/ 3505 h 9995"/>
              <a:gd name="connsiteX5" fmla="*/ 10000 w 10000"/>
              <a:gd name="connsiteY5" fmla="*/ 136 h 9995"/>
              <a:gd name="connsiteX0" fmla="*/ 0 w 10000"/>
              <a:gd name="connsiteY0" fmla="*/ 18 h 10165"/>
              <a:gd name="connsiteX1" fmla="*/ 3665 w 10000"/>
              <a:gd name="connsiteY1" fmla="*/ 4334 h 10165"/>
              <a:gd name="connsiteX2" fmla="*/ 5072 w 10000"/>
              <a:gd name="connsiteY2" fmla="*/ 9735 h 10165"/>
              <a:gd name="connsiteX3" fmla="*/ 8820 w 10000"/>
              <a:gd name="connsiteY3" fmla="*/ 9123 h 10165"/>
              <a:gd name="connsiteX4" fmla="*/ 8820 w 10000"/>
              <a:gd name="connsiteY4" fmla="*/ 3507 h 10165"/>
              <a:gd name="connsiteX5" fmla="*/ 10000 w 10000"/>
              <a:gd name="connsiteY5" fmla="*/ 136 h 10165"/>
              <a:gd name="connsiteX0" fmla="*/ 0 w 10000"/>
              <a:gd name="connsiteY0" fmla="*/ 17 h 10130"/>
              <a:gd name="connsiteX1" fmla="*/ 2423 w 10000"/>
              <a:gd name="connsiteY1" fmla="*/ 4806 h 10130"/>
              <a:gd name="connsiteX2" fmla="*/ 5072 w 10000"/>
              <a:gd name="connsiteY2" fmla="*/ 9734 h 10130"/>
              <a:gd name="connsiteX3" fmla="*/ 8820 w 10000"/>
              <a:gd name="connsiteY3" fmla="*/ 9122 h 10130"/>
              <a:gd name="connsiteX4" fmla="*/ 8820 w 10000"/>
              <a:gd name="connsiteY4" fmla="*/ 3506 h 10130"/>
              <a:gd name="connsiteX5" fmla="*/ 10000 w 10000"/>
              <a:gd name="connsiteY5" fmla="*/ 135 h 10130"/>
              <a:gd name="connsiteX0" fmla="*/ 0 w 12816"/>
              <a:gd name="connsiteY0" fmla="*/ 14 h 10600"/>
              <a:gd name="connsiteX1" fmla="*/ 5239 w 12816"/>
              <a:gd name="connsiteY1" fmla="*/ 5276 h 10600"/>
              <a:gd name="connsiteX2" fmla="*/ 7888 w 12816"/>
              <a:gd name="connsiteY2" fmla="*/ 10204 h 10600"/>
              <a:gd name="connsiteX3" fmla="*/ 11636 w 12816"/>
              <a:gd name="connsiteY3" fmla="*/ 9592 h 10600"/>
              <a:gd name="connsiteX4" fmla="*/ 11636 w 12816"/>
              <a:gd name="connsiteY4" fmla="*/ 3976 h 10600"/>
              <a:gd name="connsiteX5" fmla="*/ 12816 w 12816"/>
              <a:gd name="connsiteY5" fmla="*/ 605 h 10600"/>
              <a:gd name="connsiteX0" fmla="*/ 0 w 15052"/>
              <a:gd name="connsiteY0" fmla="*/ 3824 h 9995"/>
              <a:gd name="connsiteX1" fmla="*/ 7475 w 15052"/>
              <a:gd name="connsiteY1" fmla="*/ 4671 h 9995"/>
              <a:gd name="connsiteX2" fmla="*/ 10124 w 15052"/>
              <a:gd name="connsiteY2" fmla="*/ 9599 h 9995"/>
              <a:gd name="connsiteX3" fmla="*/ 13872 w 15052"/>
              <a:gd name="connsiteY3" fmla="*/ 8987 h 9995"/>
              <a:gd name="connsiteX4" fmla="*/ 13872 w 15052"/>
              <a:gd name="connsiteY4" fmla="*/ 3371 h 9995"/>
              <a:gd name="connsiteX5" fmla="*/ 15052 w 15052"/>
              <a:gd name="connsiteY5" fmla="*/ 0 h 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52" h="9995">
                <a:moveTo>
                  <a:pt x="0" y="3824"/>
                </a:moveTo>
                <a:cubicBezTo>
                  <a:pt x="1672" y="3544"/>
                  <a:pt x="5788" y="3709"/>
                  <a:pt x="7475" y="4671"/>
                </a:cubicBezTo>
                <a:cubicBezTo>
                  <a:pt x="9162" y="5633"/>
                  <a:pt x="9058" y="8880"/>
                  <a:pt x="10124" y="9599"/>
                </a:cubicBezTo>
                <a:cubicBezTo>
                  <a:pt x="11190" y="10318"/>
                  <a:pt x="13247" y="10025"/>
                  <a:pt x="13872" y="8987"/>
                </a:cubicBezTo>
                <a:cubicBezTo>
                  <a:pt x="14497" y="7949"/>
                  <a:pt x="13675" y="4869"/>
                  <a:pt x="13872" y="3371"/>
                </a:cubicBezTo>
                <a:cubicBezTo>
                  <a:pt x="14069" y="1872"/>
                  <a:pt x="14560" y="937"/>
                  <a:pt x="15052" y="0"/>
                </a:cubicBezTo>
              </a:path>
            </a:pathLst>
          </a:custGeom>
          <a:noFill/>
          <a:ln w="12700" cap="flat" cmpd="sng">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3">
            <a:extLst>
              <a:ext uri="{FF2B5EF4-FFF2-40B4-BE49-F238E27FC236}">
                <a16:creationId xmlns:a16="http://schemas.microsoft.com/office/drawing/2014/main" id="{736B71C2-E5B3-401C-9118-26009C73EB43}"/>
              </a:ext>
            </a:extLst>
          </p:cNvPr>
          <p:cNvSpPr txBox="1">
            <a:spLocks noChangeArrowheads="1"/>
          </p:cNvSpPr>
          <p:nvPr/>
        </p:nvSpPr>
        <p:spPr bwMode="auto">
          <a:xfrm>
            <a:off x="6561744" y="1377467"/>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9" name="AutoShape 34">
            <a:extLst>
              <a:ext uri="{FF2B5EF4-FFF2-40B4-BE49-F238E27FC236}">
                <a16:creationId xmlns:a16="http://schemas.microsoft.com/office/drawing/2014/main" id="{66ED0192-1F26-4D17-B248-92CEDF2E6733}"/>
              </a:ext>
            </a:extLst>
          </p:cNvPr>
          <p:cNvCxnSpPr>
            <a:cxnSpLocks noChangeShapeType="1"/>
          </p:cNvCxnSpPr>
          <p:nvPr/>
        </p:nvCxnSpPr>
        <p:spPr bwMode="auto">
          <a:xfrm>
            <a:off x="6875784" y="1708507"/>
            <a:ext cx="395745" cy="327086"/>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2" name="Text Box 25">
            <a:extLst>
              <a:ext uri="{FF2B5EF4-FFF2-40B4-BE49-F238E27FC236}">
                <a16:creationId xmlns:a16="http://schemas.microsoft.com/office/drawing/2014/main" id="{E170ACDA-5D4B-4A51-A3B8-853012B3233A}"/>
              </a:ext>
            </a:extLst>
          </p:cNvPr>
          <p:cNvSpPr txBox="1">
            <a:spLocks noChangeArrowheads="1"/>
          </p:cNvSpPr>
          <p:nvPr/>
        </p:nvSpPr>
        <p:spPr bwMode="auto">
          <a:xfrm>
            <a:off x="7509434" y="5487871"/>
            <a:ext cx="2185214"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F  D   E   </a:t>
            </a:r>
            <a:r>
              <a:rPr lang="en-US" altLang="en-US" sz="2400" dirty="0">
                <a:solidFill>
                  <a:schemeClr val="tx1"/>
                </a:solidFill>
              </a:rPr>
              <a:t>H</a:t>
            </a:r>
            <a:endParaRPr lang="en-US" altLang="en-US" sz="2400" u="none" dirty="0">
              <a:solidFill>
                <a:schemeClr val="tx1"/>
              </a:solidFill>
            </a:endParaRPr>
          </a:p>
          <a:p>
            <a:pPr>
              <a:spcBef>
                <a:spcPct val="0"/>
              </a:spcBef>
              <a:buFontTx/>
              <a:buNone/>
            </a:pPr>
            <a:r>
              <a:rPr lang="en-US" altLang="en-US" sz="2400" u="none" dirty="0">
                <a:solidFill>
                  <a:schemeClr val="tx1"/>
                </a:solidFill>
              </a:rPr>
              <a:t>       8   9  14  </a:t>
            </a:r>
            <a:r>
              <a:rPr lang="en-US" altLang="en-US" sz="2400" u="none" dirty="0">
                <a:solidFill>
                  <a:schemeClr val="tx1"/>
                </a:solidFill>
                <a:sym typeface="Symbol" panose="05050102010706020507" pitchFamily="18" charset="2"/>
              </a:rPr>
              <a:t>15</a:t>
            </a:r>
          </a:p>
        </p:txBody>
      </p:sp>
    </p:spTree>
    <p:custDataLst>
      <p:tags r:id="rId1"/>
    </p:custDataLst>
    <p:extLst>
      <p:ext uri="{BB962C8B-B14F-4D97-AF65-F5344CB8AC3E}">
        <p14:creationId xmlns:p14="http://schemas.microsoft.com/office/powerpoint/2010/main" val="400001108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p[v] = u;</a:t>
            </a:r>
          </a:p>
          <a:p>
            <a:pPr>
              <a:buFont typeface="Times New Roman" pitchFamily="18" charset="0"/>
              <a:buNone/>
            </a:pPr>
            <a:r>
              <a:rPr lang="en-US" altLang="en-US" sz="2000" b="1" dirty="0">
                <a:solidFill>
                  <a:srgbClr val="FF0000"/>
                </a:solidFill>
                <a:latin typeface="Courier New" pitchFamily="49" charset="0"/>
                <a:sym typeface="Symbol" pitchFamily="18" charset="2"/>
              </a:rPr>
              <a:t>                key[v] = w(</a:t>
            </a:r>
            <a:r>
              <a:rPr lang="en-US" altLang="en-US" sz="2000" b="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solidFill>
                <a:srgbClr val="FF0000"/>
              </a:solidFill>
              <a:latin typeface="Courier New" pitchFamily="49" charset="0"/>
              <a:sym typeface="Symbol" pitchFamily="18" charset="2"/>
            </a:endParaRPr>
          </a:p>
          <a:p>
            <a:pPr>
              <a:buFont typeface="Times New Roman" pitchFamily="18" charset="0"/>
              <a:buNone/>
            </a:pP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32</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3</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15</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8</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4" name="Freeform 48">
            <a:extLst>
              <a:ext uri="{FF2B5EF4-FFF2-40B4-BE49-F238E27FC236}">
                <a16:creationId xmlns:a16="http://schemas.microsoft.com/office/drawing/2014/main" id="{94B2522A-E5FE-41B5-9878-C5DD2C61DE50}"/>
              </a:ext>
            </a:extLst>
          </p:cNvPr>
          <p:cNvSpPr>
            <a:spLocks/>
          </p:cNvSpPr>
          <p:nvPr/>
        </p:nvSpPr>
        <p:spPr bwMode="auto">
          <a:xfrm>
            <a:off x="7241231" y="1809232"/>
            <a:ext cx="2915578" cy="2828148"/>
          </a:xfrm>
          <a:custGeom>
            <a:avLst/>
            <a:gdLst>
              <a:gd name="T0" fmla="*/ 0 w 1200"/>
              <a:gd name="T1" fmla="*/ 2147483646 h 1304"/>
              <a:gd name="T2" fmla="*/ 2147483646 w 1200"/>
              <a:gd name="T3" fmla="*/ 2147483646 h 1304"/>
              <a:gd name="T4" fmla="*/ 2147483646 w 1200"/>
              <a:gd name="T5" fmla="*/ 2147483646 h 1304"/>
              <a:gd name="T6" fmla="*/ 2147483646 w 1200"/>
              <a:gd name="T7" fmla="*/ 2147483646 h 1304"/>
              <a:gd name="T8" fmla="*/ 2147483646 w 1200"/>
              <a:gd name="T9" fmla="*/ 2147483646 h 1304"/>
              <a:gd name="T10" fmla="*/ 2147483646 w 1200"/>
              <a:gd name="T11" fmla="*/ 0 h 1304"/>
              <a:gd name="T12" fmla="*/ 0 60000 65536"/>
              <a:gd name="T13" fmla="*/ 0 60000 65536"/>
              <a:gd name="T14" fmla="*/ 0 60000 65536"/>
              <a:gd name="T15" fmla="*/ 0 60000 65536"/>
              <a:gd name="T16" fmla="*/ 0 60000 65536"/>
              <a:gd name="T17" fmla="*/ 0 60000 65536"/>
              <a:gd name="connsiteX0" fmla="*/ 0 w 10168"/>
              <a:gd name="connsiteY0" fmla="*/ 18 h 9835"/>
              <a:gd name="connsiteX1" fmla="*/ 4568 w 10168"/>
              <a:gd name="connsiteY1" fmla="*/ 4183 h 9835"/>
              <a:gd name="connsiteX2" fmla="*/ 6168 w 10168"/>
              <a:gd name="connsiteY2" fmla="*/ 9336 h 9835"/>
              <a:gd name="connsiteX3" fmla="*/ 8968 w 10168"/>
              <a:gd name="connsiteY3" fmla="*/ 8968 h 9835"/>
              <a:gd name="connsiteX4" fmla="*/ 8968 w 10168"/>
              <a:gd name="connsiteY4" fmla="*/ 3447 h 9835"/>
              <a:gd name="connsiteX5" fmla="*/ 10168 w 10168"/>
              <a:gd name="connsiteY5" fmla="*/ 134 h 9835"/>
              <a:gd name="connsiteX0" fmla="*/ 0 w 10000"/>
              <a:gd name="connsiteY0" fmla="*/ 18 h 9995"/>
              <a:gd name="connsiteX1" fmla="*/ 3665 w 10000"/>
              <a:gd name="connsiteY1" fmla="*/ 4332 h 9995"/>
              <a:gd name="connsiteX2" fmla="*/ 6066 w 10000"/>
              <a:gd name="connsiteY2" fmla="*/ 9493 h 9995"/>
              <a:gd name="connsiteX3" fmla="*/ 8820 w 10000"/>
              <a:gd name="connsiteY3" fmla="*/ 9118 h 9995"/>
              <a:gd name="connsiteX4" fmla="*/ 8820 w 10000"/>
              <a:gd name="connsiteY4" fmla="*/ 3505 h 9995"/>
              <a:gd name="connsiteX5" fmla="*/ 10000 w 10000"/>
              <a:gd name="connsiteY5" fmla="*/ 136 h 9995"/>
              <a:gd name="connsiteX0" fmla="*/ 0 w 10000"/>
              <a:gd name="connsiteY0" fmla="*/ 18 h 10165"/>
              <a:gd name="connsiteX1" fmla="*/ 3665 w 10000"/>
              <a:gd name="connsiteY1" fmla="*/ 4334 h 10165"/>
              <a:gd name="connsiteX2" fmla="*/ 5072 w 10000"/>
              <a:gd name="connsiteY2" fmla="*/ 9735 h 10165"/>
              <a:gd name="connsiteX3" fmla="*/ 8820 w 10000"/>
              <a:gd name="connsiteY3" fmla="*/ 9123 h 10165"/>
              <a:gd name="connsiteX4" fmla="*/ 8820 w 10000"/>
              <a:gd name="connsiteY4" fmla="*/ 3507 h 10165"/>
              <a:gd name="connsiteX5" fmla="*/ 10000 w 10000"/>
              <a:gd name="connsiteY5" fmla="*/ 136 h 10165"/>
              <a:gd name="connsiteX0" fmla="*/ 0 w 10000"/>
              <a:gd name="connsiteY0" fmla="*/ 17 h 10130"/>
              <a:gd name="connsiteX1" fmla="*/ 2423 w 10000"/>
              <a:gd name="connsiteY1" fmla="*/ 4806 h 10130"/>
              <a:gd name="connsiteX2" fmla="*/ 5072 w 10000"/>
              <a:gd name="connsiteY2" fmla="*/ 9734 h 10130"/>
              <a:gd name="connsiteX3" fmla="*/ 8820 w 10000"/>
              <a:gd name="connsiteY3" fmla="*/ 9122 h 10130"/>
              <a:gd name="connsiteX4" fmla="*/ 8820 w 10000"/>
              <a:gd name="connsiteY4" fmla="*/ 3506 h 10130"/>
              <a:gd name="connsiteX5" fmla="*/ 10000 w 10000"/>
              <a:gd name="connsiteY5" fmla="*/ 135 h 10130"/>
              <a:gd name="connsiteX0" fmla="*/ 0 w 12816"/>
              <a:gd name="connsiteY0" fmla="*/ 14 h 10600"/>
              <a:gd name="connsiteX1" fmla="*/ 5239 w 12816"/>
              <a:gd name="connsiteY1" fmla="*/ 5276 h 10600"/>
              <a:gd name="connsiteX2" fmla="*/ 7888 w 12816"/>
              <a:gd name="connsiteY2" fmla="*/ 10204 h 10600"/>
              <a:gd name="connsiteX3" fmla="*/ 11636 w 12816"/>
              <a:gd name="connsiteY3" fmla="*/ 9592 h 10600"/>
              <a:gd name="connsiteX4" fmla="*/ 11636 w 12816"/>
              <a:gd name="connsiteY4" fmla="*/ 3976 h 10600"/>
              <a:gd name="connsiteX5" fmla="*/ 12816 w 12816"/>
              <a:gd name="connsiteY5" fmla="*/ 605 h 10600"/>
              <a:gd name="connsiteX0" fmla="*/ 0 w 15052"/>
              <a:gd name="connsiteY0" fmla="*/ 3824 h 9995"/>
              <a:gd name="connsiteX1" fmla="*/ 7475 w 15052"/>
              <a:gd name="connsiteY1" fmla="*/ 4671 h 9995"/>
              <a:gd name="connsiteX2" fmla="*/ 10124 w 15052"/>
              <a:gd name="connsiteY2" fmla="*/ 9599 h 9995"/>
              <a:gd name="connsiteX3" fmla="*/ 13872 w 15052"/>
              <a:gd name="connsiteY3" fmla="*/ 8987 h 9995"/>
              <a:gd name="connsiteX4" fmla="*/ 13872 w 15052"/>
              <a:gd name="connsiteY4" fmla="*/ 3371 h 9995"/>
              <a:gd name="connsiteX5" fmla="*/ 15052 w 15052"/>
              <a:gd name="connsiteY5" fmla="*/ 0 h 9995"/>
              <a:gd name="connsiteX0" fmla="*/ 0 w 10000"/>
              <a:gd name="connsiteY0" fmla="*/ 3826 h 13951"/>
              <a:gd name="connsiteX1" fmla="*/ 4966 w 10000"/>
              <a:gd name="connsiteY1" fmla="*/ 4673 h 13951"/>
              <a:gd name="connsiteX2" fmla="*/ 4580 w 10000"/>
              <a:gd name="connsiteY2" fmla="*/ 13863 h 13951"/>
              <a:gd name="connsiteX3" fmla="*/ 9216 w 10000"/>
              <a:gd name="connsiteY3" fmla="*/ 8991 h 13951"/>
              <a:gd name="connsiteX4" fmla="*/ 9216 w 10000"/>
              <a:gd name="connsiteY4" fmla="*/ 3373 h 13951"/>
              <a:gd name="connsiteX5" fmla="*/ 10000 w 10000"/>
              <a:gd name="connsiteY5" fmla="*/ 0 h 13951"/>
              <a:gd name="connsiteX0" fmla="*/ 0 w 10000"/>
              <a:gd name="connsiteY0" fmla="*/ 3826 h 13882"/>
              <a:gd name="connsiteX1" fmla="*/ 1830 w 10000"/>
              <a:gd name="connsiteY1" fmla="*/ 10431 h 13882"/>
              <a:gd name="connsiteX2" fmla="*/ 4580 w 10000"/>
              <a:gd name="connsiteY2" fmla="*/ 13863 h 13882"/>
              <a:gd name="connsiteX3" fmla="*/ 9216 w 10000"/>
              <a:gd name="connsiteY3" fmla="*/ 8991 h 13882"/>
              <a:gd name="connsiteX4" fmla="*/ 9216 w 10000"/>
              <a:gd name="connsiteY4" fmla="*/ 3373 h 13882"/>
              <a:gd name="connsiteX5" fmla="*/ 10000 w 10000"/>
              <a:gd name="connsiteY5" fmla="*/ 0 h 13882"/>
              <a:gd name="connsiteX0" fmla="*/ 0 w 10000"/>
              <a:gd name="connsiteY0" fmla="*/ 3826 h 13940"/>
              <a:gd name="connsiteX1" fmla="*/ 1830 w 10000"/>
              <a:gd name="connsiteY1" fmla="*/ 10431 h 13940"/>
              <a:gd name="connsiteX2" fmla="*/ 4580 w 10000"/>
              <a:gd name="connsiteY2" fmla="*/ 13863 h 13940"/>
              <a:gd name="connsiteX3" fmla="*/ 9216 w 10000"/>
              <a:gd name="connsiteY3" fmla="*/ 8991 h 13940"/>
              <a:gd name="connsiteX4" fmla="*/ 9216 w 10000"/>
              <a:gd name="connsiteY4" fmla="*/ 3373 h 13940"/>
              <a:gd name="connsiteX5" fmla="*/ 10000 w 10000"/>
              <a:gd name="connsiteY5" fmla="*/ 0 h 13940"/>
              <a:gd name="connsiteX0" fmla="*/ 0 w 10000"/>
              <a:gd name="connsiteY0" fmla="*/ 3826 h 13881"/>
              <a:gd name="connsiteX1" fmla="*/ 1830 w 10000"/>
              <a:gd name="connsiteY1" fmla="*/ 10431 h 13881"/>
              <a:gd name="connsiteX2" fmla="*/ 4580 w 10000"/>
              <a:gd name="connsiteY2" fmla="*/ 13863 h 13881"/>
              <a:gd name="connsiteX3" fmla="*/ 9216 w 10000"/>
              <a:gd name="connsiteY3" fmla="*/ 8991 h 13881"/>
              <a:gd name="connsiteX4" fmla="*/ 9216 w 10000"/>
              <a:gd name="connsiteY4" fmla="*/ 3373 h 13881"/>
              <a:gd name="connsiteX5" fmla="*/ 10000 w 10000"/>
              <a:gd name="connsiteY5" fmla="*/ 0 h 13881"/>
              <a:gd name="connsiteX0" fmla="*/ 0 w 10000"/>
              <a:gd name="connsiteY0" fmla="*/ 3826 h 13905"/>
              <a:gd name="connsiteX1" fmla="*/ 1830 w 10000"/>
              <a:gd name="connsiteY1" fmla="*/ 10431 h 13905"/>
              <a:gd name="connsiteX2" fmla="*/ 4580 w 10000"/>
              <a:gd name="connsiteY2" fmla="*/ 13863 h 13905"/>
              <a:gd name="connsiteX3" fmla="*/ 9216 w 10000"/>
              <a:gd name="connsiteY3" fmla="*/ 8991 h 13905"/>
              <a:gd name="connsiteX4" fmla="*/ 9216 w 10000"/>
              <a:gd name="connsiteY4" fmla="*/ 3373 h 13905"/>
              <a:gd name="connsiteX5" fmla="*/ 10000 w 10000"/>
              <a:gd name="connsiteY5" fmla="*/ 0 h 1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3905">
                <a:moveTo>
                  <a:pt x="0" y="3826"/>
                </a:moveTo>
                <a:cubicBezTo>
                  <a:pt x="1111" y="3546"/>
                  <a:pt x="4259" y="7496"/>
                  <a:pt x="1830" y="10431"/>
                </a:cubicBezTo>
                <a:cubicBezTo>
                  <a:pt x="-599" y="13366"/>
                  <a:pt x="3349" y="14103"/>
                  <a:pt x="4580" y="13863"/>
                </a:cubicBezTo>
                <a:cubicBezTo>
                  <a:pt x="5811" y="13623"/>
                  <a:pt x="8443" y="10739"/>
                  <a:pt x="9216" y="8991"/>
                </a:cubicBezTo>
                <a:cubicBezTo>
                  <a:pt x="9989" y="7243"/>
                  <a:pt x="9085" y="4871"/>
                  <a:pt x="9216" y="3373"/>
                </a:cubicBezTo>
                <a:cubicBezTo>
                  <a:pt x="9347" y="1873"/>
                  <a:pt x="9673" y="937"/>
                  <a:pt x="10000" y="0"/>
                </a:cubicBezTo>
              </a:path>
            </a:pathLst>
          </a:custGeom>
          <a:noFill/>
          <a:ln w="12700" cap="flat" cmpd="sng">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3">
            <a:extLst>
              <a:ext uri="{FF2B5EF4-FFF2-40B4-BE49-F238E27FC236}">
                <a16:creationId xmlns:a16="http://schemas.microsoft.com/office/drawing/2014/main" id="{736B71C2-E5B3-401C-9118-26009C73EB43}"/>
              </a:ext>
            </a:extLst>
          </p:cNvPr>
          <p:cNvSpPr txBox="1">
            <a:spLocks noChangeArrowheads="1"/>
          </p:cNvSpPr>
          <p:nvPr/>
        </p:nvSpPr>
        <p:spPr bwMode="auto">
          <a:xfrm>
            <a:off x="8775331" y="445779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9" name="AutoShape 34">
            <a:extLst>
              <a:ext uri="{FF2B5EF4-FFF2-40B4-BE49-F238E27FC236}">
                <a16:creationId xmlns:a16="http://schemas.microsoft.com/office/drawing/2014/main" id="{66ED0192-1F26-4D17-B248-92CEDF2E6733}"/>
              </a:ext>
            </a:extLst>
          </p:cNvPr>
          <p:cNvCxnSpPr>
            <a:cxnSpLocks noChangeShapeType="1"/>
          </p:cNvCxnSpPr>
          <p:nvPr/>
        </p:nvCxnSpPr>
        <p:spPr bwMode="auto">
          <a:xfrm flipH="1" flipV="1">
            <a:off x="8583263" y="4151532"/>
            <a:ext cx="274320" cy="365760"/>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5" name="Text Box 25">
            <a:extLst>
              <a:ext uri="{FF2B5EF4-FFF2-40B4-BE49-F238E27FC236}">
                <a16:creationId xmlns:a16="http://schemas.microsoft.com/office/drawing/2014/main" id="{9A4AA2CE-24A7-4A0C-874D-F4491DDB6C3A}"/>
              </a:ext>
            </a:extLst>
          </p:cNvPr>
          <p:cNvSpPr txBox="1">
            <a:spLocks noChangeArrowheads="1"/>
          </p:cNvSpPr>
          <p:nvPr/>
        </p:nvSpPr>
        <p:spPr bwMode="auto">
          <a:xfrm>
            <a:off x="7509434" y="5487871"/>
            <a:ext cx="1723549"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E  D  </a:t>
            </a:r>
            <a:r>
              <a:rPr lang="en-US" altLang="en-US" sz="2400" dirty="0">
                <a:solidFill>
                  <a:schemeClr val="tx1"/>
                </a:solidFill>
              </a:rPr>
              <a:t>H</a:t>
            </a:r>
            <a:endParaRPr lang="en-US" altLang="en-US" sz="2400" u="none" dirty="0">
              <a:solidFill>
                <a:schemeClr val="tx1"/>
              </a:solidFill>
            </a:endParaRPr>
          </a:p>
          <a:p>
            <a:pPr>
              <a:spcBef>
                <a:spcPct val="0"/>
              </a:spcBef>
              <a:buFontTx/>
              <a:buNone/>
            </a:pPr>
            <a:r>
              <a:rPr lang="en-US" altLang="en-US" sz="2400" u="none" dirty="0">
                <a:solidFill>
                  <a:schemeClr val="tx1"/>
                </a:solidFill>
              </a:rPr>
              <a:t>       3   9  </a:t>
            </a:r>
            <a:r>
              <a:rPr lang="en-US" altLang="en-US" sz="2400" u="none" dirty="0">
                <a:solidFill>
                  <a:schemeClr val="tx1"/>
                </a:solidFill>
                <a:sym typeface="Symbol" panose="05050102010706020507" pitchFamily="18" charset="2"/>
              </a:rPr>
              <a:t>15</a:t>
            </a:r>
          </a:p>
        </p:txBody>
      </p:sp>
    </p:spTree>
    <p:custDataLst>
      <p:tags r:id="rId1"/>
    </p:custDataLst>
    <p:extLst>
      <p:ext uri="{BB962C8B-B14F-4D97-AF65-F5344CB8AC3E}">
        <p14:creationId xmlns:p14="http://schemas.microsoft.com/office/powerpoint/2010/main" val="255772148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a:t>
            </a:r>
            <a:r>
              <a:rPr lang="en-US" altLang="en-US" sz="2000" b="1" dirty="0">
                <a:latin typeface="Courier New" pitchFamily="49" charset="0"/>
                <a:sym typeface="Symbol" pitchFamily="18" charset="2"/>
              </a:rPr>
              <a:t>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33</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3</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15</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8</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36" name="Text Box 33">
            <a:extLst>
              <a:ext uri="{FF2B5EF4-FFF2-40B4-BE49-F238E27FC236}">
                <a16:creationId xmlns:a16="http://schemas.microsoft.com/office/drawing/2014/main" id="{736B71C2-E5B3-401C-9118-26009C73EB43}"/>
              </a:ext>
            </a:extLst>
          </p:cNvPr>
          <p:cNvSpPr txBox="1">
            <a:spLocks noChangeArrowheads="1"/>
          </p:cNvSpPr>
          <p:nvPr/>
        </p:nvSpPr>
        <p:spPr bwMode="auto">
          <a:xfrm>
            <a:off x="6620663" y="384872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9" name="AutoShape 34">
            <a:extLst>
              <a:ext uri="{FF2B5EF4-FFF2-40B4-BE49-F238E27FC236}">
                <a16:creationId xmlns:a16="http://schemas.microsoft.com/office/drawing/2014/main" id="{66ED0192-1F26-4D17-B248-92CEDF2E6733}"/>
              </a:ext>
            </a:extLst>
          </p:cNvPr>
          <p:cNvCxnSpPr>
            <a:cxnSpLocks noChangeShapeType="1"/>
          </p:cNvCxnSpPr>
          <p:nvPr/>
        </p:nvCxnSpPr>
        <p:spPr bwMode="auto">
          <a:xfrm flipV="1">
            <a:off x="6919158" y="3573596"/>
            <a:ext cx="382890" cy="365276"/>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2" name="Line 48">
            <a:extLst>
              <a:ext uri="{FF2B5EF4-FFF2-40B4-BE49-F238E27FC236}">
                <a16:creationId xmlns:a16="http://schemas.microsoft.com/office/drawing/2014/main" id="{9681C0B3-A925-4AC8-A41D-CE498323C415}"/>
              </a:ext>
            </a:extLst>
          </p:cNvPr>
          <p:cNvSpPr>
            <a:spLocks noChangeShapeType="1"/>
          </p:cNvSpPr>
          <p:nvPr/>
        </p:nvSpPr>
        <p:spPr bwMode="auto">
          <a:xfrm>
            <a:off x="9819485" y="1422461"/>
            <a:ext cx="0" cy="2438400"/>
          </a:xfrm>
          <a:prstGeom prst="line">
            <a:avLst/>
          </a:prstGeom>
          <a:noFill/>
          <a:ln w="12700">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25">
            <a:extLst>
              <a:ext uri="{FF2B5EF4-FFF2-40B4-BE49-F238E27FC236}">
                <a16:creationId xmlns:a16="http://schemas.microsoft.com/office/drawing/2014/main" id="{D16E3294-6C6D-4B86-9F96-D4E3FF3D8B27}"/>
              </a:ext>
            </a:extLst>
          </p:cNvPr>
          <p:cNvSpPr txBox="1">
            <a:spLocks noChangeArrowheads="1"/>
          </p:cNvSpPr>
          <p:nvPr/>
        </p:nvSpPr>
        <p:spPr bwMode="auto">
          <a:xfrm>
            <a:off x="7509434" y="5487871"/>
            <a:ext cx="1338828"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D  </a:t>
            </a:r>
            <a:r>
              <a:rPr lang="en-US" altLang="en-US" sz="2400" dirty="0">
                <a:solidFill>
                  <a:schemeClr val="tx1"/>
                </a:solidFill>
              </a:rPr>
              <a:t>H</a:t>
            </a:r>
            <a:endParaRPr lang="en-US" altLang="en-US" sz="2400" u="none" dirty="0">
              <a:solidFill>
                <a:schemeClr val="tx1"/>
              </a:solidFill>
            </a:endParaRPr>
          </a:p>
          <a:p>
            <a:pPr>
              <a:spcBef>
                <a:spcPct val="0"/>
              </a:spcBef>
              <a:buFontTx/>
              <a:buNone/>
            </a:pPr>
            <a:r>
              <a:rPr lang="en-US" altLang="en-US" sz="2400" u="none" dirty="0">
                <a:solidFill>
                  <a:schemeClr val="tx1"/>
                </a:solidFill>
              </a:rPr>
              <a:t>       9  </a:t>
            </a:r>
            <a:r>
              <a:rPr lang="en-US" altLang="en-US" sz="2400" u="none" dirty="0">
                <a:solidFill>
                  <a:schemeClr val="tx1"/>
                </a:solidFill>
                <a:sym typeface="Symbol" panose="05050102010706020507" pitchFamily="18" charset="2"/>
              </a:rPr>
              <a:t>15</a:t>
            </a:r>
          </a:p>
        </p:txBody>
      </p:sp>
    </p:spTree>
    <p:custDataLst>
      <p:tags r:id="rId1"/>
    </p:custDataLst>
    <p:extLst>
      <p:ext uri="{BB962C8B-B14F-4D97-AF65-F5344CB8AC3E}">
        <p14:creationId xmlns:p14="http://schemas.microsoft.com/office/powerpoint/2010/main" val="311749551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a:t>
            </a:r>
            <a:r>
              <a:rPr lang="en-US" altLang="en-US" sz="2000" b="1" dirty="0">
                <a:latin typeface="Courier New" pitchFamily="49" charset="0"/>
                <a:sym typeface="Symbol" pitchFamily="18" charset="2"/>
              </a:rPr>
              <a:t>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34</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3</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no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15</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8</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rgbClr val="00B0F0"/>
            </a:solidFill>
            <a:round/>
            <a:headEnd type="none" w="med" len="med"/>
            <a:tailEnd type="triangl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36" name="Text Box 33">
            <a:extLst>
              <a:ext uri="{FF2B5EF4-FFF2-40B4-BE49-F238E27FC236}">
                <a16:creationId xmlns:a16="http://schemas.microsoft.com/office/drawing/2014/main" id="{736B71C2-E5B3-401C-9118-26009C73EB43}"/>
              </a:ext>
            </a:extLst>
          </p:cNvPr>
          <p:cNvSpPr txBox="1">
            <a:spLocks noChangeArrowheads="1"/>
          </p:cNvSpPr>
          <p:nvPr/>
        </p:nvSpPr>
        <p:spPr bwMode="auto">
          <a:xfrm>
            <a:off x="10510917" y="970825"/>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9" name="AutoShape 34">
            <a:extLst>
              <a:ext uri="{FF2B5EF4-FFF2-40B4-BE49-F238E27FC236}">
                <a16:creationId xmlns:a16="http://schemas.microsoft.com/office/drawing/2014/main" id="{66ED0192-1F26-4D17-B248-92CEDF2E6733}"/>
              </a:ext>
            </a:extLst>
          </p:cNvPr>
          <p:cNvCxnSpPr>
            <a:cxnSpLocks noChangeShapeType="1"/>
          </p:cNvCxnSpPr>
          <p:nvPr/>
        </p:nvCxnSpPr>
        <p:spPr bwMode="auto">
          <a:xfrm>
            <a:off x="10693042" y="1385670"/>
            <a:ext cx="0" cy="536875"/>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3" name="Freeform 49">
            <a:extLst>
              <a:ext uri="{FF2B5EF4-FFF2-40B4-BE49-F238E27FC236}">
                <a16:creationId xmlns:a16="http://schemas.microsoft.com/office/drawing/2014/main" id="{2EFE3408-A45A-4330-A989-CF7123F386B4}"/>
              </a:ext>
            </a:extLst>
          </p:cNvPr>
          <p:cNvSpPr>
            <a:spLocks/>
          </p:cNvSpPr>
          <p:nvPr/>
        </p:nvSpPr>
        <p:spPr bwMode="auto">
          <a:xfrm rot="8878552">
            <a:off x="10045516" y="2857922"/>
            <a:ext cx="991413" cy="771954"/>
          </a:xfrm>
          <a:custGeom>
            <a:avLst/>
            <a:gdLst>
              <a:gd name="T0" fmla="*/ 0 w 1184"/>
              <a:gd name="T1" fmla="*/ 2147483646 h 440"/>
              <a:gd name="T2" fmla="*/ 2147483646 w 1184"/>
              <a:gd name="T3" fmla="*/ 2147483646 h 440"/>
              <a:gd name="T4" fmla="*/ 2147483646 w 1184"/>
              <a:gd name="T5" fmla="*/ 2147483646 h 440"/>
              <a:gd name="T6" fmla="*/ 2147483646 w 1184"/>
              <a:gd name="T7" fmla="*/ 0 h 440"/>
              <a:gd name="T8" fmla="*/ 0 60000 65536"/>
              <a:gd name="T9" fmla="*/ 0 60000 65536"/>
              <a:gd name="T10" fmla="*/ 0 60000 65536"/>
              <a:gd name="T11" fmla="*/ 0 60000 65536"/>
              <a:gd name="connsiteX0" fmla="*/ 0 w 6154"/>
              <a:gd name="connsiteY0" fmla="*/ 6982 h 9829"/>
              <a:gd name="connsiteX1" fmla="*/ 3260 w 6154"/>
              <a:gd name="connsiteY1" fmla="*/ 9818 h 9829"/>
              <a:gd name="connsiteX2" fmla="*/ 6098 w 6154"/>
              <a:gd name="connsiteY2" fmla="*/ 7636 h 9829"/>
              <a:gd name="connsiteX3" fmla="*/ 4882 w 6154"/>
              <a:gd name="connsiteY3" fmla="*/ 0 h 9829"/>
              <a:gd name="connsiteX0" fmla="*/ 0 w 10001"/>
              <a:gd name="connsiteY0" fmla="*/ 7103 h 10010"/>
              <a:gd name="connsiteX1" fmla="*/ 5297 w 10001"/>
              <a:gd name="connsiteY1" fmla="*/ 9989 h 10010"/>
              <a:gd name="connsiteX2" fmla="*/ 9909 w 10001"/>
              <a:gd name="connsiteY2" fmla="*/ 7769 h 10010"/>
              <a:gd name="connsiteX3" fmla="*/ 7933 w 10001"/>
              <a:gd name="connsiteY3" fmla="*/ 0 h 10010"/>
              <a:gd name="connsiteX0" fmla="*/ 0 w 10001"/>
              <a:gd name="connsiteY0" fmla="*/ 7103 h 12123"/>
              <a:gd name="connsiteX1" fmla="*/ 4665 w 10001"/>
              <a:gd name="connsiteY1" fmla="*/ 12120 h 12123"/>
              <a:gd name="connsiteX2" fmla="*/ 9909 w 10001"/>
              <a:gd name="connsiteY2" fmla="*/ 7769 h 12123"/>
              <a:gd name="connsiteX3" fmla="*/ 7933 w 10001"/>
              <a:gd name="connsiteY3" fmla="*/ 0 h 12123"/>
              <a:gd name="connsiteX0" fmla="*/ 0 w 8571"/>
              <a:gd name="connsiteY0" fmla="*/ 7103 h 12128"/>
              <a:gd name="connsiteX1" fmla="*/ 4665 w 8571"/>
              <a:gd name="connsiteY1" fmla="*/ 12120 h 12128"/>
              <a:gd name="connsiteX2" fmla="*/ 7906 w 8571"/>
              <a:gd name="connsiteY2" fmla="*/ 8124 h 12128"/>
              <a:gd name="connsiteX3" fmla="*/ 7933 w 8571"/>
              <a:gd name="connsiteY3" fmla="*/ 0 h 12128"/>
              <a:gd name="connsiteX0" fmla="*/ 0 w 10000"/>
              <a:gd name="connsiteY0" fmla="*/ 5857 h 9271"/>
              <a:gd name="connsiteX1" fmla="*/ 5197 w 10000"/>
              <a:gd name="connsiteY1" fmla="*/ 9261 h 9271"/>
              <a:gd name="connsiteX2" fmla="*/ 9224 w 10000"/>
              <a:gd name="connsiteY2" fmla="*/ 6699 h 9271"/>
              <a:gd name="connsiteX3" fmla="*/ 9256 w 10000"/>
              <a:gd name="connsiteY3" fmla="*/ 0 h 9271"/>
            </a:gdLst>
            <a:ahLst/>
            <a:cxnLst>
              <a:cxn ang="0">
                <a:pos x="connsiteX0" y="connsiteY0"/>
              </a:cxn>
              <a:cxn ang="0">
                <a:pos x="connsiteX1" y="connsiteY1"/>
              </a:cxn>
              <a:cxn ang="0">
                <a:pos x="connsiteX2" y="connsiteY2"/>
              </a:cxn>
              <a:cxn ang="0">
                <a:pos x="connsiteX3" y="connsiteY3"/>
              </a:cxn>
            </a:cxnLst>
            <a:rect l="l" t="t" r="r" b="b"/>
            <a:pathLst>
              <a:path w="10000" h="9271">
                <a:moveTo>
                  <a:pt x="0" y="5857"/>
                </a:moveTo>
                <a:cubicBezTo>
                  <a:pt x="3766" y="8881"/>
                  <a:pt x="3659" y="9121"/>
                  <a:pt x="5197" y="9261"/>
                </a:cubicBezTo>
                <a:cubicBezTo>
                  <a:pt x="6735" y="9402"/>
                  <a:pt x="8711" y="8071"/>
                  <a:pt x="9224" y="6699"/>
                </a:cubicBezTo>
                <a:cubicBezTo>
                  <a:pt x="9736" y="5326"/>
                  <a:pt x="10664" y="2516"/>
                  <a:pt x="9256" y="0"/>
                </a:cubicBezTo>
              </a:path>
            </a:pathLst>
          </a:custGeom>
          <a:noFill/>
          <a:ln w="12700" cap="flat" cmpd="sng">
            <a:solidFill>
              <a:schemeClr val="bg1">
                <a:lumMod val="50000"/>
              </a:schemeClr>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25">
            <a:extLst>
              <a:ext uri="{FF2B5EF4-FFF2-40B4-BE49-F238E27FC236}">
                <a16:creationId xmlns:a16="http://schemas.microsoft.com/office/drawing/2014/main" id="{B247D5EE-C000-4AEF-B55F-4D82A93B0DC0}"/>
              </a:ext>
            </a:extLst>
          </p:cNvPr>
          <p:cNvSpPr txBox="1">
            <a:spLocks noChangeArrowheads="1"/>
          </p:cNvSpPr>
          <p:nvPr/>
        </p:nvSpPr>
        <p:spPr bwMode="auto">
          <a:xfrm>
            <a:off x="7509434" y="5487871"/>
            <a:ext cx="957313" cy="830997"/>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a:t>
            </a:r>
            <a:r>
              <a:rPr lang="en-US" altLang="en-US" sz="2400" dirty="0">
                <a:solidFill>
                  <a:schemeClr val="tx1"/>
                </a:solidFill>
              </a:rPr>
              <a:t>H</a:t>
            </a:r>
            <a:endParaRPr lang="en-US" altLang="en-US" sz="2400" u="none" dirty="0">
              <a:solidFill>
                <a:schemeClr val="tx1"/>
              </a:solidFill>
            </a:endParaRPr>
          </a:p>
          <a:p>
            <a:pPr>
              <a:spcBef>
                <a:spcPct val="0"/>
              </a:spcBef>
              <a:buFontTx/>
              <a:buNone/>
            </a:pPr>
            <a:r>
              <a:rPr lang="en-US" altLang="en-US" sz="2400" u="none" dirty="0">
                <a:solidFill>
                  <a:schemeClr val="tx1"/>
                </a:solidFill>
              </a:rPr>
              <a:t>      </a:t>
            </a:r>
            <a:r>
              <a:rPr lang="en-US" altLang="en-US" sz="2400" u="none" dirty="0">
                <a:solidFill>
                  <a:schemeClr val="tx1"/>
                </a:solidFill>
                <a:sym typeface="Symbol" panose="05050102010706020507" pitchFamily="18" charset="2"/>
              </a:rPr>
              <a:t>15</a:t>
            </a:r>
          </a:p>
        </p:txBody>
      </p:sp>
    </p:spTree>
    <p:custDataLst>
      <p:tags r:id="rId1"/>
    </p:custDataLst>
    <p:extLst>
      <p:ext uri="{BB962C8B-B14F-4D97-AF65-F5344CB8AC3E}">
        <p14:creationId xmlns:p14="http://schemas.microsoft.com/office/powerpoint/2010/main" val="5131077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a:t>
            </a:r>
            <a:r>
              <a:rPr lang="en-US" altLang="en-US" sz="2000" b="1" dirty="0">
                <a:solidFill>
                  <a:srgbClr val="FF0000"/>
                </a:solidFill>
                <a:latin typeface="Courier New" pitchFamily="49" charset="0"/>
                <a:sym typeface="Symbol" pitchFamily="18" charset="2"/>
              </a:rPr>
              <a:t> while (Q </a:t>
            </a:r>
            <a:r>
              <a:rPr lang="en-US" altLang="en-US" sz="2000" b="1" dirty="0">
                <a:solidFill>
                  <a:srgbClr val="FF0000"/>
                </a:solidFill>
                <a:latin typeface="Courier New" pitchFamily="49" charset="0"/>
              </a:rPr>
              <a:t>≠ Ø</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u = </a:t>
            </a:r>
            <a:r>
              <a:rPr lang="en-US" altLang="en-US" sz="2000" b="1" dirty="0" err="1">
                <a:solidFill>
                  <a:srgbClr val="FF0000"/>
                </a:solidFill>
                <a:latin typeface="Courier New" pitchFamily="49" charset="0"/>
                <a:sym typeface="Symbol" pitchFamily="18" charset="2"/>
              </a:rPr>
              <a:t>ExtractMin</a:t>
            </a:r>
            <a:r>
              <a:rPr lang="en-US" altLang="en-US" sz="2000" b="1" dirty="0">
                <a:solidFill>
                  <a:srgbClr val="FF0000"/>
                </a:solidFill>
                <a:latin typeface="Courier New" pitchFamily="49" charset="0"/>
                <a:sym typeface="Symbol" pitchFamily="18" charset="2"/>
              </a:rPr>
              <a:t>(Q);</a:t>
            </a:r>
          </a:p>
          <a:p>
            <a:pPr>
              <a:buFont typeface="Times New Roman" pitchFamily="18" charset="0"/>
              <a:buNone/>
            </a:pPr>
            <a:r>
              <a:rPr lang="en-US" altLang="en-US" sz="2000" b="1" dirty="0">
                <a:solidFill>
                  <a:srgbClr val="FF0000"/>
                </a:solidFill>
                <a:latin typeface="Courier New" pitchFamily="49" charset="0"/>
                <a:sym typeface="Symbol" pitchFamily="18" charset="2"/>
              </a:rPr>
              <a:t>        for each </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rPr>
              <a:t> </a:t>
            </a:r>
            <a:r>
              <a:rPr lang="en-US" altLang="en-US" sz="2000" b="1" dirty="0">
                <a:solidFill>
                  <a:srgbClr val="FF0000"/>
                </a:solidFill>
                <a:latin typeface="Courier New" pitchFamily="49" charset="0"/>
                <a:sym typeface="Symbol" pitchFamily="18" charset="2"/>
              </a:rPr>
              <a:t> Adj[</a:t>
            </a:r>
            <a:r>
              <a:rPr lang="en-US" altLang="en-US" sz="2000" b="1" i="1" dirty="0">
                <a:solidFill>
                  <a:srgbClr val="FF0000"/>
                </a:solidFill>
                <a:latin typeface="Courier New" pitchFamily="49" charset="0"/>
                <a:sym typeface="Symbol" pitchFamily="18" charset="2"/>
              </a:rPr>
              <a:t>u</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if (</a:t>
            </a:r>
            <a:r>
              <a:rPr lang="en-US" altLang="en-US" sz="2000" b="1" dirty="0" err="1">
                <a:solidFill>
                  <a:srgbClr val="FF0000"/>
                </a:solidFill>
                <a:latin typeface="Courier New" pitchFamily="49" charset="0"/>
                <a:sym typeface="Symbol" pitchFamily="18" charset="2"/>
              </a:rPr>
              <a:t>vQ</a:t>
            </a:r>
            <a:r>
              <a:rPr lang="en-US" altLang="en-US" sz="2000" b="1" dirty="0">
                <a:solidFill>
                  <a:srgbClr val="FF0000"/>
                </a:solidFill>
                <a:latin typeface="Courier New" pitchFamily="49" charset="0"/>
                <a:sym typeface="Symbol" pitchFamily="18" charset="2"/>
              </a:rPr>
              <a:t> &amp;&amp; w(</a:t>
            </a:r>
            <a:r>
              <a:rPr lang="en-US" altLang="en-US" sz="2000" b="1" i="1" dirty="0" err="1">
                <a:solidFill>
                  <a:srgbClr val="FF0000"/>
                </a:solidFill>
                <a:latin typeface="Courier New" pitchFamily="49" charset="0"/>
                <a:sym typeface="Symbol" pitchFamily="18" charset="2"/>
              </a:rPr>
              <a:t>u,v</a:t>
            </a:r>
            <a:r>
              <a:rPr lang="en-US" altLang="en-US" sz="2000" b="1" dirty="0">
                <a:solidFill>
                  <a:srgbClr val="FF0000"/>
                </a:solidFill>
                <a:latin typeface="Courier New" pitchFamily="49" charset="0"/>
                <a:sym typeface="Symbol" pitchFamily="18" charset="2"/>
              </a:rPr>
              <a:t>) &lt; key[</a:t>
            </a:r>
            <a:r>
              <a:rPr lang="en-US" altLang="en-US" sz="2000" b="1" i="1" dirty="0">
                <a:solidFill>
                  <a:srgbClr val="FF0000"/>
                </a:solidFill>
                <a:latin typeface="Courier New" pitchFamily="49" charset="0"/>
                <a:sym typeface="Symbol" pitchFamily="18" charset="2"/>
              </a:rPr>
              <a:t>v</a:t>
            </a:r>
            <a:r>
              <a:rPr lang="en-US" altLang="en-US" sz="2000" b="1" dirty="0">
                <a:solidFill>
                  <a:srgbClr val="FF0000"/>
                </a:solidFill>
                <a:latin typeface="Courier New" pitchFamily="49" charset="0"/>
                <a:sym typeface="Symbol" pitchFamily="18" charset="2"/>
              </a:rPr>
              <a:t>])</a:t>
            </a:r>
          </a:p>
          <a:p>
            <a:pPr>
              <a:buFont typeface="Times New Roman" pitchFamily="18" charset="0"/>
              <a:buNone/>
            </a:pPr>
            <a:r>
              <a:rPr lang="en-US" altLang="en-US" sz="2000" b="1" dirty="0">
                <a:solidFill>
                  <a:srgbClr val="FF0000"/>
                </a:solidFill>
                <a:latin typeface="Courier New" pitchFamily="49" charset="0"/>
                <a:sym typeface="Symbol" pitchFamily="18" charset="2"/>
              </a:rPr>
              <a:t>                </a:t>
            </a:r>
            <a:r>
              <a:rPr lang="en-US" altLang="en-US" sz="2000" b="1" dirty="0">
                <a:latin typeface="Courier New" pitchFamily="49" charset="0"/>
                <a:sym typeface="Symbol" pitchFamily="18" charset="2"/>
              </a:rPr>
              <a:t>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solidFill>
                <a:srgbClr val="FF0000"/>
              </a:solidFill>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35</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B/</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5</a:t>
            </a:r>
            <a:endParaRPr kumimoji="0" lang="en-US" altLang="en-US" sz="1400" b="1" dirty="0">
              <a:latin typeface="Arial" panose="020B0604020202020204" pitchFamily="34" charset="0"/>
              <a:cs typeface="Arial" panose="020B0604020202020204" pitchFamily="34" charset="0"/>
            </a:endParaRP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6"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C/</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4</a:t>
            </a:r>
            <a:endParaRPr kumimoji="0" lang="en-US" altLang="en-US" sz="1400" b="1" dirty="0">
              <a:latin typeface="Arial" pitchFamily="34" charset="0"/>
            </a:endParaRP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9"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D/</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9</a:t>
            </a:r>
            <a:endParaRPr kumimoji="0" lang="en-US" altLang="en-US" sz="1400" b="1" dirty="0">
              <a:latin typeface="Arial" pitchFamily="34" charset="0"/>
            </a:endParaRP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E/</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3</a:t>
            </a:r>
            <a:endParaRPr kumimoji="0" lang="en-US" altLang="en-US" sz="1400" b="1" dirty="0">
              <a:latin typeface="Arial" pitchFamily="34" charset="0"/>
            </a:endParaRP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6"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G/</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2</a:t>
            </a:r>
            <a:endParaRPr kumimoji="0" lang="en-US" altLang="en-US" sz="1400" b="1" dirty="0">
              <a:latin typeface="Arial" pitchFamily="34" charset="0"/>
            </a:endParaRP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4"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H/</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15</a:t>
            </a:r>
            <a:endParaRPr kumimoji="0" lang="en-US" altLang="en-US" sz="1400" b="1" dirty="0">
              <a:latin typeface="Arial" pitchFamily="34" charset="0"/>
            </a:endParaRP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7" y="362012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F/</a:t>
            </a:r>
            <a:r>
              <a:rPr kumimoji="0" lang="en-US" altLang="en-US" sz="14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ymbol" pitchFamily="18" charset="2"/>
              </a:rPr>
              <a:t>8</a:t>
            </a:r>
            <a:endParaRPr kumimoji="0" lang="en-US" altLang="en-US" sz="1400" b="1" dirty="0">
              <a:latin typeface="Arial" pitchFamily="34" charset="0"/>
            </a:endParaRP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3"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400" b="1" dirty="0">
                <a:latin typeface="Arial" pitchFamily="34" charset="0"/>
              </a:rPr>
              <a:t>A/0</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8" y="1830224"/>
            <a:ext cx="685873" cy="258417"/>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1" y="1830224"/>
            <a:ext cx="541707" cy="258417"/>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6" y="2250286"/>
            <a:ext cx="1416960" cy="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6" y="2478886"/>
            <a:ext cx="0" cy="623986"/>
          </a:xfrm>
          <a:prstGeom prst="straightConnector1">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1" y="3493117"/>
            <a:ext cx="594131"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2" y="3493117"/>
            <a:ext cx="633449" cy="193960"/>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6" y="2478886"/>
            <a:ext cx="0" cy="623986"/>
          </a:xfrm>
          <a:prstGeom prst="straightConnector1">
            <a:avLst/>
          </a:prstGeom>
          <a:noFill/>
          <a:ln w="38100">
            <a:solidFill>
              <a:srgbClr val="FF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6" y="2250286"/>
            <a:ext cx="822383" cy="0"/>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6" y="3331472"/>
            <a:ext cx="822388" cy="0"/>
          </a:xfrm>
          <a:prstGeom prst="straightConnector1">
            <a:avLst/>
          </a:prstGeom>
          <a:noFill/>
          <a:ln w="38100">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4" y="2638139"/>
            <a:ext cx="1208191" cy="755776"/>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6" name="Text Box 27">
            <a:extLst>
              <a:ext uri="{FF2B5EF4-FFF2-40B4-BE49-F238E27FC236}">
                <a16:creationId xmlns:a16="http://schemas.microsoft.com/office/drawing/2014/main" id="{EA48FF95-F3D4-4E76-B6A0-53EB30CDD333}"/>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36" name="Text Box 33">
            <a:extLst>
              <a:ext uri="{FF2B5EF4-FFF2-40B4-BE49-F238E27FC236}">
                <a16:creationId xmlns:a16="http://schemas.microsoft.com/office/drawing/2014/main" id="{736B71C2-E5B3-401C-9118-26009C73EB43}"/>
              </a:ext>
            </a:extLst>
          </p:cNvPr>
          <p:cNvSpPr txBox="1">
            <a:spLocks noChangeArrowheads="1"/>
          </p:cNvSpPr>
          <p:nvPr/>
        </p:nvSpPr>
        <p:spPr bwMode="auto">
          <a:xfrm>
            <a:off x="10513956" y="410566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200" b="1" dirty="0">
                <a:solidFill>
                  <a:srgbClr val="0033CC"/>
                </a:solidFill>
                <a:latin typeface="Courier New" pitchFamily="49" charset="0"/>
              </a:rPr>
              <a:t>u</a:t>
            </a:r>
          </a:p>
        </p:txBody>
      </p:sp>
      <p:cxnSp>
        <p:nvCxnSpPr>
          <p:cNvPr id="39" name="AutoShape 34">
            <a:extLst>
              <a:ext uri="{FF2B5EF4-FFF2-40B4-BE49-F238E27FC236}">
                <a16:creationId xmlns:a16="http://schemas.microsoft.com/office/drawing/2014/main" id="{66ED0192-1F26-4D17-B248-92CEDF2E6733}"/>
              </a:ext>
            </a:extLst>
          </p:cNvPr>
          <p:cNvCxnSpPr>
            <a:cxnSpLocks noChangeShapeType="1"/>
          </p:cNvCxnSpPr>
          <p:nvPr/>
        </p:nvCxnSpPr>
        <p:spPr bwMode="auto">
          <a:xfrm flipV="1">
            <a:off x="10677000" y="3648462"/>
            <a:ext cx="0" cy="457200"/>
          </a:xfrm>
          <a:prstGeom prst="straightConnector1">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5" name="Text Box 25">
            <a:extLst>
              <a:ext uri="{FF2B5EF4-FFF2-40B4-BE49-F238E27FC236}">
                <a16:creationId xmlns:a16="http://schemas.microsoft.com/office/drawing/2014/main" id="{145652F1-6193-4343-BDE4-9EBC4BD97D15}"/>
              </a:ext>
            </a:extLst>
          </p:cNvPr>
          <p:cNvSpPr txBox="1">
            <a:spLocks noChangeArrowheads="1"/>
          </p:cNvSpPr>
          <p:nvPr/>
        </p:nvSpPr>
        <p:spPr bwMode="auto">
          <a:xfrm>
            <a:off x="7509434" y="5487871"/>
            <a:ext cx="987771" cy="46166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Q = </a:t>
            </a:r>
            <a:r>
              <a:rPr lang="en-US" altLang="en-US" sz="2400" u="none" dirty="0">
                <a:solidFill>
                  <a:schemeClr val="tx1"/>
                </a:solidFill>
                <a:sym typeface="Symbol" panose="05050102010706020507" pitchFamily="18" charset="2"/>
              </a:rPr>
              <a:t></a:t>
            </a:r>
            <a:endParaRPr lang="en-US" altLang="en-US" sz="2400" u="none" dirty="0">
              <a:solidFill>
                <a:schemeClr val="tx1"/>
              </a:solidFill>
            </a:endParaRPr>
          </a:p>
        </p:txBody>
      </p:sp>
    </p:spTree>
    <p:custDataLst>
      <p:tags r:id="rId1"/>
    </p:custDataLst>
    <p:extLst>
      <p:ext uri="{BB962C8B-B14F-4D97-AF65-F5344CB8AC3E}">
        <p14:creationId xmlns:p14="http://schemas.microsoft.com/office/powerpoint/2010/main" val="32200474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solidFill>
                  <a:srgbClr val="FF0000"/>
                </a:solidFill>
                <a:latin typeface="Courier New" pitchFamily="49" charset="0"/>
              </a:rPr>
              <a:t>    </a:t>
            </a:r>
            <a:r>
              <a:rPr lang="en-US" altLang="en-US" sz="2000" b="1" dirty="0">
                <a:latin typeface="Courier New" pitchFamily="49" charset="0"/>
              </a:rPr>
              <a:t>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while (Q </a:t>
            </a:r>
            <a:r>
              <a:rPr lang="en-US" altLang="en-US" sz="2000" b="1" dirty="0">
                <a:latin typeface="Courier New" pitchFamily="49" charset="0"/>
              </a:rPr>
              <a:t>≠ Ø</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u = </a:t>
            </a:r>
            <a:r>
              <a:rPr lang="en-US" altLang="en-US" sz="2000" b="1" dirty="0" err="1">
                <a:latin typeface="Courier New" pitchFamily="49" charset="0"/>
                <a:sym typeface="Symbol" pitchFamily="18" charset="2"/>
              </a:rPr>
              <a:t>ExtractMin</a:t>
            </a:r>
            <a:r>
              <a:rPr lang="en-US" altLang="en-US" sz="2000" b="1" dirty="0">
                <a:latin typeface="Courier New" pitchFamily="49" charset="0"/>
                <a:sym typeface="Symbol" pitchFamily="18" charset="2"/>
              </a:rPr>
              <a:t>(Q);</a:t>
            </a:r>
          </a:p>
          <a:p>
            <a:pPr>
              <a:buFont typeface="Times New Roman" pitchFamily="18" charset="0"/>
              <a:buNone/>
            </a:pPr>
            <a:r>
              <a:rPr lang="en-US" altLang="en-US" sz="2000" b="1" dirty="0">
                <a:latin typeface="Courier New" pitchFamily="49" charset="0"/>
                <a:sym typeface="Symbol" pitchFamily="18" charset="2"/>
              </a:rPr>
              <a:t>        for each </a:t>
            </a:r>
            <a:r>
              <a:rPr lang="en-US" altLang="en-US" sz="2000" b="1" i="1" dirty="0">
                <a:latin typeface="Courier New" pitchFamily="49" charset="0"/>
                <a:sym typeface="Symbol" pitchFamily="18" charset="2"/>
              </a:rPr>
              <a:t>v</a:t>
            </a:r>
            <a:r>
              <a:rPr lang="en-US" altLang="en-US" sz="2000" b="1" dirty="0">
                <a:latin typeface="Courier New" pitchFamily="49" charset="0"/>
              </a:rPr>
              <a:t> </a:t>
            </a:r>
            <a:r>
              <a:rPr lang="en-US" altLang="en-US" sz="2000" b="1" dirty="0">
                <a:latin typeface="Courier New" pitchFamily="49" charset="0"/>
                <a:sym typeface="Symbol" pitchFamily="18" charset="2"/>
              </a:rPr>
              <a:t> Adj[</a:t>
            </a:r>
            <a:r>
              <a:rPr lang="en-US" altLang="en-US" sz="2000" b="1" i="1" dirty="0">
                <a:latin typeface="Courier New" pitchFamily="49" charset="0"/>
                <a:sym typeface="Symbol" pitchFamily="18" charset="2"/>
              </a:rPr>
              <a:t>u</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if (</a:t>
            </a:r>
            <a:r>
              <a:rPr lang="en-US" altLang="en-US" sz="2000" b="1" dirty="0" err="1">
                <a:latin typeface="Courier New" pitchFamily="49" charset="0"/>
                <a:sym typeface="Symbol" pitchFamily="18" charset="2"/>
              </a:rPr>
              <a:t>vQ</a:t>
            </a:r>
            <a:r>
              <a:rPr lang="en-US" altLang="en-US" sz="2000" b="1" dirty="0">
                <a:latin typeface="Courier New" pitchFamily="49" charset="0"/>
                <a:sym typeface="Symbol" pitchFamily="18" charset="2"/>
              </a:rPr>
              <a:t> &amp;&amp; w(</a:t>
            </a:r>
            <a:r>
              <a:rPr lang="en-US" altLang="en-US" sz="2000" b="1" i="1" dirty="0" err="1">
                <a:latin typeface="Courier New" pitchFamily="49" charset="0"/>
                <a:sym typeface="Symbol" pitchFamily="18" charset="2"/>
              </a:rPr>
              <a:t>u,v</a:t>
            </a:r>
            <a:r>
              <a:rPr lang="en-US" altLang="en-US" sz="2000" b="1" dirty="0">
                <a:latin typeface="Courier New" pitchFamily="49" charset="0"/>
                <a:sym typeface="Symbol" pitchFamily="18" charset="2"/>
              </a:rPr>
              <a:t>) &lt; key[</a:t>
            </a:r>
            <a:r>
              <a:rPr lang="en-US" altLang="en-US" sz="2000" b="1" i="1" dirty="0">
                <a:latin typeface="Courier New" pitchFamily="49" charset="0"/>
                <a:sym typeface="Symbol" pitchFamily="18" charset="2"/>
              </a:rPr>
              <a:t>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MST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36</a:t>
            </a:fld>
            <a:endParaRPr lang="en-US" altLang="en-US" sz="1800">
              <a:solidFill>
                <a:srgbClr val="FFFFFF"/>
              </a:solidFill>
            </a:endParaRPr>
          </a:p>
        </p:txBody>
      </p:sp>
      <p:sp>
        <p:nvSpPr>
          <p:cNvPr id="53" name="Oval 4">
            <a:extLst>
              <a:ext uri="{FF2B5EF4-FFF2-40B4-BE49-F238E27FC236}">
                <a16:creationId xmlns:a16="http://schemas.microsoft.com/office/drawing/2014/main" id="{3C9535EB-8F8C-4644-B48E-0204D34BA288}"/>
              </a:ext>
            </a:extLst>
          </p:cNvPr>
          <p:cNvSpPr>
            <a:spLocks noChangeArrowheads="1"/>
          </p:cNvSpPr>
          <p:nvPr/>
        </p:nvSpPr>
        <p:spPr bwMode="auto">
          <a:xfrm>
            <a:off x="7308905"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B</a:t>
            </a:r>
          </a:p>
        </p:txBody>
      </p:sp>
      <p:sp>
        <p:nvSpPr>
          <p:cNvPr id="54" name="Oval 5">
            <a:extLst>
              <a:ext uri="{FF2B5EF4-FFF2-40B4-BE49-F238E27FC236}">
                <a16:creationId xmlns:a16="http://schemas.microsoft.com/office/drawing/2014/main" id="{4C90F30D-99CB-4BAA-B000-D06ABD524DFF}"/>
              </a:ext>
            </a:extLst>
          </p:cNvPr>
          <p:cNvSpPr>
            <a:spLocks noChangeArrowheads="1"/>
          </p:cNvSpPr>
          <p:nvPr/>
        </p:nvSpPr>
        <p:spPr bwMode="auto">
          <a:xfrm>
            <a:off x="9183065"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C</a:t>
            </a:r>
          </a:p>
        </p:txBody>
      </p:sp>
      <p:sp>
        <p:nvSpPr>
          <p:cNvPr id="55" name="Oval 6">
            <a:extLst>
              <a:ext uri="{FF2B5EF4-FFF2-40B4-BE49-F238E27FC236}">
                <a16:creationId xmlns:a16="http://schemas.microsoft.com/office/drawing/2014/main" id="{0F950776-218A-4247-88A4-F8A01CABA20D}"/>
              </a:ext>
            </a:extLst>
          </p:cNvPr>
          <p:cNvSpPr>
            <a:spLocks noChangeArrowheads="1"/>
          </p:cNvSpPr>
          <p:nvPr/>
        </p:nvSpPr>
        <p:spPr bwMode="auto">
          <a:xfrm>
            <a:off x="10462648" y="2021686"/>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D</a:t>
            </a:r>
          </a:p>
        </p:txBody>
      </p:sp>
      <p:sp>
        <p:nvSpPr>
          <p:cNvPr id="56" name="Oval 7">
            <a:extLst>
              <a:ext uri="{FF2B5EF4-FFF2-40B4-BE49-F238E27FC236}">
                <a16:creationId xmlns:a16="http://schemas.microsoft.com/office/drawing/2014/main" id="{6DA20D6B-D911-4FF0-A258-73AD9729B226}"/>
              </a:ext>
            </a:extLst>
          </p:cNvPr>
          <p:cNvSpPr>
            <a:spLocks noChangeArrowheads="1"/>
          </p:cNvSpPr>
          <p:nvPr/>
        </p:nvSpPr>
        <p:spPr bwMode="auto">
          <a:xfrm>
            <a:off x="7308905"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E</a:t>
            </a:r>
          </a:p>
        </p:txBody>
      </p:sp>
      <p:sp>
        <p:nvSpPr>
          <p:cNvPr id="57" name="Oval 8">
            <a:extLst>
              <a:ext uri="{FF2B5EF4-FFF2-40B4-BE49-F238E27FC236}">
                <a16:creationId xmlns:a16="http://schemas.microsoft.com/office/drawing/2014/main" id="{6BEE69BE-3964-4D11-9E21-6686739F4DDE}"/>
              </a:ext>
            </a:extLst>
          </p:cNvPr>
          <p:cNvSpPr>
            <a:spLocks noChangeArrowheads="1"/>
          </p:cNvSpPr>
          <p:nvPr/>
        </p:nvSpPr>
        <p:spPr bwMode="auto">
          <a:xfrm>
            <a:off x="9183065"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G</a:t>
            </a:r>
          </a:p>
        </p:txBody>
      </p:sp>
      <p:sp>
        <p:nvSpPr>
          <p:cNvPr id="58" name="Oval 9">
            <a:extLst>
              <a:ext uri="{FF2B5EF4-FFF2-40B4-BE49-F238E27FC236}">
                <a16:creationId xmlns:a16="http://schemas.microsoft.com/office/drawing/2014/main" id="{1F463D56-217E-4417-9401-D5FE20803D7F}"/>
              </a:ext>
            </a:extLst>
          </p:cNvPr>
          <p:cNvSpPr>
            <a:spLocks noChangeArrowheads="1"/>
          </p:cNvSpPr>
          <p:nvPr/>
        </p:nvSpPr>
        <p:spPr bwMode="auto">
          <a:xfrm>
            <a:off x="10462653" y="310287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H</a:t>
            </a:r>
          </a:p>
        </p:txBody>
      </p:sp>
      <p:sp>
        <p:nvSpPr>
          <p:cNvPr id="59" name="Oval 10">
            <a:extLst>
              <a:ext uri="{FF2B5EF4-FFF2-40B4-BE49-F238E27FC236}">
                <a16:creationId xmlns:a16="http://schemas.microsoft.com/office/drawing/2014/main" id="{7408CD3D-A0C2-4C85-B779-181C56C87670}"/>
              </a:ext>
            </a:extLst>
          </p:cNvPr>
          <p:cNvSpPr>
            <a:spLocks noChangeArrowheads="1"/>
          </p:cNvSpPr>
          <p:nvPr/>
        </p:nvSpPr>
        <p:spPr bwMode="auto">
          <a:xfrm>
            <a:off x="8226326" y="3620122"/>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F</a:t>
            </a:r>
          </a:p>
        </p:txBody>
      </p:sp>
      <p:sp>
        <p:nvSpPr>
          <p:cNvPr id="60" name="Oval 11">
            <a:extLst>
              <a:ext uri="{FF2B5EF4-FFF2-40B4-BE49-F238E27FC236}">
                <a16:creationId xmlns:a16="http://schemas.microsoft.com/office/drawing/2014/main" id="{D579CDAB-7785-4D55-BF81-60EFB564137E}"/>
              </a:ext>
            </a:extLst>
          </p:cNvPr>
          <p:cNvSpPr>
            <a:spLocks noChangeArrowheads="1"/>
          </p:cNvSpPr>
          <p:nvPr/>
        </p:nvSpPr>
        <p:spPr bwMode="auto">
          <a:xfrm>
            <a:off x="8173902" y="1439979"/>
            <a:ext cx="457200" cy="457200"/>
          </a:xfrm>
          <a:prstGeom prst="ellipse">
            <a:avLst/>
          </a:prstGeom>
          <a:solidFill>
            <a:srgbClr val="00B0F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1800" b="1" dirty="0">
                <a:latin typeface="Arial" pitchFamily="34" charset="0"/>
              </a:rPr>
              <a:t>A</a:t>
            </a:r>
          </a:p>
        </p:txBody>
      </p:sp>
      <p:cxnSp>
        <p:nvCxnSpPr>
          <p:cNvPr id="61" name="AutoShape 12">
            <a:extLst>
              <a:ext uri="{FF2B5EF4-FFF2-40B4-BE49-F238E27FC236}">
                <a16:creationId xmlns:a16="http://schemas.microsoft.com/office/drawing/2014/main" id="{BFBD390B-EB15-487F-BD80-11F9DC9ABDBD}"/>
              </a:ext>
            </a:extLst>
          </p:cNvPr>
          <p:cNvCxnSpPr>
            <a:cxnSpLocks noChangeShapeType="1"/>
            <a:stCxn id="60" idx="5"/>
            <a:endCxn id="54" idx="1"/>
          </p:cNvCxnSpPr>
          <p:nvPr/>
        </p:nvCxnSpPr>
        <p:spPr bwMode="auto">
          <a:xfrm>
            <a:off x="8564147" y="1830224"/>
            <a:ext cx="685873" cy="258417"/>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2" name="AutoShape 13">
            <a:extLst>
              <a:ext uri="{FF2B5EF4-FFF2-40B4-BE49-F238E27FC236}">
                <a16:creationId xmlns:a16="http://schemas.microsoft.com/office/drawing/2014/main" id="{84C8D375-33D5-4369-977C-6E1F19BE6462}"/>
              </a:ext>
            </a:extLst>
          </p:cNvPr>
          <p:cNvCxnSpPr>
            <a:cxnSpLocks noChangeShapeType="1"/>
            <a:stCxn id="60" idx="3"/>
            <a:endCxn id="53" idx="7"/>
          </p:cNvCxnSpPr>
          <p:nvPr/>
        </p:nvCxnSpPr>
        <p:spPr bwMode="auto">
          <a:xfrm flipH="1">
            <a:off x="7699150" y="1830224"/>
            <a:ext cx="541707" cy="258417"/>
          </a:xfrm>
          <a:prstGeom prst="straightConnector1">
            <a:avLst/>
          </a:prstGeom>
          <a:ln w="38100">
            <a:solidFill>
              <a:schemeClr val="bg1">
                <a:lumMod val="75000"/>
              </a:schemeClr>
            </a:solidFill>
            <a:headEnd type="none" w="med" len="med"/>
            <a:tailEnd type="non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3" name="AutoShape 14">
            <a:extLst>
              <a:ext uri="{FF2B5EF4-FFF2-40B4-BE49-F238E27FC236}">
                <a16:creationId xmlns:a16="http://schemas.microsoft.com/office/drawing/2014/main" id="{08F39D85-F0F8-4DB9-9FEC-EBC49DDA7F4D}"/>
              </a:ext>
            </a:extLst>
          </p:cNvPr>
          <p:cNvCxnSpPr>
            <a:cxnSpLocks noChangeShapeType="1"/>
            <a:stCxn id="53" idx="6"/>
            <a:endCxn id="54" idx="2"/>
          </p:cNvCxnSpPr>
          <p:nvPr/>
        </p:nvCxnSpPr>
        <p:spPr bwMode="auto">
          <a:xfrm>
            <a:off x="7766105" y="2250286"/>
            <a:ext cx="1416960" cy="0"/>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4" name="AutoShape 15">
            <a:extLst>
              <a:ext uri="{FF2B5EF4-FFF2-40B4-BE49-F238E27FC236}">
                <a16:creationId xmlns:a16="http://schemas.microsoft.com/office/drawing/2014/main" id="{98C13AA3-EF94-4D16-BF97-3E72D73DA3E7}"/>
              </a:ext>
            </a:extLst>
          </p:cNvPr>
          <p:cNvCxnSpPr>
            <a:cxnSpLocks noChangeShapeType="1"/>
            <a:stCxn id="56" idx="0"/>
            <a:endCxn id="53" idx="4"/>
          </p:cNvCxnSpPr>
          <p:nvPr/>
        </p:nvCxnSpPr>
        <p:spPr bwMode="auto">
          <a:xfrm flipV="1">
            <a:off x="7537505" y="2478886"/>
            <a:ext cx="0" cy="623986"/>
          </a:xfrm>
          <a:prstGeom prst="straightConnector1">
            <a:avLst/>
          </a:prstGeom>
          <a:noFill/>
          <a:ln w="38100">
            <a:solidFill>
              <a:schemeClr val="bg1">
                <a:lumMod val="75000"/>
              </a:schemeClr>
            </a:solidFill>
            <a:round/>
            <a:headEnd type="none" w="med" len="med"/>
            <a:tailEnd type="none" w="med" len="med"/>
          </a:ln>
          <a:extLst>
            <a:ext uri="{909E8E84-426E-40DD-AFC4-6F175D3DCCD1}">
              <a14:hiddenFill xmlns:a14="http://schemas.microsoft.com/office/drawing/2010/main">
                <a:noFill/>
              </a14:hiddenFill>
            </a:ext>
          </a:extLst>
        </p:spPr>
      </p:cxnSp>
      <p:cxnSp>
        <p:nvCxnSpPr>
          <p:cNvPr id="65" name="AutoShape 16">
            <a:extLst>
              <a:ext uri="{FF2B5EF4-FFF2-40B4-BE49-F238E27FC236}">
                <a16:creationId xmlns:a16="http://schemas.microsoft.com/office/drawing/2014/main" id="{4756E74A-890E-4860-87EB-0C456AEFA517}"/>
              </a:ext>
            </a:extLst>
          </p:cNvPr>
          <p:cNvCxnSpPr>
            <a:cxnSpLocks noChangeShapeType="1"/>
            <a:stCxn id="56" idx="5"/>
            <a:endCxn id="59" idx="1"/>
          </p:cNvCxnSpPr>
          <p:nvPr/>
        </p:nvCxnSpPr>
        <p:spPr bwMode="auto">
          <a:xfrm>
            <a:off x="7699150" y="3493117"/>
            <a:ext cx="594131" cy="193960"/>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a16="http://schemas.microsoft.com/office/drawing/2014/main" id="{D57AD941-C999-4263-9B74-6FCC15BF58C4}"/>
              </a:ext>
            </a:extLst>
          </p:cNvPr>
          <p:cNvCxnSpPr>
            <a:cxnSpLocks noChangeShapeType="1"/>
            <a:stCxn id="59" idx="7"/>
            <a:endCxn id="57" idx="3"/>
          </p:cNvCxnSpPr>
          <p:nvPr/>
        </p:nvCxnSpPr>
        <p:spPr bwMode="auto">
          <a:xfrm flipV="1">
            <a:off x="8616571" y="3493117"/>
            <a:ext cx="633449" cy="193960"/>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7" name="AutoShape 18">
            <a:extLst>
              <a:ext uri="{FF2B5EF4-FFF2-40B4-BE49-F238E27FC236}">
                <a16:creationId xmlns:a16="http://schemas.microsoft.com/office/drawing/2014/main" id="{1B43E723-884A-4720-BEDC-F62B6FA88126}"/>
              </a:ext>
            </a:extLst>
          </p:cNvPr>
          <p:cNvCxnSpPr>
            <a:cxnSpLocks noChangeShapeType="1"/>
            <a:stCxn id="57" idx="0"/>
            <a:endCxn id="54" idx="4"/>
          </p:cNvCxnSpPr>
          <p:nvPr/>
        </p:nvCxnSpPr>
        <p:spPr bwMode="auto">
          <a:xfrm flipV="1">
            <a:off x="9411665" y="2478886"/>
            <a:ext cx="0" cy="623986"/>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8" name="AutoShape 19">
            <a:extLst>
              <a:ext uri="{FF2B5EF4-FFF2-40B4-BE49-F238E27FC236}">
                <a16:creationId xmlns:a16="http://schemas.microsoft.com/office/drawing/2014/main" id="{BDBDFBA7-9027-42AB-89E3-102824F79CC1}"/>
              </a:ext>
            </a:extLst>
          </p:cNvPr>
          <p:cNvCxnSpPr>
            <a:cxnSpLocks noChangeShapeType="1"/>
            <a:stCxn id="54" idx="6"/>
            <a:endCxn id="55" idx="2"/>
          </p:cNvCxnSpPr>
          <p:nvPr/>
        </p:nvCxnSpPr>
        <p:spPr bwMode="auto">
          <a:xfrm>
            <a:off x="9640265" y="2250286"/>
            <a:ext cx="822383" cy="0"/>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69" name="AutoShape 20">
            <a:extLst>
              <a:ext uri="{FF2B5EF4-FFF2-40B4-BE49-F238E27FC236}">
                <a16:creationId xmlns:a16="http://schemas.microsoft.com/office/drawing/2014/main" id="{E29B4A66-BBDE-4F2D-87D5-0469FEC7E24D}"/>
              </a:ext>
            </a:extLst>
          </p:cNvPr>
          <p:cNvCxnSpPr>
            <a:cxnSpLocks noChangeShapeType="1"/>
            <a:stCxn id="57" idx="6"/>
            <a:endCxn id="58" idx="2"/>
          </p:cNvCxnSpPr>
          <p:nvPr/>
        </p:nvCxnSpPr>
        <p:spPr bwMode="auto">
          <a:xfrm>
            <a:off x="9640265" y="3331472"/>
            <a:ext cx="822388" cy="0"/>
          </a:xfrm>
          <a:prstGeom prst="straightConnector1">
            <a:avLst/>
          </a:prstGeom>
          <a:noFill/>
          <a:ln w="76200">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70" name="AutoShape 21">
            <a:extLst>
              <a:ext uri="{FF2B5EF4-FFF2-40B4-BE49-F238E27FC236}">
                <a16:creationId xmlns:a16="http://schemas.microsoft.com/office/drawing/2014/main" id="{A190CDC4-0157-4C35-89E1-BE2DA01DD63C}"/>
              </a:ext>
            </a:extLst>
          </p:cNvPr>
          <p:cNvCxnSpPr>
            <a:cxnSpLocks noChangeShapeType="1"/>
            <a:stCxn id="59" idx="0"/>
            <a:endCxn id="53" idx="5"/>
          </p:cNvCxnSpPr>
          <p:nvPr/>
        </p:nvCxnSpPr>
        <p:spPr bwMode="auto">
          <a:xfrm rot="16200000" flipV="1">
            <a:off x="7472943" y="2638139"/>
            <a:ext cx="1208191" cy="755776"/>
          </a:xfrm>
          <a:prstGeom prst="curvedConnector3">
            <a:avLst>
              <a:gd name="adj1" fmla="val 50000"/>
            </a:avLst>
          </a:prstGeom>
          <a:noFill/>
          <a:ln w="38100">
            <a:solidFill>
              <a:schemeClr val="bg1">
                <a:lumMod val="75000"/>
              </a:schemeClr>
            </a:solidFill>
            <a:round/>
            <a:headEnd/>
            <a:tailEnd/>
          </a:ln>
          <a:extLst>
            <a:ext uri="{909E8E84-426E-40DD-AFC4-6F175D3DCCD1}">
              <a14:hiddenFill xmlns:a14="http://schemas.microsoft.com/office/drawing/2010/main">
                <a:noFill/>
              </a14:hiddenFill>
            </a:ext>
          </a:extLst>
        </p:spPr>
      </p:cxnSp>
      <p:sp>
        <p:nvSpPr>
          <p:cNvPr id="71" name="Text Box 22">
            <a:extLst>
              <a:ext uri="{FF2B5EF4-FFF2-40B4-BE49-F238E27FC236}">
                <a16:creationId xmlns:a16="http://schemas.microsoft.com/office/drawing/2014/main" id="{D332971E-7D29-4D63-A03C-02EE66EA1B97}"/>
              </a:ext>
            </a:extLst>
          </p:cNvPr>
          <p:cNvSpPr txBox="1">
            <a:spLocks noChangeArrowheads="1"/>
          </p:cNvSpPr>
          <p:nvPr/>
        </p:nvSpPr>
        <p:spPr bwMode="auto">
          <a:xfrm>
            <a:off x="6989928" y="257911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14</a:t>
            </a:r>
          </a:p>
        </p:txBody>
      </p:sp>
      <p:sp>
        <p:nvSpPr>
          <p:cNvPr id="72" name="Text Box 23">
            <a:extLst>
              <a:ext uri="{FF2B5EF4-FFF2-40B4-BE49-F238E27FC236}">
                <a16:creationId xmlns:a16="http://schemas.microsoft.com/office/drawing/2014/main" id="{21F32349-ED7A-4BF4-901B-0CBCC52EB8A8}"/>
              </a:ext>
            </a:extLst>
          </p:cNvPr>
          <p:cNvSpPr txBox="1">
            <a:spLocks noChangeArrowheads="1"/>
          </p:cNvSpPr>
          <p:nvPr/>
        </p:nvSpPr>
        <p:spPr bwMode="auto">
          <a:xfrm>
            <a:off x="7973263" y="2619763"/>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10</a:t>
            </a:r>
          </a:p>
        </p:txBody>
      </p:sp>
      <p:sp>
        <p:nvSpPr>
          <p:cNvPr id="73" name="Text Box 24">
            <a:extLst>
              <a:ext uri="{FF2B5EF4-FFF2-40B4-BE49-F238E27FC236}">
                <a16:creationId xmlns:a16="http://schemas.microsoft.com/office/drawing/2014/main" id="{D414FBE3-148A-4E7F-B8FE-F3DAE9CCFEC3}"/>
              </a:ext>
            </a:extLst>
          </p:cNvPr>
          <p:cNvSpPr txBox="1">
            <a:spLocks noChangeArrowheads="1"/>
          </p:cNvSpPr>
          <p:nvPr/>
        </p:nvSpPr>
        <p:spPr bwMode="auto">
          <a:xfrm>
            <a:off x="7707596" y="356668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3</a:t>
            </a:r>
          </a:p>
        </p:txBody>
      </p:sp>
      <p:sp>
        <p:nvSpPr>
          <p:cNvPr id="74" name="Text Box 25">
            <a:extLst>
              <a:ext uri="{FF2B5EF4-FFF2-40B4-BE49-F238E27FC236}">
                <a16:creationId xmlns:a16="http://schemas.microsoft.com/office/drawing/2014/main" id="{80BAF486-6257-4205-B683-3E63DA1C4E1D}"/>
              </a:ext>
            </a:extLst>
          </p:cNvPr>
          <p:cNvSpPr txBox="1">
            <a:spLocks noChangeArrowheads="1"/>
          </p:cNvSpPr>
          <p:nvPr/>
        </p:nvSpPr>
        <p:spPr bwMode="auto">
          <a:xfrm>
            <a:off x="7638301" y="1575474"/>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6</a:t>
            </a:r>
          </a:p>
        </p:txBody>
      </p:sp>
      <p:sp>
        <p:nvSpPr>
          <p:cNvPr id="75" name="Text Box 26">
            <a:extLst>
              <a:ext uri="{FF2B5EF4-FFF2-40B4-BE49-F238E27FC236}">
                <a16:creationId xmlns:a16="http://schemas.microsoft.com/office/drawing/2014/main" id="{109F4BEF-3141-43C0-92E5-C0CADE42E570}"/>
              </a:ext>
            </a:extLst>
          </p:cNvPr>
          <p:cNvSpPr txBox="1">
            <a:spLocks noChangeArrowheads="1"/>
          </p:cNvSpPr>
          <p:nvPr/>
        </p:nvSpPr>
        <p:spPr bwMode="auto">
          <a:xfrm>
            <a:off x="8839014" y="1569312"/>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4</a:t>
            </a:r>
          </a:p>
        </p:txBody>
      </p:sp>
      <p:sp>
        <p:nvSpPr>
          <p:cNvPr id="77" name="Text Box 28">
            <a:extLst>
              <a:ext uri="{FF2B5EF4-FFF2-40B4-BE49-F238E27FC236}">
                <a16:creationId xmlns:a16="http://schemas.microsoft.com/office/drawing/2014/main" id="{C7D8D3F2-D507-4EB8-9AC2-542D8BED18B4}"/>
              </a:ext>
            </a:extLst>
          </p:cNvPr>
          <p:cNvSpPr txBox="1">
            <a:spLocks noChangeArrowheads="1"/>
          </p:cNvSpPr>
          <p:nvPr/>
        </p:nvSpPr>
        <p:spPr bwMode="auto">
          <a:xfrm>
            <a:off x="9402912" y="2569810"/>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2</a:t>
            </a:r>
          </a:p>
        </p:txBody>
      </p:sp>
      <p:sp>
        <p:nvSpPr>
          <p:cNvPr id="78" name="Text Box 29">
            <a:extLst>
              <a:ext uri="{FF2B5EF4-FFF2-40B4-BE49-F238E27FC236}">
                <a16:creationId xmlns:a16="http://schemas.microsoft.com/office/drawing/2014/main" id="{6E08151C-AB8A-44FB-AAAA-6B91C32027BB}"/>
              </a:ext>
            </a:extLst>
          </p:cNvPr>
          <p:cNvSpPr txBox="1">
            <a:spLocks noChangeArrowheads="1"/>
          </p:cNvSpPr>
          <p:nvPr/>
        </p:nvSpPr>
        <p:spPr bwMode="auto">
          <a:xfrm>
            <a:off x="9832519" y="1810576"/>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9</a:t>
            </a:r>
          </a:p>
        </p:txBody>
      </p:sp>
      <p:sp>
        <p:nvSpPr>
          <p:cNvPr id="79" name="Text Box 30">
            <a:extLst>
              <a:ext uri="{FF2B5EF4-FFF2-40B4-BE49-F238E27FC236}">
                <a16:creationId xmlns:a16="http://schemas.microsoft.com/office/drawing/2014/main" id="{D0E524DE-1D87-4D62-8EA2-2531A1BA1396}"/>
              </a:ext>
            </a:extLst>
          </p:cNvPr>
          <p:cNvSpPr txBox="1">
            <a:spLocks noChangeArrowheads="1"/>
          </p:cNvSpPr>
          <p:nvPr/>
        </p:nvSpPr>
        <p:spPr bwMode="auto">
          <a:xfrm>
            <a:off x="9794036" y="2895746"/>
            <a:ext cx="524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15</a:t>
            </a:r>
          </a:p>
        </p:txBody>
      </p:sp>
      <p:sp>
        <p:nvSpPr>
          <p:cNvPr id="80" name="Text Box 31">
            <a:extLst>
              <a:ext uri="{FF2B5EF4-FFF2-40B4-BE49-F238E27FC236}">
                <a16:creationId xmlns:a16="http://schemas.microsoft.com/office/drawing/2014/main" id="{1D35FFE8-AC77-475F-A321-ACAB51908FFC}"/>
              </a:ext>
            </a:extLst>
          </p:cNvPr>
          <p:cNvSpPr txBox="1">
            <a:spLocks noChangeArrowheads="1"/>
          </p:cNvSpPr>
          <p:nvPr/>
        </p:nvSpPr>
        <p:spPr bwMode="auto">
          <a:xfrm>
            <a:off x="8858977" y="3556111"/>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8</a:t>
            </a:r>
          </a:p>
        </p:txBody>
      </p:sp>
      <p:sp>
        <p:nvSpPr>
          <p:cNvPr id="2" name="Text Box 27">
            <a:extLst>
              <a:ext uri="{FF2B5EF4-FFF2-40B4-BE49-F238E27FC236}">
                <a16:creationId xmlns:a16="http://schemas.microsoft.com/office/drawing/2014/main" id="{F2C18EBA-BDE9-433B-8757-B6A34C0891E5}"/>
              </a:ext>
            </a:extLst>
          </p:cNvPr>
          <p:cNvSpPr txBox="1">
            <a:spLocks noChangeArrowheads="1"/>
          </p:cNvSpPr>
          <p:nvPr/>
        </p:nvSpPr>
        <p:spPr bwMode="auto">
          <a:xfrm>
            <a:off x="8264601" y="2222909"/>
            <a:ext cx="354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a:spcBef>
                <a:spcPct val="0"/>
              </a:spcBef>
              <a:buClrTx/>
              <a:buFontTx/>
              <a:buNone/>
              <a:defRPr kumimoji="0" sz="2200" b="1">
                <a:solidFill>
                  <a:srgbClr val="0033CC"/>
                </a:solidFill>
                <a:latin typeface="Courier New" pitchFamily="49" charset="0"/>
              </a:defRPr>
            </a:lvl1pPr>
            <a:lvl2pPr marL="742950" indent="-285750">
              <a:spcBef>
                <a:spcPct val="20000"/>
              </a:spcBef>
              <a:buClr>
                <a:srgbClr val="FF0000"/>
              </a:buClr>
              <a:buFont typeface="Wingdings" pitchFamily="2" charset="2"/>
              <a:buChar char="Q"/>
              <a:defRPr kumimoji="1" sz="2400" b="1">
                <a:latin typeface="Times New Roman" pitchFamily="18" charset="0"/>
              </a:defRPr>
            </a:lvl2pPr>
            <a:lvl3pPr marL="1143000" indent="-228600">
              <a:spcBef>
                <a:spcPct val="20000"/>
              </a:spcBef>
              <a:buClr>
                <a:srgbClr val="FF0000"/>
              </a:buClr>
              <a:buFont typeface="MT Extra" pitchFamily="18" charset="2"/>
              <a:buChar char="f"/>
              <a:defRPr kumimoji="1" sz="2000">
                <a:latin typeface="Times New Roman" pitchFamily="18" charset="0"/>
              </a:defRPr>
            </a:lvl3pPr>
            <a:lvl4pPr marL="1600200" indent="-228600">
              <a:spcBef>
                <a:spcPct val="20000"/>
              </a:spcBef>
              <a:buClr>
                <a:srgbClr val="FF0000"/>
              </a:buClr>
              <a:buChar char="•"/>
              <a:defRPr kumimoji="1">
                <a:latin typeface="Times New Roman" pitchFamily="18" charset="0"/>
              </a:defRPr>
            </a:lvl4pPr>
            <a:lvl5pPr marL="2057400" indent="-228600">
              <a:spcBef>
                <a:spcPct val="20000"/>
              </a:spcBef>
              <a:buClr>
                <a:srgbClr val="FF0000"/>
              </a:buClr>
              <a:buChar char="–"/>
              <a:defRPr kumimoji="1">
                <a:latin typeface="Times New Roman" pitchFamily="18" charset="0"/>
              </a:defRPr>
            </a:lvl5pPr>
            <a:lvl6pPr marL="2514600" indent="-228600" eaLnBrk="0" fontAlgn="base" hangingPunct="0">
              <a:spcBef>
                <a:spcPct val="20000"/>
              </a:spcBef>
              <a:spcAft>
                <a:spcPct val="0"/>
              </a:spcAft>
              <a:buClr>
                <a:srgbClr val="FF0000"/>
              </a:buClr>
              <a:buChar char="–"/>
              <a:defRPr kumimoji="1">
                <a:latin typeface="Times New Roman" pitchFamily="18" charset="0"/>
              </a:defRPr>
            </a:lvl6pPr>
            <a:lvl7pPr marL="2971800" indent="-228600" eaLnBrk="0" fontAlgn="base" hangingPunct="0">
              <a:spcBef>
                <a:spcPct val="20000"/>
              </a:spcBef>
              <a:spcAft>
                <a:spcPct val="0"/>
              </a:spcAft>
              <a:buClr>
                <a:srgbClr val="FF0000"/>
              </a:buClr>
              <a:buChar char="–"/>
              <a:defRPr kumimoji="1">
                <a:latin typeface="Times New Roman" pitchFamily="18" charset="0"/>
              </a:defRPr>
            </a:lvl7pPr>
            <a:lvl8pPr marL="3429000" indent="-228600" eaLnBrk="0" fontAlgn="base" hangingPunct="0">
              <a:spcBef>
                <a:spcPct val="20000"/>
              </a:spcBef>
              <a:spcAft>
                <a:spcPct val="0"/>
              </a:spcAft>
              <a:buClr>
                <a:srgbClr val="FF0000"/>
              </a:buClr>
              <a:buChar char="–"/>
              <a:defRPr kumimoji="1">
                <a:latin typeface="Times New Roman" pitchFamily="18" charset="0"/>
              </a:defRPr>
            </a:lvl8pPr>
            <a:lvl9pPr marL="3886200" indent="-228600" eaLnBrk="0" fontAlgn="base" hangingPunct="0">
              <a:spcBef>
                <a:spcPct val="20000"/>
              </a:spcBef>
              <a:spcAft>
                <a:spcPct val="0"/>
              </a:spcAft>
              <a:buClr>
                <a:srgbClr val="FF0000"/>
              </a:buClr>
              <a:buChar char="–"/>
              <a:defRPr kumimoji="1">
                <a:latin typeface="Times New Roman" pitchFamily="18" charset="0"/>
              </a:defRPr>
            </a:lvl9pPr>
          </a:lstStyle>
          <a:p>
            <a:r>
              <a:rPr lang="en-US" altLang="en-US" dirty="0"/>
              <a:t>5</a:t>
            </a:r>
          </a:p>
        </p:txBody>
      </p:sp>
    </p:spTree>
    <p:custDataLst>
      <p:tags r:id="rId1"/>
    </p:custDataLst>
    <p:extLst>
      <p:ext uri="{BB962C8B-B14F-4D97-AF65-F5344CB8AC3E}">
        <p14:creationId xmlns:p14="http://schemas.microsoft.com/office/powerpoint/2010/main" val="4949189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a:t>
            </a:r>
            <a:r>
              <a:rPr lang="en-US" altLang="en-US" sz="2000" b="1" dirty="0">
                <a:latin typeface="Courier New" pitchFamily="49" charset="0"/>
              </a:rPr>
              <a:t>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while (Q </a:t>
            </a:r>
            <a:r>
              <a:rPr lang="en-US" altLang="en-US" sz="2000" b="1" dirty="0">
                <a:latin typeface="Courier New" pitchFamily="49" charset="0"/>
              </a:rPr>
              <a:t>≠ Ø</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u = </a:t>
            </a:r>
            <a:r>
              <a:rPr lang="en-US" altLang="en-US" sz="2000" b="1" dirty="0" err="1">
                <a:latin typeface="Courier New" pitchFamily="49" charset="0"/>
                <a:sym typeface="Symbol" pitchFamily="18" charset="2"/>
              </a:rPr>
              <a:t>ExtractMin</a:t>
            </a:r>
            <a:r>
              <a:rPr lang="en-US" altLang="en-US" sz="2000" b="1" dirty="0">
                <a:latin typeface="Courier New" pitchFamily="49" charset="0"/>
                <a:sym typeface="Symbol" pitchFamily="18" charset="2"/>
              </a:rPr>
              <a:t>(Q);</a:t>
            </a:r>
          </a:p>
          <a:p>
            <a:pPr>
              <a:buFont typeface="Times New Roman" pitchFamily="18" charset="0"/>
              <a:buNone/>
            </a:pPr>
            <a:r>
              <a:rPr lang="en-US" altLang="en-US" sz="2000" b="1" dirty="0">
                <a:latin typeface="Courier New" pitchFamily="49" charset="0"/>
                <a:sym typeface="Symbol" pitchFamily="18" charset="2"/>
              </a:rPr>
              <a:t>        for each </a:t>
            </a:r>
            <a:r>
              <a:rPr lang="en-US" altLang="en-US" sz="2000" b="1" i="1" dirty="0">
                <a:latin typeface="Courier New" pitchFamily="49" charset="0"/>
                <a:sym typeface="Symbol" pitchFamily="18" charset="2"/>
              </a:rPr>
              <a:t>v</a:t>
            </a:r>
            <a:r>
              <a:rPr lang="en-US" altLang="en-US" sz="2000" b="1" dirty="0">
                <a:latin typeface="Courier New" pitchFamily="49" charset="0"/>
              </a:rPr>
              <a:t> </a:t>
            </a:r>
            <a:r>
              <a:rPr lang="en-US" altLang="en-US" sz="2000" b="1" dirty="0">
                <a:latin typeface="Courier New" pitchFamily="49" charset="0"/>
                <a:sym typeface="Symbol" pitchFamily="18" charset="2"/>
              </a:rPr>
              <a:t> Adj[</a:t>
            </a:r>
            <a:r>
              <a:rPr lang="en-US" altLang="en-US" sz="2000" b="1" i="1" dirty="0">
                <a:latin typeface="Courier New" pitchFamily="49" charset="0"/>
                <a:sym typeface="Symbol" pitchFamily="18" charset="2"/>
              </a:rPr>
              <a:t>u</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if (</a:t>
            </a:r>
            <a:r>
              <a:rPr lang="en-US" altLang="en-US" sz="2000" b="1" dirty="0" err="1">
                <a:latin typeface="Courier New" pitchFamily="49" charset="0"/>
                <a:sym typeface="Symbol" pitchFamily="18" charset="2"/>
              </a:rPr>
              <a:t>vQ</a:t>
            </a:r>
            <a:r>
              <a:rPr lang="en-US" altLang="en-US" sz="2000" b="1" dirty="0">
                <a:latin typeface="Courier New" pitchFamily="49" charset="0"/>
                <a:sym typeface="Symbol" pitchFamily="18" charset="2"/>
              </a:rPr>
              <a:t> &amp;&amp; w(</a:t>
            </a:r>
            <a:r>
              <a:rPr lang="en-US" altLang="en-US" sz="2000" b="1" i="1" dirty="0" err="1">
                <a:latin typeface="Courier New" pitchFamily="49" charset="0"/>
                <a:sym typeface="Symbol" pitchFamily="18" charset="2"/>
              </a:rPr>
              <a:t>u,v</a:t>
            </a:r>
            <a:r>
              <a:rPr lang="en-US" altLang="en-US" sz="2000" b="1" dirty="0">
                <a:latin typeface="Courier New" pitchFamily="49" charset="0"/>
                <a:sym typeface="Symbol" pitchFamily="18" charset="2"/>
              </a:rPr>
              <a:t>) &lt; key[</a:t>
            </a:r>
            <a:r>
              <a:rPr lang="en-US" altLang="en-US" sz="2000" b="1" i="1" dirty="0">
                <a:latin typeface="Courier New" pitchFamily="49" charset="0"/>
                <a:sym typeface="Symbol" pitchFamily="18" charset="2"/>
              </a:rPr>
              <a:t>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Algorithm Runtime</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37</a:t>
            </a:fld>
            <a:endParaRPr lang="en-US" altLang="en-US" sz="1800">
              <a:solidFill>
                <a:srgbClr val="FFFFFF"/>
              </a:solidFill>
            </a:endParaRPr>
          </a:p>
        </p:txBody>
      </p:sp>
      <p:grpSp>
        <p:nvGrpSpPr>
          <p:cNvPr id="13" name="Group 12">
            <a:extLst>
              <a:ext uri="{FF2B5EF4-FFF2-40B4-BE49-F238E27FC236}">
                <a16:creationId xmlns:a16="http://schemas.microsoft.com/office/drawing/2014/main" id="{16625227-F84C-4BEA-AC71-B685B50D1BBC}"/>
              </a:ext>
            </a:extLst>
          </p:cNvPr>
          <p:cNvGrpSpPr>
            <a:grpSpLocks/>
          </p:cNvGrpSpPr>
          <p:nvPr/>
        </p:nvGrpSpPr>
        <p:grpSpPr bwMode="auto">
          <a:xfrm>
            <a:off x="5715310" y="3836553"/>
            <a:ext cx="4551923" cy="431185"/>
            <a:chOff x="2496" y="1104"/>
            <a:chExt cx="1969" cy="234"/>
          </a:xfrm>
        </p:grpSpPr>
        <p:sp>
          <p:nvSpPr>
            <p:cNvPr id="14" name="Text Box 6">
              <a:extLst>
                <a:ext uri="{FF2B5EF4-FFF2-40B4-BE49-F238E27FC236}">
                  <a16:creationId xmlns:a16="http://schemas.microsoft.com/office/drawing/2014/main" id="{1D9F4C4C-573C-4AEC-B0EB-CA546FA379A9}"/>
                </a:ext>
              </a:extLst>
            </p:cNvPr>
            <p:cNvSpPr txBox="1">
              <a:spLocks noChangeArrowheads="1"/>
            </p:cNvSpPr>
            <p:nvPr/>
          </p:nvSpPr>
          <p:spPr bwMode="auto">
            <a:xfrm>
              <a:off x="2888" y="1104"/>
              <a:ext cx="15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O(V lg V) for the all vertices</a:t>
              </a:r>
            </a:p>
          </p:txBody>
        </p:sp>
        <p:sp>
          <p:nvSpPr>
            <p:cNvPr id="15" name="Line 7">
              <a:extLst>
                <a:ext uri="{FF2B5EF4-FFF2-40B4-BE49-F238E27FC236}">
                  <a16:creationId xmlns:a16="http://schemas.microsoft.com/office/drawing/2014/main" id="{2DBE2086-153E-4125-9223-6C927A35348B}"/>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
        <p:nvSpPr>
          <p:cNvPr id="23" name="Text Box 4">
            <a:extLst>
              <a:ext uri="{FF2B5EF4-FFF2-40B4-BE49-F238E27FC236}">
                <a16:creationId xmlns:a16="http://schemas.microsoft.com/office/drawing/2014/main" id="{196C915E-3762-4073-AADF-60E0FEA05E3A}"/>
              </a:ext>
            </a:extLst>
          </p:cNvPr>
          <p:cNvSpPr txBox="1">
            <a:spLocks noChangeArrowheads="1"/>
          </p:cNvSpPr>
          <p:nvPr/>
        </p:nvSpPr>
        <p:spPr bwMode="auto">
          <a:xfrm>
            <a:off x="6790448" y="2094122"/>
            <a:ext cx="4144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What will be the running time?</a:t>
            </a:r>
          </a:p>
        </p:txBody>
      </p:sp>
      <p:sp>
        <p:nvSpPr>
          <p:cNvPr id="24" name="Text Box 14">
            <a:extLst>
              <a:ext uri="{FF2B5EF4-FFF2-40B4-BE49-F238E27FC236}">
                <a16:creationId xmlns:a16="http://schemas.microsoft.com/office/drawing/2014/main" id="{BA17D23F-E02A-4662-BE7A-0DAB40F4D0C5}"/>
              </a:ext>
            </a:extLst>
          </p:cNvPr>
          <p:cNvSpPr txBox="1">
            <a:spLocks noChangeArrowheads="1"/>
          </p:cNvSpPr>
          <p:nvPr/>
        </p:nvSpPr>
        <p:spPr bwMode="auto">
          <a:xfrm>
            <a:off x="6790447" y="2498650"/>
            <a:ext cx="4362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00B050"/>
                </a:solidFill>
              </a:rPr>
              <a:t>O(V lg V) + O(E lg V) </a:t>
            </a:r>
            <a:r>
              <a:rPr lang="en-US" altLang="en-US" sz="2400" b="1" dirty="0">
                <a:solidFill>
                  <a:srgbClr val="00B050"/>
                </a:solidFill>
                <a:sym typeface="Wingdings" panose="05000000000000000000" pitchFamily="2" charset="2"/>
              </a:rPr>
              <a:t></a:t>
            </a:r>
            <a:r>
              <a:rPr lang="en-US" altLang="en-US" sz="2400" b="1" i="1" dirty="0">
                <a:solidFill>
                  <a:srgbClr val="00B050"/>
                </a:solidFill>
                <a:sym typeface="Wingdings" panose="05000000000000000000" pitchFamily="2" charset="2"/>
              </a:rPr>
              <a:t>  </a:t>
            </a:r>
            <a:r>
              <a:rPr lang="en-US" altLang="en-US" sz="2400" b="1" i="1" dirty="0">
                <a:solidFill>
                  <a:srgbClr val="00B050"/>
                </a:solidFill>
              </a:rPr>
              <a:t>O(E lg V)</a:t>
            </a:r>
          </a:p>
        </p:txBody>
      </p:sp>
      <p:sp>
        <p:nvSpPr>
          <p:cNvPr id="2" name="Text Box 4">
            <a:extLst>
              <a:ext uri="{FF2B5EF4-FFF2-40B4-BE49-F238E27FC236}">
                <a16:creationId xmlns:a16="http://schemas.microsoft.com/office/drawing/2014/main" id="{98D15B19-2EF6-45A0-BC58-BD0BE53524C6}"/>
              </a:ext>
            </a:extLst>
          </p:cNvPr>
          <p:cNvSpPr txBox="1">
            <a:spLocks noChangeArrowheads="1"/>
          </p:cNvSpPr>
          <p:nvPr/>
        </p:nvSpPr>
        <p:spPr bwMode="auto">
          <a:xfrm>
            <a:off x="4155501" y="1159605"/>
            <a:ext cx="3582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Using Min-Heap for Queue</a:t>
            </a:r>
          </a:p>
        </p:txBody>
      </p:sp>
      <p:grpSp>
        <p:nvGrpSpPr>
          <p:cNvPr id="4" name="Group 3">
            <a:extLst>
              <a:ext uri="{FF2B5EF4-FFF2-40B4-BE49-F238E27FC236}">
                <a16:creationId xmlns:a16="http://schemas.microsoft.com/office/drawing/2014/main" id="{9EA91C7E-AAF9-41FE-82B3-637E919DC39C}"/>
              </a:ext>
            </a:extLst>
          </p:cNvPr>
          <p:cNvGrpSpPr/>
          <p:nvPr/>
        </p:nvGrpSpPr>
        <p:grpSpPr>
          <a:xfrm>
            <a:off x="4273331" y="1900100"/>
            <a:ext cx="1789325" cy="431185"/>
            <a:chOff x="8539947" y="2085520"/>
            <a:chExt cx="1789325" cy="431185"/>
          </a:xfrm>
        </p:grpSpPr>
        <p:grpSp>
          <p:nvGrpSpPr>
            <p:cNvPr id="26" name="Group 25">
              <a:extLst>
                <a:ext uri="{FF2B5EF4-FFF2-40B4-BE49-F238E27FC236}">
                  <a16:creationId xmlns:a16="http://schemas.microsoft.com/office/drawing/2014/main" id="{CB08A51C-F066-4D4E-9533-CF4D223FEA81}"/>
                </a:ext>
              </a:extLst>
            </p:cNvPr>
            <p:cNvGrpSpPr>
              <a:grpSpLocks/>
            </p:cNvGrpSpPr>
            <p:nvPr/>
          </p:nvGrpSpPr>
          <p:grpSpPr bwMode="auto">
            <a:xfrm>
              <a:off x="8539947" y="2085520"/>
              <a:ext cx="1789325" cy="431185"/>
              <a:chOff x="2578" y="1113"/>
              <a:chExt cx="774" cy="234"/>
            </a:xfrm>
          </p:grpSpPr>
          <p:sp>
            <p:nvSpPr>
              <p:cNvPr id="27" name="Text Box 6">
                <a:extLst>
                  <a:ext uri="{FF2B5EF4-FFF2-40B4-BE49-F238E27FC236}">
                    <a16:creationId xmlns:a16="http://schemas.microsoft.com/office/drawing/2014/main" id="{47257AE9-5C7F-40AD-A8BA-BC67534B0505}"/>
                  </a:ext>
                </a:extLst>
              </p:cNvPr>
              <p:cNvSpPr txBox="1">
                <a:spLocks noChangeArrowheads="1"/>
              </p:cNvSpPr>
              <p:nvPr/>
            </p:nvSpPr>
            <p:spPr bwMode="auto">
              <a:xfrm>
                <a:off x="3042" y="1113"/>
                <a:ext cx="31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28" name="Line 7">
                <a:extLst>
                  <a:ext uri="{FF2B5EF4-FFF2-40B4-BE49-F238E27FC236}">
                    <a16:creationId xmlns:a16="http://schemas.microsoft.com/office/drawing/2014/main" id="{6A789715-29B4-4D0C-9F73-20C5936631CA}"/>
                  </a:ext>
                </a:extLst>
              </p:cNvPr>
              <p:cNvSpPr>
                <a:spLocks noChangeShapeType="1"/>
              </p:cNvSpPr>
              <p:nvPr/>
            </p:nvSpPr>
            <p:spPr bwMode="auto">
              <a:xfrm flipH="1" flipV="1">
                <a:off x="2578" y="1113"/>
                <a:ext cx="390" cy="108"/>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sp>
          <p:nvSpPr>
            <p:cNvPr id="3" name="Line 7">
              <a:extLst>
                <a:ext uri="{FF2B5EF4-FFF2-40B4-BE49-F238E27FC236}">
                  <a16:creationId xmlns:a16="http://schemas.microsoft.com/office/drawing/2014/main" id="{150E49F2-D6F3-47BB-BB3F-F505070EFE47}"/>
                </a:ext>
              </a:extLst>
            </p:cNvPr>
            <p:cNvSpPr>
              <a:spLocks noChangeShapeType="1"/>
            </p:cNvSpPr>
            <p:nvPr/>
          </p:nvSpPr>
          <p:spPr bwMode="auto">
            <a:xfrm flipH="1">
              <a:off x="8588092" y="2439593"/>
              <a:ext cx="799881"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30" name="Group 29">
            <a:extLst>
              <a:ext uri="{FF2B5EF4-FFF2-40B4-BE49-F238E27FC236}">
                <a16:creationId xmlns:a16="http://schemas.microsoft.com/office/drawing/2014/main" id="{1AD64E5E-D361-41AE-8EE3-3630F59FC1E7}"/>
              </a:ext>
            </a:extLst>
          </p:cNvPr>
          <p:cNvGrpSpPr/>
          <p:nvPr/>
        </p:nvGrpSpPr>
        <p:grpSpPr>
          <a:xfrm>
            <a:off x="421354" y="3804469"/>
            <a:ext cx="1038477" cy="511678"/>
            <a:chOff x="9773040" y="2021069"/>
            <a:chExt cx="1038477" cy="511678"/>
          </a:xfrm>
        </p:grpSpPr>
        <p:sp>
          <p:nvSpPr>
            <p:cNvPr id="33" name="Text Box 6">
              <a:extLst>
                <a:ext uri="{FF2B5EF4-FFF2-40B4-BE49-F238E27FC236}">
                  <a16:creationId xmlns:a16="http://schemas.microsoft.com/office/drawing/2014/main" id="{190CD554-6467-4B86-80E2-B8A34DDC9BD3}"/>
                </a:ext>
              </a:extLst>
            </p:cNvPr>
            <p:cNvSpPr txBox="1">
              <a:spLocks noChangeArrowheads="1"/>
            </p:cNvSpPr>
            <p:nvPr/>
          </p:nvSpPr>
          <p:spPr bwMode="auto">
            <a:xfrm>
              <a:off x="9773040" y="2101562"/>
              <a:ext cx="716655" cy="4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32" name="Line 7">
              <a:extLst>
                <a:ext uri="{FF2B5EF4-FFF2-40B4-BE49-F238E27FC236}">
                  <a16:creationId xmlns:a16="http://schemas.microsoft.com/office/drawing/2014/main" id="{E6D597C6-E5CF-48C1-A22E-153482864B35}"/>
                </a:ext>
              </a:extLst>
            </p:cNvPr>
            <p:cNvSpPr>
              <a:spLocks noChangeShapeType="1"/>
            </p:cNvSpPr>
            <p:nvPr/>
          </p:nvSpPr>
          <p:spPr bwMode="auto">
            <a:xfrm flipV="1">
              <a:off x="10478841" y="2021069"/>
              <a:ext cx="332676" cy="209978"/>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35" name="Group 34">
            <a:extLst>
              <a:ext uri="{FF2B5EF4-FFF2-40B4-BE49-F238E27FC236}">
                <a16:creationId xmlns:a16="http://schemas.microsoft.com/office/drawing/2014/main" id="{27C86894-EDA7-48AA-8035-DCCAF369FB5B}"/>
              </a:ext>
            </a:extLst>
          </p:cNvPr>
          <p:cNvGrpSpPr>
            <a:grpSpLocks/>
          </p:cNvGrpSpPr>
          <p:nvPr/>
        </p:nvGrpSpPr>
        <p:grpSpPr bwMode="auto">
          <a:xfrm>
            <a:off x="5715310" y="4251696"/>
            <a:ext cx="4551923" cy="431185"/>
            <a:chOff x="2496" y="1104"/>
            <a:chExt cx="1969" cy="234"/>
          </a:xfrm>
        </p:grpSpPr>
        <p:sp>
          <p:nvSpPr>
            <p:cNvPr id="36" name="Text Box 6">
              <a:extLst>
                <a:ext uri="{FF2B5EF4-FFF2-40B4-BE49-F238E27FC236}">
                  <a16:creationId xmlns:a16="http://schemas.microsoft.com/office/drawing/2014/main" id="{35CE2C35-571A-4F31-B4A3-548053A31F7E}"/>
                </a:ext>
              </a:extLst>
            </p:cNvPr>
            <p:cNvSpPr txBox="1">
              <a:spLocks noChangeArrowheads="1"/>
            </p:cNvSpPr>
            <p:nvPr/>
          </p:nvSpPr>
          <p:spPr bwMode="auto">
            <a:xfrm>
              <a:off x="2888" y="1104"/>
              <a:ext cx="15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O(E) over entire while loop</a:t>
              </a:r>
            </a:p>
          </p:txBody>
        </p:sp>
        <p:sp>
          <p:nvSpPr>
            <p:cNvPr id="37" name="Line 7">
              <a:extLst>
                <a:ext uri="{FF2B5EF4-FFF2-40B4-BE49-F238E27FC236}">
                  <a16:creationId xmlns:a16="http://schemas.microsoft.com/office/drawing/2014/main" id="{486B4A11-778D-4407-A83C-D8469AFF62E6}"/>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38" name="Group 37">
            <a:extLst>
              <a:ext uri="{FF2B5EF4-FFF2-40B4-BE49-F238E27FC236}">
                <a16:creationId xmlns:a16="http://schemas.microsoft.com/office/drawing/2014/main" id="{771B502B-6A63-4720-853D-1CF6EE89C221}"/>
              </a:ext>
            </a:extLst>
          </p:cNvPr>
          <p:cNvGrpSpPr>
            <a:grpSpLocks/>
          </p:cNvGrpSpPr>
          <p:nvPr/>
        </p:nvGrpSpPr>
        <p:grpSpPr bwMode="auto">
          <a:xfrm>
            <a:off x="6184603" y="5183634"/>
            <a:ext cx="4803908" cy="770236"/>
            <a:chOff x="2503" y="1104"/>
            <a:chExt cx="2078" cy="418"/>
          </a:xfrm>
        </p:grpSpPr>
        <p:sp>
          <p:nvSpPr>
            <p:cNvPr id="39" name="Text Box 6">
              <a:extLst>
                <a:ext uri="{FF2B5EF4-FFF2-40B4-BE49-F238E27FC236}">
                  <a16:creationId xmlns:a16="http://schemas.microsoft.com/office/drawing/2014/main" id="{7106EACC-F284-4D9F-B9FD-4AABB8BD53E5}"/>
                </a:ext>
              </a:extLst>
            </p:cNvPr>
            <p:cNvSpPr txBox="1">
              <a:spLocks noChangeArrowheads="1"/>
            </p:cNvSpPr>
            <p:nvPr/>
          </p:nvSpPr>
          <p:spPr bwMode="auto">
            <a:xfrm>
              <a:off x="2888" y="1104"/>
              <a:ext cx="1693"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O(lg V) to update in the heap, O(E lg V) for the entire for loop.</a:t>
              </a:r>
            </a:p>
          </p:txBody>
        </p:sp>
        <p:sp>
          <p:nvSpPr>
            <p:cNvPr id="40" name="Line 7">
              <a:extLst>
                <a:ext uri="{FF2B5EF4-FFF2-40B4-BE49-F238E27FC236}">
                  <a16:creationId xmlns:a16="http://schemas.microsoft.com/office/drawing/2014/main" id="{22F51036-04A8-4793-8444-16B785A7DE33}"/>
                </a:ext>
              </a:extLst>
            </p:cNvPr>
            <p:cNvSpPr>
              <a:spLocks noChangeShapeType="1"/>
            </p:cNvSpPr>
            <p:nvPr/>
          </p:nvSpPr>
          <p:spPr bwMode="auto">
            <a:xfrm flipH="1">
              <a:off x="2503" y="1315"/>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
        <p:nvSpPr>
          <p:cNvPr id="6" name="Text Box 13">
            <a:extLst>
              <a:ext uri="{FF2B5EF4-FFF2-40B4-BE49-F238E27FC236}">
                <a16:creationId xmlns:a16="http://schemas.microsoft.com/office/drawing/2014/main" id="{4C97EE20-3406-437D-82C4-43E8B37AA947}"/>
              </a:ext>
            </a:extLst>
          </p:cNvPr>
          <p:cNvSpPr txBox="1">
            <a:spLocks noChangeArrowheads="1"/>
          </p:cNvSpPr>
          <p:nvPr>
            <p:custDataLst>
              <p:tags r:id="rId2"/>
            </p:custDataLst>
          </p:nvPr>
        </p:nvSpPr>
        <p:spPr bwMode="auto">
          <a:xfrm>
            <a:off x="613858" y="6131607"/>
            <a:ext cx="10513177" cy="707886"/>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a:latin typeface="Times New Roman" panose="02020603050405020304" pitchFamily="18" charset="0"/>
                <a:cs typeface="Times New Roman" panose="02020603050405020304" pitchFamily="18" charset="0"/>
              </a:rPr>
              <a:t>Inner loop takes O(E lg V) for the heap update inside the O(E) loop. This is over all executions, so it is not multiplied by O(V) for the while loop (this is included in the O(E) runtime through all edges.</a:t>
            </a:r>
          </a:p>
        </p:txBody>
      </p:sp>
    </p:spTree>
    <p:custDataLst>
      <p:tags r:id="rId1"/>
    </p:custDataLst>
    <p:extLst>
      <p:ext uri="{BB962C8B-B14F-4D97-AF65-F5344CB8AC3E}">
        <p14:creationId xmlns:p14="http://schemas.microsoft.com/office/powerpoint/2010/main" val="2785572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93E695BE-9F1E-4266-AFA1-8D183B942FA2}"/>
              </a:ext>
            </a:extLst>
          </p:cNvPr>
          <p:cNvSpPr>
            <a:spLocks noGrp="1" noChangeArrowheads="1"/>
          </p:cNvSpPr>
          <p:nvPr>
            <p:ph idx="1"/>
          </p:nvPr>
        </p:nvSpPr>
        <p:spPr>
          <a:xfrm>
            <a:off x="895841" y="1331007"/>
            <a:ext cx="6927995" cy="4800600"/>
          </a:xfrm>
        </p:spPr>
        <p:txBody>
          <a:bodyPr/>
          <a:lstStyle/>
          <a:p>
            <a:pPr>
              <a:buFont typeface="Times New Roman" pitchFamily="18" charset="0"/>
              <a:buNone/>
            </a:pPr>
            <a:r>
              <a:rPr lang="en-US" altLang="en-US" sz="2000" b="1" dirty="0">
                <a:latin typeface="Courier New" pitchFamily="49" charset="0"/>
              </a:rPr>
              <a:t>Prim(</a:t>
            </a:r>
            <a:r>
              <a:rPr lang="en-US" altLang="en-US" sz="2000" b="1" dirty="0" err="1">
                <a:latin typeface="Courier New" pitchFamily="49" charset="0"/>
              </a:rPr>
              <a:t>G,w,r</a:t>
            </a:r>
            <a:r>
              <a:rPr lang="en-US" altLang="en-US" sz="2000" b="1" dirty="0">
                <a:latin typeface="Courier New" pitchFamily="49" charset="0"/>
              </a:rPr>
              <a:t>)</a:t>
            </a:r>
          </a:p>
          <a:p>
            <a:pPr>
              <a:buFont typeface="Times New Roman" pitchFamily="18" charset="0"/>
              <a:buNone/>
            </a:pPr>
            <a:r>
              <a:rPr lang="en-US" altLang="en-US" sz="2000" b="1" dirty="0">
                <a:latin typeface="Courier New" pitchFamily="49" charset="0"/>
              </a:rPr>
              <a:t>    Q = V[G];</a:t>
            </a:r>
          </a:p>
          <a:p>
            <a:pPr>
              <a:buFont typeface="Times New Roman" pitchFamily="18" charset="0"/>
              <a:buNone/>
            </a:pPr>
            <a:r>
              <a:rPr lang="en-US" altLang="en-US" sz="2000" b="1" dirty="0">
                <a:latin typeface="Courier New" pitchFamily="49" charset="0"/>
              </a:rPr>
              <a:t>    for each </a:t>
            </a:r>
            <a:r>
              <a:rPr lang="en-US" altLang="en-US" sz="2000" b="1" i="1" dirty="0">
                <a:latin typeface="Courier New" pitchFamily="49" charset="0"/>
              </a:rPr>
              <a:t>u</a:t>
            </a:r>
            <a:r>
              <a:rPr lang="en-US" altLang="en-US" sz="2000" b="1" dirty="0">
                <a:latin typeface="Courier New" pitchFamily="49" charset="0"/>
              </a:rPr>
              <a:t> </a:t>
            </a:r>
            <a:r>
              <a:rPr lang="en-US" altLang="en-US" sz="2000" b="1" dirty="0">
                <a:latin typeface="Courier New" pitchFamily="49" charset="0"/>
                <a:sym typeface="Symbol" pitchFamily="18" charset="2"/>
              </a:rPr>
              <a:t> Q</a:t>
            </a:r>
          </a:p>
          <a:p>
            <a:pPr>
              <a:buFont typeface="Times New Roman" pitchFamily="18" charset="0"/>
              <a:buNone/>
            </a:pPr>
            <a:r>
              <a:rPr lang="en-US" altLang="en-US" sz="2000" b="1" dirty="0">
                <a:latin typeface="Courier New" pitchFamily="49" charset="0"/>
                <a:sym typeface="Symbol" pitchFamily="18" charset="2"/>
              </a:rPr>
              <a:t>        key[u] = ;</a:t>
            </a:r>
          </a:p>
          <a:p>
            <a:pPr>
              <a:buFont typeface="Times New Roman" pitchFamily="18" charset="0"/>
              <a:buNone/>
            </a:pPr>
            <a:r>
              <a:rPr lang="en-US" altLang="en-US" sz="2000" b="1" dirty="0">
                <a:latin typeface="Courier New" pitchFamily="49" charset="0"/>
                <a:sym typeface="Symbol" pitchFamily="18" charset="2"/>
              </a:rPr>
              <a:t>        p[u] = NIL;</a:t>
            </a:r>
          </a:p>
          <a:p>
            <a:pPr>
              <a:buFont typeface="Times New Roman" pitchFamily="18" charset="0"/>
              <a:buNone/>
            </a:pPr>
            <a:r>
              <a:rPr lang="en-US" altLang="en-US" sz="2000" b="1" dirty="0">
                <a:latin typeface="Courier New" pitchFamily="49" charset="0"/>
                <a:sym typeface="Symbol" pitchFamily="18" charset="2"/>
              </a:rPr>
              <a:t>    key[r] = 0;</a:t>
            </a:r>
          </a:p>
          <a:p>
            <a:pPr>
              <a:buFont typeface="Times New Roman" pitchFamily="18" charset="0"/>
              <a:buNone/>
            </a:pPr>
            <a:r>
              <a:rPr lang="en-US" altLang="en-US" sz="2000" b="1" dirty="0">
                <a:latin typeface="Courier New" pitchFamily="49" charset="0"/>
                <a:sym typeface="Symbol" pitchFamily="18" charset="2"/>
              </a:rPr>
              <a:t>    while (Q </a:t>
            </a:r>
            <a:r>
              <a:rPr lang="en-US" altLang="en-US" sz="2000" b="1" dirty="0">
                <a:latin typeface="Courier New" pitchFamily="49" charset="0"/>
              </a:rPr>
              <a:t>≠ Ø</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u = </a:t>
            </a:r>
            <a:r>
              <a:rPr lang="en-US" altLang="en-US" sz="2000" b="1" dirty="0" err="1">
                <a:latin typeface="Courier New" pitchFamily="49" charset="0"/>
                <a:sym typeface="Symbol" pitchFamily="18" charset="2"/>
              </a:rPr>
              <a:t>ExtractMin</a:t>
            </a:r>
            <a:r>
              <a:rPr lang="en-US" altLang="en-US" sz="2000" b="1" dirty="0">
                <a:latin typeface="Courier New" pitchFamily="49" charset="0"/>
                <a:sym typeface="Symbol" pitchFamily="18" charset="2"/>
              </a:rPr>
              <a:t>(Q);</a:t>
            </a:r>
          </a:p>
          <a:p>
            <a:pPr>
              <a:buFont typeface="Times New Roman" pitchFamily="18" charset="0"/>
              <a:buNone/>
            </a:pPr>
            <a:r>
              <a:rPr lang="en-US" altLang="en-US" sz="2000" b="1" dirty="0">
                <a:latin typeface="Courier New" pitchFamily="49" charset="0"/>
                <a:sym typeface="Symbol" pitchFamily="18" charset="2"/>
              </a:rPr>
              <a:t>        for each </a:t>
            </a:r>
            <a:r>
              <a:rPr lang="en-US" altLang="en-US" sz="2000" b="1" i="1" dirty="0">
                <a:latin typeface="Courier New" pitchFamily="49" charset="0"/>
                <a:sym typeface="Symbol" pitchFamily="18" charset="2"/>
              </a:rPr>
              <a:t>v</a:t>
            </a:r>
            <a:r>
              <a:rPr lang="en-US" altLang="en-US" sz="2000" b="1" dirty="0">
                <a:latin typeface="Courier New" pitchFamily="49" charset="0"/>
              </a:rPr>
              <a:t> </a:t>
            </a:r>
            <a:r>
              <a:rPr lang="en-US" altLang="en-US" sz="2000" b="1" dirty="0">
                <a:latin typeface="Courier New" pitchFamily="49" charset="0"/>
                <a:sym typeface="Symbol" pitchFamily="18" charset="2"/>
              </a:rPr>
              <a:t> Adj[</a:t>
            </a:r>
            <a:r>
              <a:rPr lang="en-US" altLang="en-US" sz="2000" b="1" i="1" dirty="0">
                <a:latin typeface="Courier New" pitchFamily="49" charset="0"/>
                <a:sym typeface="Symbol" pitchFamily="18" charset="2"/>
              </a:rPr>
              <a:t>u</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if (</a:t>
            </a:r>
            <a:r>
              <a:rPr lang="en-US" altLang="en-US" sz="2000" b="1" dirty="0" err="1">
                <a:latin typeface="Courier New" pitchFamily="49" charset="0"/>
                <a:sym typeface="Symbol" pitchFamily="18" charset="2"/>
              </a:rPr>
              <a:t>vQ</a:t>
            </a:r>
            <a:r>
              <a:rPr lang="en-US" altLang="en-US" sz="2000" b="1" dirty="0">
                <a:latin typeface="Courier New" pitchFamily="49" charset="0"/>
                <a:sym typeface="Symbol" pitchFamily="18" charset="2"/>
              </a:rPr>
              <a:t> &amp;&amp; w(</a:t>
            </a:r>
            <a:r>
              <a:rPr lang="en-US" altLang="en-US" sz="2000" b="1" i="1" dirty="0" err="1">
                <a:latin typeface="Courier New" pitchFamily="49" charset="0"/>
                <a:sym typeface="Symbol" pitchFamily="18" charset="2"/>
              </a:rPr>
              <a:t>u,v</a:t>
            </a:r>
            <a:r>
              <a:rPr lang="en-US" altLang="en-US" sz="2000" b="1" dirty="0">
                <a:latin typeface="Courier New" pitchFamily="49" charset="0"/>
                <a:sym typeface="Symbol" pitchFamily="18" charset="2"/>
              </a:rPr>
              <a:t>) &lt; key[</a:t>
            </a:r>
            <a:r>
              <a:rPr lang="en-US" altLang="en-US" sz="2000" b="1" i="1" dirty="0">
                <a:latin typeface="Courier New" pitchFamily="49" charset="0"/>
                <a:sym typeface="Symbol" pitchFamily="18" charset="2"/>
              </a:rPr>
              <a:t>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Symbol" pitchFamily="18" charset="2"/>
              </a:rPr>
              <a:t>                p[v] = u;</a:t>
            </a:r>
          </a:p>
          <a:p>
            <a:pPr>
              <a:buFont typeface="Times New Roman" pitchFamily="18" charset="0"/>
              <a:buNone/>
            </a:pPr>
            <a:r>
              <a:rPr lang="en-US" altLang="en-US" sz="2000" b="1" dirty="0">
                <a:latin typeface="Courier New" pitchFamily="49" charset="0"/>
                <a:sym typeface="Symbol" pitchFamily="18" charset="2"/>
              </a:rPr>
              <a:t>                key[v] = w(</a:t>
            </a:r>
            <a:r>
              <a:rPr lang="en-US" altLang="en-US" sz="2000" b="1" dirty="0" err="1">
                <a:latin typeface="Courier New" pitchFamily="49" charset="0"/>
                <a:sym typeface="Symbol" pitchFamily="18" charset="2"/>
              </a:rPr>
              <a:t>u,v</a:t>
            </a:r>
            <a:r>
              <a:rPr lang="en-US" altLang="en-US" sz="2000" b="1" dirty="0">
                <a:latin typeface="Courier New" pitchFamily="49" charset="0"/>
                <a:sym typeface="Symbol" pitchFamily="18" charset="2"/>
              </a:rPr>
              <a:t>);</a:t>
            </a:r>
          </a:p>
          <a:p>
            <a:pPr>
              <a:buFont typeface="Times New Roman" pitchFamily="18" charset="0"/>
              <a:buNone/>
            </a:pPr>
            <a:r>
              <a:rPr lang="en-US" altLang="en-US" sz="2000" b="1" dirty="0">
                <a:latin typeface="Courier New" pitchFamily="49" charset="0"/>
                <a:sym typeface="Math B" pitchFamily="2" charset="2"/>
              </a:rPr>
              <a:t>    Return T</a:t>
            </a:r>
            <a:endParaRPr lang="en-US" altLang="en-US" sz="2000" b="1" dirty="0">
              <a:latin typeface="Courier New" pitchFamily="49" charset="0"/>
              <a:sym typeface="Symbol" pitchFamily="18" charset="2"/>
            </a:endParaRPr>
          </a:p>
          <a:p>
            <a:pPr>
              <a:buFont typeface="Times New Roman" pitchFamily="18" charset="0"/>
              <a:buNone/>
            </a:pPr>
            <a:endParaRPr lang="en-US" altLang="en-US" sz="2000" b="1" dirty="0">
              <a:latin typeface="Courier New" pitchFamily="49" charset="0"/>
              <a:sym typeface="Symbol" pitchFamily="18" charset="2"/>
            </a:endParaRPr>
          </a:p>
        </p:txBody>
      </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Prim’s Algorithm Runtime</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38</a:t>
            </a:fld>
            <a:endParaRPr lang="en-US" altLang="en-US" sz="1800">
              <a:solidFill>
                <a:srgbClr val="FFFFFF"/>
              </a:solidFill>
            </a:endParaRPr>
          </a:p>
        </p:txBody>
      </p:sp>
      <p:grpSp>
        <p:nvGrpSpPr>
          <p:cNvPr id="13" name="Group 12">
            <a:extLst>
              <a:ext uri="{FF2B5EF4-FFF2-40B4-BE49-F238E27FC236}">
                <a16:creationId xmlns:a16="http://schemas.microsoft.com/office/drawing/2014/main" id="{16625227-F84C-4BEA-AC71-B685B50D1BBC}"/>
              </a:ext>
            </a:extLst>
          </p:cNvPr>
          <p:cNvGrpSpPr>
            <a:grpSpLocks/>
          </p:cNvGrpSpPr>
          <p:nvPr/>
        </p:nvGrpSpPr>
        <p:grpSpPr bwMode="auto">
          <a:xfrm>
            <a:off x="5715310" y="3836553"/>
            <a:ext cx="4551923" cy="431185"/>
            <a:chOff x="2496" y="1104"/>
            <a:chExt cx="1969" cy="234"/>
          </a:xfrm>
        </p:grpSpPr>
        <p:sp>
          <p:nvSpPr>
            <p:cNvPr id="14" name="Text Box 6">
              <a:extLst>
                <a:ext uri="{FF2B5EF4-FFF2-40B4-BE49-F238E27FC236}">
                  <a16:creationId xmlns:a16="http://schemas.microsoft.com/office/drawing/2014/main" id="{1D9F4C4C-573C-4AEC-B0EB-CA546FA379A9}"/>
                </a:ext>
              </a:extLst>
            </p:cNvPr>
            <p:cNvSpPr txBox="1">
              <a:spLocks noChangeArrowheads="1"/>
            </p:cNvSpPr>
            <p:nvPr/>
          </p:nvSpPr>
          <p:spPr bwMode="auto">
            <a:xfrm>
              <a:off x="2888" y="1104"/>
              <a:ext cx="15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O(V</a:t>
              </a:r>
              <a:r>
                <a:rPr lang="en-US" altLang="en-US" sz="2200" b="1" i="1" baseline="30000" dirty="0">
                  <a:solidFill>
                    <a:srgbClr val="00B050"/>
                  </a:solidFill>
                </a:rPr>
                <a:t>2</a:t>
              </a:r>
              <a:r>
                <a:rPr lang="en-US" altLang="en-US" sz="2200" b="1" i="1" dirty="0">
                  <a:solidFill>
                    <a:srgbClr val="00B050"/>
                  </a:solidFill>
                </a:rPr>
                <a:t>) for the all vertices</a:t>
              </a:r>
            </a:p>
          </p:txBody>
        </p:sp>
        <p:sp>
          <p:nvSpPr>
            <p:cNvPr id="15" name="Line 7">
              <a:extLst>
                <a:ext uri="{FF2B5EF4-FFF2-40B4-BE49-F238E27FC236}">
                  <a16:creationId xmlns:a16="http://schemas.microsoft.com/office/drawing/2014/main" id="{2DBE2086-153E-4125-9223-6C927A35348B}"/>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
        <p:nvSpPr>
          <p:cNvPr id="23" name="Text Box 4">
            <a:extLst>
              <a:ext uri="{FF2B5EF4-FFF2-40B4-BE49-F238E27FC236}">
                <a16:creationId xmlns:a16="http://schemas.microsoft.com/office/drawing/2014/main" id="{196C915E-3762-4073-AADF-60E0FEA05E3A}"/>
              </a:ext>
            </a:extLst>
          </p:cNvPr>
          <p:cNvSpPr txBox="1">
            <a:spLocks noChangeArrowheads="1"/>
          </p:cNvSpPr>
          <p:nvPr/>
        </p:nvSpPr>
        <p:spPr bwMode="auto">
          <a:xfrm>
            <a:off x="6790448" y="1677030"/>
            <a:ext cx="4144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What will be the running time?</a:t>
            </a:r>
          </a:p>
        </p:txBody>
      </p:sp>
      <p:sp>
        <p:nvSpPr>
          <p:cNvPr id="24" name="Text Box 14">
            <a:extLst>
              <a:ext uri="{FF2B5EF4-FFF2-40B4-BE49-F238E27FC236}">
                <a16:creationId xmlns:a16="http://schemas.microsoft.com/office/drawing/2014/main" id="{BA17D23F-E02A-4662-BE7A-0DAB40F4D0C5}"/>
              </a:ext>
            </a:extLst>
          </p:cNvPr>
          <p:cNvSpPr txBox="1">
            <a:spLocks noChangeArrowheads="1"/>
          </p:cNvSpPr>
          <p:nvPr/>
        </p:nvSpPr>
        <p:spPr bwMode="auto">
          <a:xfrm>
            <a:off x="6790447" y="2081558"/>
            <a:ext cx="2903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00B050"/>
                </a:solidFill>
              </a:rPr>
              <a:t>O(V</a:t>
            </a:r>
            <a:r>
              <a:rPr lang="en-US" altLang="en-US" sz="2400" b="1" i="1" baseline="30000" dirty="0">
                <a:solidFill>
                  <a:srgbClr val="00B050"/>
                </a:solidFill>
              </a:rPr>
              <a:t>2</a:t>
            </a:r>
            <a:r>
              <a:rPr lang="en-US" altLang="en-US" sz="2400" b="1" i="1" dirty="0">
                <a:solidFill>
                  <a:srgbClr val="00B050"/>
                </a:solidFill>
              </a:rPr>
              <a:t>) + O(E) </a:t>
            </a:r>
            <a:r>
              <a:rPr lang="en-US" altLang="en-US" sz="2400" b="1" dirty="0">
                <a:solidFill>
                  <a:srgbClr val="00B050"/>
                </a:solidFill>
                <a:sym typeface="Wingdings" panose="05000000000000000000" pitchFamily="2" charset="2"/>
              </a:rPr>
              <a:t></a:t>
            </a:r>
            <a:r>
              <a:rPr lang="en-US" altLang="en-US" sz="2400" b="1" i="1" dirty="0">
                <a:solidFill>
                  <a:srgbClr val="00B050"/>
                </a:solidFill>
                <a:sym typeface="Wingdings" panose="05000000000000000000" pitchFamily="2" charset="2"/>
              </a:rPr>
              <a:t>  </a:t>
            </a:r>
            <a:r>
              <a:rPr lang="en-US" altLang="en-US" sz="2400" b="1" i="1" dirty="0">
                <a:solidFill>
                  <a:srgbClr val="00B050"/>
                </a:solidFill>
              </a:rPr>
              <a:t>O(V</a:t>
            </a:r>
            <a:r>
              <a:rPr lang="en-US" altLang="en-US" sz="2400" b="1" i="1" baseline="30000" dirty="0">
                <a:solidFill>
                  <a:srgbClr val="00B050"/>
                </a:solidFill>
              </a:rPr>
              <a:t>2</a:t>
            </a:r>
            <a:r>
              <a:rPr lang="en-US" altLang="en-US" sz="2400" b="1" i="1" dirty="0">
                <a:solidFill>
                  <a:srgbClr val="00B050"/>
                </a:solidFill>
              </a:rPr>
              <a:t>)</a:t>
            </a:r>
          </a:p>
        </p:txBody>
      </p:sp>
      <p:sp>
        <p:nvSpPr>
          <p:cNvPr id="2" name="Text Box 4">
            <a:extLst>
              <a:ext uri="{FF2B5EF4-FFF2-40B4-BE49-F238E27FC236}">
                <a16:creationId xmlns:a16="http://schemas.microsoft.com/office/drawing/2014/main" id="{98D15B19-2EF6-45A0-BC58-BD0BE53524C6}"/>
              </a:ext>
            </a:extLst>
          </p:cNvPr>
          <p:cNvSpPr txBox="1">
            <a:spLocks noChangeArrowheads="1"/>
          </p:cNvSpPr>
          <p:nvPr/>
        </p:nvSpPr>
        <p:spPr bwMode="auto">
          <a:xfrm>
            <a:off x="4155501" y="1159605"/>
            <a:ext cx="3880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Using Linear Array for Queue</a:t>
            </a:r>
          </a:p>
        </p:txBody>
      </p:sp>
      <p:grpSp>
        <p:nvGrpSpPr>
          <p:cNvPr id="4" name="Group 3">
            <a:extLst>
              <a:ext uri="{FF2B5EF4-FFF2-40B4-BE49-F238E27FC236}">
                <a16:creationId xmlns:a16="http://schemas.microsoft.com/office/drawing/2014/main" id="{9EA91C7E-AAF9-41FE-82B3-637E919DC39C}"/>
              </a:ext>
            </a:extLst>
          </p:cNvPr>
          <p:cNvGrpSpPr/>
          <p:nvPr/>
        </p:nvGrpSpPr>
        <p:grpSpPr>
          <a:xfrm>
            <a:off x="4273331" y="1900100"/>
            <a:ext cx="1789325" cy="431185"/>
            <a:chOff x="8539947" y="2085520"/>
            <a:chExt cx="1789325" cy="431185"/>
          </a:xfrm>
        </p:grpSpPr>
        <p:grpSp>
          <p:nvGrpSpPr>
            <p:cNvPr id="26" name="Group 25">
              <a:extLst>
                <a:ext uri="{FF2B5EF4-FFF2-40B4-BE49-F238E27FC236}">
                  <a16:creationId xmlns:a16="http://schemas.microsoft.com/office/drawing/2014/main" id="{CB08A51C-F066-4D4E-9533-CF4D223FEA81}"/>
                </a:ext>
              </a:extLst>
            </p:cNvPr>
            <p:cNvGrpSpPr>
              <a:grpSpLocks/>
            </p:cNvGrpSpPr>
            <p:nvPr/>
          </p:nvGrpSpPr>
          <p:grpSpPr bwMode="auto">
            <a:xfrm>
              <a:off x="8539947" y="2085520"/>
              <a:ext cx="1789325" cy="431185"/>
              <a:chOff x="2578" y="1113"/>
              <a:chExt cx="774" cy="234"/>
            </a:xfrm>
          </p:grpSpPr>
          <p:sp>
            <p:nvSpPr>
              <p:cNvPr id="27" name="Text Box 6">
                <a:extLst>
                  <a:ext uri="{FF2B5EF4-FFF2-40B4-BE49-F238E27FC236}">
                    <a16:creationId xmlns:a16="http://schemas.microsoft.com/office/drawing/2014/main" id="{47257AE9-5C7F-40AD-A8BA-BC67534B0505}"/>
                  </a:ext>
                </a:extLst>
              </p:cNvPr>
              <p:cNvSpPr txBox="1">
                <a:spLocks noChangeArrowheads="1"/>
              </p:cNvSpPr>
              <p:nvPr/>
            </p:nvSpPr>
            <p:spPr bwMode="auto">
              <a:xfrm>
                <a:off x="3042" y="1113"/>
                <a:ext cx="31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28" name="Line 7">
                <a:extLst>
                  <a:ext uri="{FF2B5EF4-FFF2-40B4-BE49-F238E27FC236}">
                    <a16:creationId xmlns:a16="http://schemas.microsoft.com/office/drawing/2014/main" id="{6A789715-29B4-4D0C-9F73-20C5936631CA}"/>
                  </a:ext>
                </a:extLst>
              </p:cNvPr>
              <p:cNvSpPr>
                <a:spLocks noChangeShapeType="1"/>
              </p:cNvSpPr>
              <p:nvPr/>
            </p:nvSpPr>
            <p:spPr bwMode="auto">
              <a:xfrm flipH="1" flipV="1">
                <a:off x="2578" y="1113"/>
                <a:ext cx="390" cy="108"/>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sp>
          <p:nvSpPr>
            <p:cNvPr id="3" name="Line 7">
              <a:extLst>
                <a:ext uri="{FF2B5EF4-FFF2-40B4-BE49-F238E27FC236}">
                  <a16:creationId xmlns:a16="http://schemas.microsoft.com/office/drawing/2014/main" id="{150E49F2-D6F3-47BB-BB3F-F505070EFE47}"/>
                </a:ext>
              </a:extLst>
            </p:cNvPr>
            <p:cNvSpPr>
              <a:spLocks noChangeShapeType="1"/>
            </p:cNvSpPr>
            <p:nvPr/>
          </p:nvSpPr>
          <p:spPr bwMode="auto">
            <a:xfrm flipH="1">
              <a:off x="8588092" y="2439593"/>
              <a:ext cx="799881"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30" name="Group 29">
            <a:extLst>
              <a:ext uri="{FF2B5EF4-FFF2-40B4-BE49-F238E27FC236}">
                <a16:creationId xmlns:a16="http://schemas.microsoft.com/office/drawing/2014/main" id="{1AD64E5E-D361-41AE-8EE3-3630F59FC1E7}"/>
              </a:ext>
            </a:extLst>
          </p:cNvPr>
          <p:cNvGrpSpPr/>
          <p:nvPr/>
        </p:nvGrpSpPr>
        <p:grpSpPr>
          <a:xfrm>
            <a:off x="421354" y="3804469"/>
            <a:ext cx="1038477" cy="511678"/>
            <a:chOff x="9773040" y="2021069"/>
            <a:chExt cx="1038477" cy="511678"/>
          </a:xfrm>
        </p:grpSpPr>
        <p:sp>
          <p:nvSpPr>
            <p:cNvPr id="33" name="Text Box 6">
              <a:extLst>
                <a:ext uri="{FF2B5EF4-FFF2-40B4-BE49-F238E27FC236}">
                  <a16:creationId xmlns:a16="http://schemas.microsoft.com/office/drawing/2014/main" id="{190CD554-6467-4B86-80E2-B8A34DDC9BD3}"/>
                </a:ext>
              </a:extLst>
            </p:cNvPr>
            <p:cNvSpPr txBox="1">
              <a:spLocks noChangeArrowheads="1"/>
            </p:cNvSpPr>
            <p:nvPr/>
          </p:nvSpPr>
          <p:spPr bwMode="auto">
            <a:xfrm>
              <a:off x="9773040" y="2101562"/>
              <a:ext cx="716655" cy="4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32" name="Line 7">
              <a:extLst>
                <a:ext uri="{FF2B5EF4-FFF2-40B4-BE49-F238E27FC236}">
                  <a16:creationId xmlns:a16="http://schemas.microsoft.com/office/drawing/2014/main" id="{E6D597C6-E5CF-48C1-A22E-153482864B35}"/>
                </a:ext>
              </a:extLst>
            </p:cNvPr>
            <p:cNvSpPr>
              <a:spLocks noChangeShapeType="1"/>
            </p:cNvSpPr>
            <p:nvPr/>
          </p:nvSpPr>
          <p:spPr bwMode="auto">
            <a:xfrm flipV="1">
              <a:off x="10478841" y="2021069"/>
              <a:ext cx="332676" cy="209978"/>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35" name="Group 34">
            <a:extLst>
              <a:ext uri="{FF2B5EF4-FFF2-40B4-BE49-F238E27FC236}">
                <a16:creationId xmlns:a16="http://schemas.microsoft.com/office/drawing/2014/main" id="{27C86894-EDA7-48AA-8035-DCCAF369FB5B}"/>
              </a:ext>
            </a:extLst>
          </p:cNvPr>
          <p:cNvGrpSpPr>
            <a:grpSpLocks/>
          </p:cNvGrpSpPr>
          <p:nvPr/>
        </p:nvGrpSpPr>
        <p:grpSpPr bwMode="auto">
          <a:xfrm>
            <a:off x="5715310" y="4251696"/>
            <a:ext cx="4551923" cy="431185"/>
            <a:chOff x="2496" y="1104"/>
            <a:chExt cx="1969" cy="234"/>
          </a:xfrm>
        </p:grpSpPr>
        <p:sp>
          <p:nvSpPr>
            <p:cNvPr id="36" name="Text Box 6">
              <a:extLst>
                <a:ext uri="{FF2B5EF4-FFF2-40B4-BE49-F238E27FC236}">
                  <a16:creationId xmlns:a16="http://schemas.microsoft.com/office/drawing/2014/main" id="{35CE2C35-571A-4F31-B4A3-548053A31F7E}"/>
                </a:ext>
              </a:extLst>
            </p:cNvPr>
            <p:cNvSpPr txBox="1">
              <a:spLocks noChangeArrowheads="1"/>
            </p:cNvSpPr>
            <p:nvPr/>
          </p:nvSpPr>
          <p:spPr bwMode="auto">
            <a:xfrm>
              <a:off x="2888" y="1104"/>
              <a:ext cx="15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O(E) over entire while loop</a:t>
              </a:r>
            </a:p>
          </p:txBody>
        </p:sp>
        <p:sp>
          <p:nvSpPr>
            <p:cNvPr id="37" name="Line 7">
              <a:extLst>
                <a:ext uri="{FF2B5EF4-FFF2-40B4-BE49-F238E27FC236}">
                  <a16:creationId xmlns:a16="http://schemas.microsoft.com/office/drawing/2014/main" id="{486B4A11-778D-4407-A83C-D8469AFF62E6}"/>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38" name="Group 37">
            <a:extLst>
              <a:ext uri="{FF2B5EF4-FFF2-40B4-BE49-F238E27FC236}">
                <a16:creationId xmlns:a16="http://schemas.microsoft.com/office/drawing/2014/main" id="{771B502B-6A63-4720-853D-1CF6EE89C221}"/>
              </a:ext>
            </a:extLst>
          </p:cNvPr>
          <p:cNvGrpSpPr>
            <a:grpSpLocks/>
          </p:cNvGrpSpPr>
          <p:nvPr/>
        </p:nvGrpSpPr>
        <p:grpSpPr bwMode="auto">
          <a:xfrm>
            <a:off x="6184603" y="5183634"/>
            <a:ext cx="4803908" cy="770236"/>
            <a:chOff x="2503" y="1104"/>
            <a:chExt cx="2078" cy="418"/>
          </a:xfrm>
        </p:grpSpPr>
        <p:sp>
          <p:nvSpPr>
            <p:cNvPr id="39" name="Text Box 6">
              <a:extLst>
                <a:ext uri="{FF2B5EF4-FFF2-40B4-BE49-F238E27FC236}">
                  <a16:creationId xmlns:a16="http://schemas.microsoft.com/office/drawing/2014/main" id="{7106EACC-F284-4D9F-B9FD-4AABB8BD53E5}"/>
                </a:ext>
              </a:extLst>
            </p:cNvPr>
            <p:cNvSpPr txBox="1">
              <a:spLocks noChangeArrowheads="1"/>
            </p:cNvSpPr>
            <p:nvPr/>
          </p:nvSpPr>
          <p:spPr bwMode="auto">
            <a:xfrm>
              <a:off x="2888" y="1104"/>
              <a:ext cx="1693"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O(1) to update in the array.</a:t>
              </a:r>
            </a:p>
            <a:p>
              <a:r>
                <a:rPr lang="en-US" altLang="en-US" sz="2200" b="1" i="1" dirty="0">
                  <a:solidFill>
                    <a:srgbClr val="00B050"/>
                  </a:solidFill>
                </a:rPr>
                <a:t> O(E) for the entire for loop.</a:t>
              </a:r>
            </a:p>
          </p:txBody>
        </p:sp>
        <p:sp>
          <p:nvSpPr>
            <p:cNvPr id="40" name="Line 7">
              <a:extLst>
                <a:ext uri="{FF2B5EF4-FFF2-40B4-BE49-F238E27FC236}">
                  <a16:creationId xmlns:a16="http://schemas.microsoft.com/office/drawing/2014/main" id="{22F51036-04A8-4793-8444-16B785A7DE33}"/>
                </a:ext>
              </a:extLst>
            </p:cNvPr>
            <p:cNvSpPr>
              <a:spLocks noChangeShapeType="1"/>
            </p:cNvSpPr>
            <p:nvPr/>
          </p:nvSpPr>
          <p:spPr bwMode="auto">
            <a:xfrm flipH="1">
              <a:off x="2503" y="1315"/>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
        <p:nvSpPr>
          <p:cNvPr id="6" name="Text Box 13">
            <a:extLst>
              <a:ext uri="{FF2B5EF4-FFF2-40B4-BE49-F238E27FC236}">
                <a16:creationId xmlns:a16="http://schemas.microsoft.com/office/drawing/2014/main" id="{4C97EE20-3406-437D-82C4-43E8B37AA947}"/>
              </a:ext>
            </a:extLst>
          </p:cNvPr>
          <p:cNvSpPr txBox="1">
            <a:spLocks noChangeArrowheads="1"/>
          </p:cNvSpPr>
          <p:nvPr>
            <p:custDataLst>
              <p:tags r:id="rId2"/>
            </p:custDataLst>
          </p:nvPr>
        </p:nvSpPr>
        <p:spPr bwMode="auto">
          <a:xfrm>
            <a:off x="276976" y="6356195"/>
            <a:ext cx="11000626" cy="40011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a:latin typeface="Times New Roman" panose="02020603050405020304" pitchFamily="18" charset="0"/>
                <a:cs typeface="Times New Roman" panose="02020603050405020304" pitchFamily="18" charset="0"/>
              </a:rPr>
              <a:t>Inner loop takes O(E) over all iterations of the outer loop. It is not multiplied by O(V) for the while loop.</a:t>
            </a:r>
          </a:p>
        </p:txBody>
      </p:sp>
      <p:sp>
        <p:nvSpPr>
          <p:cNvPr id="5" name="Text Box 4">
            <a:extLst>
              <a:ext uri="{FF2B5EF4-FFF2-40B4-BE49-F238E27FC236}">
                <a16:creationId xmlns:a16="http://schemas.microsoft.com/office/drawing/2014/main" id="{9171CF24-CCC6-4918-9127-992795C54FD9}"/>
              </a:ext>
            </a:extLst>
          </p:cNvPr>
          <p:cNvSpPr txBox="1">
            <a:spLocks noChangeArrowheads="1"/>
          </p:cNvSpPr>
          <p:nvPr/>
        </p:nvSpPr>
        <p:spPr bwMode="auto">
          <a:xfrm>
            <a:off x="5378029" y="2649515"/>
            <a:ext cx="5813173" cy="4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70C0"/>
                </a:solidFill>
              </a:rPr>
              <a:t>Using Min-Heap the runtime was O(E lg V).</a:t>
            </a:r>
            <a:r>
              <a:rPr lang="en-US" altLang="en-US" sz="2400" b="1" i="1" dirty="0">
                <a:solidFill>
                  <a:srgbClr val="FF0000"/>
                </a:solidFill>
              </a:rPr>
              <a:t> </a:t>
            </a:r>
          </a:p>
        </p:txBody>
      </p:sp>
      <p:sp>
        <p:nvSpPr>
          <p:cNvPr id="8" name="Text Box 4">
            <a:extLst>
              <a:ext uri="{FF2B5EF4-FFF2-40B4-BE49-F238E27FC236}">
                <a16:creationId xmlns:a16="http://schemas.microsoft.com/office/drawing/2014/main" id="{4DA4A569-71D3-4D14-B4B4-AF03F058BEF4}"/>
              </a:ext>
            </a:extLst>
          </p:cNvPr>
          <p:cNvSpPr txBox="1">
            <a:spLocks noChangeArrowheads="1"/>
          </p:cNvSpPr>
          <p:nvPr/>
        </p:nvSpPr>
        <p:spPr bwMode="auto">
          <a:xfrm>
            <a:off x="5883353" y="3026503"/>
            <a:ext cx="58131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70C0"/>
                </a:solidFill>
              </a:rPr>
              <a:t>Which is worse?</a:t>
            </a:r>
            <a:endParaRPr lang="en-US" altLang="en-US" sz="2400" b="1" i="1" dirty="0">
              <a:solidFill>
                <a:srgbClr val="FF0000"/>
              </a:solidFill>
            </a:endParaRPr>
          </a:p>
        </p:txBody>
      </p:sp>
      <p:sp>
        <p:nvSpPr>
          <p:cNvPr id="9" name="Text Box 4">
            <a:extLst>
              <a:ext uri="{FF2B5EF4-FFF2-40B4-BE49-F238E27FC236}">
                <a16:creationId xmlns:a16="http://schemas.microsoft.com/office/drawing/2014/main" id="{3F832D66-ECDD-45EB-974D-DF7A51E3FE1E}"/>
              </a:ext>
            </a:extLst>
          </p:cNvPr>
          <p:cNvSpPr txBox="1">
            <a:spLocks noChangeArrowheads="1"/>
          </p:cNvSpPr>
          <p:nvPr/>
        </p:nvSpPr>
        <p:spPr bwMode="auto">
          <a:xfrm>
            <a:off x="5875333" y="3371407"/>
            <a:ext cx="58131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70C0"/>
                </a:solidFill>
              </a:rPr>
              <a:t>Which is worse for a fully connected graph?</a:t>
            </a:r>
            <a:endParaRPr lang="en-US" altLang="en-US" sz="2400" b="1" i="1" dirty="0">
              <a:solidFill>
                <a:srgbClr val="FF0000"/>
              </a:solidFill>
            </a:endParaRPr>
          </a:p>
        </p:txBody>
      </p:sp>
    </p:spTree>
    <p:custDataLst>
      <p:tags r:id="rId1"/>
    </p:custDataLst>
    <p:extLst>
      <p:ext uri="{BB962C8B-B14F-4D97-AF65-F5344CB8AC3E}">
        <p14:creationId xmlns:p14="http://schemas.microsoft.com/office/powerpoint/2010/main" val="975159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6" grpId="0" animBg="1"/>
      <p:bldP spid="5"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285506" cy="1143000"/>
          </a:xfrm>
        </p:spPr>
        <p:txBody>
          <a:bodyPr/>
          <a:lstStyle/>
          <a:p>
            <a:pPr eaLnBrk="1" fontAlgn="auto" hangingPunct="1">
              <a:spcAft>
                <a:spcPts val="0"/>
              </a:spcAft>
              <a:defRPr/>
            </a:pPr>
            <a:r>
              <a:rPr lang="en-US" altLang="en-US" sz="4000" dirty="0"/>
              <a:t>Greedy Algorithms: </a:t>
            </a:r>
            <a:r>
              <a:rPr lang="en-US" altLang="en-US" sz="3200" dirty="0"/>
              <a:t>Single-Source Shortest Path Problem</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1"/>
                <a:ext cx="10207632" cy="3894485"/>
              </a:xfrm>
            </p:spPr>
            <p:txBody>
              <a:bodyPr/>
              <a:lstStyle/>
              <a:p>
                <a:pPr marL="347472" algn="just">
                  <a:spcBef>
                    <a:spcPts val="240"/>
                  </a:spcBef>
                </a:pPr>
                <a:r>
                  <a:rPr lang="en-US" altLang="en-US" b="1" dirty="0">
                    <a:solidFill>
                      <a:srgbClr val="FF0000"/>
                    </a:solidFill>
                    <a:sym typeface="Symbol" pitchFamily="18" charset="2"/>
                  </a:rPr>
                  <a:t>Problem:</a:t>
                </a:r>
                <a:r>
                  <a:rPr lang="en-US" altLang="en-US" dirty="0">
                    <a:sym typeface="Symbol" pitchFamily="18" charset="2"/>
                  </a:rPr>
                  <a:t> Given a connected, weighted graph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oMath>
                </a14:m>
                <a:r>
                  <a:rPr lang="en-US" altLang="en-US" dirty="0">
                    <a:sym typeface="Symbol" pitchFamily="18" charset="2"/>
                  </a:rPr>
                  <a:t> such that all edge weights are non-negative, find the shortest paths from a source vertex to all other vertices in </a:t>
                </a:r>
                <a14:m>
                  <m:oMath xmlns:m="http://schemas.openxmlformats.org/officeDocument/2006/math">
                    <m:r>
                      <a:rPr lang="en-US" altLang="en-US" i="1">
                        <a:latin typeface="Cambria Math" panose="02040503050406030204" pitchFamily="18" charset="0"/>
                        <a:ea typeface="Cambria Math" panose="02040503050406030204" pitchFamily="18" charset="0"/>
                        <a:cs typeface="Arial" panose="020B0604020202020204" pitchFamily="34" charset="0"/>
                      </a:rPr>
                      <m:t>𝐺</m:t>
                    </m:r>
                  </m:oMath>
                </a14:m>
                <a:r>
                  <a:rPr lang="en-US" altLang="en-US" dirty="0">
                    <a:sym typeface="Symbol" pitchFamily="18" charset="2"/>
                  </a:rPr>
                  <a:t>.</a:t>
                </a:r>
              </a:p>
              <a:p>
                <a:pPr marL="644335" lvl="1" algn="just">
                  <a:spcBef>
                    <a:spcPts val="240"/>
                  </a:spcBef>
                </a:pPr>
                <a:r>
                  <a:rPr lang="en-US" altLang="en-US" dirty="0">
                    <a:sym typeface="Symbol" pitchFamily="18" charset="2"/>
                  </a:rPr>
                  <a:t>“Shortest-path” = minimum weight </a:t>
                </a:r>
              </a:p>
              <a:p>
                <a:pPr marL="644335" lvl="1" algn="just">
                  <a:spcBef>
                    <a:spcPts val="240"/>
                  </a:spcBef>
                </a:pPr>
                <a:r>
                  <a:rPr lang="en-US" altLang="en-US" dirty="0">
                    <a:sym typeface="Symbol" pitchFamily="18" charset="2"/>
                  </a:rPr>
                  <a:t>Weight of path is sum of edges</a:t>
                </a:r>
              </a:p>
              <a:p>
                <a:pPr marL="644335" lvl="1" algn="just">
                  <a:spcBef>
                    <a:spcPts val="240"/>
                  </a:spcBef>
                </a:pPr>
                <a:r>
                  <a:rPr lang="en-US" altLang="en-US" dirty="0">
                    <a:sym typeface="Symbol" pitchFamily="18" charset="2"/>
                  </a:rPr>
                  <a:t>E.g., a road map: what is the shortest path from Chicago to Denver?</a:t>
                </a:r>
              </a:p>
              <a:p>
                <a:pPr marL="347472" algn="just">
                  <a:spcBef>
                    <a:spcPts val="240"/>
                  </a:spcBef>
                </a:pPr>
                <a:endParaRPr lang="en-US" altLang="en-US" dirty="0">
                  <a:sym typeface="Symbol" pitchFamily="18" charset="2"/>
                </a:endParaRPr>
              </a:p>
              <a:p>
                <a:pPr marL="347472" algn="just">
                  <a:spcBef>
                    <a:spcPts val="240"/>
                  </a:spcBef>
                </a:pPr>
                <a:r>
                  <a:rPr lang="en-US" altLang="en-US" b="1" dirty="0">
                    <a:solidFill>
                      <a:srgbClr val="FF0000"/>
                    </a:solidFill>
                    <a:sym typeface="Symbol" pitchFamily="18" charset="2"/>
                  </a:rPr>
                  <a:t>Dijkstra’s Algorithm</a:t>
                </a:r>
                <a:r>
                  <a:rPr lang="en-US" altLang="en-US" dirty="0">
                    <a:sym typeface="Symbol" pitchFamily="18" charset="2"/>
                  </a:rPr>
                  <a:t> solves the single-source shortest path problem in graph theory.</a:t>
                </a:r>
              </a:p>
              <a:p>
                <a:pPr marL="644335" lvl="1" algn="just">
                  <a:spcBef>
                    <a:spcPts val="240"/>
                  </a:spcBef>
                </a:pPr>
                <a:r>
                  <a:rPr lang="en-US" altLang="en-US" sz="2000" dirty="0"/>
                  <a:t>Outputs the lengths of shortest paths (or shortest paths themselves) from a given source vertex</a:t>
                </a:r>
                <a:r>
                  <a:rPr lang="en-US" altLang="en-US" sz="2000" i="1" dirty="0"/>
                  <a:t> </a:t>
                </a:r>
                <a:r>
                  <a:rPr lang="en-US" altLang="en-US" sz="2000" dirty="0"/>
                  <a:t>to all other vertices in a graph.</a:t>
                </a:r>
              </a:p>
              <a:p>
                <a:pPr marL="644335" lvl="1" algn="just">
                  <a:spcBef>
                    <a:spcPts val="240"/>
                  </a:spcBef>
                </a:pPr>
                <a:r>
                  <a:rPr lang="en-US" altLang="en-US" dirty="0">
                    <a:sym typeface="Symbol" pitchFamily="18" charset="2"/>
                  </a:rPr>
                  <a:t>Uses greedy approach (same as BFS if all weights = 1)</a:t>
                </a:r>
              </a:p>
              <a:p>
                <a:pPr marL="644335" lvl="1" algn="just">
                  <a:spcBef>
                    <a:spcPts val="240"/>
                  </a:spcBef>
                </a:pPr>
                <a:endParaRPr lang="en-US" altLang="en-US" dirty="0">
                  <a:sym typeface="Symbol" pitchFamily="18" charset="2"/>
                </a:endParaRPr>
              </a:p>
              <a:p>
                <a:pPr marL="347472" algn="just">
                  <a:spcBef>
                    <a:spcPts val="240"/>
                  </a:spcBef>
                </a:pPr>
                <a:endParaRPr lang="en-US" altLang="en-US" dirty="0">
                  <a:sym typeface="Symbol" pitchFamily="18" charset="2"/>
                </a:endParaRPr>
              </a:p>
              <a:p>
                <a:pPr marL="347472" algn="just">
                  <a:spcBef>
                    <a:spcPts val="240"/>
                  </a:spcBef>
                </a:pPr>
                <a:endParaRPr lang="en-US" altLang="en-US" dirty="0">
                  <a:sym typeface="Symbol" pitchFamily="18" charset="2"/>
                </a:endParaRP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43571"/>
                <a:ext cx="10207632" cy="3894485"/>
              </a:xfrm>
              <a:blipFill>
                <a:blip r:embed="rId6"/>
                <a:stretch>
                  <a:fillRect t="-1095" r="-716"/>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39</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4172234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173211" cy="1143000"/>
          </a:xfrm>
        </p:spPr>
        <p:txBody>
          <a:bodyPr/>
          <a:lstStyle/>
          <a:p>
            <a:pPr eaLnBrk="1" fontAlgn="auto" hangingPunct="1">
              <a:spcAft>
                <a:spcPts val="0"/>
              </a:spcAft>
              <a:defRPr/>
            </a:pPr>
            <a:r>
              <a:rPr lang="en-US" altLang="en-US" sz="4000" dirty="0"/>
              <a:t>Greedy Algorithms: Counting Money Example</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10418697" cy="5410200"/>
          </a:xfrm>
        </p:spPr>
        <p:txBody>
          <a:bodyPr/>
          <a:lstStyle/>
          <a:p>
            <a:pPr marL="114300" indent="0" algn="just" eaLnBrk="1" hangingPunct="1">
              <a:buNone/>
            </a:pPr>
            <a:r>
              <a:rPr lang="en-US" altLang="en-US" sz="2800" b="1" dirty="0">
                <a:solidFill>
                  <a:srgbClr val="FF0000"/>
                </a:solidFill>
              </a:rPr>
              <a:t>Failure of the greedy algorithm:</a:t>
            </a:r>
            <a:endParaRPr lang="en-US" altLang="en-US" b="1" dirty="0">
              <a:solidFill>
                <a:srgbClr val="FF0000"/>
              </a:solidFill>
            </a:endParaRPr>
          </a:p>
          <a:p>
            <a:pPr algn="just" eaLnBrk="1" hangingPunct="1"/>
            <a:endParaRPr lang="en-US" altLang="en-US" sz="1200" dirty="0"/>
          </a:p>
          <a:p>
            <a:pPr algn="just" eaLnBrk="1" hangingPunct="1"/>
            <a:r>
              <a:rPr lang="en-US" altLang="en-US" dirty="0"/>
              <a:t>In some (fictional) monetary system, “</a:t>
            </a:r>
            <a:r>
              <a:rPr lang="en-US" altLang="en-US" dirty="0" err="1"/>
              <a:t>krons</a:t>
            </a:r>
            <a:r>
              <a:rPr lang="en-US" altLang="en-US" dirty="0"/>
              <a:t>” come in 1 </a:t>
            </a:r>
            <a:r>
              <a:rPr lang="en-US" altLang="en-US" dirty="0" err="1"/>
              <a:t>kron</a:t>
            </a:r>
            <a:r>
              <a:rPr lang="en-US" altLang="en-US" dirty="0"/>
              <a:t>, 7 </a:t>
            </a:r>
            <a:r>
              <a:rPr lang="en-US" altLang="en-US" dirty="0" err="1"/>
              <a:t>kron</a:t>
            </a:r>
            <a:r>
              <a:rPr lang="en-US" altLang="en-US" dirty="0"/>
              <a:t>, and 10 </a:t>
            </a:r>
            <a:r>
              <a:rPr lang="en-US" altLang="en-US" dirty="0" err="1"/>
              <a:t>kron</a:t>
            </a:r>
            <a:r>
              <a:rPr lang="en-US" altLang="en-US" dirty="0"/>
              <a:t> coins.</a:t>
            </a:r>
            <a:endParaRPr lang="en-US" altLang="en-US" dirty="0">
              <a:solidFill>
                <a:srgbClr val="FF0000"/>
              </a:solidFill>
            </a:endParaRPr>
          </a:p>
          <a:p>
            <a:pPr algn="just" eaLnBrk="1" hangingPunct="1"/>
            <a:endParaRPr lang="en-US" altLang="en-US" sz="1200" dirty="0"/>
          </a:p>
          <a:p>
            <a:pPr algn="just">
              <a:lnSpc>
                <a:spcPct val="90000"/>
              </a:lnSpc>
            </a:pPr>
            <a:r>
              <a:rPr lang="en-US" altLang="en-US" dirty="0"/>
              <a:t>Using a greedy algorithm to count out 15 </a:t>
            </a:r>
            <a:r>
              <a:rPr lang="en-US" altLang="en-US" dirty="0" err="1"/>
              <a:t>krons</a:t>
            </a:r>
            <a:r>
              <a:rPr lang="en-US" altLang="en-US" dirty="0"/>
              <a:t>, we would get:</a:t>
            </a:r>
          </a:p>
          <a:p>
            <a:pPr marL="804672" lvl="1" algn="just">
              <a:lnSpc>
                <a:spcPct val="90000"/>
              </a:lnSpc>
              <a:spcBef>
                <a:spcPts val="300"/>
              </a:spcBef>
            </a:pPr>
            <a:r>
              <a:rPr lang="en-US" altLang="en-US" dirty="0"/>
              <a:t>a 10 </a:t>
            </a:r>
            <a:r>
              <a:rPr lang="en-US" altLang="en-US" dirty="0" err="1"/>
              <a:t>kron</a:t>
            </a:r>
            <a:r>
              <a:rPr lang="en-US" altLang="en-US" dirty="0"/>
              <a:t> coin</a:t>
            </a:r>
          </a:p>
          <a:p>
            <a:pPr marL="804672" lvl="1" algn="just">
              <a:lnSpc>
                <a:spcPct val="90000"/>
              </a:lnSpc>
              <a:spcBef>
                <a:spcPts val="300"/>
              </a:spcBef>
            </a:pPr>
            <a:r>
              <a:rPr lang="en-US" altLang="en-US" dirty="0"/>
              <a:t>five 1 </a:t>
            </a:r>
            <a:r>
              <a:rPr lang="en-US" altLang="en-US" dirty="0" err="1"/>
              <a:t>kron</a:t>
            </a:r>
            <a:r>
              <a:rPr lang="en-US" altLang="en-US" dirty="0"/>
              <a:t> coins</a:t>
            </a:r>
          </a:p>
          <a:p>
            <a:pPr marL="804672" lvl="1" algn="just">
              <a:lnSpc>
                <a:spcPct val="90000"/>
              </a:lnSpc>
              <a:spcBef>
                <a:spcPts val="300"/>
              </a:spcBef>
            </a:pPr>
            <a:endParaRPr lang="en-US" altLang="en-US" sz="1200" dirty="0"/>
          </a:p>
          <a:p>
            <a:pPr indent="-342900"/>
            <a:r>
              <a:rPr lang="en-US" altLang="en-US" dirty="0"/>
              <a:t>For a total of 15 </a:t>
            </a:r>
            <a:r>
              <a:rPr lang="en-US" altLang="en-US" dirty="0" err="1"/>
              <a:t>krons</a:t>
            </a:r>
            <a:r>
              <a:rPr lang="en-US" altLang="en-US" dirty="0"/>
              <a:t>, six </a:t>
            </a:r>
            <a:r>
              <a:rPr lang="en-US" altLang="en-US" dirty="0" err="1"/>
              <a:t>krons</a:t>
            </a:r>
            <a:r>
              <a:rPr lang="en-US" altLang="en-US" dirty="0"/>
              <a:t> are required.</a:t>
            </a:r>
          </a:p>
          <a:p>
            <a:pPr marL="804672" lvl="1">
              <a:spcBef>
                <a:spcPts val="300"/>
              </a:spcBef>
            </a:pPr>
            <a:endParaRPr lang="en-US" altLang="en-US" dirty="0"/>
          </a:p>
          <a:p>
            <a:pPr indent="-342900"/>
            <a:r>
              <a:rPr lang="en-US" altLang="en-US" b="1" dirty="0">
                <a:solidFill>
                  <a:srgbClr val="FF0000"/>
                </a:solidFill>
              </a:rPr>
              <a:t>A better solution</a:t>
            </a:r>
            <a:r>
              <a:rPr lang="en-US" altLang="en-US" dirty="0"/>
              <a:t>: Use two 7 </a:t>
            </a:r>
            <a:r>
              <a:rPr lang="en-US" altLang="en-US" dirty="0" err="1"/>
              <a:t>kron</a:t>
            </a:r>
            <a:r>
              <a:rPr lang="en-US" altLang="en-US" dirty="0"/>
              <a:t> coins and one 1 </a:t>
            </a:r>
            <a:r>
              <a:rPr lang="en-US" altLang="en-US" dirty="0" err="1"/>
              <a:t>kron</a:t>
            </a:r>
            <a:r>
              <a:rPr lang="en-US" altLang="en-US" dirty="0"/>
              <a:t> coin, requiring only three coins</a:t>
            </a:r>
          </a:p>
          <a:p>
            <a:pPr indent="-342900"/>
            <a:endParaRPr lang="en-US" altLang="en-US" dirty="0"/>
          </a:p>
          <a:p>
            <a:pPr indent="-342900"/>
            <a:r>
              <a:rPr lang="en-US" altLang="en-US" dirty="0"/>
              <a:t>The greedy algorithm results in a solution, but not in an optimum solution.</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2059472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093000" cy="1143000"/>
          </a:xfrm>
        </p:spPr>
        <p:txBody>
          <a:bodyPr/>
          <a:lstStyle/>
          <a:p>
            <a:pPr eaLnBrk="1" fontAlgn="auto" hangingPunct="1">
              <a:spcAft>
                <a:spcPts val="0"/>
              </a:spcAft>
              <a:defRPr/>
            </a:pPr>
            <a:r>
              <a:rPr lang="en-US" altLang="en-US" sz="4000" dirty="0"/>
              <a:t>Greedy Algorithms: Dijkstra’s  Algorithm Idea</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10093000" cy="4801629"/>
          </a:xfrm>
        </p:spPr>
        <p:txBody>
          <a:bodyPr/>
          <a:lstStyle/>
          <a:p>
            <a:pPr marL="347472" algn="just">
              <a:spcBef>
                <a:spcPts val="240"/>
              </a:spcBef>
            </a:pPr>
            <a:r>
              <a:rPr lang="en-US" dirty="0"/>
              <a:t>Initially </a:t>
            </a:r>
          </a:p>
          <a:p>
            <a:pPr marL="644335" lvl="1" algn="just">
              <a:spcBef>
                <a:spcPts val="240"/>
              </a:spcBef>
            </a:pPr>
            <a:r>
              <a:rPr lang="en-US" dirty="0"/>
              <a:t>Mark </a:t>
            </a:r>
            <a:r>
              <a:rPr lang="en-US" altLang="en-US" dirty="0"/>
              <a:t>the source vertex as </a:t>
            </a:r>
            <a:r>
              <a:rPr lang="en-US" altLang="en-US" i="1" dirty="0"/>
              <a:t>known</a:t>
            </a:r>
            <a:r>
              <a:rPr lang="en-US" altLang="en-US" dirty="0"/>
              <a:t> (path length is zero)</a:t>
            </a:r>
          </a:p>
          <a:p>
            <a:pPr marL="644335" lvl="1" algn="just">
              <a:spcBef>
                <a:spcPts val="240"/>
              </a:spcBef>
            </a:pPr>
            <a:r>
              <a:rPr lang="en-US" altLang="en-US" dirty="0"/>
              <a:t>For each out-edge, set the distance of each neighboring vertex equal to the </a:t>
            </a:r>
            <a:r>
              <a:rPr lang="en-US" altLang="en-US" i="1" dirty="0"/>
              <a:t>cost</a:t>
            </a:r>
            <a:r>
              <a:rPr lang="en-US" altLang="en-US" dirty="0"/>
              <a:t> (length) of the out-edge, and set its </a:t>
            </a:r>
            <a:r>
              <a:rPr lang="en-US" altLang="en-US" i="1" dirty="0"/>
              <a:t>predecessor</a:t>
            </a:r>
            <a:r>
              <a:rPr lang="en-US" altLang="en-US" dirty="0"/>
              <a:t> to the initially given source vertex.</a:t>
            </a:r>
          </a:p>
          <a:p>
            <a:pPr marL="644335" lvl="1" algn="just">
              <a:spcBef>
                <a:spcPts val="240"/>
              </a:spcBef>
            </a:pPr>
            <a:endParaRPr lang="en-US" altLang="en-US" sz="1600" dirty="0">
              <a:sym typeface="Symbol" pitchFamily="18" charset="2"/>
            </a:endParaRPr>
          </a:p>
          <a:p>
            <a:pPr marL="347472" algn="just">
              <a:spcBef>
                <a:spcPts val="240"/>
              </a:spcBef>
            </a:pPr>
            <a:r>
              <a:rPr lang="en-US" altLang="en-US" dirty="0"/>
              <a:t>Repeatedly (until all vertices are known),</a:t>
            </a:r>
            <a:endParaRPr lang="en-US" altLang="en-US" dirty="0">
              <a:sym typeface="Symbol" pitchFamily="18" charset="2"/>
            </a:endParaRPr>
          </a:p>
          <a:p>
            <a:pPr marL="644335" lvl="1" algn="just">
              <a:spcBef>
                <a:spcPts val="240"/>
              </a:spcBef>
            </a:pPr>
            <a:r>
              <a:rPr lang="en-US" altLang="en-US" dirty="0"/>
              <a:t>Find an unknown vertex containing the smallest distance</a:t>
            </a:r>
          </a:p>
          <a:p>
            <a:pPr marL="644335" lvl="1" algn="just">
              <a:spcBef>
                <a:spcPts val="240"/>
              </a:spcBef>
            </a:pPr>
            <a:r>
              <a:rPr lang="en-US" altLang="en-US" dirty="0"/>
              <a:t>Mark the new vertex as known</a:t>
            </a:r>
          </a:p>
          <a:p>
            <a:pPr marL="644335" lvl="1" algn="just">
              <a:spcBef>
                <a:spcPts val="240"/>
              </a:spcBef>
            </a:pPr>
            <a:r>
              <a:rPr lang="en-US" altLang="en-US" dirty="0"/>
              <a:t>For each vertex adjacent to the new vertex, examine its neighbors to see whether their estimated distance can be reduced (distance to known vertex plus cost of out-edge)</a:t>
            </a:r>
          </a:p>
          <a:p>
            <a:pPr marL="1009460" lvl="2" algn="just">
              <a:spcBef>
                <a:spcPts val="240"/>
              </a:spcBef>
            </a:pPr>
            <a:r>
              <a:rPr lang="en-US" altLang="en-US" sz="1800" dirty="0"/>
              <a:t>If so, also reset the predecessor of the new </a:t>
            </a:r>
            <a:r>
              <a:rPr lang="en-US" altLang="en-US" dirty="0"/>
              <a:t>vertex</a:t>
            </a:r>
          </a:p>
          <a:p>
            <a:pPr marL="347472" algn="just">
              <a:spcBef>
                <a:spcPts val="240"/>
              </a:spcBef>
            </a:pPr>
            <a:endParaRPr lang="en-US" altLang="en-US" sz="1800" dirty="0">
              <a:sym typeface="Symbol" pitchFamily="18" charset="2"/>
            </a:endParaRPr>
          </a:p>
          <a:p>
            <a:pPr marL="347472" algn="just">
              <a:spcBef>
                <a:spcPts val="240"/>
              </a:spcBef>
            </a:pP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40</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3960167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41</a:t>
            </a:fld>
            <a:endParaRPr lang="en-US" altLang="en-US" sz="1800">
              <a:solidFill>
                <a:srgbClr val="FFFFFF"/>
              </a:solidFill>
            </a:endParaRPr>
          </a:p>
        </p:txBody>
      </p:sp>
      <p:grpSp>
        <p:nvGrpSpPr>
          <p:cNvPr id="10" name="Group 9">
            <a:extLst>
              <a:ext uri="{FF2B5EF4-FFF2-40B4-BE49-F238E27FC236}">
                <a16:creationId xmlns:a16="http://schemas.microsoft.com/office/drawing/2014/main" id="{AB747733-4863-40DA-AFC7-459AF0A855BC}"/>
              </a:ext>
            </a:extLst>
          </p:cNvPr>
          <p:cNvGrpSpPr>
            <a:grpSpLocks/>
          </p:cNvGrpSpPr>
          <p:nvPr/>
        </p:nvGrpSpPr>
        <p:grpSpPr bwMode="auto">
          <a:xfrm>
            <a:off x="4776597" y="2140781"/>
            <a:ext cx="5518253" cy="762866"/>
            <a:chOff x="2496" y="1104"/>
            <a:chExt cx="2387" cy="414"/>
          </a:xfrm>
        </p:grpSpPr>
        <p:sp>
          <p:nvSpPr>
            <p:cNvPr id="11" name="Text Box 6">
              <a:extLst>
                <a:ext uri="{FF2B5EF4-FFF2-40B4-BE49-F238E27FC236}">
                  <a16:creationId xmlns:a16="http://schemas.microsoft.com/office/drawing/2014/main" id="{BDCB7319-965D-4460-BA92-EB3C00E1FEEC}"/>
                </a:ext>
              </a:extLst>
            </p:cNvPr>
            <p:cNvSpPr txBox="1">
              <a:spLocks noChangeArrowheads="1"/>
            </p:cNvSpPr>
            <p:nvPr/>
          </p:nvSpPr>
          <p:spPr bwMode="auto">
            <a:xfrm>
              <a:off x="2888" y="1104"/>
              <a:ext cx="1995"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Set distances of all vertices to infinity and distance of source vertex is zero</a:t>
              </a:r>
            </a:p>
          </p:txBody>
        </p:sp>
        <p:sp>
          <p:nvSpPr>
            <p:cNvPr id="12" name="Line 7">
              <a:extLst>
                <a:ext uri="{FF2B5EF4-FFF2-40B4-BE49-F238E27FC236}">
                  <a16:creationId xmlns:a16="http://schemas.microsoft.com/office/drawing/2014/main" id="{16F3E9D6-A012-4213-A97B-BCE9B1FEE690}"/>
                </a:ext>
              </a:extLst>
            </p:cNvPr>
            <p:cNvSpPr>
              <a:spLocks noChangeShapeType="1"/>
            </p:cNvSpPr>
            <p:nvPr/>
          </p:nvSpPr>
          <p:spPr bwMode="auto">
            <a:xfrm flipH="1">
              <a:off x="2496" y="128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16" name="Group 15">
            <a:extLst>
              <a:ext uri="{FF2B5EF4-FFF2-40B4-BE49-F238E27FC236}">
                <a16:creationId xmlns:a16="http://schemas.microsoft.com/office/drawing/2014/main" id="{D4816FF7-8CFC-42F3-92BE-74F95E059EFE}"/>
              </a:ext>
            </a:extLst>
          </p:cNvPr>
          <p:cNvGrpSpPr>
            <a:grpSpLocks/>
          </p:cNvGrpSpPr>
          <p:nvPr/>
        </p:nvGrpSpPr>
        <p:grpSpPr bwMode="auto">
          <a:xfrm>
            <a:off x="6977159" y="4941441"/>
            <a:ext cx="4481409" cy="770238"/>
            <a:chOff x="2642" y="956"/>
            <a:chExt cx="1999" cy="418"/>
          </a:xfrm>
        </p:grpSpPr>
        <p:sp>
          <p:nvSpPr>
            <p:cNvPr id="17" name="Text Box 6">
              <a:extLst>
                <a:ext uri="{FF2B5EF4-FFF2-40B4-BE49-F238E27FC236}">
                  <a16:creationId xmlns:a16="http://schemas.microsoft.com/office/drawing/2014/main" id="{6B794BA7-1BB5-4D80-90A0-37AC5E93E07C}"/>
                </a:ext>
              </a:extLst>
            </p:cNvPr>
            <p:cNvSpPr txBox="1">
              <a:spLocks noChangeArrowheads="1"/>
            </p:cNvSpPr>
            <p:nvPr/>
          </p:nvSpPr>
          <p:spPr bwMode="auto">
            <a:xfrm>
              <a:off x="2904" y="956"/>
              <a:ext cx="1737"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200" b="1" i="1" dirty="0">
                  <a:solidFill>
                    <a:srgbClr val="00B050"/>
                  </a:solidFill>
                </a:rPr>
                <a:t>If new shortest path found. </a:t>
              </a:r>
            </a:p>
            <a:p>
              <a:pPr algn="just"/>
              <a:r>
                <a:rPr lang="en-US" altLang="en-US" sz="2200" b="1" i="1" dirty="0">
                  <a:solidFill>
                    <a:srgbClr val="00B050"/>
                  </a:solidFill>
                </a:rPr>
                <a:t>Set new value of shortest path.</a:t>
              </a:r>
            </a:p>
          </p:txBody>
        </p:sp>
        <p:sp>
          <p:nvSpPr>
            <p:cNvPr id="18" name="Line 7">
              <a:extLst>
                <a:ext uri="{FF2B5EF4-FFF2-40B4-BE49-F238E27FC236}">
                  <a16:creationId xmlns:a16="http://schemas.microsoft.com/office/drawing/2014/main" id="{275EDA40-36D7-460A-9ECF-153CC3BA9A44}"/>
                </a:ext>
              </a:extLst>
            </p:cNvPr>
            <p:cNvSpPr>
              <a:spLocks noChangeShapeType="1"/>
            </p:cNvSpPr>
            <p:nvPr/>
          </p:nvSpPr>
          <p:spPr bwMode="auto">
            <a:xfrm flipH="1">
              <a:off x="2642" y="1163"/>
              <a:ext cx="245"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22" name="Group 21">
            <a:extLst>
              <a:ext uri="{FF2B5EF4-FFF2-40B4-BE49-F238E27FC236}">
                <a16:creationId xmlns:a16="http://schemas.microsoft.com/office/drawing/2014/main" id="{BE59ABE5-26CB-442B-ACC7-7DC79A16142B}"/>
              </a:ext>
            </a:extLst>
          </p:cNvPr>
          <p:cNvGrpSpPr>
            <a:grpSpLocks/>
          </p:cNvGrpSpPr>
          <p:nvPr/>
        </p:nvGrpSpPr>
        <p:grpSpPr bwMode="auto">
          <a:xfrm>
            <a:off x="3927985" y="3321584"/>
            <a:ext cx="7213201" cy="483806"/>
            <a:chOff x="2496" y="1104"/>
            <a:chExt cx="2091" cy="418"/>
          </a:xfrm>
        </p:grpSpPr>
        <p:sp>
          <p:nvSpPr>
            <p:cNvPr id="23" name="Text Box 6">
              <a:extLst>
                <a:ext uri="{FF2B5EF4-FFF2-40B4-BE49-F238E27FC236}">
                  <a16:creationId xmlns:a16="http://schemas.microsoft.com/office/drawing/2014/main" id="{525C1D8C-7D12-4188-B351-9F8F01EB89A4}"/>
                </a:ext>
              </a:extLst>
            </p:cNvPr>
            <p:cNvSpPr txBox="1">
              <a:spLocks noChangeArrowheads="1"/>
            </p:cNvSpPr>
            <p:nvPr/>
          </p:nvSpPr>
          <p:spPr bwMode="auto">
            <a:xfrm>
              <a:off x="2788" y="1104"/>
              <a:ext cx="1799"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Insert all the vertices in the minimum priority queue</a:t>
              </a:r>
            </a:p>
          </p:txBody>
        </p:sp>
        <p:sp>
          <p:nvSpPr>
            <p:cNvPr id="24" name="Line 7">
              <a:extLst>
                <a:ext uri="{FF2B5EF4-FFF2-40B4-BE49-F238E27FC236}">
                  <a16:creationId xmlns:a16="http://schemas.microsoft.com/office/drawing/2014/main" id="{AD7DF91B-9027-4628-A18F-B2FF6EC8CCAE}"/>
                </a:ext>
              </a:extLst>
            </p:cNvPr>
            <p:cNvSpPr>
              <a:spLocks noChangeShapeType="1"/>
            </p:cNvSpPr>
            <p:nvPr/>
          </p:nvSpPr>
          <p:spPr bwMode="auto">
            <a:xfrm flipH="1">
              <a:off x="2496" y="1302"/>
              <a:ext cx="2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25" name="Group 24">
            <a:extLst>
              <a:ext uri="{FF2B5EF4-FFF2-40B4-BE49-F238E27FC236}">
                <a16:creationId xmlns:a16="http://schemas.microsoft.com/office/drawing/2014/main" id="{4EE62299-EA7E-4A7F-91B1-3E9B724ECC05}"/>
              </a:ext>
            </a:extLst>
          </p:cNvPr>
          <p:cNvGrpSpPr>
            <a:grpSpLocks/>
          </p:cNvGrpSpPr>
          <p:nvPr/>
        </p:nvGrpSpPr>
        <p:grpSpPr bwMode="auto">
          <a:xfrm>
            <a:off x="5394470" y="3979376"/>
            <a:ext cx="5804915" cy="431185"/>
            <a:chOff x="2496" y="1104"/>
            <a:chExt cx="2511" cy="234"/>
          </a:xfrm>
        </p:grpSpPr>
        <p:sp>
          <p:nvSpPr>
            <p:cNvPr id="26" name="Text Box 6">
              <a:extLst>
                <a:ext uri="{FF2B5EF4-FFF2-40B4-BE49-F238E27FC236}">
                  <a16:creationId xmlns:a16="http://schemas.microsoft.com/office/drawing/2014/main" id="{193A185B-6567-4529-9157-4B41008FEE85}"/>
                </a:ext>
              </a:extLst>
            </p:cNvPr>
            <p:cNvSpPr txBox="1">
              <a:spLocks noChangeArrowheads="1"/>
            </p:cNvSpPr>
            <p:nvPr/>
          </p:nvSpPr>
          <p:spPr bwMode="auto">
            <a:xfrm>
              <a:off x="2867" y="1104"/>
              <a:ext cx="214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200" b="1" i="1" dirty="0">
                  <a:solidFill>
                    <a:srgbClr val="00B050"/>
                  </a:solidFill>
                </a:rPr>
                <a:t>Select the vertex with minimum distance</a:t>
              </a:r>
            </a:p>
          </p:txBody>
        </p:sp>
        <p:sp>
          <p:nvSpPr>
            <p:cNvPr id="27" name="Line 7">
              <a:extLst>
                <a:ext uri="{FF2B5EF4-FFF2-40B4-BE49-F238E27FC236}">
                  <a16:creationId xmlns:a16="http://schemas.microsoft.com/office/drawing/2014/main" id="{72CAAF21-C2D9-4985-A22E-D2643AD4EEA2}"/>
                </a:ext>
              </a:extLst>
            </p:cNvPr>
            <p:cNvSpPr>
              <a:spLocks noChangeShapeType="1"/>
            </p:cNvSpPr>
            <p:nvPr/>
          </p:nvSpPr>
          <p:spPr bwMode="auto">
            <a:xfrm flipH="1">
              <a:off x="2496" y="1225"/>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mc:AlternateContent xmlns:mc="http://schemas.openxmlformats.org/markup-compatibility/2006" xmlns:a14="http://schemas.microsoft.com/office/drawing/2010/main">
        <mc:Choice Requires="a14">
          <p:sp>
            <p:nvSpPr>
              <p:cNvPr id="28" name="Rectangle 3">
                <a:extLst>
                  <a:ext uri="{FF2B5EF4-FFF2-40B4-BE49-F238E27FC236}">
                    <a16:creationId xmlns:a16="http://schemas.microsoft.com/office/drawing/2014/main" id="{2FF3EB7C-154B-4804-BF6F-AD53B4A5C91B}"/>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while (Q </a:t>
                </a:r>
                <a:r>
                  <a:rPr lang="en-US" altLang="en-US" sz="1800" b="1" dirty="0">
                    <a:latin typeface="Courier New" pitchFamily="49" charset="0"/>
                  </a:rPr>
                  <a:t>≠ Ø</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u = </a:t>
                </a:r>
                <a:r>
                  <a:rPr lang="en-US" altLang="en-US" sz="1800" b="1" dirty="0" err="1">
                    <a:latin typeface="Courier New" pitchFamily="49" charset="0"/>
                    <a:sym typeface="Symbol" pitchFamily="18" charset="2"/>
                  </a:rPr>
                  <a:t>ExtractMin</a:t>
                </a:r>
                <a:r>
                  <a:rPr lang="en-US" altLang="en-US" sz="1800" b="1" dirty="0">
                    <a:latin typeface="Courier New" pitchFamily="49" charset="0"/>
                    <a:sym typeface="Symbol" pitchFamily="18" charset="2"/>
                  </a:rPr>
                  <a:t>(Q);</a:t>
                </a:r>
              </a:p>
              <a:p>
                <a:pPr>
                  <a:buFont typeface="Times New Roman" pitchFamily="18" charset="0"/>
                  <a:buNone/>
                </a:pPr>
                <a:r>
                  <a:rPr lang="en-US" altLang="en-US" sz="1800" b="1" dirty="0">
                    <a:latin typeface="Courier New" pitchFamily="49" charset="0"/>
                  </a:rPr>
                  <a:t>        T = T </a:t>
                </a:r>
                <a14:m>
                  <m:oMath xmlns:m="http://schemas.openxmlformats.org/officeDocument/2006/math">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latin typeface="Courier New" pitchFamily="49" charset="0"/>
                  </a:rPr>
                  <a:t> {u};</a:t>
                </a:r>
                <a:endParaRPr lang="en-US" altLang="en-US" sz="1800" b="1" dirty="0">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for each </a:t>
                </a:r>
                <a:r>
                  <a:rPr lang="en-US" altLang="en-US" sz="1800" b="1" i="1" dirty="0">
                    <a:latin typeface="Courier New" pitchFamily="49" charset="0"/>
                    <a:sym typeface="Symbol" pitchFamily="18" charset="2"/>
                  </a:rPr>
                  <a:t>v</a:t>
                </a:r>
                <a:r>
                  <a:rPr lang="en-US" altLang="en-US" sz="1800" b="1" dirty="0">
                    <a:latin typeface="Courier New" pitchFamily="49" charset="0"/>
                  </a:rPr>
                  <a:t> </a:t>
                </a:r>
                <a:r>
                  <a:rPr lang="en-US" altLang="en-US" sz="1800" b="1" dirty="0">
                    <a:latin typeface="Courier New" pitchFamily="49" charset="0"/>
                    <a:sym typeface="Symbol" pitchFamily="18" charset="2"/>
                  </a:rPr>
                  <a:t> Adj[</a:t>
                </a:r>
                <a:r>
                  <a:rPr lang="en-US" altLang="en-US" sz="1800" b="1" i="1" dirty="0">
                    <a:latin typeface="Courier New" pitchFamily="49" charset="0"/>
                    <a:sym typeface="Symbol" pitchFamily="18" charset="2"/>
                  </a:rPr>
                  <a:t>u</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if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&gt;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28" name="Rectangle 3">
                <a:extLst>
                  <a:ext uri="{FF2B5EF4-FFF2-40B4-BE49-F238E27FC236}">
                    <a16:creationId xmlns:a16="http://schemas.microsoft.com/office/drawing/2014/main" id="{2FF3EB7C-154B-4804-BF6F-AD53B4A5C91B}"/>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2484F2AA-2788-4EDB-B63E-CEDF60435008}"/>
              </a:ext>
            </a:extLst>
          </p:cNvPr>
          <p:cNvGrpSpPr>
            <a:grpSpLocks/>
          </p:cNvGrpSpPr>
          <p:nvPr/>
        </p:nvGrpSpPr>
        <p:grpSpPr bwMode="auto">
          <a:xfrm>
            <a:off x="4068413" y="1609900"/>
            <a:ext cx="7213201" cy="347476"/>
            <a:chOff x="2496" y="1104"/>
            <a:chExt cx="2091" cy="372"/>
          </a:xfrm>
        </p:grpSpPr>
        <p:sp>
          <p:nvSpPr>
            <p:cNvPr id="30" name="Text Box 6">
              <a:extLst>
                <a:ext uri="{FF2B5EF4-FFF2-40B4-BE49-F238E27FC236}">
                  <a16:creationId xmlns:a16="http://schemas.microsoft.com/office/drawing/2014/main" id="{8DFE70C6-041A-41BF-AC27-A43DC395C11C}"/>
                </a:ext>
              </a:extLst>
            </p:cNvPr>
            <p:cNvSpPr txBox="1">
              <a:spLocks noChangeArrowheads="1"/>
            </p:cNvSpPr>
            <p:nvPr/>
          </p:nvSpPr>
          <p:spPr bwMode="auto">
            <a:xfrm>
              <a:off x="2788" y="1104"/>
              <a:ext cx="1799"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Set of known vertices, initially empty</a:t>
              </a:r>
            </a:p>
          </p:txBody>
        </p:sp>
        <p:sp>
          <p:nvSpPr>
            <p:cNvPr id="31" name="Line 7">
              <a:extLst>
                <a:ext uri="{FF2B5EF4-FFF2-40B4-BE49-F238E27FC236}">
                  <a16:creationId xmlns:a16="http://schemas.microsoft.com/office/drawing/2014/main" id="{34C2ABD5-8623-42A0-9FFB-123DB56F9B1F}"/>
                </a:ext>
              </a:extLst>
            </p:cNvPr>
            <p:cNvSpPr>
              <a:spLocks noChangeShapeType="1"/>
            </p:cNvSpPr>
            <p:nvPr/>
          </p:nvSpPr>
          <p:spPr bwMode="auto">
            <a:xfrm flipH="1">
              <a:off x="2496" y="1319"/>
              <a:ext cx="2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32" name="Group 31">
            <a:extLst>
              <a:ext uri="{FF2B5EF4-FFF2-40B4-BE49-F238E27FC236}">
                <a16:creationId xmlns:a16="http://schemas.microsoft.com/office/drawing/2014/main" id="{F6C51E9E-AE07-41D5-9756-F027300E5DAF}"/>
              </a:ext>
            </a:extLst>
          </p:cNvPr>
          <p:cNvGrpSpPr>
            <a:grpSpLocks/>
          </p:cNvGrpSpPr>
          <p:nvPr/>
        </p:nvGrpSpPr>
        <p:grpSpPr bwMode="auto">
          <a:xfrm>
            <a:off x="5394471" y="4344568"/>
            <a:ext cx="5887144" cy="430609"/>
            <a:chOff x="2496" y="1104"/>
            <a:chExt cx="2091" cy="461"/>
          </a:xfrm>
        </p:grpSpPr>
        <p:sp>
          <p:nvSpPr>
            <p:cNvPr id="33" name="Text Box 6">
              <a:extLst>
                <a:ext uri="{FF2B5EF4-FFF2-40B4-BE49-F238E27FC236}">
                  <a16:creationId xmlns:a16="http://schemas.microsoft.com/office/drawing/2014/main" id="{0462E5C2-FAF5-484C-BF1B-EFF17DC6E7AA}"/>
                </a:ext>
              </a:extLst>
            </p:cNvPr>
            <p:cNvSpPr txBox="1">
              <a:spLocks noChangeArrowheads="1"/>
            </p:cNvSpPr>
            <p:nvPr/>
          </p:nvSpPr>
          <p:spPr bwMode="auto">
            <a:xfrm>
              <a:off x="2788" y="1104"/>
              <a:ext cx="179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Add vertex “u” to known vertices</a:t>
              </a:r>
            </a:p>
          </p:txBody>
        </p:sp>
        <p:sp>
          <p:nvSpPr>
            <p:cNvPr id="34" name="Line 7">
              <a:extLst>
                <a:ext uri="{FF2B5EF4-FFF2-40B4-BE49-F238E27FC236}">
                  <a16:creationId xmlns:a16="http://schemas.microsoft.com/office/drawing/2014/main" id="{97EF6537-D9D4-4E52-9A64-E54D0DB9A0B1}"/>
                </a:ext>
              </a:extLst>
            </p:cNvPr>
            <p:cNvSpPr>
              <a:spLocks noChangeShapeType="1"/>
            </p:cNvSpPr>
            <p:nvPr/>
          </p:nvSpPr>
          <p:spPr bwMode="auto">
            <a:xfrm flipH="1">
              <a:off x="2496" y="1319"/>
              <a:ext cx="2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Tree>
    <p:custDataLst>
      <p:tags r:id="rId1"/>
    </p:custDataLst>
    <p:extLst>
      <p:ext uri="{BB962C8B-B14F-4D97-AF65-F5344CB8AC3E}">
        <p14:creationId xmlns:p14="http://schemas.microsoft.com/office/powerpoint/2010/main" val="2569380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42</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while (Q </a:t>
                </a:r>
                <a:r>
                  <a:rPr lang="en-US" altLang="en-US" sz="1800" b="1" dirty="0">
                    <a:latin typeface="Courier New" pitchFamily="49" charset="0"/>
                  </a:rPr>
                  <a:t>≠ Ø</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u = </a:t>
                </a:r>
                <a:r>
                  <a:rPr lang="en-US" altLang="en-US" sz="1800" b="1" dirty="0" err="1">
                    <a:latin typeface="Courier New" pitchFamily="49" charset="0"/>
                    <a:sym typeface="Symbol" pitchFamily="18" charset="2"/>
                  </a:rPr>
                  <a:t>ExtractMin</a:t>
                </a:r>
                <a:r>
                  <a:rPr lang="en-US" altLang="en-US" sz="1800" b="1" dirty="0">
                    <a:latin typeface="Courier New" pitchFamily="49" charset="0"/>
                    <a:sym typeface="Symbol" pitchFamily="18" charset="2"/>
                  </a:rPr>
                  <a:t>(Q);</a:t>
                </a:r>
              </a:p>
              <a:p>
                <a:pPr>
                  <a:buFont typeface="Times New Roman" pitchFamily="18" charset="0"/>
                  <a:buNone/>
                </a:pPr>
                <a:r>
                  <a:rPr lang="en-US" altLang="en-US" sz="1800" b="1" dirty="0">
                    <a:latin typeface="Courier New" pitchFamily="49" charset="0"/>
                  </a:rPr>
                  <a:t>        T = T </a:t>
                </a:r>
                <a14:m>
                  <m:oMath xmlns:m="http://schemas.openxmlformats.org/officeDocument/2006/math">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latin typeface="Courier New" pitchFamily="49" charset="0"/>
                  </a:rPr>
                  <a:t> {u};</a:t>
                </a:r>
                <a:endParaRPr lang="en-US" altLang="en-US" sz="1800" b="1" dirty="0">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for each </a:t>
                </a:r>
                <a:r>
                  <a:rPr lang="en-US" altLang="en-US" sz="1800" b="1" i="1" dirty="0">
                    <a:latin typeface="Courier New" pitchFamily="49" charset="0"/>
                    <a:sym typeface="Symbol" pitchFamily="18" charset="2"/>
                  </a:rPr>
                  <a:t>v</a:t>
                </a:r>
                <a:r>
                  <a:rPr lang="en-US" altLang="en-US" sz="1800" b="1" dirty="0">
                    <a:latin typeface="Courier New" pitchFamily="49" charset="0"/>
                  </a:rPr>
                  <a:t> </a:t>
                </a:r>
                <a:r>
                  <a:rPr lang="en-US" altLang="en-US" sz="1800" b="1" dirty="0">
                    <a:latin typeface="Courier New" pitchFamily="49" charset="0"/>
                    <a:sym typeface="Symbol" pitchFamily="18" charset="2"/>
                  </a:rPr>
                  <a:t> Adj[</a:t>
                </a:r>
                <a:r>
                  <a:rPr lang="en-US" altLang="en-US" sz="1800" b="1" i="1" dirty="0">
                    <a:latin typeface="Courier New" pitchFamily="49" charset="0"/>
                    <a:sym typeface="Symbol" pitchFamily="18" charset="2"/>
                  </a:rPr>
                  <a:t>u</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if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&gt;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832215325"/>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a:ln w="0"/>
                          <a:solidFill>
                            <a:schemeClr val="tx1"/>
                          </a:solidFill>
                          <a:effectLst/>
                          <a:latin typeface="+mj-lt"/>
                        </a:rPr>
                        <a:t>S</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a:ln w="0"/>
                          <a:solidFill>
                            <a:schemeClr val="tx1"/>
                          </a:solidFill>
                          <a:effectLst/>
                          <a:latin typeface="+mj-lt"/>
                        </a:rPr>
                        <a:t>3</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a:ln w="0"/>
                          <a:solidFill>
                            <a:schemeClr val="tx1"/>
                          </a:solidFill>
                          <a:effectLst/>
                          <a:latin typeface="+mj-lt"/>
                        </a:rPr>
                        <a:t>6</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a:ln w="0"/>
                          <a:solidFill>
                            <a:schemeClr val="tx1"/>
                          </a:solidFill>
                          <a:effectLst/>
                          <a:latin typeface="+mj-lt"/>
                        </a:rPr>
                        <a:t> </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a:ln w="0"/>
                          <a:solidFill>
                            <a:schemeClr val="tx1"/>
                          </a:solidFill>
                          <a:effectLst/>
                          <a:latin typeface="+mj-lt"/>
                        </a:rPr>
                        <a:t> </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a:ln w="0"/>
                          <a:solidFill>
                            <a:schemeClr val="tx1"/>
                          </a:solidFill>
                          <a:effectLst/>
                          <a:latin typeface="+mj-lt"/>
                        </a:rPr>
                        <a:t> </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Tree>
    <p:custDataLst>
      <p:tags r:id="rId1"/>
    </p:custDataLst>
    <p:extLst>
      <p:ext uri="{BB962C8B-B14F-4D97-AF65-F5344CB8AC3E}">
        <p14:creationId xmlns:p14="http://schemas.microsoft.com/office/powerpoint/2010/main" val="241266352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43</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a:t>
                </a:r>
                <a:r>
                  <a:rPr lang="en-US" altLang="en-US" sz="1800" b="1" dirty="0">
                    <a:solidFill>
                      <a:srgbClr val="FF0000"/>
                    </a:solidFill>
                    <a:latin typeface="Courier New" pitchFamily="49" charset="0"/>
                  </a:rPr>
                  <a:t>  T = Ø;</a:t>
                </a:r>
              </a:p>
              <a:p>
                <a:pPr>
                  <a:buFont typeface="Times New Roman" pitchFamily="18" charset="0"/>
                  <a:buNone/>
                </a:pPr>
                <a:r>
                  <a:rPr lang="en-US" altLang="en-US" sz="1800" b="1" dirty="0">
                    <a:solidFill>
                      <a:srgbClr val="FF0000"/>
                    </a:solidFill>
                    <a:latin typeface="Courier New" pitchFamily="49" charset="0"/>
                  </a:rPr>
                  <a:t>    for each u </a:t>
                </a:r>
                <a:r>
                  <a:rPr lang="en-US" altLang="en-US" sz="1800" dirty="0">
                    <a:solidFill>
                      <a:srgbClr val="FF0000"/>
                    </a:solidFill>
                    <a:sym typeface="Symbol" pitchFamily="18" charset="2"/>
                  </a:rPr>
                  <a:t></a:t>
                </a:r>
                <a:r>
                  <a:rPr lang="en-US" altLang="en-US" sz="1800" b="1" dirty="0">
                    <a:solidFill>
                      <a:srgbClr val="FF0000"/>
                    </a:solidFill>
                    <a:latin typeface="Courier New" pitchFamily="49" charset="0"/>
                  </a:rPr>
                  <a:t> V[G]</a:t>
                </a:r>
              </a:p>
              <a:p>
                <a:pPr>
                  <a:buFont typeface="Times New Roman" pitchFamily="18" charset="0"/>
                  <a:buNone/>
                </a:pP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dist</a:t>
                </a:r>
                <a:r>
                  <a:rPr lang="en-US" altLang="en-US" sz="1800" b="1" dirty="0">
                    <a:solidFill>
                      <a:srgbClr val="FF0000"/>
                    </a:solidFill>
                    <a:latin typeface="Courier New" pitchFamily="49" charset="0"/>
                  </a:rPr>
                  <a:t>[u] = </a:t>
                </a:r>
                <a:r>
                  <a:rPr lang="en-US" altLang="en-US" sz="1800" b="1" dirty="0">
                    <a:solidFill>
                      <a:srgbClr val="FF0000"/>
                    </a:solidFill>
                    <a:latin typeface="Courier New" pitchFamily="49" charset="0"/>
                    <a:sym typeface="Symbol" pitchFamily="18" charset="2"/>
                  </a:rPr>
                  <a:t></a:t>
                </a:r>
                <a:r>
                  <a:rPr lang="en-US" altLang="en-US" sz="1800" b="1" dirty="0">
                    <a:solidFill>
                      <a:srgbClr val="FF0000"/>
                    </a:solidFill>
                    <a:latin typeface="Courier New" pitchFamily="49" charset="0"/>
                  </a:rPr>
                  <a:t>;</a:t>
                </a:r>
              </a:p>
              <a:p>
                <a:pPr>
                  <a:buFont typeface="Times New Roman" pitchFamily="18" charset="0"/>
                  <a:buNone/>
                </a:pPr>
                <a:r>
                  <a:rPr lang="en-US" altLang="en-US" sz="1800" b="1" dirty="0">
                    <a:solidFill>
                      <a:srgbClr val="FF0000"/>
                    </a:solidFill>
                    <a:latin typeface="Courier New" pitchFamily="49" charset="0"/>
                  </a:rPr>
                  <a:t>        p[u] = NIL;</a:t>
                </a:r>
              </a:p>
              <a:p>
                <a:pPr>
                  <a:buFont typeface="Times New Roman" pitchFamily="18" charset="0"/>
                  <a:buNone/>
                </a:pP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dist</a:t>
                </a:r>
                <a:r>
                  <a:rPr lang="en-US" altLang="en-US" sz="1800" b="1" dirty="0">
                    <a:solidFill>
                      <a:srgbClr val="FF0000"/>
                    </a:solidFill>
                    <a:latin typeface="Courier New" pitchFamily="49" charset="0"/>
                  </a:rPr>
                  <a:t>[s] = 0; </a:t>
                </a:r>
              </a:p>
              <a:p>
                <a:pPr>
                  <a:buFont typeface="Times New Roman" pitchFamily="18" charset="0"/>
                  <a:buNone/>
                </a:pPr>
                <a:r>
                  <a:rPr lang="en-US" altLang="en-US" sz="1800" b="1" dirty="0">
                    <a:solidFill>
                      <a:srgbClr val="FF0000"/>
                    </a:solidFill>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while (Q </a:t>
                </a:r>
                <a:r>
                  <a:rPr lang="en-US" altLang="en-US" sz="1800" b="1" dirty="0">
                    <a:latin typeface="Courier New" pitchFamily="49" charset="0"/>
                  </a:rPr>
                  <a:t>≠ Ø</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u = </a:t>
                </a:r>
                <a:r>
                  <a:rPr lang="en-US" altLang="en-US" sz="1800" b="1" dirty="0" err="1">
                    <a:latin typeface="Courier New" pitchFamily="49" charset="0"/>
                    <a:sym typeface="Symbol" pitchFamily="18" charset="2"/>
                  </a:rPr>
                  <a:t>ExtractMin</a:t>
                </a:r>
                <a:r>
                  <a:rPr lang="en-US" altLang="en-US" sz="1800" b="1" dirty="0">
                    <a:latin typeface="Courier New" pitchFamily="49" charset="0"/>
                    <a:sym typeface="Symbol" pitchFamily="18" charset="2"/>
                  </a:rPr>
                  <a:t>(Q);</a:t>
                </a:r>
              </a:p>
              <a:p>
                <a:pPr>
                  <a:buFont typeface="Times New Roman" pitchFamily="18" charset="0"/>
                  <a:buNone/>
                </a:pPr>
                <a:r>
                  <a:rPr lang="en-US" altLang="en-US" sz="1800" b="1" dirty="0">
                    <a:latin typeface="Courier New" pitchFamily="49" charset="0"/>
                  </a:rPr>
                  <a:t>        T = T </a:t>
                </a:r>
                <a14:m>
                  <m:oMath xmlns:m="http://schemas.openxmlformats.org/officeDocument/2006/math">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latin typeface="Courier New" pitchFamily="49" charset="0"/>
                  </a:rPr>
                  <a:t> {u};</a:t>
                </a:r>
                <a:endParaRPr lang="en-US" altLang="en-US" sz="1800" b="1" dirty="0">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for each </a:t>
                </a:r>
                <a:r>
                  <a:rPr lang="en-US" altLang="en-US" sz="1800" b="1" i="1" dirty="0">
                    <a:latin typeface="Courier New" pitchFamily="49" charset="0"/>
                    <a:sym typeface="Symbol" pitchFamily="18" charset="2"/>
                  </a:rPr>
                  <a:t>v</a:t>
                </a:r>
                <a:r>
                  <a:rPr lang="en-US" altLang="en-US" sz="1800" b="1" dirty="0">
                    <a:latin typeface="Courier New" pitchFamily="49" charset="0"/>
                  </a:rPr>
                  <a:t> </a:t>
                </a:r>
                <a:r>
                  <a:rPr lang="en-US" altLang="en-US" sz="1800" b="1" dirty="0">
                    <a:latin typeface="Courier New" pitchFamily="49" charset="0"/>
                    <a:sym typeface="Symbol" pitchFamily="18" charset="2"/>
                  </a:rPr>
                  <a:t> Adj[</a:t>
                </a:r>
                <a:r>
                  <a:rPr lang="en-US" altLang="en-US" sz="1800" b="1" i="1" dirty="0">
                    <a:latin typeface="Courier New" pitchFamily="49" charset="0"/>
                    <a:sym typeface="Symbol" pitchFamily="18" charset="2"/>
                  </a:rPr>
                  <a:t>u</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if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&gt;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378902633"/>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a:ln w="0"/>
                          <a:solidFill>
                            <a:schemeClr val="tx1"/>
                          </a:solidFill>
                          <a:effectLst/>
                          <a:latin typeface="+mj-lt"/>
                        </a:rPr>
                        <a:t>S</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a:ln w="0"/>
                          <a:solidFill>
                            <a:schemeClr val="tx1"/>
                          </a:solidFill>
                          <a:effectLst/>
                          <a:latin typeface="+mj-lt"/>
                        </a:rPr>
                        <a:t>3</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a:ln w="0"/>
                          <a:solidFill>
                            <a:schemeClr val="tx1"/>
                          </a:solidFill>
                          <a:effectLst/>
                          <a:latin typeface="+mj-lt"/>
                        </a:rPr>
                        <a:t>6</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a:t>
            </a:r>
            <a:r>
              <a:rPr lang="en-US" altLang="en-US" sz="1800" b="1" dirty="0">
                <a:latin typeface="Courier New" pitchFamily="49" charset="0"/>
              </a:rPr>
              <a:t>Ø </a:t>
            </a:r>
            <a:r>
              <a:rPr lang="en-US" altLang="en-US" sz="1800" b="1" dirty="0">
                <a:solidFill>
                  <a:srgbClr val="000000"/>
                </a:solidFill>
                <a:latin typeface="Comic Sans MS" pitchFamily="66" charset="0"/>
              </a:rPr>
              <a:t>}</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s, 2, 3, 4, 5, 6, 7, 8 }</a:t>
            </a:r>
          </a:p>
        </p:txBody>
      </p:sp>
    </p:spTree>
    <p:custDataLst>
      <p:tags r:id="rId1"/>
    </p:custDataLst>
    <p:extLst>
      <p:ext uri="{BB962C8B-B14F-4D97-AF65-F5344CB8AC3E}">
        <p14:creationId xmlns:p14="http://schemas.microsoft.com/office/powerpoint/2010/main" val="364180404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44</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2764533084"/>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s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a:ln w="0"/>
                          <a:solidFill>
                            <a:schemeClr val="tx1"/>
                          </a:solidFill>
                          <a:effectLst/>
                          <a:latin typeface="+mj-lt"/>
                        </a:rPr>
                        <a:t>3</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a:ln w="0"/>
                          <a:solidFill>
                            <a:schemeClr val="tx1"/>
                          </a:solidFill>
                          <a:effectLst/>
                          <a:latin typeface="+mj-lt"/>
                        </a:rPr>
                        <a:t>6</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2, 3, 4, 5, 6, 7, 8 }</a:t>
            </a:r>
          </a:p>
        </p:txBody>
      </p:sp>
    </p:spTree>
    <p:custDataLst>
      <p:tags r:id="rId1"/>
    </p:custDataLst>
    <p:extLst>
      <p:ext uri="{BB962C8B-B14F-4D97-AF65-F5344CB8AC3E}">
        <p14:creationId xmlns:p14="http://schemas.microsoft.com/office/powerpoint/2010/main" val="6639541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45</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2618316235"/>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s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a:ln w="0"/>
                          <a:solidFill>
                            <a:schemeClr val="tx1"/>
                          </a:solidFill>
                          <a:effectLst/>
                          <a:latin typeface="+mj-lt"/>
                        </a:rPr>
                        <a:t>3</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33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2 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a:ln w="0"/>
                          <a:solidFill>
                            <a:schemeClr val="tx1"/>
                          </a:solidFill>
                          <a:effectLst/>
                          <a:latin typeface="+mj-lt"/>
                        </a:rPr>
                        <a:t>6</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s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s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3, 4, 5, 6, 7, 8 }</a:t>
            </a:r>
          </a:p>
        </p:txBody>
      </p:sp>
    </p:spTree>
    <p:custDataLst>
      <p:tags r:id="rId1"/>
    </p:custDataLst>
    <p:extLst>
      <p:ext uri="{BB962C8B-B14F-4D97-AF65-F5344CB8AC3E}">
        <p14:creationId xmlns:p14="http://schemas.microsoft.com/office/powerpoint/2010/main" val="398297351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46</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1875075491"/>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,44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3, 4, 5, 7, 8 }</a:t>
            </a:r>
          </a:p>
        </p:txBody>
      </p:sp>
    </p:spTree>
    <p:custDataLst>
      <p:tags r:id="rId1"/>
    </p:custDataLst>
    <p:extLst>
      <p:ext uri="{BB962C8B-B14F-4D97-AF65-F5344CB8AC3E}">
        <p14:creationId xmlns:p14="http://schemas.microsoft.com/office/powerpoint/2010/main" val="211940702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47</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688703243"/>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44</a:t>
                      </a:r>
                      <a:r>
                        <a:rPr lang="en-US" altLang="en-US" sz="1200" b="1" dirty="0">
                          <a:effectLst/>
                          <a:latin typeface="Courier New" pitchFamily="49" charset="0"/>
                          <a:sym typeface="Symbol" pitchFamily="18" charset="2"/>
                        </a:rPr>
                        <a:t>, 35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6</a:t>
                      </a:r>
                      <a:r>
                        <a:rPr lang="en-US" sz="1200" b="1" cap="none" spc="0" dirty="0">
                          <a:ln w="0"/>
                          <a:solidFill>
                            <a:schemeClr val="tx1"/>
                          </a:solidFill>
                          <a:effectLst/>
                          <a:latin typeface="+mj-lt"/>
                        </a:rPr>
                        <a:t>, 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59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7 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7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3, 4, 5, 8 }</a:t>
            </a:r>
          </a:p>
        </p:txBody>
      </p:sp>
    </p:spTree>
    <p:custDataLst>
      <p:tags r:id="rId1"/>
    </p:custDataLst>
    <p:extLst>
      <p:ext uri="{BB962C8B-B14F-4D97-AF65-F5344CB8AC3E}">
        <p14:creationId xmlns:p14="http://schemas.microsoft.com/office/powerpoint/2010/main" val="327491689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48</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3164303044"/>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dirty="0">
                          <a:effectLst/>
                          <a:latin typeface="Courier New" pitchFamily="49" charset="0"/>
                          <a:sym typeface="Symbol" pitchFamily="18" charset="2"/>
                        </a:rPr>
                        <a:t></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a:ln w="0"/>
                          <a:solidFill>
                            <a:schemeClr val="tx1"/>
                          </a:solidFill>
                          <a:effectLst/>
                          <a:latin typeface="+mj-lt"/>
                        </a:rPr>
                        <a:t>5</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44</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35</a:t>
                      </a:r>
                      <a:r>
                        <a:rPr lang="en-US" altLang="en-US" sz="1200" b="1" dirty="0">
                          <a:effectLst/>
                          <a:latin typeface="Courier New" pitchFamily="49" charset="0"/>
                          <a:sym typeface="Symbol" pitchFamily="18" charset="2"/>
                        </a:rPr>
                        <a:t>, 34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 6</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59</a:t>
                      </a:r>
                      <a:r>
                        <a:rPr lang="en-US" altLang="en-US" sz="1200" b="1" dirty="0">
                          <a:effectLst/>
                          <a:latin typeface="Courier New" pitchFamily="49" charset="0"/>
                          <a:sym typeface="Symbol" pitchFamily="18" charset="2"/>
                        </a:rPr>
                        <a:t>, 51</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3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7, 3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{4, 5, 8 }</a:t>
            </a:r>
          </a:p>
        </p:txBody>
      </p:sp>
    </p:spTree>
    <p:custDataLst>
      <p:tags r:id="rId1"/>
    </p:custDataLst>
    <p:extLst>
      <p:ext uri="{BB962C8B-B14F-4D97-AF65-F5344CB8AC3E}">
        <p14:creationId xmlns:p14="http://schemas.microsoft.com/office/powerpoint/2010/main" val="155205931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49</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33715905"/>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a:ln w="0"/>
                          <a:solidFill>
                            <a:schemeClr val="tx1"/>
                          </a:solidFill>
                          <a:effectLst/>
                          <a:latin typeface="+mj-lt"/>
                        </a:rPr>
                        <a:t>4</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45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44</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35</a:t>
                      </a:r>
                      <a:r>
                        <a:rPr lang="en-US" altLang="en-US" sz="1200" b="1" dirty="0">
                          <a:effectLst/>
                          <a:latin typeface="Courier New" pitchFamily="49" charset="0"/>
                          <a:sym typeface="Symbol" pitchFamily="18" charset="2"/>
                        </a:rPr>
                        <a:t>, 34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 6</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59</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51</a:t>
                      </a:r>
                      <a:r>
                        <a:rPr lang="en-US" altLang="en-US" sz="1200" b="1" dirty="0">
                          <a:effectLst/>
                          <a:latin typeface="Courier New" pitchFamily="49" charset="0"/>
                          <a:sym typeface="Symbol" pitchFamily="18" charset="2"/>
                        </a:rPr>
                        <a:t>, 50</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3</a:t>
                      </a:r>
                      <a:r>
                        <a:rPr lang="en-US" sz="1200" b="1" cap="none" spc="0" dirty="0">
                          <a:ln w="0"/>
                          <a:solidFill>
                            <a:schemeClr val="tx1"/>
                          </a:solidFill>
                          <a:effectLst/>
                          <a:latin typeface="+mj-lt"/>
                        </a:rPr>
                        <a:t>, 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7, 3, 5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{4, 8 }</a:t>
            </a:r>
          </a:p>
        </p:txBody>
      </p:sp>
    </p:spTree>
    <p:custDataLst>
      <p:tags r:id="rId1"/>
    </p:custDataLst>
    <p:extLst>
      <p:ext uri="{BB962C8B-B14F-4D97-AF65-F5344CB8AC3E}">
        <p14:creationId xmlns:p14="http://schemas.microsoft.com/office/powerpoint/2010/main" val="22455330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Greedy Algorithms: Properties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950959" cy="5614428"/>
          </a:xfrm>
        </p:spPr>
        <p:txBody>
          <a:bodyPr/>
          <a:lstStyle/>
          <a:p>
            <a:pPr algn="just"/>
            <a:r>
              <a:rPr lang="en-US" dirty="0"/>
              <a:t>A greedy algorithm works if a problem exhibits the following two properties:</a:t>
            </a:r>
          </a:p>
          <a:p>
            <a:pPr marL="804672" lvl="1" algn="just">
              <a:spcBef>
                <a:spcPts val="300"/>
              </a:spcBef>
            </a:pPr>
            <a:r>
              <a:rPr lang="en-US" b="1" dirty="0">
                <a:solidFill>
                  <a:srgbClr val="FF0000"/>
                </a:solidFill>
              </a:rPr>
              <a:t>Optimal sub-structure:</a:t>
            </a:r>
            <a:r>
              <a:rPr lang="en-US" dirty="0"/>
              <a:t> </a:t>
            </a:r>
            <a:r>
              <a:rPr lang="en-US" altLang="zh-TW" dirty="0">
                <a:ea typeface="新細明體" pitchFamily="18" charset="-120"/>
              </a:rPr>
              <a:t>An optimal solution to the problem contains within it, optimal solutions to sub-problems</a:t>
            </a:r>
            <a:endParaRPr lang="en-US" altLang="en-US" dirty="0">
              <a:sym typeface="Symbol" pitchFamily="18" charset="2"/>
            </a:endParaRPr>
          </a:p>
          <a:p>
            <a:pPr marL="804672" lvl="1" algn="just">
              <a:spcBef>
                <a:spcPts val="300"/>
              </a:spcBef>
            </a:pPr>
            <a:r>
              <a:rPr lang="en-US" b="1" dirty="0">
                <a:solidFill>
                  <a:srgbClr val="FF0000"/>
                </a:solidFill>
              </a:rPr>
              <a:t>Greedy Choice Property: </a:t>
            </a:r>
            <a:r>
              <a:rPr lang="en-US" altLang="zh-TW" dirty="0">
                <a:ea typeface="新細明體" pitchFamily="18" charset="-120"/>
              </a:rPr>
              <a:t>A globally optimal solution can be achieved by making a locally optimal (greedy) choice  (</a:t>
            </a:r>
            <a:r>
              <a:rPr lang="en-US" altLang="en-US" b="1" dirty="0">
                <a:solidFill>
                  <a:srgbClr val="00B050"/>
                </a:solidFill>
              </a:rPr>
              <a:t>locally best </a:t>
            </a:r>
            <a:r>
              <a:rPr lang="en-US" altLang="en-US" b="1" dirty="0">
                <a:solidFill>
                  <a:srgbClr val="00B050"/>
                </a:solidFill>
                <a:sym typeface="Wingdings" panose="05000000000000000000" pitchFamily="2" charset="2"/>
              </a:rPr>
              <a:t> globally best</a:t>
            </a:r>
            <a:r>
              <a:rPr lang="en-US" altLang="en-US" dirty="0">
                <a:sym typeface="Wingdings" panose="05000000000000000000" pitchFamily="2" charset="2"/>
              </a:rPr>
              <a:t>)</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83765224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50</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if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[v] &gt; </a:t>
                </a:r>
                <a:r>
                  <a:rPr lang="en-US" altLang="en-US" sz="1800" b="1" dirty="0" err="1">
                    <a:solidFill>
                      <a:srgbClr val="FF0000"/>
                    </a:solidFill>
                    <a:latin typeface="Courier New" pitchFamily="49" charset="0"/>
                    <a:sym typeface="Symbol" pitchFamily="18" charset="2"/>
                  </a:rPr>
                  <a:t>dist</a:t>
                </a:r>
                <a:r>
                  <a:rPr lang="en-US" altLang="en-US" sz="1800" b="1" dirty="0">
                    <a:solidFill>
                      <a:srgbClr val="FF0000"/>
                    </a:solidFill>
                    <a:latin typeface="Courier New" pitchFamily="49" charset="0"/>
                    <a:sym typeface="Symbol" pitchFamily="18" charset="2"/>
                  </a:rPr>
                  <a:t>[u] + w(</a:t>
                </a:r>
                <a:r>
                  <a:rPr lang="en-US" altLang="en-US" sz="1800" b="1" i="1" dirty="0" err="1">
                    <a:solidFill>
                      <a:srgbClr val="FF0000"/>
                    </a:solidFill>
                    <a:latin typeface="Courier New" pitchFamily="49" charset="0"/>
                    <a:sym typeface="Symbol" pitchFamily="18" charset="2"/>
                  </a:rPr>
                  <a:t>u,v</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1076692203"/>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45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44</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35</a:t>
                      </a:r>
                      <a:r>
                        <a:rPr lang="en-US" altLang="en-US" sz="1200" b="1" dirty="0">
                          <a:effectLst/>
                          <a:latin typeface="Courier New" pitchFamily="49" charset="0"/>
                          <a:sym typeface="Symbol" pitchFamily="18" charset="2"/>
                        </a:rPr>
                        <a:t>, 34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 6</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59</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51</a:t>
                      </a:r>
                      <a:r>
                        <a:rPr lang="en-US" altLang="en-US" sz="1200" b="1" dirty="0">
                          <a:effectLst/>
                          <a:latin typeface="Courier New" pitchFamily="49" charset="0"/>
                          <a:sym typeface="Symbol" pitchFamily="18" charset="2"/>
                        </a:rPr>
                        <a:t>, 50</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3</a:t>
                      </a:r>
                      <a:r>
                        <a:rPr lang="en-US" sz="1200" b="1" cap="none" spc="0" dirty="0">
                          <a:ln w="0"/>
                          <a:solidFill>
                            <a:schemeClr val="tx1"/>
                          </a:solidFill>
                          <a:effectLst/>
                          <a:latin typeface="+mj-lt"/>
                        </a:rPr>
                        <a:t>, 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7, 3, 5, 4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8 }</a:t>
            </a:r>
          </a:p>
        </p:txBody>
      </p:sp>
    </p:spTree>
    <p:custDataLst>
      <p:tags r:id="rId1"/>
    </p:custDataLst>
    <p:extLst>
      <p:ext uri="{BB962C8B-B14F-4D97-AF65-F5344CB8AC3E}">
        <p14:creationId xmlns:p14="http://schemas.microsoft.com/office/powerpoint/2010/main" val="23374008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51</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while (Q </a:t>
                </a:r>
                <a:r>
                  <a:rPr lang="en-US" altLang="en-US" sz="1800" b="1" dirty="0">
                    <a:solidFill>
                      <a:srgbClr val="FF0000"/>
                    </a:solidFill>
                    <a:latin typeface="Courier New" pitchFamily="49" charset="0"/>
                  </a:rPr>
                  <a:t>≠ Ø</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u = </a:t>
                </a:r>
                <a:r>
                  <a:rPr lang="en-US" altLang="en-US" sz="1800" b="1" dirty="0" err="1">
                    <a:solidFill>
                      <a:srgbClr val="FF0000"/>
                    </a:solidFill>
                    <a:latin typeface="Courier New" pitchFamily="49" charset="0"/>
                    <a:sym typeface="Symbol" pitchFamily="18" charset="2"/>
                  </a:rPr>
                  <a:t>ExtractMin</a:t>
                </a:r>
                <a:r>
                  <a:rPr lang="en-US" altLang="en-US" sz="1800" b="1" dirty="0">
                    <a:solidFill>
                      <a:srgbClr val="FF0000"/>
                    </a:solidFill>
                    <a:latin typeface="Courier New" pitchFamily="49" charset="0"/>
                    <a:sym typeface="Symbol" pitchFamily="18" charset="2"/>
                  </a:rPr>
                  <a:t>(Q);</a:t>
                </a:r>
              </a:p>
              <a:p>
                <a:pPr>
                  <a:buFont typeface="Times New Roman" pitchFamily="18" charset="0"/>
                  <a:buNone/>
                </a:pPr>
                <a:r>
                  <a:rPr lang="en-US" altLang="en-US" sz="1800" b="1" dirty="0">
                    <a:solidFill>
                      <a:srgbClr val="FF0000"/>
                    </a:solidFill>
                    <a:latin typeface="Courier New" pitchFamily="49" charset="0"/>
                  </a:rPr>
                  <a:t>        T = T </a:t>
                </a:r>
                <a14:m>
                  <m:oMath xmlns:m="http://schemas.openxmlformats.org/officeDocument/2006/math">
                    <m:r>
                      <a:rPr lang="en-US" altLang="en-US" sz="18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rgbClr val="FF0000"/>
                    </a:solidFill>
                    <a:latin typeface="Courier New" pitchFamily="49" charset="0"/>
                  </a:rPr>
                  <a:t> {u};</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solidFill>
                      <a:srgbClr val="FF0000"/>
                    </a:solidFill>
                    <a:latin typeface="Courier New" pitchFamily="49" charset="0"/>
                    <a:sym typeface="Symbol" pitchFamily="18" charset="2"/>
                  </a:rPr>
                  <a:t>        for each </a:t>
                </a:r>
                <a:r>
                  <a:rPr lang="en-US" altLang="en-US" sz="1800" b="1" i="1" dirty="0">
                    <a:solidFill>
                      <a:srgbClr val="FF0000"/>
                    </a:solidFill>
                    <a:latin typeface="Courier New" pitchFamily="49" charset="0"/>
                    <a:sym typeface="Symbol" pitchFamily="18" charset="2"/>
                  </a:rPr>
                  <a:t>v</a:t>
                </a:r>
                <a:r>
                  <a:rPr lang="en-US" altLang="en-US" sz="1800" b="1" dirty="0">
                    <a:solidFill>
                      <a:srgbClr val="FF0000"/>
                    </a:solidFill>
                    <a:latin typeface="Courier New" pitchFamily="49" charset="0"/>
                  </a:rPr>
                  <a:t> </a:t>
                </a:r>
                <a:r>
                  <a:rPr lang="en-US" altLang="en-US" sz="1800" b="1" dirty="0">
                    <a:solidFill>
                      <a:srgbClr val="FF0000"/>
                    </a:solidFill>
                    <a:latin typeface="Courier New" pitchFamily="49" charset="0"/>
                    <a:sym typeface="Symbol" pitchFamily="18" charset="2"/>
                  </a:rPr>
                  <a:t> Adj[</a:t>
                </a:r>
                <a:r>
                  <a:rPr lang="en-US" altLang="en-US" sz="1800" b="1" i="1" dirty="0">
                    <a:solidFill>
                      <a:srgbClr val="FF0000"/>
                    </a:solidFill>
                    <a:latin typeface="Courier New" pitchFamily="49" charset="0"/>
                    <a:sym typeface="Symbol" pitchFamily="18" charset="2"/>
                  </a:rPr>
                  <a:t>u</a:t>
                </a:r>
                <a:r>
                  <a:rPr lang="en-US" altLang="en-US" sz="1800" b="1" dirty="0">
                    <a:solidFill>
                      <a:srgbClr val="FF0000"/>
                    </a:solidFill>
                    <a:latin typeface="Courier New" pitchFamily="49" charset="0"/>
                    <a:sym typeface="Symbol" pitchFamily="18" charset="2"/>
                  </a:rPr>
                  <a:t>]</a:t>
                </a:r>
              </a:p>
              <a:p>
                <a:pPr>
                  <a:buFont typeface="Times New Roman" pitchFamily="18" charset="0"/>
                  <a:buNone/>
                </a:pPr>
                <a:r>
                  <a:rPr lang="en-US" altLang="en-US" sz="1800" b="1" dirty="0">
                    <a:solidFill>
                      <a:srgbClr val="FF0000"/>
                    </a:solidFill>
                    <a:latin typeface="Courier New" pitchFamily="49" charset="0"/>
                    <a:sym typeface="Symbol" pitchFamily="18" charset="2"/>
                  </a:rPr>
                  <a:t>            </a:t>
                </a:r>
                <a:r>
                  <a:rPr lang="en-US" altLang="en-US" sz="1800" b="1" dirty="0">
                    <a:latin typeface="Courier New" pitchFamily="49" charset="0"/>
                    <a:sym typeface="Symbol" pitchFamily="18" charset="2"/>
                  </a:rPr>
                  <a:t>if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&gt;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extLst>
              <p:ext uri="{D42A27DB-BD31-4B8C-83A1-F6EECF244321}">
                <p14:modId xmlns:p14="http://schemas.microsoft.com/office/powerpoint/2010/main" val="2512916089"/>
              </p:ext>
            </p:extLst>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45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44</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35</a:t>
                      </a:r>
                      <a:r>
                        <a:rPr lang="en-US" altLang="en-US" sz="1200" b="1" dirty="0">
                          <a:effectLst/>
                          <a:latin typeface="Courier New" pitchFamily="49" charset="0"/>
                          <a:sym typeface="Symbol" pitchFamily="18" charset="2"/>
                        </a:rPr>
                        <a:t>, 34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 6</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59</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51</a:t>
                      </a:r>
                      <a:r>
                        <a:rPr lang="en-US" altLang="en-US" sz="1200" b="1" dirty="0">
                          <a:effectLst/>
                          <a:latin typeface="Courier New" pitchFamily="49" charset="0"/>
                          <a:sym typeface="Symbol" pitchFamily="18" charset="2"/>
                        </a:rPr>
                        <a:t>, 50</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3</a:t>
                      </a:r>
                      <a:r>
                        <a:rPr lang="en-US" sz="1200" b="1" cap="none" spc="0" dirty="0">
                          <a:ln w="0"/>
                          <a:solidFill>
                            <a:schemeClr val="tx1"/>
                          </a:solidFill>
                          <a:effectLst/>
                          <a:latin typeface="+mj-lt"/>
                        </a:rPr>
                        <a:t>, 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7, 3, 5, 4, 8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a:t>
            </a:r>
            <a:r>
              <a:rPr lang="en-US" altLang="en-US" sz="1800" b="1" dirty="0">
                <a:latin typeface="Courier New" pitchFamily="49" charset="0"/>
              </a:rPr>
              <a:t>Ø</a:t>
            </a:r>
            <a:r>
              <a:rPr lang="en-US" altLang="en-US" sz="1800" b="1" dirty="0">
                <a:solidFill>
                  <a:srgbClr val="000000"/>
                </a:solidFill>
                <a:latin typeface="Comic Sans MS" pitchFamily="66" charset="0"/>
              </a:rPr>
              <a:t> }</a:t>
            </a:r>
          </a:p>
        </p:txBody>
      </p:sp>
    </p:spTree>
    <p:custDataLst>
      <p:tags r:id="rId1"/>
    </p:custDataLst>
    <p:extLst>
      <p:ext uri="{BB962C8B-B14F-4D97-AF65-F5344CB8AC3E}">
        <p14:creationId xmlns:p14="http://schemas.microsoft.com/office/powerpoint/2010/main" val="64732966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237379"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52</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a:t>
                </a:r>
                <a:r>
                  <a:rPr lang="en-US" altLang="en-US" sz="1800" b="1" dirty="0">
                    <a:solidFill>
                      <a:schemeClr val="tx1"/>
                    </a:solidFill>
                    <a:latin typeface="Courier New" pitchFamily="49" charset="0"/>
                    <a:sym typeface="Symbol" pitchFamily="18" charset="2"/>
                  </a:rPr>
                  <a:t>while (Q </a:t>
                </a:r>
                <a:r>
                  <a:rPr lang="en-US" altLang="en-US" sz="1800" b="1" dirty="0">
                    <a:solidFill>
                      <a:schemeClr val="tx1"/>
                    </a:solidFill>
                    <a:latin typeface="Courier New" pitchFamily="49" charset="0"/>
                  </a:rPr>
                  <a:t>≠ Ø</a:t>
                </a:r>
                <a:r>
                  <a:rPr lang="en-US" altLang="en-US" sz="1800" b="1" dirty="0">
                    <a:solidFill>
                      <a:schemeClr val="tx1"/>
                    </a:solidFill>
                    <a:latin typeface="Courier New" pitchFamily="49" charset="0"/>
                    <a:sym typeface="Symbol" pitchFamily="18" charset="2"/>
                  </a:rPr>
                  <a:t>)</a:t>
                </a:r>
              </a:p>
              <a:p>
                <a:pPr>
                  <a:buFont typeface="Times New Roman" pitchFamily="18" charset="0"/>
                  <a:buNone/>
                </a:pPr>
                <a:r>
                  <a:rPr lang="en-US" altLang="en-US" sz="1800" b="1" dirty="0">
                    <a:solidFill>
                      <a:schemeClr val="tx1"/>
                    </a:solidFill>
                    <a:latin typeface="Courier New" pitchFamily="49" charset="0"/>
                    <a:sym typeface="Symbol" pitchFamily="18" charset="2"/>
                  </a:rPr>
                  <a:t>        u = </a:t>
                </a:r>
                <a:r>
                  <a:rPr lang="en-US" altLang="en-US" sz="1800" b="1" dirty="0" err="1">
                    <a:solidFill>
                      <a:schemeClr val="tx1"/>
                    </a:solidFill>
                    <a:latin typeface="Courier New" pitchFamily="49" charset="0"/>
                    <a:sym typeface="Symbol" pitchFamily="18" charset="2"/>
                  </a:rPr>
                  <a:t>ExtractMin</a:t>
                </a:r>
                <a:r>
                  <a:rPr lang="en-US" altLang="en-US" sz="1800" b="1" dirty="0">
                    <a:solidFill>
                      <a:schemeClr val="tx1"/>
                    </a:solidFill>
                    <a:latin typeface="Courier New" pitchFamily="49" charset="0"/>
                    <a:sym typeface="Symbol" pitchFamily="18" charset="2"/>
                  </a:rPr>
                  <a:t>(Q);</a:t>
                </a:r>
              </a:p>
              <a:p>
                <a:pPr>
                  <a:buFont typeface="Times New Roman" pitchFamily="18" charset="0"/>
                  <a:buNone/>
                </a:pPr>
                <a:r>
                  <a:rPr lang="en-US" altLang="en-US" sz="1800" b="1" dirty="0">
                    <a:solidFill>
                      <a:schemeClr val="tx1"/>
                    </a:solidFill>
                    <a:latin typeface="Courier New" pitchFamily="49" charset="0"/>
                  </a:rPr>
                  <a:t>        T = T </a:t>
                </a:r>
                <a14:m>
                  <m:oMath xmlns:m="http://schemas.openxmlformats.org/officeDocument/2006/math">
                    <m:r>
                      <a:rPr lang="en-US" alt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chemeClr val="tx1"/>
                    </a:solidFill>
                    <a:latin typeface="Courier New" pitchFamily="49" charset="0"/>
                  </a:rPr>
                  <a:t> {u};</a:t>
                </a:r>
                <a:endParaRPr lang="en-US" altLang="en-US" sz="1800" b="1" dirty="0">
                  <a:solidFill>
                    <a:schemeClr val="tx1"/>
                  </a:solidFill>
                  <a:latin typeface="Courier New" pitchFamily="49" charset="0"/>
                  <a:sym typeface="Symbol" pitchFamily="18" charset="2"/>
                </a:endParaRPr>
              </a:p>
              <a:p>
                <a:pPr>
                  <a:buFont typeface="Times New Roman" pitchFamily="18" charset="0"/>
                  <a:buNone/>
                </a:pPr>
                <a:r>
                  <a:rPr lang="en-US" altLang="en-US" sz="1800" b="1" dirty="0">
                    <a:solidFill>
                      <a:schemeClr val="tx1"/>
                    </a:solidFill>
                    <a:latin typeface="Courier New" pitchFamily="49" charset="0"/>
                    <a:sym typeface="Symbol" pitchFamily="18" charset="2"/>
                  </a:rPr>
                  <a:t>        for each </a:t>
                </a:r>
                <a:r>
                  <a:rPr lang="en-US" altLang="en-US" sz="1800" b="1" i="1" dirty="0">
                    <a:solidFill>
                      <a:schemeClr val="tx1"/>
                    </a:solidFill>
                    <a:latin typeface="Courier New" pitchFamily="49" charset="0"/>
                    <a:sym typeface="Symbol" pitchFamily="18" charset="2"/>
                  </a:rPr>
                  <a:t>v</a:t>
                </a:r>
                <a:r>
                  <a:rPr lang="en-US" altLang="en-US" sz="1800" b="1" dirty="0">
                    <a:solidFill>
                      <a:schemeClr val="tx1"/>
                    </a:solidFill>
                    <a:latin typeface="Courier New" pitchFamily="49" charset="0"/>
                  </a:rPr>
                  <a:t> </a:t>
                </a:r>
                <a:r>
                  <a:rPr lang="en-US" altLang="en-US" sz="1800" b="1" dirty="0">
                    <a:solidFill>
                      <a:schemeClr val="tx1"/>
                    </a:solidFill>
                    <a:latin typeface="Courier New" pitchFamily="49" charset="0"/>
                    <a:sym typeface="Symbol" pitchFamily="18" charset="2"/>
                  </a:rPr>
                  <a:t> Adj[</a:t>
                </a:r>
                <a:r>
                  <a:rPr lang="en-US" altLang="en-US" sz="1800" b="1" i="1" dirty="0">
                    <a:solidFill>
                      <a:schemeClr val="tx1"/>
                    </a:solidFill>
                    <a:latin typeface="Courier New" pitchFamily="49" charset="0"/>
                    <a:sym typeface="Symbol" pitchFamily="18" charset="2"/>
                  </a:rPr>
                  <a:t>u</a:t>
                </a:r>
                <a:r>
                  <a:rPr lang="en-US" altLang="en-US" sz="1800" b="1" dirty="0">
                    <a:solidFill>
                      <a:schemeClr val="tx1"/>
                    </a:solidFill>
                    <a:latin typeface="Courier New" pitchFamily="49" charset="0"/>
                    <a:sym typeface="Symbol" pitchFamily="18" charset="2"/>
                  </a:rPr>
                  <a:t>]</a:t>
                </a:r>
              </a:p>
              <a:p>
                <a:pPr>
                  <a:buFont typeface="Times New Roman" pitchFamily="18" charset="0"/>
                  <a:buNone/>
                </a:pPr>
                <a:r>
                  <a:rPr lang="en-US" altLang="en-US" sz="1800" b="1" dirty="0">
                    <a:solidFill>
                      <a:schemeClr val="tx1"/>
                    </a:solidFill>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a:t>
                </a:r>
                <a:r>
                  <a:rPr lang="en-US" altLang="en-US" sz="1800" b="1" dirty="0">
                    <a:latin typeface="Courier New" pitchFamily="49" charset="0"/>
                    <a:sym typeface="Symbol" pitchFamily="18" charset="2"/>
                  </a:rPr>
                  <a:t>if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&gt;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6"/>
                <a:stretch>
                  <a:fillRect t="-625" b="-4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E24C1A6F-15AC-4E6A-B7F1-9C4C27086D18}"/>
              </a:ext>
            </a:extLst>
          </p:cNvPr>
          <p:cNvGrpSpPr/>
          <p:nvPr/>
        </p:nvGrpSpPr>
        <p:grpSpPr>
          <a:xfrm>
            <a:off x="5810202" y="1382161"/>
            <a:ext cx="5217966" cy="2811780"/>
            <a:chOff x="1472394" y="30479"/>
            <a:chExt cx="5217966" cy="2811780"/>
          </a:xfrm>
        </p:grpSpPr>
        <p:grpSp>
          <p:nvGrpSpPr>
            <p:cNvPr id="20" name="Group 19">
              <a:extLst>
                <a:ext uri="{FF2B5EF4-FFF2-40B4-BE49-F238E27FC236}">
                  <a16:creationId xmlns:a16="http://schemas.microsoft.com/office/drawing/2014/main" id="{EF67CBE9-98C4-430D-B8F4-5EE92D2BA514}"/>
                </a:ext>
              </a:extLst>
            </p:cNvPr>
            <p:cNvGrpSpPr/>
            <p:nvPr/>
          </p:nvGrpSpPr>
          <p:grpSpPr>
            <a:xfrm>
              <a:off x="1472394" y="30479"/>
              <a:ext cx="5217966" cy="2811780"/>
              <a:chOff x="1472394" y="30479"/>
              <a:chExt cx="5217966" cy="2811780"/>
            </a:xfrm>
          </p:grpSpPr>
          <p:grpSp>
            <p:nvGrpSpPr>
              <p:cNvPr id="29" name="Group 28">
                <a:extLst>
                  <a:ext uri="{FF2B5EF4-FFF2-40B4-BE49-F238E27FC236}">
                    <a16:creationId xmlns:a16="http://schemas.microsoft.com/office/drawing/2014/main" id="{883FD003-4361-4B0B-96BB-2AB5620E910E}"/>
                  </a:ext>
                </a:extLst>
              </p:cNvPr>
              <p:cNvGrpSpPr/>
              <p:nvPr/>
            </p:nvGrpSpPr>
            <p:grpSpPr>
              <a:xfrm>
                <a:off x="1472394" y="30479"/>
                <a:ext cx="5217966" cy="2811780"/>
                <a:chOff x="1472394" y="30479"/>
                <a:chExt cx="5217966" cy="2811780"/>
              </a:xfrm>
            </p:grpSpPr>
            <p:grpSp>
              <p:nvGrpSpPr>
                <p:cNvPr id="31" name="Group 30">
                  <a:extLst>
                    <a:ext uri="{FF2B5EF4-FFF2-40B4-BE49-F238E27FC236}">
                      <a16:creationId xmlns:a16="http://schemas.microsoft.com/office/drawing/2014/main" id="{331CB35C-2000-4295-A469-53376AA993B9}"/>
                    </a:ext>
                  </a:extLst>
                </p:cNvPr>
                <p:cNvGrpSpPr/>
                <p:nvPr/>
              </p:nvGrpSpPr>
              <p:grpSpPr>
                <a:xfrm>
                  <a:off x="1472394" y="30479"/>
                  <a:ext cx="5217966" cy="2811780"/>
                  <a:chOff x="1472394" y="30479"/>
                  <a:chExt cx="5217966" cy="2811780"/>
                </a:xfrm>
              </p:grpSpPr>
              <p:grpSp>
                <p:nvGrpSpPr>
                  <p:cNvPr id="33" name="Group 32">
                    <a:extLst>
                      <a:ext uri="{FF2B5EF4-FFF2-40B4-BE49-F238E27FC236}">
                        <a16:creationId xmlns:a16="http://schemas.microsoft.com/office/drawing/2014/main" id="{94BF9C48-08ED-4754-A29E-1712C4C79401}"/>
                      </a:ext>
                    </a:extLst>
                  </p:cNvPr>
                  <p:cNvGrpSpPr/>
                  <p:nvPr/>
                </p:nvGrpSpPr>
                <p:grpSpPr>
                  <a:xfrm>
                    <a:off x="1472394" y="30479"/>
                    <a:ext cx="5217966" cy="2811780"/>
                    <a:chOff x="1472394" y="30479"/>
                    <a:chExt cx="5217966" cy="2811780"/>
                  </a:xfrm>
                </p:grpSpPr>
                <p:grpSp>
                  <p:nvGrpSpPr>
                    <p:cNvPr id="35" name="Group 34">
                      <a:extLst>
                        <a:ext uri="{FF2B5EF4-FFF2-40B4-BE49-F238E27FC236}">
                          <a16:creationId xmlns:a16="http://schemas.microsoft.com/office/drawing/2014/main" id="{B695C31E-3FBE-41E3-81F0-723FB9DD104E}"/>
                        </a:ext>
                      </a:extLst>
                    </p:cNvPr>
                    <p:cNvGrpSpPr/>
                    <p:nvPr/>
                  </p:nvGrpSpPr>
                  <p:grpSpPr>
                    <a:xfrm>
                      <a:off x="1472394" y="30479"/>
                      <a:ext cx="5217966" cy="2811780"/>
                      <a:chOff x="1472394" y="30479"/>
                      <a:chExt cx="5217966" cy="2811780"/>
                    </a:xfrm>
                  </p:grpSpPr>
                  <p:grpSp>
                    <p:nvGrpSpPr>
                      <p:cNvPr id="37" name="Group 36">
                        <a:extLst>
                          <a:ext uri="{FF2B5EF4-FFF2-40B4-BE49-F238E27FC236}">
                            <a16:creationId xmlns:a16="http://schemas.microsoft.com/office/drawing/2014/main" id="{BD9131A3-7196-4872-99BC-F08BFD21EA56}"/>
                          </a:ext>
                        </a:extLst>
                      </p:cNvPr>
                      <p:cNvGrpSpPr/>
                      <p:nvPr/>
                    </p:nvGrpSpPr>
                    <p:grpSpPr>
                      <a:xfrm>
                        <a:off x="1472394" y="30479"/>
                        <a:ext cx="5217966" cy="2811780"/>
                        <a:chOff x="1472394" y="30479"/>
                        <a:chExt cx="5217966" cy="2811780"/>
                      </a:xfrm>
                    </p:grpSpPr>
                    <p:grpSp>
                      <p:nvGrpSpPr>
                        <p:cNvPr id="39" name="Group 38">
                          <a:extLst>
                            <a:ext uri="{FF2B5EF4-FFF2-40B4-BE49-F238E27FC236}">
                              <a16:creationId xmlns:a16="http://schemas.microsoft.com/office/drawing/2014/main" id="{653768A0-AF20-4287-921F-94A5F1549396}"/>
                            </a:ext>
                          </a:extLst>
                        </p:cNvPr>
                        <p:cNvGrpSpPr/>
                        <p:nvPr/>
                      </p:nvGrpSpPr>
                      <p:grpSpPr>
                        <a:xfrm>
                          <a:off x="1472394" y="30479"/>
                          <a:ext cx="5217966" cy="2811780"/>
                          <a:chOff x="1472394" y="30479"/>
                          <a:chExt cx="5217966" cy="2811780"/>
                        </a:xfrm>
                      </p:grpSpPr>
                      <p:grpSp>
                        <p:nvGrpSpPr>
                          <p:cNvPr id="41" name="Group 40">
                            <a:extLst>
                              <a:ext uri="{FF2B5EF4-FFF2-40B4-BE49-F238E27FC236}">
                                <a16:creationId xmlns:a16="http://schemas.microsoft.com/office/drawing/2014/main" id="{AAF422CF-0D8F-42DF-9B67-AEEFE6E1527E}"/>
                              </a:ext>
                            </a:extLst>
                          </p:cNvPr>
                          <p:cNvGrpSpPr/>
                          <p:nvPr/>
                        </p:nvGrpSpPr>
                        <p:grpSpPr>
                          <a:xfrm>
                            <a:off x="1472394" y="30479"/>
                            <a:ext cx="5217966" cy="2811780"/>
                            <a:chOff x="1472394" y="30479"/>
                            <a:chExt cx="5217966" cy="2811780"/>
                          </a:xfrm>
                        </p:grpSpPr>
                        <p:grpSp>
                          <p:nvGrpSpPr>
                            <p:cNvPr id="43" name="Group 42">
                              <a:extLst>
                                <a:ext uri="{FF2B5EF4-FFF2-40B4-BE49-F238E27FC236}">
                                  <a16:creationId xmlns:a16="http://schemas.microsoft.com/office/drawing/2014/main" id="{E5325A73-353B-47E9-91C6-61EB8A8FDEDD}"/>
                                </a:ext>
                              </a:extLst>
                            </p:cNvPr>
                            <p:cNvGrpSpPr/>
                            <p:nvPr/>
                          </p:nvGrpSpPr>
                          <p:grpSpPr>
                            <a:xfrm>
                              <a:off x="1472394" y="30479"/>
                              <a:ext cx="5217966" cy="2811780"/>
                              <a:chOff x="1472394" y="30479"/>
                              <a:chExt cx="5217966" cy="2811780"/>
                            </a:xfrm>
                          </p:grpSpPr>
                          <p:grpSp>
                            <p:nvGrpSpPr>
                              <p:cNvPr id="45" name="Group 44">
                                <a:extLst>
                                  <a:ext uri="{FF2B5EF4-FFF2-40B4-BE49-F238E27FC236}">
                                    <a16:creationId xmlns:a16="http://schemas.microsoft.com/office/drawing/2014/main" id="{F9AB2BB1-DE8E-4584-B474-9B53E79F004F}"/>
                                  </a:ext>
                                </a:extLst>
                              </p:cNvPr>
                              <p:cNvGrpSpPr/>
                              <p:nvPr/>
                            </p:nvGrpSpPr>
                            <p:grpSpPr>
                              <a:xfrm>
                                <a:off x="1472394" y="30479"/>
                                <a:ext cx="5217966" cy="2811780"/>
                                <a:chOff x="1472394" y="30479"/>
                                <a:chExt cx="5217966" cy="2811780"/>
                              </a:xfrm>
                            </p:grpSpPr>
                            <p:grpSp>
                              <p:nvGrpSpPr>
                                <p:cNvPr id="47" name="Group 46">
                                  <a:extLst>
                                    <a:ext uri="{FF2B5EF4-FFF2-40B4-BE49-F238E27FC236}">
                                      <a16:creationId xmlns:a16="http://schemas.microsoft.com/office/drawing/2014/main" id="{D80A00D9-3F7B-4CA8-ADB3-8453D5B79EC5}"/>
                                    </a:ext>
                                  </a:extLst>
                                </p:cNvPr>
                                <p:cNvGrpSpPr/>
                                <p:nvPr/>
                              </p:nvGrpSpPr>
                              <p:grpSpPr>
                                <a:xfrm>
                                  <a:off x="1472394" y="30479"/>
                                  <a:ext cx="5217966" cy="2811780"/>
                                  <a:chOff x="1472394" y="30479"/>
                                  <a:chExt cx="5217966" cy="2811780"/>
                                </a:xfrm>
                              </p:grpSpPr>
                              <p:grpSp>
                                <p:nvGrpSpPr>
                                  <p:cNvPr id="49" name="Group 48">
                                    <a:extLst>
                                      <a:ext uri="{FF2B5EF4-FFF2-40B4-BE49-F238E27FC236}">
                                        <a16:creationId xmlns:a16="http://schemas.microsoft.com/office/drawing/2014/main" id="{DF8BB400-7A09-455E-8D75-62ECA7310DE0}"/>
                                      </a:ext>
                                    </a:extLst>
                                  </p:cNvPr>
                                  <p:cNvGrpSpPr/>
                                  <p:nvPr/>
                                </p:nvGrpSpPr>
                                <p:grpSpPr>
                                  <a:xfrm>
                                    <a:off x="1472394" y="30479"/>
                                    <a:ext cx="5217966" cy="2811780"/>
                                    <a:chOff x="1472394" y="30479"/>
                                    <a:chExt cx="5217966" cy="2811780"/>
                                  </a:xfrm>
                                </p:grpSpPr>
                                <p:grpSp>
                                  <p:nvGrpSpPr>
                                    <p:cNvPr id="51" name="Group 50">
                                      <a:extLst>
                                        <a:ext uri="{FF2B5EF4-FFF2-40B4-BE49-F238E27FC236}">
                                          <a16:creationId xmlns:a16="http://schemas.microsoft.com/office/drawing/2014/main" id="{51236D84-B43B-4476-A2E3-A1A4DA008B25}"/>
                                        </a:ext>
                                      </a:extLst>
                                    </p:cNvPr>
                                    <p:cNvGrpSpPr/>
                                    <p:nvPr/>
                                  </p:nvGrpSpPr>
                                  <p:grpSpPr>
                                    <a:xfrm>
                                      <a:off x="1472394" y="30479"/>
                                      <a:ext cx="5217966" cy="2811780"/>
                                      <a:chOff x="1472394" y="30479"/>
                                      <a:chExt cx="5217966" cy="2811780"/>
                                    </a:xfrm>
                                  </p:grpSpPr>
                                  <p:grpSp>
                                    <p:nvGrpSpPr>
                                      <p:cNvPr id="53" name="Group 52">
                                        <a:extLst>
                                          <a:ext uri="{FF2B5EF4-FFF2-40B4-BE49-F238E27FC236}">
                                            <a16:creationId xmlns:a16="http://schemas.microsoft.com/office/drawing/2014/main" id="{CB11C4EE-2DFB-4213-A31B-A78CE7CD6A7C}"/>
                                          </a:ext>
                                        </a:extLst>
                                      </p:cNvPr>
                                      <p:cNvGrpSpPr/>
                                      <p:nvPr/>
                                    </p:nvGrpSpPr>
                                    <p:grpSpPr>
                                      <a:xfrm>
                                        <a:off x="1472394" y="30479"/>
                                        <a:ext cx="5217966" cy="2811780"/>
                                        <a:chOff x="1472394" y="30479"/>
                                        <a:chExt cx="5217966" cy="2811780"/>
                                      </a:xfrm>
                                    </p:grpSpPr>
                                    <p:grpSp>
                                      <p:nvGrpSpPr>
                                        <p:cNvPr id="55" name="Group 54">
                                          <a:extLst>
                                            <a:ext uri="{FF2B5EF4-FFF2-40B4-BE49-F238E27FC236}">
                                              <a16:creationId xmlns:a16="http://schemas.microsoft.com/office/drawing/2014/main" id="{D254490C-BC05-4F2B-B48C-C534A6EE5F1F}"/>
                                            </a:ext>
                                          </a:extLst>
                                        </p:cNvPr>
                                        <p:cNvGrpSpPr/>
                                        <p:nvPr/>
                                      </p:nvGrpSpPr>
                                      <p:grpSpPr>
                                        <a:xfrm>
                                          <a:off x="1472394" y="30479"/>
                                          <a:ext cx="5217966" cy="2811780"/>
                                          <a:chOff x="1472394" y="30479"/>
                                          <a:chExt cx="5217966" cy="2811780"/>
                                        </a:xfrm>
                                      </p:grpSpPr>
                                      <p:grpSp>
                                        <p:nvGrpSpPr>
                                          <p:cNvPr id="57" name="Group 56">
                                            <a:extLst>
                                              <a:ext uri="{FF2B5EF4-FFF2-40B4-BE49-F238E27FC236}">
                                                <a16:creationId xmlns:a16="http://schemas.microsoft.com/office/drawing/2014/main" id="{29ABDB5F-54C5-4D3D-B2F1-BE2D29A2088A}"/>
                                              </a:ext>
                                            </a:extLst>
                                          </p:cNvPr>
                                          <p:cNvGrpSpPr/>
                                          <p:nvPr/>
                                        </p:nvGrpSpPr>
                                        <p:grpSpPr>
                                          <a:xfrm>
                                            <a:off x="1472394" y="30479"/>
                                            <a:ext cx="5217966" cy="2811780"/>
                                            <a:chOff x="1472394" y="30479"/>
                                            <a:chExt cx="5217966" cy="2811780"/>
                                          </a:xfrm>
                                        </p:grpSpPr>
                                        <p:cxnSp>
                                          <p:nvCxnSpPr>
                                            <p:cNvPr id="59" name="AutoShape 11">
                                              <a:extLst>
                                                <a:ext uri="{FF2B5EF4-FFF2-40B4-BE49-F238E27FC236}">
                                                  <a16:creationId xmlns:a16="http://schemas.microsoft.com/office/drawing/2014/main" id="{9418F5D6-FE09-4CD2-82F6-D9FB6EC8AFC3}"/>
                                                </a:ext>
                                              </a:extLst>
                                            </p:cNvPr>
                                            <p:cNvCxnSpPr>
                                              <a:cxnSpLocks noChangeShapeType="1"/>
                                              <a:stCxn id="73" idx="7"/>
                                              <a:endCxn id="74" idx="2"/>
                                            </p:cNvCxnSpPr>
                                            <p:nvPr/>
                                          </p:nvCxnSpPr>
                                          <p:spPr bwMode="auto">
                                            <a:xfrm flipV="1">
                                              <a:off x="1862639" y="260134"/>
                                              <a:ext cx="1369592" cy="6221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12">
                                              <a:extLst>
                                                <a:ext uri="{FF2B5EF4-FFF2-40B4-BE49-F238E27FC236}">
                                                  <a16:creationId xmlns:a16="http://schemas.microsoft.com/office/drawing/2014/main" id="{0C6EA839-2425-449F-B533-AC26BCB87FF9}"/>
                                                </a:ext>
                                              </a:extLst>
                                            </p:cNvPr>
                                            <p:cNvCxnSpPr>
                                              <a:cxnSpLocks noChangeShapeType="1"/>
                                              <a:stCxn id="73" idx="6"/>
                                              <a:endCxn id="77" idx="2"/>
                                            </p:cNvCxnSpPr>
                                            <p:nvPr/>
                                          </p:nvCxnSpPr>
                                          <p:spPr bwMode="auto">
                                            <a:xfrm>
                                              <a:off x="1929594" y="1043939"/>
                                              <a:ext cx="841866" cy="836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AutoShape 13">
                                              <a:extLst>
                                                <a:ext uri="{FF2B5EF4-FFF2-40B4-BE49-F238E27FC236}">
                                                  <a16:creationId xmlns:a16="http://schemas.microsoft.com/office/drawing/2014/main" id="{AB3D9C80-ACCF-4A28-9430-183DA58A09A5}"/>
                                                </a:ext>
                                              </a:extLst>
                                            </p:cNvPr>
                                            <p:cNvCxnSpPr>
                                              <a:cxnSpLocks noChangeShapeType="1"/>
                                              <a:stCxn id="73" idx="5"/>
                                              <a:endCxn id="76" idx="1"/>
                                            </p:cNvCxnSpPr>
                                            <p:nvPr/>
                                          </p:nvCxnSpPr>
                                          <p:spPr bwMode="auto">
                                            <a:xfrm>
                                              <a:off x="1862639" y="1205584"/>
                                              <a:ext cx="811991" cy="124643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14">
                                              <a:extLst>
                                                <a:ext uri="{FF2B5EF4-FFF2-40B4-BE49-F238E27FC236}">
                                                  <a16:creationId xmlns:a16="http://schemas.microsoft.com/office/drawing/2014/main" id="{EB5DFFB2-5ABC-4C25-AA1E-CAF862011912}"/>
                                                </a:ext>
                                              </a:extLst>
                                            </p:cNvPr>
                                            <p:cNvCxnSpPr>
                                              <a:cxnSpLocks noChangeShapeType="1"/>
                                              <a:stCxn id="77" idx="6"/>
                                            </p:cNvCxnSpPr>
                                            <p:nvPr/>
                                          </p:nvCxnSpPr>
                                          <p:spPr bwMode="auto">
                                            <a:xfrm flipV="1">
                                              <a:off x="3228660" y="307795"/>
                                              <a:ext cx="3005314" cy="74450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15">
                                              <a:extLst>
                                                <a:ext uri="{FF2B5EF4-FFF2-40B4-BE49-F238E27FC236}">
                                                  <a16:creationId xmlns:a16="http://schemas.microsoft.com/office/drawing/2014/main" id="{A9D1B791-F14D-4C56-913B-9092040B9DA1}"/>
                                                </a:ext>
                                              </a:extLst>
                                            </p:cNvPr>
                                            <p:cNvCxnSpPr>
                                              <a:cxnSpLocks noChangeShapeType="1"/>
                                              <a:stCxn id="79" idx="7"/>
                                              <a:endCxn id="75" idx="3"/>
                                            </p:cNvCxnSpPr>
                                            <p:nvPr/>
                                          </p:nvCxnSpPr>
                                          <p:spPr bwMode="auto">
                                            <a:xfrm flipV="1">
                                              <a:off x="5853785" y="420724"/>
                                              <a:ext cx="445346" cy="1120086"/>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16">
                                              <a:extLst>
                                                <a:ext uri="{FF2B5EF4-FFF2-40B4-BE49-F238E27FC236}">
                                                  <a16:creationId xmlns:a16="http://schemas.microsoft.com/office/drawing/2014/main" id="{6045E0EA-0639-44F6-91FC-4BDB58021162}"/>
                                                </a:ext>
                                              </a:extLst>
                                            </p:cNvPr>
                                            <p:cNvCxnSpPr>
                                              <a:cxnSpLocks noChangeShapeType="1"/>
                                              <a:stCxn id="77" idx="5"/>
                                              <a:endCxn id="78" idx="2"/>
                                            </p:cNvCxnSpPr>
                                            <p:nvPr/>
                                          </p:nvCxnSpPr>
                                          <p:spPr bwMode="auto">
                                            <a:xfrm>
                                              <a:off x="3161705" y="1213944"/>
                                              <a:ext cx="829449" cy="48531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17">
                                              <a:extLst>
                                                <a:ext uri="{FF2B5EF4-FFF2-40B4-BE49-F238E27FC236}">
                                                  <a16:creationId xmlns:a16="http://schemas.microsoft.com/office/drawing/2014/main" id="{6CC90D7D-5CF3-40B6-B8E2-F98D628EB0FA}"/>
                                                </a:ext>
                                              </a:extLst>
                                            </p:cNvPr>
                                            <p:cNvCxnSpPr>
                                              <a:cxnSpLocks noChangeShapeType="1"/>
                                              <a:stCxn id="78" idx="5"/>
                                            </p:cNvCxnSpPr>
                                            <p:nvPr/>
                                          </p:nvCxnSpPr>
                                          <p:spPr bwMode="auto">
                                            <a:xfrm>
                                              <a:off x="4381399" y="1860904"/>
                                              <a:ext cx="1851761" cy="668936"/>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19">
                                              <a:extLst>
                                                <a:ext uri="{FF2B5EF4-FFF2-40B4-BE49-F238E27FC236}">
                                                  <a16:creationId xmlns:a16="http://schemas.microsoft.com/office/drawing/2014/main" id="{FBB61A9F-344E-4048-9D79-9A5B8CA19895}"/>
                                                </a:ext>
                                              </a:extLst>
                                            </p:cNvPr>
                                            <p:cNvCxnSpPr>
                                              <a:cxnSpLocks noChangeShapeType="1"/>
                                              <a:stCxn id="79" idx="5"/>
                                              <a:endCxn id="80" idx="1"/>
                                            </p:cNvCxnSpPr>
                                            <p:nvPr/>
                                          </p:nvCxnSpPr>
                                          <p:spPr bwMode="auto">
                                            <a:xfrm>
                                              <a:off x="5853785" y="1864100"/>
                                              <a:ext cx="446330" cy="587914"/>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AutoShape 20">
                                              <a:extLst>
                                                <a:ext uri="{FF2B5EF4-FFF2-40B4-BE49-F238E27FC236}">
                                                  <a16:creationId xmlns:a16="http://schemas.microsoft.com/office/drawing/2014/main" id="{6DE45B46-04B2-4602-8FDE-669E5789380F}"/>
                                                </a:ext>
                                              </a:extLst>
                                            </p:cNvPr>
                                            <p:cNvCxnSpPr>
                                              <a:cxnSpLocks noChangeShapeType="1"/>
                                              <a:endCxn id="78" idx="7"/>
                                            </p:cNvCxnSpPr>
                                            <p:nvPr/>
                                          </p:nvCxnSpPr>
                                          <p:spPr bwMode="auto">
                                            <a:xfrm flipH="1">
                                              <a:off x="4381399" y="350520"/>
                                              <a:ext cx="1874621" cy="1187094"/>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AutoShape 21">
                                              <a:extLst>
                                                <a:ext uri="{FF2B5EF4-FFF2-40B4-BE49-F238E27FC236}">
                                                  <a16:creationId xmlns:a16="http://schemas.microsoft.com/office/drawing/2014/main" id="{69E0A498-194B-4DDB-B6E5-45FF313C7868}"/>
                                                </a:ext>
                                              </a:extLst>
                                            </p:cNvPr>
                                            <p:cNvCxnSpPr>
                                              <a:cxnSpLocks noChangeShapeType="1"/>
                                              <a:stCxn id="77" idx="4"/>
                                              <a:endCxn id="76" idx="0"/>
                                            </p:cNvCxnSpPr>
                                            <p:nvPr/>
                                          </p:nvCxnSpPr>
                                          <p:spPr bwMode="auto">
                                            <a:xfrm flipH="1">
                                              <a:off x="2836275" y="1280899"/>
                                              <a:ext cx="163785" cy="110416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22">
                                              <a:extLst>
                                                <a:ext uri="{FF2B5EF4-FFF2-40B4-BE49-F238E27FC236}">
                                                  <a16:creationId xmlns:a16="http://schemas.microsoft.com/office/drawing/2014/main" id="{1B5F482F-392A-4177-9303-293E3DB86E65}"/>
                                                </a:ext>
                                              </a:extLst>
                                            </p:cNvPr>
                                            <p:cNvCxnSpPr>
                                              <a:cxnSpLocks noChangeShapeType="1"/>
                                              <a:stCxn id="76" idx="7"/>
                                              <a:endCxn id="78" idx="3"/>
                                            </p:cNvCxnSpPr>
                                            <p:nvPr/>
                                          </p:nvCxnSpPr>
                                          <p:spPr bwMode="auto">
                                            <a:xfrm flipV="1">
                                              <a:off x="2997920" y="1860904"/>
                                              <a:ext cx="1060189" cy="59111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23">
                                              <a:extLst>
                                                <a:ext uri="{FF2B5EF4-FFF2-40B4-BE49-F238E27FC236}">
                                                  <a16:creationId xmlns:a16="http://schemas.microsoft.com/office/drawing/2014/main" id="{1CC84AA2-6618-4644-BFED-0F27051F73D4}"/>
                                                </a:ext>
                                              </a:extLst>
                                            </p:cNvPr>
                                            <p:cNvCxnSpPr>
                                              <a:cxnSpLocks noChangeShapeType="1"/>
                                              <a:stCxn id="74" idx="6"/>
                                              <a:endCxn id="75" idx="2"/>
                                            </p:cNvCxnSpPr>
                                            <p:nvPr/>
                                          </p:nvCxnSpPr>
                                          <p:spPr bwMode="auto">
                                            <a:xfrm flipV="1">
                                              <a:off x="3689431" y="259079"/>
                                              <a:ext cx="2542745" cy="1055"/>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4">
                                              <a:extLst>
                                                <a:ext uri="{FF2B5EF4-FFF2-40B4-BE49-F238E27FC236}">
                                                  <a16:creationId xmlns:a16="http://schemas.microsoft.com/office/drawing/2014/main" id="{B15409A2-3772-44B6-9061-280C9F958338}"/>
                                                </a:ext>
                                              </a:extLst>
                                            </p:cNvPr>
                                            <p:cNvCxnSpPr>
                                              <a:cxnSpLocks noChangeShapeType="1"/>
                                              <a:stCxn id="76" idx="6"/>
                                              <a:endCxn id="80" idx="2"/>
                                            </p:cNvCxnSpPr>
                                            <p:nvPr/>
                                          </p:nvCxnSpPr>
                                          <p:spPr bwMode="auto">
                                            <a:xfrm>
                                              <a:off x="3064875" y="2613659"/>
                                              <a:ext cx="3168285" cy="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5">
                                              <a:extLst>
                                                <a:ext uri="{FF2B5EF4-FFF2-40B4-BE49-F238E27FC236}">
                                                  <a16:creationId xmlns:a16="http://schemas.microsoft.com/office/drawing/2014/main" id="{D5AF4F70-AEC3-4C8F-A16E-24E20DE3B657}"/>
                                                </a:ext>
                                              </a:extLst>
                                            </p:cNvPr>
                                            <p:cNvCxnSpPr>
                                              <a:cxnSpLocks noChangeShapeType="1"/>
                                              <a:stCxn id="75" idx="4"/>
                                              <a:endCxn id="80" idx="0"/>
                                            </p:cNvCxnSpPr>
                                            <p:nvPr/>
                                          </p:nvCxnSpPr>
                                          <p:spPr bwMode="auto">
                                            <a:xfrm>
                                              <a:off x="6460776" y="487679"/>
                                              <a:ext cx="984" cy="1897380"/>
                                            </a:xfrm>
                                            <a:prstGeom prst="straightConnector1">
                                              <a:avLst/>
                                            </a:prstGeom>
                                            <a:noFill/>
                                            <a:ln w="15875">
                                              <a:solidFill>
                                                <a:srgbClr val="19084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72">
                                              <a:extLst>
                                                <a:ext uri="{FF2B5EF4-FFF2-40B4-BE49-F238E27FC236}">
                                                  <a16:creationId xmlns:a16="http://schemas.microsoft.com/office/drawing/2014/main" id="{798E2974-9EF8-4B98-973E-5FC7B326225B}"/>
                                                </a:ext>
                                              </a:extLst>
                                            </p:cNvPr>
                                            <p:cNvSpPr>
                                              <a:spLocks noChangeArrowheads="1"/>
                                            </p:cNvSpPr>
                                            <p:nvPr/>
                                          </p:nvSpPr>
                                          <p:spPr bwMode="auto">
                                            <a:xfrm>
                                              <a:off x="1472394" y="81533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a:effectLst/>
                                                <a:latin typeface="Times New Roman" panose="02020603050405020304" pitchFamily="18" charset="0"/>
                                                <a:ea typeface="Times New Roman" panose="02020603050405020304" pitchFamily="18" charset="0"/>
                                              </a:endParaRPr>
                                            </a:p>
                                          </p:txBody>
                                        </p:sp>
                                        <p:sp>
                                          <p:nvSpPr>
                                            <p:cNvPr id="74" name="Oval 73">
                                              <a:extLst>
                                                <a:ext uri="{FF2B5EF4-FFF2-40B4-BE49-F238E27FC236}">
                                                  <a16:creationId xmlns:a16="http://schemas.microsoft.com/office/drawing/2014/main" id="{3F8EC590-D8D0-49C2-8877-489F119B2648}"/>
                                                </a:ext>
                                              </a:extLst>
                                            </p:cNvPr>
                                            <p:cNvSpPr>
                                              <a:spLocks noChangeArrowheads="1"/>
                                            </p:cNvSpPr>
                                            <p:nvPr/>
                                          </p:nvSpPr>
                                          <p:spPr bwMode="auto">
                                            <a:xfrm>
                                              <a:off x="3232231" y="31534"/>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p:txBody>
                                        </p:sp>
                                        <p:sp>
                                          <p:nvSpPr>
                                            <p:cNvPr id="75" name="Oval 74">
                                              <a:extLst>
                                                <a:ext uri="{FF2B5EF4-FFF2-40B4-BE49-F238E27FC236}">
                                                  <a16:creationId xmlns:a16="http://schemas.microsoft.com/office/drawing/2014/main" id="{B29BA6EC-A1D1-41E1-9AD4-2B4790F297A3}"/>
                                                </a:ext>
                                              </a:extLst>
                                            </p:cNvPr>
                                            <p:cNvSpPr>
                                              <a:spLocks noChangeArrowheads="1"/>
                                            </p:cNvSpPr>
                                            <p:nvPr/>
                                          </p:nvSpPr>
                                          <p:spPr bwMode="auto">
                                            <a:xfrm>
                                              <a:off x="6232176" y="3047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p:txBody>
                                        </p:sp>
                                        <p:sp>
                                          <p:nvSpPr>
                                            <p:cNvPr id="76" name="Oval 75">
                                              <a:extLst>
                                                <a:ext uri="{FF2B5EF4-FFF2-40B4-BE49-F238E27FC236}">
                                                  <a16:creationId xmlns:a16="http://schemas.microsoft.com/office/drawing/2014/main" id="{0861746C-759E-4250-A77F-C03F00D15DC2}"/>
                                                </a:ext>
                                              </a:extLst>
                                            </p:cNvPr>
                                            <p:cNvSpPr>
                                              <a:spLocks noChangeArrowheads="1"/>
                                            </p:cNvSpPr>
                                            <p:nvPr/>
                                          </p:nvSpPr>
                                          <p:spPr bwMode="auto">
                                            <a:xfrm>
                                              <a:off x="2607675"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Times New Roman" panose="02020603050405020304" pitchFamily="18" charset="0"/>
                                              </a:endParaRPr>
                                            </a:p>
                                          </p:txBody>
                                        </p:sp>
                                        <p:sp>
                                          <p:nvSpPr>
                                            <p:cNvPr id="77" name="Oval 76">
                                              <a:extLst>
                                                <a:ext uri="{FF2B5EF4-FFF2-40B4-BE49-F238E27FC236}">
                                                  <a16:creationId xmlns:a16="http://schemas.microsoft.com/office/drawing/2014/main" id="{52F6DD54-41AE-4A69-81B2-C8754054C28C}"/>
                                                </a:ext>
                                              </a:extLst>
                                            </p:cNvPr>
                                            <p:cNvSpPr>
                                              <a:spLocks noChangeArrowheads="1"/>
                                            </p:cNvSpPr>
                                            <p:nvPr/>
                                          </p:nvSpPr>
                                          <p:spPr bwMode="auto">
                                            <a:xfrm>
                                              <a:off x="2771460" y="82369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endParaRPr>
                                            </a:p>
                                          </p:txBody>
                                        </p:sp>
                                        <p:sp>
                                          <p:nvSpPr>
                                            <p:cNvPr id="78" name="Oval 77">
                                              <a:extLst>
                                                <a:ext uri="{FF2B5EF4-FFF2-40B4-BE49-F238E27FC236}">
                                                  <a16:creationId xmlns:a16="http://schemas.microsoft.com/office/drawing/2014/main" id="{533F257E-E204-4B95-9C41-24E0CA6F5ED8}"/>
                                                </a:ext>
                                              </a:extLst>
                                            </p:cNvPr>
                                            <p:cNvSpPr>
                                              <a:spLocks noChangeArrowheads="1"/>
                                            </p:cNvSpPr>
                                            <p:nvPr/>
                                          </p:nvSpPr>
                                          <p:spPr bwMode="auto">
                                            <a:xfrm>
                                              <a:off x="3991154" y="14706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endParaRPr>
                                            </a:p>
                                          </p:txBody>
                                        </p:sp>
                                        <p:sp>
                                          <p:nvSpPr>
                                            <p:cNvPr id="79" name="Oval 78">
                                              <a:extLst>
                                                <a:ext uri="{FF2B5EF4-FFF2-40B4-BE49-F238E27FC236}">
                                                  <a16:creationId xmlns:a16="http://schemas.microsoft.com/office/drawing/2014/main" id="{7BB2C1BD-AB4F-4876-9E57-DE5857375157}"/>
                                                </a:ext>
                                              </a:extLst>
                                            </p:cNvPr>
                                            <p:cNvSpPr>
                                              <a:spLocks noChangeArrowheads="1"/>
                                            </p:cNvSpPr>
                                            <p:nvPr/>
                                          </p:nvSpPr>
                                          <p:spPr bwMode="auto">
                                            <a:xfrm>
                                              <a:off x="5463540" y="1473855"/>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p:txBody>
                                        </p:sp>
                                        <p:sp>
                                          <p:nvSpPr>
                                            <p:cNvPr id="80" name="Oval 79">
                                              <a:extLst>
                                                <a:ext uri="{FF2B5EF4-FFF2-40B4-BE49-F238E27FC236}">
                                                  <a16:creationId xmlns:a16="http://schemas.microsoft.com/office/drawing/2014/main" id="{AE3FA188-3B0B-4473-A0DE-3D4E6BEC9AC0}"/>
                                                </a:ext>
                                              </a:extLst>
                                            </p:cNvPr>
                                            <p:cNvSpPr>
                                              <a:spLocks noChangeArrowheads="1"/>
                                            </p:cNvSpPr>
                                            <p:nvPr/>
                                          </p:nvSpPr>
                                          <p:spPr bwMode="auto">
                                            <a:xfrm>
                                              <a:off x="6233160" y="2385059"/>
                                              <a:ext cx="457200" cy="457200"/>
                                            </a:xfrm>
                                            <a:prstGeom prst="ellipse">
                                              <a:avLst/>
                                            </a:prstGeom>
                                            <a:solidFill>
                                              <a:srgbClr val="00B0F0"/>
                                            </a:solidFill>
                                            <a:ln w="15875">
                                              <a:solidFill>
                                                <a:schemeClr val="tx1"/>
                                              </a:solidFill>
                                              <a:round/>
                                              <a:headEnd/>
                                              <a:tailEnd/>
                                            </a:ln>
                                          </p:spPr>
                                          <p:txBody>
                                            <a:bodyPr wrap="square" lIns="92075" tIns="46038" rIns="92075" bIns="46038" anchor="ctr">
                                              <a:noAutofit/>
                                            </a:bodyPr>
                                            <a:lstStyle/>
                                            <a:p>
                                              <a:pPr marL="0" marR="0" algn="ctr" eaLnBrk="0" fontAlgn="base" hangingPunct="0">
                                                <a:spcBef>
                                                  <a:spcPts val="0"/>
                                                </a:spcBef>
                                                <a:spcAft>
                                                  <a:spcPts val="0"/>
                                                </a:spcAft>
                                              </a:pPr>
                                              <a:r>
                                                <a:rPr lang="en-US" sz="1400" kern="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endParaRPr>
                                            </a:p>
                                          </p:txBody>
                                        </p:sp>
                                      </p:grpSp>
                                      <p:cxnSp>
                                        <p:nvCxnSpPr>
                                          <p:cNvPr id="58" name="AutoShape 18">
                                            <a:extLst>
                                              <a:ext uri="{FF2B5EF4-FFF2-40B4-BE49-F238E27FC236}">
                                                <a16:creationId xmlns:a16="http://schemas.microsoft.com/office/drawing/2014/main" id="{86223F11-C4DB-4A7B-8F96-654CF387880E}"/>
                                              </a:ext>
                                            </a:extLst>
                                          </p:cNvPr>
                                          <p:cNvCxnSpPr>
                                            <a:cxnSpLocks noChangeShapeType="1"/>
                                            <a:stCxn id="78" idx="6"/>
                                            <a:endCxn id="79" idx="2"/>
                                          </p:cNvCxnSpPr>
                                          <p:nvPr/>
                                        </p:nvCxnSpPr>
                                        <p:spPr bwMode="auto">
                                          <a:xfrm>
                                            <a:off x="4448354" y="1699259"/>
                                            <a:ext cx="1015186" cy="3196"/>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 name="Text Box 29">
                                          <a:extLst>
                                            <a:ext uri="{FF2B5EF4-FFF2-40B4-BE49-F238E27FC236}">
                                              <a16:creationId xmlns:a16="http://schemas.microsoft.com/office/drawing/2014/main" id="{5FE60C7F-CD48-42BE-85C4-FDF495625F63}"/>
                                            </a:ext>
                                          </a:extLst>
                                        </p:cNvPr>
                                        <p:cNvSpPr txBox="1">
                                          <a:spLocks noChangeArrowheads="1"/>
                                        </p:cNvSpPr>
                                        <p:nvPr/>
                                      </p:nvSpPr>
                                      <p:spPr bwMode="auto">
                                        <a:xfrm>
                                          <a:off x="2409780" y="458152"/>
                                          <a:ext cx="25146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9</a:t>
                                          </a:r>
                                          <a:endParaRPr lang="en-US" sz="1200" dirty="0">
                                            <a:effectLst/>
                                            <a:latin typeface="Times New Roman" panose="02020603050405020304" pitchFamily="18" charset="0"/>
                                            <a:ea typeface="Times New Roman" panose="02020603050405020304" pitchFamily="18" charset="0"/>
                                          </a:endParaRPr>
                                        </a:p>
                                      </p:txBody>
                                    </p:sp>
                                  </p:grpSp>
                                  <p:sp>
                                    <p:nvSpPr>
                                      <p:cNvPr id="54" name="Text Box 31">
                                        <a:extLst>
                                          <a:ext uri="{FF2B5EF4-FFF2-40B4-BE49-F238E27FC236}">
                                            <a16:creationId xmlns:a16="http://schemas.microsoft.com/office/drawing/2014/main" id="{8B665D36-9B19-4B86-A785-BC0944721C23}"/>
                                          </a:ext>
                                        </a:extLst>
                                      </p:cNvPr>
                                      <p:cNvSpPr txBox="1">
                                        <a:spLocks noChangeArrowheads="1"/>
                                      </p:cNvSpPr>
                                      <p:nvPr/>
                                    </p:nvSpPr>
                                    <p:spPr bwMode="auto">
                                      <a:xfrm>
                                        <a:off x="1993230" y="1591693"/>
                                        <a:ext cx="399815"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endParaRPr>
                                      </a:p>
                                    </p:txBody>
                                  </p:sp>
                                </p:grpSp>
                                <p:sp>
                                  <p:nvSpPr>
                                    <p:cNvPr id="52" name="Text Box 30">
                                      <a:extLst>
                                        <a:ext uri="{FF2B5EF4-FFF2-40B4-BE49-F238E27FC236}">
                                          <a16:creationId xmlns:a16="http://schemas.microsoft.com/office/drawing/2014/main" id="{0715FDA0-DBB6-4C30-AFF9-1669D5B476E8}"/>
                                        </a:ext>
                                      </a:extLst>
                                    </p:cNvPr>
                                    <p:cNvSpPr txBox="1">
                                      <a:spLocks noChangeArrowheads="1"/>
                                    </p:cNvSpPr>
                                    <p:nvPr/>
                                  </p:nvSpPr>
                                  <p:spPr bwMode="auto">
                                    <a:xfrm>
                                      <a:off x="2159644" y="939371"/>
                                      <a:ext cx="2667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14</a:t>
                                      </a:r>
                                      <a:endParaRPr lang="en-US" sz="1200" dirty="0">
                                        <a:effectLst/>
                                        <a:latin typeface="Times New Roman" panose="02020603050405020304" pitchFamily="18" charset="0"/>
                                        <a:ea typeface="Times New Roman" panose="02020603050405020304" pitchFamily="18" charset="0"/>
                                      </a:endParaRPr>
                                    </a:p>
                                  </p:txBody>
                                </p:sp>
                              </p:grpSp>
                              <p:sp>
                                <p:nvSpPr>
                                  <p:cNvPr id="50" name="Text Box 32">
                                    <a:extLst>
                                      <a:ext uri="{FF2B5EF4-FFF2-40B4-BE49-F238E27FC236}">
                                        <a16:creationId xmlns:a16="http://schemas.microsoft.com/office/drawing/2014/main" id="{2DFD267C-6B42-4C60-9B62-CE53F6417186}"/>
                                      </a:ext>
                                    </a:extLst>
                                  </p:cNvPr>
                                  <p:cNvSpPr txBox="1">
                                    <a:spLocks noChangeArrowheads="1"/>
                                  </p:cNvSpPr>
                                  <p:nvPr/>
                                </p:nvSpPr>
                                <p:spPr bwMode="auto">
                                  <a:xfrm>
                                    <a:off x="2710953" y="167462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5</a:t>
                                    </a:r>
                                    <a:endParaRPr lang="en-US" sz="1200" dirty="0">
                                      <a:effectLst/>
                                      <a:latin typeface="Times New Roman" panose="02020603050405020304" pitchFamily="18" charset="0"/>
                                      <a:ea typeface="Times New Roman" panose="02020603050405020304" pitchFamily="18" charset="0"/>
                                    </a:endParaRPr>
                                  </a:p>
                                </p:txBody>
                              </p:sp>
                            </p:grpSp>
                            <p:sp>
                              <p:nvSpPr>
                                <p:cNvPr id="48" name="Text Box 34">
                                  <a:extLst>
                                    <a:ext uri="{FF2B5EF4-FFF2-40B4-BE49-F238E27FC236}">
                                      <a16:creationId xmlns:a16="http://schemas.microsoft.com/office/drawing/2014/main" id="{0F3197B0-B798-4CC2-B0F9-FACB6C8DE40A}"/>
                                    </a:ext>
                                  </a:extLst>
                                </p:cNvPr>
                                <p:cNvSpPr txBox="1">
                                  <a:spLocks noChangeArrowheads="1"/>
                                </p:cNvSpPr>
                                <p:nvPr/>
                              </p:nvSpPr>
                              <p:spPr bwMode="auto">
                                <a:xfrm>
                                  <a:off x="3305112" y="2077803"/>
                                  <a:ext cx="259080" cy="13906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20</a:t>
                                  </a:r>
                                  <a:endParaRPr lang="en-US" sz="1200" dirty="0">
                                    <a:effectLst/>
                                    <a:latin typeface="Times New Roman" panose="02020603050405020304" pitchFamily="18" charset="0"/>
                                    <a:ea typeface="Times New Roman" panose="02020603050405020304" pitchFamily="18" charset="0"/>
                                  </a:endParaRPr>
                                </a:p>
                              </p:txBody>
                            </p:sp>
                          </p:grpSp>
                          <p:sp>
                            <p:nvSpPr>
                              <p:cNvPr id="46" name="Text Box 26">
                                <a:extLst>
                                  <a:ext uri="{FF2B5EF4-FFF2-40B4-BE49-F238E27FC236}">
                                    <a16:creationId xmlns:a16="http://schemas.microsoft.com/office/drawing/2014/main" id="{B8D79401-2B07-4323-B4F7-CC057D241692}"/>
                                  </a:ext>
                                </a:extLst>
                              </p:cNvPr>
                              <p:cNvSpPr txBox="1">
                                <a:spLocks noChangeArrowheads="1"/>
                              </p:cNvSpPr>
                              <p:nvPr/>
                            </p:nvSpPr>
                            <p:spPr bwMode="auto">
                              <a:xfrm>
                                <a:off x="4508583" y="131012"/>
                                <a:ext cx="32004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72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24</a:t>
                                </a:r>
                                <a:endParaRPr lang="en-US" sz="1200">
                                  <a:effectLst/>
                                  <a:latin typeface="Times New Roman" panose="02020603050405020304" pitchFamily="18" charset="0"/>
                                  <a:ea typeface="Times New Roman" panose="02020603050405020304" pitchFamily="18" charset="0"/>
                                </a:endParaRPr>
                              </a:p>
                            </p:txBody>
                          </p:sp>
                        </p:grpSp>
                        <p:sp>
                          <p:nvSpPr>
                            <p:cNvPr id="44" name="Text Box 27">
                              <a:extLst>
                                <a:ext uri="{FF2B5EF4-FFF2-40B4-BE49-F238E27FC236}">
                                  <a16:creationId xmlns:a16="http://schemas.microsoft.com/office/drawing/2014/main" id="{15737AD5-DB8A-4A6E-A798-A14575CCEC0B}"/>
                                </a:ext>
                              </a:extLst>
                            </p:cNvPr>
                            <p:cNvSpPr txBox="1">
                              <a:spLocks noChangeArrowheads="1"/>
                            </p:cNvSpPr>
                            <p:nvPr/>
                          </p:nvSpPr>
                          <p:spPr bwMode="auto">
                            <a:xfrm>
                              <a:off x="4099560" y="624840"/>
                              <a:ext cx="327660" cy="1905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18      </a:t>
                              </a:r>
                              <a:endParaRPr lang="en-US" sz="1200">
                                <a:effectLst/>
                                <a:latin typeface="Times New Roman" panose="02020603050405020304" pitchFamily="18" charset="0"/>
                                <a:ea typeface="Times New Roman" panose="02020603050405020304" pitchFamily="18" charset="0"/>
                              </a:endParaRPr>
                            </a:p>
                          </p:txBody>
                        </p:sp>
                      </p:grpSp>
                      <p:sp>
                        <p:nvSpPr>
                          <p:cNvPr id="42" name="Text Box 33">
                            <a:extLst>
                              <a:ext uri="{FF2B5EF4-FFF2-40B4-BE49-F238E27FC236}">
                                <a16:creationId xmlns:a16="http://schemas.microsoft.com/office/drawing/2014/main" id="{52F8E6DA-B485-4BC9-9BD9-C72D09E2C24E}"/>
                              </a:ext>
                            </a:extLst>
                          </p:cNvPr>
                          <p:cNvSpPr txBox="1">
                            <a:spLocks noChangeArrowheads="1"/>
                          </p:cNvSpPr>
                          <p:nvPr/>
                        </p:nvSpPr>
                        <p:spPr bwMode="auto">
                          <a:xfrm>
                            <a:off x="3240957" y="1336940"/>
                            <a:ext cx="327660" cy="24384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30</a:t>
                            </a:r>
                            <a:endParaRPr lang="en-US" sz="1200" dirty="0">
                              <a:effectLst/>
                              <a:latin typeface="Times New Roman" panose="02020603050405020304" pitchFamily="18" charset="0"/>
                              <a:ea typeface="Times New Roman" panose="02020603050405020304" pitchFamily="18" charset="0"/>
                            </a:endParaRPr>
                          </a:p>
                        </p:txBody>
                      </p:sp>
                    </p:grpSp>
                    <p:sp>
                      <p:nvSpPr>
                        <p:cNvPr id="40" name="Text Box 35">
                          <a:extLst>
                            <a:ext uri="{FF2B5EF4-FFF2-40B4-BE49-F238E27FC236}">
                              <a16:creationId xmlns:a16="http://schemas.microsoft.com/office/drawing/2014/main" id="{B196B6B4-A096-475E-A900-EF4B11A770C6}"/>
                            </a:ext>
                          </a:extLst>
                        </p:cNvPr>
                        <p:cNvSpPr txBox="1">
                          <a:spLocks noChangeArrowheads="1"/>
                        </p:cNvSpPr>
                        <p:nvPr/>
                      </p:nvSpPr>
                      <p:spPr bwMode="auto">
                        <a:xfrm>
                          <a:off x="4219513" y="2508948"/>
                          <a:ext cx="398145"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44</a:t>
                          </a:r>
                          <a:endParaRPr lang="en-US" sz="1200" dirty="0">
                            <a:effectLst/>
                            <a:latin typeface="Times New Roman" panose="02020603050405020304" pitchFamily="18" charset="0"/>
                            <a:ea typeface="Times New Roman" panose="02020603050405020304" pitchFamily="18" charset="0"/>
                          </a:endParaRPr>
                        </a:p>
                      </p:txBody>
                    </p:sp>
                  </p:grpSp>
                  <p:sp>
                    <p:nvSpPr>
                      <p:cNvPr id="38" name="Text Box 28">
                        <a:extLst>
                          <a:ext uri="{FF2B5EF4-FFF2-40B4-BE49-F238E27FC236}">
                            <a16:creationId xmlns:a16="http://schemas.microsoft.com/office/drawing/2014/main" id="{F21AAD1A-F80D-4DA9-8C4A-240B81F6AFFB}"/>
                          </a:ext>
                        </a:extLst>
                      </p:cNvPr>
                      <p:cNvSpPr txBox="1">
                        <a:spLocks noChangeArrowheads="1"/>
                      </p:cNvSpPr>
                      <p:nvPr/>
                    </p:nvSpPr>
                    <p:spPr bwMode="auto">
                      <a:xfrm>
                        <a:off x="4990360" y="966757"/>
                        <a:ext cx="22860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2</a:t>
                        </a:r>
                        <a:endParaRPr lang="en-US" sz="1200">
                          <a:effectLst/>
                          <a:latin typeface="Times New Roman" panose="02020603050405020304" pitchFamily="18" charset="0"/>
                          <a:ea typeface="Times New Roman" panose="02020603050405020304" pitchFamily="18" charset="0"/>
                        </a:endParaRPr>
                      </a:p>
                    </p:txBody>
                  </p:sp>
                </p:grpSp>
                <p:sp>
                  <p:nvSpPr>
                    <p:cNvPr id="36" name="Text Box 37">
                      <a:extLst>
                        <a:ext uri="{FF2B5EF4-FFF2-40B4-BE49-F238E27FC236}">
                          <a16:creationId xmlns:a16="http://schemas.microsoft.com/office/drawing/2014/main" id="{6CA27826-6286-412E-AA38-595CD1F9972B}"/>
                        </a:ext>
                      </a:extLst>
                    </p:cNvPr>
                    <p:cNvSpPr txBox="1">
                      <a:spLocks noChangeArrowheads="1"/>
                    </p:cNvSpPr>
                    <p:nvPr/>
                  </p:nvSpPr>
                  <p:spPr bwMode="auto">
                    <a:xfrm>
                      <a:off x="4736201" y="1578324"/>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11</a:t>
                      </a:r>
                      <a:endParaRPr lang="en-US" sz="1200" dirty="0">
                        <a:effectLst/>
                        <a:latin typeface="Times New Roman" panose="02020603050405020304" pitchFamily="18" charset="0"/>
                        <a:ea typeface="Times New Roman" panose="02020603050405020304" pitchFamily="18" charset="0"/>
                      </a:endParaRPr>
                    </a:p>
                  </p:txBody>
                </p:sp>
              </p:grpSp>
              <p:sp>
                <p:nvSpPr>
                  <p:cNvPr id="34" name="Text Box 36">
                    <a:extLst>
                      <a:ext uri="{FF2B5EF4-FFF2-40B4-BE49-F238E27FC236}">
                        <a16:creationId xmlns:a16="http://schemas.microsoft.com/office/drawing/2014/main" id="{05B8B0F7-3F00-47F0-9132-F983249A60B8}"/>
                      </a:ext>
                    </a:extLst>
                  </p:cNvPr>
                  <p:cNvSpPr txBox="1">
                    <a:spLocks noChangeArrowheads="1"/>
                  </p:cNvSpPr>
                  <p:nvPr/>
                </p:nvSpPr>
                <p:spPr bwMode="auto">
                  <a:xfrm>
                    <a:off x="4867212" y="2015860"/>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16</a:t>
                    </a:r>
                    <a:endParaRPr lang="en-US" sz="1200" dirty="0">
                      <a:effectLst/>
                      <a:latin typeface="Times New Roman" panose="02020603050405020304" pitchFamily="18" charset="0"/>
                      <a:ea typeface="Times New Roman" panose="02020603050405020304" pitchFamily="18" charset="0"/>
                    </a:endParaRPr>
                  </a:p>
                </p:txBody>
              </p:sp>
            </p:grpSp>
            <p:sp>
              <p:nvSpPr>
                <p:cNvPr id="32" name="Text Box 38">
                  <a:extLst>
                    <a:ext uri="{FF2B5EF4-FFF2-40B4-BE49-F238E27FC236}">
                      <a16:creationId xmlns:a16="http://schemas.microsoft.com/office/drawing/2014/main" id="{F755A8A5-A039-443C-84FE-0FDD8315BA96}"/>
                    </a:ext>
                  </a:extLst>
                </p:cNvPr>
                <p:cNvSpPr txBox="1">
                  <a:spLocks noChangeArrowheads="1"/>
                </p:cNvSpPr>
                <p:nvPr/>
              </p:nvSpPr>
              <p:spPr bwMode="auto">
                <a:xfrm>
                  <a:off x="5798820" y="982980"/>
                  <a:ext cx="325120" cy="17526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a:effectLst/>
                    <a:latin typeface="Times New Roman" panose="02020603050405020304" pitchFamily="18" charset="0"/>
                    <a:ea typeface="Times New Roman" panose="02020603050405020304" pitchFamily="18" charset="0"/>
                  </a:endParaRPr>
                </a:p>
              </p:txBody>
            </p:sp>
          </p:grpSp>
          <p:sp>
            <p:nvSpPr>
              <p:cNvPr id="30" name="Text Box 39">
                <a:extLst>
                  <a:ext uri="{FF2B5EF4-FFF2-40B4-BE49-F238E27FC236}">
                    <a16:creationId xmlns:a16="http://schemas.microsoft.com/office/drawing/2014/main" id="{07B74D4D-663E-444F-834F-0CF9C3A562EA}"/>
                  </a:ext>
                </a:extLst>
              </p:cNvPr>
              <p:cNvSpPr txBox="1">
                <a:spLocks noChangeArrowheads="1"/>
              </p:cNvSpPr>
              <p:nvPr/>
            </p:nvSpPr>
            <p:spPr bwMode="auto">
              <a:xfrm>
                <a:off x="6267820" y="1263936"/>
                <a:ext cx="325120"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algn="ctr" eaLnBrk="0" fontAlgn="base" hangingPunct="0">
                  <a:spcBef>
                    <a:spcPts val="0"/>
                  </a:spcBef>
                  <a:spcAft>
                    <a:spcPts val="0"/>
                  </a:spcAft>
                </a:pPr>
                <a:r>
                  <a:rPr lang="en-US" sz="1200" kern="120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19</a:t>
                </a:r>
                <a:endParaRPr lang="en-US" sz="1200">
                  <a:effectLst/>
                  <a:latin typeface="Times New Roman" panose="02020603050405020304" pitchFamily="18" charset="0"/>
                  <a:ea typeface="Times New Roman" panose="02020603050405020304" pitchFamily="18" charset="0"/>
                </a:endParaRPr>
              </a:p>
            </p:txBody>
          </p:sp>
        </p:grpSp>
        <p:sp>
          <p:nvSpPr>
            <p:cNvPr id="28" name="Text Box 40">
              <a:extLst>
                <a:ext uri="{FF2B5EF4-FFF2-40B4-BE49-F238E27FC236}">
                  <a16:creationId xmlns:a16="http://schemas.microsoft.com/office/drawing/2014/main" id="{A2C22121-F633-46B5-9F9C-63D000EBCC8D}"/>
                </a:ext>
              </a:extLst>
            </p:cNvPr>
            <p:cNvSpPr txBox="1">
              <a:spLocks noChangeArrowheads="1"/>
            </p:cNvSpPr>
            <p:nvPr/>
          </p:nvSpPr>
          <p:spPr bwMode="auto">
            <a:xfrm>
              <a:off x="5846752" y="2017088"/>
              <a:ext cx="325120"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algn="ctr" eaLnBrk="0" fontAlgn="base" hangingPunct="0">
                <a:spcBef>
                  <a:spcPts val="0"/>
                </a:spcBef>
                <a:spcAft>
                  <a:spcPts val="0"/>
                </a:spcAft>
              </a:pPr>
              <a:r>
                <a:rPr lang="en-US" sz="1200" kern="1200" dirty="0">
                  <a:solidFill>
                    <a:srgbClr val="000000"/>
                  </a:solidFill>
                  <a:effectLst/>
                  <a:latin typeface="Comic Sans MS" panose="030F0702030302020204" pitchFamily="66" charset="0"/>
                  <a:ea typeface="Times New Roman" panose="02020603050405020304" pitchFamily="18" charset="0"/>
                  <a:cs typeface="Times New Roman" panose="02020603050405020304" pitchFamily="18" charset="0"/>
                </a:rPr>
                <a:t> 6</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3082" name="Table 3081">
            <a:extLst>
              <a:ext uri="{FF2B5EF4-FFF2-40B4-BE49-F238E27FC236}">
                <a16:creationId xmlns:a16="http://schemas.microsoft.com/office/drawing/2014/main" id="{F0923386-6460-40E9-8CBA-29AE5B356792}"/>
              </a:ext>
            </a:extLst>
          </p:cNvPr>
          <p:cNvGraphicFramePr>
            <a:graphicFrameLocks noGrp="1"/>
          </p:cNvGraphicFramePr>
          <p:nvPr/>
        </p:nvGraphicFramePr>
        <p:xfrm>
          <a:off x="7334890" y="4823722"/>
          <a:ext cx="3840480" cy="1920237"/>
        </p:xfrm>
        <a:graphic>
          <a:graphicData uri="http://schemas.openxmlformats.org/drawingml/2006/table">
            <a:tbl>
              <a:tblPr firstRow="1" firstCol="1" bandRow="1">
                <a:tableStyleId>{5C22544A-7EE6-4342-B048-85BDC9FD1C3A}</a:tableStyleId>
              </a:tblPr>
              <a:tblGrid>
                <a:gridCol w="766442">
                  <a:extLst>
                    <a:ext uri="{9D8B030D-6E8A-4147-A177-3AD203B41FA5}">
                      <a16:colId xmlns:a16="http://schemas.microsoft.com/office/drawing/2014/main" val="3621419582"/>
                    </a:ext>
                  </a:extLst>
                </a:gridCol>
                <a:gridCol w="1537019">
                  <a:extLst>
                    <a:ext uri="{9D8B030D-6E8A-4147-A177-3AD203B41FA5}">
                      <a16:colId xmlns:a16="http://schemas.microsoft.com/office/drawing/2014/main" val="2451716732"/>
                    </a:ext>
                  </a:extLst>
                </a:gridCol>
                <a:gridCol w="1537019">
                  <a:extLst>
                    <a:ext uri="{9D8B030D-6E8A-4147-A177-3AD203B41FA5}">
                      <a16:colId xmlns:a16="http://schemas.microsoft.com/office/drawing/2014/main" val="35056210"/>
                    </a:ext>
                  </a:extLst>
                </a:gridCol>
              </a:tblGrid>
              <a:tr h="202469">
                <a:tc>
                  <a:txBody>
                    <a:bodyPr/>
                    <a:lstStyle/>
                    <a:p>
                      <a:pPr marL="0" marR="0" algn="ctr">
                        <a:spcBef>
                          <a:spcPts val="0"/>
                        </a:spcBef>
                        <a:spcAft>
                          <a:spcPts val="0"/>
                        </a:spcAft>
                      </a:pPr>
                      <a:r>
                        <a:rPr lang="en-US" sz="1200" b="1" cap="none" spc="0" dirty="0">
                          <a:ln w="0"/>
                          <a:solidFill>
                            <a:schemeClr val="tx1"/>
                          </a:solidFill>
                          <a:effectLst/>
                          <a:latin typeface="+mj-lt"/>
                        </a:rPr>
                        <a:t>Vertex</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Distance</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1200" b="1" cap="none" spc="0" dirty="0">
                          <a:ln w="0"/>
                          <a:solidFill>
                            <a:schemeClr val="tx1"/>
                          </a:solidFill>
                          <a:effectLst/>
                          <a:latin typeface="+mj-lt"/>
                        </a:rPr>
                        <a:t>Path</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0122157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0 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24215847"/>
                  </a:ext>
                </a:extLst>
              </a:tr>
              <a:tr h="214721">
                <a:tc>
                  <a:txBody>
                    <a:bodyPr/>
                    <a:lstStyle/>
                    <a:p>
                      <a:pPr marL="0" marR="0" algn="ctr">
                        <a:spcBef>
                          <a:spcPts val="0"/>
                        </a:spcBef>
                        <a:spcAft>
                          <a:spcPts val="0"/>
                        </a:spcAft>
                      </a:pPr>
                      <a:r>
                        <a:rPr lang="en-US" sz="1200" b="1" cap="none" spc="0">
                          <a:ln w="0"/>
                          <a:solidFill>
                            <a:schemeClr val="tx1"/>
                          </a:solidFill>
                          <a:effectLst/>
                          <a:latin typeface="+mj-lt"/>
                        </a:rPr>
                        <a:t>2</a:t>
                      </a:r>
                      <a:endParaRPr lang="en-US" sz="1200" b="1" cap="none" spc="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9</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34081587"/>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33</a:t>
                      </a:r>
                      <a:r>
                        <a:rPr lang="en-US" altLang="en-US" sz="1200" b="1" strike="noStrike" dirty="0">
                          <a:effectLst/>
                          <a:latin typeface="Courier New" pitchFamily="49" charset="0"/>
                          <a:sym typeface="Symbol" pitchFamily="18" charset="2"/>
                        </a:rPr>
                        <a:t>, 32</a:t>
                      </a:r>
                      <a:endParaRPr lang="en-US" sz="1200" b="1" strike="noStrike"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2</a:t>
                      </a:r>
                      <a:r>
                        <a:rPr lang="en-US" sz="1200" b="1" cap="none" spc="0" dirty="0">
                          <a:ln w="0"/>
                          <a:solidFill>
                            <a:schemeClr val="tx1"/>
                          </a:solidFill>
                          <a:effectLst/>
                          <a:latin typeface="+mj-lt"/>
                        </a:rPr>
                        <a:t>, 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43279533"/>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45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0875782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44</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35</a:t>
                      </a:r>
                      <a:r>
                        <a:rPr lang="en-US" altLang="en-US" sz="1200" b="1" dirty="0">
                          <a:effectLst/>
                          <a:latin typeface="Courier New" pitchFamily="49" charset="0"/>
                          <a:sym typeface="Symbol" pitchFamily="18" charset="2"/>
                        </a:rPr>
                        <a:t>, 34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 6</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3</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512454"/>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6</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14</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31851252"/>
                  </a:ext>
                </a:extLst>
              </a:tr>
              <a:tr h="214721">
                <a:tc>
                  <a:txBody>
                    <a:bodyPr/>
                    <a:lstStyle/>
                    <a:p>
                      <a:pPr marL="0" marR="0" algn="ctr">
                        <a:spcBef>
                          <a:spcPts val="0"/>
                        </a:spcBef>
                        <a:spcAft>
                          <a:spcPts val="0"/>
                        </a:spcAft>
                      </a:pPr>
                      <a:r>
                        <a:rPr lang="en-US" sz="1200" b="1" cap="none" spc="0" dirty="0">
                          <a:ln w="0"/>
                          <a:solidFill>
                            <a:schemeClr val="tx1"/>
                          </a:solidFill>
                          <a:effectLst/>
                          <a:latin typeface="+mj-lt"/>
                        </a:rPr>
                        <a:t>7</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baseline="0"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15</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s</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8384798"/>
                  </a:ext>
                </a:extLst>
              </a:tr>
              <a:tr h="214721">
                <a:tc>
                  <a:txBody>
                    <a:bodyPr/>
                    <a:lstStyle/>
                    <a:p>
                      <a:pPr marL="0" marR="0" algn="ctr">
                        <a:spcBef>
                          <a:spcPts val="0"/>
                        </a:spcBef>
                        <a:spcAft>
                          <a:spcPts val="0"/>
                        </a:spcAft>
                      </a:pPr>
                      <a:r>
                        <a:rPr lang="en-US" sz="1200" b="1" cap="none" spc="0" dirty="0">
                          <a:ln w="0"/>
                          <a:solidFill>
                            <a:schemeClr val="tx1"/>
                          </a:solidFill>
                          <a:effectLst/>
                          <a:latin typeface="+mj-lt"/>
                          <a:ea typeface="Times New Roman" panose="02020603050405020304" pitchFamily="18" charset="0"/>
                          <a:cs typeface="Times New Roman" panose="02020603050405020304" pitchFamily="18" charset="0"/>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cap="none" spc="0" dirty="0">
                          <a:ln w="0"/>
                          <a:solidFill>
                            <a:schemeClr val="tx1"/>
                          </a:solidFill>
                          <a:effectLst/>
                          <a:latin typeface="+mj-lt"/>
                        </a:rPr>
                        <a:t> </a:t>
                      </a:r>
                      <a:r>
                        <a:rPr lang="en-US" altLang="en-US" sz="1200" b="1" strike="sngStrike" dirty="0">
                          <a:effectLst/>
                          <a:latin typeface="Courier New" pitchFamily="49" charset="0"/>
                          <a:sym typeface="Symbol" pitchFamily="18" charset="2"/>
                        </a:rPr>
                        <a:t></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59</a:t>
                      </a:r>
                      <a:r>
                        <a:rPr lang="en-US" altLang="en-US" sz="1200" b="1" dirty="0">
                          <a:effectLst/>
                          <a:latin typeface="Courier New" pitchFamily="49" charset="0"/>
                          <a:sym typeface="Symbol" pitchFamily="18" charset="2"/>
                        </a:rPr>
                        <a:t>, </a:t>
                      </a:r>
                      <a:r>
                        <a:rPr lang="en-US" altLang="en-US" sz="1200" b="1" strike="sngStrike" dirty="0">
                          <a:effectLst/>
                          <a:latin typeface="Courier New" pitchFamily="49" charset="0"/>
                          <a:sym typeface="Symbol" pitchFamily="18" charset="2"/>
                        </a:rPr>
                        <a:t>51</a:t>
                      </a:r>
                      <a:r>
                        <a:rPr lang="en-US" altLang="en-US" sz="1200" b="1" dirty="0">
                          <a:effectLst/>
                          <a:latin typeface="Courier New" pitchFamily="49" charset="0"/>
                          <a:sym typeface="Symbol" pitchFamily="18" charset="2"/>
                        </a:rPr>
                        <a:t>, 50</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strike="sngStrike" cap="none" spc="0" dirty="0">
                          <a:ln w="0"/>
                          <a:solidFill>
                            <a:schemeClr val="tx1"/>
                          </a:solidFill>
                          <a:effectLst/>
                          <a:latin typeface="+mj-lt"/>
                        </a:rPr>
                        <a:t>7</a:t>
                      </a:r>
                      <a:r>
                        <a:rPr lang="en-US" sz="1200" b="1" cap="none" spc="0" dirty="0">
                          <a:ln w="0"/>
                          <a:solidFill>
                            <a:schemeClr val="tx1"/>
                          </a:solidFill>
                          <a:effectLst/>
                          <a:latin typeface="+mj-lt"/>
                        </a:rPr>
                        <a:t>, </a:t>
                      </a:r>
                      <a:r>
                        <a:rPr lang="en-US" sz="1200" b="1" strike="sngStrike" cap="none" spc="0" dirty="0">
                          <a:ln w="0"/>
                          <a:solidFill>
                            <a:schemeClr val="tx1"/>
                          </a:solidFill>
                          <a:effectLst/>
                          <a:latin typeface="+mj-lt"/>
                        </a:rPr>
                        <a:t>3</a:t>
                      </a:r>
                      <a:r>
                        <a:rPr lang="en-US" sz="1200" b="1" cap="none" spc="0" dirty="0">
                          <a:ln w="0"/>
                          <a:solidFill>
                            <a:schemeClr val="tx1"/>
                          </a:solidFill>
                          <a:effectLst/>
                          <a:latin typeface="+mj-lt"/>
                        </a:rPr>
                        <a:t>, 5 </a:t>
                      </a:r>
                      <a:endParaRPr lang="en-US" sz="1200" b="1" cap="none" spc="0" dirty="0">
                        <a:ln w="0"/>
                        <a:solidFill>
                          <a:schemeClr val="tx1"/>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42551503"/>
                  </a:ext>
                </a:extLst>
              </a:tr>
            </a:tbl>
          </a:graphicData>
        </a:graphic>
      </p:graphicFrame>
      <p:sp>
        <p:nvSpPr>
          <p:cNvPr id="3083" name="Text Box 51">
            <a:extLst>
              <a:ext uri="{FF2B5EF4-FFF2-40B4-BE49-F238E27FC236}">
                <a16:creationId xmlns:a16="http://schemas.microsoft.com/office/drawing/2014/main" id="{08C93298-5E1D-4120-B5C1-EA0FFEC25822}"/>
              </a:ext>
            </a:extLst>
          </p:cNvPr>
          <p:cNvSpPr txBox="1">
            <a:spLocks noChangeArrowheads="1"/>
          </p:cNvSpPr>
          <p:nvPr/>
        </p:nvSpPr>
        <p:spPr bwMode="auto">
          <a:xfrm>
            <a:off x="3400785" y="6114319"/>
            <a:ext cx="3840481"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46038" rIns="182880" bIns="46038">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buClr>
                <a:srgbClr val="003399"/>
              </a:buClr>
              <a:buSzPct val="50000"/>
              <a:buFont typeface="Monotype Sorts" pitchFamily="2" charset="2"/>
              <a:buNone/>
            </a:pPr>
            <a:r>
              <a:rPr lang="en-US" altLang="en-US" sz="1800" b="1" dirty="0">
                <a:solidFill>
                  <a:srgbClr val="000000"/>
                </a:solidFill>
                <a:latin typeface="Comic Sans MS" pitchFamily="66" charset="0"/>
              </a:rPr>
              <a:t>T = { s, 2, 6, 7, 3, 5, 4, 8 }</a:t>
            </a:r>
          </a:p>
          <a:p>
            <a:pPr>
              <a:buClr>
                <a:srgbClr val="003399"/>
              </a:buClr>
              <a:buSzPct val="50000"/>
              <a:buFont typeface="Monotype Sorts" pitchFamily="2" charset="2"/>
              <a:buNone/>
            </a:pPr>
            <a:r>
              <a:rPr lang="en-US" altLang="en-US" sz="1800" b="1" dirty="0">
                <a:solidFill>
                  <a:srgbClr val="000000"/>
                </a:solidFill>
                <a:latin typeface="Comic Sans MS" pitchFamily="66" charset="0"/>
              </a:rPr>
              <a:t>Q = { </a:t>
            </a:r>
            <a:r>
              <a:rPr lang="en-US" altLang="en-US" sz="1800" b="1" dirty="0">
                <a:latin typeface="Courier New" pitchFamily="49" charset="0"/>
              </a:rPr>
              <a:t>Ø</a:t>
            </a:r>
            <a:r>
              <a:rPr lang="en-US" altLang="en-US" sz="1800" b="1" dirty="0">
                <a:solidFill>
                  <a:srgbClr val="000000"/>
                </a:solidFill>
                <a:latin typeface="Comic Sans MS" pitchFamily="66" charset="0"/>
              </a:rPr>
              <a:t> }</a:t>
            </a:r>
          </a:p>
        </p:txBody>
      </p:sp>
    </p:spTree>
    <p:custDataLst>
      <p:tags r:id="rId1"/>
    </p:custDataLst>
    <p:extLst>
      <p:ext uri="{BB962C8B-B14F-4D97-AF65-F5344CB8AC3E}">
        <p14:creationId xmlns:p14="http://schemas.microsoft.com/office/powerpoint/2010/main" val="267632626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10431000" cy="1143000"/>
          </a:xfrm>
        </p:spPr>
        <p:txBody>
          <a:bodyPr/>
          <a:lstStyle/>
          <a:p>
            <a:pPr eaLnBrk="1" fontAlgn="auto" hangingPunct="1">
              <a:spcAft>
                <a:spcPts val="0"/>
              </a:spcAft>
              <a:defRPr/>
            </a:pPr>
            <a:r>
              <a:rPr lang="en-US" altLang="en-US" sz="4000" dirty="0"/>
              <a:t>Greedy Algorithms: Dijkstra’s  Algorithm Runtime</a:t>
            </a: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53</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28873E1-5581-406C-9087-D7EA6286BBC2}"/>
                  </a:ext>
                </a:extLst>
              </p:cNvPr>
              <p:cNvSpPr>
                <a:spLocks noGrp="1" noChangeArrowheads="1"/>
              </p:cNvSpPr>
              <p:nvPr>
                <p:ph idx="1"/>
              </p:nvPr>
            </p:nvSpPr>
            <p:spPr>
              <a:xfrm>
                <a:off x="910386" y="1347540"/>
                <a:ext cx="6515684" cy="4876800"/>
              </a:xfrm>
            </p:spPr>
            <p:txBody>
              <a:bodyPr/>
              <a:lstStyle/>
              <a:p>
                <a:pPr>
                  <a:buFont typeface="Times New Roman" pitchFamily="18" charset="0"/>
                  <a:buNone/>
                </a:pPr>
                <a:r>
                  <a:rPr lang="en-US" altLang="en-US" sz="1800" b="1" dirty="0">
                    <a:latin typeface="Courier New" pitchFamily="49" charset="0"/>
                  </a:rPr>
                  <a:t>Dijkstra(</a:t>
                </a:r>
                <a:r>
                  <a:rPr lang="en-US" altLang="en-US" sz="1800" b="1" dirty="0" err="1">
                    <a:latin typeface="Courier New" pitchFamily="49" charset="0"/>
                  </a:rPr>
                  <a:t>G,w,s</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T = Ø;</a:t>
                </a:r>
              </a:p>
              <a:p>
                <a:pPr>
                  <a:buFont typeface="Times New Roman" pitchFamily="18" charset="0"/>
                  <a:buNone/>
                </a:pPr>
                <a:r>
                  <a:rPr lang="en-US" altLang="en-US" sz="1800" b="1" dirty="0">
                    <a:latin typeface="Courier New" pitchFamily="49" charset="0"/>
                  </a:rPr>
                  <a:t>    for each u </a:t>
                </a:r>
                <a:r>
                  <a:rPr lang="en-US" altLang="en-US" sz="1800" dirty="0">
                    <a:sym typeface="Symbol" pitchFamily="18" charset="2"/>
                  </a:rPr>
                  <a:t></a:t>
                </a:r>
                <a:r>
                  <a:rPr lang="en-US" altLang="en-US" sz="1800" b="1" dirty="0">
                    <a:latin typeface="Courier New" pitchFamily="49" charset="0"/>
                  </a:rPr>
                  <a:t> V[G]</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[u] = </a:t>
                </a:r>
                <a:r>
                  <a:rPr lang="en-US" altLang="en-US" sz="1800" b="1" dirty="0">
                    <a:latin typeface="Courier New" pitchFamily="49" charset="0"/>
                    <a:sym typeface="Symbol" pitchFamily="18" charset="2"/>
                  </a:rPr>
                  <a:t></a:t>
                </a: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p[u] = NIL;</a:t>
                </a:r>
              </a:p>
              <a:p>
                <a:pPr>
                  <a:buFont typeface="Times New Roman" pitchFamily="18" charset="0"/>
                  <a:buNone/>
                </a:pPr>
                <a:r>
                  <a:rPr lang="en-US" altLang="en-US" sz="1800" b="1" dirty="0">
                    <a:latin typeface="Courier New" pitchFamily="49" charset="0"/>
                  </a:rPr>
                  <a:t>    </a:t>
                </a:r>
                <a:r>
                  <a:rPr lang="en-US" altLang="en-US" sz="1800" b="1" dirty="0" err="1">
                    <a:latin typeface="Courier New" pitchFamily="49" charset="0"/>
                  </a:rPr>
                  <a:t>dist</a:t>
                </a:r>
                <a:r>
                  <a:rPr lang="en-US" altLang="en-US" sz="1800" b="1" dirty="0">
                    <a:latin typeface="Courier New" pitchFamily="49" charset="0"/>
                  </a:rPr>
                  <a:t>[s] = 0; </a:t>
                </a:r>
              </a:p>
              <a:p>
                <a:pPr>
                  <a:buFont typeface="Times New Roman" pitchFamily="18" charset="0"/>
                  <a:buNone/>
                </a:pPr>
                <a:r>
                  <a:rPr lang="en-US" altLang="en-US" sz="1800" b="1" dirty="0">
                    <a:latin typeface="Courier New" pitchFamily="49" charset="0"/>
                  </a:rPr>
                  <a:t>    Q = V[G];</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a:solidFill>
                      <a:srgbClr val="FF0000"/>
                    </a:solidFill>
                    <a:latin typeface="Courier New" pitchFamily="49" charset="0"/>
                    <a:sym typeface="Symbol" pitchFamily="18" charset="2"/>
                  </a:rPr>
                  <a:t> </a:t>
                </a:r>
                <a:r>
                  <a:rPr lang="en-US" altLang="en-US" sz="1800" b="1" dirty="0">
                    <a:solidFill>
                      <a:schemeClr val="tx1"/>
                    </a:solidFill>
                    <a:latin typeface="Courier New" pitchFamily="49" charset="0"/>
                    <a:sym typeface="Symbol" pitchFamily="18" charset="2"/>
                  </a:rPr>
                  <a:t>while (Q </a:t>
                </a:r>
                <a:r>
                  <a:rPr lang="en-US" altLang="en-US" sz="1800" b="1" dirty="0">
                    <a:solidFill>
                      <a:schemeClr val="tx1"/>
                    </a:solidFill>
                    <a:latin typeface="Courier New" pitchFamily="49" charset="0"/>
                  </a:rPr>
                  <a:t>≠ Ø</a:t>
                </a:r>
                <a:r>
                  <a:rPr lang="en-US" altLang="en-US" sz="1800" b="1" dirty="0">
                    <a:solidFill>
                      <a:schemeClr val="tx1"/>
                    </a:solidFill>
                    <a:latin typeface="Courier New" pitchFamily="49" charset="0"/>
                    <a:sym typeface="Symbol" pitchFamily="18" charset="2"/>
                  </a:rPr>
                  <a:t>)</a:t>
                </a:r>
              </a:p>
              <a:p>
                <a:pPr>
                  <a:buFont typeface="Times New Roman" pitchFamily="18" charset="0"/>
                  <a:buNone/>
                </a:pPr>
                <a:r>
                  <a:rPr lang="en-US" altLang="en-US" sz="1800" b="1" dirty="0">
                    <a:solidFill>
                      <a:schemeClr val="tx1"/>
                    </a:solidFill>
                    <a:latin typeface="Courier New" pitchFamily="49" charset="0"/>
                    <a:sym typeface="Symbol" pitchFamily="18" charset="2"/>
                  </a:rPr>
                  <a:t>        u = </a:t>
                </a:r>
                <a:r>
                  <a:rPr lang="en-US" altLang="en-US" sz="1800" b="1" dirty="0" err="1">
                    <a:solidFill>
                      <a:schemeClr val="tx1"/>
                    </a:solidFill>
                    <a:latin typeface="Courier New" pitchFamily="49" charset="0"/>
                    <a:sym typeface="Symbol" pitchFamily="18" charset="2"/>
                  </a:rPr>
                  <a:t>ExtractMin</a:t>
                </a:r>
                <a:r>
                  <a:rPr lang="en-US" altLang="en-US" sz="1800" b="1" dirty="0">
                    <a:solidFill>
                      <a:schemeClr val="tx1"/>
                    </a:solidFill>
                    <a:latin typeface="Courier New" pitchFamily="49" charset="0"/>
                    <a:sym typeface="Symbol" pitchFamily="18" charset="2"/>
                  </a:rPr>
                  <a:t>(Q);</a:t>
                </a:r>
              </a:p>
              <a:p>
                <a:pPr>
                  <a:buFont typeface="Times New Roman" pitchFamily="18" charset="0"/>
                  <a:buNone/>
                </a:pPr>
                <a:r>
                  <a:rPr lang="en-US" altLang="en-US" sz="1800" b="1" dirty="0">
                    <a:solidFill>
                      <a:schemeClr val="tx1"/>
                    </a:solidFill>
                    <a:latin typeface="Courier New" pitchFamily="49" charset="0"/>
                  </a:rPr>
                  <a:t>        T = T </a:t>
                </a:r>
                <a14:m>
                  <m:oMath xmlns:m="http://schemas.openxmlformats.org/officeDocument/2006/math">
                    <m:r>
                      <a:rPr lang="en-US" alt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en-US" sz="1800" b="1" dirty="0">
                    <a:solidFill>
                      <a:schemeClr val="tx1"/>
                    </a:solidFill>
                    <a:latin typeface="Courier New" pitchFamily="49" charset="0"/>
                  </a:rPr>
                  <a:t> {u};</a:t>
                </a:r>
                <a:endParaRPr lang="en-US" altLang="en-US" sz="1800" b="1" dirty="0">
                  <a:solidFill>
                    <a:schemeClr val="tx1"/>
                  </a:solidFill>
                  <a:latin typeface="Courier New" pitchFamily="49" charset="0"/>
                  <a:sym typeface="Symbol" pitchFamily="18" charset="2"/>
                </a:endParaRPr>
              </a:p>
              <a:p>
                <a:pPr>
                  <a:buFont typeface="Times New Roman" pitchFamily="18" charset="0"/>
                  <a:buNone/>
                </a:pPr>
                <a:r>
                  <a:rPr lang="en-US" altLang="en-US" sz="1800" b="1" dirty="0">
                    <a:solidFill>
                      <a:schemeClr val="tx1"/>
                    </a:solidFill>
                    <a:latin typeface="Courier New" pitchFamily="49" charset="0"/>
                    <a:sym typeface="Symbol" pitchFamily="18" charset="2"/>
                  </a:rPr>
                  <a:t>        for each </a:t>
                </a:r>
                <a:r>
                  <a:rPr lang="en-US" altLang="en-US" sz="1800" b="1" i="1" dirty="0">
                    <a:solidFill>
                      <a:schemeClr val="tx1"/>
                    </a:solidFill>
                    <a:latin typeface="Courier New" pitchFamily="49" charset="0"/>
                    <a:sym typeface="Symbol" pitchFamily="18" charset="2"/>
                  </a:rPr>
                  <a:t>v</a:t>
                </a:r>
                <a:r>
                  <a:rPr lang="en-US" altLang="en-US" sz="1800" b="1" dirty="0">
                    <a:solidFill>
                      <a:schemeClr val="tx1"/>
                    </a:solidFill>
                    <a:latin typeface="Courier New" pitchFamily="49" charset="0"/>
                  </a:rPr>
                  <a:t> </a:t>
                </a:r>
                <a:r>
                  <a:rPr lang="en-US" altLang="en-US" sz="1800" b="1" dirty="0">
                    <a:solidFill>
                      <a:schemeClr val="tx1"/>
                    </a:solidFill>
                    <a:latin typeface="Courier New" pitchFamily="49" charset="0"/>
                    <a:sym typeface="Symbol" pitchFamily="18" charset="2"/>
                  </a:rPr>
                  <a:t> Adj[</a:t>
                </a:r>
                <a:r>
                  <a:rPr lang="en-US" altLang="en-US" sz="1800" b="1" i="1" dirty="0">
                    <a:solidFill>
                      <a:schemeClr val="tx1"/>
                    </a:solidFill>
                    <a:latin typeface="Courier New" pitchFamily="49" charset="0"/>
                    <a:sym typeface="Symbol" pitchFamily="18" charset="2"/>
                  </a:rPr>
                  <a:t>u</a:t>
                </a:r>
                <a:r>
                  <a:rPr lang="en-US" altLang="en-US" sz="1800" b="1" dirty="0">
                    <a:solidFill>
                      <a:schemeClr val="tx1"/>
                    </a:solidFill>
                    <a:latin typeface="Courier New" pitchFamily="49" charset="0"/>
                    <a:sym typeface="Symbol" pitchFamily="18" charset="2"/>
                  </a:rPr>
                  <a:t>]</a:t>
                </a:r>
              </a:p>
              <a:p>
                <a:pPr>
                  <a:buFont typeface="Times New Roman" pitchFamily="18" charset="0"/>
                  <a:buNone/>
                </a:pPr>
                <a:r>
                  <a:rPr lang="en-US" altLang="en-US" sz="1800" b="1" dirty="0">
                    <a:solidFill>
                      <a:schemeClr val="tx1"/>
                    </a:solidFill>
                    <a:latin typeface="Courier New" pitchFamily="49" charset="0"/>
                    <a:sym typeface="Symbol" pitchFamily="18" charset="2"/>
                  </a:rPr>
                  <a:t>            if (</a:t>
                </a:r>
                <a:r>
                  <a:rPr lang="en-US" altLang="en-US" sz="1800" b="1" dirty="0" err="1">
                    <a:solidFill>
                      <a:schemeClr val="tx1"/>
                    </a:solidFill>
                    <a:latin typeface="Courier New" pitchFamily="49" charset="0"/>
                    <a:sym typeface="Symbol" pitchFamily="18" charset="2"/>
                  </a:rPr>
                  <a:t>dist</a:t>
                </a:r>
                <a:r>
                  <a:rPr lang="en-US" altLang="en-US" sz="1800" b="1" dirty="0">
                    <a:solidFill>
                      <a:schemeClr val="tx1"/>
                    </a:solidFill>
                    <a:latin typeface="Courier New" pitchFamily="49" charset="0"/>
                    <a:sym typeface="Symbol" pitchFamily="18" charset="2"/>
                  </a:rPr>
                  <a:t>[v] &gt; </a:t>
                </a:r>
                <a:r>
                  <a:rPr lang="en-US" altLang="en-US" sz="1800" b="1" dirty="0" err="1">
                    <a:solidFill>
                      <a:schemeClr val="tx1"/>
                    </a:solidFill>
                    <a:latin typeface="Courier New" pitchFamily="49" charset="0"/>
                    <a:sym typeface="Symbol" pitchFamily="18" charset="2"/>
                  </a:rPr>
                  <a:t>dist</a:t>
                </a:r>
                <a:r>
                  <a:rPr lang="en-US" altLang="en-US" sz="1800" b="1" dirty="0">
                    <a:solidFill>
                      <a:schemeClr val="tx1"/>
                    </a:solidFill>
                    <a:latin typeface="Courier New" pitchFamily="49" charset="0"/>
                    <a:sym typeface="Symbol" pitchFamily="18" charset="2"/>
                  </a:rPr>
                  <a:t>[u] + w(</a:t>
                </a:r>
                <a:r>
                  <a:rPr lang="en-US" altLang="en-US" sz="1800" b="1" i="1" dirty="0" err="1">
                    <a:solidFill>
                      <a:schemeClr val="tx1"/>
                    </a:solidFill>
                    <a:latin typeface="Courier New" pitchFamily="49" charset="0"/>
                    <a:sym typeface="Symbol" pitchFamily="18" charset="2"/>
                  </a:rPr>
                  <a:t>u,v</a:t>
                </a:r>
                <a:r>
                  <a:rPr lang="en-US" altLang="en-US" sz="1800" b="1" dirty="0">
                    <a:solidFill>
                      <a:schemeClr val="tx1"/>
                    </a:solidFill>
                    <a:latin typeface="Courier New" pitchFamily="49" charset="0"/>
                    <a:sym typeface="Symbol" pitchFamily="18" charset="2"/>
                  </a:rPr>
                  <a:t>))</a:t>
                </a:r>
                <a:endParaRPr lang="en-US" altLang="en-US" sz="1800" b="1" dirty="0">
                  <a:solidFill>
                    <a:srgbClr val="FF0000"/>
                  </a:solidFill>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[v] = </a:t>
                </a:r>
                <a:r>
                  <a:rPr lang="en-US" altLang="en-US" sz="1800" b="1" dirty="0" err="1">
                    <a:latin typeface="Courier New" pitchFamily="49" charset="0"/>
                    <a:sym typeface="Symbol" pitchFamily="18" charset="2"/>
                  </a:rPr>
                  <a:t>dist</a:t>
                </a:r>
                <a:r>
                  <a:rPr lang="en-US" altLang="en-US" sz="1800" b="1" dirty="0">
                    <a:latin typeface="Courier New" pitchFamily="49" charset="0"/>
                    <a:sym typeface="Symbol" pitchFamily="18" charset="2"/>
                  </a:rPr>
                  <a:t>[u] + w(</a:t>
                </a:r>
                <a:r>
                  <a:rPr lang="en-US" altLang="en-US" sz="1800" b="1" i="1" dirty="0" err="1">
                    <a:latin typeface="Courier New" pitchFamily="49" charset="0"/>
                    <a:sym typeface="Symbol" pitchFamily="18" charset="2"/>
                  </a:rPr>
                  <a:t>u,v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p[v] = u;</a:t>
                </a:r>
              </a:p>
              <a:p>
                <a:pPr>
                  <a:buFont typeface="Times New Roman" pitchFamily="18" charset="0"/>
                  <a:buNone/>
                </a:pPr>
                <a:r>
                  <a:rPr lang="en-US" altLang="en-US" sz="1800" b="1" dirty="0">
                    <a:latin typeface="Courier New" pitchFamily="49" charset="0"/>
                    <a:sym typeface="Symbol" pitchFamily="18" charset="2"/>
                  </a:rPr>
                  <a:t>    Return p[];</a:t>
                </a:r>
                <a:endParaRPr lang="en-US" altLang="en-US" sz="1800" b="1" dirty="0">
                  <a:latin typeface="Courier New" pitchFamily="49" charset="0"/>
                  <a:sym typeface="Math B" pitchFamily="2" charset="2"/>
                </a:endParaRPr>
              </a:p>
            </p:txBody>
          </p:sp>
        </mc:Choice>
        <mc:Fallback xmlns="">
          <p:sp>
            <p:nvSpPr>
              <p:cNvPr id="6" name="Rectangle 3">
                <a:extLst>
                  <a:ext uri="{FF2B5EF4-FFF2-40B4-BE49-F238E27FC236}">
                    <a16:creationId xmlns:a16="http://schemas.microsoft.com/office/drawing/2014/main" id="{728873E1-5581-406C-9087-D7EA6286BBC2}"/>
                  </a:ext>
                </a:extLst>
              </p:cNvPr>
              <p:cNvSpPr>
                <a:spLocks noGrp="1" noRot="1" noChangeAspect="1" noMove="1" noResize="1" noEditPoints="1" noAdjustHandles="1" noChangeArrowheads="1" noChangeShapeType="1" noTextEdit="1"/>
              </p:cNvSpPr>
              <p:nvPr>
                <p:ph idx="1"/>
              </p:nvPr>
            </p:nvSpPr>
            <p:spPr>
              <a:xfrm>
                <a:off x="910386" y="1347540"/>
                <a:ext cx="6515684" cy="4876800"/>
              </a:xfrm>
              <a:blipFill>
                <a:blip r:embed="rId7"/>
                <a:stretch>
                  <a:fillRect t="-625" b="-4000"/>
                </a:stretch>
              </a:blipFill>
            </p:spPr>
            <p:txBody>
              <a:bodyPr/>
              <a:lstStyle/>
              <a:p>
                <a:r>
                  <a:rPr lang="en-US">
                    <a:noFill/>
                  </a:rPr>
                  <a:t> </a:t>
                </a:r>
              </a:p>
            </p:txBody>
          </p:sp>
        </mc:Fallback>
      </mc:AlternateContent>
      <p:grpSp>
        <p:nvGrpSpPr>
          <p:cNvPr id="81" name="Group 80">
            <a:extLst>
              <a:ext uri="{FF2B5EF4-FFF2-40B4-BE49-F238E27FC236}">
                <a16:creationId xmlns:a16="http://schemas.microsoft.com/office/drawing/2014/main" id="{37792B7D-31E9-43D9-949C-E40067581848}"/>
              </a:ext>
            </a:extLst>
          </p:cNvPr>
          <p:cNvGrpSpPr>
            <a:grpSpLocks/>
          </p:cNvGrpSpPr>
          <p:nvPr/>
        </p:nvGrpSpPr>
        <p:grpSpPr bwMode="auto">
          <a:xfrm>
            <a:off x="5699268" y="3948847"/>
            <a:ext cx="4551923" cy="431185"/>
            <a:chOff x="2496" y="1104"/>
            <a:chExt cx="1969" cy="234"/>
          </a:xfrm>
        </p:grpSpPr>
        <p:sp>
          <p:nvSpPr>
            <p:cNvPr id="82" name="Text Box 6">
              <a:extLst>
                <a:ext uri="{FF2B5EF4-FFF2-40B4-BE49-F238E27FC236}">
                  <a16:creationId xmlns:a16="http://schemas.microsoft.com/office/drawing/2014/main" id="{A266AEDA-9409-493F-9940-D661266020CA}"/>
                </a:ext>
              </a:extLst>
            </p:cNvPr>
            <p:cNvSpPr txBox="1">
              <a:spLocks noChangeArrowheads="1"/>
            </p:cNvSpPr>
            <p:nvPr/>
          </p:nvSpPr>
          <p:spPr bwMode="auto">
            <a:xfrm>
              <a:off x="2888" y="1104"/>
              <a:ext cx="15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O(V lg V) for the all vertices</a:t>
              </a:r>
            </a:p>
          </p:txBody>
        </p:sp>
        <p:sp>
          <p:nvSpPr>
            <p:cNvPr id="83" name="Line 7">
              <a:extLst>
                <a:ext uri="{FF2B5EF4-FFF2-40B4-BE49-F238E27FC236}">
                  <a16:creationId xmlns:a16="http://schemas.microsoft.com/office/drawing/2014/main" id="{E65D3D8A-204D-4939-8601-7C1DF4BEF023}"/>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
        <p:nvSpPr>
          <p:cNvPr id="84" name="Text Box 4">
            <a:extLst>
              <a:ext uri="{FF2B5EF4-FFF2-40B4-BE49-F238E27FC236}">
                <a16:creationId xmlns:a16="http://schemas.microsoft.com/office/drawing/2014/main" id="{6F8E999A-6AEB-44D0-BD18-0BBA12ADF774}"/>
              </a:ext>
            </a:extLst>
          </p:cNvPr>
          <p:cNvSpPr txBox="1">
            <a:spLocks noChangeArrowheads="1"/>
          </p:cNvSpPr>
          <p:nvPr/>
        </p:nvSpPr>
        <p:spPr bwMode="auto">
          <a:xfrm>
            <a:off x="6790448" y="2094122"/>
            <a:ext cx="4144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What will be the running time?</a:t>
            </a:r>
          </a:p>
        </p:txBody>
      </p:sp>
      <p:sp>
        <p:nvSpPr>
          <p:cNvPr id="85" name="Text Box 14">
            <a:extLst>
              <a:ext uri="{FF2B5EF4-FFF2-40B4-BE49-F238E27FC236}">
                <a16:creationId xmlns:a16="http://schemas.microsoft.com/office/drawing/2014/main" id="{EAE659A9-ABCC-4549-AE09-A3F40B6C7659}"/>
              </a:ext>
            </a:extLst>
          </p:cNvPr>
          <p:cNvSpPr txBox="1">
            <a:spLocks noChangeArrowheads="1"/>
          </p:cNvSpPr>
          <p:nvPr/>
        </p:nvSpPr>
        <p:spPr bwMode="auto">
          <a:xfrm>
            <a:off x="6790447" y="2498650"/>
            <a:ext cx="4362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00B050"/>
                </a:solidFill>
              </a:rPr>
              <a:t>O(V lg V) + O(E lg V) </a:t>
            </a:r>
            <a:r>
              <a:rPr lang="en-US" altLang="en-US" sz="2400" b="1" dirty="0">
                <a:solidFill>
                  <a:srgbClr val="00B050"/>
                </a:solidFill>
                <a:sym typeface="Wingdings" panose="05000000000000000000" pitchFamily="2" charset="2"/>
              </a:rPr>
              <a:t></a:t>
            </a:r>
            <a:r>
              <a:rPr lang="en-US" altLang="en-US" sz="2400" b="1" i="1" dirty="0">
                <a:solidFill>
                  <a:srgbClr val="00B050"/>
                </a:solidFill>
                <a:sym typeface="Wingdings" panose="05000000000000000000" pitchFamily="2" charset="2"/>
              </a:rPr>
              <a:t>  </a:t>
            </a:r>
            <a:r>
              <a:rPr lang="en-US" altLang="en-US" sz="2400" b="1" i="1" dirty="0">
                <a:solidFill>
                  <a:srgbClr val="00B050"/>
                </a:solidFill>
              </a:rPr>
              <a:t>O(E lg V)</a:t>
            </a:r>
          </a:p>
        </p:txBody>
      </p:sp>
      <p:sp>
        <p:nvSpPr>
          <p:cNvPr id="86" name="Text Box 4">
            <a:extLst>
              <a:ext uri="{FF2B5EF4-FFF2-40B4-BE49-F238E27FC236}">
                <a16:creationId xmlns:a16="http://schemas.microsoft.com/office/drawing/2014/main" id="{5AB806BC-0585-4468-A274-9AD781DE4122}"/>
              </a:ext>
            </a:extLst>
          </p:cNvPr>
          <p:cNvSpPr txBox="1">
            <a:spLocks noChangeArrowheads="1"/>
          </p:cNvSpPr>
          <p:nvPr/>
        </p:nvSpPr>
        <p:spPr bwMode="auto">
          <a:xfrm>
            <a:off x="4604677" y="1143563"/>
            <a:ext cx="3582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Using Min-Heap for Queue</a:t>
            </a:r>
          </a:p>
        </p:txBody>
      </p:sp>
      <p:grpSp>
        <p:nvGrpSpPr>
          <p:cNvPr id="87" name="Group 86">
            <a:extLst>
              <a:ext uri="{FF2B5EF4-FFF2-40B4-BE49-F238E27FC236}">
                <a16:creationId xmlns:a16="http://schemas.microsoft.com/office/drawing/2014/main" id="{71F8E16B-39C6-4EB2-AB67-4EA4F03B88DF}"/>
              </a:ext>
            </a:extLst>
          </p:cNvPr>
          <p:cNvGrpSpPr/>
          <p:nvPr/>
        </p:nvGrpSpPr>
        <p:grpSpPr>
          <a:xfrm>
            <a:off x="4401686" y="1996352"/>
            <a:ext cx="1677015" cy="431185"/>
            <a:chOff x="8588092" y="2229898"/>
            <a:chExt cx="1677015" cy="431185"/>
          </a:xfrm>
        </p:grpSpPr>
        <p:sp>
          <p:nvSpPr>
            <p:cNvPr id="90" name="Text Box 6">
              <a:extLst>
                <a:ext uri="{FF2B5EF4-FFF2-40B4-BE49-F238E27FC236}">
                  <a16:creationId xmlns:a16="http://schemas.microsoft.com/office/drawing/2014/main" id="{FE0FF2C1-8218-429B-BEBE-5AB414470792}"/>
                </a:ext>
              </a:extLst>
            </p:cNvPr>
            <p:cNvSpPr txBox="1">
              <a:spLocks noChangeArrowheads="1"/>
            </p:cNvSpPr>
            <p:nvPr/>
          </p:nvSpPr>
          <p:spPr bwMode="auto">
            <a:xfrm>
              <a:off x="9548452" y="2229898"/>
              <a:ext cx="716655" cy="4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89" name="Line 7">
              <a:extLst>
                <a:ext uri="{FF2B5EF4-FFF2-40B4-BE49-F238E27FC236}">
                  <a16:creationId xmlns:a16="http://schemas.microsoft.com/office/drawing/2014/main" id="{3F4EFF08-C8D1-4E22-9611-29EEF3769045}"/>
                </a:ext>
              </a:extLst>
            </p:cNvPr>
            <p:cNvSpPr>
              <a:spLocks noChangeShapeType="1"/>
            </p:cNvSpPr>
            <p:nvPr/>
          </p:nvSpPr>
          <p:spPr bwMode="auto">
            <a:xfrm flipH="1">
              <a:off x="8588092" y="2439593"/>
              <a:ext cx="799881"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92" name="Group 91">
            <a:extLst>
              <a:ext uri="{FF2B5EF4-FFF2-40B4-BE49-F238E27FC236}">
                <a16:creationId xmlns:a16="http://schemas.microsoft.com/office/drawing/2014/main" id="{7A8A6A9E-4CBA-456C-B994-5D217C94676B}"/>
              </a:ext>
            </a:extLst>
          </p:cNvPr>
          <p:cNvGrpSpPr/>
          <p:nvPr/>
        </p:nvGrpSpPr>
        <p:grpSpPr>
          <a:xfrm>
            <a:off x="424728" y="3912989"/>
            <a:ext cx="1038477" cy="511678"/>
            <a:chOff x="9773040" y="2021069"/>
            <a:chExt cx="1038477" cy="511678"/>
          </a:xfrm>
        </p:grpSpPr>
        <p:sp>
          <p:nvSpPr>
            <p:cNvPr id="93" name="Text Box 6">
              <a:extLst>
                <a:ext uri="{FF2B5EF4-FFF2-40B4-BE49-F238E27FC236}">
                  <a16:creationId xmlns:a16="http://schemas.microsoft.com/office/drawing/2014/main" id="{AF88F3D0-5079-4402-A4F1-CF17AA93C2E4}"/>
                </a:ext>
              </a:extLst>
            </p:cNvPr>
            <p:cNvSpPr txBox="1">
              <a:spLocks noChangeArrowheads="1"/>
            </p:cNvSpPr>
            <p:nvPr/>
          </p:nvSpPr>
          <p:spPr bwMode="auto">
            <a:xfrm>
              <a:off x="9773040" y="2101562"/>
              <a:ext cx="716655" cy="4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94" name="Line 7">
              <a:extLst>
                <a:ext uri="{FF2B5EF4-FFF2-40B4-BE49-F238E27FC236}">
                  <a16:creationId xmlns:a16="http://schemas.microsoft.com/office/drawing/2014/main" id="{F3315D87-C428-49FA-BDBB-48211DFE4D67}"/>
                </a:ext>
              </a:extLst>
            </p:cNvPr>
            <p:cNvSpPr>
              <a:spLocks noChangeShapeType="1"/>
            </p:cNvSpPr>
            <p:nvPr/>
          </p:nvSpPr>
          <p:spPr bwMode="auto">
            <a:xfrm flipV="1">
              <a:off x="10478841" y="2021069"/>
              <a:ext cx="332676" cy="209978"/>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grpSp>
        <p:nvGrpSpPr>
          <p:cNvPr id="95" name="Group 94">
            <a:extLst>
              <a:ext uri="{FF2B5EF4-FFF2-40B4-BE49-F238E27FC236}">
                <a16:creationId xmlns:a16="http://schemas.microsoft.com/office/drawing/2014/main" id="{395A05A7-5659-4079-9F6E-2BF5F4671D2E}"/>
              </a:ext>
            </a:extLst>
          </p:cNvPr>
          <p:cNvGrpSpPr>
            <a:grpSpLocks/>
          </p:cNvGrpSpPr>
          <p:nvPr/>
        </p:nvGrpSpPr>
        <p:grpSpPr bwMode="auto">
          <a:xfrm>
            <a:off x="5699268" y="4572536"/>
            <a:ext cx="4551923" cy="431185"/>
            <a:chOff x="2496" y="1104"/>
            <a:chExt cx="1969" cy="234"/>
          </a:xfrm>
        </p:grpSpPr>
        <p:sp>
          <p:nvSpPr>
            <p:cNvPr id="96" name="Text Box 6">
              <a:extLst>
                <a:ext uri="{FF2B5EF4-FFF2-40B4-BE49-F238E27FC236}">
                  <a16:creationId xmlns:a16="http://schemas.microsoft.com/office/drawing/2014/main" id="{6E18E80C-6A0A-4EB5-B982-DDBAB808A3CA}"/>
                </a:ext>
              </a:extLst>
            </p:cNvPr>
            <p:cNvSpPr txBox="1">
              <a:spLocks noChangeArrowheads="1"/>
            </p:cNvSpPr>
            <p:nvPr/>
          </p:nvSpPr>
          <p:spPr bwMode="auto">
            <a:xfrm>
              <a:off x="2888" y="1104"/>
              <a:ext cx="15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O(E) over entire while loop</a:t>
              </a:r>
            </a:p>
          </p:txBody>
        </p:sp>
        <p:sp>
          <p:nvSpPr>
            <p:cNvPr id="97" name="Line 7">
              <a:extLst>
                <a:ext uri="{FF2B5EF4-FFF2-40B4-BE49-F238E27FC236}">
                  <a16:creationId xmlns:a16="http://schemas.microsoft.com/office/drawing/2014/main" id="{9A701394-9D1F-4FF1-BB21-3A7F64F4D392}"/>
                </a:ext>
              </a:extLst>
            </p:cNvPr>
            <p:cNvSpPr>
              <a:spLocks noChangeShapeType="1"/>
            </p:cNvSpPr>
            <p:nvPr/>
          </p:nvSpPr>
          <p:spPr bwMode="auto">
            <a:xfrm flipH="1">
              <a:off x="2496" y="1234"/>
              <a:ext cx="346"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grpSp>
        <p:nvGrpSpPr>
          <p:cNvPr id="98" name="Group 97">
            <a:extLst>
              <a:ext uri="{FF2B5EF4-FFF2-40B4-BE49-F238E27FC236}">
                <a16:creationId xmlns:a16="http://schemas.microsoft.com/office/drawing/2014/main" id="{5EF4CDDE-A965-48E3-870A-64D75F0E746F}"/>
              </a:ext>
            </a:extLst>
          </p:cNvPr>
          <p:cNvGrpSpPr>
            <a:grpSpLocks/>
          </p:cNvGrpSpPr>
          <p:nvPr/>
        </p:nvGrpSpPr>
        <p:grpSpPr bwMode="auto">
          <a:xfrm>
            <a:off x="7139357" y="5119466"/>
            <a:ext cx="4346172" cy="770236"/>
            <a:chOff x="2687" y="1104"/>
            <a:chExt cx="1880" cy="418"/>
          </a:xfrm>
        </p:grpSpPr>
        <p:sp>
          <p:nvSpPr>
            <p:cNvPr id="99" name="Text Box 6">
              <a:extLst>
                <a:ext uri="{FF2B5EF4-FFF2-40B4-BE49-F238E27FC236}">
                  <a16:creationId xmlns:a16="http://schemas.microsoft.com/office/drawing/2014/main" id="{6417431C-4140-47BD-8E5A-D0E921435035}"/>
                </a:ext>
              </a:extLst>
            </p:cNvPr>
            <p:cNvSpPr txBox="1">
              <a:spLocks noChangeArrowheads="1"/>
            </p:cNvSpPr>
            <p:nvPr/>
          </p:nvSpPr>
          <p:spPr bwMode="auto">
            <a:xfrm>
              <a:off x="2874" y="1104"/>
              <a:ext cx="1693"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i="1" dirty="0">
                  <a:solidFill>
                    <a:srgbClr val="00B050"/>
                  </a:solidFill>
                </a:rPr>
                <a:t>O(lg V) to update in the heap, O(E lg V) for the entire for loop.</a:t>
              </a:r>
            </a:p>
          </p:txBody>
        </p:sp>
        <p:sp>
          <p:nvSpPr>
            <p:cNvPr id="100" name="Line 7">
              <a:extLst>
                <a:ext uri="{FF2B5EF4-FFF2-40B4-BE49-F238E27FC236}">
                  <a16:creationId xmlns:a16="http://schemas.microsoft.com/office/drawing/2014/main" id="{9F33F952-E177-49B7-B0B4-2F38FB840707}"/>
                </a:ext>
              </a:extLst>
            </p:cNvPr>
            <p:cNvSpPr>
              <a:spLocks noChangeShapeType="1"/>
            </p:cNvSpPr>
            <p:nvPr/>
          </p:nvSpPr>
          <p:spPr bwMode="auto">
            <a:xfrm flipH="1" flipV="1">
              <a:off x="2687" y="1315"/>
              <a:ext cx="162"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grpSp>
      <p:sp>
        <p:nvSpPr>
          <p:cNvPr id="101" name="Text Box 13">
            <a:extLst>
              <a:ext uri="{FF2B5EF4-FFF2-40B4-BE49-F238E27FC236}">
                <a16:creationId xmlns:a16="http://schemas.microsoft.com/office/drawing/2014/main" id="{B48BD5EC-2346-40D5-8E77-AF2F8DD75771}"/>
              </a:ext>
            </a:extLst>
          </p:cNvPr>
          <p:cNvSpPr txBox="1">
            <a:spLocks noChangeArrowheads="1"/>
          </p:cNvSpPr>
          <p:nvPr>
            <p:custDataLst>
              <p:tags r:id="rId2"/>
            </p:custDataLst>
          </p:nvPr>
        </p:nvSpPr>
        <p:spPr bwMode="auto">
          <a:xfrm>
            <a:off x="4376936" y="6164066"/>
            <a:ext cx="6186066" cy="5847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latin typeface="Times New Roman" panose="02020603050405020304" pitchFamily="18" charset="0"/>
                <a:cs typeface="Times New Roman" panose="02020603050405020304" pitchFamily="18" charset="0"/>
              </a:rPr>
              <a:t>Inner loop takes O(E lg V) for the heap update inside the O(E) loop. This is over all executions, so it is not multiplied by O(V) for the while loop.</a:t>
            </a:r>
          </a:p>
        </p:txBody>
      </p:sp>
      <p:grpSp>
        <p:nvGrpSpPr>
          <p:cNvPr id="102" name="Group 101">
            <a:extLst>
              <a:ext uri="{FF2B5EF4-FFF2-40B4-BE49-F238E27FC236}">
                <a16:creationId xmlns:a16="http://schemas.microsoft.com/office/drawing/2014/main" id="{252229D6-FBF2-4EFB-92A4-6385A1C22038}"/>
              </a:ext>
            </a:extLst>
          </p:cNvPr>
          <p:cNvGrpSpPr/>
          <p:nvPr/>
        </p:nvGrpSpPr>
        <p:grpSpPr>
          <a:xfrm>
            <a:off x="4401686" y="3301850"/>
            <a:ext cx="1677015" cy="431185"/>
            <a:chOff x="8588092" y="2229898"/>
            <a:chExt cx="1677015" cy="431185"/>
          </a:xfrm>
        </p:grpSpPr>
        <p:sp>
          <p:nvSpPr>
            <p:cNvPr id="103" name="Text Box 6">
              <a:extLst>
                <a:ext uri="{FF2B5EF4-FFF2-40B4-BE49-F238E27FC236}">
                  <a16:creationId xmlns:a16="http://schemas.microsoft.com/office/drawing/2014/main" id="{3F1A0511-EFCD-4668-8227-EFA3ADABBD2D}"/>
                </a:ext>
              </a:extLst>
            </p:cNvPr>
            <p:cNvSpPr txBox="1">
              <a:spLocks noChangeArrowheads="1"/>
            </p:cNvSpPr>
            <p:nvPr/>
          </p:nvSpPr>
          <p:spPr bwMode="auto">
            <a:xfrm>
              <a:off x="9548452" y="2229898"/>
              <a:ext cx="716655" cy="4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dirty="0">
                  <a:solidFill>
                    <a:srgbClr val="00B050"/>
                  </a:solidFill>
                </a:rPr>
                <a:t>O(V)</a:t>
              </a:r>
            </a:p>
          </p:txBody>
        </p:sp>
        <p:sp>
          <p:nvSpPr>
            <p:cNvPr id="104" name="Line 7">
              <a:extLst>
                <a:ext uri="{FF2B5EF4-FFF2-40B4-BE49-F238E27FC236}">
                  <a16:creationId xmlns:a16="http://schemas.microsoft.com/office/drawing/2014/main" id="{2EF4B080-5A1D-466F-AE6A-E4F00BF27FFA}"/>
                </a:ext>
              </a:extLst>
            </p:cNvPr>
            <p:cNvSpPr>
              <a:spLocks noChangeShapeType="1"/>
            </p:cNvSpPr>
            <p:nvPr/>
          </p:nvSpPr>
          <p:spPr bwMode="auto">
            <a:xfrm flipH="1">
              <a:off x="8588092" y="2439593"/>
              <a:ext cx="799881" cy="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i="1"/>
            </a:p>
          </p:txBody>
        </p:sp>
      </p:grpSp>
    </p:spTree>
    <p:custDataLst>
      <p:tags r:id="rId1"/>
    </p:custDataLst>
    <p:extLst>
      <p:ext uri="{BB962C8B-B14F-4D97-AF65-F5344CB8AC3E}">
        <p14:creationId xmlns:p14="http://schemas.microsoft.com/office/powerpoint/2010/main" val="312506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10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093000" cy="1143000"/>
          </a:xfrm>
        </p:spPr>
        <p:txBody>
          <a:bodyPr/>
          <a:lstStyle/>
          <a:p>
            <a:pPr eaLnBrk="1" fontAlgn="auto" hangingPunct="1">
              <a:spcAft>
                <a:spcPts val="0"/>
              </a:spcAft>
              <a:defRPr/>
            </a:pPr>
            <a:r>
              <a:rPr lang="en-US" altLang="en-US" sz="4000" dirty="0"/>
              <a:t>Greedy Algorithms: Dijkstra’s  Algorithm</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10093000" cy="1836512"/>
          </a:xfrm>
        </p:spPr>
        <p:txBody>
          <a:bodyPr/>
          <a:lstStyle/>
          <a:p>
            <a:pPr marL="118872" indent="0" algn="just">
              <a:spcBef>
                <a:spcPts val="240"/>
              </a:spcBef>
              <a:buNone/>
            </a:pPr>
            <a:r>
              <a:rPr lang="en-US" sz="2800" b="1" u="sng" dirty="0"/>
              <a:t>Applications</a:t>
            </a:r>
            <a:endParaRPr lang="en-US" b="1" u="sng" dirty="0"/>
          </a:p>
          <a:p>
            <a:pPr marL="644335" lvl="1" algn="just">
              <a:spcBef>
                <a:spcPts val="240"/>
              </a:spcBef>
            </a:pPr>
            <a:endParaRPr lang="en-US" altLang="en-US" sz="1600" dirty="0">
              <a:sym typeface="Symbol" pitchFamily="18" charset="2"/>
            </a:endParaRPr>
          </a:p>
          <a:p>
            <a:pPr indent="-342900" eaLnBrk="1" hangingPunct="1">
              <a:lnSpc>
                <a:spcPct val="95000"/>
              </a:lnSpc>
              <a:spcBef>
                <a:spcPct val="0"/>
              </a:spcBef>
            </a:pPr>
            <a:r>
              <a:rPr lang="en-US" altLang="en-US" dirty="0"/>
              <a:t>Traffic Information Systems</a:t>
            </a:r>
          </a:p>
          <a:p>
            <a:pPr indent="-342900" eaLnBrk="1" hangingPunct="1">
              <a:lnSpc>
                <a:spcPct val="95000"/>
              </a:lnSpc>
              <a:spcBef>
                <a:spcPct val="0"/>
              </a:spcBef>
            </a:pPr>
            <a:r>
              <a:rPr lang="en-US" altLang="en-US" dirty="0"/>
              <a:t>Mapping (Map Quest, Google Maps) </a:t>
            </a:r>
          </a:p>
          <a:p>
            <a:pPr indent="-342900" eaLnBrk="1" hangingPunct="1">
              <a:lnSpc>
                <a:spcPct val="95000"/>
              </a:lnSpc>
              <a:spcBef>
                <a:spcPct val="0"/>
              </a:spcBef>
            </a:pPr>
            <a:r>
              <a:rPr lang="en-US" altLang="en-US" dirty="0"/>
              <a:t>Routing Systems</a:t>
            </a:r>
            <a:endParaRPr lang="en-US" altLang="en-US" dirty="0">
              <a:sym typeface="Symbol" pitchFamily="18" charset="2"/>
            </a:endParaRPr>
          </a:p>
          <a:p>
            <a:pPr algn="just" eaLnBrk="1" fontAlgn="auto" hangingPunct="1">
              <a:spcBef>
                <a:spcPts val="600"/>
              </a:spcBef>
              <a:spcAft>
                <a:spcPts val="0"/>
              </a:spcAft>
              <a:buFont typeface="Arial" panose="020B0604020202020204" pitchFamily="34" charset="0"/>
              <a:buChar char="•"/>
              <a:defRPr/>
            </a:pPr>
            <a:endParaRPr 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54</a:t>
            </a:fld>
            <a:endParaRPr lang="en-US" altLang="en-US" sz="1800">
              <a:solidFill>
                <a:srgbClr val="FFFFFF"/>
              </a:solidFill>
            </a:endParaRPr>
          </a:p>
        </p:txBody>
      </p:sp>
      <p:pic>
        <p:nvPicPr>
          <p:cNvPr id="2" name="Picture 4">
            <a:extLst>
              <a:ext uri="{FF2B5EF4-FFF2-40B4-BE49-F238E27FC236}">
                <a16:creationId xmlns:a16="http://schemas.microsoft.com/office/drawing/2014/main" id="{FC5298A7-446B-4C22-8A61-E67369216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090" y="3151747"/>
            <a:ext cx="3413125"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a:extLst>
              <a:ext uri="{FF2B5EF4-FFF2-40B4-BE49-F238E27FC236}">
                <a16:creationId xmlns:a16="http://schemas.microsoft.com/office/drawing/2014/main" id="{8ED1836A-C45C-4E20-AD98-79680ED87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357" y="1640582"/>
            <a:ext cx="4125959" cy="449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9506785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90940-678C-48C1-A679-83300F70F0D0}"/>
              </a:ext>
            </a:extLst>
          </p:cNvPr>
          <p:cNvSpPr>
            <a:spLocks noGrp="1"/>
          </p:cNvSpPr>
          <p:nvPr>
            <p:ph idx="1"/>
          </p:nvPr>
        </p:nvSpPr>
        <p:spPr>
          <a:xfrm>
            <a:off x="673608" y="2414016"/>
            <a:ext cx="10160000" cy="1984248"/>
          </a:xfrm>
        </p:spPr>
        <p:txBody>
          <a:bodyPr>
            <a:normAutofit/>
          </a:bodyPr>
          <a:lstStyle/>
          <a:p>
            <a:pPr marL="114300" indent="0" algn="ctr">
              <a:buNone/>
            </a:pPr>
            <a:r>
              <a:rPr lang="en-US" sz="9600" dirty="0"/>
              <a:t>THANK YOU</a:t>
            </a:r>
          </a:p>
        </p:txBody>
      </p:sp>
      <p:sp>
        <p:nvSpPr>
          <p:cNvPr id="5" name="Slide Number Placeholder 3">
            <a:extLst>
              <a:ext uri="{FF2B5EF4-FFF2-40B4-BE49-F238E27FC236}">
                <a16:creationId xmlns:a16="http://schemas.microsoft.com/office/drawing/2014/main" id="{D988A03C-EB64-4F20-BC2C-92149CAE3015}"/>
              </a:ext>
            </a:extLst>
          </p:cNvPr>
          <p:cNvSpPr>
            <a:spLocks noGrp="1"/>
          </p:cNvSpPr>
          <p:nvPr>
            <p:ph type="sldNum" sz="quarter" idx="10"/>
          </p:nvPr>
        </p:nvSpPr>
        <p:spPr bwMode="auto">
          <a:xfrm>
            <a:off x="11374967" y="5648326"/>
            <a:ext cx="732367"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55</a:t>
            </a:fld>
            <a:endParaRPr lang="en-US" altLang="en-US" sz="1800">
              <a:solidFill>
                <a:srgbClr val="FFFFFF"/>
              </a:solidFill>
            </a:endParaRPr>
          </a:p>
        </p:txBody>
      </p:sp>
    </p:spTree>
    <p:extLst>
      <p:ext uri="{BB962C8B-B14F-4D97-AF65-F5344CB8AC3E}">
        <p14:creationId xmlns:p14="http://schemas.microsoft.com/office/powerpoint/2010/main" val="3531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a:extLst>
              <a:ext uri="{FF2B5EF4-FFF2-40B4-BE49-F238E27FC236}">
                <a16:creationId xmlns:a16="http://schemas.microsoft.com/office/drawing/2014/main" id="{A9A7F44C-A524-4480-B4E2-D9FCCF694E7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D57792DD-518F-48EE-B3D0-B68D6677922C}" type="slidenum">
              <a:rPr lang="en-US" altLang="en-US" sz="1800">
                <a:solidFill>
                  <a:srgbClr val="FFFFFF"/>
                </a:solidFill>
              </a:rPr>
              <a:pPr eaLnBrk="0" fontAlgn="base" hangingPunct="0">
                <a:spcBef>
                  <a:spcPct val="0"/>
                </a:spcBef>
                <a:spcAft>
                  <a:spcPct val="0"/>
                </a:spcAft>
              </a:pPr>
              <a:t>6</a:t>
            </a:fld>
            <a:endParaRPr lang="en-US" altLang="en-US" sz="1800">
              <a:solidFill>
                <a:srgbClr val="FFFFFF"/>
              </a:solidFill>
            </a:endParaRPr>
          </a:p>
        </p:txBody>
      </p:sp>
      <p:sp>
        <p:nvSpPr>
          <p:cNvPr id="6" name="Subtitle 2">
            <a:extLst>
              <a:ext uri="{FF2B5EF4-FFF2-40B4-BE49-F238E27FC236}">
                <a16:creationId xmlns:a16="http://schemas.microsoft.com/office/drawing/2014/main" id="{B98F0813-6F2D-4C7B-85EC-4A2C800AD321}"/>
              </a:ext>
            </a:extLst>
          </p:cNvPr>
          <p:cNvSpPr txBox="1">
            <a:spLocks/>
          </p:cNvSpPr>
          <p:nvPr/>
        </p:nvSpPr>
        <p:spPr>
          <a:xfrm>
            <a:off x="1556084" y="3064042"/>
            <a:ext cx="8458200" cy="729916"/>
          </a:xfrm>
          <a:prstGeom prst="rect">
            <a:avLst/>
          </a:prstGeom>
        </p:spPr>
        <p:txBody>
          <a:bodyPr>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fontAlgn="base">
              <a:spcAft>
                <a:spcPct val="0"/>
              </a:spcAft>
              <a:buClr>
                <a:srgbClr val="A9A57C"/>
              </a:buClr>
              <a:defRPr/>
            </a:pPr>
            <a:r>
              <a:rPr lang="en-US" sz="4000" b="1" spc="-100" dirty="0">
                <a:solidFill>
                  <a:srgbClr val="675E47"/>
                </a:solidFill>
                <a:latin typeface="Cambria"/>
              </a:rPr>
              <a:t>Greedy Graph Algorithms</a:t>
            </a:r>
          </a:p>
        </p:txBody>
      </p:sp>
    </p:spTree>
    <p:extLst>
      <p:ext uri="{BB962C8B-B14F-4D97-AF65-F5344CB8AC3E}">
        <p14:creationId xmlns:p14="http://schemas.microsoft.com/office/powerpoint/2010/main" val="11214475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093000" cy="1143000"/>
          </a:xfrm>
        </p:spPr>
        <p:txBody>
          <a:bodyPr/>
          <a:lstStyle/>
          <a:p>
            <a:pPr eaLnBrk="1" fontAlgn="auto" hangingPunct="1">
              <a:spcAft>
                <a:spcPts val="0"/>
              </a:spcAft>
              <a:defRPr/>
            </a:pPr>
            <a:r>
              <a:rPr lang="en-US" altLang="en-US" sz="4000" dirty="0"/>
              <a:t>Greedy Algorithms: Minimum Spanning Tree</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950959" cy="5614428"/>
              </a:xfrm>
            </p:spPr>
            <p:txBody>
              <a:bodyPr/>
              <a:lstStyle/>
              <a:p>
                <a:pPr algn="just"/>
                <a:r>
                  <a:rPr lang="en-US" dirty="0"/>
                  <a:t>A </a:t>
                </a:r>
                <a:r>
                  <a:rPr lang="en-US" b="1" dirty="0">
                    <a:solidFill>
                      <a:srgbClr val="FF0000"/>
                    </a:solidFill>
                  </a:rPr>
                  <a:t>spanning tree</a:t>
                </a:r>
                <a:r>
                  <a:rPr lang="en-US" dirty="0"/>
                  <a:t> of a graph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r>
                      <a:rPr lang="en-US" altLang="en-US"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dirty="0"/>
                  <a:t>is a tree (acyclic) that connects all the vertices of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oMath>
                </a14:m>
                <a:r>
                  <a:rPr lang="en-US" dirty="0"/>
                  <a:t>.</a:t>
                </a:r>
              </a:p>
              <a:p>
                <a:pPr marL="804672" lvl="1" algn="just">
                  <a:spcBef>
                    <a:spcPts val="300"/>
                  </a:spcBef>
                </a:pPr>
                <a:r>
                  <a:rPr lang="en-US" altLang="zh-TW" dirty="0">
                    <a:ea typeface="新細明體" pitchFamily="18" charset="-120"/>
                  </a:rPr>
                  <a:t>i.e. the tree “spans” every vertex in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oMath>
                </a14:m>
                <a:endParaRPr lang="en-US" altLang="en-US" dirty="0">
                  <a:sym typeface="Symbol" pitchFamily="18" charset="2"/>
                </a:endParaRPr>
              </a:p>
              <a:p>
                <a:pPr marL="804672" lvl="1" algn="just">
                  <a:spcBef>
                    <a:spcPts val="300"/>
                  </a:spcBef>
                </a:pPr>
                <a:endParaRPr lang="en-US" altLang="en-US" dirty="0">
                  <a:sym typeface="Symbol" pitchFamily="18" charset="2"/>
                </a:endParaRPr>
              </a:p>
              <a:p>
                <a:pPr marL="347472" algn="just">
                  <a:spcBef>
                    <a:spcPts val="240"/>
                  </a:spcBef>
                </a:pPr>
                <a:r>
                  <a:rPr lang="en-US" altLang="en-US" dirty="0">
                    <a:sym typeface="Symbol" pitchFamily="18" charset="2"/>
                  </a:rPr>
                  <a:t>A </a:t>
                </a:r>
                <a:r>
                  <a:rPr lang="en-US" b="1" dirty="0">
                    <a:solidFill>
                      <a:srgbClr val="FF0000"/>
                    </a:solidFill>
                  </a:rPr>
                  <a:t>minimum spanning tree </a:t>
                </a:r>
                <a:r>
                  <a:rPr lang="en-US" altLang="en-US" b="1" dirty="0">
                    <a:solidFill>
                      <a:srgbClr val="FF0000"/>
                    </a:solidFill>
                    <a:sym typeface="Symbol" pitchFamily="18" charset="2"/>
                  </a:rPr>
                  <a:t>(MST) </a:t>
                </a:r>
                <a:r>
                  <a:rPr lang="en-US" altLang="en-US" dirty="0">
                    <a:sym typeface="Symbol" pitchFamily="18" charset="2"/>
                  </a:rPr>
                  <a:t>is a spanning tree on a weighted graph that has the minimum total weight.</a:t>
                </a:r>
              </a:p>
              <a:p>
                <a:pPr marL="347472" algn="just">
                  <a:spcBef>
                    <a:spcPts val="240"/>
                  </a:spcBef>
                </a:pPr>
                <a:endParaRPr lang="en-US" altLang="en-US" dirty="0">
                  <a:sym typeface="Symbol" pitchFamily="18" charset="2"/>
                </a:endParaRPr>
              </a:p>
              <a:p>
                <a:pPr marL="347472" algn="just">
                  <a:spcBef>
                    <a:spcPts val="240"/>
                  </a:spcBef>
                </a:pPr>
                <a:endParaRPr lang="en-US" altLang="en-US" dirty="0">
                  <a:sym typeface="Symbol" pitchFamily="18" charset="2"/>
                </a:endParaRP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43572"/>
                <a:ext cx="9950959" cy="5614428"/>
              </a:xfrm>
              <a:blipFill>
                <a:blip r:embed="rId6"/>
                <a:stretch>
                  <a:fillRect t="-760" r="-797"/>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7</a:t>
            </a:fld>
            <a:endParaRPr lang="en-US" altLang="en-US" sz="1800">
              <a:solidFill>
                <a:srgbClr val="FFFFFF"/>
              </a:solidFill>
            </a:endParaRPr>
          </a:p>
        </p:txBody>
      </p:sp>
      <p:pic>
        <p:nvPicPr>
          <p:cNvPr id="2" name="Picture 5">
            <a:extLst>
              <a:ext uri="{FF2B5EF4-FFF2-40B4-BE49-F238E27FC236}">
                <a16:creationId xmlns:a16="http://schemas.microsoft.com/office/drawing/2014/main" id="{13278EEE-9827-4A68-8C2B-61FE55446DE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79158" y="3019926"/>
            <a:ext cx="4457410" cy="368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07188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093000" cy="1143000"/>
          </a:xfrm>
        </p:spPr>
        <p:txBody>
          <a:bodyPr/>
          <a:lstStyle/>
          <a:p>
            <a:pPr eaLnBrk="1" fontAlgn="auto" hangingPunct="1">
              <a:spcAft>
                <a:spcPts val="0"/>
              </a:spcAft>
              <a:defRPr/>
            </a:pPr>
            <a:r>
              <a:rPr lang="en-US" altLang="en-US" sz="4000" dirty="0"/>
              <a:t>Greedy Algorithms: Minimum Spanning Tree</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950959" cy="906074"/>
              </a:xfrm>
            </p:spPr>
            <p:txBody>
              <a:bodyPr/>
              <a:lstStyle/>
              <a:p>
                <a:pPr marL="347472" algn="just">
                  <a:spcBef>
                    <a:spcPts val="240"/>
                  </a:spcBef>
                </a:pPr>
                <a:r>
                  <a:rPr lang="en-US" altLang="en-US" b="1" dirty="0">
                    <a:solidFill>
                      <a:srgbClr val="FF0000"/>
                    </a:solidFill>
                    <a:sym typeface="Symbol" pitchFamily="18" charset="2"/>
                  </a:rPr>
                  <a:t>Problem:</a:t>
                </a:r>
                <a:r>
                  <a:rPr lang="en-US" altLang="en-US" dirty="0">
                    <a:sym typeface="Symbol" pitchFamily="18" charset="2"/>
                  </a:rPr>
                  <a:t> Given a connected, undirected, weighted graph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𝐺</m:t>
                    </m:r>
                  </m:oMath>
                </a14:m>
                <a:r>
                  <a:rPr lang="en-US" altLang="en-US" dirty="0">
                    <a:sym typeface="Symbol" pitchFamily="18" charset="2"/>
                  </a:rPr>
                  <a:t>, find the minimum spanning tree using edges that minimize the total weight.</a:t>
                </a:r>
              </a:p>
              <a:p>
                <a:pPr marL="347472" algn="just">
                  <a:spcBef>
                    <a:spcPts val="240"/>
                  </a:spcBef>
                </a:pPr>
                <a:endParaRPr lang="en-US" altLang="en-US" dirty="0">
                  <a:sym typeface="Symbol" pitchFamily="18" charset="2"/>
                </a:endParaRPr>
              </a:p>
              <a:p>
                <a:pPr marL="347472" algn="just">
                  <a:spcBef>
                    <a:spcPts val="240"/>
                  </a:spcBef>
                </a:pPr>
                <a:endParaRPr lang="en-US" altLang="en-US" dirty="0">
                  <a:sym typeface="Symbol" pitchFamily="18" charset="2"/>
                </a:endParaRP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43572"/>
                <a:ext cx="9950959" cy="906074"/>
              </a:xfrm>
              <a:blipFill>
                <a:blip r:embed="rId6"/>
                <a:stretch>
                  <a:fillRect t="-4698" r="-797"/>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8</a:t>
            </a:fld>
            <a:endParaRPr lang="en-US" altLang="en-US" sz="1800">
              <a:solidFill>
                <a:srgbClr val="FFFFFF"/>
              </a:solidFill>
            </a:endParaRPr>
          </a:p>
        </p:txBody>
      </p:sp>
      <p:grpSp>
        <p:nvGrpSpPr>
          <p:cNvPr id="5" name="Group 5">
            <a:extLst>
              <a:ext uri="{FF2B5EF4-FFF2-40B4-BE49-F238E27FC236}">
                <a16:creationId xmlns:a16="http://schemas.microsoft.com/office/drawing/2014/main" id="{3A8A4BC0-C7D1-46A7-B1CA-903442F3A5B4}"/>
              </a:ext>
            </a:extLst>
          </p:cNvPr>
          <p:cNvGrpSpPr>
            <a:grpSpLocks/>
          </p:cNvGrpSpPr>
          <p:nvPr/>
        </p:nvGrpSpPr>
        <p:grpSpPr bwMode="auto">
          <a:xfrm>
            <a:off x="1075750" y="2470488"/>
            <a:ext cx="4788649" cy="3521242"/>
            <a:chOff x="2001174" y="3043990"/>
            <a:chExt cx="4788649" cy="3521242"/>
          </a:xfrm>
        </p:grpSpPr>
        <p:sp>
          <p:nvSpPr>
            <p:cNvPr id="6" name="Oval 4">
              <a:extLst>
                <a:ext uri="{FF2B5EF4-FFF2-40B4-BE49-F238E27FC236}">
                  <a16:creationId xmlns:a16="http://schemas.microsoft.com/office/drawing/2014/main" id="{A95DCA19-DDA8-40F0-9584-B099899BE22D}"/>
                </a:ext>
              </a:extLst>
            </p:cNvPr>
            <p:cNvSpPr>
              <a:spLocks noChangeArrowheads="1"/>
            </p:cNvSpPr>
            <p:nvPr/>
          </p:nvSpPr>
          <p:spPr bwMode="auto">
            <a:xfrm>
              <a:off x="2257922" y="3810000"/>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7" name="Oval 5">
              <a:extLst>
                <a:ext uri="{FF2B5EF4-FFF2-40B4-BE49-F238E27FC236}">
                  <a16:creationId xmlns:a16="http://schemas.microsoft.com/office/drawing/2014/main" id="{001E3CD5-C497-473D-B606-92815165208D}"/>
                </a:ext>
              </a:extLst>
            </p:cNvPr>
            <p:cNvSpPr>
              <a:spLocks noChangeArrowheads="1"/>
            </p:cNvSpPr>
            <p:nvPr/>
          </p:nvSpPr>
          <p:spPr bwMode="auto">
            <a:xfrm>
              <a:off x="4551948" y="3810000"/>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8" name="Oval 6">
              <a:extLst>
                <a:ext uri="{FF2B5EF4-FFF2-40B4-BE49-F238E27FC236}">
                  <a16:creationId xmlns:a16="http://schemas.microsoft.com/office/drawing/2014/main" id="{562E9ABA-597C-4F94-8FB7-BF4F394626B7}"/>
                </a:ext>
              </a:extLst>
            </p:cNvPr>
            <p:cNvSpPr>
              <a:spLocks noChangeArrowheads="1"/>
            </p:cNvSpPr>
            <p:nvPr/>
          </p:nvSpPr>
          <p:spPr bwMode="auto">
            <a:xfrm>
              <a:off x="6256423" y="3810000"/>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9" name="Oval 7">
              <a:extLst>
                <a:ext uri="{FF2B5EF4-FFF2-40B4-BE49-F238E27FC236}">
                  <a16:creationId xmlns:a16="http://schemas.microsoft.com/office/drawing/2014/main" id="{5C56B5DC-C647-4FF6-A193-33E055D1ECE2}"/>
                </a:ext>
              </a:extLst>
            </p:cNvPr>
            <p:cNvSpPr>
              <a:spLocks noChangeArrowheads="1"/>
            </p:cNvSpPr>
            <p:nvPr/>
          </p:nvSpPr>
          <p:spPr bwMode="auto">
            <a:xfrm>
              <a:off x="2257922" y="5233738"/>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10" name="Oval 8">
              <a:extLst>
                <a:ext uri="{FF2B5EF4-FFF2-40B4-BE49-F238E27FC236}">
                  <a16:creationId xmlns:a16="http://schemas.microsoft.com/office/drawing/2014/main" id="{7B988B21-1CBB-42B5-89F9-4476D303328F}"/>
                </a:ext>
              </a:extLst>
            </p:cNvPr>
            <p:cNvSpPr>
              <a:spLocks noChangeArrowheads="1"/>
            </p:cNvSpPr>
            <p:nvPr/>
          </p:nvSpPr>
          <p:spPr bwMode="auto">
            <a:xfrm>
              <a:off x="4551948" y="5233738"/>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11" name="Oval 9">
              <a:extLst>
                <a:ext uri="{FF2B5EF4-FFF2-40B4-BE49-F238E27FC236}">
                  <a16:creationId xmlns:a16="http://schemas.microsoft.com/office/drawing/2014/main" id="{F6CFDFE9-E457-4BC7-9B90-83C604480BFB}"/>
                </a:ext>
              </a:extLst>
            </p:cNvPr>
            <p:cNvSpPr>
              <a:spLocks noChangeArrowheads="1"/>
            </p:cNvSpPr>
            <p:nvPr/>
          </p:nvSpPr>
          <p:spPr bwMode="auto">
            <a:xfrm>
              <a:off x="6256423" y="5233738"/>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12" name="Oval 10">
              <a:extLst>
                <a:ext uri="{FF2B5EF4-FFF2-40B4-BE49-F238E27FC236}">
                  <a16:creationId xmlns:a16="http://schemas.microsoft.com/office/drawing/2014/main" id="{5702FBFE-6A15-4D37-9772-783031805DC3}"/>
                </a:ext>
              </a:extLst>
            </p:cNvPr>
            <p:cNvSpPr>
              <a:spLocks noChangeArrowheads="1"/>
            </p:cNvSpPr>
            <p:nvPr/>
          </p:nvSpPr>
          <p:spPr bwMode="auto">
            <a:xfrm>
              <a:off x="3380872" y="6031832"/>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a:latin typeface="Arial" pitchFamily="34" charset="0"/>
              </a:endParaRPr>
            </a:p>
          </p:txBody>
        </p:sp>
        <p:sp>
          <p:nvSpPr>
            <p:cNvPr id="13" name="Oval 11">
              <a:extLst>
                <a:ext uri="{FF2B5EF4-FFF2-40B4-BE49-F238E27FC236}">
                  <a16:creationId xmlns:a16="http://schemas.microsoft.com/office/drawing/2014/main" id="{64CEC2B9-93B8-4309-94D5-5BB0748124E3}"/>
                </a:ext>
              </a:extLst>
            </p:cNvPr>
            <p:cNvSpPr>
              <a:spLocks noChangeArrowheads="1"/>
            </p:cNvSpPr>
            <p:nvPr/>
          </p:nvSpPr>
          <p:spPr bwMode="auto">
            <a:xfrm>
              <a:off x="3316704" y="3043990"/>
              <a:ext cx="533400" cy="533400"/>
            </a:xfrm>
            <a:prstGeom prst="ellipse">
              <a:avLst/>
            </a:prstGeom>
            <a:solidFill>
              <a:srgbClr val="00B050"/>
            </a:solidFill>
            <a:ln w="38100">
              <a:solidFill>
                <a:schemeClr val="tx1"/>
              </a:solidFill>
              <a:round/>
              <a:headEnd/>
              <a:tailEnd/>
            </a:ln>
          </p:spPr>
          <p:txBody>
            <a:bodyPr wrap="none" anchor="ct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spcBef>
                  <a:spcPct val="0"/>
                </a:spcBef>
                <a:buClrTx/>
                <a:buFontTx/>
                <a:buNone/>
              </a:pPr>
              <a:endParaRPr kumimoji="0" lang="en-US" altLang="en-US" sz="2400" dirty="0">
                <a:latin typeface="Arial" pitchFamily="34" charset="0"/>
              </a:endParaRPr>
            </a:p>
          </p:txBody>
        </p:sp>
        <p:cxnSp>
          <p:nvCxnSpPr>
            <p:cNvPr id="14" name="AutoShape 12">
              <a:extLst>
                <a:ext uri="{FF2B5EF4-FFF2-40B4-BE49-F238E27FC236}">
                  <a16:creationId xmlns:a16="http://schemas.microsoft.com/office/drawing/2014/main" id="{5DFAFF07-F072-4DCD-8258-6EA6DA103B7D}"/>
                </a:ext>
              </a:extLst>
            </p:cNvPr>
            <p:cNvCxnSpPr>
              <a:cxnSpLocks noChangeShapeType="1"/>
              <a:stCxn id="13" idx="5"/>
              <a:endCxn id="7" idx="1"/>
            </p:cNvCxnSpPr>
            <p:nvPr/>
          </p:nvCxnSpPr>
          <p:spPr bwMode="auto">
            <a:xfrm>
              <a:off x="3771989" y="3499275"/>
              <a:ext cx="858074" cy="3888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D7369594-5FAC-42E8-B0CB-93A195F33698}"/>
                </a:ext>
              </a:extLst>
            </p:cNvPr>
            <p:cNvCxnSpPr>
              <a:cxnSpLocks noChangeShapeType="1"/>
              <a:stCxn id="13" idx="3"/>
              <a:endCxn id="6" idx="7"/>
            </p:cNvCxnSpPr>
            <p:nvPr/>
          </p:nvCxnSpPr>
          <p:spPr bwMode="auto">
            <a:xfrm flipH="1">
              <a:off x="2713207" y="3499275"/>
              <a:ext cx="681612" cy="3888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31D06006-B4D8-4ECF-888F-500D2179D42F}"/>
                </a:ext>
              </a:extLst>
            </p:cNvPr>
            <p:cNvCxnSpPr>
              <a:cxnSpLocks noChangeShapeType="1"/>
              <a:stCxn id="6" idx="6"/>
              <a:endCxn id="7" idx="2"/>
            </p:cNvCxnSpPr>
            <p:nvPr/>
          </p:nvCxnSpPr>
          <p:spPr bwMode="auto">
            <a:xfrm>
              <a:off x="2791322" y="4076700"/>
              <a:ext cx="1760626"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7" name="AutoShape 15">
              <a:extLst>
                <a:ext uri="{FF2B5EF4-FFF2-40B4-BE49-F238E27FC236}">
                  <a16:creationId xmlns:a16="http://schemas.microsoft.com/office/drawing/2014/main" id="{23BD606B-0219-42CA-9679-8475C767D3AB}"/>
                </a:ext>
              </a:extLst>
            </p:cNvPr>
            <p:cNvCxnSpPr>
              <a:cxnSpLocks noChangeShapeType="1"/>
              <a:stCxn id="9" idx="0"/>
              <a:endCxn id="6" idx="4"/>
            </p:cNvCxnSpPr>
            <p:nvPr/>
          </p:nvCxnSpPr>
          <p:spPr bwMode="auto">
            <a:xfrm flipV="1">
              <a:off x="2524622" y="4343400"/>
              <a:ext cx="0" cy="8903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16">
              <a:extLst>
                <a:ext uri="{FF2B5EF4-FFF2-40B4-BE49-F238E27FC236}">
                  <a16:creationId xmlns:a16="http://schemas.microsoft.com/office/drawing/2014/main" id="{1BC391BB-6F9B-43B7-B16D-59E78AE77DD7}"/>
                </a:ext>
              </a:extLst>
            </p:cNvPr>
            <p:cNvCxnSpPr>
              <a:cxnSpLocks noChangeShapeType="1"/>
              <a:stCxn id="9" idx="5"/>
              <a:endCxn id="12" idx="1"/>
            </p:cNvCxnSpPr>
            <p:nvPr/>
          </p:nvCxnSpPr>
          <p:spPr bwMode="auto">
            <a:xfrm>
              <a:off x="2713207" y="5689023"/>
              <a:ext cx="745780" cy="4209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9" name="AutoShape 17">
              <a:extLst>
                <a:ext uri="{FF2B5EF4-FFF2-40B4-BE49-F238E27FC236}">
                  <a16:creationId xmlns:a16="http://schemas.microsoft.com/office/drawing/2014/main" id="{3B88E1A6-CE20-40A1-806E-03CF3AA73DEB}"/>
                </a:ext>
              </a:extLst>
            </p:cNvPr>
            <p:cNvCxnSpPr>
              <a:cxnSpLocks noChangeShapeType="1"/>
              <a:stCxn id="12" idx="7"/>
              <a:endCxn id="10" idx="3"/>
            </p:cNvCxnSpPr>
            <p:nvPr/>
          </p:nvCxnSpPr>
          <p:spPr bwMode="auto">
            <a:xfrm flipV="1">
              <a:off x="3836157" y="5689023"/>
              <a:ext cx="793906" cy="4209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0" name="AutoShape 18">
              <a:extLst>
                <a:ext uri="{FF2B5EF4-FFF2-40B4-BE49-F238E27FC236}">
                  <a16:creationId xmlns:a16="http://schemas.microsoft.com/office/drawing/2014/main" id="{25A2BBB3-FEB2-49E4-B96C-99A69FD50A5A}"/>
                </a:ext>
              </a:extLst>
            </p:cNvPr>
            <p:cNvCxnSpPr>
              <a:cxnSpLocks noChangeShapeType="1"/>
              <a:stCxn id="10" idx="0"/>
              <a:endCxn id="7" idx="4"/>
            </p:cNvCxnSpPr>
            <p:nvPr/>
          </p:nvCxnSpPr>
          <p:spPr bwMode="auto">
            <a:xfrm flipV="1">
              <a:off x="4818648" y="4343400"/>
              <a:ext cx="0" cy="8903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1" name="AutoShape 19">
              <a:extLst>
                <a:ext uri="{FF2B5EF4-FFF2-40B4-BE49-F238E27FC236}">
                  <a16:creationId xmlns:a16="http://schemas.microsoft.com/office/drawing/2014/main" id="{55684B39-6477-47EC-90E7-E4A5389BD4D0}"/>
                </a:ext>
              </a:extLst>
            </p:cNvPr>
            <p:cNvCxnSpPr>
              <a:cxnSpLocks noChangeShapeType="1"/>
              <a:stCxn id="7" idx="6"/>
              <a:endCxn id="8" idx="2"/>
            </p:cNvCxnSpPr>
            <p:nvPr/>
          </p:nvCxnSpPr>
          <p:spPr bwMode="auto">
            <a:xfrm>
              <a:off x="5085348" y="4076700"/>
              <a:ext cx="1171075"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2" name="AutoShape 20">
              <a:extLst>
                <a:ext uri="{FF2B5EF4-FFF2-40B4-BE49-F238E27FC236}">
                  <a16:creationId xmlns:a16="http://schemas.microsoft.com/office/drawing/2014/main" id="{6B045C1C-FE6B-497E-98FF-2A8447334DDE}"/>
                </a:ext>
              </a:extLst>
            </p:cNvPr>
            <p:cNvCxnSpPr>
              <a:cxnSpLocks noChangeShapeType="1"/>
              <a:stCxn id="10" idx="6"/>
              <a:endCxn id="11" idx="2"/>
            </p:cNvCxnSpPr>
            <p:nvPr/>
          </p:nvCxnSpPr>
          <p:spPr bwMode="auto">
            <a:xfrm>
              <a:off x="5085348" y="5500438"/>
              <a:ext cx="1171075"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3" name="AutoShape 21">
              <a:extLst>
                <a:ext uri="{FF2B5EF4-FFF2-40B4-BE49-F238E27FC236}">
                  <a16:creationId xmlns:a16="http://schemas.microsoft.com/office/drawing/2014/main" id="{04782F5D-AD7B-4C0C-BA95-612D5E1E292D}"/>
                </a:ext>
              </a:extLst>
            </p:cNvPr>
            <p:cNvCxnSpPr>
              <a:cxnSpLocks noChangeShapeType="1"/>
              <a:stCxn id="12" idx="0"/>
              <a:endCxn id="6" idx="5"/>
            </p:cNvCxnSpPr>
            <p:nvPr/>
          </p:nvCxnSpPr>
          <p:spPr bwMode="auto">
            <a:xfrm rot="16200000" flipV="1">
              <a:off x="2297117" y="4681376"/>
              <a:ext cx="1766547" cy="934365"/>
            </a:xfrm>
            <a:prstGeom prst="curvedConnector3">
              <a:avLst>
                <a:gd name="adj1" fmla="val 50000"/>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4" name="Text Box 22">
              <a:extLst>
                <a:ext uri="{FF2B5EF4-FFF2-40B4-BE49-F238E27FC236}">
                  <a16:creationId xmlns:a16="http://schemas.microsoft.com/office/drawing/2014/main" id="{BE46472F-E1D5-4D2C-9A0C-FC007B823BC0}"/>
                </a:ext>
              </a:extLst>
            </p:cNvPr>
            <p:cNvSpPr txBox="1">
              <a:spLocks noChangeArrowheads="1"/>
            </p:cNvSpPr>
            <p:nvPr/>
          </p:nvSpPr>
          <p:spPr bwMode="auto">
            <a:xfrm>
              <a:off x="2001174" y="458628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a:t>14</a:t>
              </a:r>
            </a:p>
          </p:txBody>
        </p:sp>
        <p:sp>
          <p:nvSpPr>
            <p:cNvPr id="25" name="Text Box 23">
              <a:extLst>
                <a:ext uri="{FF2B5EF4-FFF2-40B4-BE49-F238E27FC236}">
                  <a16:creationId xmlns:a16="http://schemas.microsoft.com/office/drawing/2014/main" id="{8E040395-2AFB-4728-AFA6-E7DBC1E6B712}"/>
                </a:ext>
              </a:extLst>
            </p:cNvPr>
            <p:cNvSpPr txBox="1">
              <a:spLocks noChangeArrowheads="1"/>
            </p:cNvSpPr>
            <p:nvPr/>
          </p:nvSpPr>
          <p:spPr bwMode="auto">
            <a:xfrm>
              <a:off x="3084092" y="463249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dirty="0"/>
                <a:t>10</a:t>
              </a:r>
            </a:p>
          </p:txBody>
        </p:sp>
        <p:sp>
          <p:nvSpPr>
            <p:cNvPr id="26" name="Text Box 24">
              <a:extLst>
                <a:ext uri="{FF2B5EF4-FFF2-40B4-BE49-F238E27FC236}">
                  <a16:creationId xmlns:a16="http://schemas.microsoft.com/office/drawing/2014/main" id="{0D0E9A12-9114-4D23-8689-778B5F781F3F}"/>
                </a:ext>
              </a:extLst>
            </p:cNvPr>
            <p:cNvSpPr txBox="1">
              <a:spLocks noChangeArrowheads="1"/>
            </p:cNvSpPr>
            <p:nvPr/>
          </p:nvSpPr>
          <p:spPr bwMode="auto">
            <a:xfrm>
              <a:off x="2793664" y="5879432"/>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dirty="0"/>
                <a:t>3</a:t>
              </a:r>
            </a:p>
          </p:txBody>
        </p:sp>
        <p:sp>
          <p:nvSpPr>
            <p:cNvPr id="27" name="Text Box 25">
              <a:extLst>
                <a:ext uri="{FF2B5EF4-FFF2-40B4-BE49-F238E27FC236}">
                  <a16:creationId xmlns:a16="http://schemas.microsoft.com/office/drawing/2014/main" id="{47692AE8-5169-4343-AEC5-08DA7FDC4C54}"/>
                </a:ext>
              </a:extLst>
            </p:cNvPr>
            <p:cNvSpPr txBox="1">
              <a:spLocks noChangeArrowheads="1"/>
            </p:cNvSpPr>
            <p:nvPr/>
          </p:nvSpPr>
          <p:spPr bwMode="auto">
            <a:xfrm>
              <a:off x="2745538" y="3320716"/>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a:t>6</a:t>
              </a:r>
            </a:p>
          </p:txBody>
        </p:sp>
        <p:sp>
          <p:nvSpPr>
            <p:cNvPr id="28" name="Text Box 26">
              <a:extLst>
                <a:ext uri="{FF2B5EF4-FFF2-40B4-BE49-F238E27FC236}">
                  <a16:creationId xmlns:a16="http://schemas.microsoft.com/office/drawing/2014/main" id="{FB615EF2-F027-4141-B4DC-3868CC1FCDDC}"/>
                </a:ext>
              </a:extLst>
            </p:cNvPr>
            <p:cNvSpPr txBox="1">
              <a:spLocks noChangeArrowheads="1"/>
            </p:cNvSpPr>
            <p:nvPr/>
          </p:nvSpPr>
          <p:spPr bwMode="auto">
            <a:xfrm>
              <a:off x="4158916" y="3256548"/>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a:t>4</a:t>
              </a:r>
            </a:p>
          </p:txBody>
        </p:sp>
        <p:sp>
          <p:nvSpPr>
            <p:cNvPr id="29" name="Text Box 27">
              <a:extLst>
                <a:ext uri="{FF2B5EF4-FFF2-40B4-BE49-F238E27FC236}">
                  <a16:creationId xmlns:a16="http://schemas.microsoft.com/office/drawing/2014/main" id="{B7D88389-A68A-4901-AF38-DAC1531BACC5}"/>
                </a:ext>
              </a:extLst>
            </p:cNvPr>
            <p:cNvSpPr txBox="1">
              <a:spLocks noChangeArrowheads="1"/>
            </p:cNvSpPr>
            <p:nvPr/>
          </p:nvSpPr>
          <p:spPr bwMode="auto">
            <a:xfrm>
              <a:off x="3475454" y="369219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dirty="0"/>
                <a:t>5</a:t>
              </a:r>
            </a:p>
          </p:txBody>
        </p:sp>
        <p:sp>
          <p:nvSpPr>
            <p:cNvPr id="30" name="Text Box 28">
              <a:extLst>
                <a:ext uri="{FF2B5EF4-FFF2-40B4-BE49-F238E27FC236}">
                  <a16:creationId xmlns:a16="http://schemas.microsoft.com/office/drawing/2014/main" id="{FE9D8735-804D-4358-B020-BC1A10DF37B6}"/>
                </a:ext>
              </a:extLst>
            </p:cNvPr>
            <p:cNvSpPr txBox="1">
              <a:spLocks noChangeArrowheads="1"/>
            </p:cNvSpPr>
            <p:nvPr/>
          </p:nvSpPr>
          <p:spPr bwMode="auto">
            <a:xfrm>
              <a:off x="4868780" y="4616283"/>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a:t>2</a:t>
              </a:r>
            </a:p>
          </p:txBody>
        </p:sp>
        <p:sp>
          <p:nvSpPr>
            <p:cNvPr id="31" name="Text Box 29">
              <a:extLst>
                <a:ext uri="{FF2B5EF4-FFF2-40B4-BE49-F238E27FC236}">
                  <a16:creationId xmlns:a16="http://schemas.microsoft.com/office/drawing/2014/main" id="{A561EC24-9A37-4FC9-9127-B0763ED3850E}"/>
                </a:ext>
              </a:extLst>
            </p:cNvPr>
            <p:cNvSpPr txBox="1">
              <a:spLocks noChangeArrowheads="1"/>
            </p:cNvSpPr>
            <p:nvPr/>
          </p:nvSpPr>
          <p:spPr bwMode="auto">
            <a:xfrm>
              <a:off x="5546562" y="365359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a:t>9</a:t>
              </a:r>
            </a:p>
          </p:txBody>
        </p:sp>
        <p:sp>
          <p:nvSpPr>
            <p:cNvPr id="32" name="Text Box 30">
              <a:extLst>
                <a:ext uri="{FF2B5EF4-FFF2-40B4-BE49-F238E27FC236}">
                  <a16:creationId xmlns:a16="http://schemas.microsoft.com/office/drawing/2014/main" id="{FE782ADC-3482-4AED-AAF5-CF9E06196F5D}"/>
                </a:ext>
              </a:extLst>
            </p:cNvPr>
            <p:cNvSpPr txBox="1">
              <a:spLocks noChangeArrowheads="1"/>
            </p:cNvSpPr>
            <p:nvPr/>
          </p:nvSpPr>
          <p:spPr bwMode="auto">
            <a:xfrm>
              <a:off x="5475968" y="5061453"/>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dirty="0"/>
                <a:t>15</a:t>
              </a:r>
            </a:p>
          </p:txBody>
        </p:sp>
        <p:sp>
          <p:nvSpPr>
            <p:cNvPr id="33" name="Text Box 31">
              <a:extLst>
                <a:ext uri="{FF2B5EF4-FFF2-40B4-BE49-F238E27FC236}">
                  <a16:creationId xmlns:a16="http://schemas.microsoft.com/office/drawing/2014/main" id="{13CA1498-1301-4B46-869A-B02661D956FB}"/>
                </a:ext>
              </a:extLst>
            </p:cNvPr>
            <p:cNvSpPr txBox="1">
              <a:spLocks noChangeArrowheads="1"/>
            </p:cNvSpPr>
            <p:nvPr/>
          </p:nvSpPr>
          <p:spPr bwMode="auto">
            <a:xfrm>
              <a:off x="4236786" y="588879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kumimoji="1" sz="2800">
                  <a:solidFill>
                    <a:schemeClr val="tx1"/>
                  </a:solidFill>
                  <a:latin typeface="Times New Roman" pitchFamily="18" charset="0"/>
                </a:defRPr>
              </a:lvl1pPr>
              <a:lvl2pPr marL="742950" indent="-285750">
                <a:spcBef>
                  <a:spcPct val="20000"/>
                </a:spcBef>
                <a:buClr>
                  <a:srgbClr val="FF0000"/>
                </a:buClr>
                <a:buFont typeface="Wingdings" pitchFamily="2" charset="2"/>
                <a:buChar char="Q"/>
                <a:defRPr kumimoji="1" sz="2400" b="1">
                  <a:solidFill>
                    <a:schemeClr val="tx1"/>
                  </a:solidFill>
                  <a:latin typeface="Times New Roman" pitchFamily="18" charset="0"/>
                  <a:sym typeface="MT Extra" pitchFamily="18" charset="2"/>
                </a:defRPr>
              </a:lvl2pPr>
              <a:lvl3pPr marL="1143000" indent="-228600">
                <a:spcBef>
                  <a:spcPct val="20000"/>
                </a:spcBef>
                <a:buClr>
                  <a:srgbClr val="FF0000"/>
                </a:buClr>
                <a:buFont typeface="MT Extra" pitchFamily="18" charset="2"/>
                <a:buChar char="f"/>
                <a:defRPr kumimoji="1" sz="2000">
                  <a:solidFill>
                    <a:schemeClr val="tx1"/>
                  </a:solidFill>
                  <a:latin typeface="Times New Roman" pitchFamily="18" charset="0"/>
                </a:defRPr>
              </a:lvl3pPr>
              <a:lvl4pPr marL="1600200" indent="-228600">
                <a:spcBef>
                  <a:spcPct val="20000"/>
                </a:spcBef>
                <a:buClr>
                  <a:srgbClr val="FF0000"/>
                </a:buClr>
                <a:buChar char="•"/>
                <a:defRPr kumimoji="1">
                  <a:solidFill>
                    <a:schemeClr val="tx1"/>
                  </a:solidFill>
                  <a:latin typeface="Times New Roman" pitchFamily="18" charset="0"/>
                </a:defRPr>
              </a:lvl4pPr>
              <a:lvl5pPr marL="2057400" indent="-228600">
                <a:spcBef>
                  <a:spcPct val="20000"/>
                </a:spcBef>
                <a:buClr>
                  <a:srgbClr val="FF0000"/>
                </a:buClr>
                <a:buChar char="–"/>
                <a:defRPr kumimoji="1">
                  <a:solidFill>
                    <a:schemeClr val="tx1"/>
                  </a:solidFill>
                  <a:latin typeface="Times New Roman" pitchFamily="18" charset="0"/>
                </a:defRPr>
              </a:lvl5pPr>
              <a:lvl6pPr marL="25146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6pPr>
              <a:lvl7pPr marL="29718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7pPr>
              <a:lvl8pPr marL="34290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8pPr>
              <a:lvl9pPr marL="3886200" indent="-228600" eaLnBrk="0" fontAlgn="base" hangingPunct="0">
                <a:spcBef>
                  <a:spcPct val="20000"/>
                </a:spcBef>
                <a:spcAft>
                  <a:spcPct val="0"/>
                </a:spcAft>
                <a:buClr>
                  <a:srgbClr val="FF0000"/>
                </a:buClr>
                <a:buChar char="–"/>
                <a:defRPr kumimoji="1">
                  <a:solidFill>
                    <a:schemeClr val="tx1"/>
                  </a:solidFill>
                  <a:latin typeface="Times New Roman" pitchFamily="18" charset="0"/>
                </a:defRPr>
              </a:lvl9pPr>
            </a:lstStyle>
            <a:p>
              <a:pPr algn="ctr">
                <a:spcBef>
                  <a:spcPct val="0"/>
                </a:spcBef>
                <a:buClrTx/>
                <a:buFontTx/>
                <a:buNone/>
              </a:pPr>
              <a:r>
                <a:rPr kumimoji="0" lang="en-US" altLang="en-US" sz="2400" b="1"/>
                <a:t>8</a:t>
              </a:r>
            </a:p>
          </p:txBody>
        </p:sp>
      </p:grpSp>
      <p:sp>
        <p:nvSpPr>
          <p:cNvPr id="35" name="Rectangle 3">
            <a:extLst>
              <a:ext uri="{FF2B5EF4-FFF2-40B4-BE49-F238E27FC236}">
                <a16:creationId xmlns:a16="http://schemas.microsoft.com/office/drawing/2014/main" id="{E6702F0A-EB51-407B-B354-171C81C5FA8D}"/>
              </a:ext>
            </a:extLst>
          </p:cNvPr>
          <p:cNvSpPr txBox="1">
            <a:spLocks noChangeArrowheads="1"/>
          </p:cNvSpPr>
          <p:nvPr/>
        </p:nvSpPr>
        <p:spPr bwMode="auto">
          <a:xfrm>
            <a:off x="6327603" y="2502770"/>
            <a:ext cx="4709365" cy="90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panose="020B0604020202020204" pitchFamily="34"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panose="020B0604020202020204" pitchFamily="34"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panose="020B0604020202020204" pitchFamily="34"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8872" indent="0" algn="just">
              <a:spcBef>
                <a:spcPts val="240"/>
              </a:spcBef>
              <a:buNone/>
            </a:pPr>
            <a:r>
              <a:rPr lang="en-US" altLang="en-US" b="1" dirty="0">
                <a:solidFill>
                  <a:srgbClr val="00B050"/>
                </a:solidFill>
                <a:sym typeface="Symbol" pitchFamily="18" charset="2"/>
              </a:rPr>
              <a:t>Which edges should be picked to find the MST of this graph?</a:t>
            </a:r>
          </a:p>
          <a:p>
            <a:pPr marL="347472" algn="just">
              <a:spcBef>
                <a:spcPts val="240"/>
              </a:spcBef>
            </a:pPr>
            <a:endParaRPr lang="en-US" altLang="en-US" b="1" dirty="0">
              <a:solidFill>
                <a:srgbClr val="00B050"/>
              </a:solidFill>
              <a:sym typeface="Symbol" pitchFamily="18" charset="2"/>
            </a:endParaRPr>
          </a:p>
          <a:p>
            <a:pPr marL="347472" algn="just">
              <a:spcBef>
                <a:spcPts val="240"/>
              </a:spcBef>
            </a:pPr>
            <a:endParaRPr lang="en-US" altLang="en-US" b="1" dirty="0">
              <a:solidFill>
                <a:srgbClr val="00B050"/>
              </a:solidFill>
              <a:sym typeface="Symbol" pitchFamily="18" charset="2"/>
            </a:endParaRPr>
          </a:p>
        </p:txBody>
      </p:sp>
      <p:sp>
        <p:nvSpPr>
          <p:cNvPr id="36" name="Rectangle 3">
            <a:extLst>
              <a:ext uri="{FF2B5EF4-FFF2-40B4-BE49-F238E27FC236}">
                <a16:creationId xmlns:a16="http://schemas.microsoft.com/office/drawing/2014/main" id="{7540C01B-78D2-4416-9562-297695853BF0}"/>
              </a:ext>
            </a:extLst>
          </p:cNvPr>
          <p:cNvSpPr txBox="1">
            <a:spLocks noChangeArrowheads="1"/>
          </p:cNvSpPr>
          <p:nvPr/>
        </p:nvSpPr>
        <p:spPr bwMode="auto">
          <a:xfrm>
            <a:off x="6327604" y="3900136"/>
            <a:ext cx="4743876" cy="90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panose="020B0604020202020204" pitchFamily="34"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panose="020B0604020202020204" pitchFamily="34"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panose="020B0604020202020204" pitchFamily="34"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8872" indent="0" algn="just">
              <a:spcBef>
                <a:spcPts val="240"/>
              </a:spcBef>
              <a:buNone/>
            </a:pPr>
            <a:r>
              <a:rPr lang="en-US" altLang="en-US" dirty="0">
                <a:sym typeface="Symbol" pitchFamily="18" charset="2"/>
              </a:rPr>
              <a:t>Two common greedy algorithms used to find the MST.</a:t>
            </a:r>
          </a:p>
          <a:p>
            <a:pPr marL="461772" indent="-342900" algn="just">
              <a:spcBef>
                <a:spcPts val="240"/>
              </a:spcBef>
            </a:pPr>
            <a:r>
              <a:rPr lang="en-US" altLang="en-US" dirty="0">
                <a:sym typeface="Symbol" pitchFamily="18" charset="2"/>
              </a:rPr>
              <a:t>Kruskal</a:t>
            </a:r>
          </a:p>
          <a:p>
            <a:pPr marL="461772" indent="-342900" algn="just">
              <a:spcBef>
                <a:spcPts val="240"/>
              </a:spcBef>
            </a:pPr>
            <a:r>
              <a:rPr lang="en-US" altLang="en-US" dirty="0">
                <a:sym typeface="Symbol" pitchFamily="18" charset="2"/>
              </a:rPr>
              <a:t>Prim</a:t>
            </a:r>
          </a:p>
          <a:p>
            <a:pPr marL="347472" algn="just">
              <a:spcBef>
                <a:spcPts val="240"/>
              </a:spcBef>
            </a:pPr>
            <a:endParaRPr lang="en-US" altLang="en-US" dirty="0">
              <a:sym typeface="Symbol" pitchFamily="18" charset="2"/>
            </a:endParaRPr>
          </a:p>
          <a:p>
            <a:pPr marL="347472" algn="just">
              <a:spcBef>
                <a:spcPts val="240"/>
              </a:spcBef>
            </a:pPr>
            <a:endParaRPr lang="en-US" altLang="en-US" dirty="0">
              <a:sym typeface="Symbol" pitchFamily="18" charset="2"/>
            </a:endParaRPr>
          </a:p>
        </p:txBody>
      </p:sp>
    </p:spTree>
    <p:custDataLst>
      <p:tags r:id="rId1"/>
    </p:custDataLst>
    <p:extLst>
      <p:ext uri="{BB962C8B-B14F-4D97-AF65-F5344CB8AC3E}">
        <p14:creationId xmlns:p14="http://schemas.microsoft.com/office/powerpoint/2010/main" val="1312328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10093000" cy="1143000"/>
          </a:xfrm>
        </p:spPr>
        <p:txBody>
          <a:bodyPr/>
          <a:lstStyle/>
          <a:p>
            <a:pPr eaLnBrk="1" fontAlgn="auto" hangingPunct="1">
              <a:spcAft>
                <a:spcPts val="0"/>
              </a:spcAft>
              <a:defRPr/>
            </a:pPr>
            <a:r>
              <a:rPr lang="en-US" altLang="en-US" sz="4000" dirty="0"/>
              <a:t>Greedy Algorithms: Kruskal’s MST Algorithm</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10207632" cy="4801629"/>
              </a:xfrm>
            </p:spPr>
            <p:txBody>
              <a:bodyPr/>
              <a:lstStyle/>
              <a:p>
                <a:pPr algn="just"/>
                <a:r>
                  <a:rPr lang="en-US" b="1" dirty="0">
                    <a:solidFill>
                      <a:srgbClr val="FF0000"/>
                    </a:solidFill>
                  </a:rPr>
                  <a:t>Idea:</a:t>
                </a:r>
                <a:r>
                  <a:rPr lang="en-US" dirty="0"/>
                  <a:t> Greedily construct the MST</a:t>
                </a:r>
              </a:p>
              <a:p>
                <a:pPr marL="804672" lvl="1" algn="just">
                  <a:spcBef>
                    <a:spcPts val="300"/>
                  </a:spcBef>
                </a:pPr>
                <a:r>
                  <a:rPr lang="en-US" altLang="en-US" sz="2000" dirty="0"/>
                  <a:t>Starts with each vertex in its own component.</a:t>
                </a:r>
                <a:endParaRPr lang="en-US" altLang="en-US" dirty="0">
                  <a:ea typeface="新細明體" pitchFamily="18" charset="-120"/>
                  <a:sym typeface="Symbol" pitchFamily="18" charset="2"/>
                </a:endParaRPr>
              </a:p>
              <a:p>
                <a:pPr marL="804672" lvl="1" algn="just">
                  <a:spcBef>
                    <a:spcPts val="300"/>
                  </a:spcBef>
                </a:pPr>
                <a:r>
                  <a:rPr lang="en-US" altLang="en-US" sz="2000" dirty="0"/>
                  <a:t>Repeatedly merge two components into one by choosing a light edge that connects them</a:t>
                </a:r>
                <a:endParaRPr lang="en-US" altLang="en-US" dirty="0">
                  <a:ea typeface="新細明體" pitchFamily="18" charset="-120"/>
                  <a:sym typeface="Symbol" pitchFamily="18" charset="2"/>
                </a:endParaRPr>
              </a:p>
              <a:p>
                <a:pPr marL="804672" lvl="1" algn="just">
                  <a:spcBef>
                    <a:spcPts val="300"/>
                  </a:spcBef>
                </a:pPr>
                <a:r>
                  <a:rPr lang="en-US" altLang="en-US" sz="2000" dirty="0"/>
                  <a:t>Scan the set of edges in monotonically increasing order by weight.</a:t>
                </a:r>
                <a:endParaRPr lang="en-US" altLang="en-US" dirty="0">
                  <a:ea typeface="新細明體" pitchFamily="18" charset="-120"/>
                  <a:sym typeface="Symbol" pitchFamily="18" charset="2"/>
                </a:endParaRPr>
              </a:p>
              <a:p>
                <a:pPr marL="804672" lvl="1" algn="just">
                  <a:spcBef>
                    <a:spcPts val="300"/>
                  </a:spcBef>
                </a:pPr>
                <a:r>
                  <a:rPr lang="en-US" altLang="en-US" dirty="0">
                    <a:ea typeface="新細明體" pitchFamily="18" charset="-120"/>
                    <a:sym typeface="Symbol" pitchFamily="18" charset="2"/>
                  </a:rPr>
                  <a:t>Add the edge with smallest weight first to the MST</a:t>
                </a:r>
              </a:p>
              <a:p>
                <a:pPr marL="804672" lvl="1" algn="just">
                  <a:spcBef>
                    <a:spcPts val="300"/>
                  </a:spcBef>
                </a:pPr>
                <a:r>
                  <a:rPr lang="en-US" altLang="en-US" dirty="0">
                    <a:ea typeface="新細明體" pitchFamily="18" charset="-120"/>
                    <a:sym typeface="Symbol" pitchFamily="18" charset="2"/>
                  </a:rPr>
                  <a:t>Edges added must be “safe edges” not to ruin the tree property (doesn’t make a cycle)</a:t>
                </a:r>
                <a:endParaRPr lang="en-US" altLang="en-US" dirty="0">
                  <a:sym typeface="Symbol" pitchFamily="18" charset="2"/>
                </a:endParaRPr>
              </a:p>
              <a:p>
                <a:pPr marL="804672" lvl="1" algn="just">
                  <a:spcBef>
                    <a:spcPts val="300"/>
                  </a:spcBef>
                </a:pPr>
                <a:endParaRPr lang="en-US" altLang="en-US" dirty="0">
                  <a:sym typeface="Symbol" pitchFamily="18" charset="2"/>
                </a:endParaRPr>
              </a:p>
              <a:p>
                <a:pPr marL="347472" algn="just">
                  <a:spcBef>
                    <a:spcPts val="240"/>
                  </a:spcBef>
                </a:pPr>
                <a:r>
                  <a:rPr lang="en-US" b="1" dirty="0">
                    <a:solidFill>
                      <a:srgbClr val="FF0000"/>
                    </a:solidFill>
                  </a:rPr>
                  <a:t>Kruskal’s</a:t>
                </a:r>
                <a:r>
                  <a:rPr lang="en-US" altLang="en-US" b="1" dirty="0">
                    <a:solidFill>
                      <a:srgbClr val="FF0000"/>
                    </a:solidFill>
                    <a:sym typeface="Symbol" pitchFamily="18" charset="2"/>
                  </a:rPr>
                  <a:t> </a:t>
                </a:r>
                <a:r>
                  <a:rPr lang="en-US" altLang="en-US" dirty="0">
                    <a:sym typeface="Symbol" pitchFamily="18" charset="2"/>
                  </a:rPr>
                  <a:t>algorithm uses the following operations</a:t>
                </a:r>
              </a:p>
              <a:p>
                <a:pPr marL="804672" lvl="1" algn="just">
                  <a:spcBef>
                    <a:spcPts val="300"/>
                  </a:spcBef>
                </a:pPr>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𝑴𝒂𝒌𝒆𝑺𝒆𝒕</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r>
                      <a:rPr lang="en-US" altLang="en-US" b="1" i="1" smtClean="0">
                        <a:latin typeface="Cambria Math" panose="02040503050406030204" pitchFamily="18" charset="0"/>
                        <a:ea typeface="Cambria Math" panose="02040503050406030204" pitchFamily="18" charset="0"/>
                        <a:cs typeface="Arial" panose="020B0604020202020204" pitchFamily="34" charset="0"/>
                      </a:rPr>
                      <m:t>𝒖</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t>: </a:t>
                </a:r>
                <a:r>
                  <a:rPr lang="en-US" altLang="en-US" sz="2000" dirty="0"/>
                  <a:t>Create a set containing a single item u.</a:t>
                </a:r>
                <a:endParaRPr lang="en-US" altLang="en-US" sz="2000" dirty="0">
                  <a:sym typeface="Symbol" pitchFamily="18" charset="2"/>
                </a:endParaRPr>
              </a:p>
              <a:p>
                <a:pPr marL="804672" lvl="1" algn="just">
                  <a:spcBef>
                    <a:spcPts val="300"/>
                  </a:spcBef>
                </a:pPr>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𝑭𝒊𝒏𝒅𝑺𝒆𝒕</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r>
                      <a:rPr lang="en-US" altLang="en-US" b="1" i="1" smtClean="0">
                        <a:latin typeface="Cambria Math" panose="02040503050406030204" pitchFamily="18" charset="0"/>
                        <a:ea typeface="Cambria Math" panose="02040503050406030204" pitchFamily="18" charset="0"/>
                        <a:cs typeface="Arial" panose="020B0604020202020204" pitchFamily="34" charset="0"/>
                      </a:rPr>
                      <m:t>𝒖</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t>: </a:t>
                </a:r>
                <a:r>
                  <a:rPr lang="en-US" altLang="en-US" sz="2000" dirty="0"/>
                  <a:t>Find the set that contains u</a:t>
                </a:r>
                <a:endParaRPr lang="en-US" altLang="en-US" sz="2000" dirty="0">
                  <a:sym typeface="Symbol" pitchFamily="18" charset="2"/>
                </a:endParaRPr>
              </a:p>
              <a:p>
                <a:pPr marL="804672" lvl="1" algn="just">
                  <a:spcBef>
                    <a:spcPts val="300"/>
                  </a:spcBef>
                </a:pPr>
                <a14:m>
                  <m:oMath xmlns:m="http://schemas.openxmlformats.org/officeDocument/2006/math">
                    <m:r>
                      <a:rPr lang="en-US" altLang="en-US" b="1" i="1" smtClean="0">
                        <a:latin typeface="Cambria Math" panose="02040503050406030204" pitchFamily="18" charset="0"/>
                        <a:ea typeface="Cambria Math" panose="02040503050406030204" pitchFamily="18" charset="0"/>
                        <a:cs typeface="Arial" panose="020B0604020202020204" pitchFamily="34" charset="0"/>
                      </a:rPr>
                      <m:t>𝑼𝒏𝒊𝒐𝒏</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r>
                      <a:rPr lang="en-US" altLang="en-US" b="1" i="1" smtClean="0">
                        <a:latin typeface="Cambria Math" panose="02040503050406030204" pitchFamily="18" charset="0"/>
                        <a:ea typeface="Cambria Math" panose="02040503050406030204" pitchFamily="18" charset="0"/>
                        <a:cs typeface="Arial" panose="020B0604020202020204" pitchFamily="34" charset="0"/>
                      </a:rPr>
                      <m:t>𝒖</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r>
                      <a:rPr lang="en-US" altLang="en-US" b="1" i="1" smtClean="0">
                        <a:latin typeface="Cambria Math" panose="02040503050406030204" pitchFamily="18" charset="0"/>
                        <a:ea typeface="Cambria Math" panose="02040503050406030204" pitchFamily="18" charset="0"/>
                        <a:cs typeface="Arial" panose="020B0604020202020204" pitchFamily="34" charset="0"/>
                      </a:rPr>
                      <m:t>𝒗</m:t>
                    </m:r>
                    <m:r>
                      <a:rPr lang="en-US" altLang="en-US"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en-US" sz="2000" b="1" dirty="0"/>
                  <a:t>: </a:t>
                </a:r>
                <a:r>
                  <a:rPr lang="en-US" altLang="en-US" sz="2000" dirty="0"/>
                  <a:t>merge the set containing u and set containing v into a common set.</a:t>
                </a:r>
                <a:endParaRPr lang="en-US" altLang="en-US" dirty="0">
                  <a:sym typeface="Symbol" pitchFamily="18" charset="2"/>
                </a:endParaRPr>
              </a:p>
              <a:p>
                <a:pPr marL="347472" algn="just">
                  <a:spcBef>
                    <a:spcPts val="240"/>
                  </a:spcBef>
                </a:pPr>
                <a:endParaRPr lang="en-US" altLang="en-US" dirty="0">
                  <a:sym typeface="Symbol" pitchFamily="18" charset="2"/>
                </a:endParaRP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43572"/>
                <a:ext cx="10207632" cy="4801629"/>
              </a:xfrm>
              <a:blipFill>
                <a:blip r:embed="rId6"/>
                <a:stretch>
                  <a:fillRect t="-888" r="-358"/>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9</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492417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3|4.6|22.3|12.6"/>
</p:tagLst>
</file>

<file path=ppt/tags/tag10.xml><?xml version="1.0" encoding="utf-8"?>
<p:tagLst xmlns:a="http://schemas.openxmlformats.org/drawingml/2006/main" xmlns:r="http://schemas.openxmlformats.org/officeDocument/2006/relationships" xmlns:p="http://schemas.openxmlformats.org/presentationml/2006/main">
  <p:tag name="TIMING" val="|5.7|26.9"/>
</p:tagLst>
</file>

<file path=ppt/tags/tag11.xml><?xml version="1.0" encoding="utf-8"?>
<p:tagLst xmlns:a="http://schemas.openxmlformats.org/drawingml/2006/main" xmlns:r="http://schemas.openxmlformats.org/officeDocument/2006/relationships" xmlns:p="http://schemas.openxmlformats.org/presentationml/2006/main">
  <p:tag name="TIMING" val="|16.5"/>
</p:tagLst>
</file>

<file path=ppt/tags/tag12.xml><?xml version="1.0" encoding="utf-8"?>
<p:tagLst xmlns:a="http://schemas.openxmlformats.org/drawingml/2006/main" xmlns:r="http://schemas.openxmlformats.org/officeDocument/2006/relationships" xmlns:p="http://schemas.openxmlformats.org/presentationml/2006/main">
  <p:tag name="TIMING" val="|18.1"/>
</p:tagLst>
</file>

<file path=ppt/tags/tag13.xml><?xml version="1.0" encoding="utf-8"?>
<p:tagLst xmlns:a="http://schemas.openxmlformats.org/drawingml/2006/main" xmlns:r="http://schemas.openxmlformats.org/officeDocument/2006/relationships" xmlns:p="http://schemas.openxmlformats.org/presentationml/2006/main">
  <p:tag name="TIMING" val="|19.4"/>
</p:tagLst>
</file>

<file path=ppt/tags/tag14.xml><?xml version="1.0" encoding="utf-8"?>
<p:tagLst xmlns:a="http://schemas.openxmlformats.org/drawingml/2006/main" xmlns:r="http://schemas.openxmlformats.org/officeDocument/2006/relationships" xmlns:p="http://schemas.openxmlformats.org/presentationml/2006/main">
  <p:tag name="TIMING" val="|4.6|4.2|14.5"/>
</p:tagLst>
</file>

<file path=ppt/tags/tag15.xml><?xml version="1.0" encoding="utf-8"?>
<p:tagLst xmlns:a="http://schemas.openxmlformats.org/drawingml/2006/main" xmlns:r="http://schemas.openxmlformats.org/officeDocument/2006/relationships" xmlns:p="http://schemas.openxmlformats.org/presentationml/2006/main">
  <p:tag name="TIMING" val="|14.9"/>
</p:tagLst>
</file>

<file path=ppt/tags/tag16.xml><?xml version="1.0" encoding="utf-8"?>
<p:tagLst xmlns:a="http://schemas.openxmlformats.org/drawingml/2006/main" xmlns:r="http://schemas.openxmlformats.org/officeDocument/2006/relationships" xmlns:p="http://schemas.openxmlformats.org/presentationml/2006/main">
  <p:tag name="TIMING" val="|21.3"/>
</p:tagLst>
</file>

<file path=ppt/tags/tag17.xml><?xml version="1.0" encoding="utf-8"?>
<p:tagLst xmlns:a="http://schemas.openxmlformats.org/drawingml/2006/main" xmlns:r="http://schemas.openxmlformats.org/officeDocument/2006/relationships" xmlns:p="http://schemas.openxmlformats.org/presentationml/2006/main">
  <p:tag name="TIMING" val="|10.1"/>
</p:tagLst>
</file>

<file path=ppt/tags/tag18.xml><?xml version="1.0" encoding="utf-8"?>
<p:tagLst xmlns:a="http://schemas.openxmlformats.org/drawingml/2006/main" xmlns:r="http://schemas.openxmlformats.org/officeDocument/2006/relationships" xmlns:p="http://schemas.openxmlformats.org/presentationml/2006/main">
  <p:tag name="TIMING" val="|4.6|4.2|14.5"/>
</p:tagLst>
</file>

<file path=ppt/tags/tag19.xml><?xml version="1.0" encoding="utf-8"?>
<p:tagLst xmlns:a="http://schemas.openxmlformats.org/drawingml/2006/main" xmlns:r="http://schemas.openxmlformats.org/officeDocument/2006/relationships" xmlns:p="http://schemas.openxmlformats.org/presentationml/2006/main">
  <p:tag name="TIMING" val="|8.6|9.4|16.6|6.7"/>
</p:tagLst>
</file>

<file path=ppt/tags/tag2.xml><?xml version="1.0" encoding="utf-8"?>
<p:tagLst xmlns:a="http://schemas.openxmlformats.org/drawingml/2006/main" xmlns:r="http://schemas.openxmlformats.org/officeDocument/2006/relationships" xmlns:p="http://schemas.openxmlformats.org/presentationml/2006/main">
  <p:tag name="TIMING" val="|15.7|6.7|52.5"/>
</p:tagLst>
</file>

<file path=ppt/tags/tag20.xml><?xml version="1.0" encoding="utf-8"?>
<p:tagLst xmlns:a="http://schemas.openxmlformats.org/drawingml/2006/main" xmlns:r="http://schemas.openxmlformats.org/officeDocument/2006/relationships" xmlns:p="http://schemas.openxmlformats.org/presentationml/2006/main">
  <p:tag name="TIMING" val="|5.2|7.8|5|10.4|25.7|4"/>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TIMING" val="|8.6|9.4|16.6|6.7"/>
</p:tagLst>
</file>

<file path=ppt/tags/tag23.xml><?xml version="1.0" encoding="utf-8"?>
<p:tagLst xmlns:a="http://schemas.openxmlformats.org/drawingml/2006/main" xmlns:r="http://schemas.openxmlformats.org/officeDocument/2006/relationships" xmlns:p="http://schemas.openxmlformats.org/presentationml/2006/main">
  <p:tag name="TIMING" val="|5.6|9.1|8.2|4.6"/>
</p:tagLst>
</file>

<file path=ppt/tags/tag24.xml><?xml version="1.0" encoding="utf-8"?>
<p:tagLst xmlns:a="http://schemas.openxmlformats.org/drawingml/2006/main" xmlns:r="http://schemas.openxmlformats.org/officeDocument/2006/relationships" xmlns:p="http://schemas.openxmlformats.org/presentationml/2006/main">
  <p:tag name="TIMING" val="|5.3|5.3|17.7|39.6"/>
</p:tagLst>
</file>

<file path=ppt/tags/tag25.xml><?xml version="1.0" encoding="utf-8"?>
<p:tagLst xmlns:a="http://schemas.openxmlformats.org/drawingml/2006/main" xmlns:r="http://schemas.openxmlformats.org/officeDocument/2006/relationships" xmlns:p="http://schemas.openxmlformats.org/presentationml/2006/main">
  <p:tag name="TIMING" val="|4.6|4.2|14.5"/>
</p:tagLst>
</file>

<file path=ppt/tags/tag26.xml><?xml version="1.0" encoding="utf-8"?>
<p:tagLst xmlns:a="http://schemas.openxmlformats.org/drawingml/2006/main" xmlns:r="http://schemas.openxmlformats.org/officeDocument/2006/relationships" xmlns:p="http://schemas.openxmlformats.org/presentationml/2006/main">
  <p:tag name="TIMING" val="|4.6|4.2|14.5"/>
</p:tagLst>
</file>

<file path=ppt/tags/tag27.xml><?xml version="1.0" encoding="utf-8"?>
<p:tagLst xmlns:a="http://schemas.openxmlformats.org/drawingml/2006/main" xmlns:r="http://schemas.openxmlformats.org/officeDocument/2006/relationships" xmlns:p="http://schemas.openxmlformats.org/presentationml/2006/main">
  <p:tag name="TIMING" val="|4.6|4.2|14.5"/>
</p:tagLst>
</file>

<file path=ppt/tags/tag28.xml><?xml version="1.0" encoding="utf-8"?>
<p:tagLst xmlns:a="http://schemas.openxmlformats.org/drawingml/2006/main" xmlns:r="http://schemas.openxmlformats.org/officeDocument/2006/relationships" xmlns:p="http://schemas.openxmlformats.org/presentationml/2006/main">
  <p:tag name="TIMING" val="|4.6|4.2|14.5"/>
</p:tagLst>
</file>

<file path=ppt/tags/tag29.xml><?xml version="1.0" encoding="utf-8"?>
<p:tagLst xmlns:a="http://schemas.openxmlformats.org/drawingml/2006/main" xmlns:r="http://schemas.openxmlformats.org/officeDocument/2006/relationships" xmlns:p="http://schemas.openxmlformats.org/presentationml/2006/main">
  <p:tag name="TIMING" val="|4.6|4.2|14.5"/>
</p:tagLst>
</file>

<file path=ppt/tags/tag3.xml><?xml version="1.0" encoding="utf-8"?>
<p:tagLst xmlns:a="http://schemas.openxmlformats.org/drawingml/2006/main" xmlns:r="http://schemas.openxmlformats.org/officeDocument/2006/relationships" xmlns:p="http://schemas.openxmlformats.org/presentationml/2006/main">
  <p:tag name="TIMING" val="|8.6|10|12.7|7.3|11"/>
</p:tagLst>
</file>

<file path=ppt/tags/tag30.xml><?xml version="1.0" encoding="utf-8"?>
<p:tagLst xmlns:a="http://schemas.openxmlformats.org/drawingml/2006/main" xmlns:r="http://schemas.openxmlformats.org/officeDocument/2006/relationships" xmlns:p="http://schemas.openxmlformats.org/presentationml/2006/main">
  <p:tag name="TIMING" val="|4.6|4.2|14.5"/>
</p:tagLst>
</file>

<file path=ppt/tags/tag31.xml><?xml version="1.0" encoding="utf-8"?>
<p:tagLst xmlns:a="http://schemas.openxmlformats.org/drawingml/2006/main" xmlns:r="http://schemas.openxmlformats.org/officeDocument/2006/relationships" xmlns:p="http://schemas.openxmlformats.org/presentationml/2006/main">
  <p:tag name="TIMING" val="|4.6|4.2|14.5"/>
</p:tagLst>
</file>

<file path=ppt/tags/tag32.xml><?xml version="1.0" encoding="utf-8"?>
<p:tagLst xmlns:a="http://schemas.openxmlformats.org/drawingml/2006/main" xmlns:r="http://schemas.openxmlformats.org/officeDocument/2006/relationships" xmlns:p="http://schemas.openxmlformats.org/presentationml/2006/main">
  <p:tag name="TIMING" val="|4.6|4.2|14.5"/>
</p:tagLst>
</file>

<file path=ppt/tags/tag33.xml><?xml version="1.0" encoding="utf-8"?>
<p:tagLst xmlns:a="http://schemas.openxmlformats.org/drawingml/2006/main" xmlns:r="http://schemas.openxmlformats.org/officeDocument/2006/relationships" xmlns:p="http://schemas.openxmlformats.org/presentationml/2006/main">
  <p:tag name="TIMING" val="|4.6|4.2|14.5"/>
</p:tagLst>
</file>

<file path=ppt/tags/tag34.xml><?xml version="1.0" encoding="utf-8"?>
<p:tagLst xmlns:a="http://schemas.openxmlformats.org/drawingml/2006/main" xmlns:r="http://schemas.openxmlformats.org/officeDocument/2006/relationships" xmlns:p="http://schemas.openxmlformats.org/presentationml/2006/main">
  <p:tag name="TIMING" val="|4.6|4.2|14.5"/>
</p:tagLst>
</file>

<file path=ppt/tags/tag35.xml><?xml version="1.0" encoding="utf-8"?>
<p:tagLst xmlns:a="http://schemas.openxmlformats.org/drawingml/2006/main" xmlns:r="http://schemas.openxmlformats.org/officeDocument/2006/relationships" xmlns:p="http://schemas.openxmlformats.org/presentationml/2006/main">
  <p:tag name="TIMING" val="|4.6|4.2|14.5"/>
</p:tagLst>
</file>

<file path=ppt/tags/tag36.xml><?xml version="1.0" encoding="utf-8"?>
<p:tagLst xmlns:a="http://schemas.openxmlformats.org/drawingml/2006/main" xmlns:r="http://schemas.openxmlformats.org/officeDocument/2006/relationships" xmlns:p="http://schemas.openxmlformats.org/presentationml/2006/main">
  <p:tag name="TIMING" val="|17.9|12.4|14.8|15.3|25.7|26.3|26.2"/>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TIMING" val="|7.4|28.3|9.1|28.3|10.4|22.2|13.9|14.9|9|16.3"/>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TIMING" val="|5.6|9.1|8.2|4.6"/>
</p:tagLst>
</file>

<file path=ppt/tags/tag40.xml><?xml version="1.0" encoding="utf-8"?>
<p:tagLst xmlns:a="http://schemas.openxmlformats.org/drawingml/2006/main" xmlns:r="http://schemas.openxmlformats.org/officeDocument/2006/relationships" xmlns:p="http://schemas.openxmlformats.org/presentationml/2006/main">
  <p:tag name="TIMING" val="|22.7|22.4"/>
</p:tagLst>
</file>

<file path=ppt/tags/tag41.xml><?xml version="1.0" encoding="utf-8"?>
<p:tagLst xmlns:a="http://schemas.openxmlformats.org/drawingml/2006/main" xmlns:r="http://schemas.openxmlformats.org/officeDocument/2006/relationships" xmlns:p="http://schemas.openxmlformats.org/presentationml/2006/main">
  <p:tag name="TIMING" val="|5.6|9.1|8.2|4.6"/>
</p:tagLst>
</file>

<file path=ppt/tags/tag42.xml><?xml version="1.0" encoding="utf-8"?>
<p:tagLst xmlns:a="http://schemas.openxmlformats.org/drawingml/2006/main" xmlns:r="http://schemas.openxmlformats.org/officeDocument/2006/relationships" xmlns:p="http://schemas.openxmlformats.org/presentationml/2006/main">
  <p:tag name="TIMING" val="|2.9|4.3|9.1|23.2|1.2|2.2"/>
</p:tagLst>
</file>

<file path=ppt/tags/tag43.xml><?xml version="1.0" encoding="utf-8"?>
<p:tagLst xmlns:a="http://schemas.openxmlformats.org/drawingml/2006/main" xmlns:r="http://schemas.openxmlformats.org/officeDocument/2006/relationships" xmlns:p="http://schemas.openxmlformats.org/presentationml/2006/main">
  <p:tag name="TIMING" val="|4.6|4.2|14.5"/>
</p:tagLst>
</file>

<file path=ppt/tags/tag44.xml><?xml version="1.0" encoding="utf-8"?>
<p:tagLst xmlns:a="http://schemas.openxmlformats.org/drawingml/2006/main" xmlns:r="http://schemas.openxmlformats.org/officeDocument/2006/relationships" xmlns:p="http://schemas.openxmlformats.org/presentationml/2006/main">
  <p:tag name="TIMING" val="|4.6|4.2|14.5"/>
</p:tagLst>
</file>

<file path=ppt/tags/tag45.xml><?xml version="1.0" encoding="utf-8"?>
<p:tagLst xmlns:a="http://schemas.openxmlformats.org/drawingml/2006/main" xmlns:r="http://schemas.openxmlformats.org/officeDocument/2006/relationships" xmlns:p="http://schemas.openxmlformats.org/presentationml/2006/main">
  <p:tag name="TIMING" val="|4.6|4.2|14.5"/>
</p:tagLst>
</file>

<file path=ppt/tags/tag46.xml><?xml version="1.0" encoding="utf-8"?>
<p:tagLst xmlns:a="http://schemas.openxmlformats.org/drawingml/2006/main" xmlns:r="http://schemas.openxmlformats.org/officeDocument/2006/relationships" xmlns:p="http://schemas.openxmlformats.org/presentationml/2006/main">
  <p:tag name="TIMING" val="|4.6|4.2|14.5"/>
</p:tagLst>
</file>

<file path=ppt/tags/tag47.xml><?xml version="1.0" encoding="utf-8"?>
<p:tagLst xmlns:a="http://schemas.openxmlformats.org/drawingml/2006/main" xmlns:r="http://schemas.openxmlformats.org/officeDocument/2006/relationships" xmlns:p="http://schemas.openxmlformats.org/presentationml/2006/main">
  <p:tag name="TIMING" val="|4.6|4.2|14.5"/>
</p:tagLst>
</file>

<file path=ppt/tags/tag48.xml><?xml version="1.0" encoding="utf-8"?>
<p:tagLst xmlns:a="http://schemas.openxmlformats.org/drawingml/2006/main" xmlns:r="http://schemas.openxmlformats.org/officeDocument/2006/relationships" xmlns:p="http://schemas.openxmlformats.org/presentationml/2006/main">
  <p:tag name="TIMING" val="|4.6|4.2|14.5"/>
</p:tagLst>
</file>

<file path=ppt/tags/tag49.xml><?xml version="1.0" encoding="utf-8"?>
<p:tagLst xmlns:a="http://schemas.openxmlformats.org/drawingml/2006/main" xmlns:r="http://schemas.openxmlformats.org/officeDocument/2006/relationships" xmlns:p="http://schemas.openxmlformats.org/presentationml/2006/main">
  <p:tag name="TIMING" val="|4.6|4.2|14.5"/>
</p:tagLst>
</file>

<file path=ppt/tags/tag5.xml><?xml version="1.0" encoding="utf-8"?>
<p:tagLst xmlns:a="http://schemas.openxmlformats.org/drawingml/2006/main" xmlns:r="http://schemas.openxmlformats.org/officeDocument/2006/relationships" xmlns:p="http://schemas.openxmlformats.org/presentationml/2006/main">
  <p:tag name="TIMING" val="|9.4"/>
</p:tagLst>
</file>

<file path=ppt/tags/tag50.xml><?xml version="1.0" encoding="utf-8"?>
<p:tagLst xmlns:a="http://schemas.openxmlformats.org/drawingml/2006/main" xmlns:r="http://schemas.openxmlformats.org/officeDocument/2006/relationships" xmlns:p="http://schemas.openxmlformats.org/presentationml/2006/main">
  <p:tag name="TIMING" val="|4.6|4.2|14.5"/>
</p:tagLst>
</file>

<file path=ppt/tags/tag51.xml><?xml version="1.0" encoding="utf-8"?>
<p:tagLst xmlns:a="http://schemas.openxmlformats.org/drawingml/2006/main" xmlns:r="http://schemas.openxmlformats.org/officeDocument/2006/relationships" xmlns:p="http://schemas.openxmlformats.org/presentationml/2006/main">
  <p:tag name="TIMING" val="|4.6|4.2|14.5"/>
</p:tagLst>
</file>

<file path=ppt/tags/tag52.xml><?xml version="1.0" encoding="utf-8"?>
<p:tagLst xmlns:a="http://schemas.openxmlformats.org/drawingml/2006/main" xmlns:r="http://schemas.openxmlformats.org/officeDocument/2006/relationships" xmlns:p="http://schemas.openxmlformats.org/presentationml/2006/main">
  <p:tag name="TIMING" val="|4.6|4.2|14.5"/>
</p:tagLst>
</file>

<file path=ppt/tags/tag53.xml><?xml version="1.0" encoding="utf-8"?>
<p:tagLst xmlns:a="http://schemas.openxmlformats.org/drawingml/2006/main" xmlns:r="http://schemas.openxmlformats.org/officeDocument/2006/relationships" xmlns:p="http://schemas.openxmlformats.org/presentationml/2006/main">
  <p:tag name="TIMING" val="|4.6|4.2|14.5"/>
</p:tagLst>
</file>

<file path=ppt/tags/tag54.xml><?xml version="1.0" encoding="utf-8"?>
<p:tagLst xmlns:a="http://schemas.openxmlformats.org/drawingml/2006/main" xmlns:r="http://schemas.openxmlformats.org/officeDocument/2006/relationships" xmlns:p="http://schemas.openxmlformats.org/presentationml/2006/main">
  <p:tag name="TIMING" val="|9.5|5.3|8.6|4.8|15.4|23.9|16.3|19.3"/>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TIMING" val="|5.6|9.1|8.2|4.6"/>
</p:tagLst>
</file>

<file path=ppt/tags/tag6.xml><?xml version="1.0" encoding="utf-8"?>
<p:tagLst xmlns:a="http://schemas.openxmlformats.org/drawingml/2006/main" xmlns:r="http://schemas.openxmlformats.org/officeDocument/2006/relationships" xmlns:p="http://schemas.openxmlformats.org/presentationml/2006/main">
  <p:tag name="TIMING" val="|9.5|7.4"/>
</p:tagLst>
</file>

<file path=ppt/tags/tag7.xml><?xml version="1.0" encoding="utf-8"?>
<p:tagLst xmlns:a="http://schemas.openxmlformats.org/drawingml/2006/main" xmlns:r="http://schemas.openxmlformats.org/officeDocument/2006/relationships" xmlns:p="http://schemas.openxmlformats.org/presentationml/2006/main">
  <p:tag name="TIMING" val="|39.1"/>
</p:tagLst>
</file>

<file path=ppt/tags/tag8.xml><?xml version="1.0" encoding="utf-8"?>
<p:tagLst xmlns:a="http://schemas.openxmlformats.org/drawingml/2006/main" xmlns:r="http://schemas.openxmlformats.org/officeDocument/2006/relationships" xmlns:p="http://schemas.openxmlformats.org/presentationml/2006/main">
  <p:tag name="TIMING" val="|5.3|8|24|20.6"/>
</p:tagLst>
</file>

<file path=ppt/tags/tag9.xml><?xml version="1.0" encoding="utf-8"?>
<p:tagLst xmlns:a="http://schemas.openxmlformats.org/drawingml/2006/main" xmlns:r="http://schemas.openxmlformats.org/officeDocument/2006/relationships" xmlns:p="http://schemas.openxmlformats.org/presentationml/2006/main">
  <p:tag name="TIMING" val="|7.5|5.5|4.6"/>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2659</TotalTime>
  <Words>8273</Words>
  <Application>Microsoft Office PowerPoint</Application>
  <PresentationFormat>Widescreen</PresentationFormat>
  <Paragraphs>1762</Paragraphs>
  <Slides>55</Slides>
  <Notes>51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Calibri</vt:lpstr>
      <vt:lpstr>Calibri Light</vt:lpstr>
      <vt:lpstr>Cambria</vt:lpstr>
      <vt:lpstr>Cambria Math</vt:lpstr>
      <vt:lpstr>Comic Sans MS</vt:lpstr>
      <vt:lpstr>Courier New</vt:lpstr>
      <vt:lpstr>Monotype Sorts</vt:lpstr>
      <vt:lpstr>Times New Roman</vt:lpstr>
      <vt:lpstr>Office Theme</vt:lpstr>
      <vt:lpstr>Adjacency</vt:lpstr>
      <vt:lpstr>CSC 301 – Design and Analysis of Algorithms</vt:lpstr>
      <vt:lpstr>Greedy Algorithms: Introduction</vt:lpstr>
      <vt:lpstr>Greedy Algorithms: Counting Money Example</vt:lpstr>
      <vt:lpstr>Greedy Algorithms: Counting Money Example</vt:lpstr>
      <vt:lpstr>Greedy Algorithms: Properties</vt:lpstr>
      <vt:lpstr>PowerPoint Presentation</vt:lpstr>
      <vt:lpstr>Greedy Algorithms: Minimum Spanning Tree</vt:lpstr>
      <vt:lpstr>Greedy Algorithms: Minimum Spanning Tree</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MST Algorithm</vt:lpstr>
      <vt:lpstr>Greedy Algorithms: Kruskal’s Algorithm Runtime</vt:lpstr>
      <vt:lpstr>Greedy Algorithms: Kruskal’s Algorithm Runtime</vt:lpstr>
      <vt:lpstr>Greedy Algorithms: Kruskal’s Algo. Correctness</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MST Algorithm</vt:lpstr>
      <vt:lpstr>Greedy Algorithms: Prim’s Algorithm Runtime</vt:lpstr>
      <vt:lpstr>Greedy Algorithms: Prim’s Algorithm Runtime</vt:lpstr>
      <vt:lpstr>Greedy Algorithms: Single-Source Shortest Path Problem</vt:lpstr>
      <vt:lpstr>Greedy Algorithms: Dijkstra’s  Algorithm Idea</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vt:lpstr>
      <vt:lpstr>Greedy Algorithms: Dijkstra’s  Algorithm Runtime</vt:lpstr>
      <vt:lpstr>Greedy Algorithms: Dijkstra’s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301 – Design and Analysis of Algorithms</dc:title>
  <dc:creator>Hasan Jamal</dc:creator>
  <cp:lastModifiedBy>Hasan Jamal</cp:lastModifiedBy>
  <cp:revision>229</cp:revision>
  <dcterms:created xsi:type="dcterms:W3CDTF">2020-06-30T06:24:28Z</dcterms:created>
  <dcterms:modified xsi:type="dcterms:W3CDTF">2020-08-05T09:59:54Z</dcterms:modified>
</cp:coreProperties>
</file>