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2"/>
  </p:notesMasterIdLst>
  <p:sldIdLst>
    <p:sldId id="256" r:id="rId4"/>
    <p:sldId id="305" r:id="rId5"/>
    <p:sldId id="457" r:id="rId6"/>
    <p:sldId id="458" r:id="rId7"/>
    <p:sldId id="460" r:id="rId8"/>
    <p:sldId id="459" r:id="rId9"/>
    <p:sldId id="365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55" r:id="rId19"/>
    <p:sldId id="469" r:id="rId20"/>
    <p:sldId id="262" r:id="rId21"/>
    <p:sldId id="281" r:id="rId22"/>
    <p:sldId id="284" r:id="rId23"/>
    <p:sldId id="285" r:id="rId24"/>
    <p:sldId id="282" r:id="rId25"/>
    <p:sldId id="283" r:id="rId26"/>
    <p:sldId id="609" r:id="rId27"/>
    <p:sldId id="610" r:id="rId28"/>
    <p:sldId id="611" r:id="rId29"/>
    <p:sldId id="612" r:id="rId30"/>
    <p:sldId id="613" r:id="rId31"/>
    <p:sldId id="614" r:id="rId32"/>
    <p:sldId id="275" r:id="rId33"/>
    <p:sldId id="276" r:id="rId34"/>
    <p:sldId id="277" r:id="rId35"/>
    <p:sldId id="278" r:id="rId36"/>
    <p:sldId id="279" r:id="rId37"/>
    <p:sldId id="280" r:id="rId38"/>
    <p:sldId id="263" r:id="rId39"/>
    <p:sldId id="346" r:id="rId40"/>
    <p:sldId id="3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848"/>
    <a:srgbClr val="FFFFFF"/>
    <a:srgbClr val="F8A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9770B-8172-4864-85AA-017AEB9D9834}" v="10" dt="2020-08-05T05:00:55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0" autoAdjust="0"/>
    <p:restoredTop sz="81784" autoAdjust="0"/>
  </p:normalViewPr>
  <p:slideViewPr>
    <p:cSldViewPr snapToGrid="0">
      <p:cViewPr varScale="1">
        <p:scale>
          <a:sx n="49" d="100"/>
          <a:sy n="49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Jamal" userId="6724a5da2ffd1b8f" providerId="LiveId" clId="{4BD9770B-8172-4864-85AA-017AEB9D9834}"/>
    <pc:docChg chg="custSel modSld">
      <pc:chgData name="Hasan Jamal" userId="6724a5da2ffd1b8f" providerId="LiveId" clId="{4BD9770B-8172-4864-85AA-017AEB9D9834}" dt="2020-08-05T05:00:55.232" v="200"/>
      <pc:docMkLst>
        <pc:docMk/>
      </pc:docMkLst>
      <pc:sldChg chg="addSp delSp modSp modTransition modAnim modNotesTx">
        <pc:chgData name="Hasan Jamal" userId="6724a5da2ffd1b8f" providerId="LiveId" clId="{4BD9770B-8172-4864-85AA-017AEB9D9834}" dt="2020-08-05T05:00:55.232" v="200"/>
        <pc:sldMkLst>
          <pc:docMk/>
          <pc:sldMk cId="4172234395" sldId="441"/>
        </pc:sldMkLst>
        <pc:spChg chg="mod">
          <ac:chgData name="Hasan Jamal" userId="6724a5da2ffd1b8f" providerId="LiveId" clId="{4BD9770B-8172-4864-85AA-017AEB9D9834}" dt="2020-08-05T04:53:07.602" v="0" actId="14100"/>
          <ac:spMkLst>
            <pc:docMk/>
            <pc:sldMk cId="4172234395" sldId="441"/>
            <ac:spMk id="3075" creationId="{BDC86524-D040-4E2C-8289-F6365D095536}"/>
          </ac:spMkLst>
        </pc:spChg>
        <pc:picChg chg="add del mod">
          <ac:chgData name="Hasan Jamal" userId="6724a5da2ffd1b8f" providerId="LiveId" clId="{4BD9770B-8172-4864-85AA-017AEB9D9834}" dt="2020-08-05T04:58:23.331" v="6"/>
          <ac:picMkLst>
            <pc:docMk/>
            <pc:sldMk cId="4172234395" sldId="441"/>
            <ac:picMk id="2" creationId="{A6199B9B-CC3E-4AC9-ADD8-77E7E53C42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92162-C03B-4EED-A758-1005E973673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7DFF9-65BB-4D0B-BB1B-FFDBF836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43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01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3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37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4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42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10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2900C539-2CBC-11C8-36CA-6B03095C34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CFB1657D-DFB1-0FAF-D474-2692BF15C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A8209595-836A-C77F-4F06-575E5E5614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8D2865-2B51-4F43-AF62-F35247BCD311}" type="slidenum">
              <a:rPr lang="en-US" altLang="en-US" sz="1200" i="0">
                <a:latin typeface="Times New Roman" panose="02020603050405020304" pitchFamily="18" charset="0"/>
              </a:rPr>
              <a:pPr/>
              <a:t>37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4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6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7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51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86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9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2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EA41-295D-4CAC-B1D3-2A6966BA2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E4177-02C8-4C00-BAF6-B0E882B30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379E7-8486-4AFB-B6B8-4618342C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9D70-165A-4892-B45B-163B7DDF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8962-6BEC-4095-8D87-5B37DD67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DF85-2F41-4823-9437-3679E8E9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2BBE8-9F55-4843-BBD1-590C39C59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2BDF-8250-4895-B7FD-C5D41EA6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2589A-7A5D-48E2-84AF-F81E3875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6E3D-9C55-4079-BBCF-2C9CD9AB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1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0D7EE-1C63-4EFD-AD1B-007673A2D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CE5E6-19BF-48E8-82BF-E1A46BDB4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1F82D-7A38-4599-843B-4D0B4667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7CB7B-DDA5-4712-8D17-4801D2C2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E152-8E2C-4A8A-9FB8-9AF66363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30A6B0-EC8D-4E0D-B5FC-0EB19EECD4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7692B-792B-4ED0-91B7-8F23FBA22C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7D4A-B497-43CF-B19D-F7001529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860107B-22EA-4779-B6F5-AE259CADC6F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117ABB-F4D8-4CBD-A628-5C35A501B1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92445-8E8E-49C4-97E1-DD00FC7389B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C75C-6ED8-4B8D-B9AD-EE48CF69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C375408-CF77-4ABB-ADBC-CCEDFCB48EC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54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979EA27-C8B4-44ED-9D29-819D3DE76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62FED-7465-4F8B-87BB-3BEFF31AF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B2678-C7C9-48D2-91D3-4A15D8FD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C9B51A7-AC12-4DC0-B626-1154BAB5764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6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7A8A76E-9450-43C5-BBE9-7EAE981B97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4B806-6F53-4E06-8FEE-4C046C3104D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F45CEE-50EE-4F1D-B90C-670F3633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9479A46-4A43-4DB0-A154-AB14C85C5E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2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2D6392-5947-44FC-9F67-CEA73B7E9E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89271-66F8-46E6-93A4-3AB4D931F2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FD681D2-F5B1-482D-8E1B-740DC290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7E7F57D-2391-4688-A169-37529460972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68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4221634-305B-412A-BC73-FC0665D4A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859AB-645F-44FB-8868-36BAEE6E208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5F43B89-A164-4BAB-B3B4-0622DD52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E81E25-71F5-41A0-AE63-5D25D2D6748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49CA5A8-4AFE-428D-A7A5-43A6D7D69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BDF7B-976F-4945-A26B-4255B9028E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F447589-285C-4815-B3F6-9E5C1DA2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19A3-656B-4380-B553-CC873F34D5B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09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BC4D54-ABF1-493E-9834-B0561A6860F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AECA2-2101-4850-9DB2-405B2FD11DE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AFC0E1-32D0-4629-A8EE-5ABFF4AB58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63A21A-4F81-4D58-A512-4BBEAEF0DAF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3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7ED9-824B-443C-A225-B0C7D111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3547-7AA2-4417-B3A6-8473861E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0A719-14E9-428A-8B38-109801E1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AEE6-8C60-46F2-82BB-E80ACCF2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2F11-177F-4CF0-A664-31330C96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94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97E6CF7-4CB3-49E1-B50E-5247F4EF6F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9AFF0F-C6BA-4CF6-B7D9-BB2C2DCC89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7B2A25-E43E-4D48-986A-08514404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B7C62FF-1AA6-4E80-94CA-071BB4868FE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8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D98834-7413-4366-94AD-2510024BE6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013D1-F76B-43FB-B619-9C9C84BF9F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1D38-06B9-452E-AC61-01D641CD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9841C18-D858-4094-AAA6-FFDA3FD06C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31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45393AD-7E5C-4838-BB7F-E098C65A30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DDA5F-AECA-4A84-9F98-2A9F6DC3A17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8307-6E8E-449B-A278-1915FB0C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78F01B1-98A9-43C5-AEE0-F59BF8BBDF3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9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4521" y="2067306"/>
            <a:ext cx="1026295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6F71-41BD-48F7-91FE-F8207D24CE0F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748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8284-A3D6-49D4-ADFA-AAB4DC7BD423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923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40FB-0C79-4703-BCCB-9DDA6C7887BF}" type="datetime1">
              <a:rPr lang="en-US" smtClean="0"/>
              <a:t>5/22/2024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94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3200" y="152400"/>
            <a:ext cx="11684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203200" y="990600"/>
            <a:ext cx="11684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CF3F6-806C-4B07-A78E-93DDAC185EE9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336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CF331-F95D-48BA-8A46-2E8A302182AB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5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C57-4846-4391-81F4-B95BCBCE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7BAC0-4764-47E2-8223-A5C34935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0386B-9B00-47C3-9C4D-0CCF7E63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780C6-8AF2-4D64-8D71-522AA97F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EAD7-9D37-487A-A005-42DD0F9C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A789-4226-4C8B-BC33-58EFB280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F2EA-58FF-40CD-B2F5-D9B093059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78921-D1E8-402E-9C2A-E583770E2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5C883-D372-4AEF-BC0D-8B22FD3B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65CAE-5226-4C8A-9D3D-8013113D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6CFCA-E712-4F2E-B7EE-83664622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4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BEBB-A7A2-4D05-BEA5-31601A15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1E13-0E16-4A52-800A-AA6FA32F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D3EDF-C65C-4204-9768-4DCDEBC4D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BC5C6-642A-40FE-8B29-F4C882BC1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9901-D4AE-4AAD-A70B-CBB84102C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4CEF8-EFBA-47CE-A413-942AEA1B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2888D-1E01-4409-9DAC-C413D884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21687-6AB5-4ED3-8FA4-23DA1016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1342-6F4A-4EEE-B821-1A53547F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8AA9A-FC65-4F99-9BAC-07AA890A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5AFA8-6DE2-4F91-BFB6-32AEC16C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584AB-D8D9-478D-8B15-662898EB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BF37C-4323-4F9D-87D4-09597926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88A59-8BE4-4643-B039-C64C51CD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B1B5C-7C0F-4C63-A192-2F201818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0C12-8525-4E10-85DF-848C2936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22CB-6654-4117-AF5E-3CC600EEE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1EC1D-FB41-4211-AB37-C3C672E50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FF57-58DD-4EEF-AE5D-6F02F493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20259-499C-47EE-804D-913A7912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CFCE6-70D3-4D2F-8B04-6EB69E2A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A48E-515F-46B7-8544-0A8A9A0F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BB0D9-8AB6-48C5-A847-20099CBE8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2DDE3-1854-4109-95A6-02C0C9ADA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80052-D6C7-4B42-8893-1617AB4F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A4A9-E6CA-4B98-8BE0-EDFBF6CD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62382-1324-4D66-9B37-B20F421C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3F6F5-A26C-49B3-8F5C-AF1268C8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828BA-373B-4364-A4EB-C98AE5966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45D08-1747-42FB-8459-9BDF47783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81A57-13F3-408D-9023-999A8F0B4801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6F01-FCD7-428B-B7AF-1F8EE64A5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5F23B-4569-4B37-B9BB-C51E4CFEA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4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92853-E641-4759-A844-D5BF3A57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FBCCBBA-09B6-4640-A937-3DB8A77569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894A11-D8C5-4E7D-B939-F2D81611AB07}"/>
              </a:ext>
            </a:extLst>
          </p:cNvPr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2EA06-5535-401E-9DBE-0A136E1F604D}"/>
              </a:ext>
            </a:extLst>
          </p:cNvPr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20B9-ADB2-457F-97C7-3435F885E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4967" y="5648326"/>
            <a:ext cx="732367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C291ED5-3708-4946-B3C4-EA36CA68663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726E7-5367-4309-95DD-6A1B9FE21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511103" y="3988066"/>
            <a:ext cx="236696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425A-C5DD-4F06-96B0-90FEBC465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0475384" y="1585384"/>
            <a:ext cx="2438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0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9959" y="1150747"/>
            <a:ext cx="495130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96761" y="1671559"/>
            <a:ext cx="865801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A7E3-139C-45B8-B8F3-A8DC1EE0B97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66178" y="6509933"/>
            <a:ext cx="32850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spcBef>
                <a:spcPts val="105"/>
              </a:spcBef>
            </a:pPr>
            <a:fld id="{81D60167-4931-47E6-BA6A-407CBD079E47}" type="slidenum">
              <a:rPr lang="en-US" smtClean="0"/>
              <a:pPr marL="25400"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5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>
            <a:extLst>
              <a:ext uri="{FF2B5EF4-FFF2-40B4-BE49-F238E27FC236}">
                <a16:creationId xmlns:a16="http://schemas.microsoft.com/office/drawing/2014/main" id="{A9A7F44C-A524-4480-B4E2-D9FCCF694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57792DD-518F-48EE-B3D0-B68D6677922C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8F2947-A159-4539-B1EF-19247FDBE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4176"/>
            <a:ext cx="8458200" cy="14700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CSC 301 – Design and Analysis of Algorithms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8F0813-6F2D-4C7B-85EC-4A2C800AD321}"/>
              </a:ext>
            </a:extLst>
          </p:cNvPr>
          <p:cNvSpPr txBox="1">
            <a:spLocks/>
          </p:cNvSpPr>
          <p:nvPr/>
        </p:nvSpPr>
        <p:spPr>
          <a:xfrm>
            <a:off x="1524000" y="3505200"/>
            <a:ext cx="84582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A9A57C"/>
              </a:buClr>
              <a:defRPr/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Instructor: Dr. M. Hasan Jamal</a:t>
            </a:r>
          </a:p>
          <a:p>
            <a:pPr algn="ctr" fontAlgn="base">
              <a:spcAft>
                <a:spcPct val="0"/>
              </a:spcAft>
              <a:buClr>
                <a:srgbClr val="A9A57C"/>
              </a:buClr>
              <a:defRPr/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Lecture# 07(b): Topological Sorting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173211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Topological Sort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E5FE865-84BC-1533-F7FD-7A3E157F8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42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03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  <a:defRPr sz="2400">
                <a:solidFill>
                  <a:schemeClr val="accent4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540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20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3pPr>
            <a:lvl4pPr marL="14303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6646"/>
              </a:buClr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4pPr>
            <a:lvl5pPr marL="1765300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5pPr>
            <a:lvl6pPr marL="22225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6pPr>
            <a:lvl7pPr marL="26797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7pPr>
            <a:lvl8pPr marL="31369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8pPr>
            <a:lvl9pPr marL="35941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9pPr>
          </a:lstStyle>
          <a:p>
            <a:pPr marL="4603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TopologicalSort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)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map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:= {each vertex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sym typeface="Symbol" panose="05050102010706020507" pitchFamily="18" charset="2"/>
              </a:rPr>
              <a:t>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its in-degree}.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queue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:= {all vertices with in-degree = 0}.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ordering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:= { 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Repeat until queue is empty: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Dequeue the first vertex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 from the queue.  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</a:rPr>
              <a:t>// C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ordering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+=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.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Decrease the in-degree of all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's  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</a:rPr>
              <a:t>// E, F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neighbors by 1 in the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map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.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queue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+= {any neighbors now having in-degree of 0}.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libri"/>
            </a:endParaRP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map	:= { A=0, B=0, C=0, </a:t>
            </a:r>
            <a:r>
              <a:rPr kumimoji="0" lang="en-US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D=0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,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E=1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,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 F=1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 }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queue	:= { D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}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ordering	:= { B, A,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C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}</a:t>
            </a:r>
          </a:p>
        </p:txBody>
      </p:sp>
      <p:grpSp>
        <p:nvGrpSpPr>
          <p:cNvPr id="17" name="Group 4">
            <a:extLst>
              <a:ext uri="{FF2B5EF4-FFF2-40B4-BE49-F238E27FC236}">
                <a16:creationId xmlns:a16="http://schemas.microsoft.com/office/drawing/2014/main" id="{303FB42A-521F-9849-EDFB-DA0E59E20B50}"/>
              </a:ext>
            </a:extLst>
          </p:cNvPr>
          <p:cNvGrpSpPr>
            <a:grpSpLocks/>
          </p:cNvGrpSpPr>
          <p:nvPr/>
        </p:nvGrpSpPr>
        <p:grpSpPr bwMode="auto">
          <a:xfrm>
            <a:off x="7107607" y="1991711"/>
            <a:ext cx="3124200" cy="2590800"/>
            <a:chOff x="3456" y="1344"/>
            <a:chExt cx="1968" cy="1632"/>
          </a:xfrm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40F83A0D-57E4-0B91-6AEF-DCC0FCC5F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19" name="AutoShape 6">
              <a:extLst>
                <a:ext uri="{FF2B5EF4-FFF2-40B4-BE49-F238E27FC236}">
                  <a16:creationId xmlns:a16="http://schemas.microsoft.com/office/drawing/2014/main" id="{49E47051-4661-BC5E-4F68-FCB9A77DB14E}"/>
                </a:ext>
              </a:extLst>
            </p:cNvPr>
            <p:cNvCxnSpPr>
              <a:cxnSpLocks noChangeShapeType="1"/>
              <a:stCxn id="23" idx="7"/>
              <a:endCxn id="18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DD8465D7-2673-01C0-5BEF-00FAE7B2E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FB85405B-2F9D-3047-DB05-AA9560C91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22" name="Oval 9">
              <a:extLst>
                <a:ext uri="{FF2B5EF4-FFF2-40B4-BE49-F238E27FC236}">
                  <a16:creationId xmlns:a16="http://schemas.microsoft.com/office/drawing/2014/main" id="{88869411-D259-C6A8-176A-A2D371F25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627A5E92-44B3-D9D7-74AE-E40721F4A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24" name="AutoShape 11">
              <a:extLst>
                <a:ext uri="{FF2B5EF4-FFF2-40B4-BE49-F238E27FC236}">
                  <a16:creationId xmlns:a16="http://schemas.microsoft.com/office/drawing/2014/main" id="{9CB6871B-8F0E-D9BD-B692-4A0E318BAAE8}"/>
                </a:ext>
              </a:extLst>
            </p:cNvPr>
            <p:cNvCxnSpPr>
              <a:cxnSpLocks noChangeShapeType="1"/>
              <a:stCxn id="18" idx="6"/>
              <a:endCxn id="21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2">
              <a:extLst>
                <a:ext uri="{FF2B5EF4-FFF2-40B4-BE49-F238E27FC236}">
                  <a16:creationId xmlns:a16="http://schemas.microsoft.com/office/drawing/2014/main" id="{850F9617-741B-731B-31F1-7003927D017B}"/>
                </a:ext>
              </a:extLst>
            </p:cNvPr>
            <p:cNvCxnSpPr>
              <a:cxnSpLocks noChangeShapeType="1"/>
              <a:stCxn id="23" idx="5"/>
              <a:endCxn id="22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13">
              <a:extLst>
                <a:ext uri="{FF2B5EF4-FFF2-40B4-BE49-F238E27FC236}">
                  <a16:creationId xmlns:a16="http://schemas.microsoft.com/office/drawing/2014/main" id="{5CF2F12B-F870-094C-5E30-67BEF9A89DD9}"/>
                </a:ext>
              </a:extLst>
            </p:cNvPr>
            <p:cNvCxnSpPr>
              <a:cxnSpLocks noChangeShapeType="1"/>
              <a:stCxn id="22" idx="7"/>
              <a:endCxn id="21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14">
              <a:extLst>
                <a:ext uri="{FF2B5EF4-FFF2-40B4-BE49-F238E27FC236}">
                  <a16:creationId xmlns:a16="http://schemas.microsoft.com/office/drawing/2014/main" id="{86D7F9A0-20B9-4F73-AD01-6563CA0C3678}"/>
                </a:ext>
              </a:extLst>
            </p:cNvPr>
            <p:cNvCxnSpPr>
              <a:cxnSpLocks noChangeShapeType="1"/>
              <a:stCxn id="20" idx="6"/>
              <a:endCxn id="22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9D65B84B-64C0-8AD2-DC8B-647FB0A24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29" name="AutoShape 16">
              <a:extLst>
                <a:ext uri="{FF2B5EF4-FFF2-40B4-BE49-F238E27FC236}">
                  <a16:creationId xmlns:a16="http://schemas.microsoft.com/office/drawing/2014/main" id="{9287A497-B346-2429-E0A7-31047B303551}"/>
                </a:ext>
              </a:extLst>
            </p:cNvPr>
            <p:cNvCxnSpPr>
              <a:cxnSpLocks noChangeShapeType="1"/>
              <a:stCxn id="18" idx="5"/>
              <a:endCxn id="28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7">
              <a:extLst>
                <a:ext uri="{FF2B5EF4-FFF2-40B4-BE49-F238E27FC236}">
                  <a16:creationId xmlns:a16="http://schemas.microsoft.com/office/drawing/2014/main" id="{039F8B79-C88F-9459-29D0-2CCEA0C38053}"/>
                </a:ext>
              </a:extLst>
            </p:cNvPr>
            <p:cNvCxnSpPr>
              <a:cxnSpLocks noChangeShapeType="1"/>
              <a:stCxn id="22" idx="0"/>
              <a:endCxn id="28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188071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173211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Topological Sort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E5FE865-84BC-1533-F7FD-7A3E157F8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42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03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  <a:defRPr sz="2400">
                <a:solidFill>
                  <a:schemeClr val="accent4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540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20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3pPr>
            <a:lvl4pPr marL="14303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6646"/>
              </a:buClr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4pPr>
            <a:lvl5pPr marL="1765300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5pPr>
            <a:lvl6pPr marL="22225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6pPr>
            <a:lvl7pPr marL="26797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7pPr>
            <a:lvl8pPr marL="31369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8pPr>
            <a:lvl9pPr marL="35941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9pPr>
          </a:lstStyle>
          <a:p>
            <a:pPr marL="4603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TopologicalSort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)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map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:= {each vertex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sym typeface="Symbol" panose="05050102010706020507" pitchFamily="18" charset="2"/>
              </a:rPr>
              <a:t>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its in-degree}.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queue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:= {all vertices with in-degree = 0}.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ordering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:= { 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Repeat until queue is empty: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Dequeue the first vertex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 from the queue.  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</a:rPr>
              <a:t>// D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ordering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+=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.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Decrease the in-degree of all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's  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</a:rPr>
              <a:t>// F, </a:t>
            </a:r>
            <a:r>
              <a:rPr lang="en-US" altLang="en-US" sz="1800" kern="0" dirty="0">
                <a:solidFill>
                  <a:srgbClr val="008000"/>
                </a:solidFill>
                <a:latin typeface="Calibri"/>
              </a:rPr>
              <a:t>E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neighbors by 1 in the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map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.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queue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+= {any neighbors now having in-degree of 0}.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libri"/>
            </a:endParaRP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map	:= { A=0, B=0, C=0, </a:t>
            </a:r>
            <a:r>
              <a:rPr kumimoji="0" lang="en-US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D=0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,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E=0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,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 F=0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 }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queue	:= { </a:t>
            </a:r>
            <a:r>
              <a:rPr lang="en-US" altLang="en-US" sz="2000" b="1" kern="0" dirty="0">
                <a:solidFill>
                  <a:srgbClr val="404040"/>
                </a:solidFill>
                <a:latin typeface="Calibri"/>
              </a:rPr>
              <a:t>F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,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E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}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ordering	:= { B, A, C,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D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}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F4DDC94-78BD-06EA-03E9-152C37AE8D11}"/>
              </a:ext>
            </a:extLst>
          </p:cNvPr>
          <p:cNvGrpSpPr>
            <a:grpSpLocks/>
          </p:cNvGrpSpPr>
          <p:nvPr/>
        </p:nvGrpSpPr>
        <p:grpSpPr bwMode="auto">
          <a:xfrm>
            <a:off x="7107607" y="1991711"/>
            <a:ext cx="3124200" cy="2590800"/>
            <a:chOff x="3456" y="1344"/>
            <a:chExt cx="1968" cy="1632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CF0E8BA5-F0D0-75C5-2A89-8874C967F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5" name="AutoShape 6">
              <a:extLst>
                <a:ext uri="{FF2B5EF4-FFF2-40B4-BE49-F238E27FC236}">
                  <a16:creationId xmlns:a16="http://schemas.microsoft.com/office/drawing/2014/main" id="{6BF9C21E-E615-EAB3-5FBA-AA6814C3850B}"/>
                </a:ext>
              </a:extLst>
            </p:cNvPr>
            <p:cNvCxnSpPr>
              <a:cxnSpLocks noChangeShapeType="1"/>
              <a:stCxn id="9" idx="7"/>
              <a:endCxn id="4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04ABDDD5-8398-D4A3-F52B-52A579E80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40FA1E8D-5B21-D0F9-0D0C-B4325603C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2B836801-5545-BB22-F59B-829D63C26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4C8B8D0D-4996-EA88-C16A-AD26FE380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10" name="AutoShape 11">
              <a:extLst>
                <a:ext uri="{FF2B5EF4-FFF2-40B4-BE49-F238E27FC236}">
                  <a16:creationId xmlns:a16="http://schemas.microsoft.com/office/drawing/2014/main" id="{001C1EF8-F5E5-0FB4-975C-ABB46873102E}"/>
                </a:ext>
              </a:extLst>
            </p:cNvPr>
            <p:cNvCxnSpPr>
              <a:cxnSpLocks noChangeShapeType="1"/>
              <a:stCxn id="4" idx="6"/>
              <a:endCxn id="7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2">
              <a:extLst>
                <a:ext uri="{FF2B5EF4-FFF2-40B4-BE49-F238E27FC236}">
                  <a16:creationId xmlns:a16="http://schemas.microsoft.com/office/drawing/2014/main" id="{2DB378BE-9C2E-FE9C-2F19-CA30FC12666C}"/>
                </a:ext>
              </a:extLst>
            </p:cNvPr>
            <p:cNvCxnSpPr>
              <a:cxnSpLocks noChangeShapeType="1"/>
              <a:stCxn id="9" idx="5"/>
              <a:endCxn id="8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3">
              <a:extLst>
                <a:ext uri="{FF2B5EF4-FFF2-40B4-BE49-F238E27FC236}">
                  <a16:creationId xmlns:a16="http://schemas.microsoft.com/office/drawing/2014/main" id="{0253B631-239A-218A-3919-A842E415A375}"/>
                </a:ext>
              </a:extLst>
            </p:cNvPr>
            <p:cNvCxnSpPr>
              <a:cxnSpLocks noChangeShapeType="1"/>
              <a:stCxn id="8" idx="7"/>
              <a:endCxn id="7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4">
              <a:extLst>
                <a:ext uri="{FF2B5EF4-FFF2-40B4-BE49-F238E27FC236}">
                  <a16:creationId xmlns:a16="http://schemas.microsoft.com/office/drawing/2014/main" id="{33EEF98C-6273-816D-772F-F3D6DEDC84EC}"/>
                </a:ext>
              </a:extLst>
            </p:cNvPr>
            <p:cNvCxnSpPr>
              <a:cxnSpLocks noChangeShapeType="1"/>
              <a:stCxn id="6" idx="6"/>
              <a:endCxn id="8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DCC16E6D-C340-0A82-2185-6FE9D47B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5" name="AutoShape 16">
              <a:extLst>
                <a:ext uri="{FF2B5EF4-FFF2-40B4-BE49-F238E27FC236}">
                  <a16:creationId xmlns:a16="http://schemas.microsoft.com/office/drawing/2014/main" id="{92968B03-4387-2C75-B55B-9288C12CEC1F}"/>
                </a:ext>
              </a:extLst>
            </p:cNvPr>
            <p:cNvCxnSpPr>
              <a:cxnSpLocks noChangeShapeType="1"/>
              <a:stCxn id="4" idx="5"/>
              <a:endCxn id="14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7">
              <a:extLst>
                <a:ext uri="{FF2B5EF4-FFF2-40B4-BE49-F238E27FC236}">
                  <a16:creationId xmlns:a16="http://schemas.microsoft.com/office/drawing/2014/main" id="{38E7FECA-3E77-36BF-5698-C2DC9B35E516}"/>
                </a:ext>
              </a:extLst>
            </p:cNvPr>
            <p:cNvCxnSpPr>
              <a:cxnSpLocks noChangeShapeType="1"/>
              <a:stCxn id="8" idx="0"/>
              <a:endCxn id="14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330286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173211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Topological Sort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E5FE865-84BC-1533-F7FD-7A3E157F8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42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03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  <a:defRPr sz="2400">
                <a:solidFill>
                  <a:schemeClr val="accent4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540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20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3pPr>
            <a:lvl4pPr marL="14303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6646"/>
              </a:buClr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4pPr>
            <a:lvl5pPr marL="1765300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5pPr>
            <a:lvl6pPr marL="22225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6pPr>
            <a:lvl7pPr marL="26797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7pPr>
            <a:lvl8pPr marL="31369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8pPr>
            <a:lvl9pPr marL="35941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9pPr>
          </a:lstStyle>
          <a:p>
            <a:pPr marL="4603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TopologicalSort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)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map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:= {each vertex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sym typeface="Symbol" panose="05050102010706020507" pitchFamily="18" charset="2"/>
              </a:rPr>
              <a:t>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its in-degree}.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queue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:= {all vertices with in-degree = 0}.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ordering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:= { 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Repeat until queue is empty: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Dequeue the first vertex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 from the queue.  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</a:rPr>
              <a:t>// F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ordering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+=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.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Decrease the in-degree of all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's  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</a:rPr>
              <a:t>// none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neighbors by 1 in the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map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.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queue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+= {any neighbors now having in-degree of 0}.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libri"/>
            </a:endParaRP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map	:= { A=0, B=0, C=0, </a:t>
            </a:r>
            <a:r>
              <a:rPr kumimoji="0" lang="en-US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D=0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,</a:t>
            </a:r>
            <a:r>
              <a:rPr kumimoji="0" lang="en-US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 E=0, F=0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}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queue	:= { </a:t>
            </a:r>
            <a:r>
              <a:rPr kumimoji="0" lang="en-US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}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ordering	:= { B, A, C, D,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F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}</a:t>
            </a:r>
          </a:p>
        </p:txBody>
      </p:sp>
      <p:grpSp>
        <p:nvGrpSpPr>
          <p:cNvPr id="17" name="Group 4">
            <a:extLst>
              <a:ext uri="{FF2B5EF4-FFF2-40B4-BE49-F238E27FC236}">
                <a16:creationId xmlns:a16="http://schemas.microsoft.com/office/drawing/2014/main" id="{EDE72807-7F8A-8BFA-27E1-61DB10B155A4}"/>
              </a:ext>
            </a:extLst>
          </p:cNvPr>
          <p:cNvGrpSpPr>
            <a:grpSpLocks/>
          </p:cNvGrpSpPr>
          <p:nvPr/>
        </p:nvGrpSpPr>
        <p:grpSpPr bwMode="auto">
          <a:xfrm>
            <a:off x="7100094" y="1991711"/>
            <a:ext cx="3124200" cy="2590800"/>
            <a:chOff x="3456" y="1344"/>
            <a:chExt cx="1968" cy="1632"/>
          </a:xfrm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8D9B96A2-A1A5-E8D4-45A5-85416547A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19" name="AutoShape 6">
              <a:extLst>
                <a:ext uri="{FF2B5EF4-FFF2-40B4-BE49-F238E27FC236}">
                  <a16:creationId xmlns:a16="http://schemas.microsoft.com/office/drawing/2014/main" id="{FB0FB296-3FC4-A962-B12A-F5F05DC2F96A}"/>
                </a:ext>
              </a:extLst>
            </p:cNvPr>
            <p:cNvCxnSpPr>
              <a:cxnSpLocks noChangeShapeType="1"/>
              <a:stCxn id="23" idx="7"/>
              <a:endCxn id="18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96F10548-7077-2A1D-2B0D-96EF87DE4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C86ED18E-A5F2-CB76-3D49-368B9095A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22" name="Oval 9">
              <a:extLst>
                <a:ext uri="{FF2B5EF4-FFF2-40B4-BE49-F238E27FC236}">
                  <a16:creationId xmlns:a16="http://schemas.microsoft.com/office/drawing/2014/main" id="{B77E9325-7185-1C88-0DFA-083DDBCCE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4D095303-7712-7A4A-22B9-1890583FB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24" name="AutoShape 11">
              <a:extLst>
                <a:ext uri="{FF2B5EF4-FFF2-40B4-BE49-F238E27FC236}">
                  <a16:creationId xmlns:a16="http://schemas.microsoft.com/office/drawing/2014/main" id="{B2291E06-C10B-A1F4-C828-C3BCCA2B08D8}"/>
                </a:ext>
              </a:extLst>
            </p:cNvPr>
            <p:cNvCxnSpPr>
              <a:cxnSpLocks noChangeShapeType="1"/>
              <a:stCxn id="18" idx="6"/>
              <a:endCxn id="21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2">
              <a:extLst>
                <a:ext uri="{FF2B5EF4-FFF2-40B4-BE49-F238E27FC236}">
                  <a16:creationId xmlns:a16="http://schemas.microsoft.com/office/drawing/2014/main" id="{3CA47B5B-09D8-5BD2-38F1-6F3EC6A40514}"/>
                </a:ext>
              </a:extLst>
            </p:cNvPr>
            <p:cNvCxnSpPr>
              <a:cxnSpLocks noChangeShapeType="1"/>
              <a:stCxn id="23" idx="5"/>
              <a:endCxn id="22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13">
              <a:extLst>
                <a:ext uri="{FF2B5EF4-FFF2-40B4-BE49-F238E27FC236}">
                  <a16:creationId xmlns:a16="http://schemas.microsoft.com/office/drawing/2014/main" id="{24099002-FECC-C0A2-1308-F1DC6E061662}"/>
                </a:ext>
              </a:extLst>
            </p:cNvPr>
            <p:cNvCxnSpPr>
              <a:cxnSpLocks noChangeShapeType="1"/>
              <a:stCxn id="22" idx="7"/>
              <a:endCxn id="21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14">
              <a:extLst>
                <a:ext uri="{FF2B5EF4-FFF2-40B4-BE49-F238E27FC236}">
                  <a16:creationId xmlns:a16="http://schemas.microsoft.com/office/drawing/2014/main" id="{660FFFA2-0C91-85C3-EA08-DEE172E3B3BD}"/>
                </a:ext>
              </a:extLst>
            </p:cNvPr>
            <p:cNvCxnSpPr>
              <a:cxnSpLocks noChangeShapeType="1"/>
              <a:stCxn id="20" idx="6"/>
              <a:endCxn id="22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15B856C9-F01A-AC2B-69CB-7AB134D92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29" name="AutoShape 16">
              <a:extLst>
                <a:ext uri="{FF2B5EF4-FFF2-40B4-BE49-F238E27FC236}">
                  <a16:creationId xmlns:a16="http://schemas.microsoft.com/office/drawing/2014/main" id="{629F5D71-85CC-68F4-AB2D-79AAC8F992EC}"/>
                </a:ext>
              </a:extLst>
            </p:cNvPr>
            <p:cNvCxnSpPr>
              <a:cxnSpLocks noChangeShapeType="1"/>
              <a:stCxn id="18" idx="5"/>
              <a:endCxn id="28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7">
              <a:extLst>
                <a:ext uri="{FF2B5EF4-FFF2-40B4-BE49-F238E27FC236}">
                  <a16:creationId xmlns:a16="http://schemas.microsoft.com/office/drawing/2014/main" id="{73458A48-B56E-1297-DA69-41B2448E06E9}"/>
                </a:ext>
              </a:extLst>
            </p:cNvPr>
            <p:cNvCxnSpPr>
              <a:cxnSpLocks noChangeShapeType="1"/>
              <a:stCxn id="22" idx="0"/>
              <a:endCxn id="28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0999675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173211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Topological Sort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E5FE865-84BC-1533-F7FD-7A3E157F8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42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03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  <a:defRPr sz="2400">
                <a:solidFill>
                  <a:schemeClr val="accent4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540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20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3pPr>
            <a:lvl4pPr marL="14303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6646"/>
              </a:buClr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4pPr>
            <a:lvl5pPr marL="1765300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5pPr>
            <a:lvl6pPr marL="22225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6pPr>
            <a:lvl7pPr marL="26797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7pPr>
            <a:lvl8pPr marL="31369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8pPr>
            <a:lvl9pPr marL="35941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9pPr>
          </a:lstStyle>
          <a:p>
            <a:pPr marL="4603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TopologicalSort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)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map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:= {each vertex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sym typeface="Symbol" panose="05050102010706020507" pitchFamily="18" charset="2"/>
              </a:rPr>
              <a:t>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its in-degree}.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queue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:= {all vertices with in-degree = 0}.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ordering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:= { 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Repeat until queue is empty: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Dequeue the first vertex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 from the queue.  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</a:rPr>
              <a:t>// F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ordering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+=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.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Decrease the in-degree of all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's  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</a:rPr>
              <a:t>// none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neighbors by 1 in the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map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.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queue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+= {any neighbors now having in-degree of 0}.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libri"/>
            </a:endParaRP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map	:= { A=0, B=0, C=0, </a:t>
            </a:r>
            <a:r>
              <a:rPr kumimoji="0" lang="en-US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D=0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,</a:t>
            </a:r>
            <a:r>
              <a:rPr kumimoji="0" lang="en-US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 E=0, F=0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}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queue	:= { }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ordering	:= { B, A, C, D, F,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E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}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249F62E-AD5D-0C70-9833-7EF32C4AF5C3}"/>
              </a:ext>
            </a:extLst>
          </p:cNvPr>
          <p:cNvGrpSpPr>
            <a:grpSpLocks/>
          </p:cNvGrpSpPr>
          <p:nvPr/>
        </p:nvGrpSpPr>
        <p:grpSpPr bwMode="auto">
          <a:xfrm>
            <a:off x="7100094" y="1991711"/>
            <a:ext cx="3124200" cy="2590800"/>
            <a:chOff x="3456" y="1344"/>
            <a:chExt cx="1968" cy="1632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0BFD6A7E-666F-349B-E92D-6644B3F1D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5" name="AutoShape 6">
              <a:extLst>
                <a:ext uri="{FF2B5EF4-FFF2-40B4-BE49-F238E27FC236}">
                  <a16:creationId xmlns:a16="http://schemas.microsoft.com/office/drawing/2014/main" id="{66615AFD-F84B-99EE-1A7C-C11A97879ECB}"/>
                </a:ext>
              </a:extLst>
            </p:cNvPr>
            <p:cNvCxnSpPr>
              <a:cxnSpLocks noChangeShapeType="1"/>
              <a:stCxn id="9" idx="7"/>
              <a:endCxn id="4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C0627B6E-03D3-C729-1DF7-1F74830EF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2F5837AB-D728-CED5-63F5-09A3D4440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190081D5-17B7-6797-78F8-0263F3C02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D054DCF3-0F26-AB80-4498-D6A8EF17D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10" name="AutoShape 11">
              <a:extLst>
                <a:ext uri="{FF2B5EF4-FFF2-40B4-BE49-F238E27FC236}">
                  <a16:creationId xmlns:a16="http://schemas.microsoft.com/office/drawing/2014/main" id="{743A11B5-4CE5-238E-A517-6DC3F6D7A43B}"/>
                </a:ext>
              </a:extLst>
            </p:cNvPr>
            <p:cNvCxnSpPr>
              <a:cxnSpLocks noChangeShapeType="1"/>
              <a:stCxn id="4" idx="6"/>
              <a:endCxn id="7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2">
              <a:extLst>
                <a:ext uri="{FF2B5EF4-FFF2-40B4-BE49-F238E27FC236}">
                  <a16:creationId xmlns:a16="http://schemas.microsoft.com/office/drawing/2014/main" id="{65E6EB89-44DC-52CB-3AAB-00F10DB5299F}"/>
                </a:ext>
              </a:extLst>
            </p:cNvPr>
            <p:cNvCxnSpPr>
              <a:cxnSpLocks noChangeShapeType="1"/>
              <a:stCxn id="9" idx="5"/>
              <a:endCxn id="8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3">
              <a:extLst>
                <a:ext uri="{FF2B5EF4-FFF2-40B4-BE49-F238E27FC236}">
                  <a16:creationId xmlns:a16="http://schemas.microsoft.com/office/drawing/2014/main" id="{0D727571-02E0-1187-5B95-CE3D98CD71F0}"/>
                </a:ext>
              </a:extLst>
            </p:cNvPr>
            <p:cNvCxnSpPr>
              <a:cxnSpLocks noChangeShapeType="1"/>
              <a:stCxn id="8" idx="7"/>
              <a:endCxn id="7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4">
              <a:extLst>
                <a:ext uri="{FF2B5EF4-FFF2-40B4-BE49-F238E27FC236}">
                  <a16:creationId xmlns:a16="http://schemas.microsoft.com/office/drawing/2014/main" id="{CF14CCB8-065D-60F7-FAE8-25D90DDA9462}"/>
                </a:ext>
              </a:extLst>
            </p:cNvPr>
            <p:cNvCxnSpPr>
              <a:cxnSpLocks noChangeShapeType="1"/>
              <a:stCxn id="6" idx="6"/>
              <a:endCxn id="8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D58B063C-DEDF-2C1C-A1FD-C735A1FBB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5" name="AutoShape 16">
              <a:extLst>
                <a:ext uri="{FF2B5EF4-FFF2-40B4-BE49-F238E27FC236}">
                  <a16:creationId xmlns:a16="http://schemas.microsoft.com/office/drawing/2014/main" id="{6177DB00-5128-835E-069C-9D1F3A5AA0A0}"/>
                </a:ext>
              </a:extLst>
            </p:cNvPr>
            <p:cNvCxnSpPr>
              <a:cxnSpLocks noChangeShapeType="1"/>
              <a:stCxn id="4" idx="5"/>
              <a:endCxn id="14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7">
              <a:extLst>
                <a:ext uri="{FF2B5EF4-FFF2-40B4-BE49-F238E27FC236}">
                  <a16:creationId xmlns:a16="http://schemas.microsoft.com/office/drawing/2014/main" id="{7B17B557-2FD4-2A89-1823-52ED3F0300B2}"/>
                </a:ext>
              </a:extLst>
            </p:cNvPr>
            <p:cNvCxnSpPr>
              <a:cxnSpLocks noChangeShapeType="1"/>
              <a:stCxn id="8" idx="0"/>
              <a:endCxn id="14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6394165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173211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Topological Sort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E5FE865-84BC-1533-F7FD-7A3E157F8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42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03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  <a:defRPr sz="2400">
                <a:solidFill>
                  <a:schemeClr val="accent4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540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20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3pPr>
            <a:lvl4pPr marL="14303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6646"/>
              </a:buClr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4pPr>
            <a:lvl5pPr marL="1765300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5pPr>
            <a:lvl6pPr marL="22225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6pPr>
            <a:lvl7pPr marL="26797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7pPr>
            <a:lvl8pPr marL="31369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8pPr>
            <a:lvl9pPr marL="35941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9pPr>
          </a:lstStyle>
          <a:p>
            <a:pPr marL="4603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TopologicalSort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)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map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:= {each vertex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sym typeface="Symbol" panose="05050102010706020507" pitchFamily="18" charset="2"/>
              </a:rPr>
              <a:t>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its in-degree}.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queue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:= {all vertices with in-degree = 0}.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ordering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:= { 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Repeat until queue is empty: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Dequeue the first vertex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 from the queue.  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</a:rPr>
              <a:t>// F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ordering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+=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.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Decrease the in-degree of all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's  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</a:rPr>
              <a:t>// none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neighbors by 1 in the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map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.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queue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+= {any neighbors now having in-degree of 0}.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247F4F9D-952F-B6E9-6D1F-FE52E54D6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917" y="4954446"/>
            <a:ext cx="4144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FF0000"/>
                </a:solidFill>
              </a:rPr>
              <a:t>What will be the running time?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ABFC60-64CE-4248-8F89-E8704814B45B}"/>
              </a:ext>
            </a:extLst>
          </p:cNvPr>
          <p:cNvGrpSpPr>
            <a:grpSpLocks/>
          </p:cNvGrpSpPr>
          <p:nvPr/>
        </p:nvGrpSpPr>
        <p:grpSpPr bwMode="auto">
          <a:xfrm>
            <a:off x="6748504" y="1580024"/>
            <a:ext cx="1622879" cy="431185"/>
            <a:chOff x="2496" y="1104"/>
            <a:chExt cx="702" cy="234"/>
          </a:xfrm>
        </p:grpSpPr>
        <p:sp>
          <p:nvSpPr>
            <p:cNvPr id="36" name="Text Box 6">
              <a:extLst>
                <a:ext uri="{FF2B5EF4-FFF2-40B4-BE49-F238E27FC236}">
                  <a16:creationId xmlns:a16="http://schemas.microsoft.com/office/drawing/2014/main" id="{1B4AC915-AEAE-4A69-968C-890B4D417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04"/>
              <a:ext cx="31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O(V)</a:t>
              </a:r>
            </a:p>
          </p:txBody>
        </p:sp>
        <p:sp>
          <p:nvSpPr>
            <p:cNvPr id="37" name="Line 7">
              <a:extLst>
                <a:ext uri="{FF2B5EF4-FFF2-40B4-BE49-F238E27FC236}">
                  <a16:creationId xmlns:a16="http://schemas.microsoft.com/office/drawing/2014/main" id="{71E19B74-E2E8-4961-AA00-A66DD0588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248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00" i="1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1B7120-A124-4F26-6E1D-613BEF2CA8C0}"/>
              </a:ext>
            </a:extLst>
          </p:cNvPr>
          <p:cNvGrpSpPr>
            <a:grpSpLocks/>
          </p:cNvGrpSpPr>
          <p:nvPr/>
        </p:nvGrpSpPr>
        <p:grpSpPr bwMode="auto">
          <a:xfrm>
            <a:off x="6748504" y="2675726"/>
            <a:ext cx="1622879" cy="431185"/>
            <a:chOff x="2496" y="1104"/>
            <a:chExt cx="702" cy="234"/>
          </a:xfrm>
        </p:grpSpPr>
        <p:sp>
          <p:nvSpPr>
            <p:cNvPr id="19" name="Text Box 6">
              <a:extLst>
                <a:ext uri="{FF2B5EF4-FFF2-40B4-BE49-F238E27FC236}">
                  <a16:creationId xmlns:a16="http://schemas.microsoft.com/office/drawing/2014/main" id="{56095F8A-5692-7F31-8635-E0508B30C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04"/>
              <a:ext cx="31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O(V)</a:t>
              </a:r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08EFF225-0BE7-EDA6-AE22-99C71EB4AF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248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00" i="1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0FD32E3-9710-4E36-AC5F-EC236C217285}"/>
              </a:ext>
            </a:extLst>
          </p:cNvPr>
          <p:cNvGrpSpPr>
            <a:grpSpLocks/>
          </p:cNvGrpSpPr>
          <p:nvPr/>
        </p:nvGrpSpPr>
        <p:grpSpPr bwMode="auto">
          <a:xfrm>
            <a:off x="6748504" y="3075378"/>
            <a:ext cx="1622879" cy="431185"/>
            <a:chOff x="2496" y="1104"/>
            <a:chExt cx="702" cy="234"/>
          </a:xfrm>
        </p:grpSpPr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id="{F638D93E-B6E9-4E1A-9845-499415F90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04"/>
              <a:ext cx="31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O(1)</a:t>
              </a:r>
            </a:p>
          </p:txBody>
        </p:sp>
        <p:sp>
          <p:nvSpPr>
            <p:cNvPr id="43" name="Line 7">
              <a:extLst>
                <a:ext uri="{FF2B5EF4-FFF2-40B4-BE49-F238E27FC236}">
                  <a16:creationId xmlns:a16="http://schemas.microsoft.com/office/drawing/2014/main" id="{68E97570-891C-400C-A407-F509A0849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248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00" i="1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51EECC-03CF-F035-FBFA-70BCFAB12C80}"/>
              </a:ext>
            </a:extLst>
          </p:cNvPr>
          <p:cNvGrpSpPr>
            <a:grpSpLocks/>
          </p:cNvGrpSpPr>
          <p:nvPr/>
        </p:nvGrpSpPr>
        <p:grpSpPr bwMode="auto">
          <a:xfrm>
            <a:off x="6173191" y="3357687"/>
            <a:ext cx="1622879" cy="431185"/>
            <a:chOff x="2496" y="1104"/>
            <a:chExt cx="702" cy="234"/>
          </a:xfrm>
        </p:grpSpPr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6DA05687-9903-E301-DA22-B14E8CC7E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04"/>
              <a:ext cx="31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O(1)</a:t>
              </a:r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0714DA8D-2DFB-FE07-5A5D-10DEFFCF0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248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00" i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162F3EF-0F8B-480A-BA8A-CD4DDA5C2156}"/>
              </a:ext>
            </a:extLst>
          </p:cNvPr>
          <p:cNvGrpSpPr>
            <a:grpSpLocks/>
          </p:cNvGrpSpPr>
          <p:nvPr/>
        </p:nvGrpSpPr>
        <p:grpSpPr bwMode="auto">
          <a:xfrm>
            <a:off x="6638693" y="3855587"/>
            <a:ext cx="3176405" cy="431185"/>
            <a:chOff x="2496" y="1104"/>
            <a:chExt cx="1374" cy="234"/>
          </a:xfrm>
        </p:grpSpPr>
        <p:sp>
          <p:nvSpPr>
            <p:cNvPr id="80" name="Text Box 6">
              <a:extLst>
                <a:ext uri="{FF2B5EF4-FFF2-40B4-BE49-F238E27FC236}">
                  <a16:creationId xmlns:a16="http://schemas.microsoft.com/office/drawing/2014/main" id="{A21769D8-669E-4E98-B4C8-E48353D07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104"/>
              <a:ext cx="98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200" b="1" i="1" dirty="0">
                  <a:solidFill>
                    <a:srgbClr val="00B050"/>
                  </a:solidFill>
                </a:rPr>
                <a:t>O(E) for all passes</a:t>
              </a:r>
            </a:p>
          </p:txBody>
        </p:sp>
        <p:sp>
          <p:nvSpPr>
            <p:cNvPr id="81" name="Line 7">
              <a:extLst>
                <a:ext uri="{FF2B5EF4-FFF2-40B4-BE49-F238E27FC236}">
                  <a16:creationId xmlns:a16="http://schemas.microsoft.com/office/drawing/2014/main" id="{876A0609-9E1F-437D-9CB0-02D76550C2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248"/>
              <a:ext cx="346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200" i="1"/>
            </a:p>
          </p:txBody>
        </p:sp>
      </p:grpSp>
      <p:sp>
        <p:nvSpPr>
          <p:cNvPr id="83" name="Text Box 14">
            <a:extLst>
              <a:ext uri="{FF2B5EF4-FFF2-40B4-BE49-F238E27FC236}">
                <a16:creationId xmlns:a16="http://schemas.microsoft.com/office/drawing/2014/main" id="{D02B6079-69D3-4B41-90AE-855A87B47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958" y="5362816"/>
            <a:ext cx="37056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rgbClr val="00B050"/>
                </a:solidFill>
              </a:rPr>
              <a:t>Total running time: O(V + E)</a:t>
            </a: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443AA364-1D27-4CE1-8B19-0B6F9939FC5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3003" y="6147194"/>
            <a:ext cx="5917004" cy="46166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O(V) time for sparse graph (Fast!).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1902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utoUpdateAnimBg="0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2367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Topological Sorting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6" y="1243572"/>
                <a:ext cx="10223675" cy="4801629"/>
              </a:xfrm>
            </p:spPr>
            <p:txBody>
              <a:bodyPr/>
              <a:lstStyle/>
              <a:p>
                <a:pPr algn="just"/>
                <a:r>
                  <a:rPr lang="en-US" altLang="en-US" dirty="0"/>
                  <a:t>Is it possible to execute all the tasks in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en-US" dirty="0"/>
                  <a:t> in an order that respects all the precedence requirements given by the graph edges?</a:t>
                </a:r>
              </a:p>
              <a:p>
                <a:pPr algn="just"/>
                <a:endParaRPr lang="en-US" altLang="en-US" dirty="0"/>
              </a:p>
              <a:p>
                <a:pPr algn="just"/>
                <a:r>
                  <a:rPr lang="en-CA" altLang="en-US" dirty="0"/>
                  <a:t>The answer is "</a:t>
                </a:r>
                <a:r>
                  <a:rPr lang="en-CA" altLang="en-US" b="1" dirty="0"/>
                  <a:t>yes</a:t>
                </a:r>
                <a:r>
                  <a:rPr lang="en-CA" altLang="en-US" dirty="0"/>
                  <a:t>" </a:t>
                </a:r>
                <a:r>
                  <a:rPr lang="en-CA" altLang="en-US" i="1" dirty="0"/>
                  <a:t>if and only if </a:t>
                </a:r>
                <a:r>
                  <a:rPr lang="en-CA" altLang="en-US" dirty="0"/>
                  <a:t>the directed graph </a:t>
                </a: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CA" altLang="en-US" dirty="0"/>
                  <a:t> has </a:t>
                </a:r>
                <a:r>
                  <a:rPr lang="en-CA" altLang="en-US" b="1" dirty="0"/>
                  <a:t>no cycle</a:t>
                </a:r>
                <a:r>
                  <a:rPr lang="en-CA" altLang="en-US" dirty="0"/>
                  <a:t>!</a:t>
                </a:r>
              </a:p>
              <a:p>
                <a:pPr algn="just"/>
                <a:endParaRPr lang="en-US" altLang="en-US" dirty="0"/>
              </a:p>
              <a:p>
                <a:pPr algn="just"/>
                <a:r>
                  <a:rPr lang="en-CA" altLang="en-US" dirty="0"/>
                  <a:t>(Otherwise, we have a </a:t>
                </a:r>
                <a:r>
                  <a:rPr lang="en-CA" altLang="en-US" b="1" dirty="0"/>
                  <a:t>deadlock</a:t>
                </a:r>
                <a:r>
                  <a:rPr lang="en-CA" altLang="en-US" dirty="0"/>
                  <a:t>)</a:t>
                </a:r>
              </a:p>
              <a:p>
                <a:pPr algn="just"/>
                <a:endParaRPr lang="en-CA" altLang="en-US" dirty="0"/>
              </a:p>
              <a:p>
                <a:pPr algn="just"/>
                <a:r>
                  <a:rPr lang="en-CA" altLang="en-US" dirty="0"/>
                  <a:t>Such a </a:t>
                </a: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CA" altLang="en-US" dirty="0"/>
                  <a:t> is called a Directed Acyclic Graph, or just a </a:t>
                </a:r>
                <a:r>
                  <a:rPr lang="en-CA" altLang="en-US" b="1" dirty="0"/>
                  <a:t>DAG</a:t>
                </a:r>
                <a:endParaRPr lang="en-CA" altLang="en-US" dirty="0"/>
              </a:p>
              <a:p>
                <a:pPr algn="just"/>
                <a:endParaRPr lang="en-US" altLang="en-US" dirty="0"/>
              </a:p>
            </p:txBody>
          </p:sp>
        </mc:Choice>
        <mc:Fallback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6" y="1243572"/>
                <a:ext cx="10223675" cy="4801629"/>
              </a:xfrm>
              <a:blipFill>
                <a:blip r:embed="rId4"/>
                <a:stretch>
                  <a:fillRect t="-888" r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0498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Topological Sorting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43572"/>
            <a:ext cx="10093000" cy="1836512"/>
          </a:xfrm>
        </p:spPr>
        <p:txBody>
          <a:bodyPr/>
          <a:lstStyle/>
          <a:p>
            <a:pPr marL="118872" indent="0" algn="just">
              <a:spcBef>
                <a:spcPts val="240"/>
              </a:spcBef>
              <a:buNone/>
            </a:pPr>
            <a:r>
              <a:rPr lang="en-US" sz="2800" b="1" u="sng" dirty="0"/>
              <a:t>Applications</a:t>
            </a:r>
            <a:endParaRPr lang="en-US" b="1" u="sng" dirty="0"/>
          </a:p>
          <a:p>
            <a:pPr marL="644335" lvl="1" algn="just">
              <a:spcBef>
                <a:spcPts val="240"/>
              </a:spcBef>
            </a:pPr>
            <a:endParaRPr lang="en-US" altLang="en-US" sz="1600" dirty="0">
              <a:sym typeface="Symbol" pitchFamily="18" charset="2"/>
            </a:endParaRPr>
          </a:p>
          <a:p>
            <a:pPr indent="-342900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dirty="0"/>
              <a:t>Finding cycle in a graph</a:t>
            </a:r>
          </a:p>
          <a:p>
            <a:pPr indent="-342900" eaLnBrk="1" hangingPunct="1">
              <a:lnSpc>
                <a:spcPct val="95000"/>
              </a:lnSpc>
              <a:spcBef>
                <a:spcPct val="0"/>
              </a:spcBef>
            </a:pPr>
            <a:endParaRPr lang="en-US" altLang="en-US" dirty="0"/>
          </a:p>
          <a:p>
            <a:pPr indent="-342900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dirty="0"/>
              <a:t>Operation System deadlock detection</a:t>
            </a:r>
          </a:p>
          <a:p>
            <a:pPr indent="-342900" eaLnBrk="1" hangingPunct="1">
              <a:lnSpc>
                <a:spcPct val="95000"/>
              </a:lnSpc>
              <a:spcBef>
                <a:spcPct val="0"/>
              </a:spcBef>
            </a:pPr>
            <a:endParaRPr lang="en-US" altLang="en-US" dirty="0"/>
          </a:p>
          <a:p>
            <a:pPr indent="-342900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dirty="0"/>
              <a:t>Dependency resolution</a:t>
            </a:r>
          </a:p>
          <a:p>
            <a:pPr indent="-342900" eaLnBrk="1" hangingPunct="1">
              <a:lnSpc>
                <a:spcPct val="95000"/>
              </a:lnSpc>
              <a:spcBef>
                <a:spcPct val="0"/>
              </a:spcBef>
            </a:pPr>
            <a:endParaRPr lang="en-US" altLang="en-US" dirty="0"/>
          </a:p>
          <a:p>
            <a:pPr indent="-342900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dirty="0"/>
              <a:t>Sentence Ordering</a:t>
            </a:r>
          </a:p>
          <a:p>
            <a:pPr indent="-342900" eaLnBrk="1" hangingPunct="1">
              <a:lnSpc>
                <a:spcPct val="95000"/>
              </a:lnSpc>
              <a:spcBef>
                <a:spcPct val="0"/>
              </a:spcBef>
            </a:pPr>
            <a:endParaRPr lang="en-US" altLang="en-US" dirty="0"/>
          </a:p>
          <a:p>
            <a:pPr indent="-342900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dirty="0"/>
              <a:t>Critical Path Analysis</a:t>
            </a:r>
          </a:p>
          <a:p>
            <a:pPr indent="-342900" eaLnBrk="1" hangingPunct="1">
              <a:lnSpc>
                <a:spcPct val="95000"/>
              </a:lnSpc>
              <a:spcBef>
                <a:spcPct val="0"/>
              </a:spcBef>
            </a:pPr>
            <a:endParaRPr lang="en-US" altLang="en-US" dirty="0"/>
          </a:p>
          <a:p>
            <a:pPr indent="-342900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dirty="0"/>
              <a:t>Course Schedule problem</a:t>
            </a:r>
          </a:p>
          <a:p>
            <a:pPr indent="-342900" eaLnBrk="1" hangingPunct="1">
              <a:lnSpc>
                <a:spcPct val="95000"/>
              </a:lnSpc>
              <a:spcBef>
                <a:spcPct val="0"/>
              </a:spcBef>
            </a:pPr>
            <a:endParaRPr lang="en-US" altLang="en-US" dirty="0"/>
          </a:p>
          <a:p>
            <a:pPr indent="-342900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dirty="0"/>
              <a:t>Other applications like manufacturing workflows, data serialization and context-free grammar.</a:t>
            </a:r>
            <a:endParaRPr 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506785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0940-678C-48C1-A679-83300F70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2414016"/>
            <a:ext cx="10160000" cy="1984248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9600" dirty="0"/>
              <a:t>Backup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988A03C-EB64-4F20-BC2C-92149CAE3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11374967" y="5648326"/>
            <a:ext cx="732367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2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FCBEF1A-016A-AB5A-92FA-3D9945AD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1" y="427753"/>
            <a:ext cx="3713479" cy="574039"/>
          </a:xfrm>
        </p:spPr>
        <p:txBody>
          <a:bodyPr/>
          <a:lstStyle/>
          <a:p>
            <a:r>
              <a:rPr lang="en-CA" altLang="en-US" dirty="0"/>
              <a:t>Algorithm for 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81F12-3BB2-9E20-044C-7746272CD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219200"/>
            <a:ext cx="7772400" cy="418465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CA" sz="2200" dirty="0">
                <a:latin typeface="+mj-lt"/>
              </a:rPr>
              <a:t>TOPOLOGICAL-SORT(</a:t>
            </a:r>
            <a:r>
              <a:rPr lang="en-CA" sz="2200" b="1" dirty="0">
                <a:latin typeface="+mj-lt"/>
              </a:rPr>
              <a:t>G</a:t>
            </a:r>
            <a:r>
              <a:rPr lang="en-CA" sz="2200" dirty="0">
                <a:latin typeface="+mj-lt"/>
              </a:rPr>
              <a:t>):</a:t>
            </a:r>
          </a:p>
          <a:p>
            <a:pPr marL="971550" lvl="1" indent="-514350">
              <a:buFont typeface="+mj-lt"/>
              <a:buAutoNum type="arabicParenR"/>
              <a:defRPr/>
            </a:pPr>
            <a:r>
              <a:rPr lang="en-CA" sz="2000" dirty="0">
                <a:latin typeface="+mj-lt"/>
              </a:rPr>
              <a:t>call DFS(G) to compute </a:t>
            </a:r>
            <a:r>
              <a:rPr lang="en-CA" sz="2000" b="1" dirty="0">
                <a:latin typeface="+mj-lt"/>
              </a:rPr>
              <a:t>finishing</a:t>
            </a:r>
            <a:r>
              <a:rPr lang="en-CA" sz="2000" dirty="0">
                <a:latin typeface="+mj-lt"/>
              </a:rPr>
              <a:t> times </a:t>
            </a:r>
            <a:r>
              <a:rPr lang="en-CA" sz="2000" b="1" dirty="0">
                <a:latin typeface="+mj-lt"/>
              </a:rPr>
              <a:t>f</a:t>
            </a:r>
            <a:r>
              <a:rPr lang="en-CA" sz="2000" dirty="0">
                <a:latin typeface="+mj-lt"/>
              </a:rPr>
              <a:t>[</a:t>
            </a:r>
            <a:r>
              <a:rPr lang="en-CA" sz="2000" b="1" dirty="0">
                <a:latin typeface="+mj-lt"/>
              </a:rPr>
              <a:t>v</a:t>
            </a:r>
            <a:r>
              <a:rPr lang="en-CA" sz="2000" dirty="0">
                <a:latin typeface="+mj-lt"/>
              </a:rPr>
              <a:t>] for each vertex </a:t>
            </a:r>
            <a:r>
              <a:rPr lang="en-CA" sz="2000" b="1" dirty="0">
                <a:latin typeface="+mj-lt"/>
              </a:rPr>
              <a:t>v</a:t>
            </a:r>
          </a:p>
          <a:p>
            <a:pPr marL="971550" lvl="1" indent="-514350">
              <a:buFont typeface="+mj-lt"/>
              <a:buAutoNum type="arabicParenR"/>
              <a:defRPr/>
            </a:pPr>
            <a:r>
              <a:rPr lang="en-CA" sz="2000" dirty="0">
                <a:latin typeface="+mj-lt"/>
              </a:rPr>
              <a:t>as each vertex is finished, insert it onto the </a:t>
            </a:r>
            <a:r>
              <a:rPr lang="en-CA" sz="2000" b="1" dirty="0">
                <a:latin typeface="+mj-lt"/>
              </a:rPr>
              <a:t>front </a:t>
            </a:r>
            <a:r>
              <a:rPr lang="en-CA" sz="2000" dirty="0">
                <a:latin typeface="+mj-lt"/>
              </a:rPr>
              <a:t>of a linked list</a:t>
            </a:r>
          </a:p>
          <a:p>
            <a:pPr marL="971550" lvl="1" indent="-514350">
              <a:buFont typeface="+mj-lt"/>
              <a:buAutoNum type="arabicParenR"/>
              <a:defRPr/>
            </a:pPr>
            <a:r>
              <a:rPr lang="en-CA" sz="2000" dirty="0">
                <a:latin typeface="+mj-lt"/>
              </a:rPr>
              <a:t>return the linked list of vertices</a:t>
            </a:r>
          </a:p>
          <a:p>
            <a:pPr>
              <a:defRPr/>
            </a:pPr>
            <a:endParaRPr lang="en-CA" dirty="0">
              <a:latin typeface="+mj-lt"/>
            </a:endParaRPr>
          </a:p>
          <a:p>
            <a:pPr>
              <a:defRPr/>
            </a:pPr>
            <a:r>
              <a:rPr lang="en-CA" sz="2200" dirty="0">
                <a:latin typeface="+mj-lt"/>
              </a:rPr>
              <a:t>Note that the result is just a list of vertices in order of </a:t>
            </a:r>
            <a:r>
              <a:rPr lang="en-CA" sz="2200" b="1" dirty="0">
                <a:latin typeface="+mj-lt"/>
              </a:rPr>
              <a:t>decreasing</a:t>
            </a:r>
            <a:r>
              <a:rPr lang="en-CA" sz="2200" dirty="0">
                <a:latin typeface="+mj-lt"/>
              </a:rPr>
              <a:t> finish times </a:t>
            </a:r>
            <a:r>
              <a:rPr lang="en-CA" sz="2200" b="1" dirty="0">
                <a:latin typeface="+mj-lt"/>
              </a:rPr>
              <a:t>f</a:t>
            </a:r>
            <a:r>
              <a:rPr lang="en-CA" sz="2200" dirty="0">
                <a:latin typeface="+mj-lt"/>
              </a:rPr>
              <a:t>[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2E556-9637-9E23-D29B-051C48612701}"/>
              </a:ext>
            </a:extLst>
          </p:cNvPr>
          <p:cNvSpPr txBox="1"/>
          <p:nvPr/>
        </p:nvSpPr>
        <p:spPr>
          <a:xfrm>
            <a:off x="7160455" y="6400800"/>
            <a:ext cx="3519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Topic Adopted from slideplayer.com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BB543C0-F3D1-C127-CBB9-14DF41FA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522" y="373381"/>
            <a:ext cx="5770879" cy="574039"/>
          </a:xfrm>
        </p:spPr>
        <p:txBody>
          <a:bodyPr/>
          <a:lstStyle/>
          <a:p>
            <a:r>
              <a:rPr lang="sk-SK" altLang="en-US" dirty="0"/>
              <a:t>Edge classification by DFS</a:t>
            </a:r>
            <a:endParaRPr lang="en-CA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89C2D-D102-B8E4-98C8-F87A735CC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95400"/>
            <a:ext cx="8534400" cy="4697412"/>
          </a:xfrm>
        </p:spPr>
        <p:txBody>
          <a:bodyPr rtlCol="0">
            <a:norm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CA" sz="2400" dirty="0">
                <a:solidFill>
                  <a:schemeClr val="accent1"/>
                </a:solidFill>
                <a:latin typeface="+mj-lt"/>
              </a:rPr>
              <a:t>Edge (</a:t>
            </a:r>
            <a:r>
              <a:rPr lang="en-CA" sz="2400" b="1" dirty="0" err="1">
                <a:solidFill>
                  <a:schemeClr val="accent1"/>
                </a:solidFill>
                <a:latin typeface="+mj-lt"/>
              </a:rPr>
              <a:t>u</a:t>
            </a:r>
            <a:r>
              <a:rPr lang="en-CA" sz="2400" dirty="0" err="1">
                <a:solidFill>
                  <a:schemeClr val="accent1"/>
                </a:solidFill>
                <a:latin typeface="+mj-lt"/>
              </a:rPr>
              <a:t>,</a:t>
            </a:r>
            <a:r>
              <a:rPr lang="en-CA" sz="2400" b="1" dirty="0" err="1">
                <a:solidFill>
                  <a:schemeClr val="accent1"/>
                </a:solidFill>
                <a:latin typeface="+mj-lt"/>
              </a:rPr>
              <a:t>v</a:t>
            </a:r>
            <a:r>
              <a:rPr lang="en-CA" sz="2400" dirty="0">
                <a:solidFill>
                  <a:schemeClr val="accent1"/>
                </a:solidFill>
                <a:latin typeface="+mj-lt"/>
              </a:rPr>
              <a:t>) of </a:t>
            </a:r>
            <a:r>
              <a:rPr lang="en-CA" sz="2400" b="1" dirty="0">
                <a:solidFill>
                  <a:schemeClr val="accent1"/>
                </a:solidFill>
                <a:latin typeface="+mj-lt"/>
              </a:rPr>
              <a:t>G</a:t>
            </a:r>
            <a:r>
              <a:rPr lang="en-CA" sz="2400" dirty="0">
                <a:solidFill>
                  <a:schemeClr val="accent1"/>
                </a:solidFill>
                <a:latin typeface="+mj-lt"/>
              </a:rPr>
              <a:t> is classified as a:</a:t>
            </a:r>
          </a:p>
          <a:p>
            <a:pPr>
              <a:lnSpc>
                <a:spcPct val="150000"/>
              </a:lnSpc>
              <a:defRPr/>
            </a:pPr>
            <a:r>
              <a:rPr lang="en-CA" sz="2200" dirty="0">
                <a:latin typeface="+mj-lt"/>
              </a:rPr>
              <a:t>(1) </a:t>
            </a:r>
            <a:r>
              <a:rPr lang="en-CA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Tree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edge </a:t>
            </a:r>
            <a:r>
              <a:rPr lang="en-CA" sz="2200" dirty="0" err="1">
                <a:latin typeface="+mj-lt"/>
              </a:rPr>
              <a:t>iff</a:t>
            </a:r>
            <a:r>
              <a:rPr lang="en-CA" sz="2200" dirty="0">
                <a:latin typeface="+mj-lt"/>
              </a:rPr>
              <a:t> </a:t>
            </a:r>
            <a:r>
              <a:rPr lang="en-CA" sz="2200" b="1" dirty="0">
                <a:latin typeface="+mj-lt"/>
              </a:rPr>
              <a:t>u</a:t>
            </a:r>
            <a:r>
              <a:rPr lang="en-CA" sz="2200" dirty="0">
                <a:latin typeface="+mj-lt"/>
              </a:rPr>
              <a:t> discovers </a:t>
            </a:r>
            <a:r>
              <a:rPr lang="en-CA" sz="2200" b="1" dirty="0">
                <a:latin typeface="+mj-lt"/>
              </a:rPr>
              <a:t>v</a:t>
            </a:r>
            <a:r>
              <a:rPr lang="en-CA" sz="2200" dirty="0">
                <a:latin typeface="+mj-lt"/>
              </a:rPr>
              <a:t> during the DFS: </a:t>
            </a:r>
            <a:r>
              <a:rPr lang="en-CA" sz="2200" b="1" dirty="0">
                <a:latin typeface="+mj-lt"/>
              </a:rPr>
              <a:t>P</a:t>
            </a:r>
            <a:r>
              <a:rPr lang="en-CA" sz="2200" dirty="0">
                <a:latin typeface="+mj-lt"/>
              </a:rPr>
              <a:t>[</a:t>
            </a:r>
            <a:r>
              <a:rPr lang="en-CA" sz="2200" b="1" dirty="0">
                <a:latin typeface="+mj-lt"/>
              </a:rPr>
              <a:t>v</a:t>
            </a:r>
            <a:r>
              <a:rPr lang="en-CA" sz="2200" dirty="0">
                <a:latin typeface="+mj-lt"/>
              </a:rPr>
              <a:t>]</a:t>
            </a:r>
            <a:r>
              <a:rPr lang="sk-SK" sz="2200" dirty="0">
                <a:latin typeface="+mj-lt"/>
              </a:rPr>
              <a:t> </a:t>
            </a:r>
            <a:r>
              <a:rPr lang="en-CA" sz="2200" dirty="0">
                <a:latin typeface="+mj-lt"/>
              </a:rPr>
              <a:t>=</a:t>
            </a:r>
            <a:r>
              <a:rPr lang="sk-SK" sz="2200" dirty="0">
                <a:latin typeface="+mj-lt"/>
              </a:rPr>
              <a:t> </a:t>
            </a:r>
            <a:r>
              <a:rPr lang="en-CA" sz="2200" b="1" dirty="0">
                <a:latin typeface="+mj-lt"/>
              </a:rPr>
              <a:t>u</a:t>
            </a:r>
            <a:endParaRPr lang="sk-SK" sz="2200" b="1" dirty="0">
              <a:latin typeface="+mj-lt"/>
            </a:endParaRPr>
          </a:p>
          <a:p>
            <a:pPr>
              <a:defRPr/>
            </a:pPr>
            <a:r>
              <a:rPr lang="en-CA" sz="2200" dirty="0">
                <a:latin typeface="+mj-lt"/>
              </a:rPr>
              <a:t>If (</a:t>
            </a:r>
            <a:r>
              <a:rPr lang="en-CA" sz="2200" b="1" dirty="0" err="1">
                <a:latin typeface="+mj-lt"/>
              </a:rPr>
              <a:t>u</a:t>
            </a:r>
            <a:r>
              <a:rPr lang="en-CA" sz="2200" dirty="0" err="1">
                <a:latin typeface="+mj-lt"/>
              </a:rPr>
              <a:t>,</a:t>
            </a:r>
            <a:r>
              <a:rPr lang="en-CA" sz="2200" b="1" dirty="0" err="1">
                <a:latin typeface="+mj-lt"/>
              </a:rPr>
              <a:t>v</a:t>
            </a:r>
            <a:r>
              <a:rPr lang="en-CA" sz="2200" dirty="0">
                <a:latin typeface="+mj-lt"/>
              </a:rPr>
              <a:t>) is NOT a tree edge then it is a:</a:t>
            </a:r>
          </a:p>
          <a:p>
            <a:pPr>
              <a:defRPr/>
            </a:pPr>
            <a:r>
              <a:rPr lang="en-CA" sz="2200" dirty="0">
                <a:latin typeface="+mj-lt"/>
              </a:rPr>
              <a:t>(2) </a:t>
            </a:r>
            <a:r>
              <a:rPr lang="en-CA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Forward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edge </a:t>
            </a:r>
            <a:r>
              <a:rPr lang="en-CA" sz="2200" dirty="0" err="1">
                <a:latin typeface="+mj-lt"/>
              </a:rPr>
              <a:t>iff</a:t>
            </a:r>
            <a:r>
              <a:rPr lang="en-CA" sz="2200" dirty="0">
                <a:latin typeface="+mj-lt"/>
              </a:rPr>
              <a:t> </a:t>
            </a:r>
            <a:r>
              <a:rPr lang="en-CA" sz="2200" b="1" dirty="0">
                <a:latin typeface="+mj-lt"/>
              </a:rPr>
              <a:t>u</a:t>
            </a:r>
            <a:r>
              <a:rPr lang="en-CA" sz="2200" dirty="0">
                <a:latin typeface="+mj-lt"/>
              </a:rPr>
              <a:t> is an </a:t>
            </a:r>
            <a:r>
              <a:rPr lang="en-CA" sz="2200" u="sng" dirty="0">
                <a:latin typeface="+mj-lt"/>
              </a:rPr>
              <a:t>ancestor</a:t>
            </a:r>
            <a:r>
              <a:rPr lang="en-CA" sz="2200" dirty="0">
                <a:latin typeface="+mj-lt"/>
              </a:rPr>
              <a:t> of </a:t>
            </a:r>
            <a:r>
              <a:rPr lang="en-CA" sz="2200" b="1" dirty="0">
                <a:latin typeface="+mj-lt"/>
              </a:rPr>
              <a:t>v</a:t>
            </a:r>
            <a:r>
              <a:rPr lang="en-CA" sz="2200" dirty="0">
                <a:latin typeface="+mj-lt"/>
              </a:rPr>
              <a:t> in the DFS tree</a:t>
            </a:r>
          </a:p>
          <a:p>
            <a:pPr>
              <a:defRPr/>
            </a:pPr>
            <a:r>
              <a:rPr lang="en-CA" sz="2200" dirty="0">
                <a:latin typeface="+mj-lt"/>
              </a:rPr>
              <a:t>(3) </a:t>
            </a:r>
            <a:r>
              <a:rPr lang="en-CA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Back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edge </a:t>
            </a:r>
            <a:r>
              <a:rPr lang="en-CA" sz="2200" dirty="0" err="1">
                <a:latin typeface="+mj-lt"/>
              </a:rPr>
              <a:t>iff</a:t>
            </a:r>
            <a:r>
              <a:rPr lang="en-CA" sz="2200" dirty="0">
                <a:latin typeface="+mj-lt"/>
              </a:rPr>
              <a:t> </a:t>
            </a:r>
            <a:r>
              <a:rPr lang="en-CA" sz="2200" b="1" dirty="0">
                <a:latin typeface="+mj-lt"/>
              </a:rPr>
              <a:t>u</a:t>
            </a:r>
            <a:r>
              <a:rPr lang="en-CA" sz="2200" dirty="0">
                <a:latin typeface="+mj-lt"/>
              </a:rPr>
              <a:t> is a </a:t>
            </a:r>
            <a:r>
              <a:rPr lang="en-CA" sz="2200" u="sng" dirty="0">
                <a:latin typeface="+mj-lt"/>
              </a:rPr>
              <a:t>descendant</a:t>
            </a:r>
            <a:r>
              <a:rPr lang="en-CA" sz="2200" dirty="0">
                <a:latin typeface="+mj-lt"/>
              </a:rPr>
              <a:t> of </a:t>
            </a:r>
            <a:r>
              <a:rPr lang="en-CA" sz="2200" b="1" dirty="0">
                <a:latin typeface="+mj-lt"/>
              </a:rPr>
              <a:t>v</a:t>
            </a:r>
            <a:r>
              <a:rPr lang="en-CA" sz="2200" dirty="0">
                <a:latin typeface="+mj-lt"/>
              </a:rPr>
              <a:t> in the DFS tree</a:t>
            </a:r>
          </a:p>
          <a:p>
            <a:pPr>
              <a:defRPr/>
            </a:pPr>
            <a:r>
              <a:rPr lang="en-CA" sz="2200" dirty="0">
                <a:latin typeface="+mj-lt"/>
              </a:rPr>
              <a:t>(4) </a:t>
            </a:r>
            <a:r>
              <a:rPr lang="en-CA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Cross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edge</a:t>
            </a:r>
            <a:r>
              <a:rPr lang="en-CA" sz="2200" dirty="0">
                <a:latin typeface="+mj-lt"/>
              </a:rPr>
              <a:t> </a:t>
            </a:r>
            <a:r>
              <a:rPr lang="en-CA" sz="2200" dirty="0" err="1">
                <a:latin typeface="+mj-lt"/>
              </a:rPr>
              <a:t>iff</a:t>
            </a:r>
            <a:r>
              <a:rPr lang="en-CA" sz="2200" dirty="0">
                <a:latin typeface="+mj-lt"/>
              </a:rPr>
              <a:t> </a:t>
            </a:r>
            <a:r>
              <a:rPr lang="en-CA" sz="2200" b="1" dirty="0">
                <a:latin typeface="+mj-lt"/>
              </a:rPr>
              <a:t>u</a:t>
            </a:r>
            <a:r>
              <a:rPr lang="en-CA" sz="2200" dirty="0">
                <a:latin typeface="+mj-lt"/>
              </a:rPr>
              <a:t> is </a:t>
            </a:r>
            <a:r>
              <a:rPr lang="en-CA" sz="2200" u="sng" dirty="0">
                <a:latin typeface="+mj-lt"/>
              </a:rPr>
              <a:t>neither</a:t>
            </a:r>
            <a:r>
              <a:rPr lang="en-CA" sz="2200" dirty="0">
                <a:latin typeface="+mj-lt"/>
              </a:rPr>
              <a:t> an ancestor nor a descendant of </a:t>
            </a:r>
            <a:r>
              <a:rPr lang="en-CA" sz="2200" b="1" dirty="0">
                <a:latin typeface="+mj-lt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58106-AC59-C287-D928-6A8E76473E3B}"/>
              </a:ext>
            </a:extLst>
          </p:cNvPr>
          <p:cNvSpPr txBox="1"/>
          <p:nvPr/>
        </p:nvSpPr>
        <p:spPr>
          <a:xfrm>
            <a:off x="7160455" y="6400800"/>
            <a:ext cx="3519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Topic Adopted from slideplayer.com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2367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Applications of Graphs: Topological Sorting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6" y="1243572"/>
                <a:ext cx="10223675" cy="4801629"/>
              </a:xfrm>
            </p:spPr>
            <p:txBody>
              <a:bodyPr/>
              <a:lstStyle/>
              <a:p>
                <a:pPr algn="just"/>
                <a:r>
                  <a:rPr lang="en-US" altLang="en-US" dirty="0"/>
                  <a:t>A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 topological order</a:t>
                </a:r>
                <a:r>
                  <a:rPr lang="en-US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en-US" dirty="0"/>
                  <a:t>is a list of vertices in a directed graph without cycles such that vertex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 precedes vertex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 if there is a directed edge from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 in the graph.</a:t>
                </a:r>
              </a:p>
              <a:p>
                <a:pPr algn="just" eaLnBrk="1" hangingPunct="1"/>
                <a:endParaRPr lang="en-US" altLang="en-US" sz="1100" b="1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 altLang="en-US" b="1" dirty="0">
                    <a:solidFill>
                      <a:srgbClr val="FF0000"/>
                    </a:solidFill>
                  </a:rPr>
                  <a:t>Topological Sorting </a:t>
                </a:r>
                <a:r>
                  <a:rPr lang="en-US" altLang="en-US" dirty="0"/>
                  <a:t>arranges the vertices into a topological order.</a:t>
                </a:r>
              </a:p>
              <a:p>
                <a:pPr algn="just"/>
                <a:endParaRPr lang="en-US" altLang="en-US" sz="1100" dirty="0"/>
              </a:p>
              <a:p>
                <a:pPr algn="just"/>
                <a:r>
                  <a:rPr lang="en-US" altLang="en-US" dirty="0"/>
                  <a:t>There are many problems involving a set of tasks in which some tasks must be done before other tasks. 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Topological Sorting </a:t>
                </a:r>
                <a:r>
                  <a:rPr lang="en-US" altLang="en-US" dirty="0"/>
                  <a:t>linearly arranges these set of tasks in the order that they should be completed.</a:t>
                </a:r>
              </a:p>
              <a:p>
                <a:pPr algn="just"/>
                <a:endParaRPr lang="en-US" altLang="en-US" sz="1100" b="1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 altLang="en-US" b="1" dirty="0"/>
                  <a:t>Examples: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 algn="just"/>
                <a:r>
                  <a:rPr lang="en-US" altLang="en-US" dirty="0"/>
                  <a:t>Given a set of jobs, courses, etc., with prerequisite constraints, output the jobs in an order that does not violate any of the prerequisites.</a:t>
                </a:r>
              </a:p>
              <a:p>
                <a:pPr lvl="1" algn="just"/>
                <a:r>
                  <a:rPr lang="en-US" altLang="en-US" dirty="0"/>
                  <a:t>Finding an order to recompile files that have dependencies</a:t>
                </a:r>
              </a:p>
              <a:p>
                <a:pPr lvl="1" algn="just"/>
                <a:r>
                  <a:rPr lang="en-US" altLang="en-US" dirty="0"/>
                  <a:t>Getting dressed.</a:t>
                </a:r>
              </a:p>
            </p:txBody>
          </p:sp>
        </mc:Choice>
        <mc:Fallback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6" y="1243572"/>
                <a:ext cx="10223675" cy="4801629"/>
              </a:xfrm>
              <a:blipFill>
                <a:blip r:embed="rId4"/>
                <a:stretch>
                  <a:fillRect t="-888" r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0419630-D7CC-C508-9219-F50FBBD7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931" y="340362"/>
            <a:ext cx="5773445" cy="574039"/>
          </a:xfrm>
        </p:spPr>
        <p:txBody>
          <a:bodyPr/>
          <a:lstStyle/>
          <a:p>
            <a:r>
              <a:rPr lang="sk-SK" altLang="en-US"/>
              <a:t>Edge classification by DFS</a:t>
            </a:r>
            <a:endParaRPr lang="en-CA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E625EB-9521-E43C-8357-BA08F84E6538}"/>
              </a:ext>
            </a:extLst>
          </p:cNvPr>
          <p:cNvSpPr/>
          <p:nvPr/>
        </p:nvSpPr>
        <p:spPr>
          <a:xfrm>
            <a:off x="5595934" y="3063143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AAE0B4-8623-35C5-A193-3A43227C6BB1}"/>
              </a:ext>
            </a:extLst>
          </p:cNvPr>
          <p:cNvSpPr/>
          <p:nvPr/>
        </p:nvSpPr>
        <p:spPr>
          <a:xfrm>
            <a:off x="6381752" y="2277325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04E693-23E2-F0A6-1A5F-FCE09CC924C3}"/>
              </a:ext>
            </a:extLst>
          </p:cNvPr>
          <p:cNvCxnSpPr>
            <a:stCxn id="0" idx="3"/>
            <a:endCxn id="4" idx="7"/>
          </p:cNvCxnSpPr>
          <p:nvPr/>
        </p:nvCxnSpPr>
        <p:spPr>
          <a:xfrm rot="5400000">
            <a:off x="6033294" y="2693194"/>
            <a:ext cx="482600" cy="382588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15240E-F5CE-74AD-2D12-27C2F0B7FAAF}"/>
              </a:ext>
            </a:extLst>
          </p:cNvPr>
          <p:cNvCxnSpPr>
            <a:stCxn id="0" idx="3"/>
            <a:endCxn id="7" idx="7"/>
          </p:cNvCxnSpPr>
          <p:nvPr/>
        </p:nvCxnSpPr>
        <p:spPr>
          <a:xfrm rot="5400000">
            <a:off x="5237163" y="3478213"/>
            <a:ext cx="492125" cy="393700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0C89D84-07FD-D869-33A6-0283EF78EB38}"/>
              </a:ext>
            </a:extLst>
          </p:cNvPr>
          <p:cNvSpPr/>
          <p:nvPr/>
        </p:nvSpPr>
        <p:spPr>
          <a:xfrm>
            <a:off x="1952625" y="1500189"/>
            <a:ext cx="2286000" cy="17859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CA" sz="2400" dirty="0">
                <a:solidFill>
                  <a:srgbClr val="00B050"/>
                </a:solidFill>
                <a:latin typeface="Calibri"/>
              </a:rPr>
              <a:t>Tree edges</a:t>
            </a:r>
          </a:p>
          <a:p>
            <a:pPr>
              <a:defRPr/>
            </a:pPr>
            <a:r>
              <a:rPr lang="en-CA" sz="2400" dirty="0">
                <a:solidFill>
                  <a:srgbClr val="7030A0"/>
                </a:solidFill>
                <a:latin typeface="Calibri"/>
              </a:rPr>
              <a:t>Forward edges</a:t>
            </a:r>
          </a:p>
          <a:p>
            <a:pPr>
              <a:defRPr/>
            </a:pPr>
            <a:r>
              <a:rPr lang="en-CA" sz="2400" dirty="0">
                <a:solidFill>
                  <a:srgbClr val="FF0000"/>
                </a:solidFill>
                <a:latin typeface="Calibri"/>
              </a:rPr>
              <a:t>Back edges</a:t>
            </a:r>
          </a:p>
          <a:p>
            <a:pPr>
              <a:defRPr/>
            </a:pPr>
            <a:r>
              <a:rPr lang="en-CA" sz="2400" dirty="0">
                <a:solidFill>
                  <a:srgbClr val="F79646"/>
                </a:solidFill>
                <a:latin typeface="Calibri"/>
              </a:rPr>
              <a:t>Cross edges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CCDE320D-7F34-B679-595E-86DE614497E0}"/>
              </a:ext>
            </a:extLst>
          </p:cNvPr>
          <p:cNvCxnSpPr>
            <a:stCxn id="7" idx="6"/>
            <a:endCxn id="5" idx="5"/>
          </p:cNvCxnSpPr>
          <p:nvPr/>
        </p:nvCxnSpPr>
        <p:spPr>
          <a:xfrm flipV="1">
            <a:off x="5368925" y="2643188"/>
            <a:ext cx="1500188" cy="1428750"/>
          </a:xfrm>
          <a:prstGeom prst="curvedConnector2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2">
            <a:extLst>
              <a:ext uri="{FF2B5EF4-FFF2-40B4-BE49-F238E27FC236}">
                <a16:creationId xmlns:a16="http://schemas.microsoft.com/office/drawing/2014/main" id="{CF1C50D8-CA44-AF3A-46C0-5D0BD494A34A}"/>
              </a:ext>
            </a:extLst>
          </p:cNvPr>
          <p:cNvCxnSpPr>
            <a:stCxn id="0" idx="0"/>
          </p:cNvCxnSpPr>
          <p:nvPr/>
        </p:nvCxnSpPr>
        <p:spPr>
          <a:xfrm rot="5400000" flipH="1" flipV="1">
            <a:off x="5089526" y="3351213"/>
            <a:ext cx="500062" cy="512763"/>
          </a:xfrm>
          <a:prstGeom prst="curvedConnector2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12">
            <a:extLst>
              <a:ext uri="{FF2B5EF4-FFF2-40B4-BE49-F238E27FC236}">
                <a16:creationId xmlns:a16="http://schemas.microsoft.com/office/drawing/2014/main" id="{B0303D03-85EA-15FB-EB23-0DC1947B8B91}"/>
              </a:ext>
            </a:extLst>
          </p:cNvPr>
          <p:cNvCxnSpPr>
            <a:stCxn id="0" idx="2"/>
            <a:endCxn id="0" idx="0"/>
          </p:cNvCxnSpPr>
          <p:nvPr/>
        </p:nvCxnSpPr>
        <p:spPr>
          <a:xfrm rot="10800000" flipV="1">
            <a:off x="5083176" y="2492375"/>
            <a:ext cx="1298575" cy="1365250"/>
          </a:xfrm>
          <a:prstGeom prst="curvedConnector2">
            <a:avLst/>
          </a:prstGeom>
          <a:ln w="38100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B2262C-E6DF-319B-B772-16E69634F682}"/>
              </a:ext>
            </a:extLst>
          </p:cNvPr>
          <p:cNvCxnSpPr>
            <a:stCxn id="5" idx="5"/>
            <a:endCxn id="30" idx="1"/>
          </p:cNvCxnSpPr>
          <p:nvPr/>
        </p:nvCxnSpPr>
        <p:spPr>
          <a:xfrm rot="16200000" flipH="1">
            <a:off x="6814345" y="2697958"/>
            <a:ext cx="492125" cy="382587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FFBF5B-4B41-24BA-FD08-B6699B71D1CD}"/>
              </a:ext>
            </a:extLst>
          </p:cNvPr>
          <p:cNvCxnSpPr>
            <a:stCxn id="0" idx="2"/>
            <a:endCxn id="4" idx="6"/>
          </p:cNvCxnSpPr>
          <p:nvPr/>
        </p:nvCxnSpPr>
        <p:spPr>
          <a:xfrm rot="10800000">
            <a:off x="6167439" y="3278189"/>
            <a:ext cx="1000125" cy="7937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A49B89-0552-5E59-2B5F-12175E4F2896}"/>
              </a:ext>
            </a:extLst>
          </p:cNvPr>
          <p:cNvCxnSpPr>
            <a:stCxn id="0" idx="3"/>
            <a:endCxn id="7" idx="6"/>
          </p:cNvCxnSpPr>
          <p:nvPr/>
        </p:nvCxnSpPr>
        <p:spPr>
          <a:xfrm rot="5400000">
            <a:off x="5992813" y="2813051"/>
            <a:ext cx="635000" cy="18827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969761-B100-BD8D-0311-593FE6E28D42}"/>
              </a:ext>
            </a:extLst>
          </p:cNvPr>
          <p:cNvSpPr/>
          <p:nvPr/>
        </p:nvSpPr>
        <p:spPr>
          <a:xfrm>
            <a:off x="7167570" y="307181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36619E-8AFE-DCE9-37F1-A4017F9A593C}"/>
              </a:ext>
            </a:extLst>
          </p:cNvPr>
          <p:cNvSpPr/>
          <p:nvPr/>
        </p:nvSpPr>
        <p:spPr>
          <a:xfrm>
            <a:off x="4797859" y="385762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C69A8A-14F1-1195-9A35-DA6E051C8333}"/>
              </a:ext>
            </a:extLst>
          </p:cNvPr>
          <p:cNvSpPr txBox="1"/>
          <p:nvPr/>
        </p:nvSpPr>
        <p:spPr>
          <a:xfrm>
            <a:off x="4524375" y="4857750"/>
            <a:ext cx="3429000" cy="120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The edge classification depends on the particular DFS tree!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3D3F6-0387-26AD-56B8-943C485F8EA4}"/>
              </a:ext>
            </a:extLst>
          </p:cNvPr>
          <p:cNvSpPr txBox="1"/>
          <p:nvPr/>
        </p:nvSpPr>
        <p:spPr>
          <a:xfrm>
            <a:off x="7160455" y="6400800"/>
            <a:ext cx="3519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Topic Adopted from slideplayer.com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9F062E3-474F-D7CE-272B-8FB93E27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853" y="226062"/>
            <a:ext cx="5335088" cy="574039"/>
          </a:xfrm>
        </p:spPr>
        <p:txBody>
          <a:bodyPr/>
          <a:lstStyle/>
          <a:p>
            <a:r>
              <a:rPr lang="sk-SK" altLang="en-US"/>
              <a:t>Edge classification by DFS</a:t>
            </a:r>
            <a:endParaRPr lang="en-CA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677BBF-7934-A1D7-1B2C-99090E91F4DD}"/>
              </a:ext>
            </a:extLst>
          </p:cNvPr>
          <p:cNvSpPr/>
          <p:nvPr/>
        </p:nvSpPr>
        <p:spPr>
          <a:xfrm>
            <a:off x="5751067" y="3063143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F2C0FC-E866-6D26-5E9E-4F3F14DCE73C}"/>
              </a:ext>
            </a:extLst>
          </p:cNvPr>
          <p:cNvSpPr/>
          <p:nvPr/>
        </p:nvSpPr>
        <p:spPr>
          <a:xfrm>
            <a:off x="6536885" y="2277325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4ED0FC-3F5F-3CF9-9CC6-1DC94A697F99}"/>
              </a:ext>
            </a:extLst>
          </p:cNvPr>
          <p:cNvCxnSpPr>
            <a:stCxn id="0" idx="3"/>
            <a:endCxn id="4" idx="7"/>
          </p:cNvCxnSpPr>
          <p:nvPr/>
        </p:nvCxnSpPr>
        <p:spPr>
          <a:xfrm rot="5400000">
            <a:off x="6188075" y="2693988"/>
            <a:ext cx="482600" cy="381000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CEA894-7D60-35B4-1513-FF0B699EBC36}"/>
              </a:ext>
            </a:extLst>
          </p:cNvPr>
          <p:cNvCxnSpPr>
            <a:stCxn id="0" idx="3"/>
            <a:endCxn id="7" idx="7"/>
          </p:cNvCxnSpPr>
          <p:nvPr/>
        </p:nvCxnSpPr>
        <p:spPr>
          <a:xfrm rot="5400000">
            <a:off x="5391151" y="3478213"/>
            <a:ext cx="492125" cy="393700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8A63122-F3AD-E48E-EE6C-D6E0471B64E8}"/>
              </a:ext>
            </a:extLst>
          </p:cNvPr>
          <p:cNvSpPr/>
          <p:nvPr/>
        </p:nvSpPr>
        <p:spPr>
          <a:xfrm>
            <a:off x="1952625" y="1500189"/>
            <a:ext cx="2286000" cy="17859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CA" sz="2400" dirty="0">
                <a:solidFill>
                  <a:srgbClr val="00B050"/>
                </a:solidFill>
                <a:latin typeface="Calibri"/>
              </a:rPr>
              <a:t>Tree edges</a:t>
            </a:r>
          </a:p>
          <a:p>
            <a:pPr>
              <a:defRPr/>
            </a:pPr>
            <a:r>
              <a:rPr lang="en-CA" sz="2400" dirty="0">
                <a:solidFill>
                  <a:srgbClr val="7030A0"/>
                </a:solidFill>
                <a:latin typeface="Calibri"/>
              </a:rPr>
              <a:t>Forward edges</a:t>
            </a:r>
          </a:p>
          <a:p>
            <a:pPr>
              <a:defRPr/>
            </a:pPr>
            <a:r>
              <a:rPr lang="en-CA" sz="2400" dirty="0">
                <a:solidFill>
                  <a:srgbClr val="FF0000"/>
                </a:solidFill>
                <a:latin typeface="Calibri"/>
              </a:rPr>
              <a:t>Back edges</a:t>
            </a:r>
          </a:p>
          <a:p>
            <a:pPr>
              <a:defRPr/>
            </a:pPr>
            <a:r>
              <a:rPr lang="en-CA" sz="2400" dirty="0">
                <a:solidFill>
                  <a:srgbClr val="F79646"/>
                </a:solidFill>
                <a:latin typeface="Calibri"/>
              </a:rPr>
              <a:t>Cross edges</a:t>
            </a:r>
          </a:p>
        </p:txBody>
      </p:sp>
      <p:cxnSp>
        <p:nvCxnSpPr>
          <p:cNvPr id="24" name="Curved Connector 12">
            <a:extLst>
              <a:ext uri="{FF2B5EF4-FFF2-40B4-BE49-F238E27FC236}">
                <a16:creationId xmlns:a16="http://schemas.microsoft.com/office/drawing/2014/main" id="{5FB9EAA7-C22A-206E-E664-978413D42246}"/>
              </a:ext>
            </a:extLst>
          </p:cNvPr>
          <p:cNvCxnSpPr>
            <a:stCxn id="0" idx="2"/>
            <a:endCxn id="0" idx="0"/>
          </p:cNvCxnSpPr>
          <p:nvPr/>
        </p:nvCxnSpPr>
        <p:spPr>
          <a:xfrm rot="10800000" flipV="1">
            <a:off x="5238751" y="2492375"/>
            <a:ext cx="1298575" cy="1365250"/>
          </a:xfrm>
          <a:prstGeom prst="curvedConnector2">
            <a:avLst/>
          </a:prstGeom>
          <a:ln w="38100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AADE751-96BB-75EC-2954-659F07EE4434}"/>
              </a:ext>
            </a:extLst>
          </p:cNvPr>
          <p:cNvSpPr/>
          <p:nvPr/>
        </p:nvSpPr>
        <p:spPr>
          <a:xfrm>
            <a:off x="4952992" y="385762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AAB13C-BB31-0D79-BF3C-C5EC8A2CA956}"/>
              </a:ext>
            </a:extLst>
          </p:cNvPr>
          <p:cNvSpPr/>
          <p:nvPr/>
        </p:nvSpPr>
        <p:spPr>
          <a:xfrm>
            <a:off x="8382016" y="3134581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69621C-004E-FB37-E5DF-80718E977DBC}"/>
              </a:ext>
            </a:extLst>
          </p:cNvPr>
          <p:cNvSpPr/>
          <p:nvPr/>
        </p:nvSpPr>
        <p:spPr>
          <a:xfrm>
            <a:off x="9167834" y="2348763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0D9338-15E2-937E-1E9A-921C44C817B6}"/>
              </a:ext>
            </a:extLst>
          </p:cNvPr>
          <p:cNvCxnSpPr>
            <a:stCxn id="0" idx="3"/>
            <a:endCxn id="17" idx="7"/>
          </p:cNvCxnSpPr>
          <p:nvPr/>
        </p:nvCxnSpPr>
        <p:spPr>
          <a:xfrm rot="5400000">
            <a:off x="8819357" y="2764632"/>
            <a:ext cx="482600" cy="382587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32BB29-03D2-5B27-F27E-893353D7D737}"/>
              </a:ext>
            </a:extLst>
          </p:cNvPr>
          <p:cNvCxnSpPr>
            <a:stCxn id="0" idx="3"/>
          </p:cNvCxnSpPr>
          <p:nvPr/>
        </p:nvCxnSpPr>
        <p:spPr>
          <a:xfrm rot="5400000">
            <a:off x="8023226" y="3549651"/>
            <a:ext cx="492125" cy="393700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12">
            <a:extLst>
              <a:ext uri="{FF2B5EF4-FFF2-40B4-BE49-F238E27FC236}">
                <a16:creationId xmlns:a16="http://schemas.microsoft.com/office/drawing/2014/main" id="{4E9EA330-ED96-CD74-B4B7-CA164463F6E3}"/>
              </a:ext>
            </a:extLst>
          </p:cNvPr>
          <p:cNvCxnSpPr>
            <a:stCxn id="0" idx="2"/>
          </p:cNvCxnSpPr>
          <p:nvPr/>
        </p:nvCxnSpPr>
        <p:spPr>
          <a:xfrm rot="10800000" flipV="1">
            <a:off x="7869239" y="2563813"/>
            <a:ext cx="1298575" cy="1365250"/>
          </a:xfrm>
          <a:prstGeom prst="curvedConnector2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3473FA0-6A75-930D-DBAC-107129049FFF}"/>
              </a:ext>
            </a:extLst>
          </p:cNvPr>
          <p:cNvSpPr/>
          <p:nvPr/>
        </p:nvSpPr>
        <p:spPr>
          <a:xfrm>
            <a:off x="7583941" y="3929066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467AB7-6DB6-AD83-3419-E5DE7B89B9C3}"/>
              </a:ext>
            </a:extLst>
          </p:cNvPr>
          <p:cNvSpPr txBox="1"/>
          <p:nvPr/>
        </p:nvSpPr>
        <p:spPr>
          <a:xfrm>
            <a:off x="7167563" y="1538288"/>
            <a:ext cx="1928812" cy="461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Both are valid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3EFB31-9DFC-1CBF-AE55-A5AC9E9C43AF}"/>
              </a:ext>
            </a:extLst>
          </p:cNvPr>
          <p:cNvSpPr txBox="1"/>
          <p:nvPr/>
        </p:nvSpPr>
        <p:spPr>
          <a:xfrm>
            <a:off x="4524375" y="4857750"/>
            <a:ext cx="3429000" cy="120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The edge classification depends on the particular DFS tree!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7ADB18-CC50-646D-BC80-BB1943032DB5}"/>
              </a:ext>
            </a:extLst>
          </p:cNvPr>
          <p:cNvSpPr txBox="1"/>
          <p:nvPr/>
        </p:nvSpPr>
        <p:spPr>
          <a:xfrm>
            <a:off x="7160455" y="6400800"/>
            <a:ext cx="3519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Topic Adopted from slideplayer.com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1325A45-8F55-0134-6EEB-8BD80294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522" y="304801"/>
            <a:ext cx="5542279" cy="574039"/>
          </a:xfrm>
        </p:spPr>
        <p:txBody>
          <a:bodyPr/>
          <a:lstStyle/>
          <a:p>
            <a:r>
              <a:rPr lang="sk-SK" altLang="en-US" dirty="0"/>
              <a:t>DAGs and back edges</a:t>
            </a:r>
            <a:endParaRPr lang="en-CA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7B32-D83B-12A2-05C4-7AFF173A1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2522" y="1219201"/>
            <a:ext cx="7675879" cy="1015663"/>
          </a:xfrm>
        </p:spPr>
        <p:txBody>
          <a:bodyPr/>
          <a:lstStyle/>
          <a:p>
            <a:r>
              <a:rPr lang="sk-SK" altLang="en-US" sz="2200" dirty="0">
                <a:latin typeface="+mj-lt"/>
              </a:rPr>
              <a:t>Can there be a </a:t>
            </a:r>
            <a:r>
              <a:rPr lang="sk-SK" altLang="en-US" sz="2200" b="1" dirty="0">
                <a:latin typeface="+mj-lt"/>
              </a:rPr>
              <a:t>back</a:t>
            </a:r>
            <a:r>
              <a:rPr lang="sk-SK" altLang="en-US" sz="2200" dirty="0">
                <a:latin typeface="+mj-lt"/>
              </a:rPr>
              <a:t> edge in a DFS on a DAG?</a:t>
            </a:r>
          </a:p>
          <a:p>
            <a:r>
              <a:rPr lang="sk-SK" altLang="en-US" sz="2200" dirty="0">
                <a:latin typeface="+mj-lt"/>
              </a:rPr>
              <a:t>NO! Back edges close a cycle!</a:t>
            </a:r>
          </a:p>
          <a:p>
            <a:r>
              <a:rPr lang="sk-SK" altLang="en-US" sz="2200" dirty="0">
                <a:latin typeface="+mj-lt"/>
              </a:rPr>
              <a:t>A graph </a:t>
            </a:r>
            <a:r>
              <a:rPr lang="sk-SK" altLang="en-US" sz="2200" b="1" dirty="0">
                <a:latin typeface="+mj-lt"/>
              </a:rPr>
              <a:t>G</a:t>
            </a:r>
            <a:r>
              <a:rPr lang="sk-SK" altLang="en-US" sz="2200" dirty="0">
                <a:latin typeface="+mj-lt"/>
              </a:rPr>
              <a:t> is a DAG &lt;=&gt; there is no back edge classified by DFS(</a:t>
            </a:r>
            <a:r>
              <a:rPr lang="sk-SK" altLang="en-US" sz="2200" b="1" dirty="0">
                <a:latin typeface="+mj-lt"/>
              </a:rPr>
              <a:t>G</a:t>
            </a:r>
            <a:r>
              <a:rPr lang="sk-SK" altLang="en-US" sz="2200" dirty="0">
                <a:latin typeface="+mj-lt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349A9-5922-1787-E373-E6A28A4CF6B1}"/>
              </a:ext>
            </a:extLst>
          </p:cNvPr>
          <p:cNvSpPr txBox="1"/>
          <p:nvPr/>
        </p:nvSpPr>
        <p:spPr>
          <a:xfrm>
            <a:off x="7160455" y="6400800"/>
            <a:ext cx="3519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Topic Adopted from slideplayer.com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E118A26-49DD-850B-8285-FF67265C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04801"/>
            <a:ext cx="5562600" cy="574039"/>
          </a:xfrm>
        </p:spPr>
        <p:txBody>
          <a:bodyPr/>
          <a:lstStyle/>
          <a:p>
            <a:r>
              <a:rPr lang="sk-SK" altLang="en-US" dirty="0"/>
              <a:t>Back to topological sort</a:t>
            </a:r>
            <a:endParaRPr lang="en-CA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5DAB7FD-A0C8-A871-D3EC-B0F89CECE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1143000"/>
            <a:ext cx="6858000" cy="1261884"/>
          </a:xfrm>
        </p:spPr>
        <p:txBody>
          <a:bodyPr/>
          <a:lstStyle/>
          <a:p>
            <a:r>
              <a:rPr lang="en-CA" altLang="en-US" dirty="0">
                <a:latin typeface="+mj-lt"/>
              </a:rPr>
              <a:t>TOPOLOGICAL-SORT(</a:t>
            </a:r>
            <a:r>
              <a:rPr lang="en-CA" altLang="en-US" b="1" dirty="0">
                <a:latin typeface="+mj-lt"/>
              </a:rPr>
              <a:t>G</a:t>
            </a:r>
            <a:r>
              <a:rPr lang="en-CA" altLang="en-US" dirty="0">
                <a:latin typeface="+mj-lt"/>
              </a:rPr>
              <a:t>):</a:t>
            </a:r>
          </a:p>
          <a:p>
            <a:pPr marL="971550" lvl="1" indent="-514350">
              <a:buFont typeface="Calibri" panose="020F0502020204030204" pitchFamily="34" charset="0"/>
              <a:buAutoNum type="arabicParenR"/>
            </a:pPr>
            <a:r>
              <a:rPr lang="en-CA" altLang="en-US" dirty="0">
                <a:latin typeface="+mj-lt"/>
              </a:rPr>
              <a:t>call DFS(G) to compute </a:t>
            </a:r>
            <a:r>
              <a:rPr lang="en-CA" altLang="en-US" b="1" dirty="0">
                <a:latin typeface="+mj-lt"/>
              </a:rPr>
              <a:t>finishing</a:t>
            </a:r>
            <a:r>
              <a:rPr lang="en-CA" altLang="en-US" dirty="0">
                <a:latin typeface="+mj-lt"/>
              </a:rPr>
              <a:t> times </a:t>
            </a:r>
            <a:r>
              <a:rPr lang="en-CA" altLang="en-US" b="1" dirty="0">
                <a:latin typeface="+mj-lt"/>
              </a:rPr>
              <a:t>f</a:t>
            </a:r>
            <a:r>
              <a:rPr lang="en-CA" altLang="en-US" dirty="0">
                <a:latin typeface="+mj-lt"/>
              </a:rPr>
              <a:t>[</a:t>
            </a:r>
            <a:r>
              <a:rPr lang="en-CA" altLang="en-US" b="1" dirty="0">
                <a:latin typeface="+mj-lt"/>
              </a:rPr>
              <a:t>v</a:t>
            </a:r>
            <a:r>
              <a:rPr lang="en-CA" altLang="en-US" dirty="0">
                <a:latin typeface="+mj-lt"/>
              </a:rPr>
              <a:t>] for each vertex </a:t>
            </a:r>
            <a:r>
              <a:rPr lang="en-CA" altLang="en-US" b="1" dirty="0">
                <a:latin typeface="+mj-lt"/>
              </a:rPr>
              <a:t>v</a:t>
            </a:r>
          </a:p>
          <a:p>
            <a:pPr marL="971550" lvl="1" indent="-514350">
              <a:buFont typeface="Calibri" panose="020F0502020204030204" pitchFamily="34" charset="0"/>
              <a:buAutoNum type="arabicParenR"/>
            </a:pPr>
            <a:r>
              <a:rPr lang="en-CA" altLang="en-US" dirty="0">
                <a:latin typeface="+mj-lt"/>
              </a:rPr>
              <a:t>as each vertex is finished, insert it onto the </a:t>
            </a:r>
            <a:r>
              <a:rPr lang="en-CA" altLang="en-US" b="1" dirty="0">
                <a:latin typeface="+mj-lt"/>
              </a:rPr>
              <a:t>front </a:t>
            </a:r>
            <a:r>
              <a:rPr lang="en-CA" altLang="en-US" dirty="0">
                <a:latin typeface="+mj-lt"/>
              </a:rPr>
              <a:t>of a linked list</a:t>
            </a:r>
          </a:p>
          <a:p>
            <a:pPr marL="971550" lvl="1" indent="-514350">
              <a:buFont typeface="Calibri" panose="020F0502020204030204" pitchFamily="34" charset="0"/>
              <a:buAutoNum type="arabicParenR"/>
            </a:pPr>
            <a:r>
              <a:rPr lang="en-CA" altLang="en-US" dirty="0">
                <a:latin typeface="+mj-lt"/>
              </a:rPr>
              <a:t>return the linked list of vertices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95450-B27C-5659-8465-0B02346C412C}"/>
              </a:ext>
            </a:extLst>
          </p:cNvPr>
          <p:cNvSpPr txBox="1"/>
          <p:nvPr/>
        </p:nvSpPr>
        <p:spPr>
          <a:xfrm>
            <a:off x="7160455" y="6400800"/>
            <a:ext cx="3519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Topic Adopted from slideplayer.com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436F26F-B949-168C-6283-74DD8F82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748" y="427348"/>
            <a:ext cx="4788852" cy="574039"/>
          </a:xfrm>
        </p:spPr>
        <p:txBody>
          <a:bodyPr/>
          <a:lstStyle/>
          <a:p>
            <a:r>
              <a:rPr lang="en-CA" altLang="en-US" dirty="0"/>
              <a:t>Topological sort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8B5B3A-3A99-D25F-0F36-276BA040C0B7}"/>
              </a:ext>
            </a:extLst>
          </p:cNvPr>
          <p:cNvSpPr/>
          <p:nvPr/>
        </p:nvSpPr>
        <p:spPr>
          <a:xfrm>
            <a:off x="2809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E3C45E-E13E-5EA7-B5BE-7E94E03168B8}"/>
              </a:ext>
            </a:extLst>
          </p:cNvPr>
          <p:cNvSpPr/>
          <p:nvPr/>
        </p:nvSpPr>
        <p:spPr>
          <a:xfrm>
            <a:off x="3595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4475BA-F705-C8A0-A0AE-3FD9B541B951}"/>
              </a:ext>
            </a:extLst>
          </p:cNvPr>
          <p:cNvSpPr/>
          <p:nvPr/>
        </p:nvSpPr>
        <p:spPr>
          <a:xfrm>
            <a:off x="4452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2D8E9D-D1F6-C518-8ADC-EE151943A52E}"/>
              </a:ext>
            </a:extLst>
          </p:cNvPr>
          <p:cNvSpPr/>
          <p:nvPr/>
        </p:nvSpPr>
        <p:spPr>
          <a:xfrm>
            <a:off x="5167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764524-FA23-6E03-7ADA-77BEE278009C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66EF19-886A-ACD5-FC73-8835D4AC6726}"/>
              </a:ext>
            </a:extLst>
          </p:cNvPr>
          <p:cNvSpPr/>
          <p:nvPr/>
        </p:nvSpPr>
        <p:spPr>
          <a:xfrm>
            <a:off x="4524364" y="528638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5584A4-C85B-44E9-870C-4AAC2A9022E8}"/>
              </a:ext>
            </a:extLst>
          </p:cNvPr>
          <p:cNvCxnSpPr>
            <a:stCxn id="0" idx="3"/>
            <a:endCxn id="4" idx="7"/>
          </p:cNvCxnSpPr>
          <p:nvPr/>
        </p:nvCxnSpPr>
        <p:spPr>
          <a:xfrm rot="5400000">
            <a:off x="3246438" y="3130551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11A281-1C4C-A9DB-57BA-1BF39D78C026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4067969" y="3094832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7DE47F-F479-C7B9-F0C2-F8CE62692A56}"/>
              </a:ext>
            </a:extLst>
          </p:cNvPr>
          <p:cNvCxnSpPr>
            <a:stCxn id="0" idx="2"/>
            <a:endCxn id="9" idx="6"/>
          </p:cNvCxnSpPr>
          <p:nvPr/>
        </p:nvCxnSpPr>
        <p:spPr>
          <a:xfrm rot="10800000">
            <a:off x="4238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B75F82-240C-EAB7-7D05-79E543D168B4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4950620" y="3855245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218D2D-EE6D-3106-53BF-3D22110A1402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3246439" y="3916364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18C611-3843-3928-259D-020CD33B7039}"/>
              </a:ext>
            </a:extLst>
          </p:cNvPr>
          <p:cNvCxnSpPr>
            <a:stCxn id="0" idx="3"/>
            <a:endCxn id="9" idx="7"/>
          </p:cNvCxnSpPr>
          <p:nvPr/>
        </p:nvCxnSpPr>
        <p:spPr>
          <a:xfrm rot="5400000">
            <a:off x="4067970" y="3952083"/>
            <a:ext cx="555625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630573-A1E7-9838-86ED-D2B239DAEFBE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4067970" y="4809332"/>
            <a:ext cx="627062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A982C1-3FFD-F0A6-EA29-80D4A959EBB4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4950620" y="4847432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DC47097-7705-3E73-F921-4A37B6DE8FA0}"/>
              </a:ext>
            </a:extLst>
          </p:cNvPr>
          <p:cNvSpPr txBox="1"/>
          <p:nvPr/>
        </p:nvSpPr>
        <p:spPr>
          <a:xfrm>
            <a:off x="6953251" y="2428876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Let’s say we start the DFS from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BD37FD-D161-64A2-4A26-3B5EBF813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778EE-F0FF-F697-1F79-43C005C29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AABCEB-A1E0-438A-1240-92FAFD10F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A855A4-83D5-2332-CEDF-28D37C7E0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52117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E5305D-1D21-872C-64F6-5AF17AD7D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3282951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373D68-34AE-9B79-7CCA-E297E8916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336F12-9DC3-F0D7-E201-05C52D250402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77CB97-255A-0717-09A3-CF3E96DA5639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6038F2-EF35-40AF-3285-C1FFA4278DE8}"/>
              </a:ext>
            </a:extLst>
          </p:cNvPr>
          <p:cNvSpPr/>
          <p:nvPr/>
        </p:nvSpPr>
        <p:spPr>
          <a:xfrm>
            <a:off x="4452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354030-3B25-0CBF-255C-B9533DBB5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3286126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6C3777-42D7-78D2-ED9F-172595EA952F}"/>
              </a:ext>
            </a:extLst>
          </p:cNvPr>
          <p:cNvSpPr txBox="1"/>
          <p:nvPr/>
        </p:nvSpPr>
        <p:spPr>
          <a:xfrm>
            <a:off x="6953251" y="32146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04925-4E18-660B-EDEE-4CEAB800EC26}"/>
              </a:ext>
            </a:extLst>
          </p:cNvPr>
          <p:cNvSpPr txBox="1"/>
          <p:nvPr/>
        </p:nvSpPr>
        <p:spPr>
          <a:xfrm>
            <a:off x="6524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>
              <a:buFont typeface="+mj-lt"/>
              <a:buAutoNum type="arabicParenR"/>
              <a:defRPr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Call DFS(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to compute the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finishing times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E8E3E9-DDC3-4C54-034B-1DADABD5BC63}"/>
              </a:ext>
            </a:extLst>
          </p:cNvPr>
          <p:cNvSpPr txBox="1"/>
          <p:nvPr/>
        </p:nvSpPr>
        <p:spPr>
          <a:xfrm>
            <a:off x="7160455" y="6400800"/>
            <a:ext cx="3519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Topic Adopted from slideplayer.com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/>
      <p:bldP spid="49" grpId="0"/>
      <p:bldP spid="50" grpId="0"/>
      <p:bldP spid="51" grpId="0"/>
      <p:bldP spid="51" grpId="1"/>
      <p:bldP spid="52" grpId="0"/>
      <p:bldP spid="53" grpId="0" animBg="1"/>
      <p:bldP spid="54" grpId="0" animBg="1"/>
      <p:bldP spid="56" grpId="0"/>
      <p:bldP spid="57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CE983F-758A-13DF-6D48-5422C15AF077}"/>
              </a:ext>
            </a:extLst>
          </p:cNvPr>
          <p:cNvSpPr/>
          <p:nvPr/>
        </p:nvSpPr>
        <p:spPr>
          <a:xfrm>
            <a:off x="2809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39DEA8-45CE-1D37-C464-F812578701B2}"/>
              </a:ext>
            </a:extLst>
          </p:cNvPr>
          <p:cNvSpPr/>
          <p:nvPr/>
        </p:nvSpPr>
        <p:spPr>
          <a:xfrm>
            <a:off x="3595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110E47-416C-BA20-D841-E7D3288194D8}"/>
              </a:ext>
            </a:extLst>
          </p:cNvPr>
          <p:cNvSpPr/>
          <p:nvPr/>
        </p:nvSpPr>
        <p:spPr>
          <a:xfrm>
            <a:off x="4452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0AEBC2-0117-9C86-9831-D968FE1178DD}"/>
              </a:ext>
            </a:extLst>
          </p:cNvPr>
          <p:cNvSpPr/>
          <p:nvPr/>
        </p:nvSpPr>
        <p:spPr>
          <a:xfrm>
            <a:off x="5167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0859F6-A443-8BF1-9B6A-192E586A6186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DACB80-997C-1D98-717E-BAD59CA99117}"/>
              </a:ext>
            </a:extLst>
          </p:cNvPr>
          <p:cNvSpPr/>
          <p:nvPr/>
        </p:nvSpPr>
        <p:spPr>
          <a:xfrm>
            <a:off x="4524364" y="528638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430C9D-76F4-EA15-889D-3026AD1181BA}"/>
              </a:ext>
            </a:extLst>
          </p:cNvPr>
          <p:cNvCxnSpPr>
            <a:stCxn id="0" idx="3"/>
            <a:endCxn id="4" idx="7"/>
          </p:cNvCxnSpPr>
          <p:nvPr/>
        </p:nvCxnSpPr>
        <p:spPr>
          <a:xfrm rot="5400000">
            <a:off x="3246438" y="3130551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06FF0C-955F-2E9D-06BC-B3BF05C5348F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4067969" y="3094832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F0FADC-D9E9-DCAD-61BC-1A6AFBC23C94}"/>
              </a:ext>
            </a:extLst>
          </p:cNvPr>
          <p:cNvCxnSpPr>
            <a:stCxn id="0" idx="2"/>
            <a:endCxn id="9" idx="6"/>
          </p:cNvCxnSpPr>
          <p:nvPr/>
        </p:nvCxnSpPr>
        <p:spPr>
          <a:xfrm rot="10800000">
            <a:off x="4238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F6EB1C-4E23-E616-F883-3F90C0376514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4950620" y="3855245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0221A6-B263-524C-9AF8-7597AA3742F8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3246439" y="3916364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DE7C4E-FE3C-7C06-D75E-316FCE36373E}"/>
              </a:ext>
            </a:extLst>
          </p:cNvPr>
          <p:cNvCxnSpPr>
            <a:stCxn id="0" idx="3"/>
            <a:endCxn id="9" idx="7"/>
          </p:cNvCxnSpPr>
          <p:nvPr/>
        </p:nvCxnSpPr>
        <p:spPr>
          <a:xfrm rot="5400000">
            <a:off x="4067970" y="3952083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D5D5E9-ABDB-45AE-1479-14CC04D1BC7B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4067970" y="4809332"/>
            <a:ext cx="627062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EEB730-F949-934A-69F4-DA85F6F931E6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4950620" y="4847432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A4D9F7-0A60-55F1-0D79-D4AA25D6EE5A}"/>
              </a:ext>
            </a:extLst>
          </p:cNvPr>
          <p:cNvSpPr txBox="1"/>
          <p:nvPr/>
        </p:nvSpPr>
        <p:spPr>
          <a:xfrm>
            <a:off x="6953251" y="2428876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Let’s say we start the DFS from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15390" name="TextBox 46">
            <a:extLst>
              <a:ext uri="{FF2B5EF4-FFF2-40B4-BE49-F238E27FC236}">
                <a16:creationId xmlns:a16="http://schemas.microsoft.com/office/drawing/2014/main" id="{13C64429-EA6A-6DCE-B79F-22AEB6EEE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15391" name="TextBox 47">
            <a:extLst>
              <a:ext uri="{FF2B5EF4-FFF2-40B4-BE49-F238E27FC236}">
                <a16:creationId xmlns:a16="http://schemas.microsoft.com/office/drawing/2014/main" id="{C8306BAF-9318-C8B4-0263-1C207770F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AC8639-06DF-2C27-C396-36233BF27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15393" name="TextBox 49">
            <a:extLst>
              <a:ext uri="{FF2B5EF4-FFF2-40B4-BE49-F238E27FC236}">
                <a16:creationId xmlns:a16="http://schemas.microsoft.com/office/drawing/2014/main" id="{9CACE879-1BE1-0A21-7FE1-80204DEC7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52117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15394" name="TextBox 51">
            <a:extLst>
              <a:ext uri="{FF2B5EF4-FFF2-40B4-BE49-F238E27FC236}">
                <a16:creationId xmlns:a16="http://schemas.microsoft.com/office/drawing/2014/main" id="{1F58A64E-891E-C3F4-A407-394197007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10CCE5-4EF9-9D2F-35CB-8B0147CF8F39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56AA5F-3159-C192-CEB1-91A019AF91F9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5B968BA-CA9B-C492-61C9-CB63EBDC0519}"/>
              </a:ext>
            </a:extLst>
          </p:cNvPr>
          <p:cNvSpPr/>
          <p:nvPr/>
        </p:nvSpPr>
        <p:spPr>
          <a:xfrm>
            <a:off x="4452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15400" name="TextBox 55">
            <a:extLst>
              <a:ext uri="{FF2B5EF4-FFF2-40B4-BE49-F238E27FC236}">
                <a16:creationId xmlns:a16="http://schemas.microsoft.com/office/drawing/2014/main" id="{535FD68B-C0CF-9EAB-86DE-1056350FC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3286126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2A5BEC-5298-6CE0-F73E-D4189284555B}"/>
              </a:ext>
            </a:extLst>
          </p:cNvPr>
          <p:cNvSpPr txBox="1"/>
          <p:nvPr/>
        </p:nvSpPr>
        <p:spPr>
          <a:xfrm>
            <a:off x="6953251" y="32146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6241522-AF97-8841-71C7-43211054780E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66B8C8-9234-5033-90AE-F76ABDD23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AA066E-6852-70C8-60F6-591D03ECB054}"/>
              </a:ext>
            </a:extLst>
          </p:cNvPr>
          <p:cNvSpPr txBox="1"/>
          <p:nvPr/>
        </p:nvSpPr>
        <p:spPr>
          <a:xfrm>
            <a:off x="6524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>
              <a:buFont typeface="+mj-lt"/>
              <a:buAutoNum type="arabicParenR"/>
              <a:defRPr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Call DFS(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to compute the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finishing times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]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A4AB262-CD68-738A-FC7E-FF145C650717}"/>
              </a:ext>
            </a:extLst>
          </p:cNvPr>
          <p:cNvSpPr txBox="1">
            <a:spLocks/>
          </p:cNvSpPr>
          <p:nvPr/>
        </p:nvSpPr>
        <p:spPr>
          <a:xfrm>
            <a:off x="2297748" y="427348"/>
            <a:ext cx="478885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CA" altLang="en-US" kern="0"/>
              <a:t>Topological sort</a:t>
            </a:r>
            <a:endParaRPr lang="en-CA" altLang="en-US" kern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999E76-7821-1AB2-D2BD-E291CE5E6BD1}"/>
              </a:ext>
            </a:extLst>
          </p:cNvPr>
          <p:cNvSpPr txBox="1"/>
          <p:nvPr/>
        </p:nvSpPr>
        <p:spPr>
          <a:xfrm>
            <a:off x="7160455" y="6400800"/>
            <a:ext cx="3519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Topic Adopted from slideplayer.com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 animBg="1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F6B937-A5B8-058B-0A14-1621FE50AEDF}"/>
              </a:ext>
            </a:extLst>
          </p:cNvPr>
          <p:cNvSpPr/>
          <p:nvPr/>
        </p:nvSpPr>
        <p:spPr>
          <a:xfrm>
            <a:off x="2809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B6DF86-3D22-00E5-9978-2D80EE5B0294}"/>
              </a:ext>
            </a:extLst>
          </p:cNvPr>
          <p:cNvSpPr/>
          <p:nvPr/>
        </p:nvSpPr>
        <p:spPr>
          <a:xfrm>
            <a:off x="3595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9FFD8B-CB3F-F9D4-DE5F-3941E2CE541F}"/>
              </a:ext>
            </a:extLst>
          </p:cNvPr>
          <p:cNvSpPr/>
          <p:nvPr/>
        </p:nvSpPr>
        <p:spPr>
          <a:xfrm>
            <a:off x="4452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E0836D-BB3C-603D-F63E-27A7C917368F}"/>
              </a:ext>
            </a:extLst>
          </p:cNvPr>
          <p:cNvSpPr/>
          <p:nvPr/>
        </p:nvSpPr>
        <p:spPr>
          <a:xfrm>
            <a:off x="5167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27278A-C5D8-0118-67A3-8F83A7500B9B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94C7E4-9FA4-D7D9-D297-C046326FDB19}"/>
              </a:ext>
            </a:extLst>
          </p:cNvPr>
          <p:cNvSpPr/>
          <p:nvPr/>
        </p:nvSpPr>
        <p:spPr>
          <a:xfrm>
            <a:off x="4524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C8F874-0155-0804-682F-B1B8734DE1F3}"/>
              </a:ext>
            </a:extLst>
          </p:cNvPr>
          <p:cNvCxnSpPr>
            <a:stCxn id="0" idx="3"/>
            <a:endCxn id="4" idx="7"/>
          </p:cNvCxnSpPr>
          <p:nvPr/>
        </p:nvCxnSpPr>
        <p:spPr>
          <a:xfrm rot="5400000">
            <a:off x="3246438" y="3130551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46E0B0-8BE3-E8F7-A4D2-F0C18A0D2ACE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4067969" y="3094832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1E084D-744B-9311-D4C1-758321673C2D}"/>
              </a:ext>
            </a:extLst>
          </p:cNvPr>
          <p:cNvCxnSpPr>
            <a:stCxn id="0" idx="2"/>
            <a:endCxn id="9" idx="6"/>
          </p:cNvCxnSpPr>
          <p:nvPr/>
        </p:nvCxnSpPr>
        <p:spPr>
          <a:xfrm rot="10800000">
            <a:off x="4238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94054A-4E01-FBFF-A20B-45C9EDB3D8C0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4950620" y="3855245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90B37F-11D2-4BE7-71F3-2BE2DEA2497F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3246439" y="3916364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825710-282C-7489-4578-404FFA5441CD}"/>
              </a:ext>
            </a:extLst>
          </p:cNvPr>
          <p:cNvCxnSpPr>
            <a:stCxn id="0" idx="3"/>
            <a:endCxn id="9" idx="7"/>
          </p:cNvCxnSpPr>
          <p:nvPr/>
        </p:nvCxnSpPr>
        <p:spPr>
          <a:xfrm rot="5400000">
            <a:off x="4067970" y="3952083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BE2BB8-823E-F358-00FC-6F9B35CB7C28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4067970" y="4809332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8D9812-70D4-6EEC-AF35-E46761FCE86B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4950620" y="4847432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BB99371-62E0-FD41-3A63-DFEDCD867905}"/>
              </a:ext>
            </a:extLst>
          </p:cNvPr>
          <p:cNvSpPr txBox="1"/>
          <p:nvPr/>
        </p:nvSpPr>
        <p:spPr>
          <a:xfrm>
            <a:off x="6524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>
              <a:buFont typeface="+mj-lt"/>
              <a:buAutoNum type="arabicParenR"/>
              <a:defRPr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Call DFS(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to compute the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finishing times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45FF2F-1D3A-D154-5285-FD371475C759}"/>
              </a:ext>
            </a:extLst>
          </p:cNvPr>
          <p:cNvSpPr txBox="1"/>
          <p:nvPr/>
        </p:nvSpPr>
        <p:spPr>
          <a:xfrm>
            <a:off x="6953250" y="2428876"/>
            <a:ext cx="3214688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Let’s say we start the DFS from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16415" name="TextBox 46">
            <a:extLst>
              <a:ext uri="{FF2B5EF4-FFF2-40B4-BE49-F238E27FC236}">
                <a16:creationId xmlns:a16="http://schemas.microsoft.com/office/drawing/2014/main" id="{BD35A422-0C90-DC6A-9AD0-2E477260C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16416" name="TextBox 47">
            <a:extLst>
              <a:ext uri="{FF2B5EF4-FFF2-40B4-BE49-F238E27FC236}">
                <a16:creationId xmlns:a16="http://schemas.microsoft.com/office/drawing/2014/main" id="{0CD81E18-A9FC-161A-5E45-0E52EC7A4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9A8333-AEE6-537D-F267-AE2894D41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52117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3</a:t>
            </a: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16418" name="TextBox 51">
            <a:extLst>
              <a:ext uri="{FF2B5EF4-FFF2-40B4-BE49-F238E27FC236}">
                <a16:creationId xmlns:a16="http://schemas.microsoft.com/office/drawing/2014/main" id="{EB5F2033-91E2-9137-F8A8-D91FFCA9D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F9BF88-A7B6-0E98-571E-6C0DFA5596CD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F4A4B8-45CA-DE48-895C-0224C6BCF37D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3D408A-9B12-08AB-B645-B45C1AFED43F}"/>
              </a:ext>
            </a:extLst>
          </p:cNvPr>
          <p:cNvSpPr/>
          <p:nvPr/>
        </p:nvSpPr>
        <p:spPr>
          <a:xfrm>
            <a:off x="4452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16424" name="TextBox 55">
            <a:extLst>
              <a:ext uri="{FF2B5EF4-FFF2-40B4-BE49-F238E27FC236}">
                <a16:creationId xmlns:a16="http://schemas.microsoft.com/office/drawing/2014/main" id="{2EDD19E6-C42F-9BEF-B939-58F8BE196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3286126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6A33B-485E-F1C7-9985-877F3E3146BA}"/>
              </a:ext>
            </a:extLst>
          </p:cNvPr>
          <p:cNvSpPr txBox="1"/>
          <p:nvPr/>
        </p:nvSpPr>
        <p:spPr>
          <a:xfrm>
            <a:off x="6953251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A8C9B2A-CF06-E18E-A511-B55BD8AD3A4D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6429" name="TextBox 30">
            <a:extLst>
              <a:ext uri="{FF2B5EF4-FFF2-40B4-BE49-F238E27FC236}">
                <a16:creationId xmlns:a16="http://schemas.microsoft.com/office/drawing/2014/main" id="{6BF49F88-89BB-F60D-1719-214149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06E57C-B9A0-C78D-BFC8-A992ABBE1756}"/>
              </a:ext>
            </a:extLst>
          </p:cNvPr>
          <p:cNvSpPr txBox="1"/>
          <p:nvPr/>
        </p:nvSpPr>
        <p:spPr>
          <a:xfrm>
            <a:off x="6953251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11F8E86-A81A-68AE-585C-BE8AA844D851}"/>
              </a:ext>
            </a:extLst>
          </p:cNvPr>
          <p:cNvSpPr/>
          <p:nvPr/>
        </p:nvSpPr>
        <p:spPr>
          <a:xfrm>
            <a:off x="4524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BD41E5-48CD-2B40-4841-DE44681E9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altLang="en-US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19F32A-82B9-8BE6-A90A-9AF1A8631EA7}"/>
              </a:ext>
            </a:extLst>
          </p:cNvPr>
          <p:cNvSpPr txBox="1"/>
          <p:nvPr/>
        </p:nvSpPr>
        <p:spPr>
          <a:xfrm>
            <a:off x="6953251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sz="20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done,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d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57B38-B642-704E-3E1E-3CBF44F2F6AA}"/>
              </a:ext>
            </a:extLst>
          </p:cNvPr>
          <p:cNvSpPr txBox="1"/>
          <p:nvPr/>
        </p:nvSpPr>
        <p:spPr>
          <a:xfrm>
            <a:off x="6524625" y="2357438"/>
            <a:ext cx="4000500" cy="1200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indent="-457200">
              <a:buFont typeface="+mj-lt"/>
              <a:buAutoNum type="arabicParenR" startAt="2"/>
              <a:defRPr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as each vertex is finished, insert it onto the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front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of a linked list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C4907C-A987-A747-1E50-A9248526D9C2}"/>
              </a:ext>
            </a:extLst>
          </p:cNvPr>
          <p:cNvSpPr/>
          <p:nvPr/>
        </p:nvSpPr>
        <p:spPr>
          <a:xfrm>
            <a:off x="5595939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f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FCE232-463A-685F-2C04-F005CCBBFFCE}"/>
              </a:ext>
            </a:extLst>
          </p:cNvPr>
          <p:cNvCxnSpPr>
            <a:stCxn id="38" idx="3"/>
            <a:endCxn id="0" idx="2"/>
          </p:cNvCxnSpPr>
          <p:nvPr/>
        </p:nvCxnSpPr>
        <p:spPr>
          <a:xfrm>
            <a:off x="5953125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146737D-63D0-FB21-D3A1-DFC901BDB24D}"/>
              </a:ext>
            </a:extLst>
          </p:cNvPr>
          <p:cNvSpPr/>
          <p:nvPr/>
        </p:nvSpPr>
        <p:spPr>
          <a:xfrm>
            <a:off x="6238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79C162-3CC7-3F88-25F1-2C57A31ECA56}"/>
              </a:ext>
            </a:extLst>
          </p:cNvPr>
          <p:cNvCxnSpPr/>
          <p:nvPr/>
        </p:nvCxnSpPr>
        <p:spPr>
          <a:xfrm>
            <a:off x="5310188" y="631983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403797A3-6A8F-72D0-E9B9-4D4ED0C234FD}"/>
              </a:ext>
            </a:extLst>
          </p:cNvPr>
          <p:cNvSpPr txBox="1">
            <a:spLocks/>
          </p:cNvSpPr>
          <p:nvPr/>
        </p:nvSpPr>
        <p:spPr>
          <a:xfrm>
            <a:off x="2297748" y="427348"/>
            <a:ext cx="478885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CA" altLang="en-US" kern="0"/>
              <a:t>Topological sort</a:t>
            </a:r>
            <a:endParaRPr lang="en-CA" altLang="en-US" kern="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7864D4-1491-19C2-A981-5309E78F7F91}"/>
              </a:ext>
            </a:extLst>
          </p:cNvPr>
          <p:cNvSpPr txBox="1"/>
          <p:nvPr/>
        </p:nvSpPr>
        <p:spPr>
          <a:xfrm>
            <a:off x="7160455" y="6400800"/>
            <a:ext cx="3519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Topic Adopted from slideplayer.com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4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5" grpId="0" animBg="1"/>
      <p:bldP spid="36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DC2516F-41EA-2F78-CD3C-4E5401D7338E}"/>
              </a:ext>
            </a:extLst>
          </p:cNvPr>
          <p:cNvSpPr/>
          <p:nvPr/>
        </p:nvSpPr>
        <p:spPr>
          <a:xfrm>
            <a:off x="2809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E7ED3B-15D8-654D-034E-C2E001A6EB08}"/>
              </a:ext>
            </a:extLst>
          </p:cNvPr>
          <p:cNvSpPr/>
          <p:nvPr/>
        </p:nvSpPr>
        <p:spPr>
          <a:xfrm>
            <a:off x="3595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CE2B3E-3A29-4495-C4B7-7DBD4F676821}"/>
              </a:ext>
            </a:extLst>
          </p:cNvPr>
          <p:cNvSpPr/>
          <p:nvPr/>
        </p:nvSpPr>
        <p:spPr>
          <a:xfrm>
            <a:off x="4452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54C906-EC98-6989-2460-A740582F7F9A}"/>
              </a:ext>
            </a:extLst>
          </p:cNvPr>
          <p:cNvSpPr/>
          <p:nvPr/>
        </p:nvSpPr>
        <p:spPr>
          <a:xfrm>
            <a:off x="5167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B44DD9-9BC9-F366-EF0A-93FF05F8C568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08BAB1-6161-BB87-86EE-55A7C4BECBE2}"/>
              </a:ext>
            </a:extLst>
          </p:cNvPr>
          <p:cNvSpPr/>
          <p:nvPr/>
        </p:nvSpPr>
        <p:spPr>
          <a:xfrm>
            <a:off x="4524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9EC4F9-0682-CDA8-B358-543C9286ED11}"/>
              </a:ext>
            </a:extLst>
          </p:cNvPr>
          <p:cNvCxnSpPr>
            <a:stCxn id="0" idx="3"/>
            <a:endCxn id="4" idx="7"/>
          </p:cNvCxnSpPr>
          <p:nvPr/>
        </p:nvCxnSpPr>
        <p:spPr>
          <a:xfrm rot="5400000">
            <a:off x="3246438" y="3130551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B9677D-AF78-906D-8939-FE42A3FA26E3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4067969" y="3094832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59E221-1F3A-E1FC-564B-373B312141F4}"/>
              </a:ext>
            </a:extLst>
          </p:cNvPr>
          <p:cNvCxnSpPr>
            <a:stCxn id="0" idx="2"/>
            <a:endCxn id="9" idx="6"/>
          </p:cNvCxnSpPr>
          <p:nvPr/>
        </p:nvCxnSpPr>
        <p:spPr>
          <a:xfrm rot="10800000">
            <a:off x="4238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032C61-00DC-23D6-FD0C-0082A41CF2C5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4950620" y="3855245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C6F06B-309C-6963-DBBD-D24D0AAB3097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3246439" y="3916364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FE473B-E45B-B3EB-D6D4-05A26B42728E}"/>
              </a:ext>
            </a:extLst>
          </p:cNvPr>
          <p:cNvCxnSpPr>
            <a:stCxn id="0" idx="3"/>
            <a:endCxn id="9" idx="7"/>
          </p:cNvCxnSpPr>
          <p:nvPr/>
        </p:nvCxnSpPr>
        <p:spPr>
          <a:xfrm rot="5400000">
            <a:off x="4067970" y="3952083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E608A1-41B9-B9BF-9DC4-25F3E70C5968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4067970" y="4809332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A514D1-305B-1B1D-4837-4DA9C251662A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4950620" y="4847432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35DC85E-F6E7-590B-9C2B-B050A94B387F}"/>
              </a:ext>
            </a:extLst>
          </p:cNvPr>
          <p:cNvSpPr txBox="1"/>
          <p:nvPr/>
        </p:nvSpPr>
        <p:spPr>
          <a:xfrm>
            <a:off x="6953251" y="2428876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Let’s say we start the DFS from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17438" name="TextBox 46">
            <a:extLst>
              <a:ext uri="{FF2B5EF4-FFF2-40B4-BE49-F238E27FC236}">
                <a16:creationId xmlns:a16="http://schemas.microsoft.com/office/drawing/2014/main" id="{B05EF38A-E566-A8D9-DED4-A642384BC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17439" name="TextBox 47">
            <a:extLst>
              <a:ext uri="{FF2B5EF4-FFF2-40B4-BE49-F238E27FC236}">
                <a16:creationId xmlns:a16="http://schemas.microsoft.com/office/drawing/2014/main" id="{369706D7-71D9-0A0F-1139-E1DAF7CBD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17440" name="TextBox 51">
            <a:extLst>
              <a:ext uri="{FF2B5EF4-FFF2-40B4-BE49-F238E27FC236}">
                <a16:creationId xmlns:a16="http://schemas.microsoft.com/office/drawing/2014/main" id="{97D02A48-B674-FCA0-FE40-DF8826962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17ECD3-AE22-5F0E-F174-EFC656F3856E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4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95160D-D011-C61D-A9BB-7CBA937CC605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5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0E3EB2-DADD-E429-B138-62933DE4055A}"/>
              </a:ext>
            </a:extLst>
          </p:cNvPr>
          <p:cNvSpPr/>
          <p:nvPr/>
        </p:nvSpPr>
        <p:spPr>
          <a:xfrm>
            <a:off x="4452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17446" name="TextBox 55">
            <a:extLst>
              <a:ext uri="{FF2B5EF4-FFF2-40B4-BE49-F238E27FC236}">
                <a16:creationId xmlns:a16="http://schemas.microsoft.com/office/drawing/2014/main" id="{736AEB16-A1EB-741D-DE48-F1A99D61B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3286126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2BD7AE-29C0-7D8D-B7B0-836E29CE4020}"/>
              </a:ext>
            </a:extLst>
          </p:cNvPr>
          <p:cNvSpPr txBox="1"/>
          <p:nvPr/>
        </p:nvSpPr>
        <p:spPr>
          <a:xfrm>
            <a:off x="6953251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93AEBE-FC00-460F-1C47-C11B7FE9EA1E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7451" name="TextBox 30">
            <a:extLst>
              <a:ext uri="{FF2B5EF4-FFF2-40B4-BE49-F238E27FC236}">
                <a16:creationId xmlns:a16="http://schemas.microsoft.com/office/drawing/2014/main" id="{DD6F4EDF-7BA6-D19F-4893-72246A0C0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7C9DC7-ED7E-E6F3-6039-8739884DF50A}"/>
              </a:ext>
            </a:extLst>
          </p:cNvPr>
          <p:cNvSpPr txBox="1"/>
          <p:nvPr/>
        </p:nvSpPr>
        <p:spPr>
          <a:xfrm>
            <a:off x="6953251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869BA4-CA2A-0AA9-BD6D-CCD4A7F10FEB}"/>
              </a:ext>
            </a:extLst>
          </p:cNvPr>
          <p:cNvSpPr/>
          <p:nvPr/>
        </p:nvSpPr>
        <p:spPr>
          <a:xfrm>
            <a:off x="4524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17456" name="TextBox 33">
            <a:extLst>
              <a:ext uri="{FF2B5EF4-FFF2-40B4-BE49-F238E27FC236}">
                <a16:creationId xmlns:a16="http://schemas.microsoft.com/office/drawing/2014/main" id="{CA24A787-A4E8-3D19-8CD3-774E6B0E6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altLang="en-US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7897F2-464B-2587-C63D-C705A1C945F6}"/>
              </a:ext>
            </a:extLst>
          </p:cNvPr>
          <p:cNvSpPr txBox="1"/>
          <p:nvPr/>
        </p:nvSpPr>
        <p:spPr>
          <a:xfrm>
            <a:off x="6953251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sz="20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done,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d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C3BAFA-B4FE-A8A6-9854-8F29B2420E20}"/>
              </a:ext>
            </a:extLst>
          </p:cNvPr>
          <p:cNvSpPr txBox="1"/>
          <p:nvPr/>
        </p:nvSpPr>
        <p:spPr>
          <a:xfrm>
            <a:off x="6953251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sk-SK" sz="2000" b="1" dirty="0">
                <a:solidFill>
                  <a:prstClr val="black"/>
                </a:solidFill>
                <a:latin typeface="Calibri"/>
              </a:rPr>
              <a:t>d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done,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A98E6E-E35E-7B28-3116-3EF5868E881D}"/>
              </a:ext>
            </a:extLst>
          </p:cNvPr>
          <p:cNvSpPr txBox="1"/>
          <p:nvPr/>
        </p:nvSpPr>
        <p:spPr>
          <a:xfrm>
            <a:off x="6524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>
              <a:buFont typeface="+mj-lt"/>
              <a:buAutoNum type="arabicParenR"/>
              <a:defRPr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Call DFS(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to compute the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finishing times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DFFCB-FC25-EBE2-8556-DB2CD3B591FF}"/>
              </a:ext>
            </a:extLst>
          </p:cNvPr>
          <p:cNvSpPr/>
          <p:nvPr/>
        </p:nvSpPr>
        <p:spPr>
          <a:xfrm>
            <a:off x="5595939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f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D44234-35D1-26C3-7034-F039EEC00CC8}"/>
              </a:ext>
            </a:extLst>
          </p:cNvPr>
          <p:cNvCxnSpPr>
            <a:stCxn id="39" idx="3"/>
            <a:endCxn id="0" idx="2"/>
          </p:cNvCxnSpPr>
          <p:nvPr/>
        </p:nvCxnSpPr>
        <p:spPr>
          <a:xfrm>
            <a:off x="5953125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7E1C9AE-8E23-8D44-C60E-7C270101E518}"/>
              </a:ext>
            </a:extLst>
          </p:cNvPr>
          <p:cNvSpPr/>
          <p:nvPr/>
        </p:nvSpPr>
        <p:spPr>
          <a:xfrm>
            <a:off x="6238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54272E-5B0B-E686-64BD-D5A4891EDC64}"/>
              </a:ext>
            </a:extLst>
          </p:cNvPr>
          <p:cNvSpPr/>
          <p:nvPr/>
        </p:nvSpPr>
        <p:spPr>
          <a:xfrm>
            <a:off x="4953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d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8C8DDDA-6701-CF5B-DE95-EFB43C632F82}"/>
              </a:ext>
            </a:extLst>
          </p:cNvPr>
          <p:cNvCxnSpPr>
            <a:stCxn id="43" idx="3"/>
          </p:cNvCxnSpPr>
          <p:nvPr/>
        </p:nvCxnSpPr>
        <p:spPr>
          <a:xfrm>
            <a:off x="5310188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C0E46D4-352F-938A-6773-E9F8E0009213}"/>
              </a:ext>
            </a:extLst>
          </p:cNvPr>
          <p:cNvCxnSpPr/>
          <p:nvPr/>
        </p:nvCxnSpPr>
        <p:spPr>
          <a:xfrm>
            <a:off x="4667250" y="631983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F63AD086-0B55-3258-E8A6-DECD2FE6B47A}"/>
              </a:ext>
            </a:extLst>
          </p:cNvPr>
          <p:cNvSpPr txBox="1">
            <a:spLocks/>
          </p:cNvSpPr>
          <p:nvPr/>
        </p:nvSpPr>
        <p:spPr>
          <a:xfrm>
            <a:off x="2297748" y="427348"/>
            <a:ext cx="478885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CA" altLang="en-US" kern="0"/>
              <a:t>Topological sort</a:t>
            </a:r>
            <a:endParaRPr lang="en-CA" altLang="en-US" kern="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798831-F5E5-0FF1-C4C8-AFACB23A2798}"/>
              </a:ext>
            </a:extLst>
          </p:cNvPr>
          <p:cNvSpPr txBox="1"/>
          <p:nvPr/>
        </p:nvSpPr>
        <p:spPr>
          <a:xfrm>
            <a:off x="7160455" y="6400800"/>
            <a:ext cx="3519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Topic Adopted from slideplayer.com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6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DB6E012-0E7E-87C8-483E-599C7707682A}"/>
              </a:ext>
            </a:extLst>
          </p:cNvPr>
          <p:cNvSpPr/>
          <p:nvPr/>
        </p:nvSpPr>
        <p:spPr>
          <a:xfrm>
            <a:off x="2809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502B4E-597D-6491-2627-552101EC902E}"/>
              </a:ext>
            </a:extLst>
          </p:cNvPr>
          <p:cNvSpPr/>
          <p:nvPr/>
        </p:nvSpPr>
        <p:spPr>
          <a:xfrm>
            <a:off x="3595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51D13D-2209-C81C-2E36-7426B57AD997}"/>
              </a:ext>
            </a:extLst>
          </p:cNvPr>
          <p:cNvSpPr/>
          <p:nvPr/>
        </p:nvSpPr>
        <p:spPr>
          <a:xfrm>
            <a:off x="4452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BFD794-6B40-10CF-BC12-2CEE12FD4FFF}"/>
              </a:ext>
            </a:extLst>
          </p:cNvPr>
          <p:cNvSpPr/>
          <p:nvPr/>
        </p:nvSpPr>
        <p:spPr>
          <a:xfrm>
            <a:off x="5167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812E3B-ED4F-65B0-F502-876E4C341F1A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5002FA-5B1F-69EF-E3EB-63B55BB985AB}"/>
              </a:ext>
            </a:extLst>
          </p:cNvPr>
          <p:cNvSpPr/>
          <p:nvPr/>
        </p:nvSpPr>
        <p:spPr>
          <a:xfrm>
            <a:off x="4524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EB9D2B-4F9D-B398-4404-269254D9172F}"/>
              </a:ext>
            </a:extLst>
          </p:cNvPr>
          <p:cNvCxnSpPr>
            <a:stCxn id="0" idx="3"/>
            <a:endCxn id="4" idx="7"/>
          </p:cNvCxnSpPr>
          <p:nvPr/>
        </p:nvCxnSpPr>
        <p:spPr>
          <a:xfrm rot="5400000">
            <a:off x="3246438" y="3130551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7D79B7-D286-7D6F-82A7-3829CB1E907C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4067969" y="3094832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6CE356-4C51-3CCC-3F60-608C0BBE36C0}"/>
              </a:ext>
            </a:extLst>
          </p:cNvPr>
          <p:cNvCxnSpPr>
            <a:stCxn id="0" idx="2"/>
            <a:endCxn id="9" idx="6"/>
          </p:cNvCxnSpPr>
          <p:nvPr/>
        </p:nvCxnSpPr>
        <p:spPr>
          <a:xfrm rot="10800000">
            <a:off x="4238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B4957A-541D-2F90-B485-BFE41CDB5D31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4950620" y="3855245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705467-2316-43D8-D805-6E0635BDE69F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3246439" y="3916364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20A3D7-527C-6693-0378-2B529AAC3B94}"/>
              </a:ext>
            </a:extLst>
          </p:cNvPr>
          <p:cNvCxnSpPr>
            <a:stCxn id="0" idx="3"/>
            <a:endCxn id="9" idx="7"/>
          </p:cNvCxnSpPr>
          <p:nvPr/>
        </p:nvCxnSpPr>
        <p:spPr>
          <a:xfrm rot="5400000">
            <a:off x="4067970" y="3952083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DDD49A-D293-2DBF-2F16-921C4A011EC9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4067970" y="4809332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3F4D8D-801A-1E48-1074-DEE6DEBA692C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4950620" y="4847432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7E142CF-A87D-0305-8848-8469516CDF2F}"/>
              </a:ext>
            </a:extLst>
          </p:cNvPr>
          <p:cNvSpPr txBox="1"/>
          <p:nvPr/>
        </p:nvSpPr>
        <p:spPr>
          <a:xfrm>
            <a:off x="6953251" y="2428876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Let’s say we start the DFS from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18462" name="TextBox 46">
            <a:extLst>
              <a:ext uri="{FF2B5EF4-FFF2-40B4-BE49-F238E27FC236}">
                <a16:creationId xmlns:a16="http://schemas.microsoft.com/office/drawing/2014/main" id="{480C22EF-95B4-C110-A4FC-6A662A36C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18463" name="TextBox 47">
            <a:extLst>
              <a:ext uri="{FF2B5EF4-FFF2-40B4-BE49-F238E27FC236}">
                <a16:creationId xmlns:a16="http://schemas.microsoft.com/office/drawing/2014/main" id="{9B0E3B04-CDC0-7368-8162-B522B3219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18464" name="TextBox 51">
            <a:extLst>
              <a:ext uri="{FF2B5EF4-FFF2-40B4-BE49-F238E27FC236}">
                <a16:creationId xmlns:a16="http://schemas.microsoft.com/office/drawing/2014/main" id="{15A378A0-0F4D-DCE1-CB21-82F27AD45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D73C34-F583-0A61-8CC7-FB173C5A66C4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5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95663B-E5A3-7197-FA1A-6721D9EE9FFC}"/>
              </a:ext>
            </a:extLst>
          </p:cNvPr>
          <p:cNvSpPr/>
          <p:nvPr/>
        </p:nvSpPr>
        <p:spPr>
          <a:xfrm>
            <a:off x="4452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18469" name="TextBox 55">
            <a:extLst>
              <a:ext uri="{FF2B5EF4-FFF2-40B4-BE49-F238E27FC236}">
                <a16:creationId xmlns:a16="http://schemas.microsoft.com/office/drawing/2014/main" id="{4A75CAEE-1AA5-D290-7FAA-260F220A3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3286126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2C436E-E37D-AD46-7AD6-5CFD242EE258}"/>
              </a:ext>
            </a:extLst>
          </p:cNvPr>
          <p:cNvSpPr txBox="1"/>
          <p:nvPr/>
        </p:nvSpPr>
        <p:spPr>
          <a:xfrm>
            <a:off x="6953251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23BFA2F-B2C5-DE36-1FF7-E4FA13B89020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18474" name="TextBox 30">
            <a:extLst>
              <a:ext uri="{FF2B5EF4-FFF2-40B4-BE49-F238E27FC236}">
                <a16:creationId xmlns:a16="http://schemas.microsoft.com/office/drawing/2014/main" id="{8479934B-5A63-EEC7-0C17-4CA0AE96E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72954C-400B-6B29-4433-AF0C1E3A149D}"/>
              </a:ext>
            </a:extLst>
          </p:cNvPr>
          <p:cNvSpPr txBox="1"/>
          <p:nvPr/>
        </p:nvSpPr>
        <p:spPr>
          <a:xfrm>
            <a:off x="6953251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0F7EA4-2C72-C51A-35DC-69115538EE5B}"/>
              </a:ext>
            </a:extLst>
          </p:cNvPr>
          <p:cNvSpPr/>
          <p:nvPr/>
        </p:nvSpPr>
        <p:spPr>
          <a:xfrm>
            <a:off x="4524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18479" name="TextBox 33">
            <a:extLst>
              <a:ext uri="{FF2B5EF4-FFF2-40B4-BE49-F238E27FC236}">
                <a16:creationId xmlns:a16="http://schemas.microsoft.com/office/drawing/2014/main" id="{E9005AFC-D1C1-D8DA-F110-2442AC0D2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altLang="en-US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A6B9E6-F015-E3A1-FD49-F125600D11C7}"/>
              </a:ext>
            </a:extLst>
          </p:cNvPr>
          <p:cNvSpPr txBox="1"/>
          <p:nvPr/>
        </p:nvSpPr>
        <p:spPr>
          <a:xfrm>
            <a:off x="6953251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sz="20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done,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d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CDF08-43AC-C0B2-E997-FCAEF5F5C7B8}"/>
              </a:ext>
            </a:extLst>
          </p:cNvPr>
          <p:cNvSpPr txBox="1"/>
          <p:nvPr/>
        </p:nvSpPr>
        <p:spPr>
          <a:xfrm>
            <a:off x="6953251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sk-SK" sz="2000" b="1" dirty="0">
                <a:solidFill>
                  <a:prstClr val="black"/>
                </a:solidFill>
                <a:latin typeface="Calibri"/>
              </a:rPr>
              <a:t>d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done,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EA611-A281-89BE-B077-96D9C1873EE6}"/>
              </a:ext>
            </a:extLst>
          </p:cNvPr>
          <p:cNvSpPr txBox="1"/>
          <p:nvPr/>
        </p:nvSpPr>
        <p:spPr>
          <a:xfrm>
            <a:off x="6953251" y="52085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e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FBF9B8-3999-C1DD-85E5-EEDC774A76E5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6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F17B02-E147-8CA5-2442-F552BFA55A2B}"/>
              </a:ext>
            </a:extLst>
          </p:cNvPr>
          <p:cNvSpPr txBox="1"/>
          <p:nvPr/>
        </p:nvSpPr>
        <p:spPr>
          <a:xfrm>
            <a:off x="6524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>
              <a:buFont typeface="+mj-lt"/>
              <a:buAutoNum type="arabicParenR"/>
              <a:defRPr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Call DFS(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to compute the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finishing times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FCA51E-2816-C56B-9594-3E521C23BF12}"/>
              </a:ext>
            </a:extLst>
          </p:cNvPr>
          <p:cNvSpPr/>
          <p:nvPr/>
        </p:nvSpPr>
        <p:spPr>
          <a:xfrm>
            <a:off x="5595939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f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60A78D-667A-E085-346B-45FB69223548}"/>
              </a:ext>
            </a:extLst>
          </p:cNvPr>
          <p:cNvCxnSpPr>
            <a:stCxn id="49" idx="3"/>
            <a:endCxn id="0" idx="2"/>
          </p:cNvCxnSpPr>
          <p:nvPr/>
        </p:nvCxnSpPr>
        <p:spPr>
          <a:xfrm>
            <a:off x="5953125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E5CCDE8-1DF7-99D1-D100-21B6A2FF1EAD}"/>
              </a:ext>
            </a:extLst>
          </p:cNvPr>
          <p:cNvSpPr/>
          <p:nvPr/>
        </p:nvSpPr>
        <p:spPr>
          <a:xfrm>
            <a:off x="6238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21E2D9-E9B5-C67E-0C6D-358532296CF8}"/>
              </a:ext>
            </a:extLst>
          </p:cNvPr>
          <p:cNvSpPr/>
          <p:nvPr/>
        </p:nvSpPr>
        <p:spPr>
          <a:xfrm>
            <a:off x="4953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d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88275B0-5739-194C-CBCA-7B40F6422433}"/>
              </a:ext>
            </a:extLst>
          </p:cNvPr>
          <p:cNvCxnSpPr>
            <a:stCxn id="57" idx="3"/>
          </p:cNvCxnSpPr>
          <p:nvPr/>
        </p:nvCxnSpPr>
        <p:spPr>
          <a:xfrm>
            <a:off x="5310188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AA669B-FCF1-4E84-E615-272B088FF7BA}"/>
              </a:ext>
            </a:extLst>
          </p:cNvPr>
          <p:cNvCxnSpPr/>
          <p:nvPr/>
        </p:nvCxnSpPr>
        <p:spPr>
          <a:xfrm>
            <a:off x="4667250" y="631983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46E8AFBB-E6B4-4CC8-CAF6-97C7AA26DD51}"/>
              </a:ext>
            </a:extLst>
          </p:cNvPr>
          <p:cNvSpPr txBox="1">
            <a:spLocks/>
          </p:cNvSpPr>
          <p:nvPr/>
        </p:nvSpPr>
        <p:spPr>
          <a:xfrm>
            <a:off x="2297748" y="427348"/>
            <a:ext cx="478885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CA" altLang="en-US" kern="0"/>
              <a:t>Topological sort</a:t>
            </a:r>
            <a:endParaRPr lang="en-CA" altLang="en-US" kern="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E39986-4225-C5AB-7EC1-F1AEEEDAEE3C}"/>
              </a:ext>
            </a:extLst>
          </p:cNvPr>
          <p:cNvSpPr txBox="1"/>
          <p:nvPr/>
        </p:nvSpPr>
        <p:spPr>
          <a:xfrm>
            <a:off x="7160455" y="6400800"/>
            <a:ext cx="3519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Topic Adopted from slideplayer.com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E946B6-8DD0-3BDF-24E5-3139DEDD5FC9}"/>
              </a:ext>
            </a:extLst>
          </p:cNvPr>
          <p:cNvSpPr/>
          <p:nvPr/>
        </p:nvSpPr>
        <p:spPr>
          <a:xfrm>
            <a:off x="2809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BDD0BB-CB19-0271-91BA-8718EB779F40}"/>
              </a:ext>
            </a:extLst>
          </p:cNvPr>
          <p:cNvSpPr/>
          <p:nvPr/>
        </p:nvSpPr>
        <p:spPr>
          <a:xfrm>
            <a:off x="3595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7132D7-BFD2-70C8-72CF-7DB921ADF395}"/>
              </a:ext>
            </a:extLst>
          </p:cNvPr>
          <p:cNvSpPr/>
          <p:nvPr/>
        </p:nvSpPr>
        <p:spPr>
          <a:xfrm>
            <a:off x="4452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FF4AF7-FFFC-F0BA-9370-0E2B0E6DFE4E}"/>
              </a:ext>
            </a:extLst>
          </p:cNvPr>
          <p:cNvSpPr/>
          <p:nvPr/>
        </p:nvSpPr>
        <p:spPr>
          <a:xfrm>
            <a:off x="5167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45A453-E581-7E63-C0EC-EC4D01619377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7A9923-ADBD-0742-E87E-5322648C301E}"/>
              </a:ext>
            </a:extLst>
          </p:cNvPr>
          <p:cNvSpPr/>
          <p:nvPr/>
        </p:nvSpPr>
        <p:spPr>
          <a:xfrm>
            <a:off x="4524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76CB30-4D87-5E3D-0C81-ACB119D84CD0}"/>
              </a:ext>
            </a:extLst>
          </p:cNvPr>
          <p:cNvCxnSpPr>
            <a:stCxn id="0" idx="3"/>
            <a:endCxn id="4" idx="7"/>
          </p:cNvCxnSpPr>
          <p:nvPr/>
        </p:nvCxnSpPr>
        <p:spPr>
          <a:xfrm rot="5400000">
            <a:off x="3246438" y="3130551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F9FA70-06BB-8834-BB8D-B5E505F0FF02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4067969" y="3094832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1392BE-0D06-8A2F-6FC9-4A81B44F61C3}"/>
              </a:ext>
            </a:extLst>
          </p:cNvPr>
          <p:cNvCxnSpPr>
            <a:stCxn id="0" idx="2"/>
            <a:endCxn id="9" idx="6"/>
          </p:cNvCxnSpPr>
          <p:nvPr/>
        </p:nvCxnSpPr>
        <p:spPr>
          <a:xfrm rot="10800000">
            <a:off x="4238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654126-5053-9A2F-989F-730163929089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4950620" y="3855245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AA2144-C9C4-46BD-F9C1-18B3059BF163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3246439" y="3916364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D37B7F-7112-6033-ABC1-00E59F36E859}"/>
              </a:ext>
            </a:extLst>
          </p:cNvPr>
          <p:cNvCxnSpPr>
            <a:stCxn id="0" idx="3"/>
            <a:endCxn id="9" idx="7"/>
          </p:cNvCxnSpPr>
          <p:nvPr/>
        </p:nvCxnSpPr>
        <p:spPr>
          <a:xfrm rot="5400000">
            <a:off x="4067970" y="3952083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CCBD2B-706F-FB83-9C33-79C8F7F981E1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4067970" y="4809332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B48F8EA-AA25-87C6-EB50-FE52A072F7F7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4950620" y="4847432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259973A-4FC3-78B9-D1FF-CD2DF7568333}"/>
              </a:ext>
            </a:extLst>
          </p:cNvPr>
          <p:cNvSpPr txBox="1"/>
          <p:nvPr/>
        </p:nvSpPr>
        <p:spPr>
          <a:xfrm>
            <a:off x="6953251" y="2428876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Let’s say we start the DFS from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19486" name="TextBox 46">
            <a:extLst>
              <a:ext uri="{FF2B5EF4-FFF2-40B4-BE49-F238E27FC236}">
                <a16:creationId xmlns:a16="http://schemas.microsoft.com/office/drawing/2014/main" id="{85028307-9D64-9A71-E01E-6E8088A7B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19487" name="TextBox 47">
            <a:extLst>
              <a:ext uri="{FF2B5EF4-FFF2-40B4-BE49-F238E27FC236}">
                <a16:creationId xmlns:a16="http://schemas.microsoft.com/office/drawing/2014/main" id="{CE1860D0-B4BC-5A90-BD23-8B782B036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19488" name="TextBox 51">
            <a:extLst>
              <a:ext uri="{FF2B5EF4-FFF2-40B4-BE49-F238E27FC236}">
                <a16:creationId xmlns:a16="http://schemas.microsoft.com/office/drawing/2014/main" id="{8ADCA7CB-3FF1-B521-D47E-BE8CA462C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6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C0E7E8-B564-7962-DBDC-7F4C1328AB8B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6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284A28-10D4-B12A-3909-51ADCD884458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7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2A625F3-8F30-960A-A17D-4E21DD6E5C94}"/>
              </a:ext>
            </a:extLst>
          </p:cNvPr>
          <p:cNvSpPr/>
          <p:nvPr/>
        </p:nvSpPr>
        <p:spPr>
          <a:xfrm>
            <a:off x="5167306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b="1" dirty="0">
                <a:solidFill>
                  <a:prstClr val="black"/>
                </a:solidFill>
                <a:latin typeface="Calibri"/>
              </a:rPr>
              <a:t>e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494" name="TextBox 55">
            <a:extLst>
              <a:ext uri="{FF2B5EF4-FFF2-40B4-BE49-F238E27FC236}">
                <a16:creationId xmlns:a16="http://schemas.microsoft.com/office/drawing/2014/main" id="{C2E31717-728B-B04B-FE40-A0008C7F6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3286126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42F4A5-8BEC-AB97-F28D-F4AD25D61493}"/>
              </a:ext>
            </a:extLst>
          </p:cNvPr>
          <p:cNvSpPr txBox="1"/>
          <p:nvPr/>
        </p:nvSpPr>
        <p:spPr>
          <a:xfrm>
            <a:off x="6953251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A87C3C0-6297-77CB-5587-D8CE9B871D46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19499" name="TextBox 30">
            <a:extLst>
              <a:ext uri="{FF2B5EF4-FFF2-40B4-BE49-F238E27FC236}">
                <a16:creationId xmlns:a16="http://schemas.microsoft.com/office/drawing/2014/main" id="{9EB9B283-E706-8820-3B02-08E2883D3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D6EA61-63E1-C8B3-8B99-51E5CB1CDFE7}"/>
              </a:ext>
            </a:extLst>
          </p:cNvPr>
          <p:cNvSpPr txBox="1"/>
          <p:nvPr/>
        </p:nvSpPr>
        <p:spPr>
          <a:xfrm>
            <a:off x="6953251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62D9E6-9C0C-4BB4-EB43-EFB17E59493A}"/>
              </a:ext>
            </a:extLst>
          </p:cNvPr>
          <p:cNvSpPr/>
          <p:nvPr/>
        </p:nvSpPr>
        <p:spPr>
          <a:xfrm>
            <a:off x="4524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19504" name="TextBox 33">
            <a:extLst>
              <a:ext uri="{FF2B5EF4-FFF2-40B4-BE49-F238E27FC236}">
                <a16:creationId xmlns:a16="http://schemas.microsoft.com/office/drawing/2014/main" id="{ECD1C3C7-1B89-B33C-7793-5FC71EC24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altLang="en-US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DB7C15-2A19-0218-A6BD-B55135710585}"/>
              </a:ext>
            </a:extLst>
          </p:cNvPr>
          <p:cNvSpPr txBox="1"/>
          <p:nvPr/>
        </p:nvSpPr>
        <p:spPr>
          <a:xfrm>
            <a:off x="6953251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sz="20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done,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d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740EB6-13CD-5A8F-D851-D2A63788ABBA}"/>
              </a:ext>
            </a:extLst>
          </p:cNvPr>
          <p:cNvSpPr txBox="1"/>
          <p:nvPr/>
        </p:nvSpPr>
        <p:spPr>
          <a:xfrm>
            <a:off x="6953251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sk-SK" sz="2000" b="1" dirty="0">
                <a:solidFill>
                  <a:prstClr val="black"/>
                </a:solidFill>
                <a:latin typeface="Calibri"/>
              </a:rPr>
              <a:t>d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done,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7A63FB-E641-B6C9-2FAB-29A711EA23AC}"/>
              </a:ext>
            </a:extLst>
          </p:cNvPr>
          <p:cNvSpPr txBox="1"/>
          <p:nvPr/>
        </p:nvSpPr>
        <p:spPr>
          <a:xfrm>
            <a:off x="6953251" y="52085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e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BE91BD-F719-62AE-CF16-3D0D855891AD}"/>
              </a:ext>
            </a:extLst>
          </p:cNvPr>
          <p:cNvSpPr txBox="1"/>
          <p:nvPr/>
        </p:nvSpPr>
        <p:spPr>
          <a:xfrm>
            <a:off x="6596063" y="3857625"/>
            <a:ext cx="4000500" cy="954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sk-SK" sz="2800" dirty="0">
                <a:solidFill>
                  <a:prstClr val="black"/>
                </a:solidFill>
                <a:latin typeface="Calibri"/>
              </a:rPr>
              <a:t>Both edges from </a:t>
            </a:r>
            <a:r>
              <a:rPr lang="sk-SK" sz="2800" b="1" dirty="0">
                <a:solidFill>
                  <a:prstClr val="black"/>
                </a:solidFill>
                <a:latin typeface="Calibri"/>
              </a:rPr>
              <a:t>e</a:t>
            </a:r>
            <a:r>
              <a:rPr lang="sk-SK" sz="2800" dirty="0">
                <a:solidFill>
                  <a:prstClr val="black"/>
                </a:solidFill>
                <a:latin typeface="Calibri"/>
              </a:rPr>
              <a:t> are </a:t>
            </a:r>
            <a:r>
              <a:rPr lang="sk-SK" sz="2800" b="1" dirty="0">
                <a:solidFill>
                  <a:prstClr val="black"/>
                </a:solidFill>
                <a:latin typeface="Calibri"/>
              </a:rPr>
              <a:t>cross edges</a:t>
            </a:r>
            <a:endParaRPr lang="en-CA" sz="2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49D4DD-2D76-B939-4C6E-F7363C599BAA}"/>
              </a:ext>
            </a:extLst>
          </p:cNvPr>
          <p:cNvSpPr txBox="1"/>
          <p:nvPr/>
        </p:nvSpPr>
        <p:spPr>
          <a:xfrm>
            <a:off x="6953251" y="570865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sk-SK" sz="2000" b="1" dirty="0">
                <a:solidFill>
                  <a:prstClr val="black"/>
                </a:solidFill>
                <a:latin typeface="Calibri"/>
              </a:rPr>
              <a:t>e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done,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635351-D302-2AEF-3FCE-23031B7841EF}"/>
              </a:ext>
            </a:extLst>
          </p:cNvPr>
          <p:cNvSpPr txBox="1"/>
          <p:nvPr/>
        </p:nvSpPr>
        <p:spPr>
          <a:xfrm>
            <a:off x="6524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>
              <a:buFont typeface="+mj-lt"/>
              <a:buAutoNum type="arabicParenR"/>
              <a:defRPr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Call DFS(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to compute the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finishing times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8D2594-D2E3-19DD-646B-9C202BF3CE0C}"/>
              </a:ext>
            </a:extLst>
          </p:cNvPr>
          <p:cNvSpPr/>
          <p:nvPr/>
        </p:nvSpPr>
        <p:spPr>
          <a:xfrm>
            <a:off x="5595939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f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979A02-CAD9-6509-1E89-082E323289A6}"/>
              </a:ext>
            </a:extLst>
          </p:cNvPr>
          <p:cNvCxnSpPr>
            <a:stCxn id="43" idx="3"/>
            <a:endCxn id="0" idx="2"/>
          </p:cNvCxnSpPr>
          <p:nvPr/>
        </p:nvCxnSpPr>
        <p:spPr>
          <a:xfrm>
            <a:off x="5953125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500FDBA-72B9-896A-7FED-F3E54090D844}"/>
              </a:ext>
            </a:extLst>
          </p:cNvPr>
          <p:cNvSpPr/>
          <p:nvPr/>
        </p:nvSpPr>
        <p:spPr>
          <a:xfrm>
            <a:off x="6238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E7D5DD-3328-4C18-E9D7-704916AF3382}"/>
              </a:ext>
            </a:extLst>
          </p:cNvPr>
          <p:cNvSpPr/>
          <p:nvPr/>
        </p:nvSpPr>
        <p:spPr>
          <a:xfrm>
            <a:off x="4953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d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D1AF5C-97DC-300A-21D2-82B710C04C7E}"/>
              </a:ext>
            </a:extLst>
          </p:cNvPr>
          <p:cNvCxnSpPr>
            <a:stCxn id="50" idx="3"/>
          </p:cNvCxnSpPr>
          <p:nvPr/>
        </p:nvCxnSpPr>
        <p:spPr>
          <a:xfrm>
            <a:off x="5310188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808A490-B58C-4AA9-92D7-91601692E28E}"/>
              </a:ext>
            </a:extLst>
          </p:cNvPr>
          <p:cNvSpPr/>
          <p:nvPr/>
        </p:nvSpPr>
        <p:spPr>
          <a:xfrm>
            <a:off x="4310064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e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7D5867-D698-23B4-69C6-870F75DA1A20}"/>
              </a:ext>
            </a:extLst>
          </p:cNvPr>
          <p:cNvCxnSpPr>
            <a:stCxn id="58" idx="3"/>
          </p:cNvCxnSpPr>
          <p:nvPr/>
        </p:nvCxnSpPr>
        <p:spPr>
          <a:xfrm>
            <a:off x="4667250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F99A290-9C9B-A7B0-D987-3184F41B69E1}"/>
              </a:ext>
            </a:extLst>
          </p:cNvPr>
          <p:cNvCxnSpPr/>
          <p:nvPr/>
        </p:nvCxnSpPr>
        <p:spPr>
          <a:xfrm>
            <a:off x="4024313" y="631983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17F642C3-2EBC-672C-EDB5-2049F037A421}"/>
              </a:ext>
            </a:extLst>
          </p:cNvPr>
          <p:cNvSpPr txBox="1">
            <a:spLocks/>
          </p:cNvSpPr>
          <p:nvPr/>
        </p:nvSpPr>
        <p:spPr>
          <a:xfrm>
            <a:off x="2297748" y="427348"/>
            <a:ext cx="478885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CA" altLang="en-US" kern="0"/>
              <a:t>Topological sort</a:t>
            </a:r>
            <a:endParaRPr lang="en-CA" altLang="en-US" kern="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2955D9-4FD9-0659-BD8C-CBA9AA422AD6}"/>
              </a:ext>
            </a:extLst>
          </p:cNvPr>
          <p:cNvSpPr txBox="1"/>
          <p:nvPr/>
        </p:nvSpPr>
        <p:spPr>
          <a:xfrm>
            <a:off x="7160455" y="6400800"/>
            <a:ext cx="3519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Topic Adopted from slideplayer.com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9" grpId="0" animBg="1"/>
      <p:bldP spid="39" grpId="1" animBg="1"/>
      <p:bldP spid="40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2367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Topological Sorting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92E29232-D43C-5BF1-0B39-623500169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07" y="1905000"/>
            <a:ext cx="3582205" cy="373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5">
            <a:extLst>
              <a:ext uri="{FF2B5EF4-FFF2-40B4-BE49-F238E27FC236}">
                <a16:creationId xmlns:a16="http://schemas.microsoft.com/office/drawing/2014/main" id="{5E4B41E3-C9A0-4D13-560E-CFB7DD285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430" y="1721069"/>
            <a:ext cx="6604449" cy="432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232518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50FAAE-8FC5-AFF6-7EB8-89CA9FE9485F}"/>
              </a:ext>
            </a:extLst>
          </p:cNvPr>
          <p:cNvSpPr/>
          <p:nvPr/>
        </p:nvSpPr>
        <p:spPr>
          <a:xfrm>
            <a:off x="2809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C42968-6A8D-8C5F-1CDA-712B551A49AA}"/>
              </a:ext>
            </a:extLst>
          </p:cNvPr>
          <p:cNvSpPr/>
          <p:nvPr/>
        </p:nvSpPr>
        <p:spPr>
          <a:xfrm>
            <a:off x="3595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8279D7-3342-6E03-98E7-07CD229F6707}"/>
              </a:ext>
            </a:extLst>
          </p:cNvPr>
          <p:cNvSpPr/>
          <p:nvPr/>
        </p:nvSpPr>
        <p:spPr>
          <a:xfrm>
            <a:off x="4452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0663B6-297F-F9F0-5069-2D4D6CF6B942}"/>
              </a:ext>
            </a:extLst>
          </p:cNvPr>
          <p:cNvSpPr/>
          <p:nvPr/>
        </p:nvSpPr>
        <p:spPr>
          <a:xfrm>
            <a:off x="5167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623497-CAA7-600D-E699-D94738FA6E06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FE9F6C-200D-D885-87AA-766AC83F1E87}"/>
              </a:ext>
            </a:extLst>
          </p:cNvPr>
          <p:cNvSpPr/>
          <p:nvPr/>
        </p:nvSpPr>
        <p:spPr>
          <a:xfrm>
            <a:off x="4524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00ED0B-D757-530B-6C50-072CFAD96FDC}"/>
              </a:ext>
            </a:extLst>
          </p:cNvPr>
          <p:cNvCxnSpPr>
            <a:stCxn id="0" idx="3"/>
            <a:endCxn id="4" idx="7"/>
          </p:cNvCxnSpPr>
          <p:nvPr/>
        </p:nvCxnSpPr>
        <p:spPr>
          <a:xfrm rot="5400000">
            <a:off x="3246438" y="3130551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5E8E46-C952-69EC-06A8-9EA9F4A970AA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4067969" y="3094832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A6A141-6FEF-809A-DD1C-FCFEB0F8ACEA}"/>
              </a:ext>
            </a:extLst>
          </p:cNvPr>
          <p:cNvCxnSpPr>
            <a:stCxn id="0" idx="2"/>
            <a:endCxn id="9" idx="6"/>
          </p:cNvCxnSpPr>
          <p:nvPr/>
        </p:nvCxnSpPr>
        <p:spPr>
          <a:xfrm rot="10800000">
            <a:off x="4238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E0309E-FAAB-3C14-A7B9-AB32180957DA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4950620" y="3855245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663D68-55AE-3858-39E8-167D5D078FCF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3246439" y="3916364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08F2D-9B35-36AF-49C3-3695952B42D6}"/>
              </a:ext>
            </a:extLst>
          </p:cNvPr>
          <p:cNvCxnSpPr>
            <a:stCxn id="0" idx="3"/>
            <a:endCxn id="9" idx="7"/>
          </p:cNvCxnSpPr>
          <p:nvPr/>
        </p:nvCxnSpPr>
        <p:spPr>
          <a:xfrm rot="5400000">
            <a:off x="4067970" y="3952083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B1EF0D-1581-ED0B-2D82-14268C62AB4C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4067970" y="4809332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5AD22C-AB63-383D-3F7C-7752F4CDAE53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4950620" y="4847432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03509A-BAD4-B5B7-BB62-37B487A77626}"/>
              </a:ext>
            </a:extLst>
          </p:cNvPr>
          <p:cNvSpPr txBox="1"/>
          <p:nvPr/>
        </p:nvSpPr>
        <p:spPr>
          <a:xfrm>
            <a:off x="6953251" y="2428876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Let’s say we start the DFS from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20510" name="TextBox 46">
            <a:extLst>
              <a:ext uri="{FF2B5EF4-FFF2-40B4-BE49-F238E27FC236}">
                <a16:creationId xmlns:a16="http://schemas.microsoft.com/office/drawing/2014/main" id="{A56EB398-A548-AA6E-7179-A05F529B9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20511" name="TextBox 47">
            <a:extLst>
              <a:ext uri="{FF2B5EF4-FFF2-40B4-BE49-F238E27FC236}">
                <a16:creationId xmlns:a16="http://schemas.microsoft.com/office/drawing/2014/main" id="{F5E87E2F-E951-C082-148F-740013341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20512" name="TextBox 51">
            <a:extLst>
              <a:ext uri="{FF2B5EF4-FFF2-40B4-BE49-F238E27FC236}">
                <a16:creationId xmlns:a16="http://schemas.microsoft.com/office/drawing/2014/main" id="{A4213AE7-6552-2530-BCF3-0CAC053A4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6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7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B988BC-BF75-0582-D55D-7C46DBE41415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7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5E798A-4739-AD12-F0E4-D08B4FE23337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8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FCA9EEB-7CEA-2EA6-D981-2BD9A6008982}"/>
              </a:ext>
            </a:extLst>
          </p:cNvPr>
          <p:cNvSpPr/>
          <p:nvPr/>
        </p:nvSpPr>
        <p:spPr>
          <a:xfrm>
            <a:off x="5167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b="1" dirty="0">
                <a:solidFill>
                  <a:prstClr val="white"/>
                </a:solidFill>
                <a:latin typeface="Calibri"/>
              </a:rPr>
              <a:t>e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518" name="TextBox 55">
            <a:extLst>
              <a:ext uri="{FF2B5EF4-FFF2-40B4-BE49-F238E27FC236}">
                <a16:creationId xmlns:a16="http://schemas.microsoft.com/office/drawing/2014/main" id="{A235D707-4120-3BDF-F321-5767A5E17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3286126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7B3B7C-3060-FF77-53D1-1BCB0EB3ABBF}"/>
              </a:ext>
            </a:extLst>
          </p:cNvPr>
          <p:cNvSpPr txBox="1"/>
          <p:nvPr/>
        </p:nvSpPr>
        <p:spPr>
          <a:xfrm>
            <a:off x="6953251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157D56-4488-17CB-C2ED-0C58FF7F6243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20523" name="TextBox 30">
            <a:extLst>
              <a:ext uri="{FF2B5EF4-FFF2-40B4-BE49-F238E27FC236}">
                <a16:creationId xmlns:a16="http://schemas.microsoft.com/office/drawing/2014/main" id="{770E888F-8050-44D7-827B-F56770529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5553E4-84AC-39AB-AD97-C7F4178E8D05}"/>
              </a:ext>
            </a:extLst>
          </p:cNvPr>
          <p:cNvSpPr txBox="1"/>
          <p:nvPr/>
        </p:nvSpPr>
        <p:spPr>
          <a:xfrm>
            <a:off x="6953251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en-CA" sz="2000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67903E-F2B9-D4E4-E44D-193CA1A97D15}"/>
              </a:ext>
            </a:extLst>
          </p:cNvPr>
          <p:cNvSpPr/>
          <p:nvPr/>
        </p:nvSpPr>
        <p:spPr>
          <a:xfrm>
            <a:off x="4524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20528" name="TextBox 33">
            <a:extLst>
              <a:ext uri="{FF2B5EF4-FFF2-40B4-BE49-F238E27FC236}">
                <a16:creationId xmlns:a16="http://schemas.microsoft.com/office/drawing/2014/main" id="{D1B9B116-9EDC-4D10-CE5E-43E2744EA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altLang="en-US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56BA5B-C53C-778D-2740-AD34772417C2}"/>
              </a:ext>
            </a:extLst>
          </p:cNvPr>
          <p:cNvSpPr txBox="1"/>
          <p:nvPr/>
        </p:nvSpPr>
        <p:spPr>
          <a:xfrm>
            <a:off x="6953251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sz="20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done,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d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1688C6-AE82-FA92-2676-9A85C3948F20}"/>
              </a:ext>
            </a:extLst>
          </p:cNvPr>
          <p:cNvSpPr txBox="1"/>
          <p:nvPr/>
        </p:nvSpPr>
        <p:spPr>
          <a:xfrm>
            <a:off x="6953251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sk-SK" sz="2000" b="1" dirty="0">
                <a:solidFill>
                  <a:prstClr val="black"/>
                </a:solidFill>
                <a:latin typeface="Calibri"/>
              </a:rPr>
              <a:t>d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done,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F4BB61-D070-DF85-F63C-6FDF7AADECEF}"/>
              </a:ext>
            </a:extLst>
          </p:cNvPr>
          <p:cNvSpPr txBox="1"/>
          <p:nvPr/>
        </p:nvSpPr>
        <p:spPr>
          <a:xfrm>
            <a:off x="6953251" y="52085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e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19766C-9161-90D3-955B-1FA71EC3E51F}"/>
              </a:ext>
            </a:extLst>
          </p:cNvPr>
          <p:cNvSpPr txBox="1"/>
          <p:nvPr/>
        </p:nvSpPr>
        <p:spPr>
          <a:xfrm>
            <a:off x="6953251" y="570865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sk-SK" sz="2000" b="1" dirty="0">
                <a:solidFill>
                  <a:prstClr val="black"/>
                </a:solidFill>
                <a:latin typeface="Calibri"/>
              </a:rPr>
              <a:t>e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done,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C9FA-DA99-F5BB-454B-C5ECA19A2686}"/>
              </a:ext>
            </a:extLst>
          </p:cNvPr>
          <p:cNvSpPr txBox="1"/>
          <p:nvPr/>
        </p:nvSpPr>
        <p:spPr>
          <a:xfrm>
            <a:off x="6524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>
              <a:buFont typeface="+mj-lt"/>
              <a:buAutoNum type="arabicParenR"/>
              <a:defRPr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Call DFS(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to compute the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finishing times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A5F6DD-521B-0CB6-16FD-18A002011902}"/>
              </a:ext>
            </a:extLst>
          </p:cNvPr>
          <p:cNvSpPr/>
          <p:nvPr/>
        </p:nvSpPr>
        <p:spPr>
          <a:xfrm>
            <a:off x="5595939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f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064C9D-1C4C-2919-5BEE-1DD98A124A49}"/>
              </a:ext>
            </a:extLst>
          </p:cNvPr>
          <p:cNvCxnSpPr>
            <a:stCxn id="42" idx="3"/>
            <a:endCxn id="0" idx="2"/>
          </p:cNvCxnSpPr>
          <p:nvPr/>
        </p:nvCxnSpPr>
        <p:spPr>
          <a:xfrm>
            <a:off x="5953125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2044FB8-880E-D1BA-57A8-B20B0186F03F}"/>
              </a:ext>
            </a:extLst>
          </p:cNvPr>
          <p:cNvSpPr/>
          <p:nvPr/>
        </p:nvSpPr>
        <p:spPr>
          <a:xfrm>
            <a:off x="6238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1FF017-3F9F-AF4E-D495-F59545A4DDDE}"/>
              </a:ext>
            </a:extLst>
          </p:cNvPr>
          <p:cNvSpPr/>
          <p:nvPr/>
        </p:nvSpPr>
        <p:spPr>
          <a:xfrm>
            <a:off x="4953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d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862588-8723-198C-9BD7-E29C648B894A}"/>
              </a:ext>
            </a:extLst>
          </p:cNvPr>
          <p:cNvCxnSpPr>
            <a:stCxn id="49" idx="3"/>
          </p:cNvCxnSpPr>
          <p:nvPr/>
        </p:nvCxnSpPr>
        <p:spPr>
          <a:xfrm>
            <a:off x="5310188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FD4E26D-419B-1BAC-2B36-7DB003668A0D}"/>
              </a:ext>
            </a:extLst>
          </p:cNvPr>
          <p:cNvSpPr/>
          <p:nvPr/>
        </p:nvSpPr>
        <p:spPr>
          <a:xfrm>
            <a:off x="4310064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e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925736-5CED-65A7-2323-1B51147AD1A6}"/>
              </a:ext>
            </a:extLst>
          </p:cNvPr>
          <p:cNvCxnSpPr>
            <a:stCxn id="51" idx="3"/>
          </p:cNvCxnSpPr>
          <p:nvPr/>
        </p:nvCxnSpPr>
        <p:spPr>
          <a:xfrm>
            <a:off x="4667250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1262391-9247-DB76-3A74-BD5A7A2BA09C}"/>
              </a:ext>
            </a:extLst>
          </p:cNvPr>
          <p:cNvCxnSpPr/>
          <p:nvPr/>
        </p:nvCxnSpPr>
        <p:spPr>
          <a:xfrm>
            <a:off x="4024313" y="631983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7E8C5F6-6831-F8BB-EF6E-8A4D89A07DB1}"/>
              </a:ext>
            </a:extLst>
          </p:cNvPr>
          <p:cNvSpPr txBox="1"/>
          <p:nvPr/>
        </p:nvSpPr>
        <p:spPr>
          <a:xfrm>
            <a:off x="6953251" y="62150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sk-SK" sz="2000" b="1" dirty="0">
                <a:solidFill>
                  <a:prstClr val="black"/>
                </a:solidFill>
                <a:latin typeface="Calibri"/>
              </a:rPr>
              <a:t>c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 as well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EFB013-DEFC-478D-6291-A67BD4102E1B}"/>
              </a:ext>
            </a:extLst>
          </p:cNvPr>
          <p:cNvSpPr/>
          <p:nvPr/>
        </p:nvSpPr>
        <p:spPr>
          <a:xfrm>
            <a:off x="3667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c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320932-84DD-0D11-5470-819CA58F4D77}"/>
              </a:ext>
            </a:extLst>
          </p:cNvPr>
          <p:cNvCxnSpPr/>
          <p:nvPr/>
        </p:nvCxnSpPr>
        <p:spPr>
          <a:xfrm>
            <a:off x="3381375" y="631983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F6F0634-1ECC-EB4F-1DAA-C3ADCDD432FB}"/>
              </a:ext>
            </a:extLst>
          </p:cNvPr>
          <p:cNvSpPr txBox="1"/>
          <p:nvPr/>
        </p:nvSpPr>
        <p:spPr>
          <a:xfrm>
            <a:off x="6524625" y="3143250"/>
            <a:ext cx="4000500" cy="15700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u="sng" dirty="0">
                <a:solidFill>
                  <a:prstClr val="black"/>
                </a:solidFill>
                <a:latin typeface="Calibri"/>
              </a:rPr>
              <a:t>Just a note: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If there was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US" sz="2400" b="1" dirty="0" err="1">
                <a:solidFill>
                  <a:prstClr val="black"/>
                </a:solidFill>
                <a:latin typeface="Calibri"/>
              </a:rPr>
              <a:t>c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,</a:t>
            </a:r>
            <a:r>
              <a:rPr lang="en-US" sz="2400" b="1" dirty="0" err="1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) edge in the graph, it would be classified as a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forward edge</a:t>
            </a:r>
            <a:endParaRPr lang="sk-SK" sz="2400" b="1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sk-SK" sz="2400" dirty="0">
                <a:solidFill>
                  <a:prstClr val="black"/>
                </a:solidFill>
                <a:latin typeface="Calibri"/>
              </a:rPr>
              <a:t>(in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this 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particular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DFS run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)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3D177F65-6EE4-5D0E-A8AE-FD02FF51C1C6}"/>
              </a:ext>
            </a:extLst>
          </p:cNvPr>
          <p:cNvSpPr txBox="1">
            <a:spLocks/>
          </p:cNvSpPr>
          <p:nvPr/>
        </p:nvSpPr>
        <p:spPr>
          <a:xfrm>
            <a:off x="2297748" y="427348"/>
            <a:ext cx="478885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CA" altLang="en-US" kern="0"/>
              <a:t>Topological sort</a:t>
            </a:r>
            <a:endParaRPr lang="en-CA" altLang="en-US" kern="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D0227D-D547-9566-9ADB-2A6EC5024FBB}"/>
              </a:ext>
            </a:extLst>
          </p:cNvPr>
          <p:cNvSpPr txBox="1"/>
          <p:nvPr/>
        </p:nvSpPr>
        <p:spPr>
          <a:xfrm>
            <a:off x="7160455" y="6400800"/>
            <a:ext cx="3519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Topic Adopted from slideplayer.com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60" grpId="0" animBg="1"/>
      <p:bldP spid="6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02F9BD-3CD6-2018-45AE-8B8E90D0E46C}"/>
              </a:ext>
            </a:extLst>
          </p:cNvPr>
          <p:cNvSpPr/>
          <p:nvPr/>
        </p:nvSpPr>
        <p:spPr>
          <a:xfrm>
            <a:off x="2809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3EB73A-7E21-98AF-6D71-98F98A276E6C}"/>
              </a:ext>
            </a:extLst>
          </p:cNvPr>
          <p:cNvSpPr/>
          <p:nvPr/>
        </p:nvSpPr>
        <p:spPr>
          <a:xfrm>
            <a:off x="3595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AD5BF2-855B-F292-0F6F-E75E3A94EEEA}"/>
              </a:ext>
            </a:extLst>
          </p:cNvPr>
          <p:cNvSpPr/>
          <p:nvPr/>
        </p:nvSpPr>
        <p:spPr>
          <a:xfrm>
            <a:off x="4452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6F2A81-CEF3-3B35-CF42-C5CF1E222AE5}"/>
              </a:ext>
            </a:extLst>
          </p:cNvPr>
          <p:cNvSpPr/>
          <p:nvPr/>
        </p:nvSpPr>
        <p:spPr>
          <a:xfrm>
            <a:off x="5167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0A5E9B-D3E4-75DB-6EB1-4567B38DCE13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ABEC4D-6B96-E35F-9B17-76326823FAC8}"/>
              </a:ext>
            </a:extLst>
          </p:cNvPr>
          <p:cNvSpPr/>
          <p:nvPr/>
        </p:nvSpPr>
        <p:spPr>
          <a:xfrm>
            <a:off x="4524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F0E11F-7A09-6F33-C8DE-CD9EBBA7A31B}"/>
              </a:ext>
            </a:extLst>
          </p:cNvPr>
          <p:cNvCxnSpPr>
            <a:stCxn id="0" idx="3"/>
            <a:endCxn id="4" idx="7"/>
          </p:cNvCxnSpPr>
          <p:nvPr/>
        </p:nvCxnSpPr>
        <p:spPr>
          <a:xfrm rot="5400000">
            <a:off x="3246438" y="3130551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536F9B-83D8-D178-4160-E1781B20DBE4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4067969" y="3094832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417FD1-5386-C6FF-F2B7-1558318933A5}"/>
              </a:ext>
            </a:extLst>
          </p:cNvPr>
          <p:cNvCxnSpPr>
            <a:stCxn id="0" idx="2"/>
            <a:endCxn id="9" idx="6"/>
          </p:cNvCxnSpPr>
          <p:nvPr/>
        </p:nvCxnSpPr>
        <p:spPr>
          <a:xfrm rot="10800000">
            <a:off x="4238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C19A8A-DCC7-1DD1-C8FD-68932D018396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4950620" y="3855245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2EC328-9163-AC2A-C74C-EE8A42FF7C9C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3246439" y="3916364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C42701-A6EC-9FBC-4EB4-977473203D0F}"/>
              </a:ext>
            </a:extLst>
          </p:cNvPr>
          <p:cNvCxnSpPr>
            <a:stCxn id="0" idx="3"/>
            <a:endCxn id="9" idx="7"/>
          </p:cNvCxnSpPr>
          <p:nvPr/>
        </p:nvCxnSpPr>
        <p:spPr>
          <a:xfrm rot="5400000">
            <a:off x="4067970" y="3952083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A36403-B622-0B00-BA5A-CCA815C3CC73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4067970" y="4809332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76FBD-6247-F13A-5676-1FB418D6BE80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4950620" y="4847432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2CF73E0-1AEE-836F-FF40-7C34020F3B85}"/>
              </a:ext>
            </a:extLst>
          </p:cNvPr>
          <p:cNvSpPr txBox="1"/>
          <p:nvPr/>
        </p:nvSpPr>
        <p:spPr>
          <a:xfrm>
            <a:off x="6953251" y="2428876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Let’s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now call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DFS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 visit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 from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a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FE058F-E01F-5F61-970F-81A7DFA3C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21535" name="TextBox 47">
            <a:extLst>
              <a:ext uri="{FF2B5EF4-FFF2-40B4-BE49-F238E27FC236}">
                <a16:creationId xmlns:a16="http://schemas.microsoft.com/office/drawing/2014/main" id="{34B6C31A-6DB4-3173-7509-D01FD51A0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21536" name="TextBox 51">
            <a:extLst>
              <a:ext uri="{FF2B5EF4-FFF2-40B4-BE49-F238E27FC236}">
                <a16:creationId xmlns:a16="http://schemas.microsoft.com/office/drawing/2014/main" id="{D4BB1771-56FD-95FF-0DBF-A01D33756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6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7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8EDECE-802D-059A-5EA9-D82EFE4A4F56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9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6679D30-29B5-5B49-4966-3FC557E71270}"/>
              </a:ext>
            </a:extLst>
          </p:cNvPr>
          <p:cNvSpPr/>
          <p:nvPr/>
        </p:nvSpPr>
        <p:spPr>
          <a:xfrm>
            <a:off x="5167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b="1" dirty="0">
                <a:solidFill>
                  <a:prstClr val="white"/>
                </a:solidFill>
                <a:latin typeface="Calibri"/>
              </a:rPr>
              <a:t>e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541" name="TextBox 55">
            <a:extLst>
              <a:ext uri="{FF2B5EF4-FFF2-40B4-BE49-F238E27FC236}">
                <a16:creationId xmlns:a16="http://schemas.microsoft.com/office/drawing/2014/main" id="{F963AE16-3940-DF8C-D365-2E2BD4F21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3286126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8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AC5FC51-105B-5A2E-8CD9-C2BA25935BAE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21545" name="TextBox 30">
            <a:extLst>
              <a:ext uri="{FF2B5EF4-FFF2-40B4-BE49-F238E27FC236}">
                <a16:creationId xmlns:a16="http://schemas.microsoft.com/office/drawing/2014/main" id="{D188B97E-66F0-89E2-7947-7D98B6759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E26BB92-EC25-431D-F341-41DB01ABF80D}"/>
              </a:ext>
            </a:extLst>
          </p:cNvPr>
          <p:cNvSpPr/>
          <p:nvPr/>
        </p:nvSpPr>
        <p:spPr>
          <a:xfrm>
            <a:off x="4524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21549" name="TextBox 33">
            <a:extLst>
              <a:ext uri="{FF2B5EF4-FFF2-40B4-BE49-F238E27FC236}">
                <a16:creationId xmlns:a16="http://schemas.microsoft.com/office/drawing/2014/main" id="{251A7713-652B-F689-A10C-8838406E0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altLang="en-US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1D6307-996A-E435-419D-09ED4B4EB78C}"/>
              </a:ext>
            </a:extLst>
          </p:cNvPr>
          <p:cNvSpPr txBox="1"/>
          <p:nvPr/>
        </p:nvSpPr>
        <p:spPr>
          <a:xfrm>
            <a:off x="6524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>
              <a:buFont typeface="+mj-lt"/>
              <a:buAutoNum type="arabicParenR"/>
              <a:defRPr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Call DFS(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to compute the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finishing times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DF2DD2-D471-FBDC-51CC-322448FCF553}"/>
              </a:ext>
            </a:extLst>
          </p:cNvPr>
          <p:cNvSpPr/>
          <p:nvPr/>
        </p:nvSpPr>
        <p:spPr>
          <a:xfrm>
            <a:off x="5595939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f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66A634-370B-C027-4BFC-3878FC179D27}"/>
              </a:ext>
            </a:extLst>
          </p:cNvPr>
          <p:cNvCxnSpPr>
            <a:stCxn id="42" idx="3"/>
            <a:endCxn id="0" idx="2"/>
          </p:cNvCxnSpPr>
          <p:nvPr/>
        </p:nvCxnSpPr>
        <p:spPr>
          <a:xfrm>
            <a:off x="5953125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1486798-6F24-6B72-563E-EE24A33B025A}"/>
              </a:ext>
            </a:extLst>
          </p:cNvPr>
          <p:cNvSpPr/>
          <p:nvPr/>
        </p:nvSpPr>
        <p:spPr>
          <a:xfrm>
            <a:off x="6238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79B39C-BD15-C9D6-BF2A-E5CA71F4C229}"/>
              </a:ext>
            </a:extLst>
          </p:cNvPr>
          <p:cNvSpPr/>
          <p:nvPr/>
        </p:nvSpPr>
        <p:spPr>
          <a:xfrm>
            <a:off x="4953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d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B29B28-D1B7-38EF-590A-2FD79A1DEC42}"/>
              </a:ext>
            </a:extLst>
          </p:cNvPr>
          <p:cNvCxnSpPr>
            <a:stCxn id="49" idx="3"/>
          </p:cNvCxnSpPr>
          <p:nvPr/>
        </p:nvCxnSpPr>
        <p:spPr>
          <a:xfrm>
            <a:off x="5310188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0DF5B2B-4164-D91C-2FC6-0A87AD3BCB1E}"/>
              </a:ext>
            </a:extLst>
          </p:cNvPr>
          <p:cNvSpPr/>
          <p:nvPr/>
        </p:nvSpPr>
        <p:spPr>
          <a:xfrm>
            <a:off x="4310064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e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18E385-7211-8690-09FB-06EC55AEE9EA}"/>
              </a:ext>
            </a:extLst>
          </p:cNvPr>
          <p:cNvCxnSpPr>
            <a:stCxn id="51" idx="3"/>
          </p:cNvCxnSpPr>
          <p:nvPr/>
        </p:nvCxnSpPr>
        <p:spPr>
          <a:xfrm>
            <a:off x="4667250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F8B3A4-D685-6D29-42A0-BCC608C70761}"/>
              </a:ext>
            </a:extLst>
          </p:cNvPr>
          <p:cNvCxnSpPr/>
          <p:nvPr/>
        </p:nvCxnSpPr>
        <p:spPr>
          <a:xfrm>
            <a:off x="4024313" y="631983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C7D283F-C70E-17B7-174B-C8312F15C661}"/>
              </a:ext>
            </a:extLst>
          </p:cNvPr>
          <p:cNvSpPr/>
          <p:nvPr/>
        </p:nvSpPr>
        <p:spPr>
          <a:xfrm>
            <a:off x="3667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c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7D2C39-F5C2-E24B-05E3-A37524D569E1}"/>
              </a:ext>
            </a:extLst>
          </p:cNvPr>
          <p:cNvCxnSpPr/>
          <p:nvPr/>
        </p:nvCxnSpPr>
        <p:spPr>
          <a:xfrm>
            <a:off x="3381375" y="631983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980E285-E367-DB98-0661-7CC8161FAF1E}"/>
              </a:ext>
            </a:extLst>
          </p:cNvPr>
          <p:cNvSpPr/>
          <p:nvPr/>
        </p:nvSpPr>
        <p:spPr>
          <a:xfrm>
            <a:off x="3595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92DC76-E59D-FF58-EBB3-AC6B89456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5003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9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BD9F8F-969B-E03F-26AF-12650C3B0201}"/>
              </a:ext>
            </a:extLst>
          </p:cNvPr>
          <p:cNvSpPr txBox="1"/>
          <p:nvPr/>
        </p:nvSpPr>
        <p:spPr>
          <a:xfrm>
            <a:off x="6953251" y="3208338"/>
            <a:ext cx="3286125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,</a:t>
            </a:r>
          </a:p>
          <a:p>
            <a:pPr>
              <a:defRPr/>
            </a:pPr>
            <a:r>
              <a:rPr lang="sk-SK" sz="2000" dirty="0">
                <a:solidFill>
                  <a:prstClr val="black"/>
                </a:solidFill>
                <a:latin typeface="Calibri"/>
              </a:rPr>
              <a:t>but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 was already processed =&gt; (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a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,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) is a cross edge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529CD7-67A8-CCC3-6D63-A2642E2867C1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10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765B8E-6F72-BC7D-5302-B909A0556211}"/>
              </a:ext>
            </a:extLst>
          </p:cNvPr>
          <p:cNvSpPr txBox="1"/>
          <p:nvPr/>
        </p:nvSpPr>
        <p:spPr>
          <a:xfrm>
            <a:off x="6953251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b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A9AD91E2-1DC3-13FE-D7A7-F5F1909B5F20}"/>
              </a:ext>
            </a:extLst>
          </p:cNvPr>
          <p:cNvSpPr txBox="1">
            <a:spLocks/>
          </p:cNvSpPr>
          <p:nvPr/>
        </p:nvSpPr>
        <p:spPr>
          <a:xfrm>
            <a:off x="2297748" y="427348"/>
            <a:ext cx="478885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CA" altLang="en-US" kern="0"/>
              <a:t>Topological sort</a:t>
            </a:r>
            <a:endParaRPr lang="en-CA" altLang="en-US" kern="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1A68F0-00A2-C324-E591-E7F87A53C068}"/>
              </a:ext>
            </a:extLst>
          </p:cNvPr>
          <p:cNvSpPr txBox="1"/>
          <p:nvPr/>
        </p:nvSpPr>
        <p:spPr>
          <a:xfrm>
            <a:off x="7160455" y="6400800"/>
            <a:ext cx="3519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Topic Adopted from slideplayer.com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63" grpId="0"/>
      <p:bldP spid="64" grpId="0" animBg="1"/>
      <p:bldP spid="66" grpId="0" animBg="1"/>
      <p:bldP spid="6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CE2A26-FCC7-048E-25B9-93AAEE8250AC}"/>
              </a:ext>
            </a:extLst>
          </p:cNvPr>
          <p:cNvSpPr/>
          <p:nvPr/>
        </p:nvSpPr>
        <p:spPr>
          <a:xfrm>
            <a:off x="2809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DB70F1-5D0A-8063-F933-F337573B9A09}"/>
              </a:ext>
            </a:extLst>
          </p:cNvPr>
          <p:cNvSpPr/>
          <p:nvPr/>
        </p:nvSpPr>
        <p:spPr>
          <a:xfrm>
            <a:off x="3595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6DB640-35A5-0EDC-59F7-3082BE3CE705}"/>
              </a:ext>
            </a:extLst>
          </p:cNvPr>
          <p:cNvSpPr/>
          <p:nvPr/>
        </p:nvSpPr>
        <p:spPr>
          <a:xfrm>
            <a:off x="4452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ED1E97-6C45-29F7-60C6-12520F487BE1}"/>
              </a:ext>
            </a:extLst>
          </p:cNvPr>
          <p:cNvSpPr/>
          <p:nvPr/>
        </p:nvSpPr>
        <p:spPr>
          <a:xfrm>
            <a:off x="5167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96086D-B917-DF9C-3037-1EEE4E036F16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73019A-7DF6-1C29-AD9B-846D7B399CD3}"/>
              </a:ext>
            </a:extLst>
          </p:cNvPr>
          <p:cNvSpPr/>
          <p:nvPr/>
        </p:nvSpPr>
        <p:spPr>
          <a:xfrm>
            <a:off x="4524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6A8239-F5B2-19ED-9E76-B4CB8657C523}"/>
              </a:ext>
            </a:extLst>
          </p:cNvPr>
          <p:cNvCxnSpPr>
            <a:stCxn id="0" idx="3"/>
            <a:endCxn id="4" idx="7"/>
          </p:cNvCxnSpPr>
          <p:nvPr/>
        </p:nvCxnSpPr>
        <p:spPr>
          <a:xfrm rot="5400000">
            <a:off x="3246438" y="3130551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98760A-4562-9D6C-7F66-E109CA3F7323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4067969" y="3094832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F7B668-B5FF-D101-DA14-64720AE50DE0}"/>
              </a:ext>
            </a:extLst>
          </p:cNvPr>
          <p:cNvCxnSpPr>
            <a:stCxn id="0" idx="2"/>
            <a:endCxn id="9" idx="6"/>
          </p:cNvCxnSpPr>
          <p:nvPr/>
        </p:nvCxnSpPr>
        <p:spPr>
          <a:xfrm rot="10800000">
            <a:off x="4238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88E745-FB25-8C26-D50B-A224F10786F0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4950620" y="3855245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85C0D8-CBEB-C830-6D07-403DE8E1F735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3246439" y="3916364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917A38-D167-EB8F-0768-19C0164728B2}"/>
              </a:ext>
            </a:extLst>
          </p:cNvPr>
          <p:cNvCxnSpPr>
            <a:stCxn id="0" idx="3"/>
            <a:endCxn id="9" idx="7"/>
          </p:cNvCxnSpPr>
          <p:nvPr/>
        </p:nvCxnSpPr>
        <p:spPr>
          <a:xfrm rot="5400000">
            <a:off x="4067970" y="3952083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FD7EA-165A-1AC4-45C3-8626F3F41415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4067970" y="4809332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74CA9F-4753-2D10-9BF8-81ED570A623A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4950620" y="4847432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1FFB54-DB40-D78F-CEC9-9739857F5D49}"/>
              </a:ext>
            </a:extLst>
          </p:cNvPr>
          <p:cNvSpPr txBox="1"/>
          <p:nvPr/>
        </p:nvSpPr>
        <p:spPr>
          <a:xfrm>
            <a:off x="6953251" y="2428876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Let’s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now call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DFS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 visit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 from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a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79A486-8EC9-DABC-78AF-8CDAC221C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10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22559" name="TextBox 51">
            <a:extLst>
              <a:ext uri="{FF2B5EF4-FFF2-40B4-BE49-F238E27FC236}">
                <a16:creationId xmlns:a16="http://schemas.microsoft.com/office/drawing/2014/main" id="{F1791C4D-A982-9B06-08CB-18907D196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6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7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B6BD5E-CADE-45D6-0A4A-570BE9A7617B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10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42CD8B0-9436-4D56-574F-F014C6CF2748}"/>
              </a:ext>
            </a:extLst>
          </p:cNvPr>
          <p:cNvSpPr/>
          <p:nvPr/>
        </p:nvSpPr>
        <p:spPr>
          <a:xfrm>
            <a:off x="5167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b="1" dirty="0">
                <a:solidFill>
                  <a:prstClr val="white"/>
                </a:solidFill>
                <a:latin typeface="Calibri"/>
              </a:rPr>
              <a:t>e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564" name="TextBox 55">
            <a:extLst>
              <a:ext uri="{FF2B5EF4-FFF2-40B4-BE49-F238E27FC236}">
                <a16:creationId xmlns:a16="http://schemas.microsoft.com/office/drawing/2014/main" id="{080072D6-89C9-C4D0-6970-9CC0E59B6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3286126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8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6742283-DA7F-7AA7-1D43-C2923DDDF500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22568" name="TextBox 30">
            <a:extLst>
              <a:ext uri="{FF2B5EF4-FFF2-40B4-BE49-F238E27FC236}">
                <a16:creationId xmlns:a16="http://schemas.microsoft.com/office/drawing/2014/main" id="{07CD15B6-472C-2D9D-40C8-646EC2484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2949E01-C2D5-DA18-4FBA-042A5C734EFF}"/>
              </a:ext>
            </a:extLst>
          </p:cNvPr>
          <p:cNvSpPr/>
          <p:nvPr/>
        </p:nvSpPr>
        <p:spPr>
          <a:xfrm>
            <a:off x="4524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22572" name="TextBox 33">
            <a:extLst>
              <a:ext uri="{FF2B5EF4-FFF2-40B4-BE49-F238E27FC236}">
                <a16:creationId xmlns:a16="http://schemas.microsoft.com/office/drawing/2014/main" id="{73C3C4E5-2DA4-3A0D-948B-45C7BF9D1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altLang="en-US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8C0716-285C-9801-CEFF-144C996652CC}"/>
              </a:ext>
            </a:extLst>
          </p:cNvPr>
          <p:cNvSpPr txBox="1"/>
          <p:nvPr/>
        </p:nvSpPr>
        <p:spPr>
          <a:xfrm>
            <a:off x="6524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>
              <a:buFont typeface="+mj-lt"/>
              <a:buAutoNum type="arabicParenR"/>
              <a:defRPr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Call DFS(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to compute the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finishing times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85C0AA4-4120-142E-6BE0-9FC7154E8DF9}"/>
              </a:ext>
            </a:extLst>
          </p:cNvPr>
          <p:cNvSpPr/>
          <p:nvPr/>
        </p:nvSpPr>
        <p:spPr>
          <a:xfrm>
            <a:off x="5595939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f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8BCD78-0846-FF53-8A84-80BEB781804D}"/>
              </a:ext>
            </a:extLst>
          </p:cNvPr>
          <p:cNvCxnSpPr>
            <a:stCxn id="42" idx="3"/>
            <a:endCxn id="0" idx="2"/>
          </p:cNvCxnSpPr>
          <p:nvPr/>
        </p:nvCxnSpPr>
        <p:spPr>
          <a:xfrm>
            <a:off x="5953125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C684986-82CE-C4D3-9549-26A1242EA1C3}"/>
              </a:ext>
            </a:extLst>
          </p:cNvPr>
          <p:cNvSpPr/>
          <p:nvPr/>
        </p:nvSpPr>
        <p:spPr>
          <a:xfrm>
            <a:off x="6238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C5E16C-2D1A-9C1D-FE49-876396A84707}"/>
              </a:ext>
            </a:extLst>
          </p:cNvPr>
          <p:cNvSpPr/>
          <p:nvPr/>
        </p:nvSpPr>
        <p:spPr>
          <a:xfrm>
            <a:off x="4953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d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4D2D8B-AC11-E5F9-1647-3B438F21902D}"/>
              </a:ext>
            </a:extLst>
          </p:cNvPr>
          <p:cNvCxnSpPr>
            <a:stCxn id="49" idx="3"/>
          </p:cNvCxnSpPr>
          <p:nvPr/>
        </p:nvCxnSpPr>
        <p:spPr>
          <a:xfrm>
            <a:off x="5310188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0741722-2EE8-9039-D063-918262BA4016}"/>
              </a:ext>
            </a:extLst>
          </p:cNvPr>
          <p:cNvSpPr/>
          <p:nvPr/>
        </p:nvSpPr>
        <p:spPr>
          <a:xfrm>
            <a:off x="4310064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e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DBE40CC-BD75-F46F-F15B-D202F3405605}"/>
              </a:ext>
            </a:extLst>
          </p:cNvPr>
          <p:cNvCxnSpPr>
            <a:stCxn id="51" idx="3"/>
          </p:cNvCxnSpPr>
          <p:nvPr/>
        </p:nvCxnSpPr>
        <p:spPr>
          <a:xfrm>
            <a:off x="4667250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280915-8E08-2BE3-53FF-8B1699AE7CAC}"/>
              </a:ext>
            </a:extLst>
          </p:cNvPr>
          <p:cNvCxnSpPr/>
          <p:nvPr/>
        </p:nvCxnSpPr>
        <p:spPr>
          <a:xfrm>
            <a:off x="4024313" y="631983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90DA654-8075-7CF4-D220-10DF825E9AD1}"/>
              </a:ext>
            </a:extLst>
          </p:cNvPr>
          <p:cNvSpPr/>
          <p:nvPr/>
        </p:nvSpPr>
        <p:spPr>
          <a:xfrm>
            <a:off x="3667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c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69478BD-7D4F-E19F-10DD-3C7151067648}"/>
              </a:ext>
            </a:extLst>
          </p:cNvPr>
          <p:cNvCxnSpPr/>
          <p:nvPr/>
        </p:nvCxnSpPr>
        <p:spPr>
          <a:xfrm>
            <a:off x="3381375" y="631983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AFC0DAD9-A726-DD01-B46F-58531451A796}"/>
              </a:ext>
            </a:extLst>
          </p:cNvPr>
          <p:cNvSpPr/>
          <p:nvPr/>
        </p:nvSpPr>
        <p:spPr>
          <a:xfrm>
            <a:off x="3595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22589" name="TextBox 62">
            <a:extLst>
              <a:ext uri="{FF2B5EF4-FFF2-40B4-BE49-F238E27FC236}">
                <a16:creationId xmlns:a16="http://schemas.microsoft.com/office/drawing/2014/main" id="{879CD643-B160-1D41-BC78-1CAD0B81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5003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9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9BACB7-16D2-D1DD-87B7-FC5E84D48BA0}"/>
              </a:ext>
            </a:extLst>
          </p:cNvPr>
          <p:cNvSpPr txBox="1"/>
          <p:nvPr/>
        </p:nvSpPr>
        <p:spPr>
          <a:xfrm>
            <a:off x="6953251" y="3208338"/>
            <a:ext cx="3286125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,</a:t>
            </a:r>
          </a:p>
          <a:p>
            <a:pPr>
              <a:defRPr/>
            </a:pPr>
            <a:r>
              <a:rPr lang="sk-SK" sz="2000" dirty="0">
                <a:solidFill>
                  <a:prstClr val="black"/>
                </a:solidFill>
                <a:latin typeface="Calibri"/>
              </a:rPr>
              <a:t>but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 was already processed =&gt; (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a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,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) is a cross edge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7A0EDE-0155-4946-DC6F-1BCCAD10D58A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11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812294-F14F-A35B-1991-85306A67A58E}"/>
              </a:ext>
            </a:extLst>
          </p:cNvPr>
          <p:cNvSpPr txBox="1"/>
          <p:nvPr/>
        </p:nvSpPr>
        <p:spPr>
          <a:xfrm>
            <a:off x="6953251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b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742A18-5020-C021-767B-A51AF6F62AED}"/>
              </a:ext>
            </a:extLst>
          </p:cNvPr>
          <p:cNvSpPr txBox="1"/>
          <p:nvPr/>
        </p:nvSpPr>
        <p:spPr>
          <a:xfrm>
            <a:off x="6953251" y="4814889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sk-SK" sz="2000" b="1" dirty="0">
                <a:solidFill>
                  <a:prstClr val="black"/>
                </a:solidFill>
                <a:latin typeface="Calibri"/>
              </a:rPr>
              <a:t>b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 as (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b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,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d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) is a cross edge =&gt; now move back to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a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D96C8F9-5D87-D232-B4F5-AFD9363C48B7}"/>
              </a:ext>
            </a:extLst>
          </p:cNvPr>
          <p:cNvSpPr/>
          <p:nvPr/>
        </p:nvSpPr>
        <p:spPr>
          <a:xfrm>
            <a:off x="2809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1791FC-2880-95C7-5B0F-996368A35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10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11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11A588-2115-9D77-C013-CAFCE0A1CEB7}"/>
              </a:ext>
            </a:extLst>
          </p:cNvPr>
          <p:cNvSpPr/>
          <p:nvPr/>
        </p:nvSpPr>
        <p:spPr>
          <a:xfrm>
            <a:off x="3024189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b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99ADBA7-DDA7-92D4-D4E7-AB652227B18A}"/>
              </a:ext>
            </a:extLst>
          </p:cNvPr>
          <p:cNvCxnSpPr/>
          <p:nvPr/>
        </p:nvCxnSpPr>
        <p:spPr>
          <a:xfrm>
            <a:off x="2738438" y="631983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3C57B710-51E8-EE31-31B7-EECF1846A592}"/>
              </a:ext>
            </a:extLst>
          </p:cNvPr>
          <p:cNvSpPr txBox="1">
            <a:spLocks/>
          </p:cNvSpPr>
          <p:nvPr/>
        </p:nvSpPr>
        <p:spPr>
          <a:xfrm>
            <a:off x="2297748" y="427348"/>
            <a:ext cx="478885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CA" altLang="en-US" kern="0"/>
              <a:t>Topological sort</a:t>
            </a:r>
            <a:endParaRPr lang="en-CA" altLang="en-US" kern="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4D9038-1B38-185B-344C-AA6B3D59934D}"/>
              </a:ext>
            </a:extLst>
          </p:cNvPr>
          <p:cNvSpPr txBox="1"/>
          <p:nvPr/>
        </p:nvSpPr>
        <p:spPr>
          <a:xfrm>
            <a:off x="7160455" y="6400800"/>
            <a:ext cx="3519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Topic Adopted from slideplayer.com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6" grpId="0" animBg="1"/>
      <p:bldP spid="44" grpId="0" animBg="1"/>
      <p:bldP spid="59" grpId="0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F21350-6B5D-418B-7558-4D8FAD016411}"/>
              </a:ext>
            </a:extLst>
          </p:cNvPr>
          <p:cNvSpPr/>
          <p:nvPr/>
        </p:nvSpPr>
        <p:spPr>
          <a:xfrm>
            <a:off x="2809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30C206-96F8-D9CA-A211-199A75EC78E5}"/>
              </a:ext>
            </a:extLst>
          </p:cNvPr>
          <p:cNvSpPr/>
          <p:nvPr/>
        </p:nvSpPr>
        <p:spPr>
          <a:xfrm>
            <a:off x="3595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BBC4F4-B2CB-0044-18ED-1058D2A150B9}"/>
              </a:ext>
            </a:extLst>
          </p:cNvPr>
          <p:cNvSpPr/>
          <p:nvPr/>
        </p:nvSpPr>
        <p:spPr>
          <a:xfrm>
            <a:off x="4452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237AB5-A42F-5087-A983-9F6D9450577F}"/>
              </a:ext>
            </a:extLst>
          </p:cNvPr>
          <p:cNvSpPr/>
          <p:nvPr/>
        </p:nvSpPr>
        <p:spPr>
          <a:xfrm>
            <a:off x="5167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B485F3-1C43-517B-0FD2-9E208BD148E6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162612-B85A-951D-D276-4B50582684C4}"/>
              </a:ext>
            </a:extLst>
          </p:cNvPr>
          <p:cNvSpPr/>
          <p:nvPr/>
        </p:nvSpPr>
        <p:spPr>
          <a:xfrm>
            <a:off x="4524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619529-A5EC-8E80-D34D-4B5B5FA739A1}"/>
              </a:ext>
            </a:extLst>
          </p:cNvPr>
          <p:cNvCxnSpPr>
            <a:stCxn id="0" idx="3"/>
            <a:endCxn id="4" idx="7"/>
          </p:cNvCxnSpPr>
          <p:nvPr/>
        </p:nvCxnSpPr>
        <p:spPr>
          <a:xfrm rot="5400000">
            <a:off x="3246438" y="3130551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2A0355-4B51-CF49-5250-D9CA509EF8C0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4067969" y="3094832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456DCC-D91A-7D49-B848-59D69A81F779}"/>
              </a:ext>
            </a:extLst>
          </p:cNvPr>
          <p:cNvCxnSpPr>
            <a:stCxn id="0" idx="2"/>
            <a:endCxn id="9" idx="6"/>
          </p:cNvCxnSpPr>
          <p:nvPr/>
        </p:nvCxnSpPr>
        <p:spPr>
          <a:xfrm rot="10800000">
            <a:off x="4238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D8A0BD-570D-FFC5-E018-C636D19D7849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4950620" y="3855245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50BA36-5E18-8AE1-9E15-810FD1C71584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3246439" y="3916364"/>
            <a:ext cx="555625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014097-28D5-FD4C-9731-B0D44B461D79}"/>
              </a:ext>
            </a:extLst>
          </p:cNvPr>
          <p:cNvCxnSpPr>
            <a:stCxn id="0" idx="3"/>
            <a:endCxn id="9" idx="7"/>
          </p:cNvCxnSpPr>
          <p:nvPr/>
        </p:nvCxnSpPr>
        <p:spPr>
          <a:xfrm rot="5400000">
            <a:off x="4067970" y="3952083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D3C95-C8EB-9ECC-6A74-E797FB64FDC2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4067970" y="4809332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517FB4-13E2-432E-6F4D-BAF78361CE67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4950620" y="4847432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D8FDAC4-5A98-08B8-A5A2-AB1A5A9C3016}"/>
              </a:ext>
            </a:extLst>
          </p:cNvPr>
          <p:cNvSpPr txBox="1"/>
          <p:nvPr/>
        </p:nvSpPr>
        <p:spPr>
          <a:xfrm>
            <a:off x="6953251" y="2428876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Let’s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now call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DFS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 visit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 from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a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582" name="TextBox 51">
            <a:extLst>
              <a:ext uri="{FF2B5EF4-FFF2-40B4-BE49-F238E27FC236}">
                <a16:creationId xmlns:a16="http://schemas.microsoft.com/office/drawing/2014/main" id="{E72F3EDD-A6E1-3542-75B4-9306BB1EC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6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7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FEE17A-51AA-5959-9187-BE968B14E689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11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D6E71A9-CE98-75C1-1EEE-D42D5B56201A}"/>
              </a:ext>
            </a:extLst>
          </p:cNvPr>
          <p:cNvSpPr/>
          <p:nvPr/>
        </p:nvSpPr>
        <p:spPr>
          <a:xfrm>
            <a:off x="5167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b="1" dirty="0">
                <a:solidFill>
                  <a:prstClr val="white"/>
                </a:solidFill>
                <a:latin typeface="Calibri"/>
              </a:rPr>
              <a:t>e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587" name="TextBox 55">
            <a:extLst>
              <a:ext uri="{FF2B5EF4-FFF2-40B4-BE49-F238E27FC236}">
                <a16:creationId xmlns:a16="http://schemas.microsoft.com/office/drawing/2014/main" id="{7DF15815-D846-4ABE-904D-99C9EF8E4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3286126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8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F09DEA-71AD-8FBA-2BD1-0E3C1F70E0EE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23591" name="TextBox 30">
            <a:extLst>
              <a:ext uri="{FF2B5EF4-FFF2-40B4-BE49-F238E27FC236}">
                <a16:creationId xmlns:a16="http://schemas.microsoft.com/office/drawing/2014/main" id="{0C98CDE3-6997-FF65-C0ED-B2913EA9D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D1D3314-6039-4A8F-8920-ECB9C5C9BB69}"/>
              </a:ext>
            </a:extLst>
          </p:cNvPr>
          <p:cNvSpPr/>
          <p:nvPr/>
        </p:nvSpPr>
        <p:spPr>
          <a:xfrm>
            <a:off x="4524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23595" name="TextBox 33">
            <a:extLst>
              <a:ext uri="{FF2B5EF4-FFF2-40B4-BE49-F238E27FC236}">
                <a16:creationId xmlns:a16="http://schemas.microsoft.com/office/drawing/2014/main" id="{E2072859-F573-F620-E6A9-B654ADC4B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altLang="en-US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1A6876-21BF-7159-4DB7-DC5C167286F8}"/>
              </a:ext>
            </a:extLst>
          </p:cNvPr>
          <p:cNvSpPr txBox="1"/>
          <p:nvPr/>
        </p:nvSpPr>
        <p:spPr>
          <a:xfrm>
            <a:off x="6524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>
              <a:buFont typeface="+mj-lt"/>
              <a:buAutoNum type="arabicParenR"/>
              <a:defRPr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Call DFS(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to compute the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finishing times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4BE1FC-3468-6AAA-0FE0-F3837EECD1AC}"/>
              </a:ext>
            </a:extLst>
          </p:cNvPr>
          <p:cNvSpPr/>
          <p:nvPr/>
        </p:nvSpPr>
        <p:spPr>
          <a:xfrm>
            <a:off x="5595939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f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954BE7-69AD-B911-9FB6-EC7C9264B416}"/>
              </a:ext>
            </a:extLst>
          </p:cNvPr>
          <p:cNvCxnSpPr>
            <a:stCxn id="42" idx="3"/>
            <a:endCxn id="0" idx="2"/>
          </p:cNvCxnSpPr>
          <p:nvPr/>
        </p:nvCxnSpPr>
        <p:spPr>
          <a:xfrm>
            <a:off x="5953125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A53DBC4-ADAD-9D45-6735-0762D976925D}"/>
              </a:ext>
            </a:extLst>
          </p:cNvPr>
          <p:cNvSpPr/>
          <p:nvPr/>
        </p:nvSpPr>
        <p:spPr>
          <a:xfrm>
            <a:off x="6238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D0478C-900A-E319-711F-FC8AE27F926A}"/>
              </a:ext>
            </a:extLst>
          </p:cNvPr>
          <p:cNvSpPr/>
          <p:nvPr/>
        </p:nvSpPr>
        <p:spPr>
          <a:xfrm>
            <a:off x="4953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d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7E9931-1B0B-67FB-80D7-664926ED9F38}"/>
              </a:ext>
            </a:extLst>
          </p:cNvPr>
          <p:cNvCxnSpPr>
            <a:stCxn id="49" idx="3"/>
          </p:cNvCxnSpPr>
          <p:nvPr/>
        </p:nvCxnSpPr>
        <p:spPr>
          <a:xfrm>
            <a:off x="5310188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90A9DBD-3C7F-A777-E81F-8B4A69991677}"/>
              </a:ext>
            </a:extLst>
          </p:cNvPr>
          <p:cNvSpPr/>
          <p:nvPr/>
        </p:nvSpPr>
        <p:spPr>
          <a:xfrm>
            <a:off x="4310064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e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20B5F5-3515-E584-0069-581A81F52C02}"/>
              </a:ext>
            </a:extLst>
          </p:cNvPr>
          <p:cNvCxnSpPr>
            <a:stCxn id="51" idx="3"/>
          </p:cNvCxnSpPr>
          <p:nvPr/>
        </p:nvCxnSpPr>
        <p:spPr>
          <a:xfrm>
            <a:off x="4667250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BDAFE7-16E9-59F3-F007-C360C7945F5A}"/>
              </a:ext>
            </a:extLst>
          </p:cNvPr>
          <p:cNvCxnSpPr/>
          <p:nvPr/>
        </p:nvCxnSpPr>
        <p:spPr>
          <a:xfrm>
            <a:off x="4024313" y="631983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34962E2-218D-9161-2D6A-85AE3824F1F1}"/>
              </a:ext>
            </a:extLst>
          </p:cNvPr>
          <p:cNvSpPr/>
          <p:nvPr/>
        </p:nvSpPr>
        <p:spPr>
          <a:xfrm>
            <a:off x="3667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c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C15468-4060-313D-C7FC-0935A8C04A68}"/>
              </a:ext>
            </a:extLst>
          </p:cNvPr>
          <p:cNvCxnSpPr/>
          <p:nvPr/>
        </p:nvCxnSpPr>
        <p:spPr>
          <a:xfrm>
            <a:off x="3381375" y="631983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B47A7221-A5C2-8BB7-F4F2-8AC1BA38D0B3}"/>
              </a:ext>
            </a:extLst>
          </p:cNvPr>
          <p:cNvSpPr/>
          <p:nvPr/>
        </p:nvSpPr>
        <p:spPr>
          <a:xfrm>
            <a:off x="3595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23612" name="TextBox 62">
            <a:extLst>
              <a:ext uri="{FF2B5EF4-FFF2-40B4-BE49-F238E27FC236}">
                <a16:creationId xmlns:a16="http://schemas.microsoft.com/office/drawing/2014/main" id="{3F726EF7-223B-201A-510C-1FDD2F939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5003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9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35484B-B7A7-6311-F485-E66A4C045FCC}"/>
              </a:ext>
            </a:extLst>
          </p:cNvPr>
          <p:cNvSpPr txBox="1"/>
          <p:nvPr/>
        </p:nvSpPr>
        <p:spPr>
          <a:xfrm>
            <a:off x="6953251" y="3208338"/>
            <a:ext cx="3286125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,</a:t>
            </a:r>
          </a:p>
          <a:p>
            <a:pPr>
              <a:defRPr/>
            </a:pPr>
            <a:r>
              <a:rPr lang="sk-SK" sz="2000" dirty="0">
                <a:solidFill>
                  <a:prstClr val="black"/>
                </a:solidFill>
                <a:latin typeface="Calibri"/>
              </a:rPr>
              <a:t>but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 was already processed =&gt; (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a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,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) is a cross edge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E01D3B4-4877-4B76-BF9A-B6A458434F9C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12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2D12C6-636D-8C51-9D95-0A85D22F7A32}"/>
              </a:ext>
            </a:extLst>
          </p:cNvPr>
          <p:cNvSpPr txBox="1"/>
          <p:nvPr/>
        </p:nvSpPr>
        <p:spPr>
          <a:xfrm>
            <a:off x="6953251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b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B51B46-6AC5-6BA3-9F06-BF3D9E0F9246}"/>
              </a:ext>
            </a:extLst>
          </p:cNvPr>
          <p:cNvSpPr txBox="1"/>
          <p:nvPr/>
        </p:nvSpPr>
        <p:spPr>
          <a:xfrm>
            <a:off x="6953251" y="4814889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sk-SK" sz="2000" b="1" dirty="0">
                <a:solidFill>
                  <a:prstClr val="black"/>
                </a:solidFill>
                <a:latin typeface="Calibri"/>
              </a:rPr>
              <a:t>b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 as (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b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,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d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) is a cross edge =&gt; now move back to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a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642E910-5BDF-56FC-E3B2-A9D7611878BF}"/>
              </a:ext>
            </a:extLst>
          </p:cNvPr>
          <p:cNvSpPr/>
          <p:nvPr/>
        </p:nvSpPr>
        <p:spPr>
          <a:xfrm>
            <a:off x="2809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23620" name="TextBox 58">
            <a:extLst>
              <a:ext uri="{FF2B5EF4-FFF2-40B4-BE49-F238E27FC236}">
                <a16:creationId xmlns:a16="http://schemas.microsoft.com/office/drawing/2014/main" id="{F44C5F28-C1D6-6C2C-7D71-696F7C66A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10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11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5611AF-7C09-DBD7-794E-552602071453}"/>
              </a:ext>
            </a:extLst>
          </p:cNvPr>
          <p:cNvSpPr/>
          <p:nvPr/>
        </p:nvSpPr>
        <p:spPr>
          <a:xfrm>
            <a:off x="3024189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b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A2FFD69-9110-49D8-10FF-D2611BD3C584}"/>
              </a:ext>
            </a:extLst>
          </p:cNvPr>
          <p:cNvCxnSpPr/>
          <p:nvPr/>
        </p:nvCxnSpPr>
        <p:spPr>
          <a:xfrm>
            <a:off x="2738438" y="631983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D6675D3-C2CE-10FA-06A8-706BA98F916D}"/>
              </a:ext>
            </a:extLst>
          </p:cNvPr>
          <p:cNvSpPr txBox="1"/>
          <p:nvPr/>
        </p:nvSpPr>
        <p:spPr>
          <a:xfrm>
            <a:off x="6953251" y="56435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sk-SK" sz="2000" b="1" dirty="0">
                <a:solidFill>
                  <a:prstClr val="black"/>
                </a:solidFill>
                <a:latin typeface="Calibri"/>
              </a:rPr>
              <a:t>a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 as well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4E5D60C-186B-5FB9-E7EC-BA9B68CCDB12}"/>
              </a:ext>
            </a:extLst>
          </p:cNvPr>
          <p:cNvSpPr txBox="1">
            <a:spLocks/>
          </p:cNvSpPr>
          <p:nvPr/>
        </p:nvSpPr>
        <p:spPr>
          <a:xfrm>
            <a:off x="2297748" y="427348"/>
            <a:ext cx="478885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CA" altLang="en-US" kern="0"/>
              <a:t>Topological sort</a:t>
            </a:r>
            <a:endParaRPr lang="en-CA" altLang="en-US" kern="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24215D-DD5B-34A2-124E-79FEBF4DCF68}"/>
              </a:ext>
            </a:extLst>
          </p:cNvPr>
          <p:cNvSpPr txBox="1"/>
          <p:nvPr/>
        </p:nvSpPr>
        <p:spPr>
          <a:xfrm>
            <a:off x="7160455" y="6400800"/>
            <a:ext cx="3519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Topic Adopted from slideplayer.com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0A290A-76F4-3130-82E7-EDAF23CA2C4F}"/>
              </a:ext>
            </a:extLst>
          </p:cNvPr>
          <p:cNvSpPr/>
          <p:nvPr/>
        </p:nvSpPr>
        <p:spPr>
          <a:xfrm>
            <a:off x="2809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0DFC0A-85B1-9F42-67E2-255FBBAA9E61}"/>
              </a:ext>
            </a:extLst>
          </p:cNvPr>
          <p:cNvSpPr/>
          <p:nvPr/>
        </p:nvSpPr>
        <p:spPr>
          <a:xfrm>
            <a:off x="3595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C307A5-5C50-FACD-EC7B-326E828E2E5E}"/>
              </a:ext>
            </a:extLst>
          </p:cNvPr>
          <p:cNvSpPr/>
          <p:nvPr/>
        </p:nvSpPr>
        <p:spPr>
          <a:xfrm>
            <a:off x="4452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885B6A-11B1-F0B9-2069-4179C2534E16}"/>
              </a:ext>
            </a:extLst>
          </p:cNvPr>
          <p:cNvSpPr/>
          <p:nvPr/>
        </p:nvSpPr>
        <p:spPr>
          <a:xfrm>
            <a:off x="5167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9D81A2-EDF7-CEB9-CB3A-D64C50E32B0F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CE7978-B6D0-C424-3FF1-208E2449DDDA}"/>
              </a:ext>
            </a:extLst>
          </p:cNvPr>
          <p:cNvSpPr/>
          <p:nvPr/>
        </p:nvSpPr>
        <p:spPr>
          <a:xfrm>
            <a:off x="4524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4E3477-3A89-6C1A-8553-DE6E8036F658}"/>
              </a:ext>
            </a:extLst>
          </p:cNvPr>
          <p:cNvCxnSpPr>
            <a:stCxn id="0" idx="3"/>
            <a:endCxn id="4" idx="7"/>
          </p:cNvCxnSpPr>
          <p:nvPr/>
        </p:nvCxnSpPr>
        <p:spPr>
          <a:xfrm rot="5400000">
            <a:off x="3246438" y="3130551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69259B-01B7-95AE-37EF-EC7CE90D29D4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4067969" y="3094832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B28B21-1214-0526-FEDC-48E9D8141597}"/>
              </a:ext>
            </a:extLst>
          </p:cNvPr>
          <p:cNvCxnSpPr>
            <a:stCxn id="0" idx="2"/>
            <a:endCxn id="9" idx="6"/>
          </p:cNvCxnSpPr>
          <p:nvPr/>
        </p:nvCxnSpPr>
        <p:spPr>
          <a:xfrm rot="10800000">
            <a:off x="4238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00E1E7-8FE7-36B5-A58A-5EC49F77FB7E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4950620" y="3855245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479B4E-3587-C3CD-E9A6-F6B93303476B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3246439" y="3916364"/>
            <a:ext cx="555625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518370-83B4-63F8-153B-B89EE863BB36}"/>
              </a:ext>
            </a:extLst>
          </p:cNvPr>
          <p:cNvCxnSpPr>
            <a:stCxn id="0" idx="3"/>
            <a:endCxn id="9" idx="7"/>
          </p:cNvCxnSpPr>
          <p:nvPr/>
        </p:nvCxnSpPr>
        <p:spPr>
          <a:xfrm rot="5400000">
            <a:off x="4067970" y="3952083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F1CA82-E394-C076-167A-61DDD6437BD8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4067970" y="4809332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5FDA6B-BE70-B2EA-5FEB-F3AA73DF0A73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4950620" y="4847432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89D830-8ABC-9342-A0F3-150F45E952EB}"/>
              </a:ext>
            </a:extLst>
          </p:cNvPr>
          <p:cNvSpPr txBox="1"/>
          <p:nvPr/>
        </p:nvSpPr>
        <p:spPr>
          <a:xfrm>
            <a:off x="6953251" y="2428876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Let’s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now call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DFS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 visit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 from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a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606" name="TextBox 51">
            <a:extLst>
              <a:ext uri="{FF2B5EF4-FFF2-40B4-BE49-F238E27FC236}">
                <a16:creationId xmlns:a16="http://schemas.microsoft.com/office/drawing/2014/main" id="{0FC645E0-504B-C136-18FB-0BC81B389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6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7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E62575-3330-19A7-1B62-A2D49654345E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11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5DA2638-6DAA-6A52-B31A-DB9489D59C0D}"/>
              </a:ext>
            </a:extLst>
          </p:cNvPr>
          <p:cNvSpPr/>
          <p:nvPr/>
        </p:nvSpPr>
        <p:spPr>
          <a:xfrm>
            <a:off x="5167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b="1" dirty="0">
                <a:solidFill>
                  <a:prstClr val="white"/>
                </a:solidFill>
                <a:latin typeface="Calibri"/>
              </a:rPr>
              <a:t>e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611" name="TextBox 55">
            <a:extLst>
              <a:ext uri="{FF2B5EF4-FFF2-40B4-BE49-F238E27FC236}">
                <a16:creationId xmlns:a16="http://schemas.microsoft.com/office/drawing/2014/main" id="{7F74FE9C-3A05-3D1C-548B-258EE8473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3286126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8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698A8-175D-34A2-1A40-55C408628648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24615" name="TextBox 30">
            <a:extLst>
              <a:ext uri="{FF2B5EF4-FFF2-40B4-BE49-F238E27FC236}">
                <a16:creationId xmlns:a16="http://schemas.microsoft.com/office/drawing/2014/main" id="{04705BE5-5B26-20F3-A287-EFEA1F441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A99E7A-BAD9-9460-1FD4-933185DDE8D3}"/>
              </a:ext>
            </a:extLst>
          </p:cNvPr>
          <p:cNvSpPr/>
          <p:nvPr/>
        </p:nvSpPr>
        <p:spPr>
          <a:xfrm>
            <a:off x="4524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24619" name="TextBox 33">
            <a:extLst>
              <a:ext uri="{FF2B5EF4-FFF2-40B4-BE49-F238E27FC236}">
                <a16:creationId xmlns:a16="http://schemas.microsoft.com/office/drawing/2014/main" id="{9BB2221B-1909-9EE5-7951-613E269C3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altLang="en-US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528809-4D2B-92CF-94A4-4E04D6D9F500}"/>
              </a:ext>
            </a:extLst>
          </p:cNvPr>
          <p:cNvSpPr txBox="1"/>
          <p:nvPr/>
        </p:nvSpPr>
        <p:spPr>
          <a:xfrm>
            <a:off x="6524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>
              <a:buFont typeface="+mj-lt"/>
              <a:buAutoNum type="arabicParenR"/>
              <a:defRPr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Call DFS(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G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) to compute the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finishing times 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CA" sz="2400" b="1" dirty="0">
                <a:solidFill>
                  <a:prstClr val="black"/>
                </a:solidFill>
                <a:latin typeface="Calibri"/>
              </a:rPr>
              <a:t>v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567051-4595-4486-26D7-65512C45EDDD}"/>
              </a:ext>
            </a:extLst>
          </p:cNvPr>
          <p:cNvSpPr/>
          <p:nvPr/>
        </p:nvSpPr>
        <p:spPr>
          <a:xfrm>
            <a:off x="5595939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f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329DCB-7A06-042D-7C4D-8459540089F1}"/>
              </a:ext>
            </a:extLst>
          </p:cNvPr>
          <p:cNvCxnSpPr>
            <a:stCxn id="42" idx="3"/>
            <a:endCxn id="0" idx="2"/>
          </p:cNvCxnSpPr>
          <p:nvPr/>
        </p:nvCxnSpPr>
        <p:spPr>
          <a:xfrm>
            <a:off x="5953125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C55BDDB-9A1C-A4CA-2BCD-F8B1120EC399}"/>
              </a:ext>
            </a:extLst>
          </p:cNvPr>
          <p:cNvSpPr/>
          <p:nvPr/>
        </p:nvSpPr>
        <p:spPr>
          <a:xfrm>
            <a:off x="6238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CA633F-CDAB-4DB5-B344-FEEE25A75503}"/>
              </a:ext>
            </a:extLst>
          </p:cNvPr>
          <p:cNvSpPr/>
          <p:nvPr/>
        </p:nvSpPr>
        <p:spPr>
          <a:xfrm>
            <a:off x="4953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d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3D1B84-F962-2060-B396-FFC55A58B428}"/>
              </a:ext>
            </a:extLst>
          </p:cNvPr>
          <p:cNvCxnSpPr>
            <a:stCxn id="49" idx="3"/>
          </p:cNvCxnSpPr>
          <p:nvPr/>
        </p:nvCxnSpPr>
        <p:spPr>
          <a:xfrm>
            <a:off x="5310188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7FC80F8-BF27-7F3A-3BB7-21234897AB30}"/>
              </a:ext>
            </a:extLst>
          </p:cNvPr>
          <p:cNvSpPr/>
          <p:nvPr/>
        </p:nvSpPr>
        <p:spPr>
          <a:xfrm>
            <a:off x="4310064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e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FFE6FD-CD59-C2E5-10D2-77C589AE5C69}"/>
              </a:ext>
            </a:extLst>
          </p:cNvPr>
          <p:cNvCxnSpPr>
            <a:stCxn id="51" idx="3"/>
          </p:cNvCxnSpPr>
          <p:nvPr/>
        </p:nvCxnSpPr>
        <p:spPr>
          <a:xfrm>
            <a:off x="4667250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2F5C81-4CC4-25B6-ED18-167D634AD956}"/>
              </a:ext>
            </a:extLst>
          </p:cNvPr>
          <p:cNvCxnSpPr/>
          <p:nvPr/>
        </p:nvCxnSpPr>
        <p:spPr>
          <a:xfrm>
            <a:off x="4024313" y="631983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3859DDD-E99A-7972-642E-DDAED60B1B83}"/>
              </a:ext>
            </a:extLst>
          </p:cNvPr>
          <p:cNvSpPr/>
          <p:nvPr/>
        </p:nvSpPr>
        <p:spPr>
          <a:xfrm>
            <a:off x="3667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c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C05F94-DF89-A093-B12E-2C82BD917B60}"/>
              </a:ext>
            </a:extLst>
          </p:cNvPr>
          <p:cNvCxnSpPr/>
          <p:nvPr/>
        </p:nvCxnSpPr>
        <p:spPr>
          <a:xfrm>
            <a:off x="3381375" y="631983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223C76CB-EA98-3369-3F07-ACE85B894E7B}"/>
              </a:ext>
            </a:extLst>
          </p:cNvPr>
          <p:cNvSpPr/>
          <p:nvPr/>
        </p:nvSpPr>
        <p:spPr>
          <a:xfrm>
            <a:off x="3595670" y="2714620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24636" name="TextBox 62">
            <a:extLst>
              <a:ext uri="{FF2B5EF4-FFF2-40B4-BE49-F238E27FC236}">
                <a16:creationId xmlns:a16="http://schemas.microsoft.com/office/drawing/2014/main" id="{5EF62040-6E48-904E-C7B8-8C0F184ED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5003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9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12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FF38B7-8D3C-0E80-D293-D6EDBE43F4D5}"/>
              </a:ext>
            </a:extLst>
          </p:cNvPr>
          <p:cNvSpPr txBox="1"/>
          <p:nvPr/>
        </p:nvSpPr>
        <p:spPr>
          <a:xfrm>
            <a:off x="6953251" y="3208338"/>
            <a:ext cx="3286125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,</a:t>
            </a:r>
          </a:p>
          <a:p>
            <a:pPr>
              <a:defRPr/>
            </a:pPr>
            <a:r>
              <a:rPr lang="sk-SK" sz="2000" dirty="0">
                <a:solidFill>
                  <a:prstClr val="black"/>
                </a:solidFill>
                <a:latin typeface="Calibri"/>
              </a:rPr>
              <a:t>but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 was already processed =&gt; (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a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,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) is a cross edge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1D97B1-3207-3FFB-CE02-B0C6CF6E0B36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13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CDEF3C-6D99-3E35-F9D8-7C5053730075}"/>
              </a:ext>
            </a:extLst>
          </p:cNvPr>
          <p:cNvSpPr txBox="1"/>
          <p:nvPr/>
        </p:nvSpPr>
        <p:spPr>
          <a:xfrm>
            <a:off x="6953251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CA" sz="2000" dirty="0">
                <a:solidFill>
                  <a:prstClr val="black"/>
                </a:solidFill>
                <a:latin typeface="Calibri"/>
              </a:rPr>
              <a:t>Next we discover the vertex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b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597D65-D41A-6407-A88E-6C0091F2FA44}"/>
              </a:ext>
            </a:extLst>
          </p:cNvPr>
          <p:cNvSpPr txBox="1"/>
          <p:nvPr/>
        </p:nvSpPr>
        <p:spPr>
          <a:xfrm>
            <a:off x="6953251" y="4814889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sk-SK" sz="2000" b="1" dirty="0">
                <a:solidFill>
                  <a:prstClr val="black"/>
                </a:solidFill>
                <a:latin typeface="Calibri"/>
              </a:rPr>
              <a:t>b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 as (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b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,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d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) is a cross edge =&gt; now move back to </a:t>
            </a:r>
            <a:r>
              <a:rPr lang="sk-SK" sz="2000" b="1" dirty="0">
                <a:solidFill>
                  <a:prstClr val="black"/>
                </a:solidFill>
                <a:latin typeface="Calibri"/>
              </a:rPr>
              <a:t>c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DB7F1-3A72-6196-14A9-BDBC67D76FC4}"/>
              </a:ext>
            </a:extLst>
          </p:cNvPr>
          <p:cNvSpPr/>
          <p:nvPr/>
        </p:nvSpPr>
        <p:spPr>
          <a:xfrm>
            <a:off x="2809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24644" name="TextBox 58">
            <a:extLst>
              <a:ext uri="{FF2B5EF4-FFF2-40B4-BE49-F238E27FC236}">
                <a16:creationId xmlns:a16="http://schemas.microsoft.com/office/drawing/2014/main" id="{B35A03FB-7CB1-6348-2F9F-86C41D5DD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10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>
                <a:solidFill>
                  <a:prstClr val="black"/>
                </a:solidFill>
              </a:rPr>
              <a:t>f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11</a:t>
            </a:r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C484166-80CC-D8E0-63EB-98641682EDF3}"/>
              </a:ext>
            </a:extLst>
          </p:cNvPr>
          <p:cNvSpPr/>
          <p:nvPr/>
        </p:nvSpPr>
        <p:spPr>
          <a:xfrm>
            <a:off x="3024189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b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4275348-A29D-2018-404C-F3B45CE051EA}"/>
              </a:ext>
            </a:extLst>
          </p:cNvPr>
          <p:cNvCxnSpPr/>
          <p:nvPr/>
        </p:nvCxnSpPr>
        <p:spPr>
          <a:xfrm>
            <a:off x="2738438" y="631983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3A3E2A4-009B-06FD-015F-F92978651308}"/>
              </a:ext>
            </a:extLst>
          </p:cNvPr>
          <p:cNvSpPr txBox="1"/>
          <p:nvPr/>
        </p:nvSpPr>
        <p:spPr>
          <a:xfrm>
            <a:off x="6953251" y="56435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sk-SK" sz="2000" b="1" dirty="0">
                <a:solidFill>
                  <a:prstClr val="black"/>
                </a:solidFill>
                <a:latin typeface="Calibri"/>
              </a:rPr>
              <a:t>a </a:t>
            </a:r>
            <a:r>
              <a:rPr lang="sk-SK" sz="2000" dirty="0">
                <a:solidFill>
                  <a:prstClr val="black"/>
                </a:solidFill>
                <a:latin typeface="Calibri"/>
              </a:rPr>
              <a:t>is done as well</a:t>
            </a:r>
            <a:endParaRPr lang="en-CA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2CB621-14A3-EF4B-1951-A9607E5B7FBF}"/>
              </a:ext>
            </a:extLst>
          </p:cNvPr>
          <p:cNvSpPr/>
          <p:nvPr/>
        </p:nvSpPr>
        <p:spPr>
          <a:xfrm>
            <a:off x="238125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a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ED9049F-BFDF-1EDD-5992-9BDCBACABB4E}"/>
              </a:ext>
            </a:extLst>
          </p:cNvPr>
          <p:cNvCxnSpPr/>
          <p:nvPr/>
        </p:nvCxnSpPr>
        <p:spPr>
          <a:xfrm>
            <a:off x="2095500" y="631983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7685B1D-6439-B7B7-8C76-BF36076AABCA}"/>
              </a:ext>
            </a:extLst>
          </p:cNvPr>
          <p:cNvSpPr txBox="1"/>
          <p:nvPr/>
        </p:nvSpPr>
        <p:spPr>
          <a:xfrm>
            <a:off x="6524625" y="2500314"/>
            <a:ext cx="4000500" cy="1323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indent="-457200" algn="ctr">
              <a:defRPr/>
            </a:pPr>
            <a:r>
              <a:rPr lang="sk-SK" sz="2400" b="1" dirty="0">
                <a:solidFill>
                  <a:prstClr val="black"/>
                </a:solidFill>
                <a:latin typeface="Calibri"/>
              </a:rPr>
              <a:t>WE HAVE THE RESULT!</a:t>
            </a:r>
          </a:p>
          <a:p>
            <a:pPr lvl="1" indent="-457200" algn="ctr">
              <a:defRPr/>
            </a:pPr>
            <a:r>
              <a:rPr lang="sk-SK" sz="600" b="1" dirty="0">
                <a:solidFill>
                  <a:prstClr val="black"/>
                </a:solidFill>
                <a:latin typeface="Calibri"/>
              </a:rPr>
              <a:t> </a:t>
            </a:r>
            <a:endParaRPr lang="sk-SK" sz="500" b="1" dirty="0">
              <a:solidFill>
                <a:prstClr val="black"/>
              </a:solidFill>
              <a:latin typeface="Calibri"/>
            </a:endParaRPr>
          </a:p>
          <a:p>
            <a:pPr lvl="1" indent="-457200">
              <a:buFont typeface="+mj-lt"/>
              <a:buAutoNum type="arabicParenR" startAt="3"/>
              <a:defRPr/>
            </a:pPr>
            <a:r>
              <a:rPr lang="en-CA" sz="2400" dirty="0">
                <a:solidFill>
                  <a:prstClr val="black"/>
                </a:solidFill>
                <a:latin typeface="Calibri"/>
              </a:rPr>
              <a:t>return the linked list of vertices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09A83D5-78D1-78DB-CB5D-DDA5C5FBC5C1}"/>
              </a:ext>
            </a:extLst>
          </p:cNvPr>
          <p:cNvCxnSpPr/>
          <p:nvPr/>
        </p:nvCxnSpPr>
        <p:spPr>
          <a:xfrm rot="10800000" flipV="1">
            <a:off x="6024563" y="3429001"/>
            <a:ext cx="2786062" cy="2428875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65591765-8FD5-BDC8-D6DC-891FD4E50723}"/>
              </a:ext>
            </a:extLst>
          </p:cNvPr>
          <p:cNvSpPr txBox="1">
            <a:spLocks/>
          </p:cNvSpPr>
          <p:nvPr/>
        </p:nvSpPr>
        <p:spPr>
          <a:xfrm>
            <a:off x="2297748" y="427348"/>
            <a:ext cx="478885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CA" altLang="en-US" kern="0"/>
              <a:t>Topological sort</a:t>
            </a:r>
            <a:endParaRPr lang="en-CA" altLang="en-US" kern="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37BB83-72A4-A4A1-7715-EF0AFF1C7CB6}"/>
              </a:ext>
            </a:extLst>
          </p:cNvPr>
          <p:cNvSpPr txBox="1"/>
          <p:nvPr/>
        </p:nvSpPr>
        <p:spPr>
          <a:xfrm>
            <a:off x="7160455" y="6400800"/>
            <a:ext cx="3519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Topic Adopted from slideplayer.com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1" grpId="0" animBg="1"/>
      <p:bldP spid="64" grpId="0" animBg="1"/>
      <p:bldP spid="67" grpId="0" animBg="1"/>
      <p:bldP spid="44" grpId="0" animBg="1"/>
      <p:bldP spid="69" grpId="0" animBg="1"/>
      <p:bldP spid="48" grpId="0" animBg="1"/>
      <p:bldP spid="7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3127161-1855-CE9F-C04B-04ACD2447E58}"/>
              </a:ext>
            </a:extLst>
          </p:cNvPr>
          <p:cNvSpPr/>
          <p:nvPr/>
        </p:nvSpPr>
        <p:spPr>
          <a:xfrm>
            <a:off x="2809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91B77A-55FE-26DD-2F3A-E7298839C34E}"/>
              </a:ext>
            </a:extLst>
          </p:cNvPr>
          <p:cNvSpPr/>
          <p:nvPr/>
        </p:nvSpPr>
        <p:spPr>
          <a:xfrm>
            <a:off x="3595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E0CCC2-85C5-8D38-544C-87683B5EE095}"/>
              </a:ext>
            </a:extLst>
          </p:cNvPr>
          <p:cNvSpPr/>
          <p:nvPr/>
        </p:nvSpPr>
        <p:spPr>
          <a:xfrm>
            <a:off x="4452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70E629-37C3-5B35-5BCF-051DBA707061}"/>
              </a:ext>
            </a:extLst>
          </p:cNvPr>
          <p:cNvSpPr/>
          <p:nvPr/>
        </p:nvSpPr>
        <p:spPr>
          <a:xfrm>
            <a:off x="5167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C2B11E-DBF0-CF4C-59C9-B2A0E99C8794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0373A4-D2C1-865E-2644-F5C6102EB7D9}"/>
              </a:ext>
            </a:extLst>
          </p:cNvPr>
          <p:cNvSpPr/>
          <p:nvPr/>
        </p:nvSpPr>
        <p:spPr>
          <a:xfrm>
            <a:off x="4524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black"/>
                </a:solidFill>
                <a:latin typeface="Calibri"/>
              </a:rPr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1E283C-0B9A-B7C2-5771-E453DA6E6245}"/>
              </a:ext>
            </a:extLst>
          </p:cNvPr>
          <p:cNvCxnSpPr>
            <a:stCxn id="0" idx="3"/>
            <a:endCxn id="4" idx="7"/>
          </p:cNvCxnSpPr>
          <p:nvPr/>
        </p:nvCxnSpPr>
        <p:spPr>
          <a:xfrm rot="5400000">
            <a:off x="3246438" y="3130551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CBF193-9121-4C47-262C-FAB638E1C8D7}"/>
              </a:ext>
            </a:extLst>
          </p:cNvPr>
          <p:cNvCxnSpPr>
            <a:stCxn id="5" idx="5"/>
            <a:endCxn id="7" idx="1"/>
          </p:cNvCxnSpPr>
          <p:nvPr/>
        </p:nvCxnSpPr>
        <p:spPr>
          <a:xfrm rot="16200000" flipH="1">
            <a:off x="4067969" y="3094832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C95678-B626-F5D8-DA8C-CDBFA9EF5A13}"/>
              </a:ext>
            </a:extLst>
          </p:cNvPr>
          <p:cNvCxnSpPr>
            <a:stCxn id="0" idx="2"/>
            <a:endCxn id="9" idx="6"/>
          </p:cNvCxnSpPr>
          <p:nvPr/>
        </p:nvCxnSpPr>
        <p:spPr>
          <a:xfrm rot="10800000">
            <a:off x="4238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29F89F-9CB9-65F7-6A76-E32A309AF9A6}"/>
              </a:ext>
            </a:extLst>
          </p:cNvPr>
          <p:cNvCxnSpPr>
            <a:stCxn id="7" idx="5"/>
            <a:endCxn id="8" idx="0"/>
          </p:cNvCxnSpPr>
          <p:nvPr/>
        </p:nvCxnSpPr>
        <p:spPr>
          <a:xfrm rot="16200000" flipH="1">
            <a:off x="4950620" y="3855245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DBFEDE-CDB8-95D6-64A5-3404D5778D44}"/>
              </a:ext>
            </a:extLst>
          </p:cNvPr>
          <p:cNvCxnSpPr>
            <a:stCxn id="4" idx="5"/>
            <a:endCxn id="9" idx="1"/>
          </p:cNvCxnSpPr>
          <p:nvPr/>
        </p:nvCxnSpPr>
        <p:spPr>
          <a:xfrm rot="16200000" flipH="1">
            <a:off x="3246439" y="3916364"/>
            <a:ext cx="555625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EA996D-AFBA-D74A-EE3F-F91AB01FF57B}"/>
              </a:ext>
            </a:extLst>
          </p:cNvPr>
          <p:cNvCxnSpPr>
            <a:stCxn id="0" idx="3"/>
            <a:endCxn id="9" idx="7"/>
          </p:cNvCxnSpPr>
          <p:nvPr/>
        </p:nvCxnSpPr>
        <p:spPr>
          <a:xfrm rot="5400000">
            <a:off x="4067970" y="3952083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8DBCFC-DB96-0A60-F3E2-BA829505D957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rot="16200000" flipH="1">
            <a:off x="4067970" y="4809332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E866C8-8505-1F16-A55E-6D37402744E8}"/>
              </a:ext>
            </a:extLst>
          </p:cNvPr>
          <p:cNvCxnSpPr>
            <a:stCxn id="8" idx="4"/>
            <a:endCxn id="10" idx="7"/>
          </p:cNvCxnSpPr>
          <p:nvPr/>
        </p:nvCxnSpPr>
        <p:spPr>
          <a:xfrm rot="5400000">
            <a:off x="4950620" y="4847432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29" name="TextBox 51">
            <a:extLst>
              <a:ext uri="{FF2B5EF4-FFF2-40B4-BE49-F238E27FC236}">
                <a16:creationId xmlns:a16="http://schemas.microsoft.com/office/drawing/2014/main" id="{6F130177-EF0C-28B6-9A86-8E8DA7F9C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4211639"/>
            <a:ext cx="8572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6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 sz="2000" b="1">
                <a:solidFill>
                  <a:prstClr val="black"/>
                </a:solidFill>
              </a:rPr>
              <a:t>f </a:t>
            </a:r>
            <a:r>
              <a:rPr lang="en-CA" altLang="en-US" sz="2000" b="1">
                <a:solidFill>
                  <a:prstClr val="black"/>
                </a:solidFill>
                <a:ea typeface="Cambria Math" panose="02040503050406030204" pitchFamily="18" charset="0"/>
                <a:cs typeface="Cambria Math" panose="02040503050406030204" pitchFamily="18" charset="0"/>
              </a:rPr>
              <a:t>= </a:t>
            </a:r>
            <a:r>
              <a:rPr lang="sk-SK" altLang="en-US" sz="2000" b="1">
                <a:solidFill>
                  <a:prstClr val="black"/>
                </a:solidFill>
                <a:ea typeface="Cambria Math" panose="02040503050406030204" pitchFamily="18" charset="0"/>
                <a:cs typeface="Cambria Math" panose="02040503050406030204" pitchFamily="18" charset="0"/>
              </a:rPr>
              <a:t>7</a:t>
            </a:r>
            <a:endParaRPr lang="en-CA" altLang="en-US" sz="2000" b="1">
              <a:solidFill>
                <a:prstClr val="black"/>
              </a:solidFill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BD3335-2E51-54F4-E241-5EADFD6064B3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11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56555AD-E371-2A63-B83C-0F8CD95C7F7D}"/>
              </a:ext>
            </a:extLst>
          </p:cNvPr>
          <p:cNvSpPr/>
          <p:nvPr/>
        </p:nvSpPr>
        <p:spPr>
          <a:xfrm>
            <a:off x="5167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b="1" dirty="0">
                <a:solidFill>
                  <a:prstClr val="white"/>
                </a:solidFill>
                <a:latin typeface="Calibri"/>
              </a:rPr>
              <a:t>e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634" name="TextBox 55">
            <a:extLst>
              <a:ext uri="{FF2B5EF4-FFF2-40B4-BE49-F238E27FC236}">
                <a16:creationId xmlns:a16="http://schemas.microsoft.com/office/drawing/2014/main" id="{31DB5207-FE2D-985D-8E8E-B7587149E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3286126"/>
            <a:ext cx="8572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 sz="2000" b="1">
                <a:solidFill>
                  <a:prstClr val="black"/>
                </a:solidFill>
              </a:rPr>
              <a:t>f </a:t>
            </a:r>
            <a:r>
              <a:rPr lang="en-CA" altLang="en-US" sz="2000" b="1">
                <a:solidFill>
                  <a:prstClr val="black"/>
                </a:solidFill>
                <a:ea typeface="Cambria Math" panose="02040503050406030204" pitchFamily="18" charset="0"/>
                <a:cs typeface="Cambria Math" panose="02040503050406030204" pitchFamily="18" charset="0"/>
              </a:rPr>
              <a:t>= </a:t>
            </a:r>
            <a:r>
              <a:rPr lang="sk-SK" altLang="en-US" sz="2000" b="1">
                <a:solidFill>
                  <a:prstClr val="black"/>
                </a:solidFill>
                <a:ea typeface="Cambria Math" panose="02040503050406030204" pitchFamily="18" charset="0"/>
                <a:cs typeface="Cambria Math" panose="02040503050406030204" pitchFamily="18" charset="0"/>
              </a:rPr>
              <a:t>8</a:t>
            </a:r>
            <a:endParaRPr lang="en-CA" altLang="en-US" sz="2000" b="1">
              <a:solidFill>
                <a:prstClr val="black"/>
              </a:solidFill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C384581-637F-FEB7-6D3F-4A431E728135}"/>
              </a:ext>
            </a:extLst>
          </p:cNvPr>
          <p:cNvSpPr/>
          <p:nvPr/>
        </p:nvSpPr>
        <p:spPr>
          <a:xfrm>
            <a:off x="3667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d</a:t>
            </a:r>
          </a:p>
        </p:txBody>
      </p:sp>
      <p:sp>
        <p:nvSpPr>
          <p:cNvPr id="25638" name="TextBox 30">
            <a:extLst>
              <a:ext uri="{FF2B5EF4-FFF2-40B4-BE49-F238E27FC236}">
                <a16:creationId xmlns:a16="http://schemas.microsoft.com/office/drawing/2014/main" id="{77AC43BA-C13D-7F07-C173-554BBE5B8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214813"/>
            <a:ext cx="8572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 sz="2000" b="1">
                <a:solidFill>
                  <a:prstClr val="black"/>
                </a:solidFill>
              </a:rPr>
              <a:t>f </a:t>
            </a:r>
            <a:r>
              <a:rPr lang="en-CA" altLang="en-US" sz="2000" b="1">
                <a:solidFill>
                  <a:prstClr val="black"/>
                </a:solidFill>
                <a:ea typeface="Cambria Math" panose="02040503050406030204" pitchFamily="18" charset="0"/>
                <a:cs typeface="Cambria Math" panose="02040503050406030204" pitchFamily="18" charset="0"/>
              </a:rPr>
              <a:t>= </a:t>
            </a:r>
            <a:r>
              <a:rPr lang="sk-SK" altLang="en-US" sz="2000" b="1">
                <a:solidFill>
                  <a:prstClr val="black"/>
                </a:solidFill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altLang="en-US" sz="2000" b="1">
              <a:solidFill>
                <a:prstClr val="black"/>
              </a:solidFill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CBCA10-8F77-0DF8-A04D-1C93444B4EAD}"/>
              </a:ext>
            </a:extLst>
          </p:cNvPr>
          <p:cNvSpPr/>
          <p:nvPr/>
        </p:nvSpPr>
        <p:spPr>
          <a:xfrm>
            <a:off x="4524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f</a:t>
            </a:r>
          </a:p>
        </p:txBody>
      </p:sp>
      <p:sp>
        <p:nvSpPr>
          <p:cNvPr id="25642" name="TextBox 33">
            <a:extLst>
              <a:ext uri="{FF2B5EF4-FFF2-40B4-BE49-F238E27FC236}">
                <a16:creationId xmlns:a16="http://schemas.microsoft.com/office/drawing/2014/main" id="{BA7A0C91-8FF2-8140-41EC-23B858CC9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5214938"/>
            <a:ext cx="8572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en-CA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r>
              <a:rPr lang="en-CA" altLang="en-US" sz="2000" b="1">
                <a:solidFill>
                  <a:prstClr val="black"/>
                </a:solidFill>
              </a:rPr>
              <a:t>f </a:t>
            </a:r>
            <a:r>
              <a:rPr lang="en-CA" altLang="en-US" sz="2000" b="1">
                <a:solidFill>
                  <a:prstClr val="black"/>
                </a:solidFill>
                <a:ea typeface="Cambria Math" panose="02040503050406030204" pitchFamily="18" charset="0"/>
                <a:cs typeface="Cambria Math" panose="02040503050406030204" pitchFamily="18" charset="0"/>
              </a:rPr>
              <a:t>= </a:t>
            </a:r>
            <a:r>
              <a:rPr lang="sk-SK" altLang="en-US" sz="2000" b="1">
                <a:solidFill>
                  <a:prstClr val="black"/>
                </a:solidFill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altLang="en-US" sz="2000" b="1">
              <a:solidFill>
                <a:prstClr val="black"/>
              </a:solidFill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9359E9-D5C9-5E81-97B9-61896954D9E3}"/>
              </a:ext>
            </a:extLst>
          </p:cNvPr>
          <p:cNvSpPr/>
          <p:nvPr/>
        </p:nvSpPr>
        <p:spPr>
          <a:xfrm>
            <a:off x="5595939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f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8D150A-82A6-1854-58F0-09A89FB9657B}"/>
              </a:ext>
            </a:extLst>
          </p:cNvPr>
          <p:cNvCxnSpPr>
            <a:stCxn id="42" idx="3"/>
            <a:endCxn id="0" idx="2"/>
          </p:cNvCxnSpPr>
          <p:nvPr/>
        </p:nvCxnSpPr>
        <p:spPr>
          <a:xfrm>
            <a:off x="5953125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D046E87-2D2C-BC99-2977-87B9D4990751}"/>
              </a:ext>
            </a:extLst>
          </p:cNvPr>
          <p:cNvSpPr/>
          <p:nvPr/>
        </p:nvSpPr>
        <p:spPr>
          <a:xfrm>
            <a:off x="6238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7B79CE-F9DE-C2F1-4B76-432BF400C8E3}"/>
              </a:ext>
            </a:extLst>
          </p:cNvPr>
          <p:cNvSpPr/>
          <p:nvPr/>
        </p:nvSpPr>
        <p:spPr>
          <a:xfrm>
            <a:off x="4953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d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8054BE-3E14-4CA6-4C88-047B1C913622}"/>
              </a:ext>
            </a:extLst>
          </p:cNvPr>
          <p:cNvCxnSpPr>
            <a:stCxn id="49" idx="3"/>
          </p:cNvCxnSpPr>
          <p:nvPr/>
        </p:nvCxnSpPr>
        <p:spPr>
          <a:xfrm>
            <a:off x="5310188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7EAA016-A53D-8367-7702-9BA62CB95823}"/>
              </a:ext>
            </a:extLst>
          </p:cNvPr>
          <p:cNvSpPr/>
          <p:nvPr/>
        </p:nvSpPr>
        <p:spPr>
          <a:xfrm>
            <a:off x="4310064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e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3A841F-ECF2-FA8D-8B3B-379D83087571}"/>
              </a:ext>
            </a:extLst>
          </p:cNvPr>
          <p:cNvCxnSpPr>
            <a:stCxn id="51" idx="3"/>
          </p:cNvCxnSpPr>
          <p:nvPr/>
        </p:nvCxnSpPr>
        <p:spPr>
          <a:xfrm>
            <a:off x="4667250" y="632301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9E66C11-7D3D-E498-79A7-2D09BA0C7E63}"/>
              </a:ext>
            </a:extLst>
          </p:cNvPr>
          <p:cNvCxnSpPr/>
          <p:nvPr/>
        </p:nvCxnSpPr>
        <p:spPr>
          <a:xfrm>
            <a:off x="4024313" y="631983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77C02D4-AD63-16F8-A83C-C7447F6F6CC4}"/>
              </a:ext>
            </a:extLst>
          </p:cNvPr>
          <p:cNvSpPr/>
          <p:nvPr/>
        </p:nvSpPr>
        <p:spPr>
          <a:xfrm>
            <a:off x="3667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c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CCEFFE-444F-6B51-ADCA-47960D18C4E2}"/>
              </a:ext>
            </a:extLst>
          </p:cNvPr>
          <p:cNvCxnSpPr/>
          <p:nvPr/>
        </p:nvCxnSpPr>
        <p:spPr>
          <a:xfrm>
            <a:off x="3381375" y="631983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CA05227-F148-F130-3675-33902ACF0948}"/>
              </a:ext>
            </a:extLst>
          </p:cNvPr>
          <p:cNvSpPr/>
          <p:nvPr/>
        </p:nvSpPr>
        <p:spPr>
          <a:xfrm>
            <a:off x="3595670" y="2714620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a</a:t>
            </a:r>
          </a:p>
        </p:txBody>
      </p:sp>
      <p:sp>
        <p:nvSpPr>
          <p:cNvPr id="25658" name="TextBox 62">
            <a:extLst>
              <a:ext uri="{FF2B5EF4-FFF2-40B4-BE49-F238E27FC236}">
                <a16:creationId xmlns:a16="http://schemas.microsoft.com/office/drawing/2014/main" id="{C8A141C8-00EE-7ECD-1717-66751EB6C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2500313"/>
            <a:ext cx="8572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9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 sz="2000" b="1">
                <a:solidFill>
                  <a:prstClr val="black"/>
                </a:solidFill>
              </a:rPr>
              <a:t>f = </a:t>
            </a:r>
            <a:r>
              <a:rPr lang="sk-SK" altLang="en-US" sz="2000" b="1">
                <a:solidFill>
                  <a:prstClr val="black"/>
                </a:solidFill>
                <a:ea typeface="Cambria Math" panose="02040503050406030204" pitchFamily="18" charset="0"/>
                <a:cs typeface="Cambria Math" panose="02040503050406030204" pitchFamily="18" charset="0"/>
              </a:rPr>
              <a:t>12</a:t>
            </a:r>
            <a:endParaRPr lang="en-CA" altLang="en-US" sz="2000" b="1">
              <a:solidFill>
                <a:prstClr val="black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4DAF6C-01F8-9B53-6DB1-107E001F12EE}"/>
              </a:ext>
            </a:extLst>
          </p:cNvPr>
          <p:cNvSpPr txBox="1"/>
          <p:nvPr/>
        </p:nvSpPr>
        <p:spPr>
          <a:xfrm>
            <a:off x="3595689" y="1928814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Time = </a:t>
            </a:r>
            <a:r>
              <a:rPr lang="sk-SK" b="1" dirty="0">
                <a:solidFill>
                  <a:prstClr val="white"/>
                </a:solidFill>
                <a:latin typeface="Calibri"/>
              </a:rPr>
              <a:t>13</a:t>
            </a:r>
            <a:endParaRPr lang="en-CA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B31D5D-D86F-F33E-258C-A885EB0EBD3D}"/>
              </a:ext>
            </a:extLst>
          </p:cNvPr>
          <p:cNvSpPr/>
          <p:nvPr/>
        </p:nvSpPr>
        <p:spPr>
          <a:xfrm>
            <a:off x="2809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>
                <a:solidFill>
                  <a:prstClr val="white"/>
                </a:solidFill>
                <a:latin typeface="Calibri"/>
              </a:rPr>
              <a:t>b</a:t>
            </a:r>
          </a:p>
        </p:txBody>
      </p:sp>
      <p:sp>
        <p:nvSpPr>
          <p:cNvPr id="25663" name="TextBox 58">
            <a:extLst>
              <a:ext uri="{FF2B5EF4-FFF2-40B4-BE49-F238E27FC236}">
                <a16:creationId xmlns:a16="http://schemas.microsoft.com/office/drawing/2014/main" id="{C13E0643-75F9-1A40-9885-1295B0C8A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3357563"/>
            <a:ext cx="8572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CA" altLang="en-US">
                <a:solidFill>
                  <a:prstClr val="black"/>
                </a:solidFill>
              </a:rPr>
              <a:t>d = </a:t>
            </a:r>
            <a:r>
              <a:rPr lang="sk-SK" altLang="en-US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10</a:t>
            </a:r>
            <a:endParaRPr lang="en-CA" altLang="en-US">
              <a:solidFill>
                <a:prstClr val="black"/>
              </a:solidFill>
            </a:endParaRPr>
          </a:p>
          <a:p>
            <a:r>
              <a:rPr lang="en-CA" altLang="en-US" sz="2000" b="1">
                <a:solidFill>
                  <a:prstClr val="black"/>
                </a:solidFill>
              </a:rPr>
              <a:t>f = </a:t>
            </a:r>
            <a:r>
              <a:rPr lang="sk-SK" altLang="en-US" sz="2000" b="1">
                <a:solidFill>
                  <a:prstClr val="black"/>
                </a:solidFill>
                <a:ea typeface="Cambria Math" panose="02040503050406030204" pitchFamily="18" charset="0"/>
                <a:cs typeface="Cambria Math" panose="02040503050406030204" pitchFamily="18" charset="0"/>
              </a:rPr>
              <a:t>11</a:t>
            </a:r>
            <a:endParaRPr lang="en-CA" altLang="en-US" sz="2000" b="1">
              <a:solidFill>
                <a:prstClr val="black"/>
              </a:solidFill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F5A74B-F2E0-CEA4-9778-0388A36EA7F6}"/>
              </a:ext>
            </a:extLst>
          </p:cNvPr>
          <p:cNvSpPr/>
          <p:nvPr/>
        </p:nvSpPr>
        <p:spPr>
          <a:xfrm>
            <a:off x="3024189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b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B006C6-7CD7-FE02-5BDB-66B304B93391}"/>
              </a:ext>
            </a:extLst>
          </p:cNvPr>
          <p:cNvCxnSpPr/>
          <p:nvPr/>
        </p:nvCxnSpPr>
        <p:spPr>
          <a:xfrm>
            <a:off x="2738438" y="631983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56DFAAA-74F8-7080-2FF8-46581EE6143C}"/>
              </a:ext>
            </a:extLst>
          </p:cNvPr>
          <p:cNvSpPr/>
          <p:nvPr/>
        </p:nvSpPr>
        <p:spPr>
          <a:xfrm>
            <a:off x="238125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sk-SK" sz="2800" b="1" dirty="0">
                <a:solidFill>
                  <a:prstClr val="black"/>
                </a:solidFill>
                <a:latin typeface="Calibri"/>
              </a:rPr>
              <a:t>a</a:t>
            </a:r>
            <a:endParaRPr lang="en-CA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303BD5E-FD02-41C4-83C5-3EE95262E1E2}"/>
              </a:ext>
            </a:extLst>
          </p:cNvPr>
          <p:cNvCxnSpPr/>
          <p:nvPr/>
        </p:nvCxnSpPr>
        <p:spPr>
          <a:xfrm>
            <a:off x="2095500" y="631983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AC4E508-088B-0076-CB37-4DB155873DA4}"/>
              </a:ext>
            </a:extLst>
          </p:cNvPr>
          <p:cNvSpPr txBox="1"/>
          <p:nvPr/>
        </p:nvSpPr>
        <p:spPr>
          <a:xfrm>
            <a:off x="6524625" y="2071688"/>
            <a:ext cx="4000500" cy="120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>
              <a:defRPr/>
            </a:pPr>
            <a:r>
              <a:rPr lang="sk-SK" sz="2400" dirty="0">
                <a:solidFill>
                  <a:prstClr val="black"/>
                </a:solidFill>
                <a:latin typeface="Calibri"/>
              </a:rPr>
              <a:t>The </a:t>
            </a:r>
            <a:r>
              <a:rPr lang="en-CA" sz="2400" dirty="0">
                <a:solidFill>
                  <a:prstClr val="black"/>
                </a:solidFill>
                <a:latin typeface="Calibri"/>
              </a:rPr>
              <a:t>linked list 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is sorted in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decreasing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order of finishing times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f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[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] </a:t>
            </a:r>
            <a:endParaRPr lang="en-CA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711FE9-818C-0591-618D-C3DBD91D28F8}"/>
              </a:ext>
            </a:extLst>
          </p:cNvPr>
          <p:cNvSpPr txBox="1"/>
          <p:nvPr/>
        </p:nvSpPr>
        <p:spPr>
          <a:xfrm>
            <a:off x="6524625" y="3443288"/>
            <a:ext cx="4000500" cy="8302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Try yourself with different 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vertex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order for DFS visit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3FEA571-79AA-EE6F-857A-B64E69B7720C}"/>
              </a:ext>
            </a:extLst>
          </p:cNvPr>
          <p:cNvSpPr txBox="1"/>
          <p:nvPr/>
        </p:nvSpPr>
        <p:spPr>
          <a:xfrm>
            <a:off x="6524625" y="4456114"/>
            <a:ext cx="4000500" cy="1938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>
              <a:defRPr/>
            </a:pPr>
            <a:r>
              <a:rPr lang="sk-SK" sz="2400" dirty="0">
                <a:solidFill>
                  <a:prstClr val="black"/>
                </a:solidFill>
                <a:latin typeface="Calibri"/>
              </a:rPr>
              <a:t>Note: If you redraw the graph so that all vertices are in a line ordered by a valid topological sort, then all edges point „</a:t>
            </a:r>
            <a:r>
              <a:rPr lang="sk-SK" sz="2400" b="1" dirty="0">
                <a:solidFill>
                  <a:prstClr val="black"/>
                </a:solidFill>
                <a:latin typeface="Calibri"/>
              </a:rPr>
              <a:t>from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sk-SK" sz="2400" b="1" dirty="0">
                <a:solidFill>
                  <a:prstClr val="black"/>
                </a:solidFill>
                <a:latin typeface="Calibri"/>
              </a:rPr>
              <a:t>left to right</a:t>
            </a:r>
            <a:r>
              <a:rPr lang="sk-SK" sz="2400" dirty="0">
                <a:solidFill>
                  <a:prstClr val="black"/>
                </a:solidFill>
                <a:latin typeface="Calibri"/>
              </a:rPr>
              <a:t>“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E6BBE107-2AEC-DCF4-4BD6-3686B81E186F}"/>
              </a:ext>
            </a:extLst>
          </p:cNvPr>
          <p:cNvSpPr txBox="1">
            <a:spLocks/>
          </p:cNvSpPr>
          <p:nvPr/>
        </p:nvSpPr>
        <p:spPr>
          <a:xfrm>
            <a:off x="2297748" y="427348"/>
            <a:ext cx="478885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CA" altLang="en-US" kern="0"/>
              <a:t>Topological sort</a:t>
            </a:r>
            <a:endParaRPr lang="en-CA" altLang="en-US" kern="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0C334F-9542-E34C-F56C-98E87112437E}"/>
              </a:ext>
            </a:extLst>
          </p:cNvPr>
          <p:cNvSpPr txBox="1"/>
          <p:nvPr/>
        </p:nvSpPr>
        <p:spPr>
          <a:xfrm>
            <a:off x="7160455" y="6400800"/>
            <a:ext cx="3519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Topic Adopted from slideplayer.com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39D29C8E-C8BF-A39E-CE60-9F77E328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04801"/>
            <a:ext cx="6019800" cy="574039"/>
          </a:xfrm>
        </p:spPr>
        <p:txBody>
          <a:bodyPr/>
          <a:lstStyle/>
          <a:p>
            <a:r>
              <a:rPr lang="en-CA" altLang="en-US" dirty="0"/>
              <a:t>Time complexity of TS(G)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281F1-A69A-A7F1-14CF-66A04226A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580" y="1143001"/>
            <a:ext cx="7784220" cy="2400657"/>
          </a:xfrm>
        </p:spPr>
        <p:txBody>
          <a:bodyPr/>
          <a:lstStyle/>
          <a:p>
            <a:r>
              <a:rPr lang="en-CA" altLang="en-US" sz="2600">
                <a:latin typeface="+mj-lt"/>
              </a:rPr>
              <a:t>Running time of topological sort: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CA" altLang="en-US" sz="2600">
                <a:latin typeface="+mj-lt"/>
              </a:rPr>
              <a:t> </a:t>
            </a:r>
            <a:r>
              <a:rPr lang="el-GR" altLang="en-US" sz="2600" b="1">
                <a:latin typeface="+mj-lt"/>
              </a:rPr>
              <a:t>Θ</a:t>
            </a:r>
            <a:r>
              <a:rPr lang="en-CA" altLang="en-US" sz="2600" b="1">
                <a:latin typeface="+mj-lt"/>
              </a:rPr>
              <a:t>(n + m)</a:t>
            </a:r>
            <a:br>
              <a:rPr lang="en-CA" altLang="en-US" sz="2600" b="1">
                <a:latin typeface="+mj-lt"/>
              </a:rPr>
            </a:br>
            <a:r>
              <a:rPr lang="en-CA" altLang="en-US" sz="2600">
                <a:latin typeface="+mj-lt"/>
              </a:rPr>
              <a:t>where </a:t>
            </a:r>
            <a:r>
              <a:rPr lang="en-CA" altLang="en-US" sz="2600" b="1">
                <a:latin typeface="+mj-lt"/>
              </a:rPr>
              <a:t>n</a:t>
            </a:r>
            <a:r>
              <a:rPr lang="en-CA" altLang="en-US" sz="2600">
                <a:latin typeface="+mj-lt"/>
              </a:rPr>
              <a:t>=|</a:t>
            </a:r>
            <a:r>
              <a:rPr lang="en-CA" altLang="en-US" sz="2600" b="1">
                <a:latin typeface="+mj-lt"/>
              </a:rPr>
              <a:t>V</a:t>
            </a:r>
            <a:r>
              <a:rPr lang="en-CA" altLang="en-US" sz="2600">
                <a:latin typeface="+mj-lt"/>
              </a:rPr>
              <a:t>| and</a:t>
            </a:r>
            <a:r>
              <a:rPr lang="en-CA" altLang="en-US" sz="2600" b="1">
                <a:latin typeface="+mj-lt"/>
              </a:rPr>
              <a:t> m</a:t>
            </a:r>
            <a:r>
              <a:rPr lang="en-CA" altLang="en-US" sz="2600">
                <a:latin typeface="+mj-lt"/>
              </a:rPr>
              <a:t>=|</a:t>
            </a:r>
            <a:r>
              <a:rPr lang="en-CA" altLang="en-US" sz="2600" b="1">
                <a:latin typeface="+mj-lt"/>
              </a:rPr>
              <a:t>E</a:t>
            </a:r>
            <a:r>
              <a:rPr lang="en-CA" altLang="en-US" sz="2600">
                <a:latin typeface="+mj-lt"/>
              </a:rPr>
              <a:t>|</a:t>
            </a:r>
          </a:p>
          <a:p>
            <a:r>
              <a:rPr lang="en-CA" altLang="en-US" sz="2600">
                <a:latin typeface="+mj-lt"/>
              </a:rPr>
              <a:t>Why? Depth first search takes </a:t>
            </a:r>
            <a:r>
              <a:rPr lang="el-GR" altLang="en-US" sz="2600" b="1">
                <a:latin typeface="+mj-lt"/>
              </a:rPr>
              <a:t>Θ</a:t>
            </a:r>
            <a:r>
              <a:rPr lang="en-CA" altLang="en-US" sz="2600" b="1">
                <a:latin typeface="+mj-lt"/>
              </a:rPr>
              <a:t>(n + m) </a:t>
            </a:r>
            <a:r>
              <a:rPr lang="en-CA" altLang="en-US" sz="2600">
                <a:latin typeface="+mj-lt"/>
              </a:rPr>
              <a:t>time in the worst case, and inserting into the front of a linked list takes </a:t>
            </a:r>
            <a:r>
              <a:rPr lang="el-GR" altLang="en-US" sz="2600" b="1">
                <a:latin typeface="+mj-lt"/>
              </a:rPr>
              <a:t>Θ</a:t>
            </a:r>
            <a:r>
              <a:rPr lang="en-CA" altLang="en-US" sz="2600" b="1">
                <a:latin typeface="+mj-lt"/>
              </a:rPr>
              <a:t>(1) </a:t>
            </a:r>
            <a:r>
              <a:rPr lang="en-CA" altLang="en-US" sz="2600">
                <a:latin typeface="+mj-lt"/>
              </a:rPr>
              <a:t>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94F78-5888-5018-B028-67D774E58A58}"/>
              </a:ext>
            </a:extLst>
          </p:cNvPr>
          <p:cNvSpPr txBox="1"/>
          <p:nvPr/>
        </p:nvSpPr>
        <p:spPr>
          <a:xfrm>
            <a:off x="7160455" y="6400800"/>
            <a:ext cx="3519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Topic Adopted from slideplayer.com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id="{ADE1FC58-9238-213D-8CDD-8D4CB366A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818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latin typeface="Arial" panose="020B0604020202020204" pitchFamily="34" charset="0"/>
              </a:rPr>
              <a:t>Getting Dressed</a:t>
            </a:r>
            <a:endParaRPr lang="en-US" altLang="en-US" sz="6600" b="1" dirty="0">
              <a:solidFill>
                <a:schemeClr val="tx2"/>
              </a:solidFill>
            </a:endParaRPr>
          </a:p>
        </p:txBody>
      </p:sp>
      <p:pic>
        <p:nvPicPr>
          <p:cNvPr id="7172" name="Picture 3" descr="fig22-7">
            <a:extLst>
              <a:ext uri="{FF2B5EF4-FFF2-40B4-BE49-F238E27FC236}">
                <a16:creationId xmlns:a16="http://schemas.microsoft.com/office/drawing/2014/main" id="{A5C325AB-E762-2113-2FE0-08002A94F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14593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0940-678C-48C1-A679-83300F70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2414016"/>
            <a:ext cx="10160000" cy="1984248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9600" dirty="0"/>
              <a:t>THANK YOU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988A03C-EB64-4F20-BC2C-92149CAE3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11374967" y="5648326"/>
            <a:ext cx="732367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2367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Topological Sorting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6" y="1243572"/>
                <a:ext cx="10223675" cy="4801629"/>
              </a:xfrm>
            </p:spPr>
            <p:txBody>
              <a:bodyPr/>
              <a:lstStyle/>
              <a:p>
                <a:pPr algn="just"/>
                <a:r>
                  <a:rPr lang="en-US" altLang="en-US" b="1" dirty="0">
                    <a:solidFill>
                      <a:srgbClr val="FF0000"/>
                    </a:solidFill>
                  </a:rPr>
                  <a:t>Given </a:t>
                </a:r>
                <a:r>
                  <a:rPr lang="en-US" altLang="en-US" dirty="0"/>
                  <a:t>a directed graph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algn="just"/>
                <a:endParaRPr lang="en-US" altLang="en-US" sz="1100" dirty="0"/>
              </a:p>
              <a:p>
                <a:pPr algn="just"/>
                <a:r>
                  <a:rPr lang="en-US" altLang="en-US" dirty="0">
                    <a:solidFill>
                      <a:srgbClr val="00B050"/>
                    </a:solidFill>
                  </a:rPr>
                  <a:t>Rule</a:t>
                </a:r>
                <a:r>
                  <a:rPr lang="en-US" altLang="en-US" dirty="0"/>
                  <a:t>: If there is an edge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/>
                  <a:t>, then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en-US" dirty="0"/>
                  <a:t> must come before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algn="just"/>
                <a:endParaRPr lang="en-US" altLang="en-US" sz="1100" dirty="0"/>
              </a:p>
              <a:p>
                <a:pPr algn="just"/>
                <a:r>
                  <a:rPr lang="en-US" altLang="en-US" b="1" dirty="0"/>
                  <a:t>Example:</a:t>
                </a:r>
              </a:p>
              <a:p>
                <a:pPr algn="just"/>
                <a:endParaRPr lang="en-US" altLang="en-US" dirty="0"/>
              </a:p>
            </p:txBody>
          </p:sp>
        </mc:Choice>
        <mc:Fallback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6" y="1243572"/>
                <a:ext cx="10223675" cy="4801629"/>
              </a:xfrm>
              <a:blipFill>
                <a:blip r:embed="rId4"/>
                <a:stretch>
                  <a:fillRect t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01EA85-EBC4-600C-C2D9-E9F1AD718335}"/>
              </a:ext>
            </a:extLst>
          </p:cNvPr>
          <p:cNvGrpSpPr/>
          <p:nvPr/>
        </p:nvGrpSpPr>
        <p:grpSpPr>
          <a:xfrm>
            <a:off x="1996024" y="3055144"/>
            <a:ext cx="3270250" cy="2592388"/>
            <a:chOff x="1065213" y="2209800"/>
            <a:chExt cx="3270250" cy="2592388"/>
          </a:xfrm>
        </p:grpSpPr>
        <p:sp>
          <p:nvSpPr>
            <p:cNvPr id="5125" name="Oval 3">
              <a:extLst>
                <a:ext uri="{FF2B5EF4-FFF2-40B4-BE49-F238E27FC236}">
                  <a16:creationId xmlns:a16="http://schemas.microsoft.com/office/drawing/2014/main" id="{D9132A23-DF71-A0EB-2631-D6B3A2A64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875" y="2640013"/>
              <a:ext cx="131763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126" name="Oval 4">
              <a:extLst>
                <a:ext uri="{FF2B5EF4-FFF2-40B4-BE49-F238E27FC236}">
                  <a16:creationId xmlns:a16="http://schemas.microsoft.com/office/drawing/2014/main" id="{B5C5BB6D-AE70-F218-626A-C878C2B25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1650" y="2640013"/>
              <a:ext cx="131763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127" name="Oval 5">
              <a:extLst>
                <a:ext uri="{FF2B5EF4-FFF2-40B4-BE49-F238E27FC236}">
                  <a16:creationId xmlns:a16="http://schemas.microsoft.com/office/drawing/2014/main" id="{2CED3081-4516-04A0-4595-1DFF0B19B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825" y="3438525"/>
              <a:ext cx="131763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128" name="Oval 6">
              <a:extLst>
                <a:ext uri="{FF2B5EF4-FFF2-40B4-BE49-F238E27FC236}">
                  <a16:creationId xmlns:a16="http://schemas.microsoft.com/office/drawing/2014/main" id="{B934891F-36D0-B9DA-40EB-B30C21B14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3" y="3571875"/>
              <a:ext cx="131762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129" name="Oval 7">
              <a:extLst>
                <a:ext uri="{FF2B5EF4-FFF2-40B4-BE49-F238E27FC236}">
                  <a16:creationId xmlns:a16="http://schemas.microsoft.com/office/drawing/2014/main" id="{6A3FE55B-1AC2-4D63-955D-865F985FF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4238625"/>
              <a:ext cx="131763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130" name="Oval 8">
              <a:extLst>
                <a:ext uri="{FF2B5EF4-FFF2-40B4-BE49-F238E27FC236}">
                  <a16:creationId xmlns:a16="http://schemas.microsoft.com/office/drawing/2014/main" id="{FA6F0BDB-F6E4-D968-EFE9-C2621EC52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4171950"/>
              <a:ext cx="131762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131" name="Oval 9">
              <a:extLst>
                <a:ext uri="{FF2B5EF4-FFF2-40B4-BE49-F238E27FC236}">
                  <a16:creationId xmlns:a16="http://schemas.microsoft.com/office/drawing/2014/main" id="{1C8C9BEE-02F4-F000-CC88-ADDD9FD7A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688" y="3106738"/>
              <a:ext cx="131762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132" name="Oval 10">
              <a:extLst>
                <a:ext uri="{FF2B5EF4-FFF2-40B4-BE49-F238E27FC236}">
                  <a16:creationId xmlns:a16="http://schemas.microsoft.com/office/drawing/2014/main" id="{4A98CC4E-31CE-337B-3ED6-A4EB45E11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213" y="3609975"/>
              <a:ext cx="131762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133" name="Oval 11">
              <a:extLst>
                <a:ext uri="{FF2B5EF4-FFF2-40B4-BE49-F238E27FC236}">
                  <a16:creationId xmlns:a16="http://schemas.microsoft.com/office/drawing/2014/main" id="{1BFF42EB-9E0C-BB66-4FAF-D9B5325F2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725" y="3638550"/>
              <a:ext cx="131763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134" name="Line 12">
              <a:extLst>
                <a:ext uri="{FF2B5EF4-FFF2-40B4-BE49-F238E27FC236}">
                  <a16:creationId xmlns:a16="http://schemas.microsoft.com/office/drawing/2014/main" id="{4940A0FE-1AA3-1C77-F088-1EBF7398A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5963" y="2706688"/>
              <a:ext cx="1030287" cy="63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13">
              <a:extLst>
                <a:ext uri="{FF2B5EF4-FFF2-40B4-BE49-F238E27FC236}">
                  <a16:creationId xmlns:a16="http://schemas.microsoft.com/office/drawing/2014/main" id="{5619EA77-1C8F-F12F-EF82-76AD924EE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738" y="2706688"/>
              <a:ext cx="601662" cy="8318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14">
              <a:extLst>
                <a:ext uri="{FF2B5EF4-FFF2-40B4-BE49-F238E27FC236}">
                  <a16:creationId xmlns:a16="http://schemas.microsoft.com/office/drawing/2014/main" id="{96A91F1A-F140-7E79-B078-676B373AC6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0663" y="2706688"/>
              <a:ext cx="496887" cy="7270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15">
              <a:extLst>
                <a:ext uri="{FF2B5EF4-FFF2-40B4-BE49-F238E27FC236}">
                  <a16:creationId xmlns:a16="http://schemas.microsoft.com/office/drawing/2014/main" id="{DAADB01D-D9AC-6C05-943B-A854A5B1C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8913" y="3505200"/>
              <a:ext cx="414337" cy="7048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16">
              <a:extLst>
                <a:ext uri="{FF2B5EF4-FFF2-40B4-BE49-F238E27FC236}">
                  <a16:creationId xmlns:a16="http://schemas.microsoft.com/office/drawing/2014/main" id="{29E8AF67-A1BE-931D-22CF-129E04885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875" y="4265613"/>
              <a:ext cx="1217613" cy="412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17">
              <a:extLst>
                <a:ext uri="{FF2B5EF4-FFF2-40B4-BE49-F238E27FC236}">
                  <a16:creationId xmlns:a16="http://schemas.microsoft.com/office/drawing/2014/main" id="{8BA93F8F-C0B8-CE5D-52C6-7E4DDB4CC6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8500" y="3736975"/>
              <a:ext cx="469900" cy="56991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18">
              <a:extLst>
                <a:ext uri="{FF2B5EF4-FFF2-40B4-BE49-F238E27FC236}">
                  <a16:creationId xmlns:a16="http://schemas.microsoft.com/office/drawing/2014/main" id="{0AAE9E05-F406-5277-A47E-2EDE63052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5963" y="2706688"/>
              <a:ext cx="568325" cy="4095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Line 19">
              <a:extLst>
                <a:ext uri="{FF2B5EF4-FFF2-40B4-BE49-F238E27FC236}">
                  <a16:creationId xmlns:a16="http://schemas.microsoft.com/office/drawing/2014/main" id="{5955B541-DB3E-DCCA-B69C-CBF8EBED6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4775" y="2786063"/>
              <a:ext cx="404813" cy="38893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20">
              <a:extLst>
                <a:ext uri="{FF2B5EF4-FFF2-40B4-BE49-F238E27FC236}">
                  <a16:creationId xmlns:a16="http://schemas.microsoft.com/office/drawing/2014/main" id="{87CD6174-E753-DFBE-31E6-B64C283963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4088" y="3254375"/>
              <a:ext cx="341312" cy="3683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21">
              <a:extLst>
                <a:ext uri="{FF2B5EF4-FFF2-40B4-BE49-F238E27FC236}">
                  <a16:creationId xmlns:a16="http://schemas.microsoft.com/office/drawing/2014/main" id="{AA2ABC8E-033C-588D-83BA-98C0260FA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4400" y="3698875"/>
              <a:ext cx="628650" cy="793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22">
              <a:extLst>
                <a:ext uri="{FF2B5EF4-FFF2-40B4-BE49-F238E27FC236}">
                  <a16:creationId xmlns:a16="http://schemas.microsoft.com/office/drawing/2014/main" id="{0514D9F0-A432-CD56-9FC8-4704E6946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1288" y="3259138"/>
              <a:ext cx="228600" cy="3937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23">
              <a:extLst>
                <a:ext uri="{FF2B5EF4-FFF2-40B4-BE49-F238E27FC236}">
                  <a16:creationId xmlns:a16="http://schemas.microsoft.com/office/drawing/2014/main" id="{D1BC6A44-728E-F2E1-23B7-621F3778F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5588" y="3524250"/>
              <a:ext cx="558800" cy="14763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24">
              <a:extLst>
                <a:ext uri="{FF2B5EF4-FFF2-40B4-BE49-F238E27FC236}">
                  <a16:creationId xmlns:a16="http://schemas.microsoft.com/office/drawing/2014/main" id="{36B472AC-FF56-BEA6-2C91-0664368B0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3738" y="3705225"/>
              <a:ext cx="222250" cy="5334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25">
              <a:extLst>
                <a:ext uri="{FF2B5EF4-FFF2-40B4-BE49-F238E27FC236}">
                  <a16:creationId xmlns:a16="http://schemas.microsoft.com/office/drawing/2014/main" id="{1D799727-B42E-1785-7C8C-F9CD6D855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8300" y="3705225"/>
              <a:ext cx="265113" cy="42703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Line 26">
              <a:extLst>
                <a:ext uri="{FF2B5EF4-FFF2-40B4-BE49-F238E27FC236}">
                  <a16:creationId xmlns:a16="http://schemas.microsoft.com/office/drawing/2014/main" id="{8C21723E-0ABC-06DD-62F5-BDCB1CD47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8300" y="3636963"/>
              <a:ext cx="752475" cy="698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Text Box 27">
              <a:extLst>
                <a:ext uri="{FF2B5EF4-FFF2-40B4-BE49-F238E27FC236}">
                  <a16:creationId xmlns:a16="http://schemas.microsoft.com/office/drawing/2014/main" id="{25ECC16A-20E1-1CE4-E247-DCADEA4F9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1325" y="2209800"/>
              <a:ext cx="40005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150" name="Text Box 28">
              <a:extLst>
                <a:ext uri="{FF2B5EF4-FFF2-40B4-BE49-F238E27FC236}">
                  <a16:creationId xmlns:a16="http://schemas.microsoft.com/office/drawing/2014/main" id="{976B5626-ED5C-59A9-3006-4A8457E12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50" y="2209800"/>
              <a:ext cx="384175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151" name="Text Box 29">
              <a:extLst>
                <a:ext uri="{FF2B5EF4-FFF2-40B4-BE49-F238E27FC236}">
                  <a16:creationId xmlns:a16="http://schemas.microsoft.com/office/drawing/2014/main" id="{8432C831-1E88-55C4-9AF4-2DC6E3E14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1288" y="3408363"/>
              <a:ext cx="384175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152" name="Text Box 30">
              <a:extLst>
                <a:ext uri="{FF2B5EF4-FFF2-40B4-BE49-F238E27FC236}">
                  <a16:creationId xmlns:a16="http://schemas.microsoft.com/office/drawing/2014/main" id="{9383FEE5-7A88-9259-FA0C-DC8A72A7F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5625" y="4341813"/>
              <a:ext cx="40005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5153" name="Text Box 31">
              <a:extLst>
                <a:ext uri="{FF2B5EF4-FFF2-40B4-BE49-F238E27FC236}">
                  <a16:creationId xmlns:a16="http://schemas.microsoft.com/office/drawing/2014/main" id="{6DDA5235-A7A7-46AD-71AF-FE407876C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8138" y="4341813"/>
              <a:ext cx="366712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5154" name="Text Box 32">
              <a:extLst>
                <a:ext uri="{FF2B5EF4-FFF2-40B4-BE49-F238E27FC236}">
                  <a16:creationId xmlns:a16="http://schemas.microsoft.com/office/drawing/2014/main" id="{51FAF31F-FC8C-4011-8F80-EDC1E17B2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5213" y="3275013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5155" name="Text Box 33">
              <a:extLst>
                <a:ext uri="{FF2B5EF4-FFF2-40B4-BE49-F238E27FC236}">
                  <a16:creationId xmlns:a16="http://schemas.microsoft.com/office/drawing/2014/main" id="{2E97C7B8-D2E9-7922-225B-C386E3E98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800" y="2743200"/>
              <a:ext cx="40005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5156" name="Text Box 34">
              <a:extLst>
                <a:ext uri="{FF2B5EF4-FFF2-40B4-BE49-F238E27FC236}">
                  <a16:creationId xmlns:a16="http://schemas.microsoft.com/office/drawing/2014/main" id="{C7EA1077-2758-39E8-92FF-84250BC87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663" y="3675063"/>
              <a:ext cx="40005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5157" name="Text Box 35">
              <a:extLst>
                <a:ext uri="{FF2B5EF4-FFF2-40B4-BE49-F238E27FC236}">
                  <a16:creationId xmlns:a16="http://schemas.microsoft.com/office/drawing/2014/main" id="{9B25F897-6BA9-C4DC-DCC9-73CC646B9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613" y="3675063"/>
              <a:ext cx="282575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I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E12F9-C2D1-C775-BC3E-C341C08DFF23}"/>
              </a:ext>
            </a:extLst>
          </p:cNvPr>
          <p:cNvGrpSpPr/>
          <p:nvPr/>
        </p:nvGrpSpPr>
        <p:grpSpPr>
          <a:xfrm>
            <a:off x="6444527" y="3055939"/>
            <a:ext cx="3270250" cy="2592387"/>
            <a:chOff x="5475288" y="4068763"/>
            <a:chExt cx="3270250" cy="2592387"/>
          </a:xfrm>
        </p:grpSpPr>
        <p:sp>
          <p:nvSpPr>
            <p:cNvPr id="5158" name="Oval 36">
              <a:extLst>
                <a:ext uri="{FF2B5EF4-FFF2-40B4-BE49-F238E27FC236}">
                  <a16:creationId xmlns:a16="http://schemas.microsoft.com/office/drawing/2014/main" id="{442FCBE9-C7D6-B1FC-05E3-0DD7724C0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950" y="4498975"/>
              <a:ext cx="131763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159" name="Oval 37">
              <a:extLst>
                <a:ext uri="{FF2B5EF4-FFF2-40B4-BE49-F238E27FC236}">
                  <a16:creationId xmlns:a16="http://schemas.microsoft.com/office/drawing/2014/main" id="{382D170A-B831-797D-C5FB-40522ABDA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1725" y="4498975"/>
              <a:ext cx="131763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160" name="Oval 38">
              <a:extLst>
                <a:ext uri="{FF2B5EF4-FFF2-40B4-BE49-F238E27FC236}">
                  <a16:creationId xmlns:a16="http://schemas.microsoft.com/office/drawing/2014/main" id="{BB85CA64-ED8B-BAE0-3045-C36B535DA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3900" y="5297488"/>
              <a:ext cx="131763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161" name="Oval 39">
              <a:extLst>
                <a:ext uri="{FF2B5EF4-FFF2-40B4-BE49-F238E27FC236}">
                  <a16:creationId xmlns:a16="http://schemas.microsoft.com/office/drawing/2014/main" id="{FAB082F3-BF05-2A7F-5879-CC7A34843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0538" y="5430838"/>
              <a:ext cx="131762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162" name="Oval 40">
              <a:extLst>
                <a:ext uri="{FF2B5EF4-FFF2-40B4-BE49-F238E27FC236}">
                  <a16:creationId xmlns:a16="http://schemas.microsoft.com/office/drawing/2014/main" id="{AEE56531-0D57-DAEE-F25C-EB2ABE44F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275" y="6097588"/>
              <a:ext cx="131763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163" name="Oval 41">
              <a:extLst>
                <a:ext uri="{FF2B5EF4-FFF2-40B4-BE49-F238E27FC236}">
                  <a16:creationId xmlns:a16="http://schemas.microsoft.com/office/drawing/2014/main" id="{8D0EC633-F033-4B70-513C-3E4FB9466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6030913"/>
              <a:ext cx="131762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164" name="Oval 42">
              <a:extLst>
                <a:ext uri="{FF2B5EF4-FFF2-40B4-BE49-F238E27FC236}">
                  <a16:creationId xmlns:a16="http://schemas.microsoft.com/office/drawing/2014/main" id="{3102ED52-A48C-5BA2-CB1C-5BA0871B0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4965700"/>
              <a:ext cx="131762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165" name="Oval 43">
              <a:extLst>
                <a:ext uri="{FF2B5EF4-FFF2-40B4-BE49-F238E27FC236}">
                  <a16:creationId xmlns:a16="http://schemas.microsoft.com/office/drawing/2014/main" id="{0F0B1E25-FC5B-DE28-260C-5A417FEC2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3288" y="5468938"/>
              <a:ext cx="131762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166" name="Oval 44">
              <a:extLst>
                <a:ext uri="{FF2B5EF4-FFF2-40B4-BE49-F238E27FC236}">
                  <a16:creationId xmlns:a16="http://schemas.microsoft.com/office/drawing/2014/main" id="{4F3F7BC1-ABD8-7911-F96B-F7F521E9E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800" y="5497513"/>
              <a:ext cx="131763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5167" name="Line 45">
              <a:extLst>
                <a:ext uri="{FF2B5EF4-FFF2-40B4-BE49-F238E27FC236}">
                  <a16:creationId xmlns:a16="http://schemas.microsoft.com/office/drawing/2014/main" id="{95B1EBAD-F4DB-E4E3-9827-9E99E94C0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6038" y="4565650"/>
              <a:ext cx="1030287" cy="63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Line 46">
              <a:extLst>
                <a:ext uri="{FF2B5EF4-FFF2-40B4-BE49-F238E27FC236}">
                  <a16:creationId xmlns:a16="http://schemas.microsoft.com/office/drawing/2014/main" id="{81AA3EDB-E583-B5B7-CFBC-D2F2B78D4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6813" y="4565650"/>
              <a:ext cx="601662" cy="8318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Line 47">
              <a:extLst>
                <a:ext uri="{FF2B5EF4-FFF2-40B4-BE49-F238E27FC236}">
                  <a16:creationId xmlns:a16="http://schemas.microsoft.com/office/drawing/2014/main" id="{B08A7673-2FC9-58E8-ECC0-23AA681589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00738" y="4565650"/>
              <a:ext cx="496887" cy="7270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Line 48">
              <a:extLst>
                <a:ext uri="{FF2B5EF4-FFF2-40B4-BE49-F238E27FC236}">
                  <a16:creationId xmlns:a16="http://schemas.microsoft.com/office/drawing/2014/main" id="{A906D873-F907-07F1-A6FA-07490209E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8988" y="5364163"/>
              <a:ext cx="414337" cy="7048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Line 49">
              <a:extLst>
                <a:ext uri="{FF2B5EF4-FFF2-40B4-BE49-F238E27FC236}">
                  <a16:creationId xmlns:a16="http://schemas.microsoft.com/office/drawing/2014/main" id="{B256A0F9-7130-E622-32FB-E14D56F64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59525" y="6110288"/>
              <a:ext cx="1228725" cy="8413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Line 50">
              <a:extLst>
                <a:ext uri="{FF2B5EF4-FFF2-40B4-BE49-F238E27FC236}">
                  <a16:creationId xmlns:a16="http://schemas.microsoft.com/office/drawing/2014/main" id="{D8B691D9-DE40-022F-7C67-4CE40F31C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48588" y="5508625"/>
              <a:ext cx="419100" cy="5111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Line 51">
              <a:extLst>
                <a:ext uri="{FF2B5EF4-FFF2-40B4-BE49-F238E27FC236}">
                  <a16:creationId xmlns:a16="http://schemas.microsoft.com/office/drawing/2014/main" id="{E27E7E0C-7865-79EB-B212-1B8A9D4E0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6038" y="4565650"/>
              <a:ext cx="568325" cy="4095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Line 52">
              <a:extLst>
                <a:ext uri="{FF2B5EF4-FFF2-40B4-BE49-F238E27FC236}">
                  <a16:creationId xmlns:a16="http://schemas.microsoft.com/office/drawing/2014/main" id="{493CC5FE-ADB0-DB63-20D0-E042561B0C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54850" y="4645025"/>
              <a:ext cx="404813" cy="38893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Line 53">
              <a:extLst>
                <a:ext uri="{FF2B5EF4-FFF2-40B4-BE49-F238E27FC236}">
                  <a16:creationId xmlns:a16="http://schemas.microsoft.com/office/drawing/2014/main" id="{AC29DEE3-0D6F-A576-F8A1-7DD937BA14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34163" y="5113338"/>
              <a:ext cx="341312" cy="3683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Line 54">
              <a:extLst>
                <a:ext uri="{FF2B5EF4-FFF2-40B4-BE49-F238E27FC236}">
                  <a16:creationId xmlns:a16="http://schemas.microsoft.com/office/drawing/2014/main" id="{83B621E4-F46D-FBEF-A5AD-7A2E0D4F34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94475" y="5557838"/>
              <a:ext cx="628650" cy="793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Line 55">
              <a:extLst>
                <a:ext uri="{FF2B5EF4-FFF2-40B4-BE49-F238E27FC236}">
                  <a16:creationId xmlns:a16="http://schemas.microsoft.com/office/drawing/2014/main" id="{592C751D-BE02-05C1-3695-86048AEC0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91363" y="5118100"/>
              <a:ext cx="228600" cy="3937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Line 56">
              <a:extLst>
                <a:ext uri="{FF2B5EF4-FFF2-40B4-BE49-F238E27FC236}">
                  <a16:creationId xmlns:a16="http://schemas.microsoft.com/office/drawing/2014/main" id="{F25B5A32-BDE6-1D33-98D6-3DF442C70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5663" y="5383213"/>
              <a:ext cx="558800" cy="14763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Line 57">
              <a:extLst>
                <a:ext uri="{FF2B5EF4-FFF2-40B4-BE49-F238E27FC236}">
                  <a16:creationId xmlns:a16="http://schemas.microsoft.com/office/drawing/2014/main" id="{9AF44797-E866-C1B8-EFF1-ABB21544EB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91275" y="5672138"/>
              <a:ext cx="147638" cy="3714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Line 58">
              <a:extLst>
                <a:ext uri="{FF2B5EF4-FFF2-40B4-BE49-F238E27FC236}">
                  <a16:creationId xmlns:a16="http://schemas.microsoft.com/office/drawing/2014/main" id="{DDC81626-B291-9DCC-06F4-3CF34EEC0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8375" y="5564188"/>
              <a:ext cx="265113" cy="42703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Line 59">
              <a:extLst>
                <a:ext uri="{FF2B5EF4-FFF2-40B4-BE49-F238E27FC236}">
                  <a16:creationId xmlns:a16="http://schemas.microsoft.com/office/drawing/2014/main" id="{25764F79-48C5-B547-150D-7F3A79B16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8375" y="5495925"/>
              <a:ext cx="752475" cy="698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Text Box 60">
              <a:extLst>
                <a:ext uri="{FF2B5EF4-FFF2-40B4-BE49-F238E27FC236}">
                  <a16:creationId xmlns:a16="http://schemas.microsoft.com/office/drawing/2014/main" id="{AA950C68-7CE2-3504-A5C4-664B52904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400" y="4068763"/>
              <a:ext cx="40005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183" name="Text Box 61">
              <a:extLst>
                <a:ext uri="{FF2B5EF4-FFF2-40B4-BE49-F238E27FC236}">
                  <a16:creationId xmlns:a16="http://schemas.microsoft.com/office/drawing/2014/main" id="{076ACF7B-5292-39C4-838B-5418990A0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9025" y="4068763"/>
              <a:ext cx="384175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184" name="Text Box 62">
              <a:extLst>
                <a:ext uri="{FF2B5EF4-FFF2-40B4-BE49-F238E27FC236}">
                  <a16:creationId xmlns:a16="http://schemas.microsoft.com/office/drawing/2014/main" id="{D238B8A4-39D6-5935-D171-722261BF6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1363" y="5267325"/>
              <a:ext cx="384175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185" name="Text Box 63">
              <a:extLst>
                <a:ext uri="{FF2B5EF4-FFF2-40B4-BE49-F238E27FC236}">
                  <a16:creationId xmlns:a16="http://schemas.microsoft.com/office/drawing/2014/main" id="{E34BB83F-BE67-F673-8A93-0996276EA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5700" y="6200775"/>
              <a:ext cx="40005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5186" name="Text Box 64">
              <a:extLst>
                <a:ext uri="{FF2B5EF4-FFF2-40B4-BE49-F238E27FC236}">
                  <a16:creationId xmlns:a16="http://schemas.microsoft.com/office/drawing/2014/main" id="{08B5C6CB-5B81-6464-9CB7-D38A9CFE8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8213" y="6200775"/>
              <a:ext cx="366712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5187" name="Text Box 65">
              <a:extLst>
                <a:ext uri="{FF2B5EF4-FFF2-40B4-BE49-F238E27FC236}">
                  <a16:creationId xmlns:a16="http://schemas.microsoft.com/office/drawing/2014/main" id="{DE2BA423-D2B3-BB33-CE39-804D291AC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5288" y="5133975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5188" name="Text Box 66">
              <a:extLst>
                <a:ext uri="{FF2B5EF4-FFF2-40B4-BE49-F238E27FC236}">
                  <a16:creationId xmlns:a16="http://schemas.microsoft.com/office/drawing/2014/main" id="{1E28EB96-5B83-ED50-E078-0CAAAFEB3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3875" y="4602163"/>
              <a:ext cx="40005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5189" name="Text Box 67">
              <a:extLst>
                <a:ext uri="{FF2B5EF4-FFF2-40B4-BE49-F238E27FC236}">
                  <a16:creationId xmlns:a16="http://schemas.microsoft.com/office/drawing/2014/main" id="{802D3264-BB69-8C56-070A-8C17D6242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738" y="5534025"/>
              <a:ext cx="40005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5190" name="Text Box 68">
              <a:extLst>
                <a:ext uri="{FF2B5EF4-FFF2-40B4-BE49-F238E27FC236}">
                  <a16:creationId xmlns:a16="http://schemas.microsoft.com/office/drawing/2014/main" id="{A8ECA03E-F9AE-6022-8C14-64A5F7311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688" y="5534025"/>
              <a:ext cx="282575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I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895557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2367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Topological Sorting: Intuition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43572"/>
            <a:ext cx="10223675" cy="4801629"/>
          </a:xfrm>
        </p:spPr>
        <p:txBody>
          <a:bodyPr/>
          <a:lstStyle/>
          <a:p>
            <a:pPr algn="just"/>
            <a:r>
              <a:rPr lang="en-US" altLang="en-US" dirty="0"/>
              <a:t>Select any node from the list of nodes with no in-edges (in-degree = 0).</a:t>
            </a:r>
          </a:p>
          <a:p>
            <a:pPr lvl="1" algn="just"/>
            <a:r>
              <a:rPr lang="en-US" altLang="en-US" dirty="0"/>
              <a:t>print it</a:t>
            </a:r>
          </a:p>
          <a:p>
            <a:pPr lvl="1" algn="just"/>
            <a:r>
              <a:rPr lang="en-US" altLang="en-US" dirty="0"/>
              <a:t>delete it</a:t>
            </a:r>
          </a:p>
          <a:p>
            <a:pPr lvl="1" algn="just"/>
            <a:r>
              <a:rPr lang="en-US" altLang="en-US" dirty="0"/>
              <a:t>and delete all the edges leaving it, and update in-degree of the destinations of those edges</a:t>
            </a:r>
          </a:p>
          <a:p>
            <a:pPr lvl="2" algn="just"/>
            <a:r>
              <a:rPr lang="en-US" altLang="en-US" dirty="0"/>
              <a:t>If any drops to zero, add to the list</a:t>
            </a:r>
          </a:p>
          <a:p>
            <a:pPr algn="just"/>
            <a:r>
              <a:rPr lang="en-US" altLang="en-US" dirty="0"/>
              <a:t>Repeat</a:t>
            </a: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3C3C69-BC88-0E3B-B909-8284C208DDE3}"/>
              </a:ext>
            </a:extLst>
          </p:cNvPr>
          <p:cNvGrpSpPr/>
          <p:nvPr/>
        </p:nvGrpSpPr>
        <p:grpSpPr>
          <a:xfrm>
            <a:off x="1274269" y="3981694"/>
            <a:ext cx="2438400" cy="1731963"/>
            <a:chOff x="534988" y="4699000"/>
            <a:chExt cx="2438400" cy="1731963"/>
          </a:xfrm>
        </p:grpSpPr>
        <p:sp>
          <p:nvSpPr>
            <p:cNvPr id="7173" name="Oval 3">
              <a:extLst>
                <a:ext uri="{FF2B5EF4-FFF2-40B4-BE49-F238E27FC236}">
                  <a16:creationId xmlns:a16="http://schemas.microsoft.com/office/drawing/2014/main" id="{B47E40A3-FF79-2760-9748-D68F07B2B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038" y="4699000"/>
              <a:ext cx="131762" cy="133350"/>
            </a:xfrm>
            <a:prstGeom prst="ellipse">
              <a:avLst/>
            </a:prstGeom>
            <a:solidFill>
              <a:srgbClr val="FF0000"/>
            </a:solidFill>
            <a:ln w="1260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174" name="Oval 4">
              <a:extLst>
                <a:ext uri="{FF2B5EF4-FFF2-40B4-BE49-F238E27FC236}">
                  <a16:creationId xmlns:a16="http://schemas.microsoft.com/office/drawing/2014/main" id="{23A1409A-99C8-ED7D-C636-CB17C46EA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813" y="4699000"/>
              <a:ext cx="131762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175" name="Oval 5">
              <a:extLst>
                <a:ext uri="{FF2B5EF4-FFF2-40B4-BE49-F238E27FC236}">
                  <a16:creationId xmlns:a16="http://schemas.microsoft.com/office/drawing/2014/main" id="{B8C55F1F-2C78-027F-9FC1-38A28C06C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8" y="5497513"/>
              <a:ext cx="131762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176" name="Oval 6">
              <a:extLst>
                <a:ext uri="{FF2B5EF4-FFF2-40B4-BE49-F238E27FC236}">
                  <a16:creationId xmlns:a16="http://schemas.microsoft.com/office/drawing/2014/main" id="{6E7690CE-197D-43F0-5ED2-CFC03EE1B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625" y="5630863"/>
              <a:ext cx="131763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177" name="Oval 7">
              <a:extLst>
                <a:ext uri="{FF2B5EF4-FFF2-40B4-BE49-F238E27FC236}">
                  <a16:creationId xmlns:a16="http://schemas.microsoft.com/office/drawing/2014/main" id="{1E055477-06A6-973B-EC5F-0291C151E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363" y="6297613"/>
              <a:ext cx="131762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178" name="Oval 8">
              <a:extLst>
                <a:ext uri="{FF2B5EF4-FFF2-40B4-BE49-F238E27FC236}">
                  <a16:creationId xmlns:a16="http://schemas.microsoft.com/office/drawing/2014/main" id="{84034739-B3DE-476D-D404-ED4FBE037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575" y="6230938"/>
              <a:ext cx="131763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179" name="Oval 9">
              <a:extLst>
                <a:ext uri="{FF2B5EF4-FFF2-40B4-BE49-F238E27FC236}">
                  <a16:creationId xmlns:a16="http://schemas.microsoft.com/office/drawing/2014/main" id="{C4E36157-96FE-187A-2A83-8634AA9C2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850" y="5165725"/>
              <a:ext cx="131763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180" name="Oval 10">
              <a:extLst>
                <a:ext uri="{FF2B5EF4-FFF2-40B4-BE49-F238E27FC236}">
                  <a16:creationId xmlns:a16="http://schemas.microsoft.com/office/drawing/2014/main" id="{1B94A4F1-514D-51DA-0C55-7E047C1F5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5" y="5668963"/>
              <a:ext cx="131763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181" name="Oval 11">
              <a:extLst>
                <a:ext uri="{FF2B5EF4-FFF2-40B4-BE49-F238E27FC236}">
                  <a16:creationId xmlns:a16="http://schemas.microsoft.com/office/drawing/2014/main" id="{C0989B17-C0F2-B733-9B42-F6046CB8A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88" y="5697538"/>
              <a:ext cx="131762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182" name="Line 12">
              <a:extLst>
                <a:ext uri="{FF2B5EF4-FFF2-40B4-BE49-F238E27FC236}">
                  <a16:creationId xmlns:a16="http://schemas.microsoft.com/office/drawing/2014/main" id="{9C569982-C4FC-6BEF-00AF-38E89A8EB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125" y="4765675"/>
              <a:ext cx="1030288" cy="6350"/>
            </a:xfrm>
            <a:prstGeom prst="line">
              <a:avLst/>
            </a:prstGeom>
            <a:noFill/>
            <a:ln w="12600" cap="sq">
              <a:solidFill>
                <a:srgbClr val="FF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Line 13">
              <a:extLst>
                <a:ext uri="{FF2B5EF4-FFF2-40B4-BE49-F238E27FC236}">
                  <a16:creationId xmlns:a16="http://schemas.microsoft.com/office/drawing/2014/main" id="{E3CB15E1-2723-3A54-6CA6-B2D667752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900" y="4765675"/>
              <a:ext cx="601663" cy="8318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Line 14">
              <a:extLst>
                <a:ext uri="{FF2B5EF4-FFF2-40B4-BE49-F238E27FC236}">
                  <a16:creationId xmlns:a16="http://schemas.microsoft.com/office/drawing/2014/main" id="{3E2EE248-6F0F-F5EF-A71C-09594404B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1825" y="4765675"/>
              <a:ext cx="496888" cy="727075"/>
            </a:xfrm>
            <a:prstGeom prst="line">
              <a:avLst/>
            </a:prstGeom>
            <a:noFill/>
            <a:ln w="12600" cap="sq">
              <a:solidFill>
                <a:srgbClr val="FF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15">
              <a:extLst>
                <a:ext uri="{FF2B5EF4-FFF2-40B4-BE49-F238E27FC236}">
                  <a16:creationId xmlns:a16="http://schemas.microsoft.com/office/drawing/2014/main" id="{1A57C472-604A-3D3A-5644-7208E903D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075" y="5564188"/>
              <a:ext cx="414338" cy="7048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16">
              <a:extLst>
                <a:ext uri="{FF2B5EF4-FFF2-40B4-BE49-F238E27FC236}">
                  <a16:creationId xmlns:a16="http://schemas.microsoft.com/office/drawing/2014/main" id="{46E59A1D-3026-3200-08FA-E52ABB14A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2038" y="6324600"/>
              <a:ext cx="1217612" cy="412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17">
              <a:extLst>
                <a:ext uri="{FF2B5EF4-FFF2-40B4-BE49-F238E27FC236}">
                  <a16:creationId xmlns:a16="http://schemas.microsoft.com/office/drawing/2014/main" id="{2F781EB6-0099-277D-22F6-C6D6650488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9663" y="5795963"/>
              <a:ext cx="469900" cy="5699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18">
              <a:extLst>
                <a:ext uri="{FF2B5EF4-FFF2-40B4-BE49-F238E27FC236}">
                  <a16:creationId xmlns:a16="http://schemas.microsoft.com/office/drawing/2014/main" id="{8DF2C028-1396-AEEB-31A8-3EE04A61D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125" y="4765675"/>
              <a:ext cx="568325" cy="409575"/>
            </a:xfrm>
            <a:prstGeom prst="line">
              <a:avLst/>
            </a:prstGeom>
            <a:noFill/>
            <a:ln w="12600" cap="sq">
              <a:solidFill>
                <a:srgbClr val="FF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Line 19">
              <a:extLst>
                <a:ext uri="{FF2B5EF4-FFF2-40B4-BE49-F238E27FC236}">
                  <a16:creationId xmlns:a16="http://schemas.microsoft.com/office/drawing/2014/main" id="{6198CAF7-8AB9-C5D2-7A08-4C7BB87830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5938" y="4845050"/>
              <a:ext cx="404812" cy="38893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Line 20">
              <a:extLst>
                <a:ext uri="{FF2B5EF4-FFF2-40B4-BE49-F238E27FC236}">
                  <a16:creationId xmlns:a16="http://schemas.microsoft.com/office/drawing/2014/main" id="{4F2A09ED-6956-CFB5-D98F-68C81BF27F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5250" y="5313363"/>
              <a:ext cx="341313" cy="3683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21">
              <a:extLst>
                <a:ext uri="{FF2B5EF4-FFF2-40B4-BE49-F238E27FC236}">
                  <a16:creationId xmlns:a16="http://schemas.microsoft.com/office/drawing/2014/main" id="{D6608430-D963-03CE-EA49-AB4B8E97E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5563" y="5757863"/>
              <a:ext cx="628650" cy="793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22">
              <a:extLst>
                <a:ext uri="{FF2B5EF4-FFF2-40B4-BE49-F238E27FC236}">
                  <a16:creationId xmlns:a16="http://schemas.microsoft.com/office/drawing/2014/main" id="{CCC10304-FCAF-E027-27E4-95A76E72D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2450" y="5318125"/>
              <a:ext cx="228600" cy="3937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23">
              <a:extLst>
                <a:ext uri="{FF2B5EF4-FFF2-40B4-BE49-F238E27FC236}">
                  <a16:creationId xmlns:a16="http://schemas.microsoft.com/office/drawing/2014/main" id="{A8D13DDA-E467-95AA-8A80-CAD1EEA5E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750" y="5583238"/>
              <a:ext cx="558800" cy="14763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24">
              <a:extLst>
                <a:ext uri="{FF2B5EF4-FFF2-40B4-BE49-F238E27FC236}">
                  <a16:creationId xmlns:a16="http://schemas.microsoft.com/office/drawing/2014/main" id="{817A9822-B451-2EFD-9196-12D2EFD4EF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900" y="5764213"/>
              <a:ext cx="222250" cy="5334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25">
              <a:extLst>
                <a:ext uri="{FF2B5EF4-FFF2-40B4-BE49-F238E27FC236}">
                  <a16:creationId xmlns:a16="http://schemas.microsoft.com/office/drawing/2014/main" id="{61089197-784D-4B25-AE0D-86C9F0574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9463" y="5764213"/>
              <a:ext cx="265112" cy="42703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Line 26">
              <a:extLst>
                <a:ext uri="{FF2B5EF4-FFF2-40B4-BE49-F238E27FC236}">
                  <a16:creationId xmlns:a16="http://schemas.microsoft.com/office/drawing/2014/main" id="{3931CB5C-CEB6-A6FF-03EB-B271E6C52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9463" y="5695950"/>
              <a:ext cx="752475" cy="698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249781-8573-1DB3-16AD-5EEECE3C5D6D}"/>
              </a:ext>
            </a:extLst>
          </p:cNvPr>
          <p:cNvGrpSpPr/>
          <p:nvPr/>
        </p:nvGrpSpPr>
        <p:grpSpPr>
          <a:xfrm>
            <a:off x="4552253" y="3999950"/>
            <a:ext cx="2438400" cy="1731963"/>
            <a:chOff x="3100388" y="4797425"/>
            <a:chExt cx="2438400" cy="1731963"/>
          </a:xfrm>
        </p:grpSpPr>
        <p:sp>
          <p:nvSpPr>
            <p:cNvPr id="7197" name="Oval 27">
              <a:extLst>
                <a:ext uri="{FF2B5EF4-FFF2-40B4-BE49-F238E27FC236}">
                  <a16:creationId xmlns:a16="http://schemas.microsoft.com/office/drawing/2014/main" id="{5D0CD4FD-1865-F50F-790C-D530A241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438" y="4797425"/>
              <a:ext cx="131762" cy="133350"/>
            </a:xfrm>
            <a:prstGeom prst="ellipse">
              <a:avLst/>
            </a:prstGeom>
            <a:solidFill>
              <a:srgbClr val="808080"/>
            </a:solidFill>
            <a:ln w="1260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198" name="Oval 28">
              <a:extLst>
                <a:ext uri="{FF2B5EF4-FFF2-40B4-BE49-F238E27FC236}">
                  <a16:creationId xmlns:a16="http://schemas.microsoft.com/office/drawing/2014/main" id="{8AF432D5-B107-F030-2BDC-1438BCA13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213" y="4797425"/>
              <a:ext cx="131762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199" name="Oval 29">
              <a:extLst>
                <a:ext uri="{FF2B5EF4-FFF2-40B4-BE49-F238E27FC236}">
                  <a16:creationId xmlns:a16="http://schemas.microsoft.com/office/drawing/2014/main" id="{0E73C99C-3EB6-01DC-5F2C-ABA6A7F0A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388" y="5595938"/>
              <a:ext cx="131762" cy="133350"/>
            </a:xfrm>
            <a:prstGeom prst="ellipse">
              <a:avLst/>
            </a:prstGeom>
            <a:solidFill>
              <a:srgbClr val="3333CC"/>
            </a:solidFill>
            <a:ln w="12600" cap="sq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200" name="Oval 30">
              <a:extLst>
                <a:ext uri="{FF2B5EF4-FFF2-40B4-BE49-F238E27FC236}">
                  <a16:creationId xmlns:a16="http://schemas.microsoft.com/office/drawing/2014/main" id="{FB12F6D9-23FE-40F6-172C-1CFAD42B4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7025" y="5729288"/>
              <a:ext cx="131763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201" name="Oval 31">
              <a:extLst>
                <a:ext uri="{FF2B5EF4-FFF2-40B4-BE49-F238E27FC236}">
                  <a16:creationId xmlns:a16="http://schemas.microsoft.com/office/drawing/2014/main" id="{DF0035FE-723F-4A53-1617-EA420FBB6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763" y="6396038"/>
              <a:ext cx="131762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202" name="Oval 32">
              <a:extLst>
                <a:ext uri="{FF2B5EF4-FFF2-40B4-BE49-F238E27FC236}">
                  <a16:creationId xmlns:a16="http://schemas.microsoft.com/office/drawing/2014/main" id="{87583453-06F4-184E-78E8-49D98A90F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975" y="6329363"/>
              <a:ext cx="131763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203" name="Oval 33">
              <a:extLst>
                <a:ext uri="{FF2B5EF4-FFF2-40B4-BE49-F238E27FC236}">
                  <a16:creationId xmlns:a16="http://schemas.microsoft.com/office/drawing/2014/main" id="{28C29E4B-9187-C438-142E-63053D706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50" y="5264150"/>
              <a:ext cx="131763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204" name="Oval 34">
              <a:extLst>
                <a:ext uri="{FF2B5EF4-FFF2-40B4-BE49-F238E27FC236}">
                  <a16:creationId xmlns:a16="http://schemas.microsoft.com/office/drawing/2014/main" id="{30D9F6AD-BC0B-4579-1D0C-93CD25379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775" y="5767388"/>
              <a:ext cx="131763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205" name="Oval 35">
              <a:extLst>
                <a:ext uri="{FF2B5EF4-FFF2-40B4-BE49-F238E27FC236}">
                  <a16:creationId xmlns:a16="http://schemas.microsoft.com/office/drawing/2014/main" id="{B971E980-B8E6-47C5-239F-B2DE909CB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288" y="5795963"/>
              <a:ext cx="131762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206" name="Line 36">
              <a:extLst>
                <a:ext uri="{FF2B5EF4-FFF2-40B4-BE49-F238E27FC236}">
                  <a16:creationId xmlns:a16="http://schemas.microsoft.com/office/drawing/2014/main" id="{CCA688C4-5E9F-0C4E-AF5C-95D61CF64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525" y="4864100"/>
              <a:ext cx="1030288" cy="6350"/>
            </a:xfrm>
            <a:prstGeom prst="line">
              <a:avLst/>
            </a:prstGeom>
            <a:noFill/>
            <a:ln w="12600" cap="sq">
              <a:solidFill>
                <a:srgbClr val="80808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Line 37">
              <a:extLst>
                <a:ext uri="{FF2B5EF4-FFF2-40B4-BE49-F238E27FC236}">
                  <a16:creationId xmlns:a16="http://schemas.microsoft.com/office/drawing/2014/main" id="{E0A84604-EE30-8383-856C-26908AAEF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3300" y="4864100"/>
              <a:ext cx="601663" cy="8318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Line 38">
              <a:extLst>
                <a:ext uri="{FF2B5EF4-FFF2-40B4-BE49-F238E27FC236}">
                  <a16:creationId xmlns:a16="http://schemas.microsoft.com/office/drawing/2014/main" id="{D85AC054-3A7C-E1AB-6788-ED0E5FE95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7225" y="4864100"/>
              <a:ext cx="496888" cy="727075"/>
            </a:xfrm>
            <a:prstGeom prst="line">
              <a:avLst/>
            </a:prstGeom>
            <a:noFill/>
            <a:ln w="12600" cap="sq">
              <a:solidFill>
                <a:srgbClr val="80808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Line 39">
              <a:extLst>
                <a:ext uri="{FF2B5EF4-FFF2-40B4-BE49-F238E27FC236}">
                  <a16:creationId xmlns:a16="http://schemas.microsoft.com/office/drawing/2014/main" id="{1214CB4B-9AF5-AAF2-A3D5-3C980F8AA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5475" y="5662613"/>
              <a:ext cx="414338" cy="704850"/>
            </a:xfrm>
            <a:prstGeom prst="line">
              <a:avLst/>
            </a:prstGeom>
            <a:noFill/>
            <a:ln w="12600" cap="sq">
              <a:solidFill>
                <a:srgbClr val="3333CC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0" name="Line 40">
              <a:extLst>
                <a:ext uri="{FF2B5EF4-FFF2-40B4-BE49-F238E27FC236}">
                  <a16:creationId xmlns:a16="http://schemas.microsoft.com/office/drawing/2014/main" id="{4F3D4346-20FB-4091-4D76-60C91FABEC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7438" y="6423025"/>
              <a:ext cx="1217612" cy="412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Line 41">
              <a:extLst>
                <a:ext uri="{FF2B5EF4-FFF2-40B4-BE49-F238E27FC236}">
                  <a16:creationId xmlns:a16="http://schemas.microsoft.com/office/drawing/2014/main" id="{9C936FB1-6BE2-18DF-DC67-66CFF91588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5063" y="5894388"/>
              <a:ext cx="469900" cy="56991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Line 42">
              <a:extLst>
                <a:ext uri="{FF2B5EF4-FFF2-40B4-BE49-F238E27FC236}">
                  <a16:creationId xmlns:a16="http://schemas.microsoft.com/office/drawing/2014/main" id="{33821B62-51F3-CA6A-EC86-A8A34D8A1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525" y="4864100"/>
              <a:ext cx="568325" cy="409575"/>
            </a:xfrm>
            <a:prstGeom prst="line">
              <a:avLst/>
            </a:prstGeom>
            <a:noFill/>
            <a:ln w="12600" cap="sq">
              <a:solidFill>
                <a:srgbClr val="80808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Line 43">
              <a:extLst>
                <a:ext uri="{FF2B5EF4-FFF2-40B4-BE49-F238E27FC236}">
                  <a16:creationId xmlns:a16="http://schemas.microsoft.com/office/drawing/2014/main" id="{4E5FC68F-3302-ADA7-15C3-C24AC96BD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1338" y="4943475"/>
              <a:ext cx="404812" cy="38893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Line 44">
              <a:extLst>
                <a:ext uri="{FF2B5EF4-FFF2-40B4-BE49-F238E27FC236}">
                  <a16:creationId xmlns:a16="http://schemas.microsoft.com/office/drawing/2014/main" id="{4649DD73-C3AF-BE1D-F0D6-0B6B9322D5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0650" y="5411788"/>
              <a:ext cx="341313" cy="3683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Line 45">
              <a:extLst>
                <a:ext uri="{FF2B5EF4-FFF2-40B4-BE49-F238E27FC236}">
                  <a16:creationId xmlns:a16="http://schemas.microsoft.com/office/drawing/2014/main" id="{A1A1DA3E-4F2E-317E-A28A-7179CE7BA6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0963" y="5856288"/>
              <a:ext cx="628650" cy="793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6" name="Line 46">
              <a:extLst>
                <a:ext uri="{FF2B5EF4-FFF2-40B4-BE49-F238E27FC236}">
                  <a16:creationId xmlns:a16="http://schemas.microsoft.com/office/drawing/2014/main" id="{E292668F-85FF-CE43-28B2-6DE8ACD9A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87850" y="5416550"/>
              <a:ext cx="228600" cy="3937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Line 47">
              <a:extLst>
                <a:ext uri="{FF2B5EF4-FFF2-40B4-BE49-F238E27FC236}">
                  <a16:creationId xmlns:a16="http://schemas.microsoft.com/office/drawing/2014/main" id="{A7510ECE-4AE0-C49A-CB51-E5A90BC5F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2150" y="5681663"/>
              <a:ext cx="558800" cy="147637"/>
            </a:xfrm>
            <a:prstGeom prst="line">
              <a:avLst/>
            </a:prstGeom>
            <a:noFill/>
            <a:ln w="12600" cap="sq">
              <a:solidFill>
                <a:srgbClr val="3333CC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Line 48">
              <a:extLst>
                <a:ext uri="{FF2B5EF4-FFF2-40B4-BE49-F238E27FC236}">
                  <a16:creationId xmlns:a16="http://schemas.microsoft.com/office/drawing/2014/main" id="{71F27FB3-D310-B49A-B9DC-5846E30CE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0300" y="5862638"/>
              <a:ext cx="222250" cy="5334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Line 49">
              <a:extLst>
                <a:ext uri="{FF2B5EF4-FFF2-40B4-BE49-F238E27FC236}">
                  <a16:creationId xmlns:a16="http://schemas.microsoft.com/office/drawing/2014/main" id="{E7370199-A596-CBBF-CFA5-F6B7E4ED7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4863" y="5862638"/>
              <a:ext cx="265112" cy="42703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Line 50">
              <a:extLst>
                <a:ext uri="{FF2B5EF4-FFF2-40B4-BE49-F238E27FC236}">
                  <a16:creationId xmlns:a16="http://schemas.microsoft.com/office/drawing/2014/main" id="{52D6DEDC-1136-8CA6-4C30-13AC8CF28A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4863" y="5794375"/>
              <a:ext cx="752475" cy="698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A51BD6-6BDD-8185-9ED0-14C0CB0A9377}"/>
              </a:ext>
            </a:extLst>
          </p:cNvPr>
          <p:cNvGrpSpPr/>
          <p:nvPr/>
        </p:nvGrpSpPr>
        <p:grpSpPr>
          <a:xfrm>
            <a:off x="7857577" y="4032494"/>
            <a:ext cx="2438400" cy="1731962"/>
            <a:chOff x="5859463" y="4919663"/>
            <a:chExt cx="2438400" cy="1731962"/>
          </a:xfrm>
        </p:grpSpPr>
        <p:sp>
          <p:nvSpPr>
            <p:cNvPr id="7221" name="Oval 51">
              <a:extLst>
                <a:ext uri="{FF2B5EF4-FFF2-40B4-BE49-F238E27FC236}">
                  <a16:creationId xmlns:a16="http://schemas.microsoft.com/office/drawing/2014/main" id="{E9F1523A-34F6-5AC8-6469-2C999E13F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6513" y="4919663"/>
              <a:ext cx="131762" cy="133350"/>
            </a:xfrm>
            <a:prstGeom prst="ellipse">
              <a:avLst/>
            </a:prstGeom>
            <a:solidFill>
              <a:srgbClr val="808080"/>
            </a:solidFill>
            <a:ln w="1260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222" name="Oval 52">
              <a:extLst>
                <a:ext uri="{FF2B5EF4-FFF2-40B4-BE49-F238E27FC236}">
                  <a16:creationId xmlns:a16="http://schemas.microsoft.com/office/drawing/2014/main" id="{45940D5A-29AC-A7EB-150D-6DCB5AABC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288" y="4919663"/>
              <a:ext cx="131762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223" name="Oval 53">
              <a:extLst>
                <a:ext uri="{FF2B5EF4-FFF2-40B4-BE49-F238E27FC236}">
                  <a16:creationId xmlns:a16="http://schemas.microsoft.com/office/drawing/2014/main" id="{3BBBB444-19F1-9CAD-C0F5-59983CE2C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463" y="5718175"/>
              <a:ext cx="131762" cy="133350"/>
            </a:xfrm>
            <a:prstGeom prst="ellipse">
              <a:avLst/>
            </a:prstGeom>
            <a:solidFill>
              <a:srgbClr val="808080"/>
            </a:solidFill>
            <a:ln w="1260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224" name="Oval 54">
              <a:extLst>
                <a:ext uri="{FF2B5EF4-FFF2-40B4-BE49-F238E27FC236}">
                  <a16:creationId xmlns:a16="http://schemas.microsoft.com/office/drawing/2014/main" id="{CA07AF34-36F0-2272-BE5C-2299D2285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6100" y="5851525"/>
              <a:ext cx="131763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225" name="Oval 55">
              <a:extLst>
                <a:ext uri="{FF2B5EF4-FFF2-40B4-BE49-F238E27FC236}">
                  <a16:creationId xmlns:a16="http://schemas.microsoft.com/office/drawing/2014/main" id="{227D47A4-A34F-4CE0-BE88-124D39AA2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9838" y="6518275"/>
              <a:ext cx="131762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226" name="Oval 56">
              <a:extLst>
                <a:ext uri="{FF2B5EF4-FFF2-40B4-BE49-F238E27FC236}">
                  <a16:creationId xmlns:a16="http://schemas.microsoft.com/office/drawing/2014/main" id="{90DE036B-9469-31CE-2CB2-37B052681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9050" y="6451600"/>
              <a:ext cx="131763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227" name="Oval 57">
              <a:extLst>
                <a:ext uri="{FF2B5EF4-FFF2-40B4-BE49-F238E27FC236}">
                  <a16:creationId xmlns:a16="http://schemas.microsoft.com/office/drawing/2014/main" id="{B44DC265-F653-50F2-528C-733DED0F4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5325" y="5386388"/>
              <a:ext cx="131763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228" name="Oval 58">
              <a:extLst>
                <a:ext uri="{FF2B5EF4-FFF2-40B4-BE49-F238E27FC236}">
                  <a16:creationId xmlns:a16="http://schemas.microsoft.com/office/drawing/2014/main" id="{E85212B7-EE97-2EB0-964C-EBB1B04C7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850" y="5889625"/>
              <a:ext cx="131763" cy="133350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229" name="Oval 59">
              <a:extLst>
                <a:ext uri="{FF2B5EF4-FFF2-40B4-BE49-F238E27FC236}">
                  <a16:creationId xmlns:a16="http://schemas.microsoft.com/office/drawing/2014/main" id="{E951CB00-9871-B95B-2A5D-C95E332C3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3363" y="5918200"/>
              <a:ext cx="131762" cy="133350"/>
            </a:xfrm>
            <a:prstGeom prst="ellipse">
              <a:avLst/>
            </a:prstGeom>
            <a:solidFill>
              <a:srgbClr val="008000"/>
            </a:solidFill>
            <a:ln w="12600" cap="sq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7230" name="Line 60">
              <a:extLst>
                <a:ext uri="{FF2B5EF4-FFF2-40B4-BE49-F238E27FC236}">
                  <a16:creationId xmlns:a16="http://schemas.microsoft.com/office/drawing/2014/main" id="{CAE1FF08-9954-5CC9-AA66-434FC3D4A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1600" y="4986338"/>
              <a:ext cx="1030288" cy="6350"/>
            </a:xfrm>
            <a:prstGeom prst="line">
              <a:avLst/>
            </a:prstGeom>
            <a:noFill/>
            <a:ln w="12600" cap="sq">
              <a:solidFill>
                <a:srgbClr val="80808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Line 61">
              <a:extLst>
                <a:ext uri="{FF2B5EF4-FFF2-40B4-BE49-F238E27FC236}">
                  <a16:creationId xmlns:a16="http://schemas.microsoft.com/office/drawing/2014/main" id="{8216FD8B-25B7-FD6E-0372-B909F73D8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2375" y="4986338"/>
              <a:ext cx="601663" cy="8318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Line 62">
              <a:extLst>
                <a:ext uri="{FF2B5EF4-FFF2-40B4-BE49-F238E27FC236}">
                  <a16:creationId xmlns:a16="http://schemas.microsoft.com/office/drawing/2014/main" id="{313803F4-CDA8-9C25-B22E-995CE1490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56300" y="4986338"/>
              <a:ext cx="496888" cy="727075"/>
            </a:xfrm>
            <a:prstGeom prst="line">
              <a:avLst/>
            </a:prstGeom>
            <a:noFill/>
            <a:ln w="12600" cap="sq">
              <a:solidFill>
                <a:srgbClr val="80808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Line 63">
              <a:extLst>
                <a:ext uri="{FF2B5EF4-FFF2-40B4-BE49-F238E27FC236}">
                  <a16:creationId xmlns:a16="http://schemas.microsoft.com/office/drawing/2014/main" id="{DAF39DA1-1B06-5914-3C02-00163ED44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4550" y="5784850"/>
              <a:ext cx="414338" cy="704850"/>
            </a:xfrm>
            <a:prstGeom prst="line">
              <a:avLst/>
            </a:prstGeom>
            <a:noFill/>
            <a:ln w="12600" cap="sq">
              <a:solidFill>
                <a:srgbClr val="80808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4" name="Line 64">
              <a:extLst>
                <a:ext uri="{FF2B5EF4-FFF2-40B4-BE49-F238E27FC236}">
                  <a16:creationId xmlns:a16="http://schemas.microsoft.com/office/drawing/2014/main" id="{57739D33-3D6A-72B4-BDEE-FF1FDDEEA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6513" y="6545263"/>
              <a:ext cx="1217612" cy="41275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5" name="Line 65">
              <a:extLst>
                <a:ext uri="{FF2B5EF4-FFF2-40B4-BE49-F238E27FC236}">
                  <a16:creationId xmlns:a16="http://schemas.microsoft.com/office/drawing/2014/main" id="{783937A6-289E-CCFC-D86C-E2B4DB33D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04138" y="6016625"/>
              <a:ext cx="469900" cy="569913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6" name="Line 66">
              <a:extLst>
                <a:ext uri="{FF2B5EF4-FFF2-40B4-BE49-F238E27FC236}">
                  <a16:creationId xmlns:a16="http://schemas.microsoft.com/office/drawing/2014/main" id="{1CC39C9F-D55D-AAF5-C35D-F19F73382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1600" y="4986338"/>
              <a:ext cx="568325" cy="409575"/>
            </a:xfrm>
            <a:prstGeom prst="line">
              <a:avLst/>
            </a:prstGeom>
            <a:noFill/>
            <a:ln w="12600" cap="sq">
              <a:solidFill>
                <a:srgbClr val="80808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7" name="Line 67">
              <a:extLst>
                <a:ext uri="{FF2B5EF4-FFF2-40B4-BE49-F238E27FC236}">
                  <a16:creationId xmlns:a16="http://schemas.microsoft.com/office/drawing/2014/main" id="{06BFB39D-6EC2-14CB-B8FC-59D5304FC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10413" y="5065713"/>
              <a:ext cx="404812" cy="388937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8" name="Line 68">
              <a:extLst>
                <a:ext uri="{FF2B5EF4-FFF2-40B4-BE49-F238E27FC236}">
                  <a16:creationId xmlns:a16="http://schemas.microsoft.com/office/drawing/2014/main" id="{1757C6C8-55B6-8094-F141-F46CC47632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89725" y="5534025"/>
              <a:ext cx="341313" cy="368300"/>
            </a:xfrm>
            <a:prstGeom prst="line">
              <a:avLst/>
            </a:prstGeom>
            <a:noFill/>
            <a:ln w="12600" cap="sq">
              <a:solidFill>
                <a:srgbClr val="008000"/>
              </a:solidFill>
              <a:miter lim="800000"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9" name="Line 69">
              <a:extLst>
                <a:ext uri="{FF2B5EF4-FFF2-40B4-BE49-F238E27FC236}">
                  <a16:creationId xmlns:a16="http://schemas.microsoft.com/office/drawing/2014/main" id="{0590A24B-45D6-8DEC-EE3E-9FDC49171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50038" y="5978525"/>
              <a:ext cx="628650" cy="7938"/>
            </a:xfrm>
            <a:prstGeom prst="line">
              <a:avLst/>
            </a:prstGeom>
            <a:noFill/>
            <a:ln w="12600" cap="sq">
              <a:solidFill>
                <a:srgbClr val="008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0" name="Line 70">
              <a:extLst>
                <a:ext uri="{FF2B5EF4-FFF2-40B4-BE49-F238E27FC236}">
                  <a16:creationId xmlns:a16="http://schemas.microsoft.com/office/drawing/2014/main" id="{64CF8299-9DB4-464F-B874-E4B779A87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46925" y="5538788"/>
              <a:ext cx="228600" cy="39370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1" name="Line 71">
              <a:extLst>
                <a:ext uri="{FF2B5EF4-FFF2-40B4-BE49-F238E27FC236}">
                  <a16:creationId xmlns:a16="http://schemas.microsoft.com/office/drawing/2014/main" id="{73EF8187-C891-CF17-5408-6DB4C1BF4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1225" y="5803900"/>
              <a:ext cx="558800" cy="147638"/>
            </a:xfrm>
            <a:prstGeom prst="line">
              <a:avLst/>
            </a:prstGeom>
            <a:noFill/>
            <a:ln w="12600" cap="sq">
              <a:solidFill>
                <a:srgbClr val="80808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2" name="Line 72">
              <a:extLst>
                <a:ext uri="{FF2B5EF4-FFF2-40B4-BE49-F238E27FC236}">
                  <a16:creationId xmlns:a16="http://schemas.microsoft.com/office/drawing/2014/main" id="{A55D3066-C11E-CE0F-CC75-51CAEF667B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29375" y="5984875"/>
              <a:ext cx="222250" cy="533400"/>
            </a:xfrm>
            <a:prstGeom prst="line">
              <a:avLst/>
            </a:prstGeom>
            <a:noFill/>
            <a:ln w="12600" cap="sq">
              <a:solidFill>
                <a:srgbClr val="008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3" name="Line 73">
              <a:extLst>
                <a:ext uri="{FF2B5EF4-FFF2-40B4-BE49-F238E27FC236}">
                  <a16:creationId xmlns:a16="http://schemas.microsoft.com/office/drawing/2014/main" id="{33624C67-6180-2A63-998B-438E6A4B7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3938" y="5984875"/>
              <a:ext cx="265112" cy="427038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4" name="Line 74">
              <a:extLst>
                <a:ext uri="{FF2B5EF4-FFF2-40B4-BE49-F238E27FC236}">
                  <a16:creationId xmlns:a16="http://schemas.microsoft.com/office/drawing/2014/main" id="{83BB5598-248D-D92D-D99C-D25651DA2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73938" y="5916613"/>
              <a:ext cx="752475" cy="69850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51804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2367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Topological Sorting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43572"/>
            <a:ext cx="10223675" cy="4801629"/>
          </a:xfrm>
        </p:spPr>
        <p:txBody>
          <a:bodyPr/>
          <a:lstStyle/>
          <a:p>
            <a:pPr algn="just"/>
            <a:r>
              <a:rPr lang="en-US" altLang="en-US" dirty="0"/>
              <a:t>There may be several topological orders for a given </a:t>
            </a:r>
            <a:r>
              <a:rPr lang="en-US" altLang="en-US" b="1" dirty="0">
                <a:solidFill>
                  <a:srgbClr val="FF0000"/>
                </a:solidFill>
              </a:rPr>
              <a:t>graph</a:t>
            </a:r>
            <a:r>
              <a:rPr lang="en-US" altLang="en-US" dirty="0"/>
              <a:t>.</a:t>
            </a:r>
          </a:p>
          <a:p>
            <a:pPr marL="114300" indent="0" algn="just">
              <a:buNone/>
            </a:pPr>
            <a:endParaRPr lang="en-US" altLang="en-US" sz="1100" dirty="0"/>
          </a:p>
          <a:p>
            <a:pPr marL="114300" indent="0" algn="just">
              <a:buNone/>
            </a:pPr>
            <a:endParaRPr lang="en-US" altLang="en-US" sz="1100" dirty="0"/>
          </a:p>
          <a:p>
            <a:pPr marL="114300" indent="0" algn="just">
              <a:buNone/>
            </a:pPr>
            <a:endParaRPr lang="en-US" altLang="en-US" sz="1100" dirty="0"/>
          </a:p>
          <a:p>
            <a:pPr marL="114300" indent="0" algn="just">
              <a:buNone/>
            </a:pPr>
            <a:endParaRPr lang="en-US" altLang="en-US" sz="1100" dirty="0"/>
          </a:p>
          <a:p>
            <a:pPr marL="114300" indent="0" algn="just">
              <a:buNone/>
            </a:pPr>
            <a:endParaRPr lang="en-US" altLang="en-US" sz="1100" dirty="0"/>
          </a:p>
          <a:p>
            <a:pPr marL="114300" indent="0" algn="just">
              <a:buNone/>
            </a:pPr>
            <a:endParaRPr lang="en-US" altLang="en-US" sz="1100" dirty="0"/>
          </a:p>
          <a:p>
            <a:pPr marL="114300" indent="0" algn="just">
              <a:buNone/>
            </a:pPr>
            <a:endParaRPr lang="en-US" altLang="en-US" sz="1100" dirty="0"/>
          </a:p>
          <a:p>
            <a:pPr marL="114300" indent="0" algn="just">
              <a:buNone/>
            </a:pPr>
            <a:endParaRPr lang="en-US" altLang="en-US" sz="1100" dirty="0"/>
          </a:p>
          <a:p>
            <a:pPr marL="114300" indent="0" algn="just">
              <a:buNone/>
            </a:pPr>
            <a:endParaRPr lang="en-US" altLang="en-US" sz="1100" dirty="0"/>
          </a:p>
          <a:p>
            <a:pPr marL="114300" indent="0" algn="just">
              <a:buNone/>
            </a:pPr>
            <a:endParaRPr lang="en-US" altLang="en-US" sz="1100" dirty="0"/>
          </a:p>
          <a:p>
            <a:pPr marL="114300" indent="0" algn="just">
              <a:buNone/>
            </a:pPr>
            <a:endParaRPr lang="en-US" altLang="en-US" sz="1100" dirty="0"/>
          </a:p>
          <a:p>
            <a:pPr marL="114300" indent="0" algn="just">
              <a:buNone/>
            </a:pPr>
            <a:endParaRPr lang="en-US" altLang="en-US" sz="1100" dirty="0"/>
          </a:p>
          <a:p>
            <a:pPr marL="114300" indent="0" algn="just">
              <a:buNone/>
            </a:pPr>
            <a:endParaRPr lang="en-US" altLang="en-US" sz="1100" dirty="0"/>
          </a:p>
          <a:p>
            <a:pPr marL="114300" indent="0" algn="just">
              <a:buNone/>
            </a:pPr>
            <a:endParaRPr lang="en-US" altLang="en-US" sz="1100" dirty="0"/>
          </a:p>
          <a:p>
            <a:pPr marL="114300" indent="0" algn="just">
              <a:buNone/>
            </a:pPr>
            <a:endParaRPr lang="en-US" altLang="en-US" sz="1100" dirty="0"/>
          </a:p>
          <a:p>
            <a:pPr marL="114300" indent="0" algn="just">
              <a:buNone/>
            </a:pPr>
            <a:endParaRPr lang="en-US" altLang="en-US" sz="1100" dirty="0"/>
          </a:p>
          <a:p>
            <a:pPr marL="114300" indent="0" algn="just">
              <a:buNone/>
            </a:pPr>
            <a:endParaRPr lang="en-US" altLang="en-US" sz="1100" dirty="0"/>
          </a:p>
          <a:p>
            <a:pPr marL="114300" indent="0" algn="just">
              <a:buNone/>
            </a:pPr>
            <a:r>
              <a:rPr lang="en-US" altLang="en-US" sz="2400" dirty="0"/>
              <a:t>What if there were a new vertex G unconnected to the others?</a:t>
            </a:r>
            <a:endParaRPr lang="en-US" altLang="en-US" sz="2800" dirty="0">
              <a:latin typeface="+mj-lt"/>
            </a:endParaRPr>
          </a:p>
          <a:p>
            <a:pPr marL="114300" indent="0" algn="just">
              <a:buNone/>
            </a:pPr>
            <a:endParaRPr lang="en-US" altLang="en-US" dirty="0"/>
          </a:p>
          <a:p>
            <a:pPr marL="114300" indent="0" algn="just">
              <a:buNone/>
            </a:pPr>
            <a:endParaRPr lang="en-US" altLang="en-US" sz="1100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pSp>
        <p:nvGrpSpPr>
          <p:cNvPr id="4" name="Group 27">
            <a:extLst>
              <a:ext uri="{FF2B5EF4-FFF2-40B4-BE49-F238E27FC236}">
                <a16:creationId xmlns:a16="http://schemas.microsoft.com/office/drawing/2014/main" id="{6801853E-40DB-E327-E4BA-20344C435E2A}"/>
              </a:ext>
            </a:extLst>
          </p:cNvPr>
          <p:cNvGrpSpPr>
            <a:grpSpLocks/>
          </p:cNvGrpSpPr>
          <p:nvPr/>
        </p:nvGrpSpPr>
        <p:grpSpPr bwMode="auto">
          <a:xfrm>
            <a:off x="7128622" y="1983817"/>
            <a:ext cx="3124200" cy="2590800"/>
            <a:chOff x="3456" y="1344"/>
            <a:chExt cx="1968" cy="1632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D5971755-324C-64B5-2434-0900BD1F7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i="0">
                  <a:latin typeface="Calibri" panose="020F0502020204030204" pitchFamily="34" charset="0"/>
                </a:rPr>
                <a:t>C</a:t>
              </a:r>
            </a:p>
          </p:txBody>
        </p:sp>
        <p:cxnSp>
          <p:nvCxnSpPr>
            <p:cNvPr id="6" name="AutoShape 6">
              <a:extLst>
                <a:ext uri="{FF2B5EF4-FFF2-40B4-BE49-F238E27FC236}">
                  <a16:creationId xmlns:a16="http://schemas.microsoft.com/office/drawing/2014/main" id="{B9D983B6-DD66-5B06-B4CE-C442D8412CB1}"/>
                </a:ext>
              </a:extLst>
            </p:cNvPr>
            <p:cNvCxnSpPr>
              <a:cxnSpLocks noChangeShapeType="1"/>
              <a:stCxn id="10" idx="7"/>
              <a:endCxn id="5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7621274A-AD62-6383-C349-FE834A864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i="0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750380B4-8573-6F44-9928-50BD4C7F8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i="0">
                  <a:latin typeface="Calibri" panose="020F0502020204030204" pitchFamily="34" charset="0"/>
                </a:rPr>
                <a:t>F</a:t>
              </a: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ED5A6B7C-FD68-C790-DD5D-A51FC1EE0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i="0"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01FABD34-3858-5AF4-F319-A2FFEAE9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i="0">
                  <a:latin typeface="Calibri" panose="020F0502020204030204" pitchFamily="34" charset="0"/>
                </a:rPr>
                <a:t>B</a:t>
              </a:r>
            </a:p>
          </p:txBody>
        </p:sp>
        <p:cxnSp>
          <p:nvCxnSpPr>
            <p:cNvPr id="11" name="AutoShape 13">
              <a:extLst>
                <a:ext uri="{FF2B5EF4-FFF2-40B4-BE49-F238E27FC236}">
                  <a16:creationId xmlns:a16="http://schemas.microsoft.com/office/drawing/2014/main" id="{AF977396-659E-64B2-5CE9-BDFE687E6E8B}"/>
                </a:ext>
              </a:extLst>
            </p:cNvPr>
            <p:cNvCxnSpPr>
              <a:cxnSpLocks noChangeShapeType="1"/>
              <a:stCxn id="5" idx="6"/>
              <a:endCxn id="8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5">
              <a:extLst>
                <a:ext uri="{FF2B5EF4-FFF2-40B4-BE49-F238E27FC236}">
                  <a16:creationId xmlns:a16="http://schemas.microsoft.com/office/drawing/2014/main" id="{60054B19-9BF7-D0EA-6CA8-52A605376FFC}"/>
                </a:ext>
              </a:extLst>
            </p:cNvPr>
            <p:cNvCxnSpPr>
              <a:cxnSpLocks noChangeShapeType="1"/>
              <a:stCxn id="10" idx="5"/>
              <a:endCxn id="9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6">
              <a:extLst>
                <a:ext uri="{FF2B5EF4-FFF2-40B4-BE49-F238E27FC236}">
                  <a16:creationId xmlns:a16="http://schemas.microsoft.com/office/drawing/2014/main" id="{826CDC6C-D35A-E414-1C4E-C0593A946546}"/>
                </a:ext>
              </a:extLst>
            </p:cNvPr>
            <p:cNvCxnSpPr>
              <a:cxnSpLocks noChangeShapeType="1"/>
              <a:stCxn id="9" idx="7"/>
              <a:endCxn id="8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7">
              <a:extLst>
                <a:ext uri="{FF2B5EF4-FFF2-40B4-BE49-F238E27FC236}">
                  <a16:creationId xmlns:a16="http://schemas.microsoft.com/office/drawing/2014/main" id="{25849D6E-4A77-07CD-084B-C42622106929}"/>
                </a:ext>
              </a:extLst>
            </p:cNvPr>
            <p:cNvCxnSpPr>
              <a:cxnSpLocks noChangeShapeType="1"/>
              <a:stCxn id="7" idx="6"/>
              <a:endCxn id="9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24">
              <a:extLst>
                <a:ext uri="{FF2B5EF4-FFF2-40B4-BE49-F238E27FC236}">
                  <a16:creationId xmlns:a16="http://schemas.microsoft.com/office/drawing/2014/main" id="{9B61C7A8-6367-DC74-42C4-5D1DB2933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i="0">
                  <a:latin typeface="Calibri" panose="020F0502020204030204" pitchFamily="34" charset="0"/>
                </a:rPr>
                <a:t>E</a:t>
              </a:r>
            </a:p>
          </p:txBody>
        </p:sp>
        <p:cxnSp>
          <p:nvCxnSpPr>
            <p:cNvPr id="16" name="AutoShape 25">
              <a:extLst>
                <a:ext uri="{FF2B5EF4-FFF2-40B4-BE49-F238E27FC236}">
                  <a16:creationId xmlns:a16="http://schemas.microsoft.com/office/drawing/2014/main" id="{F63C838F-0AE3-AA4F-CD99-DB941C0B6AB6}"/>
                </a:ext>
              </a:extLst>
            </p:cNvPr>
            <p:cNvCxnSpPr>
              <a:cxnSpLocks noChangeShapeType="1"/>
              <a:stCxn id="5" idx="5"/>
              <a:endCxn id="15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26">
              <a:extLst>
                <a:ext uri="{FF2B5EF4-FFF2-40B4-BE49-F238E27FC236}">
                  <a16:creationId xmlns:a16="http://schemas.microsoft.com/office/drawing/2014/main" id="{6CB0B990-9EA8-1776-9E04-5F88FF0FF4F8}"/>
                </a:ext>
              </a:extLst>
            </p:cNvPr>
            <p:cNvCxnSpPr>
              <a:cxnSpLocks noChangeShapeType="1"/>
              <a:stCxn id="9" idx="0"/>
              <a:endCxn id="15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C789FF2-7794-85ED-D465-7DB86B2E3C67}"/>
              </a:ext>
            </a:extLst>
          </p:cNvPr>
          <p:cNvSpPr txBox="1"/>
          <p:nvPr/>
        </p:nvSpPr>
        <p:spPr>
          <a:xfrm>
            <a:off x="1089288" y="2512663"/>
            <a:ext cx="582105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altLang="en-US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[A, B, C, D, E, F],   [A, B, C, D, F, E],</a:t>
            </a:r>
          </a:p>
          <a:p>
            <a:pPr lvl="1"/>
            <a:r>
              <a:rPr lang="pt-BR" altLang="en-US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[A, B, D, C, E, F],   [A, B, D, C, F, E],</a:t>
            </a:r>
          </a:p>
          <a:p>
            <a:pPr lvl="1"/>
            <a:r>
              <a:rPr lang="pt-BR" altLang="en-US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[B, A, C, D, E, F],   [B, A, C, D, F, E],</a:t>
            </a:r>
          </a:p>
          <a:p>
            <a:pPr lvl="1"/>
            <a:r>
              <a:rPr lang="pt-BR" altLang="en-US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[B, A, D, C, E, F],   [B, A, D, C, F, E],</a:t>
            </a:r>
            <a:endParaRPr lang="en-US" altLang="en-US" sz="22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[B, C, A, D, E, F],   [B, C, A, D, F, E],</a:t>
            </a:r>
          </a:p>
          <a:p>
            <a:pPr lvl="1"/>
            <a:r>
              <a:rPr lang="en-US" altLang="en-US" sz="2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6111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173211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Topological Sort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E5FE865-84BC-1533-F7FD-7A3E157F8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42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03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  <a:defRPr sz="2400">
                <a:solidFill>
                  <a:schemeClr val="accent4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540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20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3pPr>
            <a:lvl4pPr marL="14303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6646"/>
              </a:buClr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4pPr>
            <a:lvl5pPr marL="1765300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5pPr>
            <a:lvl6pPr marL="22225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6pPr>
            <a:lvl7pPr marL="26797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7pPr>
            <a:lvl8pPr marL="31369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8pPr>
            <a:lvl9pPr marL="35941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9pPr>
          </a:lstStyle>
          <a:p>
            <a:pPr marL="4603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TopologicalSort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)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map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:= {each vertex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  <a:sym typeface="Symbol" panose="05050102010706020507" pitchFamily="18" charset="2"/>
              </a:rPr>
              <a:t>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its in-degree}.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queue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:= {all vertices with in-degree = 0}.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ordering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:= { 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Repeat until queue is empty: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/>
              </a:rPr>
              <a:t>Dequeue the first vertex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/>
              </a:rPr>
              <a:t> from the queue.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/>
              </a:rPr>
              <a:t>ordering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/>
              </a:rPr>
              <a:t>+=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/>
              </a:rPr>
              <a:t>.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/>
              </a:rPr>
              <a:t>Decrease the in-degree of all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/>
              </a:rPr>
              <a:t>'s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/>
              </a:rPr>
              <a:t>neighbors by 1 in the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/>
              </a:rPr>
              <a:t>map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/>
              </a:rPr>
              <a:t>.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/>
              </a:rPr>
              <a:t>queue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alibri"/>
              </a:rPr>
              <a:t>+= {any neighbors now having in-degree of 0}.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/>
            </a:endParaRP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map	:= { A=0, B=0, C=1, D=2, E=2, F=2 }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queue	:= { B, A }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ordering	:= { }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AAA100B-A716-9C48-92C5-1D22B5DF8B92}"/>
              </a:ext>
            </a:extLst>
          </p:cNvPr>
          <p:cNvGrpSpPr>
            <a:grpSpLocks/>
          </p:cNvGrpSpPr>
          <p:nvPr/>
        </p:nvGrpSpPr>
        <p:grpSpPr bwMode="auto">
          <a:xfrm>
            <a:off x="7105005" y="1981201"/>
            <a:ext cx="3124200" cy="2590800"/>
            <a:chOff x="3456" y="1344"/>
            <a:chExt cx="1968" cy="1632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4BE7F73A-CAA1-74DC-194A-1E5BAE243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cxnSp>
          <p:nvCxnSpPr>
            <p:cNvPr id="6" name="AutoShape 6">
              <a:extLst>
                <a:ext uri="{FF2B5EF4-FFF2-40B4-BE49-F238E27FC236}">
                  <a16:creationId xmlns:a16="http://schemas.microsoft.com/office/drawing/2014/main" id="{20D76A9B-0C35-BA72-BFE6-BEB2329B6BA8}"/>
                </a:ext>
              </a:extLst>
            </p:cNvPr>
            <p:cNvCxnSpPr>
              <a:cxnSpLocks noChangeShapeType="1"/>
              <a:stCxn id="10" idx="7"/>
              <a:endCxn id="5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806C66DF-C3DB-3782-5B20-EDE991785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73AF274-54F0-6F9D-0591-87A9302AD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F</a:t>
              </a: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029F2839-3DFC-2704-C27A-851280B5E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</a:t>
              </a: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297BC074-AA50-6875-0BBB-3064F9A8F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cxnSp>
          <p:nvCxnSpPr>
            <p:cNvPr id="11" name="AutoShape 11">
              <a:extLst>
                <a:ext uri="{FF2B5EF4-FFF2-40B4-BE49-F238E27FC236}">
                  <a16:creationId xmlns:a16="http://schemas.microsoft.com/office/drawing/2014/main" id="{A6EFF0F8-9F9A-7EF7-0767-812DAAEC818B}"/>
                </a:ext>
              </a:extLst>
            </p:cNvPr>
            <p:cNvCxnSpPr>
              <a:cxnSpLocks noChangeShapeType="1"/>
              <a:stCxn id="5" idx="6"/>
              <a:endCxn id="8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2">
              <a:extLst>
                <a:ext uri="{FF2B5EF4-FFF2-40B4-BE49-F238E27FC236}">
                  <a16:creationId xmlns:a16="http://schemas.microsoft.com/office/drawing/2014/main" id="{B2630422-4A14-8E30-7121-01C474DF5BB9}"/>
                </a:ext>
              </a:extLst>
            </p:cNvPr>
            <p:cNvCxnSpPr>
              <a:cxnSpLocks noChangeShapeType="1"/>
              <a:stCxn id="10" idx="5"/>
              <a:endCxn id="9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3">
              <a:extLst>
                <a:ext uri="{FF2B5EF4-FFF2-40B4-BE49-F238E27FC236}">
                  <a16:creationId xmlns:a16="http://schemas.microsoft.com/office/drawing/2014/main" id="{999A28DC-1BC6-0050-B276-FAFD87A95462}"/>
                </a:ext>
              </a:extLst>
            </p:cNvPr>
            <p:cNvCxnSpPr>
              <a:cxnSpLocks noChangeShapeType="1"/>
              <a:stCxn id="9" idx="7"/>
              <a:endCxn id="8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4">
              <a:extLst>
                <a:ext uri="{FF2B5EF4-FFF2-40B4-BE49-F238E27FC236}">
                  <a16:creationId xmlns:a16="http://schemas.microsoft.com/office/drawing/2014/main" id="{F0E6A26A-56FC-1869-D820-80CEF62A411F}"/>
                </a:ext>
              </a:extLst>
            </p:cNvPr>
            <p:cNvCxnSpPr>
              <a:cxnSpLocks noChangeShapeType="1"/>
              <a:stCxn id="7" idx="6"/>
              <a:endCxn id="9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74B4C5F6-D584-CD95-A1BC-654E4CE3F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</a:t>
              </a:r>
            </a:p>
          </p:txBody>
        </p:sp>
        <p:cxnSp>
          <p:nvCxnSpPr>
            <p:cNvPr id="16" name="AutoShape 16">
              <a:extLst>
                <a:ext uri="{FF2B5EF4-FFF2-40B4-BE49-F238E27FC236}">
                  <a16:creationId xmlns:a16="http://schemas.microsoft.com/office/drawing/2014/main" id="{6533536F-AEDC-3CF7-D6C9-403A347DC125}"/>
                </a:ext>
              </a:extLst>
            </p:cNvPr>
            <p:cNvCxnSpPr>
              <a:cxnSpLocks noChangeShapeType="1"/>
              <a:stCxn id="5" idx="5"/>
              <a:endCxn id="15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>
              <a:extLst>
                <a:ext uri="{FF2B5EF4-FFF2-40B4-BE49-F238E27FC236}">
                  <a16:creationId xmlns:a16="http://schemas.microsoft.com/office/drawing/2014/main" id="{DB3C407D-4AF7-1F93-117C-975B863CEDA6}"/>
                </a:ext>
              </a:extLst>
            </p:cNvPr>
            <p:cNvCxnSpPr>
              <a:cxnSpLocks noChangeShapeType="1"/>
              <a:stCxn id="9" idx="0"/>
              <a:endCxn id="15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073876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173211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Topological Sort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E5FE865-84BC-1533-F7FD-7A3E157F8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42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03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  <a:defRPr sz="2400">
                <a:solidFill>
                  <a:schemeClr val="accent4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540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20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3pPr>
            <a:lvl4pPr marL="14303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6646"/>
              </a:buClr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4pPr>
            <a:lvl5pPr marL="1765300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5pPr>
            <a:lvl6pPr marL="22225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6pPr>
            <a:lvl7pPr marL="26797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7pPr>
            <a:lvl8pPr marL="31369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8pPr>
            <a:lvl9pPr marL="35941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9pPr>
          </a:lstStyle>
          <a:p>
            <a:pPr marL="4603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TopologicalSort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)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map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:= {each vertex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sym typeface="Symbol" panose="05050102010706020507" pitchFamily="18" charset="2"/>
              </a:rPr>
              <a:t>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its in-degree}.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queue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:= {all vertices with in-degree = 0}.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ordering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:= { 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Repeat until queue is empty: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Dequeue the first vertex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 from the queue.  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</a:rPr>
              <a:t>// B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ordering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+=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.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Decrease the in-degree of all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's  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</a:rPr>
              <a:t>// C, D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neighbors by 1 in the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map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.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queue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+= {any neighbors now having in-degree of 0}.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libri"/>
            </a:endParaRP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map	:= { A=0, B=0,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C=0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,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D=1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, E=2, F=2 }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queue	:= { A,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C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 }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ordering	:= {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B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 }</a:t>
            </a:r>
          </a:p>
        </p:txBody>
      </p:sp>
      <p:grpSp>
        <p:nvGrpSpPr>
          <p:cNvPr id="31" name="Group 4">
            <a:extLst>
              <a:ext uri="{FF2B5EF4-FFF2-40B4-BE49-F238E27FC236}">
                <a16:creationId xmlns:a16="http://schemas.microsoft.com/office/drawing/2014/main" id="{9FEAB14C-AF65-D936-4D60-E836A3E8F408}"/>
              </a:ext>
            </a:extLst>
          </p:cNvPr>
          <p:cNvGrpSpPr>
            <a:grpSpLocks/>
          </p:cNvGrpSpPr>
          <p:nvPr/>
        </p:nvGrpSpPr>
        <p:grpSpPr bwMode="auto">
          <a:xfrm>
            <a:off x="7107614" y="1991711"/>
            <a:ext cx="3124200" cy="2590800"/>
            <a:chOff x="3456" y="1344"/>
            <a:chExt cx="1968" cy="1632"/>
          </a:xfrm>
        </p:grpSpPr>
        <p:sp>
          <p:nvSpPr>
            <p:cNvPr id="6144" name="Oval 5">
              <a:extLst>
                <a:ext uri="{FF2B5EF4-FFF2-40B4-BE49-F238E27FC236}">
                  <a16:creationId xmlns:a16="http://schemas.microsoft.com/office/drawing/2014/main" id="{95EEFA37-9F6F-4C03-2EF0-516A1B315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6145" name="AutoShape 6">
              <a:extLst>
                <a:ext uri="{FF2B5EF4-FFF2-40B4-BE49-F238E27FC236}">
                  <a16:creationId xmlns:a16="http://schemas.microsoft.com/office/drawing/2014/main" id="{59A8A255-F370-55E9-6EAA-89B4E2ABF9C8}"/>
                </a:ext>
              </a:extLst>
            </p:cNvPr>
            <p:cNvCxnSpPr>
              <a:cxnSpLocks noChangeShapeType="1"/>
              <a:stCxn id="6150" idx="7"/>
              <a:endCxn id="6144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47" name="Oval 7">
              <a:extLst>
                <a:ext uri="{FF2B5EF4-FFF2-40B4-BE49-F238E27FC236}">
                  <a16:creationId xmlns:a16="http://schemas.microsoft.com/office/drawing/2014/main" id="{B5BD85DF-DF3A-8B6E-170A-296A5E1F5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6148" name="Oval 8">
              <a:extLst>
                <a:ext uri="{FF2B5EF4-FFF2-40B4-BE49-F238E27FC236}">
                  <a16:creationId xmlns:a16="http://schemas.microsoft.com/office/drawing/2014/main" id="{37FF24AB-DB91-A2F8-9669-7302F7EAE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6149" name="Oval 9">
              <a:extLst>
                <a:ext uri="{FF2B5EF4-FFF2-40B4-BE49-F238E27FC236}">
                  <a16:creationId xmlns:a16="http://schemas.microsoft.com/office/drawing/2014/main" id="{D9001772-3BCB-01B9-CAAE-A5EE1E95E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150" name="Oval 10">
              <a:extLst>
                <a:ext uri="{FF2B5EF4-FFF2-40B4-BE49-F238E27FC236}">
                  <a16:creationId xmlns:a16="http://schemas.microsoft.com/office/drawing/2014/main" id="{80585101-003F-C2D7-1A87-4FB50A8C4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6151" name="AutoShape 11">
              <a:extLst>
                <a:ext uri="{FF2B5EF4-FFF2-40B4-BE49-F238E27FC236}">
                  <a16:creationId xmlns:a16="http://schemas.microsoft.com/office/drawing/2014/main" id="{1DCD5E10-A975-9C95-5AE1-421F0EE0D4FE}"/>
                </a:ext>
              </a:extLst>
            </p:cNvPr>
            <p:cNvCxnSpPr>
              <a:cxnSpLocks noChangeShapeType="1"/>
              <a:stCxn id="6144" idx="6"/>
              <a:endCxn id="6148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2" name="AutoShape 12">
              <a:extLst>
                <a:ext uri="{FF2B5EF4-FFF2-40B4-BE49-F238E27FC236}">
                  <a16:creationId xmlns:a16="http://schemas.microsoft.com/office/drawing/2014/main" id="{E4BD2D83-EC63-C01A-9AD5-8C9CB2DE9AB2}"/>
                </a:ext>
              </a:extLst>
            </p:cNvPr>
            <p:cNvCxnSpPr>
              <a:cxnSpLocks noChangeShapeType="1"/>
              <a:stCxn id="6150" idx="5"/>
              <a:endCxn id="6149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3" name="AutoShape 13">
              <a:extLst>
                <a:ext uri="{FF2B5EF4-FFF2-40B4-BE49-F238E27FC236}">
                  <a16:creationId xmlns:a16="http://schemas.microsoft.com/office/drawing/2014/main" id="{9FEB4408-5401-62CE-D5B6-EEE63CD09E65}"/>
                </a:ext>
              </a:extLst>
            </p:cNvPr>
            <p:cNvCxnSpPr>
              <a:cxnSpLocks noChangeShapeType="1"/>
              <a:stCxn id="6149" idx="7"/>
              <a:endCxn id="6148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4" name="AutoShape 14">
              <a:extLst>
                <a:ext uri="{FF2B5EF4-FFF2-40B4-BE49-F238E27FC236}">
                  <a16:creationId xmlns:a16="http://schemas.microsoft.com/office/drawing/2014/main" id="{2CDA0AA0-A5E0-D531-802D-C1FDF1F0517B}"/>
                </a:ext>
              </a:extLst>
            </p:cNvPr>
            <p:cNvCxnSpPr>
              <a:cxnSpLocks noChangeShapeType="1"/>
              <a:stCxn id="6147" idx="6"/>
              <a:endCxn id="6149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55" name="Oval 15">
              <a:extLst>
                <a:ext uri="{FF2B5EF4-FFF2-40B4-BE49-F238E27FC236}">
                  <a16:creationId xmlns:a16="http://schemas.microsoft.com/office/drawing/2014/main" id="{59CC107A-98DF-2FDE-F42E-8936151B3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6156" name="AutoShape 16">
              <a:extLst>
                <a:ext uri="{FF2B5EF4-FFF2-40B4-BE49-F238E27FC236}">
                  <a16:creationId xmlns:a16="http://schemas.microsoft.com/office/drawing/2014/main" id="{047CEEAE-5D3C-9B6D-AC1D-AE3AE8501001}"/>
                </a:ext>
              </a:extLst>
            </p:cNvPr>
            <p:cNvCxnSpPr>
              <a:cxnSpLocks noChangeShapeType="1"/>
              <a:stCxn id="6144" idx="5"/>
              <a:endCxn id="6155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7" name="AutoShape 17">
              <a:extLst>
                <a:ext uri="{FF2B5EF4-FFF2-40B4-BE49-F238E27FC236}">
                  <a16:creationId xmlns:a16="http://schemas.microsoft.com/office/drawing/2014/main" id="{A9418F0C-E77B-46BE-5787-8FD4D3E00471}"/>
                </a:ext>
              </a:extLst>
            </p:cNvPr>
            <p:cNvCxnSpPr>
              <a:cxnSpLocks noChangeShapeType="1"/>
              <a:stCxn id="6149" idx="0"/>
              <a:endCxn id="6155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6598408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173211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Topological Sort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E5FE865-84BC-1533-F7FD-7A3E157F8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42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0375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  <a:defRPr sz="2400">
                <a:solidFill>
                  <a:schemeClr val="accent4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54075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20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Char char="•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3pPr>
            <a:lvl4pPr marL="1430338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96646"/>
              </a:buClr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4pPr>
            <a:lvl5pPr marL="1765300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0425" algn="l"/>
                <a:tab pos="1143000" algn="l"/>
                <a:tab pos="1431925" algn="l"/>
                <a:tab pos="1774825" algn="l"/>
              </a:tabLst>
              <a:defRPr sz="2000">
                <a:solidFill>
                  <a:srgbClr val="4D4D4D"/>
                </a:solidFill>
                <a:latin typeface="+mn-lt"/>
              </a:defRPr>
            </a:lvl5pPr>
            <a:lvl6pPr marL="22225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6pPr>
            <a:lvl7pPr marL="26797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7pPr>
            <a:lvl8pPr marL="31369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8pPr>
            <a:lvl9pPr marL="3594100" indent="-220663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4D4D4D"/>
                </a:solidFill>
                <a:latin typeface="+mn-lt"/>
              </a:defRPr>
            </a:lvl9pPr>
          </a:lstStyle>
          <a:p>
            <a:pPr marL="4603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9275B"/>
              </a:buClr>
              <a:buSzPct val="100000"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TopologicalSort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)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map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:= {each vertex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  <a:sym typeface="Symbol" panose="05050102010706020507" pitchFamily="18" charset="2"/>
              </a:rPr>
              <a:t>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its in-degree}.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queue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:= {all vertices with in-degree = 0}.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ordering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:= { 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Repeat until queue is empty: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Dequeue the first vertex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 from the queue.  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</a:rPr>
              <a:t>// A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ordering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+=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.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Decrease the in-degree of all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's  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/>
              </a:rPr>
              <a:t>// D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neighbors by 1 in the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map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.</a:t>
            </a:r>
          </a:p>
          <a:p>
            <a:pPr marL="1143000" marR="0" lvl="2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SzTx/>
              <a:buFontTx/>
              <a:buChar char="•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queue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alibri"/>
              </a:rPr>
              <a:t>+= {any neighbors now having in-degree of 0}.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alibri"/>
            </a:endParaRP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map	:= { A=0, B=0, C=0,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D=0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, E=2, F=2 }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queue	:= { C,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D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}</a:t>
            </a:r>
          </a:p>
          <a:p>
            <a:pPr marL="854075" marR="0" lvl="1" indent="-279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>
                <a:tab pos="860425" algn="l"/>
                <a:tab pos="1143000" algn="l"/>
                <a:tab pos="20558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ordering	:= { B,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A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/>
              </a:rPr>
              <a:t>}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B3EC4F3-DCD2-2EF9-3087-19BACA43C06C}"/>
              </a:ext>
            </a:extLst>
          </p:cNvPr>
          <p:cNvGrpSpPr>
            <a:grpSpLocks/>
          </p:cNvGrpSpPr>
          <p:nvPr/>
        </p:nvGrpSpPr>
        <p:grpSpPr bwMode="auto">
          <a:xfrm>
            <a:off x="7107607" y="1991711"/>
            <a:ext cx="3124200" cy="2590800"/>
            <a:chOff x="3456" y="1344"/>
            <a:chExt cx="1968" cy="1632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B2115EA9-53FB-8815-6E0E-3542093FB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5" name="AutoShape 6">
              <a:extLst>
                <a:ext uri="{FF2B5EF4-FFF2-40B4-BE49-F238E27FC236}">
                  <a16:creationId xmlns:a16="http://schemas.microsoft.com/office/drawing/2014/main" id="{F2F136B4-6920-0CB0-EE1F-39F6E9A9C30E}"/>
                </a:ext>
              </a:extLst>
            </p:cNvPr>
            <p:cNvCxnSpPr>
              <a:cxnSpLocks noChangeShapeType="1"/>
              <a:stCxn id="9" idx="7"/>
              <a:endCxn id="4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230AD438-976E-9042-2A7F-0EC126EBA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375AF5D6-F121-E446-56FD-E563CEE0F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4FAF22AE-406C-4116-C7D4-AF60B8B8B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F3E6A92F-DA16-844C-220F-99CFA1B29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10" name="AutoShape 11">
              <a:extLst>
                <a:ext uri="{FF2B5EF4-FFF2-40B4-BE49-F238E27FC236}">
                  <a16:creationId xmlns:a16="http://schemas.microsoft.com/office/drawing/2014/main" id="{27D9DAB6-FC57-1E7D-1889-9610CF273E2E}"/>
                </a:ext>
              </a:extLst>
            </p:cNvPr>
            <p:cNvCxnSpPr>
              <a:cxnSpLocks noChangeShapeType="1"/>
              <a:stCxn id="4" idx="6"/>
              <a:endCxn id="7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2">
              <a:extLst>
                <a:ext uri="{FF2B5EF4-FFF2-40B4-BE49-F238E27FC236}">
                  <a16:creationId xmlns:a16="http://schemas.microsoft.com/office/drawing/2014/main" id="{426D20B7-DA3A-65C4-F29D-45F230A43EA0}"/>
                </a:ext>
              </a:extLst>
            </p:cNvPr>
            <p:cNvCxnSpPr>
              <a:cxnSpLocks noChangeShapeType="1"/>
              <a:stCxn id="9" idx="5"/>
              <a:endCxn id="8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3">
              <a:extLst>
                <a:ext uri="{FF2B5EF4-FFF2-40B4-BE49-F238E27FC236}">
                  <a16:creationId xmlns:a16="http://schemas.microsoft.com/office/drawing/2014/main" id="{0E8CEB27-4B35-953B-66E5-1F26EFD57690}"/>
                </a:ext>
              </a:extLst>
            </p:cNvPr>
            <p:cNvCxnSpPr>
              <a:cxnSpLocks noChangeShapeType="1"/>
              <a:stCxn id="8" idx="7"/>
              <a:endCxn id="7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4">
              <a:extLst>
                <a:ext uri="{FF2B5EF4-FFF2-40B4-BE49-F238E27FC236}">
                  <a16:creationId xmlns:a16="http://schemas.microsoft.com/office/drawing/2014/main" id="{A38C4D96-6A78-D69C-4C7D-D7229BBA150A}"/>
                </a:ext>
              </a:extLst>
            </p:cNvPr>
            <p:cNvCxnSpPr>
              <a:cxnSpLocks noChangeShapeType="1"/>
              <a:stCxn id="6" idx="6"/>
              <a:endCxn id="8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BF906D80-8E70-0980-32A4-DAFB0F146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5" name="AutoShape 16">
              <a:extLst>
                <a:ext uri="{FF2B5EF4-FFF2-40B4-BE49-F238E27FC236}">
                  <a16:creationId xmlns:a16="http://schemas.microsoft.com/office/drawing/2014/main" id="{8FEFAD44-6465-F9C8-B033-B1CC0598DFD7}"/>
                </a:ext>
              </a:extLst>
            </p:cNvPr>
            <p:cNvCxnSpPr>
              <a:cxnSpLocks noChangeShapeType="1"/>
              <a:stCxn id="4" idx="5"/>
              <a:endCxn id="14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7">
              <a:extLst>
                <a:ext uri="{FF2B5EF4-FFF2-40B4-BE49-F238E27FC236}">
                  <a16:creationId xmlns:a16="http://schemas.microsoft.com/office/drawing/2014/main" id="{C848AAA6-6884-8918-E3A8-665934B68599}"/>
                </a:ext>
              </a:extLst>
            </p:cNvPr>
            <p:cNvCxnSpPr>
              <a:cxnSpLocks noChangeShapeType="1"/>
              <a:stCxn id="8" idx="0"/>
              <a:endCxn id="14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965729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6|22.3|12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6.7|52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6.7|52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6.7|52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6.7|52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6|22.3|12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9.1|8.2|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6|22.3|1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6|22.3|1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6|22.3|1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6|22.3|12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6.7|5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6.7|52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6.7|52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6.7|52.5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3528</Words>
  <Application>Microsoft Office PowerPoint</Application>
  <PresentationFormat>Widescreen</PresentationFormat>
  <Paragraphs>784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Calibri Light</vt:lpstr>
      <vt:lpstr>Cambria</vt:lpstr>
      <vt:lpstr>Cambria Math</vt:lpstr>
      <vt:lpstr>Symbol</vt:lpstr>
      <vt:lpstr>Tahoma</vt:lpstr>
      <vt:lpstr>Times New Roman</vt:lpstr>
      <vt:lpstr>Wingdings</vt:lpstr>
      <vt:lpstr>Office Theme</vt:lpstr>
      <vt:lpstr>Adjacency</vt:lpstr>
      <vt:lpstr>1_Office Theme</vt:lpstr>
      <vt:lpstr>CSC 301 – Design and Analysis of Algorithms</vt:lpstr>
      <vt:lpstr>Applications of Graphs: Topological Sorting</vt:lpstr>
      <vt:lpstr>Topological Sorting</vt:lpstr>
      <vt:lpstr>Topological Sorting</vt:lpstr>
      <vt:lpstr>Topological Sorting: Intuition</vt:lpstr>
      <vt:lpstr>Topological Sorting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Sorting</vt:lpstr>
      <vt:lpstr>Topological Sorting</vt:lpstr>
      <vt:lpstr>PowerPoint Presentation</vt:lpstr>
      <vt:lpstr>Algorithm for TS</vt:lpstr>
      <vt:lpstr>Edge classification by DFS</vt:lpstr>
      <vt:lpstr>Edge classification by DFS</vt:lpstr>
      <vt:lpstr>Edge classification by DFS</vt:lpstr>
      <vt:lpstr>DAGs and back edges</vt:lpstr>
      <vt:lpstr>Back to topological sort</vt:lpstr>
      <vt:lpstr>Topological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 of TS(G)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301 – Design and Analysis of Algorithms</dc:title>
  <dc:creator>Hasan Jamal</dc:creator>
  <cp:lastModifiedBy>Hasan Jamal</cp:lastModifiedBy>
  <cp:revision>231</cp:revision>
  <dcterms:created xsi:type="dcterms:W3CDTF">2020-06-30T06:24:28Z</dcterms:created>
  <dcterms:modified xsi:type="dcterms:W3CDTF">2024-05-22T08:23:20Z</dcterms:modified>
</cp:coreProperties>
</file>