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409" r:id="rId4"/>
    <p:sldId id="424" r:id="rId5"/>
    <p:sldId id="425" r:id="rId6"/>
    <p:sldId id="426" r:id="rId7"/>
    <p:sldId id="427" r:id="rId8"/>
    <p:sldId id="455" r:id="rId9"/>
    <p:sldId id="421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8" r:id="rId30"/>
    <p:sldId id="423" r:id="rId31"/>
    <p:sldId id="449" r:id="rId32"/>
    <p:sldId id="450" r:id="rId33"/>
    <p:sldId id="451" r:id="rId34"/>
    <p:sldId id="452" r:id="rId35"/>
    <p:sldId id="453" r:id="rId36"/>
    <p:sldId id="454" r:id="rId37"/>
    <p:sldId id="447" r:id="rId38"/>
    <p:sldId id="3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0848"/>
    <a:srgbClr val="F8A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6" autoAdjust="0"/>
    <p:restoredTop sz="76700" autoAdjust="0"/>
  </p:normalViewPr>
  <p:slideViewPr>
    <p:cSldViewPr snapToGrid="0">
      <p:cViewPr varScale="1">
        <p:scale>
          <a:sx n="66" d="100"/>
          <a:sy n="66" d="100"/>
        </p:scale>
        <p:origin x="12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92162-C03B-4EED-A758-1005E973673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7DFF9-65BB-4D0B-BB1B-FFDBF8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30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2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1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33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2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34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27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72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74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8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47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5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5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58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87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58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4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4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6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68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8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0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3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26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97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38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6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7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 are given a set of items numbered 1 to k. We define bk to be the best selection from the set which gives the us the maximum benefit for the subproblem of size k. B[1] will be the smallest subproblem containing only the first item. But this definition of subproblems only using item numbers does not have subproblem optimality.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 cannot define the global optimum value in terms of optimal subproblem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Maximum benefit of 26 is achieved with S4.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solution for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4</a:t>
            </a:r>
            <a:r>
              <a:rPr lang="en-US" altLang="zh-CN" dirty="0"/>
              <a:t> is not part of the solution for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5 </a:t>
            </a:r>
            <a:r>
              <a:rPr lang="en-US" altLang="zh-CN" dirty="0"/>
              <a:t>so our definition of a sub-problem is flawed, and we need another one! Considering only item number in the subproblem is not sufficient.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Let’s add another parameter: </a:t>
            </a:r>
            <a:r>
              <a:rPr lang="en-US" altLang="zh-CN" i="1" dirty="0"/>
              <a:t>w</a:t>
            </a:r>
            <a:r>
              <a:rPr lang="en-US" altLang="zh-CN" dirty="0"/>
              <a:t>, which will represent the maximum weight for each subset of items.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hlink"/>
                </a:solidFill>
              </a:rPr>
              <a:t>The sub-problem then will be to compute </a:t>
            </a:r>
            <a:r>
              <a:rPr lang="en-US" altLang="zh-CN" i="1" dirty="0">
                <a:solidFill>
                  <a:schemeClr val="hlink"/>
                </a:solidFill>
              </a:rPr>
              <a:t>B[</a:t>
            </a:r>
            <a:r>
              <a:rPr lang="en-US" altLang="zh-CN" i="1" dirty="0" err="1">
                <a:solidFill>
                  <a:schemeClr val="hlink"/>
                </a:solidFill>
              </a:rPr>
              <a:t>k,w</a:t>
            </a:r>
            <a:r>
              <a:rPr lang="en-US" altLang="zh-CN" i="1" dirty="0">
                <a:solidFill>
                  <a:schemeClr val="hlink"/>
                </a:solidFill>
              </a:rPr>
              <a:t>], i.e.,</a:t>
            </a:r>
            <a:r>
              <a:rPr lang="en-US" altLang="zh-CN" dirty="0">
                <a:solidFill>
                  <a:schemeClr val="tx2"/>
                </a:solidFill>
              </a:rPr>
              <a:t> to find best selection from </a:t>
            </a:r>
            <a:r>
              <a:rPr lang="en-US" altLang="zh-CN" i="1" dirty="0" err="1">
                <a:solidFill>
                  <a:schemeClr val="tx2"/>
                </a:solidFill>
              </a:rPr>
              <a:t>S</a:t>
            </a:r>
            <a:r>
              <a:rPr lang="en-US" altLang="zh-CN" i="1" baseline="-25000" dirty="0" err="1">
                <a:solidFill>
                  <a:schemeClr val="tx2"/>
                </a:solidFill>
              </a:rPr>
              <a:t>k</a:t>
            </a:r>
            <a:r>
              <a:rPr lang="en-US" altLang="zh-CN" i="1" dirty="0">
                <a:solidFill>
                  <a:schemeClr val="tx2"/>
                </a:solidFill>
              </a:rPr>
              <a:t> in a knapsack of size 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W have two cases here. The first case, is when the item weight is larger than the subproblem weight capacity. In this case, item </a:t>
            </a:r>
            <a:r>
              <a:rPr lang="en-US" altLang="zh-CN" sz="1200" i="1" dirty="0"/>
              <a:t>k</a:t>
            </a:r>
            <a:r>
              <a:rPr lang="en-US" altLang="zh-CN" sz="1200" dirty="0"/>
              <a:t> cannot be part of the solution, since it is overweight.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For the second case, the item weight is smaller than the subproblem weight capacity. This case can have two scenarios. The best subset of </a:t>
            </a:r>
            <a:r>
              <a:rPr lang="en-US" altLang="zh-CN" sz="1200" i="1" dirty="0" err="1"/>
              <a:t>S</a:t>
            </a:r>
            <a:r>
              <a:rPr lang="en-US" altLang="zh-CN" sz="1200" i="1" baseline="-25000" dirty="0" err="1"/>
              <a:t>k</a:t>
            </a:r>
            <a:r>
              <a:rPr lang="en-US" altLang="zh-CN" sz="1200" dirty="0"/>
              <a:t> either contains item </a:t>
            </a:r>
            <a:r>
              <a:rPr lang="en-US" altLang="zh-CN" sz="1200" i="1" dirty="0"/>
              <a:t>k</a:t>
            </a:r>
            <a:r>
              <a:rPr lang="en-US" altLang="zh-CN" sz="1200" dirty="0"/>
              <a:t> or it does not. Here choose </a:t>
            </a:r>
            <a:r>
              <a:rPr lang="en-US" altLang="zh-CN" sz="1200" i="1" dirty="0"/>
              <a:t>the case with greater value</a:t>
            </a:r>
            <a:r>
              <a:rPr lang="en-US" altLang="zh-CN" sz="120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11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EA41-295D-4CAC-B1D3-2A6966BA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E4177-02C8-4C00-BAF6-B0E882B30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79E7-8486-4AFB-B6B8-4618342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9D70-165A-4892-B45B-163B7DDF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8962-6BEC-4095-8D87-5B37DD6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DF85-2F41-4823-9437-3679E8E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2BBE8-9F55-4843-BBD1-590C39C5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2BDF-8250-4895-B7FD-C5D41EA6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589A-7A5D-48E2-84AF-F81E3875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E3D-9C55-4079-BBCF-2C9CD9AB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D7EE-1C63-4EFD-AD1B-007673A2D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CE5E6-19BF-48E8-82BF-E1A46BDB4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F82D-7A38-4599-843B-4D0B4667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CB7B-DDA5-4712-8D17-4801D2C2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E152-8E2C-4A8A-9FB8-9AF66363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30A6B0-EC8D-4E0D-B5FC-0EB19EECD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7692B-792B-4ED0-91B7-8F23FBA22C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7D4A-B497-43CF-B19D-F7001529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60107B-22EA-4779-B6F5-AE259CADC6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117ABB-F4D8-4CBD-A628-5C35A501B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92445-8E8E-49C4-97E1-DD00FC7389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C75C-6ED8-4B8D-B9AD-EE48CF69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C375408-CF77-4ABB-ADBC-CCEDFCB48E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79EA27-C8B4-44ED-9D29-819D3DE76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62FED-7465-4F8B-87BB-3BEFF31AF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2678-C7C9-48D2-91D3-4A15D8FD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9B51A7-AC12-4DC0-B626-1154BAB576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A8A76E-9450-43C5-BBE9-7EAE981B9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4B806-6F53-4E06-8FEE-4C046C3104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45CEE-50EE-4F1D-B90C-670F3633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479A46-4A43-4DB0-A154-AB14C85C5E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D6392-5947-44FC-9F67-CEA73B7E9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89271-66F8-46E6-93A4-3AB4D931F2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D681D2-F5B1-482D-8E1B-740DC29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7E7F57D-2391-4688-A169-37529460972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8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4221634-305B-412A-BC73-FC0665D4A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859AB-645F-44FB-8868-36BAEE6E20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F43B89-A164-4BAB-B3B4-0622DD52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E81E25-71F5-41A0-AE63-5D25D2D6748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49CA5A8-4AFE-428D-A7A5-43A6D7D69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BDF7B-976F-4945-A26B-4255B9028E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447589-285C-4815-B3F6-9E5C1DA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19A3-656B-4380-B553-CC873F34D5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9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BC4D54-ABF1-493E-9834-B0561A6860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AECA2-2101-4850-9DB2-405B2FD11D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AFC0E1-32D0-4629-A8EE-5ABFF4AB58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63A21A-4F81-4D58-A512-4BBEAEF0DA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7ED9-824B-443C-A225-B0C7D111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3547-7AA2-4417-B3A6-8473861E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A719-14E9-428A-8B38-109801E1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AEE6-8C60-46F2-82BB-E80ACCF2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2F11-177F-4CF0-A664-31330C9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4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7E6CF7-4CB3-49E1-B50E-5247F4EF6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AFF0F-C6BA-4CF6-B7D9-BB2C2DCC89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7B2A25-E43E-4D48-986A-08514404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B7C62FF-1AA6-4E80-94CA-071BB4868F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8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D98834-7413-4366-94AD-2510024BE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013D1-F76B-43FB-B619-9C9C84BF9F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1D38-06B9-452E-AC61-01D641C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841C18-D858-4094-AAA6-FFDA3FD06C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1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5393AD-7E5C-4838-BB7F-E098C65A3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DDA5F-AECA-4A84-9F98-2A9F6DC3A1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8307-6E8E-449B-A278-1915FB0C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8F01B1-98A9-43C5-AEE0-F59BF8BBDF3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C57-4846-4391-81F4-B95BCBCE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BAC0-4764-47E2-8223-A5C34935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386B-9B00-47C3-9C4D-0CCF7E63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80C6-8AF2-4D64-8D71-522AA97F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EAD7-9D37-487A-A005-42DD0F9C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A789-4226-4C8B-BC33-58EFB280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F2EA-58FF-40CD-B2F5-D9B09305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8921-D1E8-402E-9C2A-E583770E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5C883-D372-4AEF-BC0D-8B22FD3B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65CAE-5226-4C8A-9D3D-8013113D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6CFCA-E712-4F2E-B7EE-83664622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BEBB-A7A2-4D05-BEA5-31601A15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1E13-0E16-4A52-800A-AA6FA32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D3EDF-C65C-4204-9768-4DCDEBC4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BC5C6-642A-40FE-8B29-F4C882BC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9901-D4AE-4AAD-A70B-CBB84102C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4CEF8-EFBA-47CE-A413-942AEA1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2888D-1E01-4409-9DAC-C413D884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1687-6AB5-4ED3-8FA4-23DA1016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1342-6F4A-4EEE-B821-1A53547F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8AA9A-FC65-4F99-9BAC-07AA890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AFA8-6DE2-4F91-BFB6-32AEC16C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584AB-D8D9-478D-8B15-662898EB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BF37C-4323-4F9D-87D4-0959792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88A59-8BE4-4643-B039-C64C51C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1B5C-7C0F-4C63-A192-2F201818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0C12-8525-4E10-85DF-848C2936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22CB-6654-4117-AF5E-3CC600EE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EC1D-FB41-4211-AB37-C3C672E5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FF57-58DD-4EEF-AE5D-6F02F49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0259-499C-47EE-804D-913A7912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CFCE6-70D3-4D2F-8B04-6EB69E2A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48E-515F-46B7-8544-0A8A9A0F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BB0D9-8AB6-48C5-A847-20099CBE8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2DDE3-1854-4109-95A6-02C0C9AD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0052-D6C7-4B42-8893-1617AB4F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A4A9-E6CA-4B98-8BE0-EDFBF6CD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62382-1324-4D66-9B37-B20F421C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F6F5-A26C-49B3-8F5C-AF1268C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28BA-373B-4364-A4EB-C98AE596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5D08-1747-42FB-8459-9BDF47783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1A57-13F3-408D-9023-999A8F0B48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6F01-FCD7-428B-B7AF-1F8EE64A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F23B-4569-4B37-B9BB-C51E4CFEA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92853-E641-4759-A844-D5BF3A57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BCCBBA-09B6-4640-A937-3DB8A77569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94A11-D8C5-4E7D-B939-F2D81611AB07}"/>
              </a:ext>
            </a:extLst>
          </p:cNvPr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2EA06-5535-401E-9DBE-0A136E1F604D}"/>
              </a:ext>
            </a:extLst>
          </p:cNvPr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20B9-ADB2-457F-97C7-3435F885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4967" y="5648326"/>
            <a:ext cx="732367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C291ED5-3708-4946-B3C4-EA36CA6866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26E7-5367-4309-95DD-6A1B9FE21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511103" y="3988066"/>
            <a:ext cx="236696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425A-C5DD-4F06-96B0-90FEBC465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0475384" y="1585384"/>
            <a:ext cx="2438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6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Relationship Id="rId6" Type="http://schemas.openxmlformats.org/officeDocument/2006/relationships/image" Target="../media/image2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6.png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>
            <a:extLst>
              <a:ext uri="{FF2B5EF4-FFF2-40B4-BE49-F238E27FC236}">
                <a16:creationId xmlns:a16="http://schemas.microsoft.com/office/drawing/2014/main" id="{A9A7F44C-A524-4480-B4E2-D9FCCF694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7792DD-518F-48EE-B3D0-B68D6677922C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8F2947-A159-4539-B1EF-19247FDBE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CSC 301 – Design and Analysis of Algorithms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8F0813-6F2D-4C7B-85EC-4A2C800AD321}"/>
              </a:ext>
            </a:extLst>
          </p:cNvPr>
          <p:cNvSpPr txBox="1">
            <a:spLocks/>
          </p:cNvSpPr>
          <p:nvPr/>
        </p:nvSpPr>
        <p:spPr>
          <a:xfrm>
            <a:off x="0" y="3505200"/>
            <a:ext cx="11245516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Instructor: Dr. M. Hasan Jamal</a:t>
            </a:r>
          </a:p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Lecture# 09(b): Dynamic Programming – Knapsack Problem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3994FE0-F5B7-4CBC-A3CA-CC43BEF874B9}"/>
              </a:ext>
            </a:extLst>
          </p:cNvPr>
          <p:cNvSpPr txBox="1">
            <a:spLocks/>
          </p:cNvSpPr>
          <p:nvPr/>
        </p:nvSpPr>
        <p:spPr>
          <a:xfrm>
            <a:off x="1344583" y="6215596"/>
            <a:ext cx="8817033" cy="642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Slides adapted from Sarah Buchanan</a:t>
            </a:r>
            <a:endParaRPr lang="en-US" sz="1400" spc="-1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http://www.cs.ucf.edu/~sarahb/COP3503/Lectures/</a:t>
            </a:r>
            <a:endParaRPr lang="en-US" sz="1400" b="1" spc="-100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2AB91D-07FA-49FA-984E-BC2981E6C4E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78800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30654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/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33531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22835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1747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1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1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1439919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F29F56-8A1C-4AD9-98D8-7E0968A95F82}"/>
              </a:ext>
            </a:extLst>
          </p:cNvPr>
          <p:cNvCxnSpPr/>
          <p:nvPr/>
        </p:nvCxnSpPr>
        <p:spPr>
          <a:xfrm rot="5400000">
            <a:off x="5835422" y="2200602"/>
            <a:ext cx="3810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58546"/>
              </p:ext>
            </p:extLst>
          </p:nvPr>
        </p:nvGraphicFramePr>
        <p:xfrm>
          <a:off x="4498426" y="1556595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5104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03909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09356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1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2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1439919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87839"/>
              </p:ext>
            </p:extLst>
          </p:nvPr>
        </p:nvGraphicFramePr>
        <p:xfrm>
          <a:off x="4498426" y="1552404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78771A-9DA3-438D-85E9-B13E2D17EA49}"/>
              </a:ext>
            </a:extLst>
          </p:cNvPr>
          <p:cNvCxnSpPr/>
          <p:nvPr/>
        </p:nvCxnSpPr>
        <p:spPr>
          <a:xfrm>
            <a:off x="5594145" y="2039004"/>
            <a:ext cx="11430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34353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81422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09356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1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3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1439919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27579"/>
              </p:ext>
            </p:extLst>
          </p:nvPr>
        </p:nvGraphicFramePr>
        <p:xfrm>
          <a:off x="4498426" y="1552399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78771A-9DA3-438D-85E9-B13E2D17EA49}"/>
              </a:ext>
            </a:extLst>
          </p:cNvPr>
          <p:cNvCxnSpPr/>
          <p:nvPr/>
        </p:nvCxnSpPr>
        <p:spPr>
          <a:xfrm>
            <a:off x="6287835" y="2039004"/>
            <a:ext cx="11430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12305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25973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09356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1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4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1439919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54391"/>
              </p:ext>
            </p:extLst>
          </p:nvPr>
        </p:nvGraphicFramePr>
        <p:xfrm>
          <a:off x="4498426" y="155239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78771A-9DA3-438D-85E9-B13E2D17EA49}"/>
              </a:ext>
            </a:extLst>
          </p:cNvPr>
          <p:cNvCxnSpPr/>
          <p:nvPr/>
        </p:nvCxnSpPr>
        <p:spPr>
          <a:xfrm>
            <a:off x="6997289" y="2039004"/>
            <a:ext cx="11430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58217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4631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09356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1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5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1439919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73028"/>
              </p:ext>
            </p:extLst>
          </p:nvPr>
        </p:nvGraphicFramePr>
        <p:xfrm>
          <a:off x="4498426" y="1552399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78771A-9DA3-438D-85E9-B13E2D17EA49}"/>
              </a:ext>
            </a:extLst>
          </p:cNvPr>
          <p:cNvCxnSpPr/>
          <p:nvPr/>
        </p:nvCxnSpPr>
        <p:spPr>
          <a:xfrm>
            <a:off x="7706743" y="2039004"/>
            <a:ext cx="11430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10432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4952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17852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1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1739467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F29F56-8A1C-4AD9-98D8-7E0968A95F82}"/>
              </a:ext>
            </a:extLst>
          </p:cNvPr>
          <p:cNvCxnSpPr/>
          <p:nvPr/>
        </p:nvCxnSpPr>
        <p:spPr>
          <a:xfrm rot="5400000">
            <a:off x="5808280" y="2547444"/>
            <a:ext cx="3810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98684"/>
              </p:ext>
            </p:extLst>
          </p:nvPr>
        </p:nvGraphicFramePr>
        <p:xfrm>
          <a:off x="4498426" y="155658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91734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35355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17852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2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1739467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F29F56-8A1C-4AD9-98D8-7E0968A95F82}"/>
              </a:ext>
            </a:extLst>
          </p:cNvPr>
          <p:cNvCxnSpPr/>
          <p:nvPr/>
        </p:nvCxnSpPr>
        <p:spPr>
          <a:xfrm rot="5400000">
            <a:off x="6501974" y="2547444"/>
            <a:ext cx="3810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63209"/>
              </p:ext>
            </p:extLst>
          </p:nvPr>
        </p:nvGraphicFramePr>
        <p:xfrm>
          <a:off x="4498426" y="155658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4010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73270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09356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3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1739467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1273"/>
              </p:ext>
            </p:extLst>
          </p:nvPr>
        </p:nvGraphicFramePr>
        <p:xfrm>
          <a:off x="4498426" y="155658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9EFAE5-4028-40A5-9471-F4A43591A782}"/>
              </a:ext>
            </a:extLst>
          </p:cNvPr>
          <p:cNvCxnSpPr>
            <a:cxnSpLocks/>
          </p:cNvCxnSpPr>
          <p:nvPr/>
        </p:nvCxnSpPr>
        <p:spPr>
          <a:xfrm>
            <a:off x="5644053" y="2364826"/>
            <a:ext cx="1828800" cy="399394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38306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0/1 Knapsack Problem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7" y="1243572"/>
                <a:ext cx="10127697" cy="3123476"/>
              </a:xfrm>
            </p:spPr>
            <p:txBody>
              <a:bodyPr/>
              <a:lstStyle/>
              <a:p>
                <a:pPr algn="just"/>
                <a:r>
                  <a:rPr lang="en-US" altLang="en-US" b="1" dirty="0">
                    <a:solidFill>
                      <a:srgbClr val="FF0000"/>
                    </a:solidFill>
                  </a:rPr>
                  <a:t>Given:</a:t>
                </a:r>
                <a:r>
                  <a:rPr lang="en-US" altLang="en-US" dirty="0"/>
                  <a:t> A set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items, with each item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having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/>
                  <a:t> a positive weight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/>
                  <a:t> a positive benefit</a:t>
                </a:r>
              </a:p>
              <a:p>
                <a:pPr algn="just"/>
                <a:endParaRPr lang="en-US" altLang="en-US" dirty="0"/>
              </a:p>
              <a:p>
                <a:pPr algn="just"/>
                <a:r>
                  <a:rPr lang="en-US" altLang="en-US" b="1" dirty="0">
                    <a:solidFill>
                      <a:srgbClr val="FF0000"/>
                    </a:solidFill>
                  </a:rPr>
                  <a:t>Goal:</a:t>
                </a:r>
                <a:r>
                  <a:rPr lang="en-US" altLang="en-US" dirty="0"/>
                  <a:t> Choose items with maximum total benefit but with weight at most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dirty="0"/>
                  <a:t>.</a:t>
                </a:r>
                <a:endParaRPr lang="en-US" altLang="en-US" sz="1200" b="1" dirty="0">
                  <a:solidFill>
                    <a:srgbClr val="FF0000"/>
                  </a:solidFill>
                </a:endParaRPr>
              </a:p>
              <a:p>
                <a:pPr algn="just"/>
                <a:endParaRPr lang="en-US" altLang="en-US" sz="1200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altLang="en-US" dirty="0"/>
                  <a:t>If fractional amounts are </a:t>
                </a:r>
                <a:r>
                  <a:rPr lang="en-US" altLang="en-US" b="1" dirty="0">
                    <a:solidFill>
                      <a:srgbClr val="00B050"/>
                    </a:solidFill>
                  </a:rPr>
                  <a:t>not</a:t>
                </a:r>
                <a:r>
                  <a:rPr lang="en-US" altLang="en-US" dirty="0"/>
                  <a:t> allowed, then this is the </a:t>
                </a:r>
                <a:r>
                  <a:rPr lang="en-US" altLang="en-US" b="1" dirty="0">
                    <a:solidFill>
                      <a:srgbClr val="00B050"/>
                    </a:solidFill>
                  </a:rPr>
                  <a:t>0/1 knapsack problem</a:t>
                </a:r>
              </a:p>
              <a:p>
                <a:pPr lvl="1" algn="just"/>
                <a:r>
                  <a:rPr lang="en-US" altLang="en-US" dirty="0"/>
                  <a:t>In this case, we let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/>
                  <a:t> denote the set of items we take</a:t>
                </a:r>
              </a:p>
              <a:p>
                <a:pPr marL="411163" lvl="1" indent="0" algn="just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7" y="1243572"/>
                <a:ext cx="10127697" cy="3123476"/>
              </a:xfrm>
              <a:blipFill>
                <a:blip r:embed="rId6"/>
                <a:stretch>
                  <a:fillRect t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">
                <a:extLst>
                  <a:ext uri="{FF2B5EF4-FFF2-40B4-BE49-F238E27FC236}">
                    <a16:creationId xmlns:a16="http://schemas.microsoft.com/office/drawing/2014/main" id="{0AA1D510-DC30-4F1F-A287-654470E067A5}"/>
                  </a:ext>
                </a:extLst>
              </p:cNvPr>
              <p:cNvSpPr txBox="1"/>
              <p:nvPr/>
            </p:nvSpPr>
            <p:spPr bwMode="auto">
              <a:xfrm>
                <a:off x="2073166" y="4572000"/>
                <a:ext cx="4343400" cy="21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𝑶𝒃𝒋𝒆𝒄𝒕𝒊𝒗𝒆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maximize</m:t>
                          </m:r>
                          <m: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Constraint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Object 1">
                <a:extLst>
                  <a:ext uri="{FF2B5EF4-FFF2-40B4-BE49-F238E27FC236}">
                    <a16:creationId xmlns:a16="http://schemas.microsoft.com/office/drawing/2014/main" id="{0AA1D510-DC30-4F1F-A287-654470E06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3166" y="4572000"/>
                <a:ext cx="4343400" cy="2133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89252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10049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09356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4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1739467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670010"/>
              </p:ext>
            </p:extLst>
          </p:nvPr>
        </p:nvGraphicFramePr>
        <p:xfrm>
          <a:off x="4498426" y="1556578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9EFAE5-4028-40A5-9471-F4A43591A782}"/>
              </a:ext>
            </a:extLst>
          </p:cNvPr>
          <p:cNvCxnSpPr>
            <a:cxnSpLocks/>
          </p:cNvCxnSpPr>
          <p:nvPr/>
        </p:nvCxnSpPr>
        <p:spPr>
          <a:xfrm>
            <a:off x="6369277" y="2364826"/>
            <a:ext cx="1828800" cy="399394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7842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35311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09356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5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1739467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42014"/>
              </p:ext>
            </p:extLst>
          </p:nvPr>
        </p:nvGraphicFramePr>
        <p:xfrm>
          <a:off x="4498426" y="1556572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9EFAE5-4028-40A5-9471-F4A43591A782}"/>
              </a:ext>
            </a:extLst>
          </p:cNvPr>
          <p:cNvCxnSpPr>
            <a:cxnSpLocks/>
          </p:cNvCxnSpPr>
          <p:nvPr/>
        </p:nvCxnSpPr>
        <p:spPr>
          <a:xfrm>
            <a:off x="7047201" y="2364826"/>
            <a:ext cx="1828800" cy="399394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99726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60987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87262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5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1, …, 3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-3, …, -1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2070553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F29F56-8A1C-4AD9-98D8-7E0968A95F82}"/>
              </a:ext>
            </a:extLst>
          </p:cNvPr>
          <p:cNvCxnSpPr/>
          <p:nvPr/>
        </p:nvCxnSpPr>
        <p:spPr>
          <a:xfrm rot="5400000">
            <a:off x="5808280" y="2894290"/>
            <a:ext cx="3810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7568"/>
              </p:ext>
            </p:extLst>
          </p:nvPr>
        </p:nvGraphicFramePr>
        <p:xfrm>
          <a:off x="4498426" y="155658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709FAC-E09A-4E0F-881D-F72A10445CB6}"/>
              </a:ext>
            </a:extLst>
          </p:cNvPr>
          <p:cNvCxnSpPr/>
          <p:nvPr/>
        </p:nvCxnSpPr>
        <p:spPr>
          <a:xfrm rot="5400000">
            <a:off x="6512482" y="2904796"/>
            <a:ext cx="3810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A92A5D-2F77-4FF3-BD8F-9526F780A9B5}"/>
              </a:ext>
            </a:extLst>
          </p:cNvPr>
          <p:cNvCxnSpPr/>
          <p:nvPr/>
        </p:nvCxnSpPr>
        <p:spPr>
          <a:xfrm rot="5400000">
            <a:off x="7206164" y="2904796"/>
            <a:ext cx="3810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8529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90270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14967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5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4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0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2070553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28379"/>
              </p:ext>
            </p:extLst>
          </p:nvPr>
        </p:nvGraphicFramePr>
        <p:xfrm>
          <a:off x="4498426" y="1556574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561B85-10A9-4852-9600-ABC9C9C7D218}"/>
              </a:ext>
            </a:extLst>
          </p:cNvPr>
          <p:cNvCxnSpPr>
            <a:cxnSpLocks/>
          </p:cNvCxnSpPr>
          <p:nvPr/>
        </p:nvCxnSpPr>
        <p:spPr>
          <a:xfrm>
            <a:off x="5675585" y="2695904"/>
            <a:ext cx="2468880" cy="362606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35088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09884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14967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5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5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2070553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9043"/>
              </p:ext>
            </p:extLst>
          </p:nvPr>
        </p:nvGraphicFramePr>
        <p:xfrm>
          <a:off x="4498426" y="1556575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4B8E6C-322A-4CBF-A0C7-FF6BC28A32CF}"/>
              </a:ext>
            </a:extLst>
          </p:cNvPr>
          <p:cNvCxnSpPr/>
          <p:nvPr/>
        </p:nvCxnSpPr>
        <p:spPr>
          <a:xfrm rot="5400000">
            <a:off x="8564357" y="2923450"/>
            <a:ext cx="36576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44906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08511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81652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6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5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1, …, 4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-4,…, -1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2385867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43509"/>
              </p:ext>
            </p:extLst>
          </p:nvPr>
        </p:nvGraphicFramePr>
        <p:xfrm>
          <a:off x="4498426" y="1556569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4B8E6C-322A-4CBF-A0C7-FF6BC28A32CF}"/>
              </a:ext>
            </a:extLst>
          </p:cNvPr>
          <p:cNvCxnSpPr/>
          <p:nvPr/>
        </p:nvCxnSpPr>
        <p:spPr>
          <a:xfrm rot="5400000">
            <a:off x="5821148" y="3223002"/>
            <a:ext cx="36576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EBA636-DD03-462F-92D5-AD8772EDF225}"/>
              </a:ext>
            </a:extLst>
          </p:cNvPr>
          <p:cNvCxnSpPr/>
          <p:nvPr/>
        </p:nvCxnSpPr>
        <p:spPr>
          <a:xfrm rot="5400000">
            <a:off x="6556878" y="3233510"/>
            <a:ext cx="36576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B5129D-31D4-424A-A4ED-C7ECB57A227A}"/>
              </a:ext>
            </a:extLst>
          </p:cNvPr>
          <p:cNvCxnSpPr/>
          <p:nvPr/>
        </p:nvCxnSpPr>
        <p:spPr>
          <a:xfrm rot="5400000">
            <a:off x="7219026" y="3217742"/>
            <a:ext cx="36576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E6A8D5-7FE0-4DA2-A1BB-E4B600FEC6ED}"/>
              </a:ext>
            </a:extLst>
          </p:cNvPr>
          <p:cNvCxnSpPr/>
          <p:nvPr/>
        </p:nvCxnSpPr>
        <p:spPr>
          <a:xfrm rot="5400000">
            <a:off x="7912718" y="3217742"/>
            <a:ext cx="36576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1474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6152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A92E5-C205-418F-9897-0951CCE6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394" y="3765343"/>
            <a:ext cx="114967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6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5</a:t>
            </a:r>
          </a:p>
          <a:p>
            <a:pPr eaLnBrk="1" hangingPunct="1"/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w = 5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w-</a:t>
            </a:r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= 0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2385867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AE8D51-3E6C-4FE5-82EE-4D1A9A05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97419"/>
              </p:ext>
            </p:extLst>
          </p:nvPr>
        </p:nvGraphicFramePr>
        <p:xfrm>
          <a:off x="4498426" y="15565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E6A8D5-7FE0-4DA2-A1BB-E4B600FEC6ED}"/>
              </a:ext>
            </a:extLst>
          </p:cNvPr>
          <p:cNvCxnSpPr/>
          <p:nvPr/>
        </p:nvCxnSpPr>
        <p:spPr>
          <a:xfrm rot="5400000">
            <a:off x="8606408" y="3217742"/>
            <a:ext cx="36576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54700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DF8D43-4C0A-4C2D-87C3-AD0809C7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7290"/>
              </p:ext>
            </p:extLst>
          </p:nvPr>
        </p:nvGraphicFramePr>
        <p:xfrm>
          <a:off x="4498427" y="1550276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30E11C-AF1E-418A-8B17-44A9676D38DC}"/>
              </a:ext>
            </a:extLst>
          </p:cNvPr>
          <p:cNvSpPr txBox="1">
            <a:spLocks/>
          </p:cNvSpPr>
          <p:nvPr/>
        </p:nvSpPr>
        <p:spPr bwMode="auto">
          <a:xfrm>
            <a:off x="10205551" y="1103586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402E-2F76-4DBE-AD78-41220DD17E64}"/>
              </a:ext>
            </a:extLst>
          </p:cNvPr>
          <p:cNvSpPr/>
          <p:nvPr/>
        </p:nvSpPr>
        <p:spPr>
          <a:xfrm>
            <a:off x="10315917" y="2385867"/>
            <a:ext cx="9144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 Box 57">
            <a:extLst>
              <a:ext uri="{FF2B5EF4-FFF2-40B4-BE49-F238E27FC236}">
                <a16:creationId xmlns:a16="http://schemas.microsoft.com/office/drawing/2014/main" id="{93C7F6F7-AA7D-443B-88E5-7B6A78258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727" y="4476727"/>
            <a:ext cx="412137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We’re DONE!</a:t>
            </a:r>
          </a:p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The max possible value that can be carried in this knapsack is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$7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30506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27807"/>
                <a:ext cx="10207632" cy="2508621"/>
              </a:xfrm>
            </p:spPr>
            <p:txBody>
              <a:bodyPr/>
              <a:lstStyle/>
              <a:p>
                <a:pPr algn="just"/>
                <a:r>
                  <a:rPr lang="en-US" altLang="en-US" dirty="0"/>
                  <a:t>This algorithm only finds the max possible value that can be carried in the knapsack</a:t>
                </a:r>
              </a:p>
              <a:p>
                <a:pPr lvl="1" algn="just"/>
                <a:r>
                  <a:rPr lang="en-US" altLang="zh-CN" dirty="0"/>
                  <a:t>T</a:t>
                </a:r>
                <a:r>
                  <a:rPr lang="en-US" altLang="zh-CN" sz="2000" dirty="0"/>
                  <a:t>he value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algn="just"/>
                <a:endParaRPr lang="en-US" sz="1200" dirty="0"/>
              </a:p>
              <a:p>
                <a:pPr algn="just"/>
                <a:r>
                  <a:rPr lang="en-US" altLang="zh-CN" dirty="0"/>
                  <a:t>To know the </a:t>
                </a:r>
                <a:r>
                  <a:rPr lang="en-US" altLang="zh-CN" b="1" i="1" dirty="0"/>
                  <a:t>items </a:t>
                </a:r>
                <a:r>
                  <a:rPr lang="en-US" altLang="zh-CN" dirty="0"/>
                  <a:t>that make this maximum value, we need to trace back through this table.</a:t>
                </a:r>
              </a:p>
              <a:p>
                <a:pPr marL="114300" indent="0" algn="just">
                  <a:buNone/>
                </a:pPr>
                <a:endParaRPr lang="en-US" altLang="zh-CN" sz="1200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27807"/>
                <a:ext cx="10207632" cy="2508621"/>
              </a:xfrm>
              <a:blipFill>
                <a:blip r:embed="rId6"/>
                <a:stretch>
                  <a:fillRect t="-1456" r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75A8F-14A5-4D2C-A30A-DA38DEEBB69A}"/>
              </a:ext>
            </a:extLst>
          </p:cNvPr>
          <p:cNvSpPr txBox="1"/>
          <p:nvPr/>
        </p:nvSpPr>
        <p:spPr>
          <a:xfrm>
            <a:off x="823751" y="3953584"/>
            <a:ext cx="86197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n, k = W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, k &gt; 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, k] ≠ B[i-1, k]</a:t>
            </a:r>
            <a:endParaRPr lang="en-US" altLang="en-US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mark the </a:t>
            </a:r>
            <a:r>
              <a:rPr lang="en-US" altLang="en-US" sz="2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item as in the knapsack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i-1, k = k-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endParaRPr lang="en-US" altLang="en-US" sz="2000" i="1" baseline="-25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i-1   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</a:t>
            </a:r>
            <a:r>
              <a:rPr lang="en-US" alt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 is not in the optimally packed knapsack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6067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39EEB6-0C5A-4C33-971A-B88ABA3A3988}"/>
              </a:ext>
            </a:extLst>
          </p:cNvPr>
          <p:cNvSpPr txBox="1">
            <a:spLocks/>
          </p:cNvSpPr>
          <p:nvPr/>
        </p:nvSpPr>
        <p:spPr bwMode="auto">
          <a:xfrm>
            <a:off x="8058816" y="134007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E801B89-F324-44F9-B692-564937FB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05000"/>
            <a:ext cx="14033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k = 5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6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5</a:t>
            </a:r>
          </a:p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i,k</a:t>
            </a:r>
            <a:r>
              <a:rPr lang="en-US" alt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] = 7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B[i-1,k] = 7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E4EBA2-9ED9-40BA-9866-A7001B916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03913"/>
              </p:ext>
            </p:extLst>
          </p:nvPr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B3CC931-B48D-4020-A210-50FED9C16021}"/>
              </a:ext>
            </a:extLst>
          </p:cNvPr>
          <p:cNvSpPr/>
          <p:nvPr/>
        </p:nvSpPr>
        <p:spPr>
          <a:xfrm>
            <a:off x="8058816" y="164487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Gill Sans MT" panose="020B05020201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76C05D-1D59-45A9-B5E1-8BF10A0B015C}"/>
              </a:ext>
            </a:extLst>
          </p:cNvPr>
          <p:cNvCxnSpPr/>
          <p:nvPr/>
        </p:nvCxnSpPr>
        <p:spPr>
          <a:xfrm rot="5400000" flipH="1" flipV="1">
            <a:off x="5068094" y="3313906"/>
            <a:ext cx="3810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5CEBBA-C7F5-4206-828E-2896874BAE2B}"/>
              </a:ext>
            </a:extLst>
          </p:cNvPr>
          <p:cNvSpPr txBox="1">
            <a:spLocks/>
          </p:cNvSpPr>
          <p:nvPr/>
        </p:nvSpPr>
        <p:spPr bwMode="auto">
          <a:xfrm>
            <a:off x="9430416" y="134007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Knapsack: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0B4312-81D6-4179-B18C-7CA1601B3C78}"/>
              </a:ext>
            </a:extLst>
          </p:cNvPr>
          <p:cNvSpPr/>
          <p:nvPr/>
        </p:nvSpPr>
        <p:spPr>
          <a:xfrm>
            <a:off x="5334000" y="2971800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53281-6EA3-454E-89C3-4FB8D5A4CB63}"/>
              </a:ext>
            </a:extLst>
          </p:cNvPr>
          <p:cNvSpPr txBox="1"/>
          <p:nvPr/>
        </p:nvSpPr>
        <p:spPr>
          <a:xfrm>
            <a:off x="823751" y="3953584"/>
            <a:ext cx="86197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n, k = W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, k &gt; 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, k] ≠ B[i-1, k]</a:t>
            </a:r>
            <a:endParaRPr lang="en-US" altLang="en-US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mark the </a:t>
            </a:r>
            <a:r>
              <a:rPr lang="en-US" altLang="en-US" sz="2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item as in the knapsack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i-1, k = k-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endParaRPr lang="en-US" altLang="en-US" sz="2000" i="1" baseline="-25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i-1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</a:t>
            </a:r>
            <a:r>
              <a:rPr lang="en-US" alt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 is not in the optimally packed knapsack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906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0/1 Knapsack Problem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7" y="1243572"/>
            <a:ext cx="4010677" cy="553697"/>
          </a:xfrm>
        </p:spPr>
        <p:txBody>
          <a:bodyPr/>
          <a:lstStyle/>
          <a:p>
            <a:pPr marL="114300" indent="0" algn="just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Example: Brute Force Approach</a:t>
            </a:r>
          </a:p>
          <a:p>
            <a:pPr marL="411163" lvl="1" indent="0" algn="just">
              <a:buNone/>
            </a:pP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D6BF31E-7A98-4F41-BEF4-75ACE9B3F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841" y="1881352"/>
            <a:ext cx="8318938" cy="482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976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4888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79525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54163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i="1" u="sng" dirty="0"/>
              <a:t>	Subset      Total weight     Total value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	 </a:t>
            </a:r>
            <a:r>
              <a:rPr lang="en-US" altLang="zh-CN" sz="1800" dirty="0">
                <a:sym typeface="Symbol" panose="05050102010706020507" pitchFamily="18" charset="2"/>
              </a:rPr>
              <a:t>	   0	       0</a:t>
            </a:r>
            <a:r>
              <a:rPr lang="en-US" altLang="zh-CN" sz="1800" i="1" dirty="0">
                <a:sym typeface="Symbol" panose="05050102010706020507" pitchFamily="18" charset="2"/>
              </a:rPr>
              <a:t>			#	W	 B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      {1}               2                  20			</a:t>
            </a:r>
            <a:r>
              <a:rPr lang="en-US" altLang="zh-CN" sz="1800" dirty="0">
                <a:solidFill>
                  <a:srgbClr val="CC00FF"/>
                </a:solidFill>
              </a:rPr>
              <a:t>1	2	20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      {2}               5                  30			</a:t>
            </a:r>
            <a:r>
              <a:rPr lang="en-US" altLang="zh-CN" sz="1800" dirty="0">
                <a:solidFill>
                  <a:srgbClr val="CC00FF"/>
                </a:solidFill>
              </a:rPr>
              <a:t>2	5	30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      {3}             10                  50			</a:t>
            </a:r>
            <a:r>
              <a:rPr lang="en-US" altLang="zh-CN" sz="1800" dirty="0">
                <a:solidFill>
                  <a:srgbClr val="CC00FF"/>
                </a:solidFill>
              </a:rPr>
              <a:t>3	10	50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      {4}               5                  10			</a:t>
            </a:r>
            <a:r>
              <a:rPr lang="en-US" altLang="zh-CN" sz="1800" dirty="0">
                <a:solidFill>
                  <a:srgbClr val="CC00FF"/>
                </a:solidFill>
              </a:rPr>
              <a:t>4	5	10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   {1,2}               7                  50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   {1,3}             12                  70		                </a:t>
            </a:r>
            <a:r>
              <a:rPr lang="en-US" altLang="zh-CN" sz="1800" dirty="0">
                <a:solidFill>
                  <a:srgbClr val="CC00FF"/>
                </a:solidFill>
              </a:rPr>
              <a:t>knapsack capacity W = 16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   {1,4}              7                   30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   {2,3}             15                  </a:t>
            </a:r>
            <a:r>
              <a:rPr lang="en-US" altLang="zh-CN" sz="1800" dirty="0">
                <a:solidFill>
                  <a:srgbClr val="9900CC"/>
                </a:solidFill>
              </a:rPr>
              <a:t>80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   {2,4}             10                  40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   {3,4}             15                  60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{1,2,3}             17                  not feasible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{1,2,4}             12                  60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{1,3,4}             17                  not feasible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   {2,3,4}             20                  not feasible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1800" dirty="0"/>
              <a:t>{1,2,3,4}             22                  not feasible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3871E44-FE69-4974-98FF-76923143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262" y="4367048"/>
            <a:ext cx="396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Go through all combinations and find the one with maximum value and with total weight ≤ </a:t>
            </a:r>
            <a:r>
              <a:rPr lang="en-US" altLang="zh-CN" sz="2000" i="1" dirty="0">
                <a:solidFill>
                  <a:srgbClr val="FF0000"/>
                </a:solidFill>
              </a:rPr>
              <a:t>W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229CDF9-AAD0-4ED2-BBC7-CFB7C8F32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972" y="6045201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43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976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4888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79525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54163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Running time = </a:t>
            </a:r>
            <a:r>
              <a:rPr lang="en-US" altLang="zh-CN" b="1" i="1" dirty="0">
                <a:solidFill>
                  <a:srgbClr val="0033CC"/>
                </a:solidFill>
              </a:rPr>
              <a:t>O(2</a:t>
            </a:r>
            <a:r>
              <a:rPr lang="en-US" altLang="zh-CN" b="1" i="1" baseline="30000" dirty="0">
                <a:solidFill>
                  <a:srgbClr val="0033CC"/>
                </a:solidFill>
              </a:rPr>
              <a:t>n</a:t>
            </a:r>
            <a:r>
              <a:rPr lang="en-US" altLang="zh-CN" b="1" i="1" dirty="0">
                <a:solidFill>
                  <a:srgbClr val="0033CC"/>
                </a:solidFill>
              </a:rPr>
              <a:t>)</a:t>
            </a:r>
            <a:endParaRPr lang="en-US" altLang="zh-CN" b="1" dirty="0">
              <a:solidFill>
                <a:srgbClr val="0033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258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39EEB6-0C5A-4C33-971A-B88ABA3A3988}"/>
              </a:ext>
            </a:extLst>
          </p:cNvPr>
          <p:cNvSpPr txBox="1">
            <a:spLocks/>
          </p:cNvSpPr>
          <p:nvPr/>
        </p:nvSpPr>
        <p:spPr bwMode="auto">
          <a:xfrm>
            <a:off x="8058816" y="134007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E801B89-F324-44F9-B692-564937FB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05000"/>
            <a:ext cx="14033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k = 5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5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4</a:t>
            </a:r>
          </a:p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i,k</a:t>
            </a:r>
            <a:r>
              <a:rPr lang="en-US" alt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] = 7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B[i-1,k] = 7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E4EBA2-9ED9-40BA-9866-A7001B916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97818"/>
              </p:ext>
            </p:extLst>
          </p:nvPr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B3CC931-B48D-4020-A210-50FED9C16021}"/>
              </a:ext>
            </a:extLst>
          </p:cNvPr>
          <p:cNvSpPr/>
          <p:nvPr/>
        </p:nvSpPr>
        <p:spPr>
          <a:xfrm>
            <a:off x="8058816" y="164487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Gill Sans MT" panose="020B05020201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76C05D-1D59-45A9-B5E1-8BF10A0B015C}"/>
              </a:ext>
            </a:extLst>
          </p:cNvPr>
          <p:cNvCxnSpPr/>
          <p:nvPr/>
        </p:nvCxnSpPr>
        <p:spPr>
          <a:xfrm rot="5400000" flipH="1" flipV="1">
            <a:off x="5068094" y="2982824"/>
            <a:ext cx="3810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5CEBBA-C7F5-4206-828E-2896874BAE2B}"/>
              </a:ext>
            </a:extLst>
          </p:cNvPr>
          <p:cNvSpPr txBox="1">
            <a:spLocks/>
          </p:cNvSpPr>
          <p:nvPr/>
        </p:nvSpPr>
        <p:spPr bwMode="auto">
          <a:xfrm>
            <a:off x="9430416" y="134007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Knapsack: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0B4312-81D6-4179-B18C-7CA1601B3C78}"/>
              </a:ext>
            </a:extLst>
          </p:cNvPr>
          <p:cNvSpPr/>
          <p:nvPr/>
        </p:nvSpPr>
        <p:spPr>
          <a:xfrm>
            <a:off x="5334000" y="2640718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51B34-F80E-41DE-93A7-00E891E488D4}"/>
              </a:ext>
            </a:extLst>
          </p:cNvPr>
          <p:cNvSpPr txBox="1"/>
          <p:nvPr/>
        </p:nvSpPr>
        <p:spPr>
          <a:xfrm>
            <a:off x="823751" y="3953584"/>
            <a:ext cx="86197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n, k = W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, k &gt; 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, k] ≠ B[i-1, k]</a:t>
            </a:r>
            <a:endParaRPr lang="en-US" altLang="en-US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mark the </a:t>
            </a:r>
            <a:r>
              <a:rPr lang="en-US" altLang="en-US" sz="2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item as in the knapsack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i-1, k = k-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endParaRPr lang="en-US" altLang="en-US" sz="2000" i="1" baseline="-25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i-1   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</a:t>
            </a:r>
            <a:r>
              <a:rPr lang="en-US" alt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 is not in the optimally packed knapsack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175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39EEB6-0C5A-4C33-971A-B88ABA3A3988}"/>
              </a:ext>
            </a:extLst>
          </p:cNvPr>
          <p:cNvSpPr txBox="1">
            <a:spLocks/>
          </p:cNvSpPr>
          <p:nvPr/>
        </p:nvSpPr>
        <p:spPr bwMode="auto">
          <a:xfrm>
            <a:off x="8058816" y="134007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E801B89-F324-44F9-B692-564937FB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05000"/>
            <a:ext cx="14045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k = 5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=4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3</a:t>
            </a:r>
          </a:p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i,k</a:t>
            </a:r>
            <a:r>
              <a:rPr lang="en-US" alt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] = 7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B[i-1,k] = 3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en-US" altLang="en-US" sz="20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E4EBA2-9ED9-40BA-9866-A7001B916A3B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B3CC931-B48D-4020-A210-50FED9C16021}"/>
              </a:ext>
            </a:extLst>
          </p:cNvPr>
          <p:cNvSpPr/>
          <p:nvPr/>
        </p:nvSpPr>
        <p:spPr>
          <a:xfrm>
            <a:off x="8058816" y="164487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Gill Sans MT" panose="020B05020201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76C05D-1D59-45A9-B5E1-8BF10A0B015C}"/>
              </a:ext>
            </a:extLst>
          </p:cNvPr>
          <p:cNvCxnSpPr>
            <a:cxnSpLocks/>
          </p:cNvCxnSpPr>
          <p:nvPr/>
        </p:nvCxnSpPr>
        <p:spPr>
          <a:xfrm flipH="1" flipV="1">
            <a:off x="3641834" y="2475186"/>
            <a:ext cx="1692166" cy="346842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5CEBBA-C7F5-4206-828E-2896874BAE2B}"/>
              </a:ext>
            </a:extLst>
          </p:cNvPr>
          <p:cNvSpPr txBox="1">
            <a:spLocks/>
          </p:cNvSpPr>
          <p:nvPr/>
        </p:nvSpPr>
        <p:spPr bwMode="auto">
          <a:xfrm>
            <a:off x="9430416" y="134007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Knapsack: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0B4312-81D6-4179-B18C-7CA1601B3C78}"/>
              </a:ext>
            </a:extLst>
          </p:cNvPr>
          <p:cNvSpPr/>
          <p:nvPr/>
        </p:nvSpPr>
        <p:spPr>
          <a:xfrm>
            <a:off x="5334000" y="2309637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B95E53-4B4E-4156-AE7A-419C50D3EBAF}"/>
              </a:ext>
            </a:extLst>
          </p:cNvPr>
          <p:cNvSpPr txBox="1">
            <a:spLocks/>
          </p:cNvSpPr>
          <p:nvPr/>
        </p:nvSpPr>
        <p:spPr bwMode="auto">
          <a:xfrm>
            <a:off x="9385744" y="170794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40A96-4CC3-45D0-AB2D-27ED7ADFA715}"/>
              </a:ext>
            </a:extLst>
          </p:cNvPr>
          <p:cNvSpPr txBox="1"/>
          <p:nvPr/>
        </p:nvSpPr>
        <p:spPr>
          <a:xfrm>
            <a:off x="823751" y="3953584"/>
            <a:ext cx="86197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n, k = W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, k &gt; 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, k] ≠ B[i-1, k]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mark the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item as in the knapsack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i-1, k = k-</a:t>
            </a:r>
            <a:r>
              <a:rPr lang="en-US" alt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endParaRPr lang="en-US" altLang="en-US" sz="2000" i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i-1   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</a:t>
            </a:r>
            <a:r>
              <a:rPr lang="en-US" alt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 is not in the optimally packed knapsack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681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39EEB6-0C5A-4C33-971A-B88ABA3A3988}"/>
              </a:ext>
            </a:extLst>
          </p:cNvPr>
          <p:cNvSpPr txBox="1">
            <a:spLocks/>
          </p:cNvSpPr>
          <p:nvPr/>
        </p:nvSpPr>
        <p:spPr bwMode="auto">
          <a:xfrm>
            <a:off x="8058816" y="134007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E801B89-F324-44F9-B692-564937FB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05000"/>
            <a:ext cx="14045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= 1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k = 2</a:t>
            </a:r>
          </a:p>
          <a:p>
            <a:pPr eaLnBrk="1" hangingPunct="1"/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en-US" altLang="en-US" sz="2000" baseline="-25000" dirty="0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=3</a:t>
            </a:r>
          </a:p>
          <a:p>
            <a:pPr eaLnBrk="1" hangingPunct="1"/>
            <a:r>
              <a:rPr lang="en-US" altLang="en-US" sz="2000" dirty="0" err="1">
                <a:latin typeface="+mj-lt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= 2</a:t>
            </a:r>
          </a:p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B[</a:t>
            </a:r>
            <a:r>
              <a:rPr lang="en-US" altLang="en-US" sz="2000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i,k</a:t>
            </a:r>
            <a:r>
              <a:rPr lang="en-US" alt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] = 3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B[i-1,k] = 0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altLang="en-US" sz="20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E4EBA2-9ED9-40BA-9866-A7001B916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34192"/>
              </p:ext>
            </p:extLst>
          </p:nvPr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B3CC931-B48D-4020-A210-50FED9C16021}"/>
              </a:ext>
            </a:extLst>
          </p:cNvPr>
          <p:cNvSpPr/>
          <p:nvPr/>
        </p:nvSpPr>
        <p:spPr>
          <a:xfrm>
            <a:off x="8058816" y="164487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Gill Sans MT" panose="020B05020201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76C05D-1D59-45A9-B5E1-8BF10A0B015C}"/>
              </a:ext>
            </a:extLst>
          </p:cNvPr>
          <p:cNvCxnSpPr>
            <a:cxnSpLocks/>
          </p:cNvCxnSpPr>
          <p:nvPr/>
        </p:nvCxnSpPr>
        <p:spPr>
          <a:xfrm flipH="1" flipV="1">
            <a:off x="2207172" y="2165140"/>
            <a:ext cx="1058918" cy="382684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5CEBBA-C7F5-4206-828E-2896874BAE2B}"/>
              </a:ext>
            </a:extLst>
          </p:cNvPr>
          <p:cNvSpPr txBox="1">
            <a:spLocks/>
          </p:cNvSpPr>
          <p:nvPr/>
        </p:nvSpPr>
        <p:spPr bwMode="auto">
          <a:xfrm>
            <a:off x="9430416" y="134007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Knapsack: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0B4312-81D6-4179-B18C-7CA1601B3C78}"/>
              </a:ext>
            </a:extLst>
          </p:cNvPr>
          <p:cNvSpPr/>
          <p:nvPr/>
        </p:nvSpPr>
        <p:spPr>
          <a:xfrm>
            <a:off x="3266090" y="1999971"/>
            <a:ext cx="38100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B95E53-4B4E-4156-AE7A-419C50D3EBAF}"/>
              </a:ext>
            </a:extLst>
          </p:cNvPr>
          <p:cNvSpPr txBox="1">
            <a:spLocks/>
          </p:cNvSpPr>
          <p:nvPr/>
        </p:nvSpPr>
        <p:spPr bwMode="auto">
          <a:xfrm>
            <a:off x="9385744" y="170794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2B400C-38D4-41B0-88E0-76F333A4C4F4}"/>
              </a:ext>
            </a:extLst>
          </p:cNvPr>
          <p:cNvSpPr txBox="1">
            <a:spLocks/>
          </p:cNvSpPr>
          <p:nvPr/>
        </p:nvSpPr>
        <p:spPr bwMode="auto">
          <a:xfrm>
            <a:off x="9385744" y="2128381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00CBB-D72B-4A84-B425-202AA05D96D0}"/>
              </a:ext>
            </a:extLst>
          </p:cNvPr>
          <p:cNvSpPr txBox="1"/>
          <p:nvPr/>
        </p:nvSpPr>
        <p:spPr>
          <a:xfrm>
            <a:off x="823751" y="3953584"/>
            <a:ext cx="86197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n, k = W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, k &gt; 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B[</a:t>
            </a:r>
            <a:r>
              <a:rPr lang="en-US" alt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, k] ≠ B[i-1, k]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mark the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item as in the knapsack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i-1, k = k-</a:t>
            </a:r>
            <a:r>
              <a:rPr lang="en-US" alt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endParaRPr lang="en-US" altLang="en-US" sz="2000" i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i-1   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</a:t>
            </a:r>
            <a:r>
              <a:rPr lang="en-US" alt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 is not in the optimally packed knapsack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458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39EEB6-0C5A-4C33-971A-B88ABA3A3988}"/>
              </a:ext>
            </a:extLst>
          </p:cNvPr>
          <p:cNvSpPr txBox="1">
            <a:spLocks/>
          </p:cNvSpPr>
          <p:nvPr/>
        </p:nvSpPr>
        <p:spPr bwMode="auto">
          <a:xfrm>
            <a:off x="8058816" y="134007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Gill Sans MT" panose="020B0502020104020203" pitchFamily="34" charset="0"/>
              </a:rPr>
              <a:t>4: (5,6)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E801B89-F324-44F9-B692-564937FB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05000"/>
            <a:ext cx="7168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= 0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k = 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E4EBA2-9ED9-40BA-9866-A7001B916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24648"/>
              </p:ext>
            </p:extLst>
          </p:nvPr>
        </p:nvGraphicFramePr>
        <p:xfrm>
          <a:off x="1066800" y="16764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B3CC931-B48D-4020-A210-50FED9C16021}"/>
              </a:ext>
            </a:extLst>
          </p:cNvPr>
          <p:cNvSpPr/>
          <p:nvPr/>
        </p:nvSpPr>
        <p:spPr>
          <a:xfrm>
            <a:off x="8058816" y="1644870"/>
            <a:ext cx="1066800" cy="1295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5CEBBA-C7F5-4206-828E-2896874BAE2B}"/>
              </a:ext>
            </a:extLst>
          </p:cNvPr>
          <p:cNvSpPr txBox="1">
            <a:spLocks/>
          </p:cNvSpPr>
          <p:nvPr/>
        </p:nvSpPr>
        <p:spPr bwMode="auto">
          <a:xfrm>
            <a:off x="9430416" y="134007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Gill Sans MT" panose="020B0502020104020203" pitchFamily="34" charset="0"/>
              </a:rPr>
              <a:t>Knapsack: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B95E53-4B4E-4156-AE7A-419C50D3EBAF}"/>
              </a:ext>
            </a:extLst>
          </p:cNvPr>
          <p:cNvSpPr txBox="1">
            <a:spLocks/>
          </p:cNvSpPr>
          <p:nvPr/>
        </p:nvSpPr>
        <p:spPr bwMode="auto">
          <a:xfrm>
            <a:off x="9385744" y="170794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2B400C-38D4-41B0-88E0-76F333A4C4F4}"/>
              </a:ext>
            </a:extLst>
          </p:cNvPr>
          <p:cNvSpPr txBox="1">
            <a:spLocks/>
          </p:cNvSpPr>
          <p:nvPr/>
        </p:nvSpPr>
        <p:spPr bwMode="auto">
          <a:xfrm>
            <a:off x="9385744" y="2128381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65125" indent="-282575" algn="ctr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i="1" dirty="0">
                <a:solidFill>
                  <a:srgbClr val="0070C0"/>
                </a:solidFill>
                <a:latin typeface="+mn-lt"/>
              </a:rPr>
              <a:t>Item 1</a:t>
            </a:r>
          </a:p>
        </p:txBody>
      </p:sp>
      <p:sp>
        <p:nvSpPr>
          <p:cNvPr id="2" name="Text Box 57">
            <a:extLst>
              <a:ext uri="{FF2B5EF4-FFF2-40B4-BE49-F238E27FC236}">
                <a16:creationId xmlns:a16="http://schemas.microsoft.com/office/drawing/2014/main" id="{DA5706F3-9600-4BEA-87A0-FF7B9726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576" y="3458365"/>
            <a:ext cx="474462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k = 0, so we’re DONE!</a:t>
            </a:r>
          </a:p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The optimal knapsack should contain: </a:t>
            </a:r>
            <a:r>
              <a:rPr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Item 1 and Item 2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.</a:t>
            </a:r>
            <a:endParaRPr lang="en-US" altLang="zh-CN" sz="1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52BC7-9F0B-48F5-9599-7F25CB16EF3D}"/>
              </a:ext>
            </a:extLst>
          </p:cNvPr>
          <p:cNvSpPr txBox="1"/>
          <p:nvPr/>
        </p:nvSpPr>
        <p:spPr>
          <a:xfrm>
            <a:off x="823751" y="3953584"/>
            <a:ext cx="86197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n, k = W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, k &gt; 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, k] ≠ B[i-1, k]</a:t>
            </a:r>
            <a:endParaRPr lang="en-US" altLang="en-US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mark the </a:t>
            </a:r>
            <a:r>
              <a:rPr lang="en-US" altLang="en-US" sz="2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item as in the knapsack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i-1, k = k-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endParaRPr lang="en-US" altLang="en-US" sz="2000" i="1" baseline="-25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i-1   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</a:t>
            </a:r>
            <a:r>
              <a:rPr lang="en-US" alt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30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 is not in the optimally packed knapsack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84673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2">
                <a:extLst>
                  <a:ext uri="{FF2B5EF4-FFF2-40B4-BE49-F238E27FC236}">
                    <a16:creationId xmlns:a16="http://schemas.microsoft.com/office/drawing/2014/main" id="{8BBACD32-155B-4D9D-B583-273613398EF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928177" y="4715930"/>
                <a:ext cx="4021247" cy="592138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Time Complexity =</a:t>
                </a:r>
                <a:r>
                  <a:rPr lang="en-US" altLang="en-US" sz="2400" b="1" dirty="0">
                    <a:solidFill>
                      <a:srgbClr val="9900CC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1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US" altLang="en-US" sz="2400" b="1" dirty="0">
                  <a:solidFill>
                    <a:srgbClr val="9900CC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Rectangle 2">
                <a:extLst>
                  <a:ext uri="{FF2B5EF4-FFF2-40B4-BE49-F238E27FC236}">
                    <a16:creationId xmlns:a16="http://schemas.microsoft.com/office/drawing/2014/main" id="{8BBACD32-155B-4D9D-B583-273613398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8177" y="4715930"/>
                <a:ext cx="4021247" cy="592138"/>
              </a:xfrm>
              <a:blipFill>
                <a:blip r:embed="rId6"/>
                <a:stretch>
                  <a:fillRect t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 Box 8">
            <a:extLst>
              <a:ext uri="{FF2B5EF4-FFF2-40B4-BE49-F238E27FC236}">
                <a16:creationId xmlns:a16="http://schemas.microsoft.com/office/drawing/2014/main" id="{2C9D6D46-1A2B-4A38-A768-691995F2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134" y="3841302"/>
            <a:ext cx="4435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// item “</a:t>
            </a:r>
            <a:r>
              <a:rPr lang="en-US" altLang="zh-CN" sz="1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can be part of the solution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8E183FFE-8525-48F5-9EE3-0780EEC49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675869"/>
            <a:ext cx="12720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&gt; w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3B7690FD-BAAE-4B8B-B7A3-F4BA7EF8E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623" y="1675339"/>
            <a:ext cx="94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O(W)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8C5D561E-791B-4B3F-B347-EA27F83E5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5411" y="3512248"/>
            <a:ext cx="886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O(W)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75996B46-8603-4A31-9B5C-0EE0E9CC8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8857" y="3010197"/>
            <a:ext cx="2133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Repeat </a:t>
            </a:r>
            <a:r>
              <a:rPr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times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B98B9FD1-0C54-4CBA-B285-B063EE24F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260" y="2300204"/>
            <a:ext cx="94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O(n)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7ACAFA9A-2C73-44EF-A81F-33601E66C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229" y="6182696"/>
            <a:ext cx="62966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9966FF"/>
                </a:solidFill>
                <a:latin typeface="Times New Roman" panose="02020603050405020304" pitchFamily="18" charset="0"/>
              </a:rPr>
              <a:t>Remember that the brute-force algorithm takes O(2</a:t>
            </a:r>
            <a:r>
              <a:rPr lang="en-US" altLang="zh-CN" baseline="30000" dirty="0">
                <a:solidFill>
                  <a:srgbClr val="99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9966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419F6B2E-6668-41BB-BED5-A711356C1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310" y="1699244"/>
            <a:ext cx="28062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// Initialize 1</a:t>
            </a:r>
            <a:r>
              <a:rPr lang="en-US" altLang="zh-CN" sz="18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st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row to 0’s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8B27C6B7-B770-4752-B177-F47E647C6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310" y="2404907"/>
            <a:ext cx="28062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// Initialize 1</a:t>
            </a:r>
            <a:r>
              <a:rPr lang="en-US" altLang="zh-CN" sz="18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st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column to 0’s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994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21" grpId="0"/>
      <p:bldP spid="22" grpId="0"/>
      <p:bldP spid="23" grpId="0"/>
      <p:bldP spid="24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76D7B8-9DCE-4B25-8C47-4EA8FE17C99E}"/>
              </a:ext>
            </a:extLst>
          </p:cNvPr>
          <p:cNvSpPr txBox="1"/>
          <p:nvPr/>
        </p:nvSpPr>
        <p:spPr>
          <a:xfrm>
            <a:off x="943967" y="1331452"/>
            <a:ext cx="98554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For the practice questions given below: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/>
              <a:t>Fill out the dynamic programming table for the knapsack problem to the right.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Trace back through the table to find the items in the knapsack.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DD3988D-AA71-4D02-9DB3-D66A0D1E2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28225"/>
              </p:ext>
            </p:extLst>
          </p:nvPr>
        </p:nvGraphicFramePr>
        <p:xfrm>
          <a:off x="1716684" y="3331988"/>
          <a:ext cx="29260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40693657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4110194829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0460567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26176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197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84066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8676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412"/>
                  </a:ext>
                </a:extLst>
              </a:tr>
              <a:tr h="3505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Knapsack Capacity W = 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287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E968C4-2F34-4D8F-9D2D-74D1B0C85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6355"/>
              </p:ext>
            </p:extLst>
          </p:nvPr>
        </p:nvGraphicFramePr>
        <p:xfrm>
          <a:off x="6188848" y="3169075"/>
          <a:ext cx="29260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40693657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4110194829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04605670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26176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197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84066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8676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0041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845603"/>
                  </a:ext>
                </a:extLst>
              </a:tr>
              <a:tr h="3505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Knapsack Capacity W =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2871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012818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Greedy Algorithms vs. Dynamic Programming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27807"/>
            <a:ext cx="10207632" cy="5125696"/>
          </a:xfrm>
        </p:spPr>
        <p:txBody>
          <a:bodyPr/>
          <a:lstStyle/>
          <a:p>
            <a:pPr algn="just"/>
            <a:r>
              <a:rPr lang="en-US" altLang="en-US" dirty="0"/>
              <a:t>Greedy algorithms and dynamic programming are similar; both generally work under the same circumstances.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Both techniques rely on the presence of optimal substructure. </a:t>
            </a:r>
          </a:p>
          <a:p>
            <a:pPr lvl="1" algn="just"/>
            <a:r>
              <a:rPr lang="en-US" dirty="0"/>
              <a:t>The optimal solution contains the optimal solutions to subproblems.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Dynamic programming solves subproblems first, then makes a decision.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Greedy algorithm makes decision first, then solve subproblems.</a:t>
            </a:r>
          </a:p>
          <a:p>
            <a:pPr lvl="1" algn="just"/>
            <a:r>
              <a:rPr lang="en-US" dirty="0"/>
              <a:t>Greedy-choice property gains efficiency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Consider the 0-1 knapsack problem, greedy algorithm will pick as much of the most valuable items first which does not necessarily give optimal value! 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6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0940-678C-48C1-A679-83300F7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414016"/>
            <a:ext cx="10160000" cy="198424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88A03C-EB64-4F20-BC2C-92149CAE3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1374967" y="5648326"/>
            <a:ext cx="732367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0/1 Knapsack Problem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8" y="1243572"/>
                <a:ext cx="10166611" cy="3123476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The General Dynamic Programming Technique </a:t>
                </a:r>
                <a:r>
                  <a:rPr lang="en-US" altLang="en-US" dirty="0"/>
                  <a:t>applies to problems that at first seems to require a lot of time (possible exponential), provided we have:</a:t>
                </a:r>
                <a:endParaRPr lang="en-US" altLang="en-US" sz="1200" b="1" dirty="0">
                  <a:solidFill>
                    <a:srgbClr val="FF0000"/>
                  </a:solidFill>
                </a:endParaRPr>
              </a:p>
              <a:p>
                <a:pPr lvl="1" algn="just"/>
                <a:r>
                  <a:rPr lang="en-US" altLang="en-US" b="1" i="1" dirty="0">
                    <a:solidFill>
                      <a:srgbClr val="00B050"/>
                    </a:solidFill>
                  </a:rPr>
                  <a:t>Simple subproblems:</a:t>
                </a:r>
                <a:r>
                  <a:rPr lang="en-US" altLang="en-US" dirty="0"/>
                  <a:t> the subproblems can be defined in terms of a few variables 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dirty="0"/>
                  <a:t>)</a:t>
                </a:r>
              </a:p>
              <a:p>
                <a:pPr lvl="1" algn="just"/>
                <a:r>
                  <a:rPr lang="en-US" altLang="en-US" b="1" i="1" dirty="0">
                    <a:solidFill>
                      <a:srgbClr val="00B050"/>
                    </a:solidFill>
                  </a:rPr>
                  <a:t>Subproblem optimality:</a:t>
                </a:r>
                <a:r>
                  <a:rPr lang="en-US" altLang="en-US" dirty="0"/>
                  <a:t> the global optimum value can be defined in terms of optimal subproblems</a:t>
                </a:r>
              </a:p>
              <a:p>
                <a:pPr lvl="1" algn="just"/>
                <a:r>
                  <a:rPr lang="en-US" altLang="en-US" b="1" i="1" dirty="0">
                    <a:solidFill>
                      <a:srgbClr val="00B050"/>
                    </a:solidFill>
                  </a:rPr>
                  <a:t>Subproblem overlap: </a:t>
                </a:r>
                <a:r>
                  <a:rPr lang="en-US" altLang="en-US" dirty="0"/>
                  <a:t>the subproblems are not independent, but instead they overlap (hence should be constructed bottom-up)</a:t>
                </a:r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8" y="1243572"/>
                <a:ext cx="10166611" cy="3123476"/>
              </a:xfrm>
              <a:blipFill>
                <a:blip r:embed="rId6"/>
                <a:stretch>
                  <a:fillRect t="-1367" r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86855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8344CC-8127-4013-8AAC-F94588C2FDCA}"/>
              </a:ext>
            </a:extLst>
          </p:cNvPr>
          <p:cNvSpPr txBox="1"/>
          <p:nvPr/>
        </p:nvSpPr>
        <p:spPr>
          <a:xfrm>
            <a:off x="2774743" y="4445870"/>
            <a:ext cx="7315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en-US" b="0" i="1" dirty="0">
              <a:latin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0/1 Knapsack Problem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7" y="1243572"/>
                <a:ext cx="10418696" cy="2225609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en-US" altLang="en-US" b="1" u="sng" dirty="0">
                    <a:solidFill>
                      <a:srgbClr val="FF0000"/>
                    </a:solidFill>
                  </a:rPr>
                  <a:t>First Attempt</a:t>
                </a:r>
                <a:endParaRPr lang="en-US" altLang="en-US" u="sng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dirty="0"/>
                  <a:t> Set of items numbered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/>
                  <a:t>to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altLang="en-US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/>
                  <a:t>best selection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en-US" b="1" dirty="0">
                  <a:solidFill>
                    <a:srgbClr val="FF0000"/>
                  </a:solidFill>
                </a:endParaRPr>
              </a:p>
              <a:p>
                <a:pPr algn="just"/>
                <a:endParaRPr lang="en-US" altLang="en-US" sz="1200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altLang="en-US" b="1" dirty="0">
                    <a:solidFill>
                      <a:srgbClr val="FF0000"/>
                    </a:solidFill>
                  </a:rPr>
                  <a:t>Problem: </a:t>
                </a:r>
                <a:r>
                  <a:rPr lang="en-US" altLang="en-US" dirty="0"/>
                  <a:t>Does not have subproblem optimality.</a:t>
                </a:r>
              </a:p>
              <a:p>
                <a:pPr lvl="1" algn="just"/>
                <a:r>
                  <a:rPr lang="en-US" dirty="0"/>
                  <a:t>The solution to the problem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might NOT contain optimal solution from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altLang="en-US" b="1" dirty="0">
                  <a:solidFill>
                    <a:srgbClr val="FF0000"/>
                  </a:solidFill>
                </a:endParaRPr>
              </a:p>
              <a:p>
                <a:pPr lvl="1" algn="just"/>
                <a:r>
                  <a:rPr lang="en-US" altLang="en-US" dirty="0"/>
                  <a:t>Consider set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4, 5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5, 8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9, 10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/>
                  <a:t> of (weight, benefit) pairs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7" y="1243572"/>
                <a:ext cx="10418696" cy="2225609"/>
              </a:xfrm>
              <a:blipFill>
                <a:blip r:embed="rId6"/>
                <a:stretch>
                  <a:fillRect t="-1918" b="-2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1F5861-D3FC-460C-8813-D1AE938DDF4B}"/>
                  </a:ext>
                </a:extLst>
              </p:cNvPr>
              <p:cNvSpPr txBox="1"/>
              <p:nvPr/>
            </p:nvSpPr>
            <p:spPr>
              <a:xfrm>
                <a:off x="2774743" y="4445870"/>
                <a:ext cx="731520" cy="92333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1F5861-D3FC-460C-8813-D1AE938D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743" y="4445870"/>
                <a:ext cx="73152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7D56E2-31C5-4D04-8BD3-1071AC9D2344}"/>
                  </a:ext>
                </a:extLst>
              </p:cNvPr>
              <p:cNvSpPr txBox="1"/>
              <p:nvPr/>
            </p:nvSpPr>
            <p:spPr>
              <a:xfrm>
                <a:off x="3508382" y="4445870"/>
                <a:ext cx="1463040" cy="92333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4, 5</m:t>
                          </m:r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7D56E2-31C5-4D04-8BD3-1071AC9D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82" y="4445870"/>
                <a:ext cx="1463040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9BAE93-43C0-47B2-BE4B-A3DDB2925CA2}"/>
                  </a:ext>
                </a:extLst>
              </p:cNvPr>
              <p:cNvSpPr txBox="1"/>
              <p:nvPr/>
            </p:nvSpPr>
            <p:spPr>
              <a:xfrm>
                <a:off x="4969241" y="4445870"/>
                <a:ext cx="1828800" cy="92333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9BAE93-43C0-47B2-BE4B-A3DDB29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241" y="4445870"/>
                <a:ext cx="1828800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0EBA1A-0809-473F-8320-56BCE4422BA6}"/>
                  </a:ext>
                </a:extLst>
              </p:cNvPr>
              <p:cNvSpPr txBox="1"/>
              <p:nvPr/>
            </p:nvSpPr>
            <p:spPr>
              <a:xfrm>
                <a:off x="6798045" y="4445870"/>
                <a:ext cx="1097280" cy="92333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3, 4</m:t>
                          </m:r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0EBA1A-0809-473F-8320-56BCE442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45" y="4445870"/>
                <a:ext cx="1097280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5771426-F92D-4D06-ABFC-C16FCBC486F1}"/>
              </a:ext>
            </a:extLst>
          </p:cNvPr>
          <p:cNvSpPr txBox="1"/>
          <p:nvPr/>
        </p:nvSpPr>
        <p:spPr>
          <a:xfrm>
            <a:off x="2774743" y="5746265"/>
            <a:ext cx="7315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en-US" b="0" i="1" dirty="0">
              <a:latin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3D68F8-F107-4D8D-B0B0-328D9C8B3B1A}"/>
                  </a:ext>
                </a:extLst>
              </p:cNvPr>
              <p:cNvSpPr txBox="1"/>
              <p:nvPr/>
            </p:nvSpPr>
            <p:spPr>
              <a:xfrm>
                <a:off x="2774743" y="5746265"/>
                <a:ext cx="731520" cy="92333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3D68F8-F107-4D8D-B0B0-328D9C8B3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743" y="5746265"/>
                <a:ext cx="731520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AED6A9-B981-4A19-AE7C-4090D52F517C}"/>
                  </a:ext>
                </a:extLst>
              </p:cNvPr>
              <p:cNvSpPr txBox="1"/>
              <p:nvPr/>
            </p:nvSpPr>
            <p:spPr>
              <a:xfrm>
                <a:off x="3508382" y="5746265"/>
                <a:ext cx="1463040" cy="92333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4, 5</m:t>
                          </m:r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AED6A9-B981-4A19-AE7C-4090D52F5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82" y="5746265"/>
                <a:ext cx="1463040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D6F49-7A60-4FFD-ADCA-2CD08F64E60D}"/>
                  </a:ext>
                </a:extLst>
              </p:cNvPr>
              <p:cNvSpPr txBox="1"/>
              <p:nvPr/>
            </p:nvSpPr>
            <p:spPr>
              <a:xfrm>
                <a:off x="4969241" y="5746265"/>
                <a:ext cx="1828800" cy="92333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D6F49-7A60-4FFD-ADCA-2CD08F64E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241" y="5746265"/>
                <a:ext cx="1828800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9D3601-DC5A-45FD-8213-DAEF56A226AC}"/>
                  </a:ext>
                </a:extLst>
              </p:cNvPr>
              <p:cNvSpPr txBox="1"/>
              <p:nvPr/>
            </p:nvSpPr>
            <p:spPr>
              <a:xfrm>
                <a:off x="6798046" y="5746265"/>
                <a:ext cx="3291840" cy="92333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9, 10</m:t>
                          </m:r>
                        </m:e>
                      </m:d>
                    </m:oMath>
                  </m:oMathPara>
                </a14:m>
                <a:endParaRPr lang="en-US" alt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9D3601-DC5A-45FD-8213-DAEF56A22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46" y="5746265"/>
                <a:ext cx="3291840" cy="9233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B550727-33F6-481B-9600-D22EBCD83E7D}"/>
              </a:ext>
            </a:extLst>
          </p:cNvPr>
          <p:cNvGrpSpPr/>
          <p:nvPr/>
        </p:nvGrpSpPr>
        <p:grpSpPr>
          <a:xfrm>
            <a:off x="2774743" y="3955679"/>
            <a:ext cx="7315143" cy="369332"/>
            <a:chOff x="2459427" y="6241672"/>
            <a:chExt cx="7315143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6222FBC-7379-40BA-9800-EF25BFFDCBD8}"/>
                </a:ext>
              </a:extLst>
            </p:cNvPr>
            <p:cNvCxnSpPr/>
            <p:nvPr/>
          </p:nvCxnSpPr>
          <p:spPr>
            <a:xfrm>
              <a:off x="2459427" y="6448092"/>
              <a:ext cx="7315143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58AF76E-DAA8-4755-8448-B066C6B716EC}"/>
                    </a:ext>
                  </a:extLst>
                </p:cNvPr>
                <p:cNvSpPr txBox="1"/>
                <p:nvPr/>
              </p:nvSpPr>
              <p:spPr>
                <a:xfrm>
                  <a:off x="5934117" y="6241672"/>
                  <a:ext cx="54860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altLang="en-US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58AF76E-DAA8-4755-8448-B066C6B71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117" y="6241672"/>
                  <a:ext cx="54860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772811-B098-4732-BC2C-3426BD07F2AB}"/>
                  </a:ext>
                </a:extLst>
              </p:cNvPr>
              <p:cNvSpPr txBox="1"/>
              <p:nvPr/>
            </p:nvSpPr>
            <p:spPr>
              <a:xfrm>
                <a:off x="1144653" y="4734179"/>
                <a:ext cx="1463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Best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772811-B098-4732-BC2C-3426BD07F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53" y="4734179"/>
                <a:ext cx="1463040" cy="430887"/>
              </a:xfrm>
              <a:prstGeom prst="rect">
                <a:avLst/>
              </a:prstGeom>
              <a:blipFill>
                <a:blip r:embed="rId16"/>
                <a:stretch>
                  <a:fillRect l="-5417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AB3DD0-1FD2-4D6C-A843-69B161EB91A0}"/>
                  </a:ext>
                </a:extLst>
              </p:cNvPr>
              <p:cNvSpPr txBox="1"/>
              <p:nvPr/>
            </p:nvSpPr>
            <p:spPr>
              <a:xfrm>
                <a:off x="1144653" y="5987406"/>
                <a:ext cx="1463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Best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AB3DD0-1FD2-4D6C-A843-69B161EB9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53" y="5987406"/>
                <a:ext cx="1463040" cy="430887"/>
              </a:xfrm>
              <a:prstGeom prst="rect">
                <a:avLst/>
              </a:prstGeom>
              <a:blipFill>
                <a:blip r:embed="rId17"/>
                <a:stretch>
                  <a:fillRect l="-5417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57">
            <a:extLst>
              <a:ext uri="{FF2B5EF4-FFF2-40B4-BE49-F238E27FC236}">
                <a16:creationId xmlns:a16="http://schemas.microsoft.com/office/drawing/2014/main" id="{27CF38B3-3D3A-42A5-9245-9DA9AEF31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027" y="1678749"/>
            <a:ext cx="35630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Solution for 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is not part of the solution for 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!!!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0502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3" grpId="0" animBg="1"/>
      <p:bldP spid="4" grpId="0" animBg="1"/>
      <p:bldP spid="5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40" grpId="0"/>
      <p:bldP spid="41" grpId="0"/>
      <p:bldP spid="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0/1 Knapsack Problem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7" y="1243572"/>
                <a:ext cx="10418696" cy="5462028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en-US" altLang="en-US" b="1" u="sng" dirty="0">
                    <a:solidFill>
                      <a:srgbClr val="FF0000"/>
                    </a:solidFill>
                  </a:rPr>
                  <a:t>Second (Better) Attempt</a:t>
                </a:r>
                <a:endParaRPr lang="en-US" altLang="en-US" u="sng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dirty="0"/>
                  <a:t> Set of items numbered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/>
                  <a:t>to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altLang="en-US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/>
                  <a:t>to be the best selection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/>
                  <a:t>with weight at most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 algn="just"/>
                <a:r>
                  <a:rPr lang="en-US" altLang="en-US" dirty="0"/>
                  <a:t>Assuming 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en-US" dirty="0"/>
                  <a:t> where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dirty="0"/>
                  <a:t>we can derive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algn="just"/>
                <a:endParaRPr lang="en-US" altLang="en-US" sz="1200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altLang="en-US" b="1" dirty="0">
                    <a:solidFill>
                      <a:srgbClr val="FF0000"/>
                    </a:solidFill>
                  </a:rPr>
                  <a:t>Goal: </a:t>
                </a:r>
                <a:r>
                  <a:rPr lang="en-US" altLang="en-US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en-US" dirty="0"/>
                  <a:t>,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is the total number of items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dirty="0"/>
                  <a:t> is knapsack capacity.</a:t>
                </a:r>
              </a:p>
              <a:p>
                <a:pPr algn="just"/>
                <a:endParaRPr lang="en-US" altLang="en-US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altLang="en-US" b="1" dirty="0">
                    <a:solidFill>
                      <a:srgbClr val="FF0000"/>
                    </a:solidFill>
                  </a:rPr>
                  <a:t>Good News: </a:t>
                </a:r>
                <a:r>
                  <a:rPr lang="en-US" altLang="en-US" dirty="0"/>
                  <a:t>This does have subproblem optimality.</a:t>
                </a:r>
              </a:p>
              <a:p>
                <a:pPr algn="just"/>
                <a:endParaRPr lang="en-US" altLang="en-US" dirty="0"/>
              </a:p>
              <a:p>
                <a:pPr algn="just"/>
                <a:endParaRPr lang="en-US" altLang="en-US" dirty="0"/>
              </a:p>
              <a:p>
                <a:pPr algn="just"/>
                <a:endParaRPr lang="en-US" altLang="en-US" dirty="0"/>
              </a:p>
              <a:p>
                <a:r>
                  <a:rPr lang="en-US" altLang="zh-CN" dirty="0"/>
                  <a:t>I.e., the best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with weight at most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either:</a:t>
                </a:r>
              </a:p>
              <a:p>
                <a:pPr lvl="1"/>
                <a:r>
                  <a:rPr lang="en-US" altLang="zh-CN" dirty="0"/>
                  <a:t>the best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with weight at most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altLang="zh-CN" b="1" dirty="0"/>
                  <a:t>or</a:t>
                </a:r>
              </a:p>
              <a:p>
                <a:pPr lvl="1"/>
                <a:r>
                  <a:rPr lang="en-US" altLang="zh-CN" dirty="0"/>
                  <a:t>the best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with weight at most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 plus the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i="1" dirty="0"/>
              </a:p>
              <a:p>
                <a:pPr algn="just"/>
                <a:endParaRPr lang="en-US" altLang="en-US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7" y="1243572"/>
                <a:ext cx="10418696" cy="5462028"/>
              </a:xfrm>
              <a:blipFill>
                <a:blip r:embed="rId6"/>
                <a:stretch>
                  <a:fillRect t="-781" b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6E2C3CB-E651-42AF-AF0A-20D7F83179DA}"/>
                  </a:ext>
                </a:extLst>
              </p:cNvPr>
              <p:cNvSpPr txBox="1"/>
              <p:nvPr/>
            </p:nvSpPr>
            <p:spPr bwMode="auto">
              <a:xfrm>
                <a:off x="1846534" y="4478179"/>
                <a:ext cx="7644305" cy="830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],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else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6E2C3CB-E651-42AF-AF0A-20D7F8317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6534" y="4478179"/>
                <a:ext cx="7644305" cy="830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0534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0/1 Knapsack Problem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7" y="1243572"/>
            <a:ext cx="10418696" cy="527355"/>
          </a:xfrm>
        </p:spPr>
        <p:txBody>
          <a:bodyPr/>
          <a:lstStyle/>
          <a:p>
            <a:pPr marL="114300" indent="0" algn="just">
              <a:buNone/>
            </a:pPr>
            <a:r>
              <a:rPr lang="en-US" altLang="en-US" b="1" u="sng" dirty="0">
                <a:solidFill>
                  <a:srgbClr val="FF0000"/>
                </a:solidFill>
              </a:rPr>
              <a:t>Second (Better) Attempt</a:t>
            </a:r>
            <a:endParaRPr lang="en-US" altLang="en-US" u="sng" dirty="0"/>
          </a:p>
          <a:p>
            <a:pPr algn="just"/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6E2C3CB-E651-42AF-AF0A-20D7F83179DA}"/>
                  </a:ext>
                </a:extLst>
              </p:cNvPr>
              <p:cNvSpPr txBox="1"/>
              <p:nvPr/>
            </p:nvSpPr>
            <p:spPr bwMode="auto">
              <a:xfrm>
                <a:off x="1846534" y="4478179"/>
                <a:ext cx="7644305" cy="830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],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else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6E2C3CB-E651-42AF-AF0A-20D7F8317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6534" y="4478179"/>
                <a:ext cx="7644305" cy="830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17458C-9AF0-43A4-8596-E8BE26C0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49492"/>
              </p:ext>
            </p:extLst>
          </p:nvPr>
        </p:nvGraphicFramePr>
        <p:xfrm>
          <a:off x="3526154" y="1882554"/>
          <a:ext cx="4800601" cy="2311400"/>
        </p:xfrm>
        <a:graphic>
          <a:graphicData uri="http://schemas.openxmlformats.org/drawingml/2006/table">
            <a:tbl>
              <a:tblPr/>
              <a:tblGrid>
                <a:gridCol w="64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W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ill Sans MT" panose="020B0502020104020203" pitchFamily="34" charset="0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Gill Sans MT" panose="020B0502020104020203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75368"/>
                  </a:ext>
                </a:extLst>
              </a:tr>
            </a:tbl>
          </a:graphicData>
        </a:graphic>
      </p:graphicFrame>
      <p:sp>
        <p:nvSpPr>
          <p:cNvPr id="4" name="Line 14">
            <a:extLst>
              <a:ext uri="{FF2B5EF4-FFF2-40B4-BE49-F238E27FC236}">
                <a16:creationId xmlns:a16="http://schemas.microsoft.com/office/drawing/2014/main" id="{B1C41890-D86D-4F33-9891-2EC20F1AC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142" y="2018709"/>
            <a:ext cx="7350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B364B2F2-C95E-4D79-B16C-B06113D8C3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5945" y="3255377"/>
            <a:ext cx="0" cy="5173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8C06B4-F9E9-4F9D-B6C6-324F9E9D3A2B}"/>
              </a:ext>
            </a:extLst>
          </p:cNvPr>
          <p:cNvSpPr txBox="1"/>
          <p:nvPr/>
        </p:nvSpPr>
        <p:spPr>
          <a:xfrm>
            <a:off x="943967" y="5778980"/>
            <a:ext cx="1015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just" eaLnBrk="1" hangingPunct="1">
              <a:buClr>
                <a:srgbClr val="FF0000"/>
              </a:buClr>
            </a:pPr>
            <a:r>
              <a:rPr lang="en-US" altLang="en-US" b="1" dirty="0">
                <a:solidFill>
                  <a:srgbClr val="FF0000"/>
                </a:solidFill>
              </a:rPr>
              <a:t>To compute the Optimal Solution, </a:t>
            </a:r>
            <a:r>
              <a:rPr lang="en-US" altLang="en-US" dirty="0"/>
              <a:t>using bottom-up approach, first find optimal solutions to subproblems, and then use them to find an optimal solution to the problem.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4901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29" name="Text Box 8">
            <a:extLst>
              <a:ext uri="{FF2B5EF4-FFF2-40B4-BE49-F238E27FC236}">
                <a16:creationId xmlns:a16="http://schemas.microsoft.com/office/drawing/2014/main" id="{2C9D6D46-1A2B-4A38-A768-691995F2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134" y="3841302"/>
            <a:ext cx="4435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// item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1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can be part of the solution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8E183FFE-8525-48F5-9EE3-0780EEC49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436" y="5759069"/>
            <a:ext cx="49809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// The weight of item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1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"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exceeds capacity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endParaRPr lang="en-US" altLang="en-US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419F6B2E-6668-41BB-BED5-A711356C1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310" y="1699244"/>
            <a:ext cx="28062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// Initialize 1</a:t>
            </a:r>
            <a:r>
              <a:rPr lang="en-US" altLang="zh-CN" sz="18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st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row to 0’s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8B27C6B7-B770-4752-B177-F47E647C6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310" y="2404907"/>
            <a:ext cx="28062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// Initialize 1</a:t>
            </a:r>
            <a:r>
              <a:rPr lang="en-US" altLang="zh-CN" sz="18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st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column to 0’s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01E83F1A-5B6C-4890-8AC7-053159F3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0441" y="4362299"/>
            <a:ext cx="4435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// item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1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part of the solution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7FC4E72-5BDC-49E6-82ED-2D60D450E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021" y="5393700"/>
            <a:ext cx="4435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// item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1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NOT part of the solution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727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Dynamic Programming: </a:t>
            </a:r>
            <a:r>
              <a:rPr lang="en-US" altLang="en-US" sz="3600" dirty="0"/>
              <a:t>0/1 Knapsack Problem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7F63363-A463-43E2-B4DC-9B73EC24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96" y="1279634"/>
            <a:ext cx="541544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Knapsack_01(</a:t>
            </a:r>
            <a:r>
              <a:rPr lang="en-US" altLang="en-US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S, W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B[0,w]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B[i,0] = 0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= 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 = 0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&lt;= w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B[i-1,w-w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&gt;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	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</a:t>
            </a:r>
            <a:r>
              <a:rPr lang="en-US" altLang="zh-CN" sz="2000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+ B[i-1,w-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              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		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B[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i,w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] = B[i-1,w]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return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CDB17CA-B0A3-416B-97CD-E37BC3C85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3944" y="1592317"/>
                <a:ext cx="5854262" cy="2743200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Let’s run our algorithm on the following data: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  (# of elements)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 = 5  (max weight)</a:t>
                </a:r>
              </a:p>
              <a:p>
                <a:pPr lvl="1"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Elements (weight, </a:t>
                </a:r>
                <a:r>
                  <a:rPr lang="en-US" dirty="0" err="1">
                    <a:latin typeface="Gill Sans MT" panose="020B0502020104020203" pitchFamily="34" charset="0"/>
                  </a:rPr>
                  <a:t>benifit</a:t>
                </a:r>
                <a:r>
                  <a:rPr lang="en-US" dirty="0">
                    <a:latin typeface="Gill Sans MT" panose="020B0502020104020203" pitchFamily="34" charset="0"/>
                  </a:rPr>
                  <a:t>):</a:t>
                </a:r>
              </a:p>
              <a:p>
                <a:pPr lvl="1">
                  <a:buFont typeface="Verdana" panose="020B0604030504040204" pitchFamily="34" charset="0"/>
                  <a:buNone/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	</a:t>
                </a:r>
                <a:r>
                  <a:rPr lang="en-US" altLang="en-US" b="0" dirty="0"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4, 5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(5, 6)</m:t>
                    </m:r>
                  </m:oMath>
                </a14:m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CDB17CA-B0A3-416B-97CD-E37BC3C85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3944" y="1592317"/>
                <a:ext cx="5854262" cy="2743200"/>
              </a:xfrm>
              <a:blipFill>
                <a:blip r:embed="rId6"/>
                <a:stretch>
                  <a:fillRect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8903296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5|5.3|3|7.8|6.2|9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8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0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1.7|4.2|1.8|6.6|16.2|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0.9|0.9|11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|5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0.6|0.8|0.6|9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2|0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26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21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|20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2.2|4.4|3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6.7|10.7|5.3|1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5|5.7|7.1|7.2|6|9.1|8.5|1.8|0.4|0.4|8.4|5.2|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|11.6|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|11.6|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6739</Words>
  <Application>Microsoft Office PowerPoint</Application>
  <PresentationFormat>Widescreen</PresentationFormat>
  <Paragraphs>1609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Calibri</vt:lpstr>
      <vt:lpstr>Calibri Light</vt:lpstr>
      <vt:lpstr>Cambria</vt:lpstr>
      <vt:lpstr>Cambria Math</vt:lpstr>
      <vt:lpstr>Comic Sans MS</vt:lpstr>
      <vt:lpstr>Gill Sans MT</vt:lpstr>
      <vt:lpstr>Monotype Sorts</vt:lpstr>
      <vt:lpstr>Times New Roman</vt:lpstr>
      <vt:lpstr>Verdana</vt:lpstr>
      <vt:lpstr>Wingdings 2</vt:lpstr>
      <vt:lpstr>Office Theme</vt:lpstr>
      <vt:lpstr>Adjacency</vt:lpstr>
      <vt:lpstr>CSC 301 – Design and Analysis of Algorithms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Dynamic Programming: 0/1 Knapsack Problem</vt:lpstr>
      <vt:lpstr>Greedy Algorithms vs. Dynamic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390</cp:revision>
  <dcterms:created xsi:type="dcterms:W3CDTF">2020-06-30T06:24:28Z</dcterms:created>
  <dcterms:modified xsi:type="dcterms:W3CDTF">2020-08-11T13:28:55Z</dcterms:modified>
</cp:coreProperties>
</file>