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441" r:id="rId4"/>
    <p:sldId id="475" r:id="rId5"/>
    <p:sldId id="479" r:id="rId6"/>
    <p:sldId id="480" r:id="rId7"/>
    <p:sldId id="458" r:id="rId8"/>
    <p:sldId id="442" r:id="rId9"/>
    <p:sldId id="460" r:id="rId10"/>
    <p:sldId id="461" r:id="rId11"/>
    <p:sldId id="463" r:id="rId12"/>
    <p:sldId id="462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81" r:id="rId25"/>
    <p:sldId id="3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48"/>
    <a:srgbClr val="FFFFFF"/>
    <a:srgbClr val="F8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9D413-D5A8-45D5-A76F-137EEF014AE2}" v="5" dt="2024-05-28T15:18:02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 autoAdjust="0"/>
    <p:restoredTop sz="81784" autoAdjust="0"/>
  </p:normalViewPr>
  <p:slideViewPr>
    <p:cSldViewPr snapToGrid="0">
      <p:cViewPr varScale="1">
        <p:scale>
          <a:sx n="67" d="100"/>
          <a:sy n="67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D5ABC659-F53C-40B9-85F5-BB31187D9EA3}"/>
    <pc:docChg chg="undo custSel modSld">
      <pc:chgData name="Hasan Jamal" userId="6724a5da2ffd1b8f" providerId="LiveId" clId="{D5ABC659-F53C-40B9-85F5-BB31187D9EA3}" dt="2023-06-05T08:56:20.965" v="22" actId="20577"/>
      <pc:docMkLst>
        <pc:docMk/>
      </pc:docMkLst>
      <pc:sldChg chg="modSp mod">
        <pc:chgData name="Hasan Jamal" userId="6724a5da2ffd1b8f" providerId="LiveId" clId="{D5ABC659-F53C-40B9-85F5-BB31187D9EA3}" dt="2023-06-05T08:55:42.016" v="1" actId="20577"/>
        <pc:sldMkLst>
          <pc:docMk/>
          <pc:sldMk cId="3665146562" sldId="468"/>
        </pc:sldMkLst>
        <pc:spChg chg="mod">
          <ac:chgData name="Hasan Jamal" userId="6724a5da2ffd1b8f" providerId="LiveId" clId="{D5ABC659-F53C-40B9-85F5-BB31187D9EA3}" dt="2023-06-05T08:55:42.016" v="1" actId="20577"/>
          <ac:spMkLst>
            <pc:docMk/>
            <pc:sldMk cId="3665146562" sldId="468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5:49.434" v="5" actId="20577"/>
        <pc:sldMkLst>
          <pc:docMk/>
          <pc:sldMk cId="1722906962" sldId="469"/>
        </pc:sldMkLst>
        <pc:spChg chg="mod">
          <ac:chgData name="Hasan Jamal" userId="6724a5da2ffd1b8f" providerId="LiveId" clId="{D5ABC659-F53C-40B9-85F5-BB31187D9EA3}" dt="2023-06-05T08:55:49.434" v="5" actId="20577"/>
          <ac:spMkLst>
            <pc:docMk/>
            <pc:sldMk cId="1722906962" sldId="469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5:57.545" v="7" actId="20577"/>
        <pc:sldMkLst>
          <pc:docMk/>
          <pc:sldMk cId="2909711872" sldId="470"/>
        </pc:sldMkLst>
        <pc:spChg chg="mod">
          <ac:chgData name="Hasan Jamal" userId="6724a5da2ffd1b8f" providerId="LiveId" clId="{D5ABC659-F53C-40B9-85F5-BB31187D9EA3}" dt="2023-06-05T08:55:57.545" v="7" actId="20577"/>
          <ac:spMkLst>
            <pc:docMk/>
            <pc:sldMk cId="2909711872" sldId="470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02.284" v="9" actId="20577"/>
        <pc:sldMkLst>
          <pc:docMk/>
          <pc:sldMk cId="3562196731" sldId="471"/>
        </pc:sldMkLst>
        <pc:spChg chg="mod">
          <ac:chgData name="Hasan Jamal" userId="6724a5da2ffd1b8f" providerId="LiveId" clId="{D5ABC659-F53C-40B9-85F5-BB31187D9EA3}" dt="2023-06-05T08:56:02.284" v="9" actId="20577"/>
          <ac:spMkLst>
            <pc:docMk/>
            <pc:sldMk cId="3562196731" sldId="471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11.884" v="16" actId="20577"/>
        <pc:sldMkLst>
          <pc:docMk/>
          <pc:sldMk cId="1726183544" sldId="472"/>
        </pc:sldMkLst>
        <pc:spChg chg="mod">
          <ac:chgData name="Hasan Jamal" userId="6724a5da2ffd1b8f" providerId="LiveId" clId="{D5ABC659-F53C-40B9-85F5-BB31187D9EA3}" dt="2023-06-05T08:56:11.884" v="16" actId="20577"/>
          <ac:spMkLst>
            <pc:docMk/>
            <pc:sldMk cId="1726183544" sldId="472"/>
            <ac:spMk id="28" creationId="{2FF3EB7C-154B-4804-BF6F-AD53B4A5C91B}"/>
          </ac:spMkLst>
        </pc:spChg>
      </pc:sldChg>
      <pc:sldChg chg="modSp mod">
        <pc:chgData name="Hasan Jamal" userId="6724a5da2ffd1b8f" providerId="LiveId" clId="{D5ABC659-F53C-40B9-85F5-BB31187D9EA3}" dt="2023-06-05T08:56:20.965" v="22" actId="20577"/>
        <pc:sldMkLst>
          <pc:docMk/>
          <pc:sldMk cId="4097324374" sldId="473"/>
        </pc:sldMkLst>
        <pc:spChg chg="mod">
          <ac:chgData name="Hasan Jamal" userId="6724a5da2ffd1b8f" providerId="LiveId" clId="{D5ABC659-F53C-40B9-85F5-BB31187D9EA3}" dt="2023-06-05T08:56:20.965" v="22" actId="20577"/>
          <ac:spMkLst>
            <pc:docMk/>
            <pc:sldMk cId="4097324374" sldId="473"/>
            <ac:spMk id="28" creationId="{2FF3EB7C-154B-4804-BF6F-AD53B4A5C91B}"/>
          </ac:spMkLst>
        </pc:spChg>
      </pc:sldChg>
    </pc:docChg>
  </pc:docChgLst>
  <pc:docChgLst>
    <pc:chgData name="Hasan Jamal" userId="6724a5da2ffd1b8f" providerId="LiveId" clId="{D289D413-D5A8-45D5-A76F-137EEF014AE2}"/>
    <pc:docChg chg="undo custSel addSld delSld modSld">
      <pc:chgData name="Hasan Jamal" userId="6724a5da2ffd1b8f" providerId="LiveId" clId="{D289D413-D5A8-45D5-A76F-137EEF014AE2}" dt="2024-05-28T15:57:31.364" v="29"/>
      <pc:docMkLst>
        <pc:docMk/>
      </pc:docMkLst>
      <pc:sldChg chg="modSp mod">
        <pc:chgData name="Hasan Jamal" userId="6724a5da2ffd1b8f" providerId="LiveId" clId="{D289D413-D5A8-45D5-A76F-137EEF014AE2}" dt="2024-05-28T15:13:41.474" v="1" actId="20577"/>
        <pc:sldMkLst>
          <pc:docMk/>
          <pc:sldMk cId="0" sldId="256"/>
        </pc:sldMkLst>
        <pc:spChg chg="mod">
          <ac:chgData name="Hasan Jamal" userId="6724a5da2ffd1b8f" providerId="LiveId" clId="{D289D413-D5A8-45D5-A76F-137EEF014AE2}" dt="2024-05-28T15:13:41.474" v="1" actId="20577"/>
          <ac:spMkLst>
            <pc:docMk/>
            <pc:sldMk cId="0" sldId="256"/>
            <ac:spMk id="6" creationId="{B98F0813-6F2D-4C7B-85EC-4A2C800AD321}"/>
          </ac:spMkLst>
        </pc:spChg>
      </pc:sldChg>
      <pc:sldChg chg="del">
        <pc:chgData name="Hasan Jamal" userId="6724a5da2ffd1b8f" providerId="LiveId" clId="{D289D413-D5A8-45D5-A76F-137EEF014AE2}" dt="2024-05-28T15:15:48.705" v="7" actId="47"/>
        <pc:sldMkLst>
          <pc:docMk/>
          <pc:sldMk cId="3396016796" sldId="440"/>
        </pc:sldMkLst>
      </pc:sldChg>
      <pc:sldChg chg="modSp mod">
        <pc:chgData name="Hasan Jamal" userId="6724a5da2ffd1b8f" providerId="LiveId" clId="{D289D413-D5A8-45D5-A76F-137EEF014AE2}" dt="2024-05-28T15:14:08.427" v="3" actId="5793"/>
        <pc:sldMkLst>
          <pc:docMk/>
          <pc:sldMk cId="4172234395" sldId="441"/>
        </pc:sldMkLst>
        <pc:spChg chg="mod">
          <ac:chgData name="Hasan Jamal" userId="6724a5da2ffd1b8f" providerId="LiveId" clId="{D289D413-D5A8-45D5-A76F-137EEF014AE2}" dt="2024-05-28T15:14:08.427" v="3" actId="5793"/>
          <ac:spMkLst>
            <pc:docMk/>
            <pc:sldMk cId="4172234395" sldId="441"/>
            <ac:spMk id="3075" creationId="{BDC86524-D040-4E2C-8289-F6365D095536}"/>
          </ac:spMkLst>
        </pc:spChg>
      </pc:sldChg>
      <pc:sldChg chg="modSp mod">
        <pc:chgData name="Hasan Jamal" userId="6724a5da2ffd1b8f" providerId="LiveId" clId="{D289D413-D5A8-45D5-A76F-137EEF014AE2}" dt="2024-05-28T15:55:33.947" v="13" actId="20577"/>
        <pc:sldMkLst>
          <pc:docMk/>
          <pc:sldMk cId="2569380873" sldId="442"/>
        </pc:sldMkLst>
        <pc:spChg chg="mod">
          <ac:chgData name="Hasan Jamal" userId="6724a5da2ffd1b8f" providerId="LiveId" clId="{D289D413-D5A8-45D5-A76F-137EEF014AE2}" dt="2024-05-28T15:55:33.947" v="13" actId="20577"/>
          <ac:spMkLst>
            <pc:docMk/>
            <pc:sldMk cId="2569380873" sldId="442"/>
            <ac:spMk id="28" creationId="{2FF3EB7C-154B-4804-BF6F-AD53B4A5C91B}"/>
          </ac:spMkLst>
        </pc:spChg>
      </pc:sldChg>
      <pc:sldChg chg="del">
        <pc:chgData name="Hasan Jamal" userId="6724a5da2ffd1b8f" providerId="LiveId" clId="{D289D413-D5A8-45D5-A76F-137EEF014AE2}" dt="2024-05-28T15:15:55.844" v="8" actId="47"/>
        <pc:sldMkLst>
          <pc:docMk/>
          <pc:sldMk cId="3014288414" sldId="457"/>
        </pc:sldMkLst>
      </pc:sldChg>
      <pc:sldChg chg="add del">
        <pc:chgData name="Hasan Jamal" userId="6724a5da2ffd1b8f" providerId="LiveId" clId="{D289D413-D5A8-45D5-A76F-137EEF014AE2}" dt="2024-05-28T15:16:26.356" v="10"/>
        <pc:sldMkLst>
          <pc:docMk/>
          <pc:sldMk cId="1448299010" sldId="458"/>
        </pc:sldMkLst>
      </pc:sldChg>
      <pc:sldChg chg="modSp mod">
        <pc:chgData name="Hasan Jamal" userId="6724a5da2ffd1b8f" providerId="LiveId" clId="{D289D413-D5A8-45D5-A76F-137EEF014AE2}" dt="2024-05-28T15:55:43.204" v="14"/>
        <pc:sldMkLst>
          <pc:docMk/>
          <pc:sldMk cId="3803970374" sldId="460"/>
        </pc:sldMkLst>
        <pc:spChg chg="mod">
          <ac:chgData name="Hasan Jamal" userId="6724a5da2ffd1b8f" providerId="LiveId" clId="{D289D413-D5A8-45D5-A76F-137EEF014AE2}" dt="2024-05-28T15:55:43.204" v="14"/>
          <ac:spMkLst>
            <pc:docMk/>
            <pc:sldMk cId="3803970374" sldId="460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5:49.791" v="15"/>
        <pc:sldMkLst>
          <pc:docMk/>
          <pc:sldMk cId="4151646030" sldId="461"/>
        </pc:sldMkLst>
        <pc:spChg chg="mod">
          <ac:chgData name="Hasan Jamal" userId="6724a5da2ffd1b8f" providerId="LiveId" clId="{D289D413-D5A8-45D5-A76F-137EEF014AE2}" dt="2024-05-28T15:55:49.791" v="15"/>
          <ac:spMkLst>
            <pc:docMk/>
            <pc:sldMk cId="4151646030" sldId="461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06.771" v="17"/>
        <pc:sldMkLst>
          <pc:docMk/>
          <pc:sldMk cId="491149661" sldId="462"/>
        </pc:sldMkLst>
        <pc:spChg chg="mod">
          <ac:chgData name="Hasan Jamal" userId="6724a5da2ffd1b8f" providerId="LiveId" clId="{D289D413-D5A8-45D5-A76F-137EEF014AE2}" dt="2024-05-28T15:56:06.771" v="17"/>
          <ac:spMkLst>
            <pc:docMk/>
            <pc:sldMk cId="491149661" sldId="462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5:56.615" v="16"/>
        <pc:sldMkLst>
          <pc:docMk/>
          <pc:sldMk cId="11925169" sldId="463"/>
        </pc:sldMkLst>
        <pc:spChg chg="mod">
          <ac:chgData name="Hasan Jamal" userId="6724a5da2ffd1b8f" providerId="LiveId" clId="{D289D413-D5A8-45D5-A76F-137EEF014AE2}" dt="2024-05-28T15:55:56.615" v="16"/>
          <ac:spMkLst>
            <pc:docMk/>
            <pc:sldMk cId="11925169" sldId="463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17.169" v="18"/>
        <pc:sldMkLst>
          <pc:docMk/>
          <pc:sldMk cId="2785682289" sldId="464"/>
        </pc:sldMkLst>
        <pc:spChg chg="mod">
          <ac:chgData name="Hasan Jamal" userId="6724a5da2ffd1b8f" providerId="LiveId" clId="{D289D413-D5A8-45D5-A76F-137EEF014AE2}" dt="2024-05-28T15:56:17.169" v="18"/>
          <ac:spMkLst>
            <pc:docMk/>
            <pc:sldMk cId="2785682289" sldId="464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25.626" v="19"/>
        <pc:sldMkLst>
          <pc:docMk/>
          <pc:sldMk cId="1928672539" sldId="465"/>
        </pc:sldMkLst>
        <pc:spChg chg="mod">
          <ac:chgData name="Hasan Jamal" userId="6724a5da2ffd1b8f" providerId="LiveId" clId="{D289D413-D5A8-45D5-A76F-137EEF014AE2}" dt="2024-05-28T15:56:25.626" v="19"/>
          <ac:spMkLst>
            <pc:docMk/>
            <pc:sldMk cId="1928672539" sldId="465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35.170" v="22"/>
        <pc:sldMkLst>
          <pc:docMk/>
          <pc:sldMk cId="4074372148" sldId="466"/>
        </pc:sldMkLst>
        <pc:spChg chg="mod">
          <ac:chgData name="Hasan Jamal" userId="6724a5da2ffd1b8f" providerId="LiveId" clId="{D289D413-D5A8-45D5-A76F-137EEF014AE2}" dt="2024-05-28T15:56:35.170" v="22"/>
          <ac:spMkLst>
            <pc:docMk/>
            <pc:sldMk cId="4074372148" sldId="466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43.270" v="23"/>
        <pc:sldMkLst>
          <pc:docMk/>
          <pc:sldMk cId="2203521754" sldId="467"/>
        </pc:sldMkLst>
        <pc:spChg chg="mod">
          <ac:chgData name="Hasan Jamal" userId="6724a5da2ffd1b8f" providerId="LiveId" clId="{D289D413-D5A8-45D5-A76F-137EEF014AE2}" dt="2024-05-28T15:56:43.270" v="23"/>
          <ac:spMkLst>
            <pc:docMk/>
            <pc:sldMk cId="2203521754" sldId="467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6:50.698" v="24"/>
        <pc:sldMkLst>
          <pc:docMk/>
          <pc:sldMk cId="3665146562" sldId="468"/>
        </pc:sldMkLst>
        <pc:spChg chg="mod">
          <ac:chgData name="Hasan Jamal" userId="6724a5da2ffd1b8f" providerId="LiveId" clId="{D289D413-D5A8-45D5-A76F-137EEF014AE2}" dt="2024-05-28T15:56:50.698" v="24"/>
          <ac:spMkLst>
            <pc:docMk/>
            <pc:sldMk cId="3665146562" sldId="468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7:02.294" v="25"/>
        <pc:sldMkLst>
          <pc:docMk/>
          <pc:sldMk cId="1722906962" sldId="469"/>
        </pc:sldMkLst>
        <pc:spChg chg="mod">
          <ac:chgData name="Hasan Jamal" userId="6724a5da2ffd1b8f" providerId="LiveId" clId="{D289D413-D5A8-45D5-A76F-137EEF014AE2}" dt="2024-05-28T15:57:02.294" v="25"/>
          <ac:spMkLst>
            <pc:docMk/>
            <pc:sldMk cId="1722906962" sldId="469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7:07.342" v="26"/>
        <pc:sldMkLst>
          <pc:docMk/>
          <pc:sldMk cId="2909711872" sldId="470"/>
        </pc:sldMkLst>
        <pc:spChg chg="mod">
          <ac:chgData name="Hasan Jamal" userId="6724a5da2ffd1b8f" providerId="LiveId" clId="{D289D413-D5A8-45D5-A76F-137EEF014AE2}" dt="2024-05-28T15:57:07.342" v="26"/>
          <ac:spMkLst>
            <pc:docMk/>
            <pc:sldMk cId="2909711872" sldId="470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7:12.545" v="27"/>
        <pc:sldMkLst>
          <pc:docMk/>
          <pc:sldMk cId="3562196731" sldId="471"/>
        </pc:sldMkLst>
        <pc:spChg chg="mod">
          <ac:chgData name="Hasan Jamal" userId="6724a5da2ffd1b8f" providerId="LiveId" clId="{D289D413-D5A8-45D5-A76F-137EEF014AE2}" dt="2024-05-28T15:57:12.545" v="27"/>
          <ac:spMkLst>
            <pc:docMk/>
            <pc:sldMk cId="3562196731" sldId="471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7:21.956" v="28"/>
        <pc:sldMkLst>
          <pc:docMk/>
          <pc:sldMk cId="1726183544" sldId="472"/>
        </pc:sldMkLst>
        <pc:spChg chg="mod">
          <ac:chgData name="Hasan Jamal" userId="6724a5da2ffd1b8f" providerId="LiveId" clId="{D289D413-D5A8-45D5-A76F-137EEF014AE2}" dt="2024-05-28T15:57:21.956" v="28"/>
          <ac:spMkLst>
            <pc:docMk/>
            <pc:sldMk cId="1726183544" sldId="472"/>
            <ac:spMk id="28" creationId="{2FF3EB7C-154B-4804-BF6F-AD53B4A5C91B}"/>
          </ac:spMkLst>
        </pc:spChg>
      </pc:sldChg>
      <pc:sldChg chg="modSp mod">
        <pc:chgData name="Hasan Jamal" userId="6724a5da2ffd1b8f" providerId="LiveId" clId="{D289D413-D5A8-45D5-A76F-137EEF014AE2}" dt="2024-05-28T15:57:31.364" v="29"/>
        <pc:sldMkLst>
          <pc:docMk/>
          <pc:sldMk cId="4097324374" sldId="473"/>
        </pc:sldMkLst>
        <pc:spChg chg="mod">
          <ac:chgData name="Hasan Jamal" userId="6724a5da2ffd1b8f" providerId="LiveId" clId="{D289D413-D5A8-45D5-A76F-137EEF014AE2}" dt="2024-05-28T15:57:31.364" v="29"/>
          <ac:spMkLst>
            <pc:docMk/>
            <pc:sldMk cId="4097324374" sldId="473"/>
            <ac:spMk id="28" creationId="{2FF3EB7C-154B-4804-BF6F-AD53B4A5C91B}"/>
          </ac:spMkLst>
        </pc:spChg>
      </pc:sldChg>
      <pc:sldChg chg="add">
        <pc:chgData name="Hasan Jamal" userId="6724a5da2ffd1b8f" providerId="LiveId" clId="{D289D413-D5A8-45D5-A76F-137EEF014AE2}" dt="2024-05-28T15:14:21.341" v="4"/>
        <pc:sldMkLst>
          <pc:docMk/>
          <pc:sldMk cId="3508025164" sldId="475"/>
        </pc:sldMkLst>
      </pc:sldChg>
      <pc:sldChg chg="add">
        <pc:chgData name="Hasan Jamal" userId="6724a5da2ffd1b8f" providerId="LiveId" clId="{D289D413-D5A8-45D5-A76F-137EEF014AE2}" dt="2024-05-28T15:14:49.849" v="5"/>
        <pc:sldMkLst>
          <pc:docMk/>
          <pc:sldMk cId="3071490026" sldId="479"/>
        </pc:sldMkLst>
      </pc:sldChg>
      <pc:sldChg chg="add">
        <pc:chgData name="Hasan Jamal" userId="6724a5da2ffd1b8f" providerId="LiveId" clId="{D289D413-D5A8-45D5-A76F-137EEF014AE2}" dt="2024-05-28T15:15:19.258" v="6"/>
        <pc:sldMkLst>
          <pc:docMk/>
          <pc:sldMk cId="821688683" sldId="480"/>
        </pc:sldMkLst>
      </pc:sldChg>
      <pc:sldChg chg="add">
        <pc:chgData name="Hasan Jamal" userId="6724a5da2ffd1b8f" providerId="LiveId" clId="{D289D413-D5A8-45D5-A76F-137EEF014AE2}" dt="2024-05-28T15:18:02.855" v="11"/>
        <pc:sldMkLst>
          <pc:docMk/>
          <pc:sldMk cId="2877073984" sldId="481"/>
        </pc:sldMkLst>
      </pc:sldChg>
    </pc:docChg>
  </pc:docChgLst>
  <pc:docChgLst>
    <pc:chgData name="Hasan Jamal" userId="6724a5da2ffd1b8f" providerId="LiveId" clId="{4BD9770B-8172-4864-85AA-017AEB9D9834}"/>
    <pc:docChg chg="custSel modSld">
      <pc:chgData name="Hasan Jamal" userId="6724a5da2ffd1b8f" providerId="LiveId" clId="{4BD9770B-8172-4864-85AA-017AEB9D9834}" dt="2020-08-05T05:00:55.232" v="200"/>
      <pc:docMkLst>
        <pc:docMk/>
      </pc:docMkLst>
      <pc:sldChg chg="addSp delSp modSp modTransition modAnim modNotesTx">
        <pc:chgData name="Hasan Jamal" userId="6724a5da2ffd1b8f" providerId="LiveId" clId="{4BD9770B-8172-4864-85AA-017AEB9D9834}" dt="2020-08-05T05:00:55.232" v="200"/>
        <pc:sldMkLst>
          <pc:docMk/>
          <pc:sldMk cId="4172234395" sldId="441"/>
        </pc:sldMkLst>
        <pc:spChg chg="mod">
          <ac:chgData name="Hasan Jamal" userId="6724a5da2ffd1b8f" providerId="LiveId" clId="{4BD9770B-8172-4864-85AA-017AEB9D9834}" dt="2020-08-05T04:53:07.602" v="0" actId="14100"/>
          <ac:spMkLst>
            <pc:docMk/>
            <pc:sldMk cId="4172234395" sldId="441"/>
            <ac:spMk id="3075" creationId="{BDC86524-D040-4E2C-8289-F6365D095536}"/>
          </ac:spMkLst>
        </pc:spChg>
        <pc:picChg chg="add del mod">
          <ac:chgData name="Hasan Jamal" userId="6724a5da2ffd1b8f" providerId="LiveId" clId="{4BD9770B-8172-4864-85AA-017AEB9D9834}" dt="2020-08-05T04:58:23.331" v="6"/>
          <ac:picMkLst>
            <pc:docMk/>
            <pc:sldMk cId="4172234395" sldId="441"/>
            <ac:picMk id="2" creationId="{A6199B9B-CC3E-4AC9-ADD8-77E7E53C42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2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96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8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2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642257" y="3505200"/>
            <a:ext cx="10515599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09(d): Dynamic Programming – Floyd-</a:t>
            </a:r>
            <a:r>
              <a:rPr lang="en-US" sz="2800" b="1" spc="-100" dirty="0" err="1">
                <a:solidFill>
                  <a:srgbClr val="675E47"/>
                </a:solidFill>
                <a:latin typeface="Cambria"/>
              </a:rPr>
              <a:t>Warshall</a:t>
            </a: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 Algorithm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u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e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4039353" cy="1917700"/>
            <a:chOff x="6574971" y="3777008"/>
            <a:chExt cx="4039353" cy="191770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773364" cy="1917700"/>
              <a:chOff x="3168" y="2736"/>
              <a:chExt cx="1805" cy="120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709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F0EDEC-F7DB-841D-7F94-87EEA869EFE0}"/>
              </a:ext>
            </a:extLst>
          </p:cNvPr>
          <p:cNvSpPr/>
          <p:nvPr/>
        </p:nvSpPr>
        <p:spPr>
          <a:xfrm>
            <a:off x="8677942" y="1224020"/>
            <a:ext cx="2334522" cy="383107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A7B8CA-2C1D-A59D-8255-0F0201C9C343}"/>
              </a:ext>
            </a:extLst>
          </p:cNvPr>
          <p:cNvSpPr/>
          <p:nvPr/>
        </p:nvSpPr>
        <p:spPr>
          <a:xfrm rot="5400000">
            <a:off x="8076544" y="1845827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5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-2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77942" y="1224020"/>
            <a:ext cx="2334522" cy="383107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076544" y="1845827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1496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     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584238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49287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6822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11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-5    0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61119" cy="1631950"/>
            <a:chOff x="6574971" y="3777008"/>
            <a:chExt cx="3861119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95131" cy="1631950"/>
              <a:chOff x="3168" y="2736"/>
              <a:chExt cx="1689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9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584238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49287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6725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 5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875191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96393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3721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en-US" sz="2000" dirty="0"/>
                  <a:t>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1875191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8963930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5217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221560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40728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1465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sz="2000" dirty="0"/>
                  <a:t>0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-4</a:t>
                </a:r>
                <a:r>
                  <a:rPr lang="en-US" altLang="en-US" sz="2000" dirty="0"/>
                  <a:t>     1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61123" cy="1631950"/>
            <a:chOff x="6574971" y="3777008"/>
            <a:chExt cx="3861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2" y="3777008"/>
              <a:ext cx="2595132" cy="1631950"/>
              <a:chOff x="3168" y="2736"/>
              <a:chExt cx="1689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93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 dirty="0"/>
                  <a:t>      2 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</a:t>
                </a:r>
                <a:endParaRPr lang="en-US" alt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68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221560"/>
            <a:ext cx="2334522" cy="32918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40728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9069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-1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506721"/>
            <a:ext cx="2300744" cy="33497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93376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7118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for each k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[k][j]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 dirty="0"/>
                  <a:t>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-3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b="1" dirty="0">
                    <a:solidFill>
                      <a:srgbClr val="FF0000"/>
                    </a:solidFill>
                  </a:rPr>
                  <a:t>3     4      </a:t>
                </a:r>
                <a:r>
                  <a:rPr lang="en-US" altLang="en-US" sz="20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43ECF1-FC61-85EF-305C-6000C239EC3F}"/>
              </a:ext>
            </a:extLst>
          </p:cNvPr>
          <p:cNvSpPr/>
          <p:nvPr/>
        </p:nvSpPr>
        <p:spPr>
          <a:xfrm>
            <a:off x="8664087" y="2506721"/>
            <a:ext cx="2300744" cy="334974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AEFFB4-00DE-0DA8-0E5A-26D2D127DF24}"/>
              </a:ext>
            </a:extLst>
          </p:cNvPr>
          <p:cNvSpPr/>
          <p:nvPr/>
        </p:nvSpPr>
        <p:spPr>
          <a:xfrm rot="5400000">
            <a:off x="9933764" y="1870296"/>
            <a:ext cx="1617390" cy="339398"/>
          </a:xfrm>
          <a:prstGeom prst="round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1967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285506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All-Pairs Shortest Paths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Problem:</a:t>
                </a:r>
                <a:r>
                  <a:rPr lang="en-US" altLang="en-US" dirty="0">
                    <a:sym typeface="Symbol" pitchFamily="18" charset="2"/>
                  </a:rPr>
                  <a:t> Given a connected, weighted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, find for </a:t>
                </a:r>
                <a:r>
                  <a:rPr lang="en-US" altLang="en-US" b="1" dirty="0">
                    <a:solidFill>
                      <a:srgbClr val="00B050"/>
                    </a:solidFill>
                    <a:sym typeface="Symbol" pitchFamily="18" charset="2"/>
                  </a:rPr>
                  <a:t>every pair</a:t>
                </a:r>
                <a:r>
                  <a:rPr lang="en-US" altLang="en-US" dirty="0">
                    <a:sym typeface="Symbol" pitchFamily="18" charset="2"/>
                  </a:rPr>
                  <a:t> of vertices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Input:</a:t>
                </a:r>
                <a:r>
                  <a:rPr lang="en-US" altLang="en-US" dirty="0">
                    <a:sym typeface="Symbol" pitchFamily="18" charset="2"/>
                  </a:rPr>
                  <a:t> An </a:t>
                </a: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adjacency matrix.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b="1" i="1" dirty="0">
                  <a:solidFill>
                    <a:srgbClr val="00B050"/>
                  </a:solidFill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  <a:sym typeface="Symbol" pitchFamily="18" charset="2"/>
                  </a:rPr>
                  <a:t>Output:</a:t>
                </a:r>
                <a:r>
                  <a:rPr lang="en-US" altLang="en-US" dirty="0">
                    <a:sym typeface="Symbol" pitchFamily="18" charset="2"/>
                  </a:rPr>
                  <a:t> A </a:t>
                </a: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table </a:t>
                </a:r>
                <a:r>
                  <a:rPr lang="en-US" altLang="en-US" dirty="0">
                    <a:sym typeface="Symbol" pitchFamily="18" charset="2"/>
                  </a:rPr>
                  <a:t>in which the entry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𝑢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row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𝑣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column is the length of the shortest path from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𝑣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</a:t>
                </a:r>
              </a:p>
              <a:p>
                <a:pPr marL="118872" indent="0" algn="just">
                  <a:spcBef>
                    <a:spcPts val="240"/>
                  </a:spcBef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  <a:blipFill>
                <a:blip r:embed="rId4"/>
                <a:stretch>
                  <a:fillRect t="-1095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2343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1    -3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3     4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 4      2      1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261835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A1FDE104-DAC5-ADA7-0546-0E787598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371" y="2551322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7CBB07-F10A-8B31-17B5-20DFED455811}"/>
              </a:ext>
            </a:extLst>
          </p:cNvPr>
          <p:cNvGrpSpPr/>
          <p:nvPr/>
        </p:nvGrpSpPr>
        <p:grpSpPr>
          <a:xfrm>
            <a:off x="4637213" y="1707768"/>
            <a:ext cx="1771801" cy="430887"/>
            <a:chOff x="8588092" y="2229898"/>
            <a:chExt cx="1771801" cy="430887"/>
          </a:xfrm>
        </p:grpSpPr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9D40BFA3-CF11-919A-E2F8-F1A7BD6A7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81144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</a:t>
              </a:r>
              <a:r>
                <a:rPr lang="en-US" altLang="en-US" sz="2200" b="1" i="1" baseline="30000" dirty="0">
                  <a:solidFill>
                    <a:srgbClr val="00B050"/>
                  </a:solidFill>
                </a:rPr>
                <a:t>2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695EC85A-CBA6-9B28-6C90-664309347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1A8D89-714C-B2BB-4338-AE104B61127B}"/>
              </a:ext>
            </a:extLst>
          </p:cNvPr>
          <p:cNvGrpSpPr/>
          <p:nvPr/>
        </p:nvGrpSpPr>
        <p:grpSpPr>
          <a:xfrm>
            <a:off x="4551193" y="2815823"/>
            <a:ext cx="1677223" cy="430887"/>
            <a:chOff x="8588092" y="2229898"/>
            <a:chExt cx="1677223" cy="430887"/>
          </a:xfrm>
        </p:grpSpPr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9E4D9AFF-83B1-02D8-E3F9-1C5B5006C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71686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O(V)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638A79CA-7BC3-8C05-C829-734479167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5F7999-1F26-CC58-6959-034585457ED4}"/>
              </a:ext>
            </a:extLst>
          </p:cNvPr>
          <p:cNvGrpSpPr/>
          <p:nvPr/>
        </p:nvGrpSpPr>
        <p:grpSpPr>
          <a:xfrm>
            <a:off x="4609504" y="3636404"/>
            <a:ext cx="1648369" cy="430887"/>
            <a:chOff x="8588092" y="2229898"/>
            <a:chExt cx="1648369" cy="430887"/>
          </a:xfrm>
        </p:grpSpPr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875806D6-5CF8-2E9E-4F8A-C1B2FF95B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68800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O(E)</a:t>
              </a:r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B5047D01-DD36-49FC-3A3C-8469C2240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F7518A-23DB-943A-E28A-75234EAB0037}"/>
              </a:ext>
            </a:extLst>
          </p:cNvPr>
          <p:cNvGrpSpPr/>
          <p:nvPr/>
        </p:nvGrpSpPr>
        <p:grpSpPr>
          <a:xfrm>
            <a:off x="5351074" y="4855054"/>
            <a:ext cx="1771801" cy="430887"/>
            <a:chOff x="8588092" y="2229898"/>
            <a:chExt cx="1771801" cy="430887"/>
          </a:xfrm>
        </p:grpSpPr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E1184A05-0675-5E47-C310-E697CC1BF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452" y="2229898"/>
              <a:ext cx="81144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</a:t>
              </a:r>
              <a:r>
                <a:rPr lang="en-US" altLang="en-US" sz="2200" b="1" i="1" baseline="30000" dirty="0">
                  <a:solidFill>
                    <a:srgbClr val="00B050"/>
                  </a:solidFill>
                </a:rPr>
                <a:t>3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51" name="Line 7">
              <a:extLst>
                <a:ext uri="{FF2B5EF4-FFF2-40B4-BE49-F238E27FC236}">
                  <a16:creationId xmlns:a16="http://schemas.microsoft.com/office/drawing/2014/main" id="{1E7F2FD0-AD58-32E8-B30B-EBFF9193F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88092" y="2439593"/>
              <a:ext cx="79988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sp>
        <p:nvSpPr>
          <p:cNvPr id="53" name="Text Box 6">
            <a:extLst>
              <a:ext uri="{FF2B5EF4-FFF2-40B4-BE49-F238E27FC236}">
                <a16:creationId xmlns:a16="http://schemas.microsoft.com/office/drawing/2014/main" id="{2AE7D9CE-8753-1503-8AD0-98E3BD6E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401" y="3025518"/>
            <a:ext cx="982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rgbClr val="00B050"/>
                </a:solidFill>
              </a:rPr>
              <a:t>O(V</a:t>
            </a:r>
            <a:r>
              <a:rPr lang="en-US" altLang="en-US" sz="2800" b="1" i="1" baseline="30000" dirty="0">
                <a:solidFill>
                  <a:srgbClr val="00B050"/>
                </a:solidFill>
              </a:rPr>
              <a:t>3</a:t>
            </a:r>
            <a:r>
              <a:rPr lang="en-US" altLang="en-US" sz="2800" b="1" i="1" dirty="0">
                <a:solidFill>
                  <a:srgbClr val="00B05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324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112" y="152400"/>
            <a:ext cx="105691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Floyd-</a:t>
            </a:r>
            <a:r>
              <a:rPr lang="en-US" altLang="en-US" sz="3600" dirty="0" err="1"/>
              <a:t>Warshall</a:t>
            </a:r>
            <a:r>
              <a:rPr lang="en-US" altLang="en-US" sz="3600" dirty="0"/>
              <a:t> Algorithm:</a:t>
            </a:r>
            <a:r>
              <a:rPr lang="en-US" altLang="en-US" sz="4000" dirty="0"/>
              <a:t> </a:t>
            </a:r>
            <a:r>
              <a:rPr lang="en-US" altLang="en-US" sz="3200" dirty="0"/>
              <a:t>Reconstructing Shortest Path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ReconstructPath</a:t>
            </a:r>
            <a:r>
              <a:rPr lang="en-US" altLang="en-US" sz="1600" b="1" dirty="0">
                <a:latin typeface="Courier New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, start, end</a:t>
            </a:r>
            <a:r>
              <a:rPr lang="en-US" altLang="en-US" sz="1600" b="1" dirty="0">
                <a:latin typeface="Courier New" pitchFamily="49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en-US" sz="1600" b="1" dirty="0">
                <a:latin typeface="Courier New" pitchFamily="49" charset="0"/>
              </a:rPr>
              <a:t>path = [end];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while start != end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end =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[start][end];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b="1" dirty="0" err="1">
                <a:latin typeface="Courier New" pitchFamily="49" charset="0"/>
              </a:rPr>
              <a:t>path.append</a:t>
            </a:r>
            <a:r>
              <a:rPr lang="en-US" altLang="en-US" sz="1600" b="1" dirty="0">
                <a:latin typeface="Courier New" pitchFamily="49" charset="0"/>
              </a:rPr>
              <a:t>(end);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path;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2607125" y="3324106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6314072" y="1417578"/>
            <a:ext cx="3773539" cy="1631950"/>
            <a:chOff x="6574971" y="3777008"/>
            <a:chExt cx="3773539" cy="163195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07551" cy="1631950"/>
              <a:chOff x="3168" y="2736"/>
              <a:chExt cx="1632" cy="102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05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1    -3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3    </a:t>
                </a:r>
                <a:r>
                  <a:rPr lang="en-US" altLang="en-US" sz="2000" dirty="0"/>
                  <a:t>0     -4     1     -1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7   </a:t>
                </a:r>
                <a:r>
                  <a:rPr lang="en-US" altLang="en-US" sz="2000" dirty="0"/>
                  <a:t> 4      0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-1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-2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8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1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6277197" y="3362670"/>
            <a:ext cx="3798123" cy="1631950"/>
            <a:chOff x="6574971" y="3777008"/>
            <a:chExt cx="3798123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59" y="3777008"/>
              <a:ext cx="2532135" cy="1631950"/>
              <a:chOff x="3168" y="2736"/>
              <a:chExt cx="1648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52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3     4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5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    </a:t>
                </a:r>
                <a:r>
                  <a:rPr lang="en-US" altLang="en-US" sz="2000" dirty="0"/>
                  <a:t>    4      2      1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 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2</a:t>
                </a:r>
                <a:r>
                  <a:rPr lang="en-US" altLang="en-US" sz="2000" dirty="0"/>
                  <a:t>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3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1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4</a:t>
                </a:r>
                <a:r>
                  <a:rPr lang="en-US" altLang="en-US" sz="2000" dirty="0"/>
                  <a:t>      5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93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 Box 14">
            <a:extLst>
              <a:ext uri="{FF2B5EF4-FFF2-40B4-BE49-F238E27FC236}">
                <a16:creationId xmlns:a16="http://schemas.microsoft.com/office/drawing/2014/main" id="{40D3ECF2-A9A1-6825-CF7C-5CF4C1F4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72" y="3362670"/>
            <a:ext cx="2328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Path from 1 to 2: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03C81-409B-6C07-7C2D-0AFEA2D94973}"/>
              </a:ext>
            </a:extLst>
          </p:cNvPr>
          <p:cNvSpPr/>
          <p:nvPr/>
        </p:nvSpPr>
        <p:spPr>
          <a:xfrm>
            <a:off x="8118764" y="3415145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92A7ED-DFCB-3F73-EFA2-D5CBF4D9D0DF}"/>
              </a:ext>
            </a:extLst>
          </p:cNvPr>
          <p:cNvSpPr/>
          <p:nvPr/>
        </p:nvSpPr>
        <p:spPr>
          <a:xfrm>
            <a:off x="8586289" y="3417480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0B0491-BEDD-7C0B-00AB-4C0B8F6E142F}"/>
              </a:ext>
            </a:extLst>
          </p:cNvPr>
          <p:cNvSpPr/>
          <p:nvPr/>
        </p:nvSpPr>
        <p:spPr>
          <a:xfrm>
            <a:off x="9098227" y="3429557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B7F7E8-E33D-4A5C-CF6E-9592761FBB83}"/>
              </a:ext>
            </a:extLst>
          </p:cNvPr>
          <p:cNvSpPr/>
          <p:nvPr/>
        </p:nvSpPr>
        <p:spPr>
          <a:xfrm>
            <a:off x="9618449" y="3429557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23038385-B54B-AE02-8511-E704EEF53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984" y="4703764"/>
            <a:ext cx="353554" cy="977934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D793933F-0540-30E2-6661-280318F1B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975" y="5726008"/>
            <a:ext cx="835402" cy="2700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39BB47C6-5430-2E25-8F67-0D868648F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0120" y="4675461"/>
            <a:ext cx="352369" cy="894751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4F8C33D9-B452-E0BC-6AA1-B690FDAD6D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0457" y="3594210"/>
            <a:ext cx="845708" cy="733809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1" dirty="0"/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9B06525D-7649-185B-D667-5A1FCC0F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962" y="5596440"/>
            <a:ext cx="39335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b="1" i="1" dirty="0">
                <a:solidFill>
                  <a:srgbClr val="00B050"/>
                </a:solidFill>
              </a:rPr>
              <a:t>Path Length </a:t>
            </a:r>
            <a:r>
              <a:rPr lang="en-US" altLang="en-US" sz="2200" b="1" i="1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200" b="1" i="1" dirty="0">
                <a:solidFill>
                  <a:srgbClr val="00B050"/>
                </a:solidFill>
              </a:rPr>
              <a:t>  -4 + 6 - 5 + 4 = 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E0486C-7250-B134-58D2-A7ED106675D6}"/>
              </a:ext>
            </a:extLst>
          </p:cNvPr>
          <p:cNvSpPr/>
          <p:nvPr/>
        </p:nvSpPr>
        <p:spPr>
          <a:xfrm>
            <a:off x="8155182" y="1471727"/>
            <a:ext cx="329184" cy="329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512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285506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vs. Dijkstra’s?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What is the difference between Floyd-</a:t>
                </a:r>
                <a:r>
                  <a:rPr lang="en-US" altLang="en-US" dirty="0" err="1">
                    <a:sym typeface="Symbol" pitchFamily="18" charset="2"/>
                  </a:rPr>
                  <a:t>Warshall</a:t>
                </a:r>
                <a:r>
                  <a:rPr lang="en-US" altLang="en-US" dirty="0">
                    <a:sym typeface="Symbol" pitchFamily="18" charset="2"/>
                  </a:rPr>
                  <a:t> and Dijkstra’s??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/>
                  <a:t> is the number of vertices, Dijkstra’s runs in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</a:t>
                </a:r>
                <a:r>
                  <a:rPr lang="en-US" dirty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pitchFamily="18" charset="2"/>
                  </a:rPr>
                  <a:t>).</a:t>
                </a:r>
                <a:endParaRPr lang="en-US" dirty="0"/>
              </a:p>
              <a:p>
                <a:pPr marL="347472" algn="just">
                  <a:spcBef>
                    <a:spcPts val="240"/>
                  </a:spcBef>
                </a:pPr>
                <a:endParaRPr lang="en-US" altLang="en-US" b="1" i="1" dirty="0">
                  <a:solidFill>
                    <a:srgbClr val="00B050"/>
                  </a:solidFill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We could just call Dijkstra |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dirty="0"/>
                  <a:t>| times, passing a different source vertex each time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</a:t>
                </a:r>
                <a:r>
                  <a:rPr lang="en-US" dirty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i="1" dirty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pitchFamily="18" charset="2"/>
                  </a:rPr>
                  <a:t>) =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</a:t>
                </a:r>
                <a:r>
                  <a:rPr lang="en-US" dirty="0"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𝑉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Symbol" pitchFamily="18" charset="2"/>
                  </a:rPr>
                  <a:t>) (Which is the same runtime as the Floyd-</a:t>
                </a:r>
                <a:r>
                  <a:rPr lang="en-US" dirty="0" err="1">
                    <a:sym typeface="Symbol" pitchFamily="18" charset="2"/>
                  </a:rPr>
                  <a:t>Warshall</a:t>
                </a:r>
                <a:r>
                  <a:rPr lang="en-US" dirty="0">
                    <a:sym typeface="Symbol" pitchFamily="18" charset="2"/>
                  </a:rPr>
                  <a:t> Algorithm)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b="1" i="1" u="sng" dirty="0">
                    <a:solidFill>
                      <a:srgbClr val="FF0000"/>
                    </a:solidFill>
                    <a:sym typeface="Symbol" pitchFamily="18" charset="2"/>
                  </a:rPr>
                  <a:t>BUT</a:t>
                </a:r>
                <a:r>
                  <a:rPr lang="en-US" dirty="0">
                    <a:sym typeface="Symbol" pitchFamily="18" charset="2"/>
                  </a:rPr>
                  <a:t> Dijkstra’s doesn’t work with negative-weight edges.</a:t>
                </a:r>
                <a:endParaRPr lang="en-US" altLang="en-US" dirty="0">
                  <a:sym typeface="Symbol" pitchFamily="18" charset="2"/>
                </a:endParaRPr>
              </a:p>
              <a:p>
                <a:pPr marL="118872" indent="0" algn="just">
                  <a:spcBef>
                    <a:spcPts val="240"/>
                  </a:spcBef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i="1" dirty="0">
                    <a:solidFill>
                      <a:srgbClr val="00B050"/>
                    </a:solidFill>
                    <a:sym typeface="Symbol" pitchFamily="18" charset="2"/>
                  </a:rPr>
                  <a:t>No</a:t>
                </a:r>
                <a:r>
                  <a:rPr lang="en-US" altLang="en-US" dirty="0">
                    <a:sym typeface="Symbol" pitchFamily="18" charset="2"/>
                  </a:rPr>
                  <a:t> negative-weight cycles are allowed in Floyd-</a:t>
                </a:r>
                <a:r>
                  <a:rPr lang="en-US" altLang="en-US" dirty="0" err="1">
                    <a:sym typeface="Symbol" pitchFamily="18" charset="2"/>
                  </a:rPr>
                  <a:t>Warshall</a:t>
                </a:r>
                <a:r>
                  <a:rPr lang="en-US" altLang="en-US" dirty="0"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1"/>
                <a:ext cx="10207632" cy="3894485"/>
              </a:xfrm>
              <a:blipFill>
                <a:blip r:embed="rId4"/>
                <a:stretch>
                  <a:fillRect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0739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159793" cy="4801629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Developed in the early 60’s for transportation problem using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dynamic programming</a:t>
                </a:r>
                <a:r>
                  <a:rPr lang="en-US" dirty="0"/>
                  <a:t>. </a:t>
                </a:r>
              </a:p>
              <a:p>
                <a:pPr marL="415735" lvl="1" indent="0" algn="just">
                  <a:spcBef>
                    <a:spcPts val="240"/>
                  </a:spcBef>
                  <a:buNone/>
                </a:pPr>
                <a:endParaRPr lang="en-US" altLang="en-US" sz="11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Idea:</a:t>
                </a:r>
                <a:r>
                  <a:rPr lang="en-US" altLang="en-US" dirty="0"/>
                  <a:t> 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sz="1800" dirty="0"/>
                  <a:t>Let the vertices in a graph be numbered from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sz="1800" dirty="0"/>
                  <a:t>Consider the subset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sz="1800" dirty="0"/>
                  <a:t>of these</a:t>
                </a:r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sz="1800" dirty="0"/>
                  <a:t>vertices.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100" dirty="0">
                  <a:latin typeface="Cambria Math" panose="02040503050406030204" pitchFamily="18" charset="0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sz="1800" dirty="0"/>
                  <a:t>Imagine finding the shortest path from vertex</a:t>
                </a:r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sz="1800" dirty="0"/>
                  <a:t>to vertex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𝑗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sz="1800" dirty="0"/>
                  <a:t>that uses only vertices in the set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en-US" sz="1800" dirty="0"/>
                  <a:t>as intermediate vertices.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100" dirty="0">
                  <a:latin typeface="Cambria Math" panose="02040503050406030204" pitchFamily="18" charset="0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sz="1800" dirty="0"/>
                  <a:t>There are two situations</a:t>
                </a:r>
                <a:endParaRPr lang="en-US" altLang="en-US" dirty="0"/>
              </a:p>
              <a:p>
                <a:pPr marL="1143000" lvl="2" indent="-257175">
                  <a:buClrTx/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1600" dirty="0"/>
                  <a:t> is not an intermediate vertex on the shortest path.</a:t>
                </a:r>
                <a14:m>
                  <m:oMath xmlns:m="http://schemas.openxmlformats.org/officeDocument/2006/math">
                    <m:r>
                      <a:rPr lang="en-US" alt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altLang="en-US" sz="1600" b="0" i="0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143000" lvl="2" indent="-257175">
                  <a:buClrTx/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sz="1600" dirty="0"/>
                  <a:t> is an intermediate vertex on the shortest path.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159793" cy="4801629"/>
              </a:xfrm>
              <a:blipFill>
                <a:blip r:embed="rId4"/>
                <a:stretch>
                  <a:fillRect t="-888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878816F1-4C7B-7CFF-F14D-9B89F0F75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226" y="5782310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j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AE553AEA-A30E-3AEA-50E4-447516DB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725" y="4902607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k</a:t>
            </a:r>
            <a:endParaRPr lang="en-US" altLang="en-US" sz="2800" dirty="0"/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3251DC36-A773-A512-1875-DBF68BF07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170" y="6010910"/>
            <a:ext cx="640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BF76DBC5-2E0E-E58D-BD8E-55F18D60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876" y="5784216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 err="1"/>
              <a:t>i</a:t>
            </a:r>
            <a:endParaRPr lang="en-US" altLang="en-US" sz="2000" dirty="0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724037F8-C571-6C65-A677-FD92BF8A0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400" y="6010910"/>
            <a:ext cx="640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8C21D4F-53B9-EC67-C6E1-8407BEC86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106" y="5784216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DA591946-0A44-19CC-26B3-19D4142B5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060" y="6010910"/>
            <a:ext cx="640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E8F6DB2F-76AA-05AA-2401-D3CE304E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766" y="5784216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E8B9AB53-1973-7D3A-C2D4-D6F1BAA19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2200" y="6010910"/>
            <a:ext cx="640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A0924040-1D1E-38D8-2D24-7FF1EDAC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426" y="5784216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Line 13">
            <a:extLst>
              <a:ext uri="{FF2B5EF4-FFF2-40B4-BE49-F238E27FC236}">
                <a16:creationId xmlns:a16="http://schemas.microsoft.com/office/drawing/2014/main" id="{D1BB942B-A018-CE37-AB54-AD5D82031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0430" y="6010910"/>
            <a:ext cx="640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14">
            <a:extLst>
              <a:ext uri="{FF2B5EF4-FFF2-40B4-BE49-F238E27FC236}">
                <a16:creationId xmlns:a16="http://schemas.microsoft.com/office/drawing/2014/main" id="{EC3D3EB0-16E2-14B6-C4AA-519C340C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36" y="5784216"/>
            <a:ext cx="457200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40B6F27E-0987-1FBF-B662-1E6A9D528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9620" y="5150410"/>
            <a:ext cx="585343" cy="457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7171E722-D694-7DF1-FBF7-C8CE04163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290" y="5150410"/>
            <a:ext cx="537336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5279F74F-FD49-52FB-DA30-178DF6C6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321" y="5568633"/>
            <a:ext cx="4552950" cy="8740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025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159793" cy="4801629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Developed in the early 60’s for transportation problem using </a:t>
                </a:r>
                <a:r>
                  <a:rPr lang="en-US" b="1" i="1" dirty="0">
                    <a:solidFill>
                      <a:srgbClr val="00B050"/>
                    </a:solidFill>
                  </a:rPr>
                  <a:t>dynamic programming</a:t>
                </a:r>
                <a:r>
                  <a:rPr lang="en-US" dirty="0"/>
                  <a:t>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dirty="0"/>
              </a:p>
              <a:p>
                <a:pPr marL="347472" algn="just">
                  <a:spcBef>
                    <a:spcPts val="240"/>
                  </a:spcBef>
                </a:pPr>
                <a:r>
                  <a:rPr lang="en-US" dirty="0"/>
                  <a:t>How can we define the shortest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1100" dirty="0">
                    <a:sym typeface="Symbol" pitchFamily="18" charset="2"/>
                  </a:rPr>
                  <a:t> </a:t>
                </a:r>
                <a:r>
                  <a:rPr lang="en-US" altLang="en-US" dirty="0">
                    <a:sym typeface="Symbol" pitchFamily="18" charset="2"/>
                  </a:rPr>
                  <a:t>in terms of “smaller” problems?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One way is to restrict the paths to only include vertices from a restricted subset. 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Initially, the subset is empty.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Then, it is incrementally increased until it includes all the vertices.</a:t>
                </a:r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159793" cy="4801629"/>
              </a:xfrm>
              <a:blipFill>
                <a:blip r:embed="rId4"/>
                <a:stretch>
                  <a:fillRect t="-888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490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093000" cy="4801629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 to be the shortest path from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such that any intermediate vertices on the path are chosen from the set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</a:t>
                </a:r>
                <a:r>
                  <a:rPr lang="en-US" dirty="0"/>
                  <a:t> The path is free to visit any subset of these vertices and in any order.</a:t>
                </a: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sz="18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/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 is the adjacency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dirty="0"/>
                  <a:t>weight of the shortest path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such that any intermediate vertices are chosen from the set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sym typeface="Symbol" pitchFamily="18" charset="2"/>
                      </a:rPr>
                      <m:t>{1, 2, 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⋯,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sym typeface="Symbol" pitchFamily="18" charset="2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. 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/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/>
                  <a:t>How to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/>
                  <a:t> assuming we already have the previous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dirty="0">
                    <a:sym typeface="Symbol" pitchFamily="18" charset="2"/>
                  </a:rPr>
                  <a:t>?</a:t>
                </a: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We have two options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Don’t go through vertex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 at all.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 go through vertex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. </a:t>
                </a:r>
                <a:endParaRPr lang="en-US" altLang="en-US" sz="18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093000" cy="4801629"/>
              </a:xfrm>
              <a:blipFill>
                <a:blip r:embed="rId4"/>
                <a:stretch>
                  <a:fillRect r="-785" b="-8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8C12D1AA-5E5D-4B92-3512-1C6D3C468BD9}"/>
              </a:ext>
            </a:extLst>
          </p:cNvPr>
          <p:cNvGrpSpPr>
            <a:grpSpLocks/>
          </p:cNvGrpSpPr>
          <p:nvPr/>
        </p:nvGrpSpPr>
        <p:grpSpPr bwMode="auto">
          <a:xfrm>
            <a:off x="2530926" y="2632480"/>
            <a:ext cx="6019800" cy="457200"/>
            <a:chOff x="576" y="2256"/>
            <a:chExt cx="3792" cy="288"/>
          </a:xfrm>
        </p:grpSpPr>
        <p:grpSp>
          <p:nvGrpSpPr>
            <p:cNvPr id="3" name="Group 31">
              <a:extLst>
                <a:ext uri="{FF2B5EF4-FFF2-40B4-BE49-F238E27FC236}">
                  <a16:creationId xmlns:a16="http://schemas.microsoft.com/office/drawing/2014/main" id="{12882ACD-0DB8-A3A8-D890-A15F70BC0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256"/>
              <a:ext cx="3792" cy="288"/>
              <a:chOff x="576" y="2256"/>
              <a:chExt cx="3792" cy="288"/>
            </a:xfrm>
          </p:grpSpPr>
          <p:sp>
            <p:nvSpPr>
              <p:cNvPr id="5" name="Oval 11">
                <a:extLst>
                  <a:ext uri="{FF2B5EF4-FFF2-40B4-BE49-F238E27FC236}">
                    <a16:creationId xmlns:a16="http://schemas.microsoft.com/office/drawing/2014/main" id="{7010A837-0B54-642F-3D91-2D5A56EE3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" name="Oval 12">
                <a:extLst>
                  <a:ext uri="{FF2B5EF4-FFF2-40B4-BE49-F238E27FC236}">
                    <a16:creationId xmlns:a16="http://schemas.microsoft.com/office/drawing/2014/main" id="{DD3DDF12-964F-8D65-C4FE-058D8BD11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7" name="Oval 13">
                <a:extLst>
                  <a:ext uri="{FF2B5EF4-FFF2-40B4-BE49-F238E27FC236}">
                    <a16:creationId xmlns:a16="http://schemas.microsoft.com/office/drawing/2014/main" id="{6E2E43EC-BED8-9495-76D7-A3D97A542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8" name="Line 16">
                <a:extLst>
                  <a:ext uri="{FF2B5EF4-FFF2-40B4-BE49-F238E27FC236}">
                    <a16:creationId xmlns:a16="http://schemas.microsoft.com/office/drawing/2014/main" id="{A42C7C00-3367-3B4F-9D32-91916ED99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7">
                <a:extLst>
                  <a:ext uri="{FF2B5EF4-FFF2-40B4-BE49-F238E27FC236}">
                    <a16:creationId xmlns:a16="http://schemas.microsoft.com/office/drawing/2014/main" id="{228E0134-1BF8-1C60-99C6-E9A7DB697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8">
                <a:extLst>
                  <a:ext uri="{FF2B5EF4-FFF2-40B4-BE49-F238E27FC236}">
                    <a16:creationId xmlns:a16="http://schemas.microsoft.com/office/drawing/2014/main" id="{DBF33D3F-5415-EC01-2580-2189976D7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20">
                <a:extLst>
                  <a:ext uri="{FF2B5EF4-FFF2-40B4-BE49-F238E27FC236}">
                    <a16:creationId xmlns:a16="http://schemas.microsoft.com/office/drawing/2014/main" id="{37D51668-174C-F5E2-3D02-50B6038C5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25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b="1"/>
                  <a:t>...</a:t>
                </a:r>
              </a:p>
            </p:txBody>
          </p:sp>
          <p:sp>
            <p:nvSpPr>
              <p:cNvPr id="12" name="Oval 8">
                <a:extLst>
                  <a:ext uri="{FF2B5EF4-FFF2-40B4-BE49-F238E27FC236}">
                    <a16:creationId xmlns:a16="http://schemas.microsoft.com/office/drawing/2014/main" id="{E7FD8800-6102-B186-4BFD-B5175B617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i</a:t>
                </a:r>
              </a:p>
            </p:txBody>
          </p:sp>
          <p:sp>
            <p:nvSpPr>
              <p:cNvPr id="13" name="Oval 14">
                <a:extLst>
                  <a:ext uri="{FF2B5EF4-FFF2-40B4-BE49-F238E27FC236}">
                    <a16:creationId xmlns:a16="http://schemas.microsoft.com/office/drawing/2014/main" id="{FE17D494-FA2A-DD07-9073-23CB4DC9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25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j</a:t>
                </a:r>
                <a:endParaRPr lang="en-US" altLang="en-US" sz="2000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76391C44-70F6-6DAB-685A-5E9151053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65D720A0-C2D9-13E3-4D5B-F73A00651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Text Box 21">
              <a:extLst>
                <a:ext uri="{FF2B5EF4-FFF2-40B4-BE49-F238E27FC236}">
                  <a16:creationId xmlns:a16="http://schemas.microsoft.com/office/drawing/2014/main" id="{92237C57-ABF5-294F-AC6F-18A19A7D7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2256"/>
              <a:ext cx="27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ym typeface="Symbol" panose="05050102010706020507" pitchFamily="18" charset="2"/>
                </a:rPr>
                <a:t>   </a:t>
              </a:r>
              <a:r>
                <a:rPr lang="en-US" altLang="en-US" sz="2000" i="1" dirty="0"/>
                <a:t>k</a:t>
              </a:r>
              <a:r>
                <a:rPr lang="en-US" altLang="en-US" sz="2000" dirty="0"/>
                <a:t>             </a:t>
              </a:r>
              <a:r>
                <a:rPr lang="en-US" altLang="en-US" sz="2000" dirty="0">
                  <a:sym typeface="Symbol" panose="05050102010706020507" pitchFamily="18" charset="2"/>
                </a:rPr>
                <a:t></a:t>
              </a:r>
              <a:r>
                <a:rPr lang="en-US" altLang="en-US" sz="2000" i="1" dirty="0"/>
                <a:t>k</a:t>
              </a:r>
              <a:r>
                <a:rPr lang="en-US" altLang="en-US" sz="2000" dirty="0"/>
                <a:t>             </a:t>
              </a:r>
              <a:r>
                <a:rPr lang="en-US" altLang="en-US" sz="2000" dirty="0">
                  <a:latin typeface="+mj-lt"/>
                </a:rPr>
                <a:t>   </a:t>
              </a:r>
              <a:r>
                <a:rPr lang="en-US" altLang="en-US" sz="2000" dirty="0"/>
                <a:t>                 </a:t>
              </a:r>
              <a:r>
                <a:rPr lang="en-US" altLang="en-US" sz="2000" dirty="0">
                  <a:sym typeface="Symbol" panose="05050102010706020507" pitchFamily="18" charset="2"/>
                </a:rPr>
                <a:t></a:t>
              </a:r>
              <a:r>
                <a:rPr lang="en-US" altLang="en-US" sz="2000" i="1" dirty="0"/>
                <a:t>k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68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8813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093000" cy="2727927"/>
              </a:xfrm>
            </p:spPr>
            <p:txBody>
              <a:bodyPr/>
              <a:lstStyle/>
              <a:p>
                <a:pPr marL="347472" algn="just">
                  <a:spcBef>
                    <a:spcPts val="240"/>
                  </a:spcBef>
                </a:pPr>
                <a:r>
                  <a:rPr lang="en-US" altLang="en-US" dirty="0">
                    <a:sym typeface="Symbol" pitchFamily="18" charset="2"/>
                  </a:rPr>
                  <a:t>We have two options</a:t>
                </a:r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>
                    <a:solidFill>
                      <a:schemeClr val="tx1"/>
                    </a:solidFill>
                  </a:rPr>
                  <a:t>Don’t go through vertex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at all.</a:t>
                </a:r>
                <a:endParaRPr lang="en-US" altLang="en-US" dirty="0">
                  <a:solidFill>
                    <a:srgbClr val="FF0000"/>
                  </a:solidFill>
                </a:endParaRPr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dirty="0"/>
              </a:p>
              <a:p>
                <a:pPr marL="644335" lvl="1" algn="just">
                  <a:spcBef>
                    <a:spcPts val="240"/>
                  </a:spcBef>
                </a:pPr>
                <a:endParaRPr lang="en-US" altLang="en-US" dirty="0"/>
              </a:p>
              <a:p>
                <a:pPr marL="644335" lvl="1" algn="just">
                  <a:spcBef>
                    <a:spcPts val="240"/>
                  </a:spcBef>
                </a:pPr>
                <a:r>
                  <a:rPr lang="en-US" altLang="en-US" dirty="0"/>
                  <a:t>Do go through vertex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en-US" altLang="en-US" dirty="0"/>
                  <a:t>. </a:t>
                </a:r>
                <a:endParaRPr lang="en-US" altLang="en-US" sz="1800" dirty="0">
                  <a:sym typeface="Symbol" pitchFamily="18" charset="2"/>
                </a:endParaRPr>
              </a:p>
              <a:p>
                <a:pPr marL="347472" algn="just">
                  <a:spcBef>
                    <a:spcPts val="24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093000" cy="2727927"/>
              </a:xfrm>
              <a:blipFill>
                <a:blip r:embed="rId4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ACC28CA2-435E-279F-2152-FF5E1002B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343" y="1295400"/>
                <a:ext cx="5477716" cy="11960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Then the shortest path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 uses only intermediate vertices {1,2, …, k-1}. Hence the length of the shortest path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sz="2000" b="1" i="1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ACC28CA2-435E-279F-2152-FF5E1002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343" y="1295400"/>
                <a:ext cx="5477716" cy="1196033"/>
              </a:xfrm>
              <a:prstGeom prst="rect">
                <a:avLst/>
              </a:prstGeom>
              <a:blipFill>
                <a:blip r:embed="rId5"/>
                <a:stretch>
                  <a:fillRect l="-1448" t="-3571" r="-668" b="-5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D39721-ABCA-0138-3AAF-85FBE957DCDA}"/>
              </a:ext>
            </a:extLst>
          </p:cNvPr>
          <p:cNvGrpSpPr/>
          <p:nvPr/>
        </p:nvGrpSpPr>
        <p:grpSpPr>
          <a:xfrm>
            <a:off x="6714699" y="2578283"/>
            <a:ext cx="4168777" cy="850717"/>
            <a:chOff x="6489700" y="5352188"/>
            <a:chExt cx="4168777" cy="850717"/>
          </a:xfrm>
        </p:grpSpPr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3A753B5E-DB00-A804-1DB0-421489055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9700" y="5401425"/>
              <a:ext cx="4168777" cy="457200"/>
              <a:chOff x="1688" y="1296"/>
              <a:chExt cx="2626" cy="288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77383C53-8C41-5538-8B56-D452BA0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2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/>
                  <a:t>i</a:t>
                </a:r>
                <a:endParaRPr lang="en-US" altLang="en-US" sz="2000"/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8951F32D-43CA-7E2C-74FC-297825489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" y="1296"/>
                <a:ext cx="288" cy="28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 dirty="0"/>
                  <a:t>j</a:t>
                </a:r>
                <a:endParaRPr lang="en-US" alt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1C7A0-6014-CED8-1EDA-6EE7A0A3AA8C}"/>
                    </a:ext>
                  </a:extLst>
                </p:cNvPr>
                <p:cNvSpPr txBox="1"/>
                <p:nvPr/>
              </p:nvSpPr>
              <p:spPr>
                <a:xfrm>
                  <a:off x="7342819" y="5352188"/>
                  <a:ext cx="2106185" cy="52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81C7A0-6014-CED8-1EDA-6EE7A0A3A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819" y="5352188"/>
                  <a:ext cx="2106185" cy="522322"/>
                </a:xfrm>
                <a:prstGeom prst="rect">
                  <a:avLst/>
                </a:prstGeom>
                <a:blipFill>
                  <a:blip r:embed="rId6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B7C67F7-A89A-4BE3-D892-7E716AC32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619" y="5594601"/>
              <a:ext cx="3280012" cy="608304"/>
            </a:xfrm>
            <a:custGeom>
              <a:avLst/>
              <a:gdLst>
                <a:gd name="T0" fmla="*/ 0 w 3120"/>
                <a:gd name="T1" fmla="*/ 144 h 488"/>
                <a:gd name="T2" fmla="*/ 384 w 3120"/>
                <a:gd name="T3" fmla="*/ 480 h 488"/>
                <a:gd name="T4" fmla="*/ 816 w 3120"/>
                <a:gd name="T5" fmla="*/ 96 h 488"/>
                <a:gd name="T6" fmla="*/ 1344 w 3120"/>
                <a:gd name="T7" fmla="*/ 336 h 488"/>
                <a:gd name="T8" fmla="*/ 2016 w 3120"/>
                <a:gd name="T9" fmla="*/ 0 h 488"/>
                <a:gd name="T10" fmla="*/ 2256 w 3120"/>
                <a:gd name="T11" fmla="*/ 336 h 488"/>
                <a:gd name="T12" fmla="*/ 2832 w 3120"/>
                <a:gd name="T13" fmla="*/ 96 h 488"/>
                <a:gd name="T14" fmla="*/ 3120 w 3120"/>
                <a:gd name="T15" fmla="*/ 48 h 4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0"/>
                <a:gd name="T25" fmla="*/ 0 h 488"/>
                <a:gd name="T26" fmla="*/ 3120 w 3120"/>
                <a:gd name="T27" fmla="*/ 488 h 4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0" h="488">
                  <a:moveTo>
                    <a:pt x="0" y="144"/>
                  </a:moveTo>
                  <a:cubicBezTo>
                    <a:pt x="124" y="316"/>
                    <a:pt x="248" y="488"/>
                    <a:pt x="384" y="480"/>
                  </a:cubicBezTo>
                  <a:cubicBezTo>
                    <a:pt x="520" y="472"/>
                    <a:pt x="656" y="120"/>
                    <a:pt x="816" y="96"/>
                  </a:cubicBezTo>
                  <a:cubicBezTo>
                    <a:pt x="976" y="72"/>
                    <a:pt x="1144" y="352"/>
                    <a:pt x="1344" y="336"/>
                  </a:cubicBezTo>
                  <a:cubicBezTo>
                    <a:pt x="1544" y="320"/>
                    <a:pt x="1864" y="0"/>
                    <a:pt x="2016" y="0"/>
                  </a:cubicBezTo>
                  <a:cubicBezTo>
                    <a:pt x="2168" y="0"/>
                    <a:pt x="2120" y="320"/>
                    <a:pt x="2256" y="336"/>
                  </a:cubicBezTo>
                  <a:cubicBezTo>
                    <a:pt x="2392" y="352"/>
                    <a:pt x="2688" y="144"/>
                    <a:pt x="2832" y="96"/>
                  </a:cubicBezTo>
                  <a:cubicBezTo>
                    <a:pt x="2976" y="48"/>
                    <a:pt x="3048" y="48"/>
                    <a:pt x="312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DE0C2C57-A8E3-D4B8-D66B-0DC867A3F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776" y="3045584"/>
                <a:ext cx="6134739" cy="3527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200" b="1" i="1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 We assume that we pass through k exactly once as the shortest path does not visit a vertex twice. Hence, we first go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k 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and then from 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k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 altLang="en-US" sz="1100" b="1" i="1" dirty="0">
                  <a:solidFill>
                    <a:srgbClr val="00B050"/>
                  </a:solidFill>
                </a:endParaRPr>
              </a:p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For overall path to be short as possible, we should take the shortest path from </a:t>
                </a:r>
                <a:r>
                  <a:rPr lang="en-US" altLang="en-US" sz="22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 to k 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and the shortest path from </a:t>
                </a:r>
                <a:r>
                  <a:rPr lang="en-US" altLang="en-US" sz="2200" b="1" i="1" dirty="0">
                    <a:solidFill>
                      <a:srgbClr val="FF0000"/>
                    </a:solidFill>
                  </a:rPr>
                  <a:t>k to j</a:t>
                </a:r>
                <a:r>
                  <a:rPr lang="en-US" altLang="en-US" sz="2200" b="1" i="1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 altLang="en-US" sz="1100" b="1" i="1" dirty="0">
                  <a:solidFill>
                    <a:srgbClr val="00B050"/>
                  </a:solidFill>
                </a:endParaRPr>
              </a:p>
              <a:p>
                <a:r>
                  <a:rPr lang="en-US" altLang="en-US" sz="2200" b="1" i="1" dirty="0">
                    <a:solidFill>
                      <a:srgbClr val="00B050"/>
                    </a:solidFill>
                  </a:rPr>
                  <a:t>Since each of these path use intermediate vertices {1,2, …, k-1}, the length of the path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𝒌𝒋</m:t>
                        </m:r>
                      </m:sub>
                      <m:sup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en-US" b="1" i="1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DE0C2C57-A8E3-D4B8-D66B-0DC867A3F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76" y="3045584"/>
                <a:ext cx="6134739" cy="3527953"/>
              </a:xfrm>
              <a:prstGeom prst="rect">
                <a:avLst/>
              </a:prstGeom>
              <a:blipFill>
                <a:blip r:embed="rId7"/>
                <a:stretch>
                  <a:fillRect l="-1292" t="-1211" r="-497" b="-1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7CFEBA7-D2F9-AFD1-E0F2-C65FDC13C18D}"/>
              </a:ext>
            </a:extLst>
          </p:cNvPr>
          <p:cNvGrpSpPr/>
          <p:nvPr/>
        </p:nvGrpSpPr>
        <p:grpSpPr>
          <a:xfrm>
            <a:off x="6618097" y="3835019"/>
            <a:ext cx="4267200" cy="1689816"/>
            <a:chOff x="6618097" y="3835019"/>
            <a:chExt cx="4267200" cy="1689816"/>
          </a:xfrm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71452E71-ADB5-5469-C60F-1265E2B78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097" y="5021598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/>
                <a:t>i</a:t>
              </a:r>
              <a:endParaRPr lang="en-US" altLang="en-US" sz="2000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214B203A-63A0-76CF-ABF0-8810729C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8097" y="5067635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j</a:t>
              </a:r>
              <a:endParaRPr lang="en-US" altLang="en-US" sz="2000" dirty="0"/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4FA5D683-3E47-B63B-4C04-8DC0E5DA3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1797" y="4088148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 dirty="0"/>
                <a:t>k</a:t>
              </a: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BBF5FEF-2E58-E69E-E2DC-169868238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497" y="4302460"/>
              <a:ext cx="1538288" cy="706438"/>
            </a:xfrm>
            <a:custGeom>
              <a:avLst/>
              <a:gdLst>
                <a:gd name="T0" fmla="*/ 32 w 1280"/>
                <a:gd name="T1" fmla="*/ 616 h 616"/>
                <a:gd name="T2" fmla="*/ 80 w 1280"/>
                <a:gd name="T3" fmla="*/ 232 h 616"/>
                <a:gd name="T4" fmla="*/ 512 w 1280"/>
                <a:gd name="T5" fmla="*/ 472 h 616"/>
                <a:gd name="T6" fmla="*/ 560 w 1280"/>
                <a:gd name="T7" fmla="*/ 40 h 616"/>
                <a:gd name="T8" fmla="*/ 848 w 1280"/>
                <a:gd name="T9" fmla="*/ 232 h 616"/>
                <a:gd name="T10" fmla="*/ 944 w 1280"/>
                <a:gd name="T11" fmla="*/ 40 h 616"/>
                <a:gd name="T12" fmla="*/ 1280 w 1280"/>
                <a:gd name="T13" fmla="*/ 40 h 6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0"/>
                <a:gd name="T22" fmla="*/ 0 h 616"/>
                <a:gd name="T23" fmla="*/ 1280 w 1280"/>
                <a:gd name="T24" fmla="*/ 616 h 6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0" h="616">
                  <a:moveTo>
                    <a:pt x="32" y="616"/>
                  </a:moveTo>
                  <a:cubicBezTo>
                    <a:pt x="16" y="436"/>
                    <a:pt x="0" y="256"/>
                    <a:pt x="80" y="232"/>
                  </a:cubicBezTo>
                  <a:cubicBezTo>
                    <a:pt x="160" y="208"/>
                    <a:pt x="432" y="504"/>
                    <a:pt x="512" y="472"/>
                  </a:cubicBezTo>
                  <a:cubicBezTo>
                    <a:pt x="592" y="440"/>
                    <a:pt x="504" y="80"/>
                    <a:pt x="560" y="40"/>
                  </a:cubicBezTo>
                  <a:cubicBezTo>
                    <a:pt x="616" y="0"/>
                    <a:pt x="784" y="232"/>
                    <a:pt x="848" y="232"/>
                  </a:cubicBezTo>
                  <a:cubicBezTo>
                    <a:pt x="912" y="232"/>
                    <a:pt x="872" y="72"/>
                    <a:pt x="944" y="40"/>
                  </a:cubicBezTo>
                  <a:cubicBezTo>
                    <a:pt x="1016" y="8"/>
                    <a:pt x="1148" y="24"/>
                    <a:pt x="128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047344C-5A6B-3333-3FD8-D3197EBDA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8360" y="4029410"/>
              <a:ext cx="1876425" cy="1041400"/>
            </a:xfrm>
            <a:custGeom>
              <a:avLst/>
              <a:gdLst>
                <a:gd name="T0" fmla="*/ 0 w 1680"/>
                <a:gd name="T1" fmla="*/ 176 h 656"/>
                <a:gd name="T2" fmla="*/ 240 w 1680"/>
                <a:gd name="T3" fmla="*/ 32 h 656"/>
                <a:gd name="T4" fmla="*/ 480 w 1680"/>
                <a:gd name="T5" fmla="*/ 368 h 656"/>
                <a:gd name="T6" fmla="*/ 768 w 1680"/>
                <a:gd name="T7" fmla="*/ 128 h 656"/>
                <a:gd name="T8" fmla="*/ 1008 w 1680"/>
                <a:gd name="T9" fmla="*/ 464 h 656"/>
                <a:gd name="T10" fmla="*/ 1344 w 1680"/>
                <a:gd name="T11" fmla="*/ 272 h 656"/>
                <a:gd name="T12" fmla="*/ 1680 w 1680"/>
                <a:gd name="T13" fmla="*/ 656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656"/>
                <a:gd name="T23" fmla="*/ 1680 w 1680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656">
                  <a:moveTo>
                    <a:pt x="0" y="176"/>
                  </a:moveTo>
                  <a:cubicBezTo>
                    <a:pt x="80" y="88"/>
                    <a:pt x="160" y="0"/>
                    <a:pt x="240" y="32"/>
                  </a:cubicBezTo>
                  <a:cubicBezTo>
                    <a:pt x="320" y="64"/>
                    <a:pt x="392" y="352"/>
                    <a:pt x="480" y="368"/>
                  </a:cubicBezTo>
                  <a:cubicBezTo>
                    <a:pt x="568" y="384"/>
                    <a:pt x="680" y="112"/>
                    <a:pt x="768" y="128"/>
                  </a:cubicBezTo>
                  <a:cubicBezTo>
                    <a:pt x="856" y="144"/>
                    <a:pt x="912" y="440"/>
                    <a:pt x="1008" y="464"/>
                  </a:cubicBezTo>
                  <a:cubicBezTo>
                    <a:pt x="1104" y="488"/>
                    <a:pt x="1232" y="240"/>
                    <a:pt x="1344" y="272"/>
                  </a:cubicBezTo>
                  <a:cubicBezTo>
                    <a:pt x="1456" y="304"/>
                    <a:pt x="1568" y="480"/>
                    <a:pt x="1680" y="6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4" name="TextBox 6143">
                  <a:extLst>
                    <a:ext uri="{FF2B5EF4-FFF2-40B4-BE49-F238E27FC236}">
                      <a16:creationId xmlns:a16="http://schemas.microsoft.com/office/drawing/2014/main" id="{BCA48600-413E-0C17-E2A4-036E488527A1}"/>
                    </a:ext>
                  </a:extLst>
                </p:cNvPr>
                <p:cNvSpPr txBox="1"/>
                <p:nvPr/>
              </p:nvSpPr>
              <p:spPr>
                <a:xfrm>
                  <a:off x="6810531" y="3870791"/>
                  <a:ext cx="1126365" cy="484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4" name="TextBox 6143">
                  <a:extLst>
                    <a:ext uri="{FF2B5EF4-FFF2-40B4-BE49-F238E27FC236}">
                      <a16:creationId xmlns:a16="http://schemas.microsoft.com/office/drawing/2014/main" id="{BCA48600-413E-0C17-E2A4-036E48852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531" y="3870791"/>
                  <a:ext cx="1126365" cy="484748"/>
                </a:xfrm>
                <a:prstGeom prst="rect">
                  <a:avLst/>
                </a:prstGeom>
                <a:blipFill>
                  <a:blip r:embed="rId8"/>
                  <a:stretch>
                    <a:fillRect b="-5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" name="TextBox 6144">
                  <a:extLst>
                    <a:ext uri="{FF2B5EF4-FFF2-40B4-BE49-F238E27FC236}">
                      <a16:creationId xmlns:a16="http://schemas.microsoft.com/office/drawing/2014/main" id="{CA30C2D2-C662-886C-1680-62BDD6176576}"/>
                    </a:ext>
                  </a:extLst>
                </p:cNvPr>
                <p:cNvSpPr txBox="1"/>
                <p:nvPr/>
              </p:nvSpPr>
              <p:spPr>
                <a:xfrm>
                  <a:off x="9530332" y="3835019"/>
                  <a:ext cx="1126365" cy="52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5" name="TextBox 6144">
                  <a:extLst>
                    <a:ext uri="{FF2B5EF4-FFF2-40B4-BE49-F238E27FC236}">
                      <a16:creationId xmlns:a16="http://schemas.microsoft.com/office/drawing/2014/main" id="{CA30C2D2-C662-886C-1680-62BDD6176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332" y="3835019"/>
                  <a:ext cx="1126365" cy="5241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B5374-EC46-2D46-18CE-AA6A85DB3381}"/>
              </a:ext>
            </a:extLst>
          </p:cNvPr>
          <p:cNvGrpSpPr/>
          <p:nvPr/>
        </p:nvGrpSpPr>
        <p:grpSpPr>
          <a:xfrm>
            <a:off x="7068947" y="4866894"/>
            <a:ext cx="3435350" cy="969091"/>
            <a:chOff x="7068947" y="4866894"/>
            <a:chExt cx="3435350" cy="969091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08C06A4-A853-30F1-5E2B-30F270758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47" y="5061285"/>
              <a:ext cx="3435350" cy="774700"/>
            </a:xfrm>
            <a:custGeom>
              <a:avLst/>
              <a:gdLst>
                <a:gd name="T0" fmla="*/ 0 w 3120"/>
                <a:gd name="T1" fmla="*/ 144 h 488"/>
                <a:gd name="T2" fmla="*/ 384 w 3120"/>
                <a:gd name="T3" fmla="*/ 480 h 488"/>
                <a:gd name="T4" fmla="*/ 816 w 3120"/>
                <a:gd name="T5" fmla="*/ 96 h 488"/>
                <a:gd name="T6" fmla="*/ 1344 w 3120"/>
                <a:gd name="T7" fmla="*/ 336 h 488"/>
                <a:gd name="T8" fmla="*/ 2016 w 3120"/>
                <a:gd name="T9" fmla="*/ 0 h 488"/>
                <a:gd name="T10" fmla="*/ 2256 w 3120"/>
                <a:gd name="T11" fmla="*/ 336 h 488"/>
                <a:gd name="T12" fmla="*/ 2832 w 3120"/>
                <a:gd name="T13" fmla="*/ 96 h 488"/>
                <a:gd name="T14" fmla="*/ 3120 w 3120"/>
                <a:gd name="T15" fmla="*/ 48 h 4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0"/>
                <a:gd name="T25" fmla="*/ 0 h 488"/>
                <a:gd name="T26" fmla="*/ 3120 w 3120"/>
                <a:gd name="T27" fmla="*/ 488 h 4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0" h="488">
                  <a:moveTo>
                    <a:pt x="0" y="144"/>
                  </a:moveTo>
                  <a:cubicBezTo>
                    <a:pt x="124" y="316"/>
                    <a:pt x="248" y="488"/>
                    <a:pt x="384" y="480"/>
                  </a:cubicBezTo>
                  <a:cubicBezTo>
                    <a:pt x="520" y="472"/>
                    <a:pt x="656" y="120"/>
                    <a:pt x="816" y="96"/>
                  </a:cubicBezTo>
                  <a:cubicBezTo>
                    <a:pt x="976" y="72"/>
                    <a:pt x="1144" y="352"/>
                    <a:pt x="1344" y="336"/>
                  </a:cubicBezTo>
                  <a:cubicBezTo>
                    <a:pt x="1544" y="320"/>
                    <a:pt x="1864" y="0"/>
                    <a:pt x="2016" y="0"/>
                  </a:cubicBezTo>
                  <a:cubicBezTo>
                    <a:pt x="2168" y="0"/>
                    <a:pt x="2120" y="320"/>
                    <a:pt x="2256" y="336"/>
                  </a:cubicBezTo>
                  <a:cubicBezTo>
                    <a:pt x="2392" y="352"/>
                    <a:pt x="2688" y="144"/>
                    <a:pt x="2832" y="96"/>
                  </a:cubicBezTo>
                  <a:cubicBezTo>
                    <a:pt x="2976" y="48"/>
                    <a:pt x="3048" y="48"/>
                    <a:pt x="312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677B0CF-CB45-2E20-CF6D-D63C8B968CCC}"/>
                    </a:ext>
                  </a:extLst>
                </p:cNvPr>
                <p:cNvSpPr txBox="1"/>
                <p:nvPr/>
              </p:nvSpPr>
              <p:spPr>
                <a:xfrm>
                  <a:off x="8093265" y="4866894"/>
                  <a:ext cx="1126365" cy="52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47" name="TextBox 6146">
                  <a:extLst>
                    <a:ext uri="{FF2B5EF4-FFF2-40B4-BE49-F238E27FC236}">
                      <a16:creationId xmlns:a16="http://schemas.microsoft.com/office/drawing/2014/main" id="{4677B0CF-CB45-2E20-CF6D-D63C8B968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265" y="4866894"/>
                  <a:ext cx="1126365" cy="522322"/>
                </a:xfrm>
                <a:prstGeom prst="rect">
                  <a:avLst/>
                </a:prstGeom>
                <a:blipFill>
                  <a:blip r:embed="rId10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Box 6148">
                <a:extLst>
                  <a:ext uri="{FF2B5EF4-FFF2-40B4-BE49-F238E27FC236}">
                    <a16:creationId xmlns:a16="http://schemas.microsoft.com/office/drawing/2014/main" id="{4E9D7262-CFE2-F2CE-3232-1ED64491A87E}"/>
                  </a:ext>
                </a:extLst>
              </p:cNvPr>
              <p:cNvSpPr txBox="1"/>
              <p:nvPr/>
            </p:nvSpPr>
            <p:spPr>
              <a:xfrm>
                <a:off x="6198702" y="5988351"/>
                <a:ext cx="4623390" cy="52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  <m:sup>
                          <m:d>
                            <m:dPr>
                              <m:ctrlPr>
                                <a:rPr lang="en-US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49" name="TextBox 6148">
                <a:extLst>
                  <a:ext uri="{FF2B5EF4-FFF2-40B4-BE49-F238E27FC236}">
                    <a16:creationId xmlns:a16="http://schemas.microsoft.com/office/drawing/2014/main" id="{4E9D7262-CFE2-F2CE-3232-1ED64491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02" y="5988351"/>
                <a:ext cx="4623390" cy="5223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1" name="TextBox 6150">
                <a:extLst>
                  <a:ext uri="{FF2B5EF4-FFF2-40B4-BE49-F238E27FC236}">
                    <a16:creationId xmlns:a16="http://schemas.microsoft.com/office/drawing/2014/main" id="{AD9151B9-2864-7C67-6C83-B92590784F51}"/>
                  </a:ext>
                </a:extLst>
              </p:cNvPr>
              <p:cNvSpPr txBox="1"/>
              <p:nvPr/>
            </p:nvSpPr>
            <p:spPr>
              <a:xfrm>
                <a:off x="9897886" y="6445027"/>
                <a:ext cx="1453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alt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51" name="TextBox 6150">
                <a:extLst>
                  <a:ext uri="{FF2B5EF4-FFF2-40B4-BE49-F238E27FC236}">
                    <a16:creationId xmlns:a16="http://schemas.microsoft.com/office/drawing/2014/main" id="{AD9151B9-2864-7C67-6C83-B925907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886" y="6445027"/>
                <a:ext cx="1453913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829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6149" grpId="0"/>
      <p:bldP spid="6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59ABE5-26CB-442B-ACC7-7DC79A16142B}"/>
              </a:ext>
            </a:extLst>
          </p:cNvPr>
          <p:cNvGrpSpPr>
            <a:grpSpLocks/>
          </p:cNvGrpSpPr>
          <p:nvPr/>
        </p:nvGrpSpPr>
        <p:grpSpPr bwMode="auto">
          <a:xfrm>
            <a:off x="4161766" y="3083177"/>
            <a:ext cx="7213201" cy="430564"/>
            <a:chOff x="2496" y="1104"/>
            <a:chExt cx="2091" cy="372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525C1D8C-7D12-4188-B351-9F8F01EB8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1799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diagonal elements to zero</a:t>
              </a:r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AD7DF91B-9027-4628-A18F-B2FF6EC8C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02"/>
              <a:ext cx="2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E62299-EA7E-4A7F-91B1-3E9B724ECC05}"/>
              </a:ext>
            </a:extLst>
          </p:cNvPr>
          <p:cNvGrpSpPr>
            <a:grpSpLocks/>
          </p:cNvGrpSpPr>
          <p:nvPr/>
        </p:nvGrpSpPr>
        <p:grpSpPr bwMode="auto">
          <a:xfrm>
            <a:off x="4586072" y="3917535"/>
            <a:ext cx="6449906" cy="431185"/>
            <a:chOff x="2496" y="1104"/>
            <a:chExt cx="2790" cy="234"/>
          </a:xfrm>
        </p:grpSpPr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193A185B-6567-4529-9157-4B41008FE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1104"/>
              <a:ext cx="241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Update shortest distances with edge weights</a:t>
              </a: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72CAAF21-C2D9-4985-A22E-D2643AD4E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25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84F2AA-2788-4EDB-B63E-CEDF60435008}"/>
              </a:ext>
            </a:extLst>
          </p:cNvPr>
          <p:cNvGrpSpPr>
            <a:grpSpLocks/>
          </p:cNvGrpSpPr>
          <p:nvPr/>
        </p:nvGrpSpPr>
        <p:grpSpPr bwMode="auto">
          <a:xfrm>
            <a:off x="4572882" y="1216169"/>
            <a:ext cx="5780023" cy="1023748"/>
            <a:chOff x="2211" y="1104"/>
            <a:chExt cx="2352" cy="1096"/>
          </a:xfrm>
        </p:grpSpPr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8DFE70C6-041A-41BF-AC27-A43DC395C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1775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shortest distances between vertices as infinity</a:t>
              </a: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4C2ABD5-8623-42A0-9FFB-123DB56F9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1" y="1526"/>
              <a:ext cx="547" cy="67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C51E9E-AE07-41D5-9756-F027300E5DAF}"/>
              </a:ext>
            </a:extLst>
          </p:cNvPr>
          <p:cNvGrpSpPr>
            <a:grpSpLocks/>
          </p:cNvGrpSpPr>
          <p:nvPr/>
        </p:nvGrpSpPr>
        <p:grpSpPr bwMode="auto">
          <a:xfrm>
            <a:off x="3992756" y="4313035"/>
            <a:ext cx="7407756" cy="430609"/>
            <a:chOff x="2496" y="1104"/>
            <a:chExt cx="2496" cy="461"/>
          </a:xfrm>
        </p:grpSpPr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0462E5C2-FAF5-484C-BF1B-EFF17DC6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1104"/>
              <a:ext cx="220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Add neighboring vertex “u” as next vertex in the path</a:t>
              </a:r>
            </a:p>
          </p:txBody>
        </p:sp>
        <p:sp>
          <p:nvSpPr>
            <p:cNvPr id="34" name="Line 7">
              <a:extLst>
                <a:ext uri="{FF2B5EF4-FFF2-40B4-BE49-F238E27FC236}">
                  <a16:creationId xmlns:a16="http://schemas.microsoft.com/office/drawing/2014/main" id="{97EF6537-D9D4-4E52-9A64-E54D0DB9A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319"/>
              <a:ext cx="2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747733-4863-40DA-AFC7-459AF0A855BC}"/>
              </a:ext>
            </a:extLst>
          </p:cNvPr>
          <p:cNvGrpSpPr>
            <a:grpSpLocks/>
          </p:cNvGrpSpPr>
          <p:nvPr/>
        </p:nvGrpSpPr>
        <p:grpSpPr bwMode="auto">
          <a:xfrm>
            <a:off x="4945510" y="2356493"/>
            <a:ext cx="6336628" cy="431185"/>
            <a:chOff x="2508" y="1104"/>
            <a:chExt cx="2741" cy="234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BDCB7319-965D-4460-BA92-EB3C00E1F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236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Initialize next vertex in shortest path to zero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6F3E9D6-A012-4213-A97B-BCE9B1FEE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1236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16FF7-8CFC-42F3-92BE-74F95E059EFE}"/>
              </a:ext>
            </a:extLst>
          </p:cNvPr>
          <p:cNvGrpSpPr>
            <a:grpSpLocks/>
          </p:cNvGrpSpPr>
          <p:nvPr/>
        </p:nvGrpSpPr>
        <p:grpSpPr bwMode="auto">
          <a:xfrm>
            <a:off x="4801331" y="4827307"/>
            <a:ext cx="6490363" cy="799721"/>
            <a:chOff x="2739" y="956"/>
            <a:chExt cx="1593" cy="434"/>
          </a:xfrm>
        </p:grpSpPr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6B794BA7-1BB5-4D80-90A0-37AC5E93E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956"/>
              <a:ext cx="1448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2200" b="1" i="1" dirty="0">
                  <a:solidFill>
                    <a:srgbClr val="00B050"/>
                  </a:solidFill>
                </a:rPr>
                <a:t>Update, if the shortest distance between </a:t>
              </a:r>
              <a:r>
                <a:rPr lang="en-US" altLang="en-US" sz="2200" b="1" i="1" dirty="0" err="1">
                  <a:solidFill>
                    <a:srgbClr val="00B050"/>
                  </a:solidFill>
                </a:rPr>
                <a:t>i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 and j is found through k and update </a:t>
              </a:r>
              <a:r>
                <a:rPr lang="en-US" altLang="en-US" sz="2200" b="1" i="1" dirty="0">
                  <a:solidFill>
                    <a:srgbClr val="FF0000"/>
                  </a:solidFill>
                </a:rPr>
                <a:t>‘</a:t>
              </a:r>
              <a:r>
                <a:rPr lang="en-US" altLang="en-US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</a:t>
              </a:r>
              <a:r>
                <a:rPr lang="en-US" altLang="en-US" sz="2200" b="1" i="1" dirty="0">
                  <a:solidFill>
                    <a:srgbClr val="FF0000"/>
                  </a:solidFill>
                </a:rPr>
                <a:t>’</a:t>
              </a:r>
              <a:r>
                <a:rPr lang="en-US" altLang="en-US" sz="2200" b="1" i="1" dirty="0">
                  <a:solidFill>
                    <a:srgbClr val="00B050"/>
                  </a:solidFill>
                </a:rPr>
                <a:t> accordingly.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275EDA40-36D7-460A-9ECF-153CC3BA9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9" y="1163"/>
              <a:ext cx="148" cy="21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1"/>
            </a:p>
          </p:txBody>
        </p:sp>
      </p:grpSp>
      <p:sp>
        <p:nvSpPr>
          <p:cNvPr id="3" name="Text Box 6">
            <a:extLst>
              <a:ext uri="{FF2B5EF4-FFF2-40B4-BE49-F238E27FC236}">
                <a16:creationId xmlns:a16="http://schemas.microsoft.com/office/drawing/2014/main" id="{1022C1ED-C498-156E-EF03-3702408D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874" y="2492763"/>
            <a:ext cx="43620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200" b="1" i="1" dirty="0">
                <a:solidFill>
                  <a:srgbClr val="00B050"/>
                </a:solidFill>
              </a:rPr>
              <a:t>Finally, </a:t>
            </a:r>
            <a:r>
              <a:rPr lang="en-US" altLang="en-US" sz="2200" b="1" i="1" dirty="0">
                <a:solidFill>
                  <a:srgbClr val="FF0000"/>
                </a:solidFill>
              </a:rPr>
              <a:t>‘d’</a:t>
            </a:r>
            <a:r>
              <a:rPr lang="en-US" altLang="en-US" sz="2200" b="1" i="1" dirty="0">
                <a:solidFill>
                  <a:srgbClr val="00B050"/>
                </a:solidFill>
              </a:rPr>
              <a:t> will contain shortest distances between all pairs of vertices and </a:t>
            </a:r>
            <a:r>
              <a:rPr lang="en-US" altLang="en-US" sz="2200" b="1" i="1" dirty="0">
                <a:solidFill>
                  <a:srgbClr val="FF0000"/>
                </a:solidFill>
              </a:rPr>
              <a:t>‘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2200" b="1" i="1" dirty="0">
                <a:solidFill>
                  <a:srgbClr val="FF0000"/>
                </a:solidFill>
              </a:rPr>
              <a:t>’ </a:t>
            </a:r>
            <a:r>
              <a:rPr lang="en-US" altLang="en-US" sz="2200" b="1" i="1" dirty="0">
                <a:solidFill>
                  <a:srgbClr val="00B050"/>
                </a:solidFill>
              </a:rPr>
              <a:t>can be used to reconstruct the shortest path if needed.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38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u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v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e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[u][v]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latin typeface="Courier New" pitchFamily="49" charset="0"/>
              </a:rPr>
              <a:t>;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39703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Floyd-</a:t>
            </a:r>
            <a:r>
              <a:rPr lang="en-US" altLang="en-US" sz="4000" dirty="0" err="1"/>
              <a:t>Warshall</a:t>
            </a:r>
            <a:r>
              <a:rPr lang="en-US" altLang="en-US" sz="4000" dirty="0"/>
              <a:t>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5"/>
            <a:ext cx="9699557" cy="5633831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FloydWarshall</a:t>
            </a:r>
            <a:r>
              <a:rPr lang="en-US" altLang="en-US" sz="1600" b="1" dirty="0">
                <a:latin typeface="Courier New" pitchFamily="49" charset="0"/>
              </a:rPr>
              <a:t>(G)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u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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NULL;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v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d[v][v]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for each e </a:t>
            </a:r>
            <a:r>
              <a:rPr lang="en-US" altLang="en-US" sz="16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E[G]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d[u][v]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w(</a:t>
            </a:r>
            <a:r>
              <a:rPr lang="en-US" altLang="en-US" sz="1600" b="1" i="1" dirty="0" err="1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[u][v] = 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u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US" altLang="en-US" sz="1600" b="1" dirty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endParaRPr lang="en-US" altLang="en-US" sz="10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for each k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for each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  for each j </a:t>
            </a:r>
            <a:r>
              <a:rPr lang="en-US" altLang="en-US" sz="1600" dirty="0">
                <a:sym typeface="Symbol" pitchFamily="18" charset="2"/>
              </a:rPr>
              <a:t></a:t>
            </a:r>
            <a:r>
              <a:rPr lang="en-US" altLang="en-US" sz="1600" b="1" dirty="0">
                <a:latin typeface="Courier New" pitchFamily="49" charset="0"/>
              </a:rPr>
              <a:t> V[G]</a:t>
            </a:r>
            <a:endParaRPr lang="en-US" altLang="en-US" sz="1600" b="1" dirty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if (d[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&gt;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][k] + d[k][j];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		     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=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</a:rPr>
              <a:t>[k][j]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return d,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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;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6D9C0-806A-DF60-2F9A-37D3EFC7AF2C}"/>
              </a:ext>
            </a:extLst>
          </p:cNvPr>
          <p:cNvGrpSpPr/>
          <p:nvPr/>
        </p:nvGrpSpPr>
        <p:grpSpPr>
          <a:xfrm>
            <a:off x="4721431" y="2098657"/>
            <a:ext cx="2899043" cy="2844109"/>
            <a:chOff x="381000" y="1752600"/>
            <a:chExt cx="3190439" cy="3147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E8F4C5-C14E-88BF-F549-CF1282A0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2</a:t>
              </a:r>
              <a:endParaRPr lang="en-US" altLang="en-US" sz="2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20B2E0-AA19-6964-61F2-B7FC5D9D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</a:t>
              </a:r>
              <a:endParaRPr lang="en-US" alt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DCD79-F74C-1084-1CD9-16DB427EE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4" y="4151993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 dirty="0"/>
                <a:t>5</a:t>
              </a:r>
              <a:endParaRPr lang="en-US" alt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469138-A46F-95B6-645E-855E88D1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039" y="2768598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</a:t>
              </a:r>
              <a:endParaRPr lang="en-US" altLang="en-US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576CF7-FD7D-3D89-0DC9-C297771E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002" y="4158342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</a:t>
              </a:r>
              <a:endParaRPr lang="en-US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0BBF605E-5412-271B-2860-8EAD9FC2B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713" y="2057400"/>
              <a:ext cx="804619" cy="761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2B28DCC3-6BE0-22F7-05F8-FBA8C705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998" y="3275693"/>
              <a:ext cx="371477" cy="1067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A9B156E0-B738-62D8-C758-B767090B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7666" y="4419600"/>
              <a:ext cx="895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4A12E8-DF7A-3C33-D5AF-F7DAB6F3E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886" y="2271485"/>
              <a:ext cx="530224" cy="1872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E341076-89B7-EF9B-9A31-5FD9828F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913" y="3047999"/>
              <a:ext cx="210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FD6A4AD1-54BE-4F70-5E15-24FF629FA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4321" y="2271486"/>
              <a:ext cx="487137" cy="1871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4DC89D61-2B55-B27E-A291-00D3FD209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5372" y="3171372"/>
              <a:ext cx="1600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">
              <a:extLst>
                <a:ext uri="{FF2B5EF4-FFF2-40B4-BE49-F238E27FC236}">
                  <a16:creationId xmlns:a16="http://schemas.microsoft.com/office/drawing/2014/main" id="{0D7526FE-E268-770A-2B08-E07B63DE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3849" y="3301996"/>
              <a:ext cx="371477" cy="965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B3FD8573-1F89-B8B5-6B4D-BFDD2DE23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095" y="20986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E1E2888-AB67-5F2D-8B4C-109D75C4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295" y="2062387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227C2A4A-33B6-18BA-C92E-12E28D20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039" y="270464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8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ED202EA6-DED8-ECC3-C97E-BD40F3DB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512" y="3468914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2</a:t>
              </a: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24C738F-42D7-510C-631D-86BF81429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065" y="3513817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41" name="Text Box 24">
              <a:extLst>
                <a:ext uri="{FF2B5EF4-FFF2-40B4-BE49-F238E27FC236}">
                  <a16:creationId xmlns:a16="http://schemas.microsoft.com/office/drawing/2014/main" id="{E8BA5737-D377-8538-66D5-09F5D2600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497" y="332875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42" name="Text Box 25">
              <a:extLst>
                <a:ext uri="{FF2B5EF4-FFF2-40B4-BE49-F238E27FC236}">
                  <a16:creationId xmlns:a16="http://schemas.microsoft.com/office/drawing/2014/main" id="{849F6151-6F21-78DB-D93F-EABDF4330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925" y="4442731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6</a:t>
              </a: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8741BF86-6993-8DFF-139B-A554E85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466" y="2454276"/>
              <a:ext cx="336549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7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605E69E8-B6F2-D4F8-8CAB-E6ADEA3F5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927" y="357187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-4</a:t>
              </a: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8980E55C-AED7-390A-9841-CB70BB8A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8868" y="2057400"/>
              <a:ext cx="880818" cy="790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C786EB3-D876-E2FD-E123-9F57EAB9866B}"/>
              </a:ext>
            </a:extLst>
          </p:cNvPr>
          <p:cNvGrpSpPr/>
          <p:nvPr/>
        </p:nvGrpSpPr>
        <p:grpSpPr>
          <a:xfrm>
            <a:off x="7312675" y="1224020"/>
            <a:ext cx="4039353" cy="1917700"/>
            <a:chOff x="6574971" y="3777008"/>
            <a:chExt cx="4039353" cy="1917700"/>
          </a:xfrm>
        </p:grpSpPr>
        <p:grpSp>
          <p:nvGrpSpPr>
            <p:cNvPr id="46" name="Group 67">
              <a:extLst>
                <a:ext uri="{FF2B5EF4-FFF2-40B4-BE49-F238E27FC236}">
                  <a16:creationId xmlns:a16="http://schemas.microsoft.com/office/drawing/2014/main" id="{ADF74AB0-3CD3-E6BD-9703-95018B660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773364" cy="1917700"/>
              <a:chOff x="3168" y="2736"/>
              <a:chExt cx="1805" cy="1208"/>
            </a:xfrm>
          </p:grpSpPr>
          <p:sp>
            <p:nvSpPr>
              <p:cNvPr id="47" name="Text Box 60">
                <a:extLst>
                  <a:ext uri="{FF2B5EF4-FFF2-40B4-BE49-F238E27FC236}">
                    <a16:creationId xmlns:a16="http://schemas.microsoft.com/office/drawing/2014/main" id="{82FE88CF-F687-3930-D0E3-A77227B3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709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0     3     8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-4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 </a:t>
                </a:r>
                <a:r>
                  <a:rPr lang="en-US" altLang="en-US" sz="2000" dirty="0"/>
                  <a:t>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1      7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   </a:t>
                </a:r>
                <a:r>
                  <a:rPr lang="en-US" altLang="en-US" sz="2000" dirty="0"/>
                  <a:t> 4     0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2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-5    0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</a:t>
                </a:r>
                <a:r>
                  <a:rPr lang="en-US" altLang="en-US" sz="2000" dirty="0"/>
                  <a:t>     6      0</a:t>
                </a:r>
              </a:p>
            </p:txBody>
          </p:sp>
          <p:sp>
            <p:nvSpPr>
              <p:cNvPr id="48" name="AutoShape 61">
                <a:extLst>
                  <a:ext uri="{FF2B5EF4-FFF2-40B4-BE49-F238E27FC236}">
                    <a16:creationId xmlns:a16="http://schemas.microsoft.com/office/drawing/2014/main" id="{0CD6E670-E6B0-3F79-0473-3AA2D1574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AutoShape 62">
                <a:extLst>
                  <a:ext uri="{FF2B5EF4-FFF2-40B4-BE49-F238E27FC236}">
                    <a16:creationId xmlns:a16="http://schemas.microsoft.com/office/drawing/2014/main" id="{A35364DC-AEF3-076C-8922-41A9E07A4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CC0145-DCFF-8456-C37E-A5782B57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079FE-1816-9FAF-84C6-6537D329DD7E}"/>
              </a:ext>
            </a:extLst>
          </p:cNvPr>
          <p:cNvGrpSpPr/>
          <p:nvPr/>
        </p:nvGrpSpPr>
        <p:grpSpPr>
          <a:xfrm>
            <a:off x="7338202" y="3900403"/>
            <a:ext cx="3816562" cy="1631950"/>
            <a:chOff x="6574971" y="3777008"/>
            <a:chExt cx="3816562" cy="1631950"/>
          </a:xfrm>
        </p:grpSpPr>
        <p:grpSp>
          <p:nvGrpSpPr>
            <p:cNvPr id="11" name="Group 67">
              <a:extLst>
                <a:ext uri="{FF2B5EF4-FFF2-40B4-BE49-F238E27FC236}">
                  <a16:creationId xmlns:a16="http://schemas.microsoft.com/office/drawing/2014/main" id="{45C5E2C2-B6A2-E393-0BD9-7C0EDB55A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0960" y="3777008"/>
              <a:ext cx="2550573" cy="1631950"/>
              <a:chOff x="3168" y="2736"/>
              <a:chExt cx="1660" cy="1028"/>
            </a:xfrm>
          </p:grpSpPr>
          <p:sp>
            <p:nvSpPr>
              <p:cNvPr id="16" name="Text Box 60">
                <a:extLst>
                  <a:ext uri="{FF2B5EF4-FFF2-40B4-BE49-F238E27FC236}">
                    <a16:creationId xmlns:a16="http://schemas.microsoft.com/office/drawing/2014/main" id="{AE6E675F-E5E8-818D-ECB1-80D68F9A1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1564" cy="1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1     1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 1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 </a:t>
                </a:r>
                <a:r>
                  <a:rPr lang="en-US" altLang="en-US" sz="2000" dirty="0"/>
                  <a:t>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2       2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</a:t>
                </a:r>
                <a:r>
                  <a:rPr lang="en-US" altLang="en-US" sz="2000" dirty="0"/>
                  <a:t> 3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4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4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r>
                  <a:rPr lang="en-US" altLang="en-US" sz="2000" dirty="0"/>
                  <a:t>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       </a:t>
                </a:r>
                <a:r>
                  <a:rPr lang="en-US" altLang="en-US" sz="2000" dirty="0"/>
                  <a:t>     5     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</a:t>
                </a:r>
                <a:endParaRPr lang="en-US" altLang="en-US" sz="2000" dirty="0"/>
              </a:p>
            </p:txBody>
          </p:sp>
          <p:sp>
            <p:nvSpPr>
              <p:cNvPr id="17" name="AutoShape 61">
                <a:extLst>
                  <a:ext uri="{FF2B5EF4-FFF2-40B4-BE49-F238E27FC236}">
                    <a16:creationId xmlns:a16="http://schemas.microsoft.com/office/drawing/2014/main" id="{EB44CF21-4B6E-60EE-BE4D-22935FDEB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65"/>
                <a:ext cx="48" cy="979"/>
              </a:xfrm>
              <a:prstGeom prst="leftBracket">
                <a:avLst>
                  <a:gd name="adj" fmla="val 16666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8" name="AutoShape 62">
                <a:extLst>
                  <a:ext uri="{FF2B5EF4-FFF2-40B4-BE49-F238E27FC236}">
                    <a16:creationId xmlns:a16="http://schemas.microsoft.com/office/drawing/2014/main" id="{E4783CCE-0E99-2D2C-5392-8B6F24D05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736"/>
                <a:ext cx="48" cy="979"/>
              </a:xfrm>
              <a:prstGeom prst="rightBracket">
                <a:avLst>
                  <a:gd name="adj" fmla="val 17497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/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+mj-lt"/>
                                <a:cs typeface="Courier New" panose="02070309020205020404" pitchFamily="49" charset="0"/>
                                <a:sym typeface="Symbol" panose="05050102010706020507" pitchFamily="18" charset="2"/>
                              </a:rPr>
                              <m:t>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FA248D-9493-D974-90B4-5CF7FA41A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1" y="4376128"/>
                  <a:ext cx="1229113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15164603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2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2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4714</Words>
  <Application>Microsoft Office PowerPoint</Application>
  <PresentationFormat>Widescreen</PresentationFormat>
  <Paragraphs>818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Courier New</vt:lpstr>
      <vt:lpstr>Symbol</vt:lpstr>
      <vt:lpstr>Times New Roman</vt:lpstr>
      <vt:lpstr>Wingdings</vt:lpstr>
      <vt:lpstr>Office Theme</vt:lpstr>
      <vt:lpstr>Adjacency</vt:lpstr>
      <vt:lpstr>CSC 301 – Design and Analysis of Algorithms</vt:lpstr>
      <vt:lpstr>All-Pairs Shortest Paths Problem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Algorithm: Reconstructing Shortest Path</vt:lpstr>
      <vt:lpstr>Floyd-Warshall vs. Dijkstra’s?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235</cp:revision>
  <dcterms:created xsi:type="dcterms:W3CDTF">2020-06-30T06:24:28Z</dcterms:created>
  <dcterms:modified xsi:type="dcterms:W3CDTF">2024-05-28T17:55:55Z</dcterms:modified>
</cp:coreProperties>
</file>