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notesSlides/notesSlide10.xml" ContentType="application/vnd.openxmlformats-officedocument.presentationml.notesSlide+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notesSlides/notesSlide13.xml" ContentType="application/vnd.openxmlformats-officedocument.presentationml.notesSlide+xml"/>
  <Override PartName="/ppt/tags/tag24.xml" ContentType="application/vnd.openxmlformats-officedocument.presentationml.tags+xml"/>
  <Override PartName="/ppt/notesSlides/notesSlide14.xml" ContentType="application/vnd.openxmlformats-officedocument.presentationml.notesSlide+xml"/>
  <Override PartName="/ppt/tags/tag25.xml" ContentType="application/vnd.openxmlformats-officedocument.presentationml.tags+xml"/>
  <Override PartName="/ppt/notesSlides/notesSlide15.xml" ContentType="application/vnd.openxmlformats-officedocument.presentationml.notesSlide+xml"/>
  <Override PartName="/ppt/tags/tag26.xml" ContentType="application/vnd.openxmlformats-officedocument.presentationml.tags+xml"/>
  <Override PartName="/ppt/notesSlides/notesSlide16.xml" ContentType="application/vnd.openxmlformats-officedocument.presentationml.notesSlide+xml"/>
  <Override PartName="/ppt/tags/tag27.xml" ContentType="application/vnd.openxmlformats-officedocument.presentationml.tags+xml"/>
  <Override PartName="/ppt/notesSlides/notesSlide17.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0.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256" r:id="rId3"/>
    <p:sldId id="305" r:id="rId4"/>
    <p:sldId id="365" r:id="rId5"/>
    <p:sldId id="366" r:id="rId6"/>
    <p:sldId id="367" r:id="rId7"/>
    <p:sldId id="368" r:id="rId8"/>
    <p:sldId id="369" r:id="rId9"/>
    <p:sldId id="370" r:id="rId10"/>
    <p:sldId id="371" r:id="rId11"/>
    <p:sldId id="372" r:id="rId12"/>
    <p:sldId id="373" r:id="rId13"/>
    <p:sldId id="375" r:id="rId14"/>
    <p:sldId id="376" r:id="rId15"/>
    <p:sldId id="377" r:id="rId16"/>
    <p:sldId id="374"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391" r:id="rId31"/>
    <p:sldId id="392" r:id="rId32"/>
    <p:sldId id="393" r:id="rId33"/>
    <p:sldId id="357" r:id="rId34"/>
    <p:sldId id="394" r:id="rId35"/>
    <p:sldId id="339" r:id="rId36"/>
    <p:sldId id="395" r:id="rId37"/>
    <p:sldId id="39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025" autoAdjust="0"/>
  </p:normalViewPr>
  <p:slideViewPr>
    <p:cSldViewPr snapToGrid="0">
      <p:cViewPr varScale="1">
        <p:scale>
          <a:sx n="72" d="100"/>
          <a:sy n="72" d="100"/>
        </p:scale>
        <p:origin x="110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92162-C03B-4EED-A758-1005E973673C}" type="datetimeFigureOut">
              <a:rPr lang="en-US" smtClean="0"/>
              <a:t>7/8/2020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F7DFF9-65BB-4D0B-BB1B-FFDBF8366616}" type="slidenum">
              <a:rPr lang="en-US" smtClean="0"/>
              <a:t>‹#›</a:t>
            </a:fld>
            <a:endParaRPr lang="en-US"/>
          </a:p>
        </p:txBody>
      </p:sp>
    </p:spTree>
    <p:extLst>
      <p:ext uri="{BB962C8B-B14F-4D97-AF65-F5344CB8AC3E}">
        <p14:creationId xmlns:p14="http://schemas.microsoft.com/office/powerpoint/2010/main" val="591327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4</a:t>
            </a:fld>
            <a:endParaRPr lang="en-US"/>
          </a:p>
        </p:txBody>
      </p:sp>
    </p:spTree>
    <p:extLst>
      <p:ext uri="{BB962C8B-B14F-4D97-AF65-F5344CB8AC3E}">
        <p14:creationId xmlns:p14="http://schemas.microsoft.com/office/powerpoint/2010/main" val="3758808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24</a:t>
            </a:fld>
            <a:endParaRPr lang="en-US"/>
          </a:p>
        </p:txBody>
      </p:sp>
    </p:spTree>
    <p:extLst>
      <p:ext uri="{BB962C8B-B14F-4D97-AF65-F5344CB8AC3E}">
        <p14:creationId xmlns:p14="http://schemas.microsoft.com/office/powerpoint/2010/main" val="3261626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25</a:t>
            </a:fld>
            <a:endParaRPr lang="en-US"/>
          </a:p>
        </p:txBody>
      </p:sp>
    </p:spTree>
    <p:extLst>
      <p:ext uri="{BB962C8B-B14F-4D97-AF65-F5344CB8AC3E}">
        <p14:creationId xmlns:p14="http://schemas.microsoft.com/office/powerpoint/2010/main" val="2951432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26</a:t>
            </a:fld>
            <a:endParaRPr lang="en-US"/>
          </a:p>
        </p:txBody>
      </p:sp>
    </p:spTree>
    <p:extLst>
      <p:ext uri="{BB962C8B-B14F-4D97-AF65-F5344CB8AC3E}">
        <p14:creationId xmlns:p14="http://schemas.microsoft.com/office/powerpoint/2010/main" val="1626330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27</a:t>
            </a:fld>
            <a:endParaRPr lang="en-US"/>
          </a:p>
        </p:txBody>
      </p:sp>
    </p:spTree>
    <p:extLst>
      <p:ext uri="{BB962C8B-B14F-4D97-AF65-F5344CB8AC3E}">
        <p14:creationId xmlns:p14="http://schemas.microsoft.com/office/powerpoint/2010/main" val="3396254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28</a:t>
            </a:fld>
            <a:endParaRPr lang="en-US"/>
          </a:p>
        </p:txBody>
      </p:sp>
    </p:spTree>
    <p:extLst>
      <p:ext uri="{BB962C8B-B14F-4D97-AF65-F5344CB8AC3E}">
        <p14:creationId xmlns:p14="http://schemas.microsoft.com/office/powerpoint/2010/main" val="2976632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29</a:t>
            </a:fld>
            <a:endParaRPr lang="en-US"/>
          </a:p>
        </p:txBody>
      </p:sp>
    </p:spTree>
    <p:extLst>
      <p:ext uri="{BB962C8B-B14F-4D97-AF65-F5344CB8AC3E}">
        <p14:creationId xmlns:p14="http://schemas.microsoft.com/office/powerpoint/2010/main" val="3682975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30</a:t>
            </a:fld>
            <a:endParaRPr lang="en-US"/>
          </a:p>
        </p:txBody>
      </p:sp>
    </p:spTree>
    <p:extLst>
      <p:ext uri="{BB962C8B-B14F-4D97-AF65-F5344CB8AC3E}">
        <p14:creationId xmlns:p14="http://schemas.microsoft.com/office/powerpoint/2010/main" val="671738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eaLnBrk="1" hangingPunct="1">
                  <a:lnSpc>
                    <a:spcPct val="90000"/>
                  </a:lnSpc>
                </a:pPr>
                <a:endParaRPr lang="en-US" dirty="0"/>
              </a:p>
            </p:txBody>
          </p:sp>
        </mc:Choice>
        <mc:Fallback xmlns="">
          <p:sp>
            <p:nvSpPr>
              <p:cNvPr id="3" name="Notes Placeholder 2"/>
              <p:cNvSpPr>
                <a:spLocks noGrp="1"/>
              </p:cNvSpPr>
              <p:nvPr>
                <p:ph type="body" idx="1"/>
              </p:nvPr>
            </p:nvSpPr>
            <p:spPr/>
            <p:txBody>
              <a:bodyPr/>
              <a:lstStyle/>
              <a:p>
                <a:pPr lvl="1" eaLnBrk="1" hangingPunct="1">
                  <a:lnSpc>
                    <a:spcPct val="90000"/>
                  </a:lnSpc>
                </a:pPr>
                <a:r>
                  <a:rPr lang="en-US" altLang="en-US" dirty="0"/>
                  <a:t>Given two good hash functions, </a:t>
                </a:r>
                <a:r>
                  <a:rPr lang="en-US" altLang="en-US" i="0" dirty="0">
                    <a:latin typeface="Cambria Math" panose="02040503050406030204" pitchFamily="18" charset="0"/>
                    <a:ea typeface="Cambria Math" panose="02040503050406030204" pitchFamily="18" charset="0"/>
                  </a:rPr>
                  <a:t>ℎ</a:t>
                </a:r>
                <a:r>
                  <a:rPr lang="en-US" altLang="en-US" dirty="0"/>
                  <a:t> and </a:t>
                </a:r>
                <a:r>
                  <a:rPr lang="en-US" altLang="en-US" b="0" i="0" dirty="0">
                    <a:latin typeface="Cambria Math" panose="02040503050406030204" pitchFamily="18" charset="0"/>
                    <a:ea typeface="Cambria Math" panose="02040503050406030204" pitchFamily="18" charset="0"/>
                  </a:rPr>
                  <a:t>𝑔</a:t>
                </a:r>
                <a:r>
                  <a:rPr lang="en-US" altLang="en-US" dirty="0"/>
                  <a:t>, it is very unlikely that for a given key</a:t>
                </a:r>
                <a:r>
                  <a:rPr lang="en-US" altLang="en-US" i="1" dirty="0"/>
                  <a:t>, the</a:t>
                </a:r>
                <a:r>
                  <a:rPr lang="en-US" altLang="en-US" i="1" baseline="0" dirty="0"/>
                  <a:t> results of both these hash function will be the same, so we can use one hash function as the original hash function and the other hash function as the probe function to determine the offset in case of collision. </a:t>
                </a:r>
              </a:p>
              <a:p>
                <a:pPr lvl="1" eaLnBrk="1" hangingPunct="1">
                  <a:lnSpc>
                    <a:spcPct val="90000"/>
                  </a:lnSpc>
                </a:pPr>
                <a:endParaRPr lang="en-US" i="1" baseline="0" dirty="0"/>
              </a:p>
              <a:p>
                <a:pPr lvl="1" eaLnBrk="1" hangingPunct="1">
                  <a:lnSpc>
                    <a:spcPct val="90000"/>
                  </a:lnSpc>
                </a:pPr>
                <a:r>
                  <a:rPr lang="en-US" i="1" baseline="0" dirty="0"/>
                  <a:t>The </a:t>
                </a:r>
                <a:r>
                  <a:rPr lang="en-US" i="1" baseline="0" dirty="0" err="1"/>
                  <a:t>i</a:t>
                </a:r>
                <a:r>
                  <a:rPr lang="en-US" i="1" baseline="0" dirty="0"/>
                  <a:t> represents the probe number, and we will keep incrementing it until an empty slot is found.</a:t>
                </a:r>
                <a:endParaRPr lang="en-US" dirty="0"/>
              </a:p>
            </p:txBody>
          </p:sp>
        </mc:Fallback>
      </mc:AlternateContent>
      <p:sp>
        <p:nvSpPr>
          <p:cNvPr id="4" name="Slide Number Placeholder 3"/>
          <p:cNvSpPr>
            <a:spLocks noGrp="1"/>
          </p:cNvSpPr>
          <p:nvPr>
            <p:ph type="sldNum" sz="quarter" idx="5"/>
          </p:nvPr>
        </p:nvSpPr>
        <p:spPr/>
        <p:txBody>
          <a:bodyPr/>
          <a:lstStyle/>
          <a:p>
            <a:fld id="{85F7DFF9-65BB-4D0B-BB1B-FFDBF8366616}" type="slidenum">
              <a:rPr lang="en-US" smtClean="0"/>
              <a:t>31</a:t>
            </a:fld>
            <a:endParaRPr lang="en-US"/>
          </a:p>
        </p:txBody>
      </p:sp>
    </p:spTree>
    <p:extLst>
      <p:ext uri="{BB962C8B-B14F-4D97-AF65-F5344CB8AC3E}">
        <p14:creationId xmlns:p14="http://schemas.microsoft.com/office/powerpoint/2010/main" val="232549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33</a:t>
            </a:fld>
            <a:endParaRPr lang="en-US"/>
          </a:p>
        </p:txBody>
      </p:sp>
    </p:spTree>
    <p:extLst>
      <p:ext uri="{BB962C8B-B14F-4D97-AF65-F5344CB8AC3E}">
        <p14:creationId xmlns:p14="http://schemas.microsoft.com/office/powerpoint/2010/main" val="3845464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34</a:t>
            </a:fld>
            <a:endParaRPr lang="en-US"/>
          </a:p>
        </p:txBody>
      </p:sp>
    </p:spTree>
    <p:extLst>
      <p:ext uri="{BB962C8B-B14F-4D97-AF65-F5344CB8AC3E}">
        <p14:creationId xmlns:p14="http://schemas.microsoft.com/office/powerpoint/2010/main" val="2773902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5</a:t>
            </a:fld>
            <a:endParaRPr lang="en-US"/>
          </a:p>
        </p:txBody>
      </p:sp>
    </p:spTree>
    <p:extLst>
      <p:ext uri="{BB962C8B-B14F-4D97-AF65-F5344CB8AC3E}">
        <p14:creationId xmlns:p14="http://schemas.microsoft.com/office/powerpoint/2010/main" val="1301945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35</a:t>
            </a:fld>
            <a:endParaRPr lang="en-US"/>
          </a:p>
        </p:txBody>
      </p:sp>
    </p:spTree>
    <p:extLst>
      <p:ext uri="{BB962C8B-B14F-4D97-AF65-F5344CB8AC3E}">
        <p14:creationId xmlns:p14="http://schemas.microsoft.com/office/powerpoint/2010/main" val="128337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17</a:t>
            </a:fld>
            <a:endParaRPr lang="en-US"/>
          </a:p>
        </p:txBody>
      </p:sp>
    </p:spTree>
    <p:extLst>
      <p:ext uri="{BB962C8B-B14F-4D97-AF65-F5344CB8AC3E}">
        <p14:creationId xmlns:p14="http://schemas.microsoft.com/office/powerpoint/2010/main" val="814711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18</a:t>
            </a:fld>
            <a:endParaRPr lang="en-US"/>
          </a:p>
        </p:txBody>
      </p:sp>
    </p:spTree>
    <p:extLst>
      <p:ext uri="{BB962C8B-B14F-4D97-AF65-F5344CB8AC3E}">
        <p14:creationId xmlns:p14="http://schemas.microsoft.com/office/powerpoint/2010/main" val="927234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endParaRPr lang="en-US" alt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19</a:t>
            </a:fld>
            <a:endParaRPr lang="en-US"/>
          </a:p>
        </p:txBody>
      </p:sp>
    </p:spTree>
    <p:extLst>
      <p:ext uri="{BB962C8B-B14F-4D97-AF65-F5344CB8AC3E}">
        <p14:creationId xmlns:p14="http://schemas.microsoft.com/office/powerpoint/2010/main" val="3109661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20</a:t>
            </a:fld>
            <a:endParaRPr lang="en-US"/>
          </a:p>
        </p:txBody>
      </p:sp>
    </p:spTree>
    <p:extLst>
      <p:ext uri="{BB962C8B-B14F-4D97-AF65-F5344CB8AC3E}">
        <p14:creationId xmlns:p14="http://schemas.microsoft.com/office/powerpoint/2010/main" val="557651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21</a:t>
            </a:fld>
            <a:endParaRPr lang="en-US"/>
          </a:p>
        </p:txBody>
      </p:sp>
    </p:spTree>
    <p:extLst>
      <p:ext uri="{BB962C8B-B14F-4D97-AF65-F5344CB8AC3E}">
        <p14:creationId xmlns:p14="http://schemas.microsoft.com/office/powerpoint/2010/main" val="2111659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22</a:t>
            </a:fld>
            <a:endParaRPr lang="en-US"/>
          </a:p>
        </p:txBody>
      </p:sp>
    </p:spTree>
    <p:extLst>
      <p:ext uri="{BB962C8B-B14F-4D97-AF65-F5344CB8AC3E}">
        <p14:creationId xmlns:p14="http://schemas.microsoft.com/office/powerpoint/2010/main" val="1803344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endParaRPr lang="en-US" dirty="0"/>
          </a:p>
        </p:txBody>
      </p:sp>
      <p:sp>
        <p:nvSpPr>
          <p:cNvPr id="4" name="Slide Number Placeholder 3"/>
          <p:cNvSpPr>
            <a:spLocks noGrp="1"/>
          </p:cNvSpPr>
          <p:nvPr>
            <p:ph type="sldNum" sz="quarter" idx="5"/>
          </p:nvPr>
        </p:nvSpPr>
        <p:spPr/>
        <p:txBody>
          <a:bodyPr/>
          <a:lstStyle/>
          <a:p>
            <a:fld id="{85F7DFF9-65BB-4D0B-BB1B-FFDBF8366616}" type="slidenum">
              <a:rPr lang="en-US" smtClean="0"/>
              <a:t>23</a:t>
            </a:fld>
            <a:endParaRPr lang="en-US"/>
          </a:p>
        </p:txBody>
      </p:sp>
    </p:spTree>
    <p:extLst>
      <p:ext uri="{BB962C8B-B14F-4D97-AF65-F5344CB8AC3E}">
        <p14:creationId xmlns:p14="http://schemas.microsoft.com/office/powerpoint/2010/main" val="1989228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EA41-295D-4CAC-B1D3-2A6966BA21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6E4177-02C8-4C00-BAF6-B0E882B30F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2379E7-8486-4AFB-B6B8-4618342CA02B}"/>
              </a:ext>
            </a:extLst>
          </p:cNvPr>
          <p:cNvSpPr>
            <a:spLocks noGrp="1"/>
          </p:cNvSpPr>
          <p:nvPr>
            <p:ph type="dt" sz="half" idx="10"/>
          </p:nvPr>
        </p:nvSpPr>
        <p:spPr/>
        <p:txBody>
          <a:bodyPr/>
          <a:lstStyle/>
          <a:p>
            <a:fld id="{2D881A57-13F3-408D-9023-999A8F0B4801}" type="datetimeFigureOut">
              <a:rPr lang="en-US" smtClean="0"/>
              <a:t>7/8/2020</a:t>
            </a:fld>
            <a:endParaRPr lang="en-US"/>
          </a:p>
        </p:txBody>
      </p:sp>
      <p:sp>
        <p:nvSpPr>
          <p:cNvPr id="5" name="Footer Placeholder 4">
            <a:extLst>
              <a:ext uri="{FF2B5EF4-FFF2-40B4-BE49-F238E27FC236}">
                <a16:creationId xmlns:a16="http://schemas.microsoft.com/office/drawing/2014/main" id="{C8B79D70-165A-4892-B45B-163B7DDF28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D8962-6BEC-4095-8D87-5B37DD67059C}"/>
              </a:ext>
            </a:extLst>
          </p:cNvPr>
          <p:cNvSpPr>
            <a:spLocks noGrp="1"/>
          </p:cNvSpPr>
          <p:nvPr>
            <p:ph type="sldNum" sz="quarter" idx="12"/>
          </p:nvPr>
        </p:nvSpPr>
        <p:spPr/>
        <p:txBody>
          <a:bodyPr/>
          <a:lstStyle/>
          <a:p>
            <a:fld id="{49E60484-3416-4859-AB3F-A5BADF27EE5D}" type="slidenum">
              <a:rPr lang="en-US" smtClean="0"/>
              <a:t>‹#›</a:t>
            </a:fld>
            <a:endParaRPr lang="en-US"/>
          </a:p>
        </p:txBody>
      </p:sp>
    </p:spTree>
    <p:extLst>
      <p:ext uri="{BB962C8B-B14F-4D97-AF65-F5344CB8AC3E}">
        <p14:creationId xmlns:p14="http://schemas.microsoft.com/office/powerpoint/2010/main" val="27534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DF85-2F41-4823-9437-3679E8E9EA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62BBE8-9F55-4843-BBD1-590C39C595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B2BDF-8250-4895-B7FD-C5D41EA66742}"/>
              </a:ext>
            </a:extLst>
          </p:cNvPr>
          <p:cNvSpPr>
            <a:spLocks noGrp="1"/>
          </p:cNvSpPr>
          <p:nvPr>
            <p:ph type="dt" sz="half" idx="10"/>
          </p:nvPr>
        </p:nvSpPr>
        <p:spPr/>
        <p:txBody>
          <a:bodyPr/>
          <a:lstStyle/>
          <a:p>
            <a:fld id="{2D881A57-13F3-408D-9023-999A8F0B4801}" type="datetimeFigureOut">
              <a:rPr lang="en-US" smtClean="0"/>
              <a:t>7/8/2020</a:t>
            </a:fld>
            <a:endParaRPr lang="en-US"/>
          </a:p>
        </p:txBody>
      </p:sp>
      <p:sp>
        <p:nvSpPr>
          <p:cNvPr id="5" name="Footer Placeholder 4">
            <a:extLst>
              <a:ext uri="{FF2B5EF4-FFF2-40B4-BE49-F238E27FC236}">
                <a16:creationId xmlns:a16="http://schemas.microsoft.com/office/drawing/2014/main" id="{8BB2589A-7A5D-48E2-84AF-F81E38750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76E3D-9C55-4079-BBCF-2C9CD9AB3655}"/>
              </a:ext>
            </a:extLst>
          </p:cNvPr>
          <p:cNvSpPr>
            <a:spLocks noGrp="1"/>
          </p:cNvSpPr>
          <p:nvPr>
            <p:ph type="sldNum" sz="quarter" idx="12"/>
          </p:nvPr>
        </p:nvSpPr>
        <p:spPr/>
        <p:txBody>
          <a:bodyPr/>
          <a:lstStyle/>
          <a:p>
            <a:fld id="{49E60484-3416-4859-AB3F-A5BADF27EE5D}" type="slidenum">
              <a:rPr lang="en-US" smtClean="0"/>
              <a:t>‹#›</a:t>
            </a:fld>
            <a:endParaRPr lang="en-US"/>
          </a:p>
        </p:txBody>
      </p:sp>
    </p:spTree>
    <p:extLst>
      <p:ext uri="{BB962C8B-B14F-4D97-AF65-F5344CB8AC3E}">
        <p14:creationId xmlns:p14="http://schemas.microsoft.com/office/powerpoint/2010/main" val="3936216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70D7EE-1C63-4EFD-AD1B-007673A2D1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1CE5E6-19BF-48E8-82BF-E1A46BDB44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E1F82D-7A38-4599-843B-4D0B466722F7}"/>
              </a:ext>
            </a:extLst>
          </p:cNvPr>
          <p:cNvSpPr>
            <a:spLocks noGrp="1"/>
          </p:cNvSpPr>
          <p:nvPr>
            <p:ph type="dt" sz="half" idx="10"/>
          </p:nvPr>
        </p:nvSpPr>
        <p:spPr/>
        <p:txBody>
          <a:bodyPr/>
          <a:lstStyle/>
          <a:p>
            <a:fld id="{2D881A57-13F3-408D-9023-999A8F0B4801}" type="datetimeFigureOut">
              <a:rPr lang="en-US" smtClean="0"/>
              <a:t>7/8/2020</a:t>
            </a:fld>
            <a:endParaRPr lang="en-US"/>
          </a:p>
        </p:txBody>
      </p:sp>
      <p:sp>
        <p:nvSpPr>
          <p:cNvPr id="5" name="Footer Placeholder 4">
            <a:extLst>
              <a:ext uri="{FF2B5EF4-FFF2-40B4-BE49-F238E27FC236}">
                <a16:creationId xmlns:a16="http://schemas.microsoft.com/office/drawing/2014/main" id="{BFF7CB7B-DDA5-4712-8D17-4801D2C2C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EE152-8E2C-4A8A-9FB8-9AF6636315FB}"/>
              </a:ext>
            </a:extLst>
          </p:cNvPr>
          <p:cNvSpPr>
            <a:spLocks noGrp="1"/>
          </p:cNvSpPr>
          <p:nvPr>
            <p:ph type="sldNum" sz="quarter" idx="12"/>
          </p:nvPr>
        </p:nvSpPr>
        <p:spPr/>
        <p:txBody>
          <a:bodyPr/>
          <a:lstStyle/>
          <a:p>
            <a:fld id="{49E60484-3416-4859-AB3F-A5BADF27EE5D}" type="slidenum">
              <a:rPr lang="en-US" smtClean="0"/>
              <a:t>‹#›</a:t>
            </a:fld>
            <a:endParaRPr lang="en-US"/>
          </a:p>
        </p:txBody>
      </p:sp>
    </p:spTree>
    <p:extLst>
      <p:ext uri="{BB962C8B-B14F-4D97-AF65-F5344CB8AC3E}">
        <p14:creationId xmlns:p14="http://schemas.microsoft.com/office/powerpoint/2010/main" val="905133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Slide Number Placeholder 5">
            <a:extLst>
              <a:ext uri="{FF2B5EF4-FFF2-40B4-BE49-F238E27FC236}">
                <a16:creationId xmlns:a16="http://schemas.microsoft.com/office/drawing/2014/main" id="{3E30A6B0-EC8D-4E0D-B5FC-0EB19EECD447}"/>
              </a:ext>
            </a:extLst>
          </p:cNvPr>
          <p:cNvSpPr>
            <a:spLocks noGrp="1"/>
          </p:cNvSpPr>
          <p:nvPr>
            <p:ph type="sldNum" sz="quarter" idx="10"/>
          </p:nvPr>
        </p:nvSpPr>
        <p:spPr>
          <a:ln/>
        </p:spPr>
        <p:txBody>
          <a:bodyPr/>
          <a:lstStyle>
            <a:lvl1pPr>
              <a:defRPr/>
            </a:lvl1pPr>
          </a:lstStyle>
          <a:p>
            <a:fld id="{1917692B-792B-4ED0-91B7-8F23FBA22C05}" type="slidenum">
              <a:rPr lang="en-US" altLang="en-US"/>
              <a:pPr/>
              <a:t>‹#›</a:t>
            </a:fld>
            <a:endParaRPr lang="en-US" altLang="en-US"/>
          </a:p>
        </p:txBody>
      </p:sp>
      <p:sp>
        <p:nvSpPr>
          <p:cNvPr id="5" name="Footer Placeholder 4">
            <a:extLst>
              <a:ext uri="{FF2B5EF4-FFF2-40B4-BE49-F238E27FC236}">
                <a16:creationId xmlns:a16="http://schemas.microsoft.com/office/drawing/2014/main" id="{8C497D4A-B497-43CF-B19D-F700152993D5}"/>
              </a:ext>
            </a:extLst>
          </p:cNvPr>
          <p:cNvSpPr>
            <a:spLocks noGrp="1"/>
          </p:cNvSpPr>
          <p:nvPr>
            <p:ph type="ftr" sz="quarter" idx="11"/>
          </p:nvPr>
        </p:nvSpPr>
        <p:spPr/>
        <p:txBody>
          <a:bodyPr/>
          <a:lstStyle>
            <a:lvl1pPr>
              <a:defRPr/>
            </a:lvl1pPr>
          </a:lstStyle>
          <a:p>
            <a:pPr>
              <a:defRPr/>
            </a:pPr>
            <a:r>
              <a:rPr lang="en-US"/>
              <a:t>CENG 213 Data Structures</a:t>
            </a:r>
          </a:p>
        </p:txBody>
      </p:sp>
      <p:sp>
        <p:nvSpPr>
          <p:cNvPr id="6" name="Date Placeholder 3">
            <a:extLst>
              <a:ext uri="{FF2B5EF4-FFF2-40B4-BE49-F238E27FC236}">
                <a16:creationId xmlns:a16="http://schemas.microsoft.com/office/drawing/2014/main" id="{C860107B-22EA-4779-B6F5-AE259CADC6FF}"/>
              </a:ext>
            </a:extLst>
          </p:cNvPr>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521065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D8117ABB-F4D8-4CBD-A628-5C35A501B1A0}"/>
              </a:ext>
            </a:extLst>
          </p:cNvPr>
          <p:cNvSpPr>
            <a:spLocks noGrp="1"/>
          </p:cNvSpPr>
          <p:nvPr>
            <p:ph type="sldNum" sz="quarter" idx="10"/>
          </p:nvPr>
        </p:nvSpPr>
        <p:spPr>
          <a:ln/>
        </p:spPr>
        <p:txBody>
          <a:bodyPr/>
          <a:lstStyle>
            <a:lvl1pPr>
              <a:defRPr/>
            </a:lvl1pPr>
          </a:lstStyle>
          <a:p>
            <a:fld id="{9C792445-8E8E-49C4-97E1-DD00FC7389BF}" type="slidenum">
              <a:rPr lang="en-US" altLang="en-US"/>
              <a:pPr/>
              <a:t>‹#›</a:t>
            </a:fld>
            <a:endParaRPr lang="en-US" altLang="en-US"/>
          </a:p>
        </p:txBody>
      </p:sp>
      <p:sp>
        <p:nvSpPr>
          <p:cNvPr id="5" name="Footer Placeholder 4">
            <a:extLst>
              <a:ext uri="{FF2B5EF4-FFF2-40B4-BE49-F238E27FC236}">
                <a16:creationId xmlns:a16="http://schemas.microsoft.com/office/drawing/2014/main" id="{CA89C75C-6ED8-4B8D-B9AD-EE48CF6901C6}"/>
              </a:ext>
            </a:extLst>
          </p:cNvPr>
          <p:cNvSpPr>
            <a:spLocks noGrp="1"/>
          </p:cNvSpPr>
          <p:nvPr>
            <p:ph type="ftr" sz="quarter" idx="11"/>
          </p:nvPr>
        </p:nvSpPr>
        <p:spPr/>
        <p:txBody>
          <a:bodyPr/>
          <a:lstStyle>
            <a:lvl1pPr>
              <a:defRPr/>
            </a:lvl1pPr>
          </a:lstStyle>
          <a:p>
            <a:pPr>
              <a:defRPr/>
            </a:pPr>
            <a:r>
              <a:rPr lang="en-US"/>
              <a:t>CENG 213 Data Structures</a:t>
            </a:r>
          </a:p>
        </p:txBody>
      </p:sp>
      <p:sp>
        <p:nvSpPr>
          <p:cNvPr id="6" name="Date Placeholder 3">
            <a:extLst>
              <a:ext uri="{FF2B5EF4-FFF2-40B4-BE49-F238E27FC236}">
                <a16:creationId xmlns:a16="http://schemas.microsoft.com/office/drawing/2014/main" id="{2C375408-CF77-4ABB-ADBC-CCEDFCB48ECA}"/>
              </a:ext>
            </a:extLst>
          </p:cNvPr>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2907854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5">
            <a:extLst>
              <a:ext uri="{FF2B5EF4-FFF2-40B4-BE49-F238E27FC236}">
                <a16:creationId xmlns:a16="http://schemas.microsoft.com/office/drawing/2014/main" id="{B979EA27-C8B4-44ED-9D29-819D3DE7694E}"/>
              </a:ext>
            </a:extLst>
          </p:cNvPr>
          <p:cNvSpPr>
            <a:spLocks noGrp="1"/>
          </p:cNvSpPr>
          <p:nvPr>
            <p:ph type="sldNum" sz="quarter" idx="10"/>
          </p:nvPr>
        </p:nvSpPr>
        <p:spPr>
          <a:ln/>
        </p:spPr>
        <p:txBody>
          <a:bodyPr/>
          <a:lstStyle>
            <a:lvl1pPr>
              <a:defRPr/>
            </a:lvl1pPr>
          </a:lstStyle>
          <a:p>
            <a:fld id="{F4D62FED-7465-4F8B-87BB-3BEFF31AFF0B}" type="slidenum">
              <a:rPr lang="en-US" altLang="en-US"/>
              <a:pPr/>
              <a:t>‹#›</a:t>
            </a:fld>
            <a:endParaRPr lang="en-US" altLang="en-US"/>
          </a:p>
        </p:txBody>
      </p:sp>
      <p:sp>
        <p:nvSpPr>
          <p:cNvPr id="5" name="Footer Placeholder 4">
            <a:extLst>
              <a:ext uri="{FF2B5EF4-FFF2-40B4-BE49-F238E27FC236}">
                <a16:creationId xmlns:a16="http://schemas.microsoft.com/office/drawing/2014/main" id="{0D5B2678-C7C9-48D2-91D3-4A15D8FD666A}"/>
              </a:ext>
            </a:extLst>
          </p:cNvPr>
          <p:cNvSpPr>
            <a:spLocks noGrp="1"/>
          </p:cNvSpPr>
          <p:nvPr>
            <p:ph type="ftr" sz="quarter" idx="11"/>
          </p:nvPr>
        </p:nvSpPr>
        <p:spPr/>
        <p:txBody>
          <a:bodyPr/>
          <a:lstStyle>
            <a:lvl1pPr>
              <a:defRPr/>
            </a:lvl1pPr>
          </a:lstStyle>
          <a:p>
            <a:pPr>
              <a:defRPr/>
            </a:pPr>
            <a:r>
              <a:rPr lang="en-US"/>
              <a:t>CENG 213 Data Structures</a:t>
            </a:r>
          </a:p>
        </p:txBody>
      </p:sp>
      <p:sp>
        <p:nvSpPr>
          <p:cNvPr id="6" name="Date Placeholder 3">
            <a:extLst>
              <a:ext uri="{FF2B5EF4-FFF2-40B4-BE49-F238E27FC236}">
                <a16:creationId xmlns:a16="http://schemas.microsoft.com/office/drawing/2014/main" id="{AC9B51A7-AC12-4DC0-B626-1154BAB57642}"/>
              </a:ext>
            </a:extLst>
          </p:cNvPr>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2177566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C7A8A76E-9450-43C5-BBE9-7EAE981B975E}"/>
              </a:ext>
            </a:extLst>
          </p:cNvPr>
          <p:cNvSpPr>
            <a:spLocks noGrp="1"/>
          </p:cNvSpPr>
          <p:nvPr>
            <p:ph type="sldNum" sz="quarter" idx="10"/>
          </p:nvPr>
        </p:nvSpPr>
        <p:spPr>
          <a:ln/>
        </p:spPr>
        <p:txBody>
          <a:bodyPr/>
          <a:lstStyle>
            <a:lvl1pPr>
              <a:defRPr/>
            </a:lvl1pPr>
          </a:lstStyle>
          <a:p>
            <a:fld id="{5B14B806-6F53-4E06-8FEE-4C046C3104D0}" type="slidenum">
              <a:rPr lang="en-US" altLang="en-US"/>
              <a:pPr/>
              <a:t>‹#›</a:t>
            </a:fld>
            <a:endParaRPr lang="en-US" altLang="en-US"/>
          </a:p>
        </p:txBody>
      </p:sp>
      <p:sp>
        <p:nvSpPr>
          <p:cNvPr id="6" name="Footer Placeholder 4">
            <a:extLst>
              <a:ext uri="{FF2B5EF4-FFF2-40B4-BE49-F238E27FC236}">
                <a16:creationId xmlns:a16="http://schemas.microsoft.com/office/drawing/2014/main" id="{4DF45CEE-50EE-4F1D-B90C-670F3633BAA3}"/>
              </a:ext>
            </a:extLst>
          </p:cNvPr>
          <p:cNvSpPr>
            <a:spLocks noGrp="1"/>
          </p:cNvSpPr>
          <p:nvPr>
            <p:ph type="ftr" sz="quarter" idx="11"/>
          </p:nvPr>
        </p:nvSpPr>
        <p:spPr/>
        <p:txBody>
          <a:bodyPr/>
          <a:lstStyle>
            <a:lvl1pPr>
              <a:defRPr/>
            </a:lvl1pPr>
          </a:lstStyle>
          <a:p>
            <a:pPr>
              <a:defRPr/>
            </a:pPr>
            <a:r>
              <a:rPr lang="en-US"/>
              <a:t>CENG 213 Data Structures</a:t>
            </a:r>
          </a:p>
        </p:txBody>
      </p:sp>
      <p:sp>
        <p:nvSpPr>
          <p:cNvPr id="7" name="Date Placeholder 3">
            <a:extLst>
              <a:ext uri="{FF2B5EF4-FFF2-40B4-BE49-F238E27FC236}">
                <a16:creationId xmlns:a16="http://schemas.microsoft.com/office/drawing/2014/main" id="{99479A46-4A43-4DB0-A154-AB14C85C5E05}"/>
              </a:ext>
            </a:extLst>
          </p:cNvPr>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2574772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62D6392-5947-44FC-9F67-CEA73B7E9E1A}"/>
              </a:ext>
            </a:extLst>
          </p:cNvPr>
          <p:cNvSpPr>
            <a:spLocks noGrp="1"/>
          </p:cNvSpPr>
          <p:nvPr>
            <p:ph type="sldNum" sz="quarter" idx="10"/>
          </p:nvPr>
        </p:nvSpPr>
        <p:spPr>
          <a:ln/>
        </p:spPr>
        <p:txBody>
          <a:bodyPr/>
          <a:lstStyle>
            <a:lvl1pPr>
              <a:defRPr/>
            </a:lvl1pPr>
          </a:lstStyle>
          <a:p>
            <a:fld id="{D6289271-66F8-46E6-93A4-3AB4D931F28B}" type="slidenum">
              <a:rPr lang="en-US" altLang="en-US"/>
              <a:pPr/>
              <a:t>‹#›</a:t>
            </a:fld>
            <a:endParaRPr lang="en-US" altLang="en-US"/>
          </a:p>
        </p:txBody>
      </p:sp>
      <p:sp>
        <p:nvSpPr>
          <p:cNvPr id="8" name="Footer Placeholder 4">
            <a:extLst>
              <a:ext uri="{FF2B5EF4-FFF2-40B4-BE49-F238E27FC236}">
                <a16:creationId xmlns:a16="http://schemas.microsoft.com/office/drawing/2014/main" id="{9FD681D2-F5B1-482D-8E1B-740DC2902E33}"/>
              </a:ext>
            </a:extLst>
          </p:cNvPr>
          <p:cNvSpPr>
            <a:spLocks noGrp="1"/>
          </p:cNvSpPr>
          <p:nvPr>
            <p:ph type="ftr" sz="quarter" idx="11"/>
          </p:nvPr>
        </p:nvSpPr>
        <p:spPr/>
        <p:txBody>
          <a:bodyPr/>
          <a:lstStyle>
            <a:lvl1pPr>
              <a:defRPr/>
            </a:lvl1pPr>
          </a:lstStyle>
          <a:p>
            <a:pPr>
              <a:defRPr/>
            </a:pPr>
            <a:r>
              <a:rPr lang="en-US"/>
              <a:t>CENG 213 Data Structures</a:t>
            </a:r>
          </a:p>
        </p:txBody>
      </p:sp>
      <p:sp>
        <p:nvSpPr>
          <p:cNvPr id="9" name="Date Placeholder 3">
            <a:extLst>
              <a:ext uri="{FF2B5EF4-FFF2-40B4-BE49-F238E27FC236}">
                <a16:creationId xmlns:a16="http://schemas.microsoft.com/office/drawing/2014/main" id="{B7E7F57D-2391-4688-A169-375294609721}"/>
              </a:ext>
            </a:extLst>
          </p:cNvPr>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3122368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a:extLst>
              <a:ext uri="{FF2B5EF4-FFF2-40B4-BE49-F238E27FC236}">
                <a16:creationId xmlns:a16="http://schemas.microsoft.com/office/drawing/2014/main" id="{24221634-305B-412A-BC73-FC0665D4AE8B}"/>
              </a:ext>
            </a:extLst>
          </p:cNvPr>
          <p:cNvSpPr>
            <a:spLocks noGrp="1"/>
          </p:cNvSpPr>
          <p:nvPr>
            <p:ph type="sldNum" sz="quarter" idx="10"/>
          </p:nvPr>
        </p:nvSpPr>
        <p:spPr>
          <a:ln/>
        </p:spPr>
        <p:txBody>
          <a:bodyPr/>
          <a:lstStyle>
            <a:lvl1pPr>
              <a:defRPr/>
            </a:lvl1pPr>
          </a:lstStyle>
          <a:p>
            <a:fld id="{321859AB-645F-44FB-8868-36BAEE6E208C}" type="slidenum">
              <a:rPr lang="en-US" altLang="en-US"/>
              <a:pPr/>
              <a:t>‹#›</a:t>
            </a:fld>
            <a:endParaRPr lang="en-US" altLang="en-US"/>
          </a:p>
        </p:txBody>
      </p:sp>
      <p:sp>
        <p:nvSpPr>
          <p:cNvPr id="4" name="Footer Placeholder 4">
            <a:extLst>
              <a:ext uri="{FF2B5EF4-FFF2-40B4-BE49-F238E27FC236}">
                <a16:creationId xmlns:a16="http://schemas.microsoft.com/office/drawing/2014/main" id="{35F43B89-A164-4BAB-B3B4-0622DD529621}"/>
              </a:ext>
            </a:extLst>
          </p:cNvPr>
          <p:cNvSpPr>
            <a:spLocks noGrp="1"/>
          </p:cNvSpPr>
          <p:nvPr>
            <p:ph type="ftr" sz="quarter" idx="11"/>
          </p:nvPr>
        </p:nvSpPr>
        <p:spPr/>
        <p:txBody>
          <a:bodyPr/>
          <a:lstStyle>
            <a:lvl1pPr>
              <a:defRPr/>
            </a:lvl1pPr>
          </a:lstStyle>
          <a:p>
            <a:pPr>
              <a:defRPr/>
            </a:pPr>
            <a:r>
              <a:rPr lang="en-US"/>
              <a:t>CENG 213 Data Structures</a:t>
            </a:r>
          </a:p>
        </p:txBody>
      </p:sp>
      <p:sp>
        <p:nvSpPr>
          <p:cNvPr id="5" name="Date Placeholder 3">
            <a:extLst>
              <a:ext uri="{FF2B5EF4-FFF2-40B4-BE49-F238E27FC236}">
                <a16:creationId xmlns:a16="http://schemas.microsoft.com/office/drawing/2014/main" id="{79E81E25-71F5-41A0-AE63-5D25D2D6748B}"/>
              </a:ext>
            </a:extLst>
          </p:cNvPr>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622753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B49CA5A8-4AFE-428D-A7A5-43A6D7D69079}"/>
              </a:ext>
            </a:extLst>
          </p:cNvPr>
          <p:cNvSpPr>
            <a:spLocks noGrp="1"/>
          </p:cNvSpPr>
          <p:nvPr>
            <p:ph type="sldNum" sz="quarter" idx="10"/>
          </p:nvPr>
        </p:nvSpPr>
        <p:spPr>
          <a:ln/>
        </p:spPr>
        <p:txBody>
          <a:bodyPr/>
          <a:lstStyle>
            <a:lvl1pPr>
              <a:defRPr/>
            </a:lvl1pPr>
          </a:lstStyle>
          <a:p>
            <a:fld id="{35FBDF7B-976F-4945-A26B-4255B9028E36}" type="slidenum">
              <a:rPr lang="en-US" altLang="en-US"/>
              <a:pPr/>
              <a:t>‹#›</a:t>
            </a:fld>
            <a:endParaRPr lang="en-US" altLang="en-US"/>
          </a:p>
        </p:txBody>
      </p:sp>
      <p:sp>
        <p:nvSpPr>
          <p:cNvPr id="3" name="Footer Placeholder 4">
            <a:extLst>
              <a:ext uri="{FF2B5EF4-FFF2-40B4-BE49-F238E27FC236}">
                <a16:creationId xmlns:a16="http://schemas.microsoft.com/office/drawing/2014/main" id="{8F447589-285C-4815-B3F6-9E5C1DA286A7}"/>
              </a:ext>
            </a:extLst>
          </p:cNvPr>
          <p:cNvSpPr>
            <a:spLocks noGrp="1"/>
          </p:cNvSpPr>
          <p:nvPr>
            <p:ph type="ftr" sz="quarter" idx="11"/>
          </p:nvPr>
        </p:nvSpPr>
        <p:spPr/>
        <p:txBody>
          <a:bodyPr/>
          <a:lstStyle>
            <a:lvl1pPr>
              <a:defRPr/>
            </a:lvl1pPr>
          </a:lstStyle>
          <a:p>
            <a:pPr>
              <a:defRPr/>
            </a:pPr>
            <a:r>
              <a:rPr lang="en-US"/>
              <a:t>CENG 213 Data Structures</a:t>
            </a:r>
          </a:p>
        </p:txBody>
      </p:sp>
      <p:sp>
        <p:nvSpPr>
          <p:cNvPr id="4" name="Date Placeholder 3">
            <a:extLst>
              <a:ext uri="{FF2B5EF4-FFF2-40B4-BE49-F238E27FC236}">
                <a16:creationId xmlns:a16="http://schemas.microsoft.com/office/drawing/2014/main" id="{5B1519A3-656B-4380-B553-CC873F34D5B0}"/>
              </a:ext>
            </a:extLst>
          </p:cNvPr>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600109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F3BC4D54-ABF1-493E-9834-B0561A6860F7}"/>
              </a:ext>
            </a:extLst>
          </p:cNvPr>
          <p:cNvSpPr>
            <a:spLocks noGrp="1"/>
          </p:cNvSpPr>
          <p:nvPr>
            <p:ph type="sldNum" sz="quarter" idx="14"/>
          </p:nvPr>
        </p:nvSpPr>
        <p:spPr>
          <a:ln/>
        </p:spPr>
        <p:txBody>
          <a:bodyPr/>
          <a:lstStyle>
            <a:lvl1pPr>
              <a:defRPr/>
            </a:lvl1pPr>
          </a:lstStyle>
          <a:p>
            <a:fld id="{9B9AECA2-2101-4850-9DB2-405B2FD11DE9}" type="slidenum">
              <a:rPr lang="en-US" altLang="en-US"/>
              <a:pPr/>
              <a:t>‹#›</a:t>
            </a:fld>
            <a:endParaRPr lang="en-US" altLang="en-US"/>
          </a:p>
        </p:txBody>
      </p:sp>
      <p:sp>
        <p:nvSpPr>
          <p:cNvPr id="6" name="Footer Placeholder 4">
            <a:extLst>
              <a:ext uri="{FF2B5EF4-FFF2-40B4-BE49-F238E27FC236}">
                <a16:creationId xmlns:a16="http://schemas.microsoft.com/office/drawing/2014/main" id="{31AFC0E1-32D0-4629-A8EE-5ABFF4AB5809}"/>
              </a:ext>
            </a:extLst>
          </p:cNvPr>
          <p:cNvSpPr>
            <a:spLocks noGrp="1"/>
          </p:cNvSpPr>
          <p:nvPr>
            <p:ph type="ftr" sz="quarter" idx="15"/>
          </p:nvPr>
        </p:nvSpPr>
        <p:spPr/>
        <p:txBody>
          <a:bodyPr/>
          <a:lstStyle>
            <a:lvl1pPr>
              <a:defRPr/>
            </a:lvl1pPr>
          </a:lstStyle>
          <a:p>
            <a:pPr>
              <a:defRPr/>
            </a:pPr>
            <a:r>
              <a:rPr lang="en-US"/>
              <a:t>CENG 213 Data Structures</a:t>
            </a:r>
          </a:p>
        </p:txBody>
      </p:sp>
      <p:sp>
        <p:nvSpPr>
          <p:cNvPr id="7" name="Date Placeholder 3">
            <a:extLst>
              <a:ext uri="{FF2B5EF4-FFF2-40B4-BE49-F238E27FC236}">
                <a16:creationId xmlns:a16="http://schemas.microsoft.com/office/drawing/2014/main" id="{6C63A21A-4F81-4D58-A512-4BBEAEF0DAF3}"/>
              </a:ext>
            </a:extLst>
          </p:cNvPr>
          <p:cNvSpPr>
            <a:spLocks noGrp="1"/>
          </p:cNvSpPr>
          <p:nvPr>
            <p:ph type="dt" sz="half" idx="16"/>
          </p:nvPr>
        </p:nvSpPr>
        <p:spPr/>
        <p:txBody>
          <a:bodyPr/>
          <a:lstStyle>
            <a:lvl1pPr>
              <a:defRPr/>
            </a:lvl1pPr>
          </a:lstStyle>
          <a:p>
            <a:pPr>
              <a:defRPr/>
            </a:pPr>
            <a:endParaRPr lang="en-US"/>
          </a:p>
        </p:txBody>
      </p:sp>
    </p:spTree>
    <p:extLst>
      <p:ext uri="{BB962C8B-B14F-4D97-AF65-F5344CB8AC3E}">
        <p14:creationId xmlns:p14="http://schemas.microsoft.com/office/powerpoint/2010/main" val="1428032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7ED9-824B-443C-A225-B0C7D111C5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A43547-7AA2-4417-B3A6-8473861E93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0A719-14E9-428A-8B38-109801E11701}"/>
              </a:ext>
            </a:extLst>
          </p:cNvPr>
          <p:cNvSpPr>
            <a:spLocks noGrp="1"/>
          </p:cNvSpPr>
          <p:nvPr>
            <p:ph type="dt" sz="half" idx="10"/>
          </p:nvPr>
        </p:nvSpPr>
        <p:spPr/>
        <p:txBody>
          <a:bodyPr/>
          <a:lstStyle/>
          <a:p>
            <a:fld id="{2D881A57-13F3-408D-9023-999A8F0B4801}" type="datetimeFigureOut">
              <a:rPr lang="en-US" smtClean="0"/>
              <a:t>7/8/2020</a:t>
            </a:fld>
            <a:endParaRPr lang="en-US"/>
          </a:p>
        </p:txBody>
      </p:sp>
      <p:sp>
        <p:nvSpPr>
          <p:cNvPr id="5" name="Footer Placeholder 4">
            <a:extLst>
              <a:ext uri="{FF2B5EF4-FFF2-40B4-BE49-F238E27FC236}">
                <a16:creationId xmlns:a16="http://schemas.microsoft.com/office/drawing/2014/main" id="{B30AAEE6-8C60-46F2-82BB-E80ACCF27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22F11-177F-4CF0-A664-31330C96B0F0}"/>
              </a:ext>
            </a:extLst>
          </p:cNvPr>
          <p:cNvSpPr>
            <a:spLocks noGrp="1"/>
          </p:cNvSpPr>
          <p:nvPr>
            <p:ph type="sldNum" sz="quarter" idx="12"/>
          </p:nvPr>
        </p:nvSpPr>
        <p:spPr/>
        <p:txBody>
          <a:bodyPr/>
          <a:lstStyle/>
          <a:p>
            <a:fld id="{49E60484-3416-4859-AB3F-A5BADF27EE5D}" type="slidenum">
              <a:rPr lang="en-US" smtClean="0"/>
              <a:t>‹#›</a:t>
            </a:fld>
            <a:endParaRPr lang="en-US"/>
          </a:p>
        </p:txBody>
      </p:sp>
    </p:spTree>
    <p:extLst>
      <p:ext uri="{BB962C8B-B14F-4D97-AF65-F5344CB8AC3E}">
        <p14:creationId xmlns:p14="http://schemas.microsoft.com/office/powerpoint/2010/main" val="3050794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a:extLst>
              <a:ext uri="{FF2B5EF4-FFF2-40B4-BE49-F238E27FC236}">
                <a16:creationId xmlns:a16="http://schemas.microsoft.com/office/drawing/2014/main" id="{F97E6CF7-4CB3-49E1-B50E-5247F4EF6F42}"/>
              </a:ext>
            </a:extLst>
          </p:cNvPr>
          <p:cNvSpPr>
            <a:spLocks noGrp="1"/>
          </p:cNvSpPr>
          <p:nvPr>
            <p:ph type="sldNum" sz="quarter" idx="10"/>
          </p:nvPr>
        </p:nvSpPr>
        <p:spPr>
          <a:ln/>
        </p:spPr>
        <p:txBody>
          <a:bodyPr/>
          <a:lstStyle>
            <a:lvl1pPr>
              <a:defRPr/>
            </a:lvl1pPr>
          </a:lstStyle>
          <a:p>
            <a:fld id="{4E9AFF0F-C6BA-4CF6-B7D9-BB2C2DCC89EE}" type="slidenum">
              <a:rPr lang="en-US" altLang="en-US"/>
              <a:pPr/>
              <a:t>‹#›</a:t>
            </a:fld>
            <a:endParaRPr lang="en-US" altLang="en-US"/>
          </a:p>
        </p:txBody>
      </p:sp>
      <p:sp>
        <p:nvSpPr>
          <p:cNvPr id="6" name="Footer Placeholder 4">
            <a:extLst>
              <a:ext uri="{FF2B5EF4-FFF2-40B4-BE49-F238E27FC236}">
                <a16:creationId xmlns:a16="http://schemas.microsoft.com/office/drawing/2014/main" id="{FD7B2A25-E43E-4D48-986A-085144041054}"/>
              </a:ext>
            </a:extLst>
          </p:cNvPr>
          <p:cNvSpPr>
            <a:spLocks noGrp="1"/>
          </p:cNvSpPr>
          <p:nvPr>
            <p:ph type="ftr" sz="quarter" idx="11"/>
          </p:nvPr>
        </p:nvSpPr>
        <p:spPr/>
        <p:txBody>
          <a:bodyPr/>
          <a:lstStyle>
            <a:lvl1pPr>
              <a:defRPr/>
            </a:lvl1pPr>
          </a:lstStyle>
          <a:p>
            <a:pPr>
              <a:defRPr/>
            </a:pPr>
            <a:r>
              <a:rPr lang="en-US"/>
              <a:t>CENG 213 Data Structures</a:t>
            </a:r>
          </a:p>
        </p:txBody>
      </p:sp>
      <p:sp>
        <p:nvSpPr>
          <p:cNvPr id="7" name="Date Placeholder 3">
            <a:extLst>
              <a:ext uri="{FF2B5EF4-FFF2-40B4-BE49-F238E27FC236}">
                <a16:creationId xmlns:a16="http://schemas.microsoft.com/office/drawing/2014/main" id="{4B7C62FF-1AA6-4E80-94CA-071BB4868FEF}"/>
              </a:ext>
            </a:extLst>
          </p:cNvPr>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792708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C5D98834-7413-4366-94AD-2510024BE62F}"/>
              </a:ext>
            </a:extLst>
          </p:cNvPr>
          <p:cNvSpPr>
            <a:spLocks noGrp="1"/>
          </p:cNvSpPr>
          <p:nvPr>
            <p:ph type="sldNum" sz="quarter" idx="10"/>
          </p:nvPr>
        </p:nvSpPr>
        <p:spPr>
          <a:ln/>
        </p:spPr>
        <p:txBody>
          <a:bodyPr/>
          <a:lstStyle>
            <a:lvl1pPr>
              <a:defRPr/>
            </a:lvl1pPr>
          </a:lstStyle>
          <a:p>
            <a:fld id="{EE9013D1-F76B-43FB-B619-9C9C84BF9FEE}" type="slidenum">
              <a:rPr lang="en-US" altLang="en-US"/>
              <a:pPr/>
              <a:t>‹#›</a:t>
            </a:fld>
            <a:endParaRPr lang="en-US" altLang="en-US"/>
          </a:p>
        </p:txBody>
      </p:sp>
      <p:sp>
        <p:nvSpPr>
          <p:cNvPr id="5" name="Footer Placeholder 4">
            <a:extLst>
              <a:ext uri="{FF2B5EF4-FFF2-40B4-BE49-F238E27FC236}">
                <a16:creationId xmlns:a16="http://schemas.microsoft.com/office/drawing/2014/main" id="{4C9C1D38-06B9-452E-AC61-01D641CDF6E8}"/>
              </a:ext>
            </a:extLst>
          </p:cNvPr>
          <p:cNvSpPr>
            <a:spLocks noGrp="1"/>
          </p:cNvSpPr>
          <p:nvPr>
            <p:ph type="ftr" sz="quarter" idx="11"/>
          </p:nvPr>
        </p:nvSpPr>
        <p:spPr/>
        <p:txBody>
          <a:bodyPr/>
          <a:lstStyle>
            <a:lvl1pPr>
              <a:defRPr/>
            </a:lvl1pPr>
          </a:lstStyle>
          <a:p>
            <a:pPr>
              <a:defRPr/>
            </a:pPr>
            <a:r>
              <a:rPr lang="en-US"/>
              <a:t>CENG 213 Data Structures</a:t>
            </a:r>
          </a:p>
        </p:txBody>
      </p:sp>
      <p:sp>
        <p:nvSpPr>
          <p:cNvPr id="6" name="Date Placeholder 3">
            <a:extLst>
              <a:ext uri="{FF2B5EF4-FFF2-40B4-BE49-F238E27FC236}">
                <a16:creationId xmlns:a16="http://schemas.microsoft.com/office/drawing/2014/main" id="{E9841C18-D858-4094-AAA6-FFDA3FD06C69}"/>
              </a:ext>
            </a:extLst>
          </p:cNvPr>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0799313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345393AD-7E5C-4838-BB7F-E098C65A309F}"/>
              </a:ext>
            </a:extLst>
          </p:cNvPr>
          <p:cNvSpPr>
            <a:spLocks noGrp="1"/>
          </p:cNvSpPr>
          <p:nvPr>
            <p:ph type="sldNum" sz="quarter" idx="10"/>
          </p:nvPr>
        </p:nvSpPr>
        <p:spPr>
          <a:ln/>
        </p:spPr>
        <p:txBody>
          <a:bodyPr/>
          <a:lstStyle>
            <a:lvl1pPr>
              <a:defRPr/>
            </a:lvl1pPr>
          </a:lstStyle>
          <a:p>
            <a:fld id="{CC6DDA5F-AECA-4A84-9F98-2A9F6DC3A17A}" type="slidenum">
              <a:rPr lang="en-US" altLang="en-US"/>
              <a:pPr/>
              <a:t>‹#›</a:t>
            </a:fld>
            <a:endParaRPr lang="en-US" altLang="en-US"/>
          </a:p>
        </p:txBody>
      </p:sp>
      <p:sp>
        <p:nvSpPr>
          <p:cNvPr id="5" name="Footer Placeholder 4">
            <a:extLst>
              <a:ext uri="{FF2B5EF4-FFF2-40B4-BE49-F238E27FC236}">
                <a16:creationId xmlns:a16="http://schemas.microsoft.com/office/drawing/2014/main" id="{2D698307-6E8E-449B-A278-1915FB0C02E0}"/>
              </a:ext>
            </a:extLst>
          </p:cNvPr>
          <p:cNvSpPr>
            <a:spLocks noGrp="1"/>
          </p:cNvSpPr>
          <p:nvPr>
            <p:ph type="ftr" sz="quarter" idx="11"/>
          </p:nvPr>
        </p:nvSpPr>
        <p:spPr/>
        <p:txBody>
          <a:bodyPr/>
          <a:lstStyle>
            <a:lvl1pPr>
              <a:defRPr/>
            </a:lvl1pPr>
          </a:lstStyle>
          <a:p>
            <a:pPr>
              <a:defRPr/>
            </a:pPr>
            <a:r>
              <a:rPr lang="en-US"/>
              <a:t>CENG 213 Data Structures</a:t>
            </a:r>
          </a:p>
        </p:txBody>
      </p:sp>
      <p:sp>
        <p:nvSpPr>
          <p:cNvPr id="6" name="Date Placeholder 3">
            <a:extLst>
              <a:ext uri="{FF2B5EF4-FFF2-40B4-BE49-F238E27FC236}">
                <a16:creationId xmlns:a16="http://schemas.microsoft.com/office/drawing/2014/main" id="{E78F01B1-98A9-43C5-AEE0-F59BF8BBDF3B}"/>
              </a:ext>
            </a:extLst>
          </p:cNvPr>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37678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5BC57-4846-4391-81F4-B95BCBCE23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07BAC0-4764-47E2-8223-A5C34935E2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80386B-9B00-47C3-9C4D-0CCF7E6306FC}"/>
              </a:ext>
            </a:extLst>
          </p:cNvPr>
          <p:cNvSpPr>
            <a:spLocks noGrp="1"/>
          </p:cNvSpPr>
          <p:nvPr>
            <p:ph type="dt" sz="half" idx="10"/>
          </p:nvPr>
        </p:nvSpPr>
        <p:spPr/>
        <p:txBody>
          <a:bodyPr/>
          <a:lstStyle/>
          <a:p>
            <a:fld id="{2D881A57-13F3-408D-9023-999A8F0B4801}" type="datetimeFigureOut">
              <a:rPr lang="en-US" smtClean="0"/>
              <a:t>7/8/2020</a:t>
            </a:fld>
            <a:endParaRPr lang="en-US"/>
          </a:p>
        </p:txBody>
      </p:sp>
      <p:sp>
        <p:nvSpPr>
          <p:cNvPr id="5" name="Footer Placeholder 4">
            <a:extLst>
              <a:ext uri="{FF2B5EF4-FFF2-40B4-BE49-F238E27FC236}">
                <a16:creationId xmlns:a16="http://schemas.microsoft.com/office/drawing/2014/main" id="{B5F780C6-8AF2-4D64-8D71-522AA97FE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0EAD7-9D37-487A-A005-42DD0F9C5587}"/>
              </a:ext>
            </a:extLst>
          </p:cNvPr>
          <p:cNvSpPr>
            <a:spLocks noGrp="1"/>
          </p:cNvSpPr>
          <p:nvPr>
            <p:ph type="sldNum" sz="quarter" idx="12"/>
          </p:nvPr>
        </p:nvSpPr>
        <p:spPr/>
        <p:txBody>
          <a:bodyPr/>
          <a:lstStyle/>
          <a:p>
            <a:fld id="{49E60484-3416-4859-AB3F-A5BADF27EE5D}" type="slidenum">
              <a:rPr lang="en-US" smtClean="0"/>
              <a:t>‹#›</a:t>
            </a:fld>
            <a:endParaRPr lang="en-US"/>
          </a:p>
        </p:txBody>
      </p:sp>
    </p:spTree>
    <p:extLst>
      <p:ext uri="{BB962C8B-B14F-4D97-AF65-F5344CB8AC3E}">
        <p14:creationId xmlns:p14="http://schemas.microsoft.com/office/powerpoint/2010/main" val="157553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0A789-4226-4C8B-BC33-58EFB2801E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0F2EA-58FF-40CD-B2F5-D9B0930594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278921-D1E8-402E-9C2A-E583770E26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5C883-D372-4AEF-BC0D-8B22FD3B854B}"/>
              </a:ext>
            </a:extLst>
          </p:cNvPr>
          <p:cNvSpPr>
            <a:spLocks noGrp="1"/>
          </p:cNvSpPr>
          <p:nvPr>
            <p:ph type="dt" sz="half" idx="10"/>
          </p:nvPr>
        </p:nvSpPr>
        <p:spPr/>
        <p:txBody>
          <a:bodyPr/>
          <a:lstStyle/>
          <a:p>
            <a:fld id="{2D881A57-13F3-408D-9023-999A8F0B4801}" type="datetimeFigureOut">
              <a:rPr lang="en-US" smtClean="0"/>
              <a:t>7/8/2020</a:t>
            </a:fld>
            <a:endParaRPr lang="en-US"/>
          </a:p>
        </p:txBody>
      </p:sp>
      <p:sp>
        <p:nvSpPr>
          <p:cNvPr id="6" name="Footer Placeholder 5">
            <a:extLst>
              <a:ext uri="{FF2B5EF4-FFF2-40B4-BE49-F238E27FC236}">
                <a16:creationId xmlns:a16="http://schemas.microsoft.com/office/drawing/2014/main" id="{50B65CAE-5226-4C8A-9D3D-8013113D17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B6CFCA-E712-4F2E-B7EE-836646229F63}"/>
              </a:ext>
            </a:extLst>
          </p:cNvPr>
          <p:cNvSpPr>
            <a:spLocks noGrp="1"/>
          </p:cNvSpPr>
          <p:nvPr>
            <p:ph type="sldNum" sz="quarter" idx="12"/>
          </p:nvPr>
        </p:nvSpPr>
        <p:spPr/>
        <p:txBody>
          <a:bodyPr/>
          <a:lstStyle/>
          <a:p>
            <a:fld id="{49E60484-3416-4859-AB3F-A5BADF27EE5D}" type="slidenum">
              <a:rPr lang="en-US" smtClean="0"/>
              <a:t>‹#›</a:t>
            </a:fld>
            <a:endParaRPr lang="en-US"/>
          </a:p>
        </p:txBody>
      </p:sp>
    </p:spTree>
    <p:extLst>
      <p:ext uri="{BB962C8B-B14F-4D97-AF65-F5344CB8AC3E}">
        <p14:creationId xmlns:p14="http://schemas.microsoft.com/office/powerpoint/2010/main" val="197754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BEBB-A7A2-4D05-BEA5-31601A15DB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7E1E13-0E16-4A52-800A-AA6FA32F13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ED3EDF-C65C-4204-9768-4DCDEBC4D6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BBC5C6-642A-40FE-8B29-F4C882BC1B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469901-D4AE-4AAD-A70B-CBB84102C9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24CEF8-EFBA-47CE-A413-942AEA1B0EFD}"/>
              </a:ext>
            </a:extLst>
          </p:cNvPr>
          <p:cNvSpPr>
            <a:spLocks noGrp="1"/>
          </p:cNvSpPr>
          <p:nvPr>
            <p:ph type="dt" sz="half" idx="10"/>
          </p:nvPr>
        </p:nvSpPr>
        <p:spPr/>
        <p:txBody>
          <a:bodyPr/>
          <a:lstStyle/>
          <a:p>
            <a:fld id="{2D881A57-13F3-408D-9023-999A8F0B4801}" type="datetimeFigureOut">
              <a:rPr lang="en-US" smtClean="0"/>
              <a:t>7/8/2020</a:t>
            </a:fld>
            <a:endParaRPr lang="en-US"/>
          </a:p>
        </p:txBody>
      </p:sp>
      <p:sp>
        <p:nvSpPr>
          <p:cNvPr id="8" name="Footer Placeholder 7">
            <a:extLst>
              <a:ext uri="{FF2B5EF4-FFF2-40B4-BE49-F238E27FC236}">
                <a16:creationId xmlns:a16="http://schemas.microsoft.com/office/drawing/2014/main" id="{53B2888D-1E01-4409-9DAC-C413D884A7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21687-6AB5-4ED3-8FA4-23DA1016A60C}"/>
              </a:ext>
            </a:extLst>
          </p:cNvPr>
          <p:cNvSpPr>
            <a:spLocks noGrp="1"/>
          </p:cNvSpPr>
          <p:nvPr>
            <p:ph type="sldNum" sz="quarter" idx="12"/>
          </p:nvPr>
        </p:nvSpPr>
        <p:spPr/>
        <p:txBody>
          <a:bodyPr/>
          <a:lstStyle/>
          <a:p>
            <a:fld id="{49E60484-3416-4859-AB3F-A5BADF27EE5D}" type="slidenum">
              <a:rPr lang="en-US" smtClean="0"/>
              <a:t>‹#›</a:t>
            </a:fld>
            <a:endParaRPr lang="en-US"/>
          </a:p>
        </p:txBody>
      </p:sp>
    </p:spTree>
    <p:extLst>
      <p:ext uri="{BB962C8B-B14F-4D97-AF65-F5344CB8AC3E}">
        <p14:creationId xmlns:p14="http://schemas.microsoft.com/office/powerpoint/2010/main" val="135993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1342-6F4A-4EEE-B821-1A53547F99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18AA9A-FC65-4F99-9BAC-07AA890A993F}"/>
              </a:ext>
            </a:extLst>
          </p:cNvPr>
          <p:cNvSpPr>
            <a:spLocks noGrp="1"/>
          </p:cNvSpPr>
          <p:nvPr>
            <p:ph type="dt" sz="half" idx="10"/>
          </p:nvPr>
        </p:nvSpPr>
        <p:spPr/>
        <p:txBody>
          <a:bodyPr/>
          <a:lstStyle/>
          <a:p>
            <a:fld id="{2D881A57-13F3-408D-9023-999A8F0B4801}" type="datetimeFigureOut">
              <a:rPr lang="en-US" smtClean="0"/>
              <a:t>7/8/2020</a:t>
            </a:fld>
            <a:endParaRPr lang="en-US"/>
          </a:p>
        </p:txBody>
      </p:sp>
      <p:sp>
        <p:nvSpPr>
          <p:cNvPr id="4" name="Footer Placeholder 3">
            <a:extLst>
              <a:ext uri="{FF2B5EF4-FFF2-40B4-BE49-F238E27FC236}">
                <a16:creationId xmlns:a16="http://schemas.microsoft.com/office/drawing/2014/main" id="{1A55AFA8-6DE2-4F91-BFB6-32AEC16CB1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4584AB-D8D9-478D-8B15-662898EBE8FC}"/>
              </a:ext>
            </a:extLst>
          </p:cNvPr>
          <p:cNvSpPr>
            <a:spLocks noGrp="1"/>
          </p:cNvSpPr>
          <p:nvPr>
            <p:ph type="sldNum" sz="quarter" idx="12"/>
          </p:nvPr>
        </p:nvSpPr>
        <p:spPr/>
        <p:txBody>
          <a:bodyPr/>
          <a:lstStyle/>
          <a:p>
            <a:fld id="{49E60484-3416-4859-AB3F-A5BADF27EE5D}" type="slidenum">
              <a:rPr lang="en-US" smtClean="0"/>
              <a:t>‹#›</a:t>
            </a:fld>
            <a:endParaRPr lang="en-US"/>
          </a:p>
        </p:txBody>
      </p:sp>
    </p:spTree>
    <p:extLst>
      <p:ext uri="{BB962C8B-B14F-4D97-AF65-F5344CB8AC3E}">
        <p14:creationId xmlns:p14="http://schemas.microsoft.com/office/powerpoint/2010/main" val="201004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8BF37C-4323-4F9D-87D4-0959792696C5}"/>
              </a:ext>
            </a:extLst>
          </p:cNvPr>
          <p:cNvSpPr>
            <a:spLocks noGrp="1"/>
          </p:cNvSpPr>
          <p:nvPr>
            <p:ph type="dt" sz="half" idx="10"/>
          </p:nvPr>
        </p:nvSpPr>
        <p:spPr/>
        <p:txBody>
          <a:bodyPr/>
          <a:lstStyle/>
          <a:p>
            <a:fld id="{2D881A57-13F3-408D-9023-999A8F0B4801}" type="datetimeFigureOut">
              <a:rPr lang="en-US" smtClean="0"/>
              <a:t>7/8/2020</a:t>
            </a:fld>
            <a:endParaRPr lang="en-US"/>
          </a:p>
        </p:txBody>
      </p:sp>
      <p:sp>
        <p:nvSpPr>
          <p:cNvPr id="3" name="Footer Placeholder 2">
            <a:extLst>
              <a:ext uri="{FF2B5EF4-FFF2-40B4-BE49-F238E27FC236}">
                <a16:creationId xmlns:a16="http://schemas.microsoft.com/office/drawing/2014/main" id="{ABD88A59-8BE4-4643-B039-C64C51CDE6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9B1B5C-7C0F-4C63-A192-2F2018180C4F}"/>
              </a:ext>
            </a:extLst>
          </p:cNvPr>
          <p:cNvSpPr>
            <a:spLocks noGrp="1"/>
          </p:cNvSpPr>
          <p:nvPr>
            <p:ph type="sldNum" sz="quarter" idx="12"/>
          </p:nvPr>
        </p:nvSpPr>
        <p:spPr/>
        <p:txBody>
          <a:bodyPr/>
          <a:lstStyle/>
          <a:p>
            <a:fld id="{49E60484-3416-4859-AB3F-A5BADF27EE5D}" type="slidenum">
              <a:rPr lang="en-US" smtClean="0"/>
              <a:t>‹#›</a:t>
            </a:fld>
            <a:endParaRPr lang="en-US"/>
          </a:p>
        </p:txBody>
      </p:sp>
    </p:spTree>
    <p:extLst>
      <p:ext uri="{BB962C8B-B14F-4D97-AF65-F5344CB8AC3E}">
        <p14:creationId xmlns:p14="http://schemas.microsoft.com/office/powerpoint/2010/main" val="3455171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0C12-8525-4E10-85DF-848C2936E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2F22CB-6654-4117-AF5E-3CC600EEEE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41EC1D-FB41-4211-AB37-C3C672E50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6FFF57-58DD-4EEF-AE5D-6F02F4935C26}"/>
              </a:ext>
            </a:extLst>
          </p:cNvPr>
          <p:cNvSpPr>
            <a:spLocks noGrp="1"/>
          </p:cNvSpPr>
          <p:nvPr>
            <p:ph type="dt" sz="half" idx="10"/>
          </p:nvPr>
        </p:nvSpPr>
        <p:spPr/>
        <p:txBody>
          <a:bodyPr/>
          <a:lstStyle/>
          <a:p>
            <a:fld id="{2D881A57-13F3-408D-9023-999A8F0B4801}" type="datetimeFigureOut">
              <a:rPr lang="en-US" smtClean="0"/>
              <a:t>7/8/2020</a:t>
            </a:fld>
            <a:endParaRPr lang="en-US"/>
          </a:p>
        </p:txBody>
      </p:sp>
      <p:sp>
        <p:nvSpPr>
          <p:cNvPr id="6" name="Footer Placeholder 5">
            <a:extLst>
              <a:ext uri="{FF2B5EF4-FFF2-40B4-BE49-F238E27FC236}">
                <a16:creationId xmlns:a16="http://schemas.microsoft.com/office/drawing/2014/main" id="{A8D20259-499C-47EE-804D-913A7912DC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CFCE6-70D3-4D2F-8B04-6EB69E2A90E0}"/>
              </a:ext>
            </a:extLst>
          </p:cNvPr>
          <p:cNvSpPr>
            <a:spLocks noGrp="1"/>
          </p:cNvSpPr>
          <p:nvPr>
            <p:ph type="sldNum" sz="quarter" idx="12"/>
          </p:nvPr>
        </p:nvSpPr>
        <p:spPr/>
        <p:txBody>
          <a:bodyPr/>
          <a:lstStyle/>
          <a:p>
            <a:fld id="{49E60484-3416-4859-AB3F-A5BADF27EE5D}" type="slidenum">
              <a:rPr lang="en-US" smtClean="0"/>
              <a:t>‹#›</a:t>
            </a:fld>
            <a:endParaRPr lang="en-US"/>
          </a:p>
        </p:txBody>
      </p:sp>
    </p:spTree>
    <p:extLst>
      <p:ext uri="{BB962C8B-B14F-4D97-AF65-F5344CB8AC3E}">
        <p14:creationId xmlns:p14="http://schemas.microsoft.com/office/powerpoint/2010/main" val="2449367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EA48E-515F-46B7-8544-0A8A9A0F6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8BB0D9-8AB6-48C5-A847-20099CBE8C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F2DDE3-1854-4109-95A6-02C0C9ADA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80052-D6C7-4B42-8893-1617AB4F170A}"/>
              </a:ext>
            </a:extLst>
          </p:cNvPr>
          <p:cNvSpPr>
            <a:spLocks noGrp="1"/>
          </p:cNvSpPr>
          <p:nvPr>
            <p:ph type="dt" sz="half" idx="10"/>
          </p:nvPr>
        </p:nvSpPr>
        <p:spPr/>
        <p:txBody>
          <a:bodyPr/>
          <a:lstStyle/>
          <a:p>
            <a:fld id="{2D881A57-13F3-408D-9023-999A8F0B4801}" type="datetimeFigureOut">
              <a:rPr lang="en-US" smtClean="0"/>
              <a:t>7/8/2020</a:t>
            </a:fld>
            <a:endParaRPr lang="en-US"/>
          </a:p>
        </p:txBody>
      </p:sp>
      <p:sp>
        <p:nvSpPr>
          <p:cNvPr id="6" name="Footer Placeholder 5">
            <a:extLst>
              <a:ext uri="{FF2B5EF4-FFF2-40B4-BE49-F238E27FC236}">
                <a16:creationId xmlns:a16="http://schemas.microsoft.com/office/drawing/2014/main" id="{C816A4A9-E6CA-4B98-8BE0-EDFBF6CDA3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762382-1324-4D66-9B37-B20F421C7128}"/>
              </a:ext>
            </a:extLst>
          </p:cNvPr>
          <p:cNvSpPr>
            <a:spLocks noGrp="1"/>
          </p:cNvSpPr>
          <p:nvPr>
            <p:ph type="sldNum" sz="quarter" idx="12"/>
          </p:nvPr>
        </p:nvSpPr>
        <p:spPr/>
        <p:txBody>
          <a:bodyPr/>
          <a:lstStyle/>
          <a:p>
            <a:fld id="{49E60484-3416-4859-AB3F-A5BADF27EE5D}" type="slidenum">
              <a:rPr lang="en-US" smtClean="0"/>
              <a:t>‹#›</a:t>
            </a:fld>
            <a:endParaRPr lang="en-US"/>
          </a:p>
        </p:txBody>
      </p:sp>
    </p:spTree>
    <p:extLst>
      <p:ext uri="{BB962C8B-B14F-4D97-AF65-F5344CB8AC3E}">
        <p14:creationId xmlns:p14="http://schemas.microsoft.com/office/powerpoint/2010/main" val="989212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3F6F5-A26C-49B3-8F5C-AF1268C83B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6828BA-373B-4364-A4EB-C98AE5966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345D08-1747-42FB-8459-9BDF47783D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81A57-13F3-408D-9023-999A8F0B4801}" type="datetimeFigureOut">
              <a:rPr lang="en-US" smtClean="0"/>
              <a:t>7/8/2020</a:t>
            </a:fld>
            <a:endParaRPr lang="en-US"/>
          </a:p>
        </p:txBody>
      </p:sp>
      <p:sp>
        <p:nvSpPr>
          <p:cNvPr id="5" name="Footer Placeholder 4">
            <a:extLst>
              <a:ext uri="{FF2B5EF4-FFF2-40B4-BE49-F238E27FC236}">
                <a16:creationId xmlns:a16="http://schemas.microsoft.com/office/drawing/2014/main" id="{13D86F01-FCD7-428B-B7AF-1F8EE64A5A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B5F23B-4569-4B37-B9BB-C51E4CFEA7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60484-3416-4859-AB3F-A5BADF27EE5D}" type="slidenum">
              <a:rPr lang="en-US" smtClean="0"/>
              <a:t>‹#›</a:t>
            </a:fld>
            <a:endParaRPr lang="en-US"/>
          </a:p>
        </p:txBody>
      </p:sp>
    </p:spTree>
    <p:extLst>
      <p:ext uri="{BB962C8B-B14F-4D97-AF65-F5344CB8AC3E}">
        <p14:creationId xmlns:p14="http://schemas.microsoft.com/office/powerpoint/2010/main" val="423084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C92853-E641-4759-A844-D5BF3A573C10}"/>
              </a:ext>
            </a:extLst>
          </p:cNvPr>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027" name="Text Placeholder 2">
            <a:extLst>
              <a:ext uri="{FF2B5EF4-FFF2-40B4-BE49-F238E27FC236}">
                <a16:creationId xmlns:a16="http://schemas.microsoft.com/office/drawing/2014/main" id="{2FBCCBBA-09B6-4640-A937-3DB8A775693F}"/>
              </a:ext>
            </a:extLst>
          </p:cNvPr>
          <p:cNvSpPr>
            <a:spLocks noGrp="1"/>
          </p:cNvSpPr>
          <p:nvPr>
            <p:ph type="body" idx="1"/>
          </p:nvPr>
        </p:nvSpPr>
        <p:spPr bwMode="auto">
          <a:xfrm>
            <a:off x="609600" y="1600200"/>
            <a:ext cx="10160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a:extLst>
              <a:ext uri="{FF2B5EF4-FFF2-40B4-BE49-F238E27FC236}">
                <a16:creationId xmlns:a16="http://schemas.microsoft.com/office/drawing/2014/main" id="{3E894A11-D8C5-4E7D-B939-F2D81611AB07}"/>
              </a:ext>
            </a:extLst>
          </p:cNvPr>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8" name="Rectangle 7">
            <a:extLst>
              <a:ext uri="{FF2B5EF4-FFF2-40B4-BE49-F238E27FC236}">
                <a16:creationId xmlns:a16="http://schemas.microsoft.com/office/drawing/2014/main" id="{E042EA06-5535-401E-9DBE-0A136E1F604D}"/>
              </a:ext>
            </a:extLst>
          </p:cNvPr>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6" name="Slide Number Placeholder 5">
            <a:extLst>
              <a:ext uri="{FF2B5EF4-FFF2-40B4-BE49-F238E27FC236}">
                <a16:creationId xmlns:a16="http://schemas.microsoft.com/office/drawing/2014/main" id="{377B20B9-ADB2-457F-97C7-3435F885E45C}"/>
              </a:ext>
            </a:extLst>
          </p:cNvPr>
          <p:cNvSpPr>
            <a:spLocks noGrp="1"/>
          </p:cNvSpPr>
          <p:nvPr>
            <p:ph type="sldNum" sz="quarter" idx="4"/>
          </p:nvPr>
        </p:nvSpPr>
        <p:spPr>
          <a:xfrm>
            <a:off x="11374967" y="5648326"/>
            <a:ext cx="732367" cy="396875"/>
          </a:xfrm>
          <a:prstGeom prst="bracketPair">
            <a:avLst>
              <a:gd name="adj" fmla="val 17949"/>
            </a:avLst>
          </a:prstGeom>
          <a:ln w="19050">
            <a:solidFill>
              <a:srgbClr val="FFFFFF"/>
            </a:solidFill>
          </a:ln>
        </p:spPr>
        <p:txBody>
          <a:bodyPr vert="horz" wrap="square" lIns="0" tIns="0" rIns="0" bIns="0" numCol="1" anchor="ctr" anchorCtr="0" compatLnSpc="1">
            <a:prstTxWarp prst="textNoShape">
              <a:avLst/>
            </a:prstTxWarp>
          </a:bodyPr>
          <a:lstStyle>
            <a:lvl1pPr algn="ctr">
              <a:defRPr sz="1800">
                <a:solidFill>
                  <a:srgbClr val="FFFFFF"/>
                </a:solidFill>
              </a:defRPr>
            </a:lvl1pPr>
          </a:lstStyle>
          <a:p>
            <a:fld id="{8C291ED5-3708-4946-B3C4-EA36CA686634}" type="slidenum">
              <a:rPr lang="en-US" altLang="en-US"/>
              <a:pPr/>
              <a:t>‹#›</a:t>
            </a:fld>
            <a:endParaRPr lang="en-US" altLang="en-US"/>
          </a:p>
        </p:txBody>
      </p:sp>
      <p:sp>
        <p:nvSpPr>
          <p:cNvPr id="5" name="Footer Placeholder 4">
            <a:extLst>
              <a:ext uri="{FF2B5EF4-FFF2-40B4-BE49-F238E27FC236}">
                <a16:creationId xmlns:a16="http://schemas.microsoft.com/office/drawing/2014/main" id="{A94726E7-5367-4309-95DD-6A1B9FE21B39}"/>
              </a:ext>
            </a:extLst>
          </p:cNvPr>
          <p:cNvSpPr>
            <a:spLocks noGrp="1"/>
          </p:cNvSpPr>
          <p:nvPr>
            <p:ph type="ftr" sz="quarter" idx="3"/>
          </p:nvPr>
        </p:nvSpPr>
        <p:spPr>
          <a:xfrm rot="16200000">
            <a:off x="10511103" y="3988066"/>
            <a:ext cx="2366963" cy="486833"/>
          </a:xfrm>
          <a:prstGeom prst="rect">
            <a:avLst/>
          </a:prstGeom>
        </p:spPr>
        <p:txBody>
          <a:bodyPr vert="horz" lIns="91440" tIns="45720" rIns="91440" bIns="45720" rtlCol="0" anchor="ctr"/>
          <a:lstStyle>
            <a:lvl1pPr algn="r">
              <a:defRPr sz="1200">
                <a:solidFill>
                  <a:schemeClr val="bg2"/>
                </a:solidFill>
              </a:defRPr>
            </a:lvl1pPr>
          </a:lstStyle>
          <a:p>
            <a:pPr>
              <a:defRPr/>
            </a:pPr>
            <a:r>
              <a:rPr lang="en-US"/>
              <a:t>CENG 213 Data Structures</a:t>
            </a:r>
          </a:p>
        </p:txBody>
      </p:sp>
      <p:sp>
        <p:nvSpPr>
          <p:cNvPr id="4" name="Date Placeholder 3">
            <a:extLst>
              <a:ext uri="{FF2B5EF4-FFF2-40B4-BE49-F238E27FC236}">
                <a16:creationId xmlns:a16="http://schemas.microsoft.com/office/drawing/2014/main" id="{B41B425A-C5DD-4F06-96B0-90FEBC465AD4}"/>
              </a:ext>
            </a:extLst>
          </p:cNvPr>
          <p:cNvSpPr>
            <a:spLocks noGrp="1"/>
          </p:cNvSpPr>
          <p:nvPr>
            <p:ph type="dt" sz="half" idx="2"/>
          </p:nvPr>
        </p:nvSpPr>
        <p:spPr>
          <a:xfrm rot="16200000">
            <a:off x="10475384" y="1585384"/>
            <a:ext cx="2438400" cy="486833"/>
          </a:xfrm>
          <a:prstGeom prst="rect">
            <a:avLst/>
          </a:prstGeom>
        </p:spPr>
        <p:txBody>
          <a:bodyPr vert="horz" lIns="91440" tIns="45720" rIns="91440" bIns="45720" rtlCol="0" anchor="ctr"/>
          <a:lstStyle>
            <a:lvl1pPr algn="l">
              <a:defRPr sz="1200">
                <a:solidFill>
                  <a:schemeClr val="bg2"/>
                </a:solidFill>
              </a:defRPr>
            </a:lvl1pPr>
          </a:lstStyle>
          <a:p>
            <a:pPr>
              <a:defRPr/>
            </a:pPr>
            <a:endParaRPr lang="en-US"/>
          </a:p>
        </p:txBody>
      </p:sp>
    </p:spTree>
    <p:extLst>
      <p:ext uri="{BB962C8B-B14F-4D97-AF65-F5344CB8AC3E}">
        <p14:creationId xmlns:p14="http://schemas.microsoft.com/office/powerpoint/2010/main" val="2239205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hangingPunct="0">
        <a:spcBef>
          <a:spcPct val="0"/>
        </a:spcBef>
        <a:spcAft>
          <a:spcPct val="0"/>
        </a:spcAft>
        <a:defRPr sz="4600" kern="1200" spc="-100">
          <a:solidFill>
            <a:schemeClr val="tx2"/>
          </a:solidFill>
          <a:latin typeface="+mj-lt"/>
          <a:ea typeface="+mj-ea"/>
          <a:cs typeface="+mj-cs"/>
        </a:defRPr>
      </a:lvl1pPr>
      <a:lvl2pPr algn="l" rtl="0" eaLnBrk="0" fontAlgn="base" hangingPunct="0">
        <a:spcBef>
          <a:spcPct val="0"/>
        </a:spcBef>
        <a:spcAft>
          <a:spcPct val="0"/>
        </a:spcAft>
        <a:defRPr sz="4600">
          <a:solidFill>
            <a:schemeClr val="tx2"/>
          </a:solidFill>
          <a:latin typeface="Cambria" pitchFamily="18" charset="0"/>
        </a:defRPr>
      </a:lvl2pPr>
      <a:lvl3pPr algn="l" rtl="0" eaLnBrk="0" fontAlgn="base" hangingPunct="0">
        <a:spcBef>
          <a:spcPct val="0"/>
        </a:spcBef>
        <a:spcAft>
          <a:spcPct val="0"/>
        </a:spcAft>
        <a:defRPr sz="4600">
          <a:solidFill>
            <a:schemeClr val="tx2"/>
          </a:solidFill>
          <a:latin typeface="Cambria" pitchFamily="18" charset="0"/>
        </a:defRPr>
      </a:lvl3pPr>
      <a:lvl4pPr algn="l" rtl="0" eaLnBrk="0" fontAlgn="base" hangingPunct="0">
        <a:spcBef>
          <a:spcPct val="0"/>
        </a:spcBef>
        <a:spcAft>
          <a:spcPct val="0"/>
        </a:spcAft>
        <a:defRPr sz="4600">
          <a:solidFill>
            <a:schemeClr val="tx2"/>
          </a:solidFill>
          <a:latin typeface="Cambria" pitchFamily="18" charset="0"/>
        </a:defRPr>
      </a:lvl4pPr>
      <a:lvl5pPr algn="l" rtl="0" eaLnBrk="0" fontAlgn="base" hangingPunct="0">
        <a:spcBef>
          <a:spcPct val="0"/>
        </a:spcBef>
        <a:spcAft>
          <a:spcPct val="0"/>
        </a:spcAft>
        <a:defRPr sz="4600">
          <a:solidFill>
            <a:schemeClr val="tx2"/>
          </a:solidFill>
          <a:latin typeface="Cambria" pitchFamily="18" charset="0"/>
        </a:defRPr>
      </a:lvl5pPr>
      <a:lvl6pPr marL="457200" algn="l" rtl="0" fontAlgn="base">
        <a:spcBef>
          <a:spcPct val="0"/>
        </a:spcBef>
        <a:spcAft>
          <a:spcPct val="0"/>
        </a:spcAft>
        <a:defRPr sz="4600">
          <a:solidFill>
            <a:schemeClr val="tx2"/>
          </a:solidFill>
          <a:latin typeface="Cambria" pitchFamily="18" charset="0"/>
        </a:defRPr>
      </a:lvl6pPr>
      <a:lvl7pPr marL="914400" algn="l" rtl="0" fontAlgn="base">
        <a:spcBef>
          <a:spcPct val="0"/>
        </a:spcBef>
        <a:spcAft>
          <a:spcPct val="0"/>
        </a:spcAft>
        <a:defRPr sz="4600">
          <a:solidFill>
            <a:schemeClr val="tx2"/>
          </a:solidFill>
          <a:latin typeface="Cambria" pitchFamily="18" charset="0"/>
        </a:defRPr>
      </a:lvl7pPr>
      <a:lvl8pPr marL="1371600" algn="l" rtl="0" fontAlgn="base">
        <a:spcBef>
          <a:spcPct val="0"/>
        </a:spcBef>
        <a:spcAft>
          <a:spcPct val="0"/>
        </a:spcAft>
        <a:defRPr sz="4600">
          <a:solidFill>
            <a:schemeClr val="tx2"/>
          </a:solidFill>
          <a:latin typeface="Cambria" pitchFamily="18" charset="0"/>
        </a:defRPr>
      </a:lvl8pPr>
      <a:lvl9pPr marL="1828800" algn="l" rtl="0" fontAlgn="base">
        <a:spcBef>
          <a:spcPct val="0"/>
        </a:spcBef>
        <a:spcAft>
          <a:spcPct val="0"/>
        </a:spcAft>
        <a:defRPr sz="4600">
          <a:solidFill>
            <a:schemeClr val="tx2"/>
          </a:solidFill>
          <a:latin typeface="Cambria" pitchFamily="18" charset="0"/>
        </a:defRPr>
      </a:lvl9pPr>
    </p:titleStyle>
    <p:bodyStyle>
      <a:lvl1pPr marL="342900" indent="-228600" algn="l" rtl="0" eaLnBrk="0" fontAlgn="base" hangingPunct="0">
        <a:spcBef>
          <a:spcPct val="20000"/>
        </a:spcBef>
        <a:spcAft>
          <a:spcPct val="0"/>
        </a:spcAft>
        <a:buClr>
          <a:schemeClr val="accent1"/>
        </a:buClr>
        <a:buFont typeface="Arial" panose="020B0604020202020204" pitchFamily="34" charset="0"/>
        <a:buChar char="•"/>
        <a:defRPr sz="2200" kern="1200">
          <a:solidFill>
            <a:schemeClr val="tx1"/>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panose="020B0604020202020204" pitchFamily="34" charset="0"/>
        <a:buChar char="•"/>
        <a:defRPr sz="2000" kern="1200">
          <a:solidFill>
            <a:schemeClr val="tx1"/>
          </a:solidFill>
          <a:latin typeface="+mn-lt"/>
          <a:ea typeface="+mn-ea"/>
          <a:cs typeface="+mn-cs"/>
        </a:defRPr>
      </a:lvl2pPr>
      <a:lvl3pPr marL="1004888" indent="-228600" algn="l" rtl="0" eaLnBrk="0" fontAlgn="base" hangingPunct="0">
        <a:spcBef>
          <a:spcPct val="20000"/>
        </a:spcBef>
        <a:spcAft>
          <a:spcPct val="0"/>
        </a:spcAft>
        <a:buClr>
          <a:srgbClr val="D2CB6C"/>
        </a:buClr>
        <a:buFont typeface="Arial" panose="020B0604020202020204" pitchFamily="34" charset="0"/>
        <a:buChar char="•"/>
        <a:defRPr kern="1200">
          <a:solidFill>
            <a:schemeClr val="tx1"/>
          </a:solidFill>
          <a:latin typeface="+mn-lt"/>
          <a:ea typeface="+mn-ea"/>
          <a:cs typeface="+mn-cs"/>
        </a:defRPr>
      </a:lvl3pPr>
      <a:lvl4pPr marL="1279525" indent="-228600" algn="l" rtl="0" eaLnBrk="0" fontAlgn="base" hangingPunct="0">
        <a:spcBef>
          <a:spcPct val="20000"/>
        </a:spcBef>
        <a:spcAft>
          <a:spcPct val="0"/>
        </a:spcAft>
        <a:buClr>
          <a:srgbClr val="95A39D"/>
        </a:buClr>
        <a:buFont typeface="Arial" panose="020B0604020202020204" pitchFamily="34" charset="0"/>
        <a:buChar char="•"/>
        <a:defRPr sz="1600" kern="1200">
          <a:solidFill>
            <a:schemeClr val="tx1"/>
          </a:solidFill>
          <a:latin typeface="+mn-lt"/>
          <a:ea typeface="+mn-ea"/>
          <a:cs typeface="+mn-cs"/>
        </a:defRPr>
      </a:lvl4pPr>
      <a:lvl5pPr marL="1554163" indent="-228600" algn="l" rtl="0" eaLnBrk="0" fontAlgn="base" hangingPunct="0">
        <a:spcBef>
          <a:spcPct val="20000"/>
        </a:spcBef>
        <a:spcAft>
          <a:spcPct val="0"/>
        </a:spcAft>
        <a:buClr>
          <a:srgbClr val="C89F5D"/>
        </a:buClr>
        <a:buFont typeface="Arial" panose="020B0604020202020204" pitchFamily="34" charset="0"/>
        <a:buChar char="•"/>
        <a:defRPr sz="14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xml"/><Relationship Id="rId5"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xml"/><Relationship Id="rId5"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xml"/><Relationship Id="rId5"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xml"/><Relationship Id="rId6" Type="http://schemas.openxmlformats.org/officeDocument/2006/relationships/image" Target="../media/image27.png"/><Relationship Id="rId5"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4.xml"/><Relationship Id="rId6"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15.xml"/><Relationship Id="rId6"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7.xml"/><Relationship Id="rId6"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9.xml"/><Relationship Id="rId6" Type="http://schemas.openxmlformats.org/officeDocument/2006/relationships/image" Target="../media/image34.png"/></Relationships>
</file>

<file path=ppt/slides/_rels/slide2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notesSlide" Target="../notesSlides/notesSlide10.xml"/><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slideLayout" Target="../slideLayouts/slideLayout13.xml"/><Relationship Id="rId1" Type="http://schemas.openxmlformats.org/officeDocument/2006/relationships/tags" Target="../tags/tag20.xml"/><Relationship Id="rId6" Type="http://schemas.openxmlformats.org/officeDocument/2006/relationships/image" Target="../media/image35.png"/><Relationship Id="rId11" Type="http://schemas.openxmlformats.org/officeDocument/2006/relationships/image" Target="../media/image40.png"/><Relationship Id="rId10" Type="http://schemas.openxmlformats.org/officeDocument/2006/relationships/image" Target="../media/image39.png"/><Relationship Id="rId9"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22.xml"/><Relationship Id="rId6"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23.xml"/><Relationship Id="rId6" Type="http://schemas.openxmlformats.org/officeDocument/2006/relationships/image" Target="../media/image43.png"/></Relationships>
</file>

<file path=ppt/slides/_rels/slide2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notesSlide" Target="../notesSlides/notesSlide14.xml"/><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slideLayout" Target="../slideLayouts/slideLayout13.xml"/><Relationship Id="rId1" Type="http://schemas.openxmlformats.org/officeDocument/2006/relationships/tags" Target="../tags/tag24.xml"/><Relationship Id="rId6" Type="http://schemas.openxmlformats.org/officeDocument/2006/relationships/image" Target="../media/image44.png"/><Relationship Id="rId11" Type="http://schemas.openxmlformats.org/officeDocument/2006/relationships/image" Target="../media/image40.png"/><Relationship Id="rId10" Type="http://schemas.openxmlformats.org/officeDocument/2006/relationships/image" Target="../media/image39.png"/><Relationship Id="rId9"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25.xml"/><Relationship Id="rId6" Type="http://schemas.openxmlformats.org/officeDocument/2006/relationships/image" Target="../media/image4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27.xml"/><Relationship Id="rId6" Type="http://schemas.openxmlformats.org/officeDocument/2006/relationships/image" Target="../media/image4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8.xml"/><Relationship Id="rId5"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29.xml"/><Relationship Id="rId6"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image" Target="../media/image50.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notesSlide" Target="../notesSlides/notesSlide1.xm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slideLayout" Target="../slideLayouts/slideLayout13.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tags" Target="../tags/tag3.xml"/><Relationship Id="rId6" Type="http://schemas.openxmlformats.org/officeDocument/2006/relationships/image" Target="../media/image310.png"/><Relationship Id="rId11" Type="http://schemas.openxmlformats.org/officeDocument/2006/relationships/image" Target="../media/image8.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9" Type="http://schemas.openxmlformats.org/officeDocument/2006/relationships/image" Target="../media/image6.png"/><Relationship Id="rId1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4.xml"/><Relationship Id="rId6"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 Id="rId5"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xml"/><Relationship Id="rId5"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 Id="rId5"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3">
            <a:extLst>
              <a:ext uri="{FF2B5EF4-FFF2-40B4-BE49-F238E27FC236}">
                <a16:creationId xmlns:a16="http://schemas.microsoft.com/office/drawing/2014/main" id="{A9A7F44C-A524-4480-B4E2-D9FCCF694E76}"/>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D57792DD-518F-48EE-B3D0-B68D6677922C}" type="slidenum">
              <a:rPr lang="en-US" altLang="en-US" sz="1800">
                <a:solidFill>
                  <a:srgbClr val="FFFFFF"/>
                </a:solidFill>
              </a:rPr>
              <a:pPr eaLnBrk="0" fontAlgn="base" hangingPunct="0">
                <a:spcBef>
                  <a:spcPct val="0"/>
                </a:spcBef>
                <a:spcAft>
                  <a:spcPct val="0"/>
                </a:spcAft>
              </a:pPr>
              <a:t>1</a:t>
            </a:fld>
            <a:endParaRPr lang="en-US" altLang="en-US" sz="1800">
              <a:solidFill>
                <a:srgbClr val="FFFFFF"/>
              </a:solidFill>
            </a:endParaRPr>
          </a:p>
        </p:txBody>
      </p:sp>
      <p:sp>
        <p:nvSpPr>
          <p:cNvPr id="5" name="Title 1">
            <a:extLst>
              <a:ext uri="{FF2B5EF4-FFF2-40B4-BE49-F238E27FC236}">
                <a16:creationId xmlns:a16="http://schemas.microsoft.com/office/drawing/2014/main" id="{8C8F2947-A159-4539-B1EF-19247FDBE796}"/>
              </a:ext>
            </a:extLst>
          </p:cNvPr>
          <p:cNvSpPr>
            <a:spLocks noGrp="1"/>
          </p:cNvSpPr>
          <p:nvPr>
            <p:ph type="ctrTitle"/>
          </p:nvPr>
        </p:nvSpPr>
        <p:spPr>
          <a:xfrm>
            <a:off x="1524000" y="1654176"/>
            <a:ext cx="8458200" cy="1470025"/>
          </a:xfrm>
        </p:spPr>
        <p:txBody>
          <a:bodyPr/>
          <a:lstStyle/>
          <a:p>
            <a:pPr algn="ctr" eaLnBrk="1" fontAlgn="auto" hangingPunct="1">
              <a:spcAft>
                <a:spcPts val="0"/>
              </a:spcAft>
              <a:defRPr/>
            </a:pPr>
            <a:r>
              <a:rPr lang="en-US" sz="3200" b="1" dirty="0"/>
              <a:t>CSC 301 – Design and Analysis of Algorithms</a:t>
            </a:r>
          </a:p>
        </p:txBody>
      </p:sp>
      <p:sp>
        <p:nvSpPr>
          <p:cNvPr id="6" name="Subtitle 2">
            <a:extLst>
              <a:ext uri="{FF2B5EF4-FFF2-40B4-BE49-F238E27FC236}">
                <a16:creationId xmlns:a16="http://schemas.microsoft.com/office/drawing/2014/main" id="{B98F0813-6F2D-4C7B-85EC-4A2C800AD321}"/>
              </a:ext>
            </a:extLst>
          </p:cNvPr>
          <p:cNvSpPr txBox="1">
            <a:spLocks/>
          </p:cNvSpPr>
          <p:nvPr/>
        </p:nvSpPr>
        <p:spPr>
          <a:xfrm>
            <a:off x="1524000" y="3505200"/>
            <a:ext cx="8458200" cy="1752600"/>
          </a:xfrm>
          <a:prstGeom prst="rect">
            <a:avLst/>
          </a:prstGeom>
        </p:spPr>
        <p:txBody>
          <a:bodyPr>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ctr" fontAlgn="base">
              <a:spcAft>
                <a:spcPct val="0"/>
              </a:spcAft>
              <a:buClr>
                <a:srgbClr val="A9A57C"/>
              </a:buClr>
              <a:defRPr/>
            </a:pPr>
            <a:r>
              <a:rPr lang="en-US" sz="2800" b="1" spc="-100" dirty="0">
                <a:solidFill>
                  <a:srgbClr val="675E47"/>
                </a:solidFill>
                <a:latin typeface="Cambria"/>
              </a:rPr>
              <a:t>Instructor: Dr. M. Hasan Jamal</a:t>
            </a:r>
          </a:p>
          <a:p>
            <a:pPr algn="ctr" fontAlgn="base">
              <a:spcAft>
                <a:spcPct val="0"/>
              </a:spcAft>
              <a:buClr>
                <a:srgbClr val="A9A57C"/>
              </a:buClr>
              <a:defRPr/>
            </a:pPr>
            <a:r>
              <a:rPr lang="en-US" sz="2800" b="1" spc="-100" dirty="0">
                <a:solidFill>
                  <a:srgbClr val="675E47"/>
                </a:solidFill>
                <a:latin typeface="Cambria"/>
              </a:rPr>
              <a:t>Lecture# 05: Hashing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7620000" cy="1143000"/>
          </a:xfrm>
        </p:spPr>
        <p:txBody>
          <a:bodyPr/>
          <a:lstStyle/>
          <a:p>
            <a:pPr eaLnBrk="1" fontAlgn="auto" hangingPunct="1">
              <a:spcAft>
                <a:spcPts val="0"/>
              </a:spcAft>
              <a:defRPr/>
            </a:pPr>
            <a:r>
              <a:rPr lang="en-US" altLang="en-US" sz="4000" dirty="0"/>
              <a:t>Hashing: Choosing a Hash Function</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28582"/>
                <a:ext cx="10418696" cy="4226287"/>
              </a:xfrm>
            </p:spPr>
            <p:txBody>
              <a:bodyPr/>
              <a:lstStyle/>
              <a:p>
                <a:pPr algn="just" eaLnBrk="1" hangingPunct="1"/>
                <a:r>
                  <a:rPr lang="en-US" altLang="en-US" dirty="0"/>
                  <a:t>A good hash function must:</a:t>
                </a:r>
              </a:p>
              <a:p>
                <a:pPr lvl="1" algn="just" eaLnBrk="1" hangingPunct="1"/>
                <a:r>
                  <a:rPr lang="en-US" altLang="en-US" dirty="0"/>
                  <a:t>Be easy to compute (i.e. computational time of a hash function should be </a:t>
                </a:r>
                <a14:m>
                  <m:oMath xmlns:m="http://schemas.openxmlformats.org/officeDocument/2006/math">
                    <m:r>
                      <m:rPr>
                        <m:nor/>
                      </m:rPr>
                      <a:rPr lang="en-US" altLang="en-US" dirty="0" smtClean="0">
                        <a:latin typeface="Comic Sans MS" panose="030F0702030302020204" pitchFamily="66" charset="0"/>
                        <a:cs typeface="Arial" panose="020B0604020202020204" pitchFamily="34" charset="0"/>
                      </a:rPr>
                      <m:t>O</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altLang="en-US" dirty="0">
                    <a:latin typeface="Times New Roman" panose="02020603050405020304" pitchFamily="18" charset="0"/>
                    <a:cs typeface="Times New Roman" panose="02020603050405020304" pitchFamily="18" charset="0"/>
                  </a:rPr>
                  <a:t>.)</a:t>
                </a:r>
                <a:endParaRPr lang="en-US" altLang="en-US" dirty="0"/>
              </a:p>
              <a:p>
                <a:pPr lvl="1" algn="just" eaLnBrk="1" hangingPunct="1"/>
                <a:r>
                  <a:rPr lang="en-US" altLang="en-US" dirty="0"/>
                  <a:t>Avoid collisions</a:t>
                </a:r>
              </a:p>
              <a:p>
                <a:pPr lvl="1" algn="just" eaLnBrk="1" hangingPunct="1"/>
                <a:r>
                  <a:rPr lang="en-US" altLang="en-US" dirty="0"/>
                  <a:t>Distribute data "uniformly" over the range of available addresses</a:t>
                </a:r>
              </a:p>
              <a:p>
                <a:pPr lvl="1" algn="just" eaLnBrk="1" hangingPunct="1"/>
                <a:r>
                  <a:rPr lang="en-US" altLang="en-US" dirty="0"/>
                  <a:t>Generate the </a:t>
                </a:r>
                <a:r>
                  <a:rPr lang="en-US" altLang="en-US" i="1" dirty="0"/>
                  <a:t>same</a:t>
                </a:r>
                <a:r>
                  <a:rPr lang="en-US" altLang="en-US" dirty="0"/>
                  <a:t> hash value when applied to </a:t>
                </a:r>
                <a:r>
                  <a:rPr lang="en-US" altLang="en-US" i="1" dirty="0"/>
                  <a:t>equal</a:t>
                </a:r>
                <a:r>
                  <a:rPr lang="en-US" altLang="en-US" dirty="0"/>
                  <a:t> objects</a:t>
                </a:r>
              </a:p>
              <a:p>
                <a:pPr lvl="1" algn="just" eaLnBrk="1" hangingPunct="1"/>
                <a:r>
                  <a:rPr lang="en-US" altLang="en-US" dirty="0"/>
                  <a:t>Generate a </a:t>
                </a:r>
                <a:r>
                  <a:rPr lang="en-US" altLang="en-US" i="1" dirty="0"/>
                  <a:t>different</a:t>
                </a:r>
                <a:r>
                  <a:rPr lang="en-US" altLang="en-US" dirty="0"/>
                  <a:t> hash value when applied to </a:t>
                </a:r>
                <a:r>
                  <a:rPr lang="en-US" altLang="en-US" i="1" dirty="0"/>
                  <a:t>unequal</a:t>
                </a:r>
                <a:r>
                  <a:rPr lang="en-US" altLang="en-US" dirty="0"/>
                  <a:t> objects</a:t>
                </a:r>
              </a:p>
              <a:p>
                <a:pPr lvl="1" algn="just" eaLnBrk="1" hangingPunct="1"/>
                <a:r>
                  <a:rPr lang="en-US" altLang="en-US" dirty="0"/>
                  <a:t>Generate a hash value independent from any patterns existing in the distribution of the keys</a:t>
                </a:r>
              </a:p>
              <a:p>
                <a:pPr lvl="1" algn="just" eaLnBrk="1" hangingPunct="1"/>
                <a:r>
                  <a:rPr lang="en-US" altLang="en-US" dirty="0"/>
                  <a:t>Generate very different hash values for similar strings (i.e. </a:t>
                </a:r>
                <a:r>
                  <a:rPr lang="en-US" altLang="en-US" i="1" dirty="0" err="1"/>
                  <a:t>pt</a:t>
                </a:r>
                <a:r>
                  <a:rPr lang="en-US" altLang="en-US" dirty="0"/>
                  <a:t> and </a:t>
                </a:r>
                <a:r>
                  <a:rPr lang="en-US" altLang="en-US" i="1" dirty="0"/>
                  <a:t>pts</a:t>
                </a:r>
                <a:r>
                  <a:rPr lang="en-US" altLang="en-US" dirty="0"/>
                  <a:t>)</a:t>
                </a:r>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6" y="1228582"/>
                <a:ext cx="10418696" cy="4226287"/>
              </a:xfrm>
              <a:blipFill>
                <a:blip r:embed="rId5"/>
                <a:stretch>
                  <a:fillRect t="-1010"/>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10</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7090215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7620000" cy="1143000"/>
          </a:xfrm>
        </p:spPr>
        <p:txBody>
          <a:bodyPr/>
          <a:lstStyle/>
          <a:p>
            <a:pPr eaLnBrk="1" fontAlgn="auto" hangingPunct="1">
              <a:spcAft>
                <a:spcPts val="0"/>
              </a:spcAft>
              <a:defRPr/>
            </a:pPr>
            <a:r>
              <a:rPr lang="en-US" altLang="en-US" sz="4000" dirty="0"/>
              <a:t>Hashing: Choosing a Hash Function</a:t>
            </a:r>
            <a:endParaRPr lang="en-US" altLang="en-US" dirty="0"/>
          </a:p>
        </p:txBody>
      </p:sp>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28582"/>
            <a:ext cx="9903621" cy="5477018"/>
          </a:xfrm>
        </p:spPr>
        <p:txBody>
          <a:bodyPr/>
          <a:lstStyle/>
          <a:p>
            <a:pPr algn="just" eaLnBrk="1" hangingPunct="1"/>
            <a:r>
              <a:rPr lang="en-US" altLang="ko-KR" dirty="0"/>
              <a:t>How do we find a </a:t>
            </a:r>
            <a:r>
              <a:rPr lang="en-US" altLang="ko-KR" b="1" dirty="0"/>
              <a:t>good</a:t>
            </a:r>
            <a:r>
              <a:rPr lang="en-US" altLang="ko-KR" dirty="0"/>
              <a:t> hash function?</a:t>
            </a:r>
          </a:p>
          <a:p>
            <a:pPr lvl="1" algn="just" eaLnBrk="1" hangingPunct="1"/>
            <a:r>
              <a:rPr lang="en-US" altLang="en-US" dirty="0"/>
              <a:t>In general, we cannot -- there is no such magic function</a:t>
            </a:r>
          </a:p>
          <a:p>
            <a:pPr lvl="1" algn="just" eaLnBrk="1" hangingPunct="1"/>
            <a:r>
              <a:rPr lang="en-US" altLang="en-US" dirty="0"/>
              <a:t> </a:t>
            </a:r>
            <a:r>
              <a:rPr lang="en-US" altLang="en-US" dirty="0">
                <a:sym typeface="Wingdings" panose="05000000000000000000" pitchFamily="2" charset="2"/>
              </a:rPr>
              <a:t>In some specific cases, where all possible values are known in advance, it is possible to compute a perfect hash function</a:t>
            </a:r>
            <a:endParaRPr lang="en-US" altLang="ko-KR" dirty="0"/>
          </a:p>
          <a:p>
            <a:pPr algn="just" eaLnBrk="1" hangingPunct="1"/>
            <a:endParaRPr lang="en-US" altLang="en-US" dirty="0"/>
          </a:p>
          <a:p>
            <a:pPr algn="just" eaLnBrk="1" hangingPunct="1"/>
            <a:r>
              <a:rPr lang="en-US" altLang="en-US" dirty="0"/>
              <a:t>What is the next best thing?</a:t>
            </a:r>
          </a:p>
          <a:p>
            <a:pPr lvl="1" algn="just" eaLnBrk="1" hangingPunct="1"/>
            <a:r>
              <a:rPr lang="en-US" altLang="en-US" dirty="0"/>
              <a:t>A perfect hash function would tell us exactly where to look</a:t>
            </a:r>
          </a:p>
          <a:p>
            <a:pPr lvl="1" algn="just" eaLnBrk="1" hangingPunct="1"/>
            <a:r>
              <a:rPr lang="en-US" altLang="en-US" dirty="0"/>
              <a:t>In general, the best we can do is choose a function that tells us where to </a:t>
            </a:r>
            <a:r>
              <a:rPr lang="en-US" altLang="en-US" i="1" dirty="0"/>
              <a:t>start</a:t>
            </a:r>
            <a:r>
              <a:rPr lang="en-US" altLang="en-US" dirty="0"/>
              <a:t> looking!</a:t>
            </a:r>
          </a:p>
          <a:p>
            <a:pPr marL="114300" indent="0" algn="just" eaLnBrk="1" hangingPunct="1">
              <a:buNone/>
            </a:pPr>
            <a:endParaRPr lang="en-US" altLang="ko-KR"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11</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18615579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7620000" cy="1143000"/>
          </a:xfrm>
        </p:spPr>
        <p:txBody>
          <a:bodyPr/>
          <a:lstStyle/>
          <a:p>
            <a:pPr eaLnBrk="1" fontAlgn="auto" hangingPunct="1">
              <a:spcAft>
                <a:spcPts val="0"/>
              </a:spcAft>
              <a:defRPr/>
            </a:pPr>
            <a:r>
              <a:rPr lang="en-US" altLang="en-US" sz="4000" dirty="0"/>
              <a:t>Hashing: Choosing a Hash Function</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28582"/>
                <a:ext cx="10418696" cy="5477018"/>
              </a:xfrm>
            </p:spPr>
            <p:txBody>
              <a:bodyPr/>
              <a:lstStyle/>
              <a:p>
                <a:pPr marL="114300" indent="0" eaLnBrk="1" fontAlgn="auto" hangingPunct="1">
                  <a:spcAft>
                    <a:spcPts val="0"/>
                  </a:spcAft>
                  <a:buNone/>
                  <a:defRPr/>
                </a:pPr>
                <a:r>
                  <a:rPr lang="en-US" altLang="en-US" sz="2800" b="1" u="sng" dirty="0"/>
                  <a:t>Truncation Method:</a:t>
                </a:r>
                <a:r>
                  <a:rPr lang="en-US" altLang="en-US" sz="2400" b="1" u="sng" dirty="0"/>
                  <a:t> </a:t>
                </a:r>
              </a:p>
              <a:p>
                <a:pPr marL="114300" indent="0" eaLnBrk="1" fontAlgn="auto" hangingPunct="1">
                  <a:spcAft>
                    <a:spcPts val="0"/>
                  </a:spcAft>
                  <a:buNone/>
                  <a:defRPr/>
                </a:pPr>
                <a:r>
                  <a:rPr lang="en-US" altLang="en-US" dirty="0"/>
                  <a:t>Ignore part of the </a:t>
                </a:r>
                <a:r>
                  <a:rPr lang="en-US" altLang="en-US" dirty="0">
                    <a:solidFill>
                      <a:srgbClr val="FF0000"/>
                    </a:solidFill>
                  </a:rPr>
                  <a:t>key </a:t>
                </a:r>
                <a14:m>
                  <m:oMath xmlns:m="http://schemas.openxmlformats.org/officeDocument/2006/math">
                    <m:r>
                      <a:rPr lang="en-US" altLang="en-US" b="0" i="1" dirty="0" smtClean="0">
                        <a:solidFill>
                          <a:srgbClr val="FF0000"/>
                        </a:solidFill>
                        <a:latin typeface="Cambria Math" panose="02040503050406030204" pitchFamily="18" charset="0"/>
                      </a:rPr>
                      <m:t>𝐾</m:t>
                    </m:r>
                  </m:oMath>
                </a14:m>
                <a:r>
                  <a:rPr lang="en-US" altLang="en-US" dirty="0"/>
                  <a:t> and use the remaining part directly as the index to hash table. </a:t>
                </a:r>
              </a:p>
              <a:p>
                <a:pPr marL="114300" indent="0" eaLnBrk="1" fontAlgn="auto" hangingPunct="1">
                  <a:spcAft>
                    <a:spcPts val="0"/>
                  </a:spcAft>
                  <a:buNone/>
                  <a:defRPr/>
                </a:pPr>
                <a:endParaRPr lang="en-US" altLang="en-US" dirty="0"/>
              </a:p>
              <a:p>
                <a:pPr marL="114300" indent="0" eaLnBrk="1" fontAlgn="auto" hangingPunct="1">
                  <a:spcAft>
                    <a:spcPts val="0"/>
                  </a:spcAft>
                  <a:buNone/>
                  <a:defRPr/>
                </a:pPr>
                <a:r>
                  <a:rPr lang="en-US" altLang="en-US" b="1" dirty="0">
                    <a:solidFill>
                      <a:srgbClr val="FF0000"/>
                    </a:solidFill>
                  </a:rPr>
                  <a:t>Example: </a:t>
                </a:r>
                <a:r>
                  <a:rPr lang="en-US" altLang="en-US" dirty="0"/>
                  <a:t>If the keys are 8-digit numbers and the hash table has 1000 entries, then the last three digits could make the hash function.</a:t>
                </a:r>
              </a:p>
              <a:p>
                <a:pPr eaLnBrk="1" fontAlgn="auto" hangingPunct="1">
                  <a:spcAft>
                    <a:spcPts val="0"/>
                  </a:spcAft>
                  <a:defRPr/>
                </a:pPr>
                <a14:m>
                  <m:oMath xmlns:m="http://schemas.openxmlformats.org/officeDocument/2006/math">
                    <m:r>
                      <m:rPr>
                        <m:sty m:val="p"/>
                      </m:rPr>
                      <a:rPr lang="en-US" altLang="en-US" i="0" dirty="0" smtClean="0">
                        <a:latin typeface="Cambria Math" panose="02040503050406030204" pitchFamily="18" charset="0"/>
                      </a:rPr>
                      <m:t>H</m:t>
                    </m:r>
                    <m:d>
                      <m:dPr>
                        <m:ctrlPr>
                          <a:rPr lang="en-US" altLang="en-US" i="1" dirty="0" smtClean="0">
                            <a:latin typeface="Cambria Math" panose="02040503050406030204" pitchFamily="18" charset="0"/>
                          </a:rPr>
                        </m:ctrlPr>
                      </m:dPr>
                      <m:e>
                        <m:r>
                          <m:rPr>
                            <m:nor/>
                          </m:rPr>
                          <a:rPr lang="en-US" altLang="en-US" b="0" i="0" dirty="0" smtClean="0">
                            <a:latin typeface="Cambria Math" panose="02040503050406030204" pitchFamily="18" charset="0"/>
                          </a:rPr>
                          <m:t>9</m:t>
                        </m:r>
                        <m:r>
                          <m:rPr>
                            <m:nor/>
                          </m:rPr>
                          <a:rPr lang="en-US" altLang="en-US" b="0" i="0" dirty="0" smtClean="0">
                            <a:latin typeface="Cambria Math" panose="02040503050406030204" pitchFamily="18" charset="0"/>
                            <a:ea typeface="Cambria Math" panose="02040503050406030204" pitchFamily="18" charset="0"/>
                          </a:rPr>
                          <m:t>5</m:t>
                        </m:r>
                        <m:r>
                          <m:rPr>
                            <m:nor/>
                          </m:rPr>
                          <a:rPr lang="en-US" altLang="en-US" dirty="0">
                            <a:latin typeface="Cambria Math" panose="02040503050406030204" pitchFamily="18" charset="0"/>
                            <a:ea typeface="Cambria Math" panose="02040503050406030204" pitchFamily="18" charset="0"/>
                          </a:rPr>
                          <m:t>47</m:t>
                        </m:r>
                        <m:r>
                          <m:rPr>
                            <m:nor/>
                          </m:rPr>
                          <a:rPr lang="en-US" altLang="en-US" b="0" i="0" dirty="0" smtClean="0">
                            <a:latin typeface="Cambria Math" panose="02040503050406030204" pitchFamily="18" charset="0"/>
                            <a:ea typeface="Cambria Math" panose="02040503050406030204" pitchFamily="18" charset="0"/>
                          </a:rPr>
                          <m:t>6</m:t>
                        </m:r>
                        <m:r>
                          <m:rPr>
                            <m:nor/>
                          </m:rPr>
                          <a:rPr lang="en-US" altLang="en-US" dirty="0" smtClean="0">
                            <a:solidFill>
                              <a:srgbClr val="FF0000"/>
                            </a:solidFill>
                            <a:latin typeface="Cambria Math" panose="02040503050406030204" pitchFamily="18" charset="0"/>
                            <a:ea typeface="Cambria Math" panose="02040503050406030204" pitchFamily="18" charset="0"/>
                          </a:rPr>
                          <m:t>445</m:t>
                        </m:r>
                      </m:e>
                    </m:d>
                  </m:oMath>
                </a14:m>
                <a:r>
                  <a:rPr lang="en-US" altLang="ko-KR" dirty="0"/>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r>
                      <m:rPr>
                        <m:nor/>
                      </m:rPr>
                      <a:rPr lang="en-US" altLang="en-US" dirty="0">
                        <a:latin typeface="Cambria Math" panose="02040503050406030204" pitchFamily="18" charset="0"/>
                        <a:ea typeface="Cambria Math" panose="02040503050406030204" pitchFamily="18" charset="0"/>
                      </a:rPr>
                      <m:t>445</m:t>
                    </m:r>
                  </m:oMath>
                </a14:m>
                <a:endParaRPr lang="en-US" altLang="ko-KR" b="1" dirty="0"/>
              </a:p>
              <a:p>
                <a:pPr marL="114300" indent="0" eaLnBrk="1" fontAlgn="auto" hangingPunct="1">
                  <a:spcAft>
                    <a:spcPts val="0"/>
                  </a:spcAft>
                  <a:buNone/>
                  <a:defRPr/>
                </a:pPr>
                <a:endParaRPr lang="en-US" altLang="en-US" dirty="0"/>
              </a:p>
              <a:p>
                <a:pPr marL="114300" indent="0" eaLnBrk="1" fontAlgn="auto" hangingPunct="1">
                  <a:spcAft>
                    <a:spcPts val="0"/>
                  </a:spcAft>
                  <a:buNone/>
                  <a:defRPr/>
                </a:pPr>
                <a:r>
                  <a:rPr lang="en-US" altLang="en-US" b="1" dirty="0"/>
                  <a:t>Disadvantage: </a:t>
                </a:r>
                <a:r>
                  <a:rPr lang="en-US" altLang="en-US" dirty="0"/>
                  <a:t>Does not always distribute the keys uniformly.</a:t>
                </a:r>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6" y="1228582"/>
                <a:ext cx="10418696" cy="5477018"/>
              </a:xfrm>
              <a:blipFill>
                <a:blip r:embed="rId5"/>
                <a:stretch>
                  <a:fillRect l="-59" t="-1114"/>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12</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10864433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7620000" cy="1143000"/>
          </a:xfrm>
        </p:spPr>
        <p:txBody>
          <a:bodyPr/>
          <a:lstStyle/>
          <a:p>
            <a:pPr eaLnBrk="1" fontAlgn="auto" hangingPunct="1">
              <a:spcAft>
                <a:spcPts val="0"/>
              </a:spcAft>
              <a:defRPr/>
            </a:pPr>
            <a:r>
              <a:rPr lang="en-US" altLang="en-US" sz="4000" dirty="0"/>
              <a:t>Hashing: Choosing a Hash Function</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28582"/>
                <a:ext cx="10158454" cy="3838093"/>
              </a:xfrm>
            </p:spPr>
            <p:txBody>
              <a:bodyPr/>
              <a:lstStyle/>
              <a:p>
                <a:pPr marL="114300" indent="0" eaLnBrk="1" fontAlgn="auto" hangingPunct="1">
                  <a:spcAft>
                    <a:spcPts val="0"/>
                  </a:spcAft>
                  <a:buNone/>
                  <a:defRPr/>
                </a:pPr>
                <a:r>
                  <a:rPr lang="en-US" altLang="en-US" sz="2800" b="1" u="sng" dirty="0"/>
                  <a:t>Folding Method:</a:t>
                </a:r>
                <a:r>
                  <a:rPr lang="en-US" altLang="en-US" sz="2400" b="1" u="sng" dirty="0"/>
                  <a:t> </a:t>
                </a:r>
              </a:p>
              <a:p>
                <a:pPr marL="114300" indent="0" algn="just" eaLnBrk="1" fontAlgn="auto" hangingPunct="1">
                  <a:spcAft>
                    <a:spcPts val="0"/>
                  </a:spcAft>
                  <a:buNone/>
                  <a:defRPr/>
                </a:pPr>
                <a:r>
                  <a:rPr lang="en-US" altLang="en-US" dirty="0"/>
                  <a:t>Break up the </a:t>
                </a:r>
                <a:r>
                  <a:rPr lang="en-US" altLang="en-US" dirty="0">
                    <a:solidFill>
                      <a:srgbClr val="FF0000"/>
                    </a:solidFill>
                  </a:rPr>
                  <a:t>key </a:t>
                </a:r>
                <a14:m>
                  <m:oMath xmlns:m="http://schemas.openxmlformats.org/officeDocument/2006/math">
                    <m:r>
                      <a:rPr lang="en-US" altLang="en-US" b="0" i="1" dirty="0" smtClean="0">
                        <a:solidFill>
                          <a:srgbClr val="FF0000"/>
                        </a:solidFill>
                        <a:latin typeface="Cambria Math" panose="02040503050406030204" pitchFamily="18" charset="0"/>
                      </a:rPr>
                      <m:t>𝐾</m:t>
                    </m:r>
                  </m:oMath>
                </a14:m>
                <a:r>
                  <a:rPr lang="en-US" altLang="en-US" dirty="0"/>
                  <a:t> into parts of equal length and combine them in some way.</a:t>
                </a:r>
              </a:p>
              <a:p>
                <a:pPr marL="114300" indent="0" eaLnBrk="1" fontAlgn="auto" hangingPunct="1">
                  <a:spcAft>
                    <a:spcPts val="0"/>
                  </a:spcAft>
                  <a:buNone/>
                  <a:defRPr/>
                </a:pPr>
                <a:endParaRPr lang="en-US" altLang="en-US" dirty="0"/>
              </a:p>
              <a:p>
                <a:pPr marL="114300" indent="0" eaLnBrk="1" fontAlgn="auto" hangingPunct="1">
                  <a:spcAft>
                    <a:spcPts val="0"/>
                  </a:spcAft>
                  <a:buNone/>
                  <a:defRPr/>
                </a:pPr>
                <a:r>
                  <a:rPr lang="en-US" altLang="en-US" b="1" dirty="0">
                    <a:solidFill>
                      <a:srgbClr val="FF0000"/>
                    </a:solidFill>
                  </a:rPr>
                  <a:t>Example: </a:t>
                </a:r>
                <a:r>
                  <a:rPr lang="en-US" altLang="en-US" dirty="0"/>
                  <a:t>If the keys are 8-digit numbers and the hash table has 1000 entries, break up a key into three, three and two digits, add them up and, if necessary, truncate them.</a:t>
                </a:r>
              </a:p>
              <a:p>
                <a:pPr eaLnBrk="1" fontAlgn="auto" hangingPunct="1">
                  <a:spcAft>
                    <a:spcPts val="0"/>
                  </a:spcAft>
                  <a:defRPr/>
                </a:pPr>
                <a14:m>
                  <m:oMath xmlns:m="http://schemas.openxmlformats.org/officeDocument/2006/math">
                    <m:r>
                      <m:rPr>
                        <m:sty m:val="p"/>
                      </m:rPr>
                      <a:rPr lang="en-US" altLang="en-US" i="0" dirty="0" smtClean="0">
                        <a:latin typeface="Cambria Math" panose="02040503050406030204" pitchFamily="18" charset="0"/>
                      </a:rPr>
                      <m:t>H</m:t>
                    </m:r>
                    <m:d>
                      <m:dPr>
                        <m:ctrlPr>
                          <a:rPr lang="en-US" altLang="en-US" i="1" dirty="0" smtClean="0">
                            <a:latin typeface="Cambria Math" panose="02040503050406030204" pitchFamily="18" charset="0"/>
                          </a:rPr>
                        </m:ctrlPr>
                      </m:dPr>
                      <m:e>
                        <m:r>
                          <m:rPr>
                            <m:nor/>
                          </m:rPr>
                          <a:rPr lang="en-US" altLang="en-US" b="0" i="0" dirty="0" smtClean="0">
                            <a:latin typeface="Cambria Math" panose="02040503050406030204" pitchFamily="18" charset="0"/>
                          </a:rPr>
                          <m:t>9</m:t>
                        </m:r>
                        <m:r>
                          <m:rPr>
                            <m:nor/>
                          </m:rPr>
                          <a:rPr lang="en-US" altLang="en-US" b="0" i="0" dirty="0" smtClean="0">
                            <a:solidFill>
                              <a:srgbClr val="0070C0"/>
                            </a:solidFill>
                            <a:latin typeface="Cambria Math" panose="02040503050406030204" pitchFamily="18" charset="0"/>
                            <a:ea typeface="Cambria Math" panose="02040503050406030204" pitchFamily="18" charset="0"/>
                          </a:rPr>
                          <m:t>5</m:t>
                        </m:r>
                        <m:r>
                          <m:rPr>
                            <m:nor/>
                          </m:rPr>
                          <a:rPr lang="en-US" altLang="en-US" dirty="0" smtClean="0">
                            <a:solidFill>
                              <a:srgbClr val="00B050"/>
                            </a:solidFill>
                            <a:latin typeface="Cambria Math" panose="02040503050406030204" pitchFamily="18" charset="0"/>
                            <a:ea typeface="Cambria Math" panose="02040503050406030204" pitchFamily="18" charset="0"/>
                          </a:rPr>
                          <m:t>47</m:t>
                        </m:r>
                        <m:r>
                          <m:rPr>
                            <m:nor/>
                          </m:rPr>
                          <a:rPr lang="en-US" altLang="en-US" b="0" i="0" dirty="0" smtClean="0">
                            <a:solidFill>
                              <a:srgbClr val="00B050"/>
                            </a:solidFill>
                            <a:latin typeface="Cambria Math" panose="02040503050406030204" pitchFamily="18" charset="0"/>
                            <a:ea typeface="Cambria Math" panose="02040503050406030204" pitchFamily="18" charset="0"/>
                          </a:rPr>
                          <m:t>6</m:t>
                        </m:r>
                        <m:r>
                          <m:rPr>
                            <m:nor/>
                          </m:rPr>
                          <a:rPr lang="en-US" altLang="en-US" dirty="0" smtClean="0">
                            <a:solidFill>
                              <a:srgbClr val="FF0000"/>
                            </a:solidFill>
                            <a:latin typeface="Cambria Math" panose="02040503050406030204" pitchFamily="18" charset="0"/>
                            <a:ea typeface="Cambria Math" panose="02040503050406030204" pitchFamily="18" charset="0"/>
                          </a:rPr>
                          <m:t>445</m:t>
                        </m:r>
                      </m:e>
                    </m:d>
                  </m:oMath>
                </a14:m>
                <a:r>
                  <a:rPr lang="en-US" altLang="ko-KR" dirty="0"/>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r>
                      <m:rPr>
                        <m:nor/>
                      </m:rPr>
                      <a:rPr lang="en-US" altLang="en-US" b="0" i="0" dirty="0" smtClean="0">
                        <a:latin typeface="Cambria Math" panose="02040503050406030204" pitchFamily="18" charset="0"/>
                        <a:ea typeface="Cambria Math" panose="02040503050406030204" pitchFamily="18" charset="0"/>
                      </a:rPr>
                      <m:t>016</m:t>
                    </m:r>
                  </m:oMath>
                </a14:m>
                <a:r>
                  <a:rPr lang="en-US" altLang="ko-KR" b="1" dirty="0"/>
                  <a:t>                   </a:t>
                </a:r>
                <a:r>
                  <a:rPr lang="en-US" altLang="ko-KR" dirty="0">
                    <a:latin typeface="Cambria Math" panose="02040503050406030204" pitchFamily="18" charset="0"/>
                    <a:ea typeface="Cambria Math" panose="02040503050406030204" pitchFamily="18" charset="0"/>
                  </a:rPr>
                  <a:t>(</a:t>
                </a:r>
                <a:r>
                  <a:rPr lang="en-US" altLang="en-US" b="1" dirty="0">
                    <a:solidFill>
                      <a:srgbClr val="FF0000"/>
                    </a:solidFill>
                    <a:latin typeface="Cambria Math" panose="02040503050406030204" pitchFamily="18" charset="0"/>
                    <a:ea typeface="Cambria Math" panose="02040503050406030204" pitchFamily="18" charset="0"/>
                  </a:rPr>
                  <a:t>95 + 476 + 445 = 1,016</a:t>
                </a:r>
                <a:r>
                  <a:rPr lang="en-US" altLang="ko-KR" dirty="0">
                    <a:latin typeface="Cambria Math" panose="02040503050406030204" pitchFamily="18" charset="0"/>
                    <a:ea typeface="Cambria Math" panose="02040503050406030204" pitchFamily="18" charset="0"/>
                  </a:rPr>
                  <a:t>)</a:t>
                </a:r>
              </a:p>
              <a:p>
                <a:pPr marL="114300" indent="0" eaLnBrk="1" fontAlgn="auto" hangingPunct="1">
                  <a:spcAft>
                    <a:spcPts val="0"/>
                  </a:spcAft>
                  <a:buNone/>
                  <a:defRPr/>
                </a:pPr>
                <a:endParaRPr lang="en-US" altLang="en-US" b="1" dirty="0">
                  <a:solidFill>
                    <a:srgbClr val="FF0000"/>
                  </a:solidFill>
                </a:endParaRPr>
              </a:p>
              <a:p>
                <a:pPr marL="114300" indent="0" eaLnBrk="1" fontAlgn="auto" hangingPunct="1">
                  <a:spcAft>
                    <a:spcPts val="0"/>
                  </a:spcAft>
                  <a:buNone/>
                  <a:defRPr/>
                </a:pPr>
                <a:r>
                  <a:rPr lang="en-US" altLang="en-US" dirty="0"/>
                  <a:t>Better than truncation.</a:t>
                </a:r>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6" y="1228582"/>
                <a:ext cx="10158454" cy="3838093"/>
              </a:xfrm>
              <a:blipFill>
                <a:blip r:embed="rId5"/>
                <a:stretch>
                  <a:fillRect l="-60" t="-1590" r="-720"/>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13</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26027506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7620000" cy="1143000"/>
          </a:xfrm>
        </p:spPr>
        <p:txBody>
          <a:bodyPr/>
          <a:lstStyle/>
          <a:p>
            <a:pPr eaLnBrk="1" fontAlgn="auto" hangingPunct="1">
              <a:spcAft>
                <a:spcPts val="0"/>
              </a:spcAft>
              <a:defRPr/>
            </a:pPr>
            <a:r>
              <a:rPr lang="en-US" altLang="en-US" sz="4000" dirty="0"/>
              <a:t>Hashing: Choosing a Hash Function</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28582"/>
                <a:ext cx="10158454" cy="3838093"/>
              </a:xfrm>
            </p:spPr>
            <p:txBody>
              <a:bodyPr/>
              <a:lstStyle/>
              <a:p>
                <a:pPr marL="114300" indent="0" eaLnBrk="1" fontAlgn="auto" hangingPunct="1">
                  <a:spcAft>
                    <a:spcPts val="0"/>
                  </a:spcAft>
                  <a:buNone/>
                  <a:defRPr/>
                </a:pPr>
                <a:r>
                  <a:rPr lang="en-US" altLang="en-US" sz="2800" b="1" u="sng" dirty="0"/>
                  <a:t>Mid-square Method:</a:t>
                </a:r>
                <a:r>
                  <a:rPr lang="en-US" altLang="en-US" sz="2400" b="1" u="sng" dirty="0"/>
                  <a:t> </a:t>
                </a:r>
              </a:p>
              <a:p>
                <a:pPr marL="114300" indent="0" algn="just" eaLnBrk="1" fontAlgn="auto" hangingPunct="1">
                  <a:spcAft>
                    <a:spcPts val="0"/>
                  </a:spcAft>
                  <a:buNone/>
                  <a:defRPr/>
                </a:pPr>
                <a:r>
                  <a:rPr lang="en-US" altLang="en-US" dirty="0"/>
                  <a:t>Square the given </a:t>
                </a:r>
                <a:r>
                  <a:rPr lang="en-US" altLang="en-US" dirty="0">
                    <a:solidFill>
                      <a:srgbClr val="FF0000"/>
                    </a:solidFill>
                  </a:rPr>
                  <a:t>key </a:t>
                </a:r>
                <a14:m>
                  <m:oMath xmlns:m="http://schemas.openxmlformats.org/officeDocument/2006/math">
                    <m:r>
                      <a:rPr lang="en-US" altLang="en-US" b="0" i="1" dirty="0" smtClean="0">
                        <a:solidFill>
                          <a:srgbClr val="FF0000"/>
                        </a:solidFill>
                        <a:latin typeface="Cambria Math" panose="02040503050406030204" pitchFamily="18" charset="0"/>
                      </a:rPr>
                      <m:t>𝐾</m:t>
                    </m:r>
                  </m:oMath>
                </a14:m>
                <a:r>
                  <a:rPr lang="en-US" altLang="en-US" dirty="0"/>
                  <a:t> and take the middle digits from the squared value.</a:t>
                </a:r>
              </a:p>
              <a:p>
                <a:pPr marL="114300" indent="0" eaLnBrk="1" fontAlgn="auto" hangingPunct="1">
                  <a:spcAft>
                    <a:spcPts val="0"/>
                  </a:spcAft>
                  <a:buNone/>
                  <a:defRPr/>
                </a:pPr>
                <a:endParaRPr lang="en-US" altLang="en-US" dirty="0"/>
              </a:p>
              <a:p>
                <a:pPr marL="114300" indent="0" eaLnBrk="1" fontAlgn="auto" hangingPunct="1">
                  <a:spcAft>
                    <a:spcPts val="0"/>
                  </a:spcAft>
                  <a:buNone/>
                  <a:defRPr/>
                </a:pPr>
                <a:r>
                  <a:rPr lang="en-US" altLang="en-US" b="1" dirty="0">
                    <a:solidFill>
                      <a:srgbClr val="FF0000"/>
                    </a:solidFill>
                  </a:rPr>
                  <a:t>Example: </a:t>
                </a:r>
                <a:r>
                  <a:rPr lang="en-US" altLang="en-US" dirty="0"/>
                  <a:t>If the keys are 4-digit numbers and the hash table has 100 entries, take the square of the key and pick the middle two digits as the index to the hash table.</a:t>
                </a:r>
              </a:p>
              <a:p>
                <a:pPr eaLnBrk="1" fontAlgn="auto" hangingPunct="1">
                  <a:spcAft>
                    <a:spcPts val="0"/>
                  </a:spcAft>
                  <a:defRPr/>
                </a:pPr>
                <a14:m>
                  <m:oMath xmlns:m="http://schemas.openxmlformats.org/officeDocument/2006/math">
                    <m:r>
                      <m:rPr>
                        <m:sty m:val="p"/>
                      </m:rPr>
                      <a:rPr lang="en-US" altLang="en-US" i="0" dirty="0" smtClean="0">
                        <a:latin typeface="Cambria Math" panose="02040503050406030204" pitchFamily="18" charset="0"/>
                      </a:rPr>
                      <m:t>H</m:t>
                    </m:r>
                    <m:d>
                      <m:dPr>
                        <m:ctrlPr>
                          <a:rPr lang="en-US" altLang="en-US" i="1" dirty="0" smtClean="0">
                            <a:solidFill>
                              <a:schemeClr val="tx1"/>
                            </a:solidFill>
                            <a:latin typeface="Cambria Math" panose="02040503050406030204" pitchFamily="18" charset="0"/>
                          </a:rPr>
                        </m:ctrlPr>
                      </m:dPr>
                      <m:e>
                        <m:r>
                          <m:rPr>
                            <m:nor/>
                          </m:rPr>
                          <a:rPr lang="en-US" altLang="en-US" b="0" i="0" dirty="0" smtClean="0">
                            <a:solidFill>
                              <a:schemeClr val="tx1"/>
                            </a:solidFill>
                            <a:latin typeface="Cambria Math" panose="02040503050406030204" pitchFamily="18" charset="0"/>
                            <a:ea typeface="Cambria Math" panose="02040503050406030204" pitchFamily="18" charset="0"/>
                          </a:rPr>
                          <m:t>6</m:t>
                        </m:r>
                        <m:r>
                          <m:rPr>
                            <m:nor/>
                          </m:rPr>
                          <a:rPr lang="en-US" altLang="en-US" dirty="0" smtClean="0">
                            <a:solidFill>
                              <a:schemeClr val="tx1"/>
                            </a:solidFill>
                            <a:latin typeface="Cambria Math" panose="02040503050406030204" pitchFamily="18" charset="0"/>
                            <a:ea typeface="Cambria Math" panose="02040503050406030204" pitchFamily="18" charset="0"/>
                          </a:rPr>
                          <m:t>445</m:t>
                        </m:r>
                      </m:e>
                    </m:d>
                  </m:oMath>
                </a14:m>
                <a:r>
                  <a:rPr lang="en-US" altLang="ko-KR" dirty="0"/>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sSup>
                      <m:sSupPr>
                        <m:ctrlPr>
                          <a:rPr lang="en-US" altLang="en-US" i="1" dirty="0" smtClean="0">
                            <a:latin typeface="Cambria Math" panose="02040503050406030204" pitchFamily="18" charset="0"/>
                            <a:ea typeface="Cambria Math" panose="02040503050406030204" pitchFamily="18" charset="0"/>
                          </a:rPr>
                        </m:ctrlPr>
                      </m:sSupPr>
                      <m:e>
                        <m:d>
                          <m:dPr>
                            <m:ctrlPr>
                              <a:rPr lang="en-US" altLang="en-US" i="1" dirty="0">
                                <a:latin typeface="Cambria Math" panose="02040503050406030204" pitchFamily="18" charset="0"/>
                              </a:rPr>
                            </m:ctrlPr>
                          </m:dPr>
                          <m:e>
                            <m:r>
                              <m:rPr>
                                <m:nor/>
                              </m:rPr>
                              <a:rPr lang="en-US" altLang="en-US" dirty="0">
                                <a:latin typeface="Cambria Math" panose="02040503050406030204" pitchFamily="18" charset="0"/>
                                <a:ea typeface="Cambria Math" panose="02040503050406030204" pitchFamily="18" charset="0"/>
                              </a:rPr>
                              <m:t>6445</m:t>
                            </m:r>
                          </m:e>
                        </m:d>
                      </m:e>
                      <m:sup>
                        <m:r>
                          <a:rPr lang="en-US" altLang="en-US" b="0" i="1" dirty="0" smtClean="0">
                            <a:latin typeface="Cambria Math" panose="02040503050406030204" pitchFamily="18" charset="0"/>
                            <a:ea typeface="Cambria Math" panose="02040503050406030204" pitchFamily="18" charset="0"/>
                          </a:rPr>
                          <m:t>2</m:t>
                        </m:r>
                      </m:sup>
                    </m:sSup>
                  </m:oMath>
                </a14:m>
                <a:r>
                  <a:rPr lang="en-US" altLang="en-US" dirty="0">
                    <a:ea typeface="Cambria Math" panose="02040503050406030204" pitchFamily="18" charset="0"/>
                  </a:rPr>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r>
                      <a:rPr lang="en-US" altLang="en-US" i="1" dirty="0" smtClean="0">
                        <a:solidFill>
                          <a:schemeClr val="tx1"/>
                        </a:solidFill>
                        <a:latin typeface="Cambria Math" panose="02040503050406030204" pitchFamily="18" charset="0"/>
                        <a:ea typeface="Cambria Math" panose="02040503050406030204" pitchFamily="18" charset="0"/>
                      </a:rPr>
                      <m:t>41,5</m:t>
                    </m:r>
                    <m:r>
                      <a:rPr lang="en-US" altLang="en-US" i="1" dirty="0" smtClean="0">
                        <a:solidFill>
                          <a:srgbClr val="FF0000"/>
                        </a:solidFill>
                        <a:latin typeface="Cambria Math" panose="02040503050406030204" pitchFamily="18" charset="0"/>
                        <a:ea typeface="Cambria Math" panose="02040503050406030204" pitchFamily="18" charset="0"/>
                      </a:rPr>
                      <m:t>38</m:t>
                    </m:r>
                    <m:r>
                      <a:rPr lang="en-US" altLang="en-US" i="1" dirty="0">
                        <a:solidFill>
                          <a:schemeClr val="tx1"/>
                        </a:solidFill>
                        <a:latin typeface="Cambria Math" panose="02040503050406030204" pitchFamily="18" charset="0"/>
                        <a:ea typeface="Cambria Math" panose="02040503050406030204" pitchFamily="18" charset="0"/>
                      </a:rPr>
                      <m:t>,025</m:t>
                    </m:r>
                  </m:oMath>
                </a14:m>
                <a:r>
                  <a:rPr lang="en-US" altLang="ko-KR" dirty="0">
                    <a:latin typeface="Cambria Math" panose="02040503050406030204" pitchFamily="18" charset="0"/>
                    <a:ea typeface="Cambria Math" panose="02040503050406030204" pitchFamily="18" charset="0"/>
                  </a:rPr>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ko-KR" dirty="0">
                    <a:latin typeface="Cambria Math" panose="02040503050406030204" pitchFamily="18" charset="0"/>
                    <a:ea typeface="Cambria Math" panose="02040503050406030204" pitchFamily="18" charset="0"/>
                  </a:rPr>
                  <a:t> 038</a:t>
                </a:r>
              </a:p>
              <a:p>
                <a:pPr marL="114300" indent="0" eaLnBrk="1" fontAlgn="auto" hangingPunct="1">
                  <a:spcAft>
                    <a:spcPts val="0"/>
                  </a:spcAft>
                  <a:buNone/>
                  <a:defRPr/>
                </a:pPr>
                <a:endParaRPr lang="en-US" altLang="en-US" b="1" dirty="0">
                  <a:solidFill>
                    <a:srgbClr val="FF0000"/>
                  </a:solidFill>
                </a:endParaRPr>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6" y="1228582"/>
                <a:ext cx="10158454" cy="3838093"/>
              </a:xfrm>
              <a:blipFill>
                <a:blip r:embed="rId4"/>
                <a:stretch>
                  <a:fillRect l="-60" t="-1590"/>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14</a:t>
            </a:fld>
            <a:endParaRPr lang="en-US" altLang="en-US" sz="1800">
              <a:solidFill>
                <a:srgbClr val="FFFFFF"/>
              </a:solidFill>
            </a:endParaRPr>
          </a:p>
        </p:txBody>
      </p:sp>
    </p:spTree>
    <p:extLst>
      <p:ext uri="{BB962C8B-B14F-4D97-AF65-F5344CB8AC3E}">
        <p14:creationId xmlns:p14="http://schemas.microsoft.com/office/powerpoint/2010/main" val="333407299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7620000" cy="1143000"/>
          </a:xfrm>
        </p:spPr>
        <p:txBody>
          <a:bodyPr/>
          <a:lstStyle/>
          <a:p>
            <a:pPr eaLnBrk="1" fontAlgn="auto" hangingPunct="1">
              <a:spcAft>
                <a:spcPts val="0"/>
              </a:spcAft>
              <a:defRPr/>
            </a:pPr>
            <a:r>
              <a:rPr lang="en-US" altLang="en-US" sz="4000" dirty="0"/>
              <a:t>Hashing: Choosing a Hash Function</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28582"/>
                <a:ext cx="10269588" cy="5477018"/>
              </a:xfrm>
            </p:spPr>
            <p:txBody>
              <a:bodyPr/>
              <a:lstStyle/>
              <a:p>
                <a:pPr marL="114300" indent="0" eaLnBrk="1" fontAlgn="auto" hangingPunct="1">
                  <a:spcAft>
                    <a:spcPts val="0"/>
                  </a:spcAft>
                  <a:buNone/>
                  <a:defRPr/>
                </a:pPr>
                <a:r>
                  <a:rPr lang="en-US" altLang="en-US" sz="2800" b="1" u="sng" dirty="0"/>
                  <a:t>Division Method (Modular Arithmetic): </a:t>
                </a:r>
              </a:p>
              <a:p>
                <a:pPr marL="114300" indent="0" eaLnBrk="1" fontAlgn="auto" hangingPunct="1">
                  <a:spcAft>
                    <a:spcPts val="0"/>
                  </a:spcAft>
                  <a:buNone/>
                  <a:defRPr/>
                </a:pPr>
                <a:r>
                  <a:rPr lang="en-US" altLang="en-US" dirty="0"/>
                  <a:t>If the hash table has </a:t>
                </a:r>
                <a14:m>
                  <m:oMath xmlns:m="http://schemas.openxmlformats.org/officeDocument/2006/math">
                    <m:r>
                      <a:rPr lang="en-US" altLang="en-US" i="1" dirty="0">
                        <a:latin typeface="Cambria Math" panose="02040503050406030204" pitchFamily="18" charset="0"/>
                      </a:rPr>
                      <m:t>𝑀</m:t>
                    </m:r>
                  </m:oMath>
                </a14:m>
                <a:r>
                  <a:rPr lang="en-US" altLang="en-US" dirty="0"/>
                  <a:t> slots, to map a </a:t>
                </a:r>
                <a:r>
                  <a:rPr lang="en-US" altLang="en-US" dirty="0">
                    <a:solidFill>
                      <a:srgbClr val="FF0000"/>
                    </a:solidFill>
                  </a:rPr>
                  <a:t>key </a:t>
                </a:r>
                <a14:m>
                  <m:oMath xmlns:m="http://schemas.openxmlformats.org/officeDocument/2006/math">
                    <m:r>
                      <a:rPr lang="en-US" altLang="en-US" b="0" i="1" dirty="0" smtClean="0">
                        <a:solidFill>
                          <a:srgbClr val="FF0000"/>
                        </a:solidFill>
                        <a:latin typeface="Cambria Math" panose="02040503050406030204" pitchFamily="18" charset="0"/>
                      </a:rPr>
                      <m:t>𝐾</m:t>
                    </m:r>
                  </m:oMath>
                </a14:m>
                <a:r>
                  <a:rPr lang="en-US" altLang="en-US" dirty="0"/>
                  <a:t> into one of the </a:t>
                </a:r>
                <a14:m>
                  <m:oMath xmlns:m="http://schemas.openxmlformats.org/officeDocument/2006/math">
                    <m:r>
                      <a:rPr lang="en-US" altLang="en-US" i="1" dirty="0">
                        <a:latin typeface="Cambria Math" panose="02040503050406030204" pitchFamily="18" charset="0"/>
                      </a:rPr>
                      <m:t>𝑀</m:t>
                    </m:r>
                  </m:oMath>
                </a14:m>
                <a:r>
                  <a:rPr lang="en-US" altLang="en-US" dirty="0"/>
                  <a:t> slots we define:</a:t>
                </a:r>
              </a:p>
              <a:p>
                <a:pPr marL="114300" indent="0" eaLnBrk="1" fontAlgn="auto" hangingPunct="1">
                  <a:spcAft>
                    <a:spcPts val="0"/>
                  </a:spcAft>
                  <a:buNone/>
                  <a:defRPr/>
                </a:pPr>
                <a:endParaRPr lang="en-US" altLang="en-US" dirty="0"/>
              </a:p>
              <a:p>
                <a:pPr marL="114300" indent="0" eaLnBrk="1" fontAlgn="auto" hangingPunct="1">
                  <a:spcAft>
                    <a:spcPts val="0"/>
                  </a:spcAft>
                  <a:buNone/>
                  <a:defRPr/>
                </a:pPr>
                <a:endParaRPr lang="en-US" altLang="en-US" dirty="0"/>
              </a:p>
              <a:p>
                <a:pPr marL="114300" indent="0" eaLnBrk="1" fontAlgn="auto" hangingPunct="1">
                  <a:spcAft>
                    <a:spcPts val="0"/>
                  </a:spcAft>
                  <a:buNone/>
                  <a:defRPr/>
                </a:pPr>
                <a:r>
                  <a:rPr lang="en-US" altLang="en-US" b="1" dirty="0"/>
                  <a:t>Advantages: </a:t>
                </a:r>
                <a:r>
                  <a:rPr lang="en-US" altLang="en-US" dirty="0"/>
                  <a:t>It is fast as it only requires a single operation</a:t>
                </a:r>
              </a:p>
              <a:p>
                <a:pPr eaLnBrk="1" fontAlgn="auto" hangingPunct="1">
                  <a:spcAft>
                    <a:spcPts val="0"/>
                  </a:spcAft>
                  <a:defRPr/>
                </a:pPr>
                <a:endParaRPr lang="en-US" altLang="en-US" dirty="0"/>
              </a:p>
              <a:p>
                <a:pPr marL="114300" indent="0" eaLnBrk="1" fontAlgn="auto" hangingPunct="1">
                  <a:spcAft>
                    <a:spcPts val="0"/>
                  </a:spcAft>
                  <a:buNone/>
                  <a:defRPr/>
                </a:pPr>
                <a:r>
                  <a:rPr lang="en-US" altLang="en-US" b="1" dirty="0"/>
                  <a:t>Disadvantage: </a:t>
                </a:r>
                <a:r>
                  <a:rPr lang="en-US" altLang="en-US" dirty="0"/>
                  <a:t>Not all values of </a:t>
                </a:r>
                <a14:m>
                  <m:oMath xmlns:m="http://schemas.openxmlformats.org/officeDocument/2006/math">
                    <m:r>
                      <a:rPr lang="en-US" altLang="en-US" b="0" i="1" dirty="0" smtClean="0">
                        <a:latin typeface="Cambria Math" panose="02040503050406030204" pitchFamily="18" charset="0"/>
                      </a:rPr>
                      <m:t>𝑀</m:t>
                    </m:r>
                  </m:oMath>
                </a14:m>
                <a:r>
                  <a:rPr lang="en-US" altLang="en-US" dirty="0"/>
                  <a:t> are suitable for this; e.g., avoid powers of 2.</a:t>
                </a:r>
              </a:p>
              <a:p>
                <a:pPr marL="114300" indent="0" eaLnBrk="1" fontAlgn="auto" hangingPunct="1">
                  <a:spcAft>
                    <a:spcPts val="0"/>
                  </a:spcAft>
                  <a:buNone/>
                  <a:defRPr/>
                </a:pPr>
                <a:endParaRPr lang="en-US" altLang="en-US" dirty="0"/>
              </a:p>
              <a:p>
                <a:pPr marL="114300" indent="0" eaLnBrk="1" fontAlgn="auto" hangingPunct="1">
                  <a:spcAft>
                    <a:spcPts val="0"/>
                  </a:spcAft>
                  <a:buNone/>
                  <a:defRPr/>
                </a:pPr>
                <a:r>
                  <a:rPr lang="en-US" altLang="en-US" dirty="0"/>
                  <a:t>Generally, good values of</a:t>
                </a:r>
                <a14:m>
                  <m:oMath xmlns:m="http://schemas.openxmlformats.org/officeDocument/2006/math">
                    <m:r>
                      <a:rPr lang="en-US" altLang="en-US" b="0" i="0" dirty="0" smtClean="0">
                        <a:latin typeface="Cambria Math" panose="02040503050406030204" pitchFamily="18" charset="0"/>
                      </a:rPr>
                      <m:t> </m:t>
                    </m:r>
                    <m:r>
                      <a:rPr lang="en-US" altLang="en-US" i="1" dirty="0">
                        <a:latin typeface="Cambria Math" panose="02040503050406030204" pitchFamily="18" charset="0"/>
                      </a:rPr>
                      <m:t>𝑀</m:t>
                    </m:r>
                    <m:r>
                      <a:rPr lang="en-US" altLang="en-US" b="0" i="1" dirty="0" smtClean="0">
                        <a:latin typeface="Cambria Math" panose="02040503050406030204" pitchFamily="18" charset="0"/>
                      </a:rPr>
                      <m:t> </m:t>
                    </m:r>
                  </m:oMath>
                </a14:m>
                <a:r>
                  <a:rPr lang="en-US" altLang="en-US" dirty="0"/>
                  <a:t>are prime numbers that are not very close to powers of 2. </a:t>
                </a:r>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6" y="1228582"/>
                <a:ext cx="10269588" cy="5477018"/>
              </a:xfrm>
              <a:blipFill>
                <a:blip r:embed="rId5"/>
                <a:stretch>
                  <a:fillRect l="-59" t="-1114"/>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15</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2BDBB89-F290-4FEF-8001-8A2E65613C97}"/>
                  </a:ext>
                </a:extLst>
              </p:cNvPr>
              <p:cNvSpPr txBox="1"/>
              <p:nvPr/>
            </p:nvSpPr>
            <p:spPr>
              <a:xfrm>
                <a:off x="3841231" y="2281642"/>
                <a:ext cx="2709472" cy="430887"/>
              </a:xfrm>
              <a:prstGeom prst="rect">
                <a:avLst/>
              </a:prstGeom>
              <a:noFill/>
            </p:spPr>
            <p:txBody>
              <a:bodyPr wrap="square">
                <a:spAutoFit/>
              </a:bodyPr>
              <a:lstStyle/>
              <a:p>
                <a14:m>
                  <m:oMath xmlns:m="http://schemas.openxmlformats.org/officeDocument/2006/math">
                    <m:r>
                      <a:rPr lang="en-US" altLang="en-US" sz="2200" i="1" dirty="0" smtClean="0">
                        <a:solidFill>
                          <a:srgbClr val="FF0000"/>
                        </a:solidFill>
                        <a:latin typeface="Cambria Math" panose="02040503050406030204" pitchFamily="18" charset="0"/>
                      </a:rPr>
                      <m:t>𝐻</m:t>
                    </m:r>
                    <m:d>
                      <m:dPr>
                        <m:ctrlPr>
                          <a:rPr lang="en-US" altLang="en-US" sz="2200" i="1" dirty="0">
                            <a:solidFill>
                              <a:srgbClr val="FF0000"/>
                            </a:solidFill>
                            <a:latin typeface="Cambria Math" panose="02040503050406030204" pitchFamily="18" charset="0"/>
                          </a:rPr>
                        </m:ctrlPr>
                      </m:dPr>
                      <m:e>
                        <m:r>
                          <a:rPr lang="en-US" altLang="en-US" sz="2200" i="1" dirty="0" smtClean="0">
                            <a:solidFill>
                              <a:srgbClr val="FF0000"/>
                            </a:solidFill>
                            <a:latin typeface="Cambria Math" panose="02040503050406030204" pitchFamily="18" charset="0"/>
                          </a:rPr>
                          <m:t>𝐾</m:t>
                        </m:r>
                      </m:e>
                    </m:d>
                    <m:r>
                      <a:rPr lang="en-US" altLang="en-US" sz="2200" i="1" dirty="0">
                        <a:solidFill>
                          <a:srgbClr val="FF0000"/>
                        </a:solidFill>
                        <a:latin typeface="Cambria Math" panose="02040503050406030204" pitchFamily="18" charset="0"/>
                      </a:rPr>
                      <m:t>= </m:t>
                    </m:r>
                    <m:r>
                      <a:rPr lang="en-US" altLang="en-US" sz="2200" i="1" dirty="0">
                        <a:solidFill>
                          <a:srgbClr val="FF0000"/>
                        </a:solidFill>
                        <a:latin typeface="Cambria Math" panose="02040503050406030204" pitchFamily="18" charset="0"/>
                        <a:ea typeface="Cambria Math" panose="02040503050406030204" pitchFamily="18" charset="0"/>
                      </a:rPr>
                      <m:t>(</m:t>
                    </m:r>
                    <m:r>
                      <a:rPr lang="en-US" altLang="en-US" sz="2200" i="1" dirty="0" smtClean="0">
                        <a:solidFill>
                          <a:srgbClr val="FF0000"/>
                        </a:solidFill>
                        <a:latin typeface="Cambria Math" panose="02040503050406030204" pitchFamily="18" charset="0"/>
                        <a:ea typeface="Cambria Math" panose="02040503050406030204" pitchFamily="18" charset="0"/>
                      </a:rPr>
                      <m:t>𝐾</m:t>
                    </m:r>
                    <m:r>
                      <a:rPr lang="en-US" altLang="en-US" sz="2200" i="1" dirty="0">
                        <a:solidFill>
                          <a:srgbClr val="FF0000"/>
                        </a:solidFill>
                        <a:latin typeface="Cambria Math" panose="02040503050406030204" pitchFamily="18" charset="0"/>
                        <a:ea typeface="Cambria Math" panose="02040503050406030204" pitchFamily="18" charset="0"/>
                      </a:rPr>
                      <m:t>) </m:t>
                    </m:r>
                    <m:r>
                      <a:rPr lang="en-US" altLang="en-US" sz="2200" i="1" dirty="0">
                        <a:solidFill>
                          <a:srgbClr val="FF0000"/>
                        </a:solidFill>
                        <a:latin typeface="Cambria Math" panose="02040503050406030204" pitchFamily="18" charset="0"/>
                        <a:ea typeface="Cambria Math" panose="02040503050406030204" pitchFamily="18" charset="0"/>
                      </a:rPr>
                      <m:t>𝑀𝑜𝑑</m:t>
                    </m:r>
                    <m:r>
                      <a:rPr lang="en-US" altLang="en-US" sz="2200" i="1" dirty="0">
                        <a:solidFill>
                          <a:srgbClr val="FF0000"/>
                        </a:solidFill>
                        <a:latin typeface="Cambria Math" panose="02040503050406030204" pitchFamily="18" charset="0"/>
                        <a:ea typeface="Cambria Math" panose="02040503050406030204" pitchFamily="18" charset="0"/>
                      </a:rPr>
                      <m:t> </m:t>
                    </m:r>
                    <m:r>
                      <a:rPr lang="en-US" altLang="en-US" sz="2200" b="0" i="1" dirty="0" smtClean="0">
                        <a:solidFill>
                          <a:srgbClr val="FF0000"/>
                        </a:solidFill>
                        <a:latin typeface="Cambria Math" panose="02040503050406030204" pitchFamily="18" charset="0"/>
                        <a:ea typeface="Cambria Math" panose="02040503050406030204" pitchFamily="18" charset="0"/>
                      </a:rPr>
                      <m:t>𝑀</m:t>
                    </m:r>
                  </m:oMath>
                </a14:m>
                <a:r>
                  <a:rPr lang="en-US" altLang="ko-KR" sz="2200" i="1" dirty="0">
                    <a:solidFill>
                      <a:srgbClr val="FF0000"/>
                    </a:solidFill>
                  </a:rPr>
                  <a:t> </a:t>
                </a:r>
                <a:endParaRPr lang="en-US" sz="2200" i="1" dirty="0">
                  <a:solidFill>
                    <a:srgbClr val="FF0000"/>
                  </a:solidFill>
                </a:endParaRPr>
              </a:p>
            </p:txBody>
          </p:sp>
        </mc:Choice>
        <mc:Fallback xmlns="">
          <p:sp>
            <p:nvSpPr>
              <p:cNvPr id="6" name="TextBox 5">
                <a:extLst>
                  <a:ext uri="{FF2B5EF4-FFF2-40B4-BE49-F238E27FC236}">
                    <a16:creationId xmlns:a16="http://schemas.microsoft.com/office/drawing/2014/main" id="{02BDBB89-F290-4FEF-8001-8A2E65613C97}"/>
                  </a:ext>
                </a:extLst>
              </p:cNvPr>
              <p:cNvSpPr txBox="1">
                <a:spLocks noRot="1" noChangeAspect="1" noMove="1" noResize="1" noEditPoints="1" noAdjustHandles="1" noChangeArrowheads="1" noChangeShapeType="1" noTextEdit="1"/>
              </p:cNvSpPr>
              <p:nvPr/>
            </p:nvSpPr>
            <p:spPr>
              <a:xfrm>
                <a:off x="3841231" y="2281642"/>
                <a:ext cx="2709472" cy="430887"/>
              </a:xfrm>
              <a:prstGeom prst="rect">
                <a:avLst/>
              </a:prstGeom>
              <a:blipFill>
                <a:blip r:embed="rId6"/>
                <a:stretch>
                  <a:fillRect l="-225" b="-15493"/>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8718194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7620000" cy="1143000"/>
          </a:xfrm>
        </p:spPr>
        <p:txBody>
          <a:bodyPr/>
          <a:lstStyle/>
          <a:p>
            <a:pPr eaLnBrk="1" fontAlgn="auto" hangingPunct="1">
              <a:spcAft>
                <a:spcPts val="0"/>
              </a:spcAft>
              <a:defRPr/>
            </a:pPr>
            <a:r>
              <a:rPr lang="en-US" altLang="en-US" sz="4000" dirty="0"/>
              <a:t>Hashing: Choosing a Hash Function</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28582"/>
                <a:ext cx="10269588" cy="1943502"/>
              </a:xfrm>
            </p:spPr>
            <p:txBody>
              <a:bodyPr/>
              <a:lstStyle/>
              <a:p>
                <a:pPr marL="114300" indent="0" eaLnBrk="1" fontAlgn="auto" hangingPunct="1">
                  <a:spcAft>
                    <a:spcPts val="0"/>
                  </a:spcAft>
                  <a:buNone/>
                  <a:defRPr/>
                </a:pPr>
                <a:r>
                  <a:rPr lang="en-US" altLang="en-US" sz="2800" b="1" u="sng" dirty="0"/>
                  <a:t>Hashing a String Key: </a:t>
                </a:r>
              </a:p>
              <a:p>
                <a:pPr marL="114300" indent="0" eaLnBrk="1" fontAlgn="auto" hangingPunct="1">
                  <a:spcAft>
                    <a:spcPts val="0"/>
                  </a:spcAft>
                  <a:buNone/>
                  <a:defRPr/>
                </a:pPr>
                <a:r>
                  <a:rPr lang="en-US" altLang="en-US" dirty="0"/>
                  <a:t>If the hash table has </a:t>
                </a:r>
                <a14:m>
                  <m:oMath xmlns:m="http://schemas.openxmlformats.org/officeDocument/2006/math">
                    <m:r>
                      <a:rPr lang="en-US" altLang="en-US" i="1" dirty="0">
                        <a:latin typeface="Cambria Math" panose="02040503050406030204" pitchFamily="18" charset="0"/>
                      </a:rPr>
                      <m:t>𝑀</m:t>
                    </m:r>
                  </m:oMath>
                </a14:m>
                <a:r>
                  <a:rPr lang="en-US" altLang="en-US" dirty="0"/>
                  <a:t> slots, to map a </a:t>
                </a:r>
                <a:r>
                  <a:rPr lang="en-US" altLang="en-US" dirty="0">
                    <a:solidFill>
                      <a:srgbClr val="FF0000"/>
                    </a:solidFill>
                  </a:rPr>
                  <a:t>key </a:t>
                </a:r>
                <a14:m>
                  <m:oMath xmlns:m="http://schemas.openxmlformats.org/officeDocument/2006/math">
                    <m:r>
                      <a:rPr lang="en-US" altLang="en-US" b="0" i="1" dirty="0" smtClean="0">
                        <a:solidFill>
                          <a:srgbClr val="FF0000"/>
                        </a:solidFill>
                        <a:latin typeface="Cambria Math" panose="02040503050406030204" pitchFamily="18" charset="0"/>
                      </a:rPr>
                      <m:t>𝐾</m:t>
                    </m:r>
                  </m:oMath>
                </a14:m>
                <a:r>
                  <a:rPr lang="en-US" altLang="en-US" dirty="0"/>
                  <a:t> into one of the </a:t>
                </a:r>
                <a14:m>
                  <m:oMath xmlns:m="http://schemas.openxmlformats.org/officeDocument/2006/math">
                    <m:r>
                      <a:rPr lang="en-US" altLang="en-US" i="1" dirty="0">
                        <a:latin typeface="Cambria Math" panose="02040503050406030204" pitchFamily="18" charset="0"/>
                      </a:rPr>
                      <m:t>𝑀</m:t>
                    </m:r>
                  </m:oMath>
                </a14:m>
                <a:r>
                  <a:rPr lang="en-US" altLang="en-US" dirty="0"/>
                  <a:t> slots we define:</a:t>
                </a:r>
              </a:p>
              <a:p>
                <a:pPr marL="114300" indent="0" eaLnBrk="1" fontAlgn="auto" hangingPunct="1">
                  <a:spcAft>
                    <a:spcPts val="0"/>
                  </a:spcAft>
                  <a:buNone/>
                  <a:defRPr/>
                </a:pPr>
                <a:endParaRPr lang="en-US" altLang="en-US" dirty="0"/>
              </a:p>
              <a:p>
                <a:pPr marL="114300" indent="0" eaLnBrk="1" fontAlgn="auto" hangingPunct="1">
                  <a:spcAft>
                    <a:spcPts val="0"/>
                  </a:spcAft>
                  <a:buNone/>
                  <a:defRPr/>
                </a:pPr>
                <a:endParaRPr lang="en-US" altLang="en-US" dirty="0"/>
              </a:p>
              <a:p>
                <a:pPr marL="114300" indent="0" eaLnBrk="1" fontAlgn="auto" hangingPunct="1">
                  <a:spcAft>
                    <a:spcPts val="0"/>
                  </a:spcAft>
                  <a:buNone/>
                  <a:defRPr/>
                </a:pPr>
                <a:endParaRPr lang="en-US" altLang="en-US" dirty="0"/>
              </a:p>
              <a:p>
                <a:pPr marL="114300" indent="0" eaLnBrk="1" fontAlgn="auto" hangingPunct="1">
                  <a:spcAft>
                    <a:spcPts val="0"/>
                  </a:spcAft>
                  <a:buNone/>
                  <a:defRPr/>
                </a:pPr>
                <a:endParaRPr lang="en-US" altLang="en-US" dirty="0"/>
              </a:p>
              <a:p>
                <a:pPr marL="114300" indent="0" eaLnBrk="1" fontAlgn="auto" hangingPunct="1">
                  <a:spcAft>
                    <a:spcPts val="0"/>
                  </a:spcAft>
                  <a:buNone/>
                  <a:defRPr/>
                </a:pPr>
                <a:endParaRPr lang="en-US" altLang="en-US" dirty="0"/>
              </a:p>
              <a:p>
                <a:pPr marL="114300" indent="0" eaLnBrk="1" fontAlgn="auto" hangingPunct="1">
                  <a:spcAft>
                    <a:spcPts val="0"/>
                  </a:spcAft>
                  <a:buNone/>
                  <a:defRPr/>
                </a:pPr>
                <a:endParaRPr lang="en-US" altLang="en-US" dirty="0"/>
              </a:p>
              <a:p>
                <a:pPr marL="114300" indent="0" eaLnBrk="1" fontAlgn="auto" hangingPunct="1">
                  <a:spcAft>
                    <a:spcPts val="0"/>
                  </a:spcAft>
                  <a:buNone/>
                  <a:defRPr/>
                </a:pPr>
                <a:endParaRPr lang="en-US" altLang="en-US" dirty="0"/>
              </a:p>
              <a:p>
                <a:pPr marL="114300" indent="0" eaLnBrk="1" fontAlgn="auto" hangingPunct="1">
                  <a:spcAft>
                    <a:spcPts val="0"/>
                  </a:spcAft>
                  <a:buNone/>
                  <a:defRPr/>
                </a:pPr>
                <a:endParaRPr lang="en-US" altLang="en-US" dirty="0"/>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6" y="1228582"/>
                <a:ext cx="10269588" cy="1943502"/>
              </a:xfrm>
              <a:blipFill>
                <a:blip r:embed="rId4"/>
                <a:stretch>
                  <a:fillRect l="-59" t="-3145"/>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16</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7" name="Object 2">
                <a:extLst>
                  <a:ext uri="{FF2B5EF4-FFF2-40B4-BE49-F238E27FC236}">
                    <a16:creationId xmlns:a16="http://schemas.microsoft.com/office/drawing/2014/main" id="{35C13E25-DF6B-47D5-9EE4-5EE698273367}"/>
                  </a:ext>
                </a:extLst>
              </p:cNvPr>
              <p:cNvSpPr txBox="1"/>
              <p:nvPr/>
            </p:nvSpPr>
            <p:spPr bwMode="auto">
              <a:xfrm>
                <a:off x="3149352" y="2227539"/>
                <a:ext cx="5232400" cy="84772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b="0" i="1" smtClean="0">
                          <a:solidFill>
                            <a:srgbClr val="FF0000"/>
                          </a:solidFill>
                          <a:latin typeface="Cambria Math" panose="02040503050406030204" pitchFamily="18" charset="0"/>
                        </a:rPr>
                        <m:t>𝐻</m:t>
                      </m:r>
                      <m:d>
                        <m:dPr>
                          <m:ctrlPr>
                            <a:rPr lang="en-US" b="0" i="1">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𝐾</m:t>
                          </m:r>
                        </m:e>
                      </m:d>
                      <m:r>
                        <a:rPr lang="en-US" i="1">
                          <a:solidFill>
                            <a:srgbClr val="FF0000"/>
                          </a:solidFill>
                          <a:latin typeface="Cambria Math" panose="02040503050406030204" pitchFamily="18" charset="0"/>
                        </a:rPr>
                        <m:t>=</m:t>
                      </m:r>
                      <m:d>
                        <m:dPr>
                          <m:begChr m:val="["/>
                          <m:endChr m:val="]"/>
                          <m:ctrlPr>
                            <a:rPr lang="en-US" i="1" smtClean="0">
                              <a:solidFill>
                                <a:srgbClr val="FF0000"/>
                              </a:solidFill>
                              <a:latin typeface="Cambria Math" panose="02040503050406030204" pitchFamily="18" charset="0"/>
                            </a:rPr>
                          </m:ctrlPr>
                        </m:dPr>
                        <m:e>
                          <m:nary>
                            <m:naryPr>
                              <m:chr m:val="∑"/>
                              <m:ctrlPr>
                                <a:rPr lang="en-US" i="1">
                                  <a:solidFill>
                                    <a:srgbClr val="FF0000"/>
                                  </a:solidFill>
                                  <a:latin typeface="Cambria Math" panose="02040503050406030204" pitchFamily="18" charset="0"/>
                                </a:rPr>
                              </m:ctrlPr>
                            </m:naryPr>
                            <m:sub>
                              <m:r>
                                <a:rPr lang="en-US" i="1">
                                  <a:solidFill>
                                    <a:srgbClr val="FF0000"/>
                                  </a:solidFill>
                                  <a:latin typeface="Cambria Math" panose="02040503050406030204" pitchFamily="18" charset="0"/>
                                </a:rPr>
                                <m:t>𝑖</m:t>
                              </m:r>
                              <m:r>
                                <a:rPr lang="en-US" i="1">
                                  <a:solidFill>
                                    <a:srgbClr val="FF0000"/>
                                  </a:solidFill>
                                  <a:latin typeface="Cambria Math" panose="02040503050406030204" pitchFamily="18" charset="0"/>
                                </a:rPr>
                                <m:t>=0</m:t>
                              </m:r>
                            </m:sub>
                            <m:sup>
                              <m:r>
                                <a:rPr lang="en-US" i="1">
                                  <a:solidFill>
                                    <a:srgbClr val="FF0000"/>
                                  </a:solidFill>
                                  <a:latin typeface="Cambria Math" panose="02040503050406030204" pitchFamily="18" charset="0"/>
                                </a:rPr>
                                <m:t>𝐾𝑒𝑦𝑠𝑖𝑧𝑒</m:t>
                              </m:r>
                              <m:r>
                                <a:rPr lang="en-US" i="1">
                                  <a:solidFill>
                                    <a:srgbClr val="FF0000"/>
                                  </a:solidFill>
                                  <a:latin typeface="Cambria Math" panose="02040503050406030204" pitchFamily="18" charset="0"/>
                                </a:rPr>
                                <m:t>−1</m:t>
                              </m:r>
                            </m:sup>
                            <m:e>
                              <m:r>
                                <a:rPr lang="en-US" i="1">
                                  <a:solidFill>
                                    <a:srgbClr val="FF0000"/>
                                  </a:solidFill>
                                  <a:latin typeface="Cambria Math" panose="02040503050406030204" pitchFamily="18" charset="0"/>
                                </a:rPr>
                                <m:t>𝐾</m:t>
                              </m:r>
                              <m:d>
                                <m:dPr>
                                  <m:begChr m:val="["/>
                                  <m:endChr m:val="]"/>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𝐾𝑒𝑦𝑠𝑖𝑧𝑒</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𝑖</m:t>
                                  </m:r>
                                  <m:r>
                                    <a:rPr lang="en-US" i="1">
                                      <a:solidFill>
                                        <a:srgbClr val="FF0000"/>
                                      </a:solidFill>
                                      <a:latin typeface="Cambria Math" panose="02040503050406030204" pitchFamily="18" charset="0"/>
                                    </a:rPr>
                                    <m:t>−1</m:t>
                                  </m:r>
                                </m:e>
                              </m:d>
                              <m:r>
                                <a:rPr lang="en-US" i="1">
                                  <a:solidFill>
                                    <a:srgbClr val="FF0000"/>
                                  </a:solidFill>
                                  <a:latin typeface="Cambria Math" panose="02040503050406030204" pitchFamily="18" charset="0"/>
                                </a:rPr>
                                <m:t>⋅3</m:t>
                              </m:r>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7</m:t>
                                  </m:r>
                                </m:e>
                                <m:sup>
                                  <m:r>
                                    <a:rPr lang="en-US" i="1">
                                      <a:solidFill>
                                        <a:srgbClr val="FF0000"/>
                                      </a:solidFill>
                                      <a:latin typeface="Cambria Math" panose="02040503050406030204" pitchFamily="18" charset="0"/>
                                    </a:rPr>
                                    <m:t>𝑖</m:t>
                                  </m:r>
                                </m:sup>
                              </m:sSup>
                            </m:e>
                          </m:nary>
                        </m:e>
                      </m:d>
                      <m:r>
                        <a:rPr lang="en-US"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 </m:t>
                      </m:r>
                      <m:r>
                        <a:rPr lang="en-US" b="0" i="1" smtClean="0">
                          <a:solidFill>
                            <a:srgbClr val="FF0000"/>
                          </a:solidFill>
                          <a:latin typeface="Cambria Math" panose="02040503050406030204" pitchFamily="18" charset="0"/>
                          <a:ea typeface="Cambria Math" panose="02040503050406030204" pitchFamily="18" charset="0"/>
                        </a:rPr>
                        <m:t>𝑀</m:t>
                      </m:r>
                    </m:oMath>
                  </m:oMathPara>
                </a14:m>
                <a:endParaRPr lang="en-US" dirty="0">
                  <a:solidFill>
                    <a:srgbClr val="FF0000"/>
                  </a:solidFill>
                </a:endParaRPr>
              </a:p>
            </p:txBody>
          </p:sp>
        </mc:Choice>
        <mc:Fallback xmlns="">
          <p:sp>
            <p:nvSpPr>
              <p:cNvPr id="7" name="Object 2">
                <a:extLst>
                  <a:ext uri="{FF2B5EF4-FFF2-40B4-BE49-F238E27FC236}">
                    <a16:creationId xmlns:a16="http://schemas.microsoft.com/office/drawing/2014/main" id="{35C13E25-DF6B-47D5-9EE4-5EE698273367}"/>
                  </a:ext>
                </a:extLst>
              </p:cNvPr>
              <p:cNvSpPr txBox="1">
                <a:spLocks noRot="1" noChangeAspect="1" noMove="1" noResize="1" noEditPoints="1" noAdjustHandles="1" noChangeArrowheads="1" noChangeShapeType="1" noTextEdit="1"/>
              </p:cNvSpPr>
              <p:nvPr/>
            </p:nvSpPr>
            <p:spPr bwMode="auto">
              <a:xfrm>
                <a:off x="3149352" y="2227539"/>
                <a:ext cx="5232400" cy="847725"/>
              </a:xfrm>
              <a:prstGeom prst="rect">
                <a:avLst/>
              </a:prstGeom>
              <a:blipFill>
                <a:blip r:embed="rId5"/>
                <a:stretch>
                  <a:fillRect b="-9353"/>
                </a:stretch>
              </a:blipFill>
              <a:ln>
                <a:noFill/>
              </a:ln>
              <a:effectLst/>
            </p:spPr>
            <p:txBody>
              <a:bodyPr/>
              <a:lstStyle/>
              <a:p>
                <a:r>
                  <a:rPr lang="en-US">
                    <a:noFill/>
                  </a:rPr>
                  <a:t> </a:t>
                </a:r>
              </a:p>
            </p:txBody>
          </p:sp>
        </mc:Fallback>
      </mc:AlternateContent>
      <p:sp>
        <p:nvSpPr>
          <p:cNvPr id="8" name="Rectangle 3">
            <a:extLst>
              <a:ext uri="{FF2B5EF4-FFF2-40B4-BE49-F238E27FC236}">
                <a16:creationId xmlns:a16="http://schemas.microsoft.com/office/drawing/2014/main" id="{9EE7ABF5-4EE2-4CCE-99F7-0E363FFFC046}"/>
              </a:ext>
            </a:extLst>
          </p:cNvPr>
          <p:cNvSpPr>
            <a:spLocks noChangeArrowheads="1"/>
          </p:cNvSpPr>
          <p:nvPr/>
        </p:nvSpPr>
        <p:spPr bwMode="auto">
          <a:xfrm>
            <a:off x="3886725" y="3986377"/>
            <a:ext cx="358775" cy="28733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fontAlgn="base">
              <a:spcBef>
                <a:spcPct val="0"/>
              </a:spcBef>
              <a:spcAft>
                <a:spcPct val="0"/>
              </a:spcAft>
              <a:buClrTx/>
              <a:buNone/>
            </a:pPr>
            <a:r>
              <a:rPr lang="en-US" altLang="en-US" sz="2000">
                <a:solidFill>
                  <a:srgbClr val="2F2B20"/>
                </a:solidFill>
                <a:latin typeface="Arial" panose="020B0604020202020204" pitchFamily="34" charset="0"/>
              </a:rPr>
              <a:t>a</a:t>
            </a:r>
          </a:p>
        </p:txBody>
      </p:sp>
      <p:sp>
        <p:nvSpPr>
          <p:cNvPr id="9" name="Rectangle 4">
            <a:extLst>
              <a:ext uri="{FF2B5EF4-FFF2-40B4-BE49-F238E27FC236}">
                <a16:creationId xmlns:a16="http://schemas.microsoft.com/office/drawing/2014/main" id="{30AE5EDB-7EAC-4F8D-A68D-E42848DCDA43}"/>
              </a:ext>
            </a:extLst>
          </p:cNvPr>
          <p:cNvSpPr>
            <a:spLocks noChangeArrowheads="1"/>
          </p:cNvSpPr>
          <p:nvPr/>
        </p:nvSpPr>
        <p:spPr bwMode="auto">
          <a:xfrm>
            <a:off x="4247088" y="3986377"/>
            <a:ext cx="358775" cy="28733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fontAlgn="base">
              <a:spcBef>
                <a:spcPct val="0"/>
              </a:spcBef>
              <a:spcAft>
                <a:spcPct val="0"/>
              </a:spcAft>
              <a:buClrTx/>
              <a:buNone/>
            </a:pPr>
            <a:r>
              <a:rPr lang="en-US" altLang="en-US" sz="2000">
                <a:solidFill>
                  <a:srgbClr val="2F2B20"/>
                </a:solidFill>
                <a:latin typeface="Arial" panose="020B0604020202020204" pitchFamily="34" charset="0"/>
              </a:rPr>
              <a:t>l</a:t>
            </a:r>
          </a:p>
        </p:txBody>
      </p:sp>
      <p:sp>
        <p:nvSpPr>
          <p:cNvPr id="10" name="Rectangle 5">
            <a:extLst>
              <a:ext uri="{FF2B5EF4-FFF2-40B4-BE49-F238E27FC236}">
                <a16:creationId xmlns:a16="http://schemas.microsoft.com/office/drawing/2014/main" id="{EF69784C-971B-4EE9-85CA-439F7843FEDA}"/>
              </a:ext>
            </a:extLst>
          </p:cNvPr>
          <p:cNvSpPr>
            <a:spLocks noChangeArrowheads="1"/>
          </p:cNvSpPr>
          <p:nvPr/>
        </p:nvSpPr>
        <p:spPr bwMode="auto">
          <a:xfrm>
            <a:off x="4605863" y="3986377"/>
            <a:ext cx="358775" cy="28733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fontAlgn="base">
              <a:spcBef>
                <a:spcPct val="0"/>
              </a:spcBef>
              <a:spcAft>
                <a:spcPct val="0"/>
              </a:spcAft>
              <a:buClrTx/>
              <a:buNone/>
            </a:pPr>
            <a:r>
              <a:rPr lang="en-US" altLang="en-US" sz="2000">
                <a:solidFill>
                  <a:srgbClr val="2F2B20"/>
                </a:solidFill>
                <a:latin typeface="Arial" panose="020B0604020202020204" pitchFamily="34" charset="0"/>
              </a:rPr>
              <a:t>i</a:t>
            </a:r>
          </a:p>
        </p:txBody>
      </p:sp>
      <p:sp>
        <p:nvSpPr>
          <p:cNvPr id="11" name="Text Box 6">
            <a:extLst>
              <a:ext uri="{FF2B5EF4-FFF2-40B4-BE49-F238E27FC236}">
                <a16:creationId xmlns:a16="http://schemas.microsoft.com/office/drawing/2014/main" id="{B4BFCF91-9AE2-439B-A263-CFFF87EF81DB}"/>
              </a:ext>
            </a:extLst>
          </p:cNvPr>
          <p:cNvSpPr txBox="1">
            <a:spLocks noChangeArrowheads="1"/>
          </p:cNvSpPr>
          <p:nvPr/>
        </p:nvSpPr>
        <p:spPr bwMode="auto">
          <a:xfrm>
            <a:off x="3442751" y="3951745"/>
            <a:ext cx="33564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800" dirty="0">
                <a:solidFill>
                  <a:srgbClr val="2F2B20"/>
                </a:solidFill>
                <a:latin typeface="Arial" panose="020B0604020202020204" pitchFamily="34" charset="0"/>
              </a:rPr>
              <a:t>K</a:t>
            </a:r>
          </a:p>
        </p:txBody>
      </p:sp>
      <p:sp>
        <p:nvSpPr>
          <p:cNvPr id="12" name="Text Box 7">
            <a:extLst>
              <a:ext uri="{FF2B5EF4-FFF2-40B4-BE49-F238E27FC236}">
                <a16:creationId xmlns:a16="http://schemas.microsoft.com/office/drawing/2014/main" id="{37CBC6ED-B620-4D5D-9DF8-3765DD690D3B}"/>
              </a:ext>
            </a:extLst>
          </p:cNvPr>
          <p:cNvSpPr txBox="1">
            <a:spLocks noChangeArrowheads="1"/>
          </p:cNvSpPr>
          <p:nvPr/>
        </p:nvSpPr>
        <p:spPr bwMode="auto">
          <a:xfrm>
            <a:off x="6664902" y="3821646"/>
            <a:ext cx="154751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800" dirty="0" err="1">
                <a:solidFill>
                  <a:srgbClr val="2F2B20"/>
                </a:solidFill>
                <a:latin typeface="Arial" panose="020B0604020202020204" pitchFamily="34" charset="0"/>
              </a:rPr>
              <a:t>KeySize</a:t>
            </a:r>
            <a:r>
              <a:rPr lang="en-US" altLang="en-US" sz="1800" dirty="0">
                <a:solidFill>
                  <a:srgbClr val="2F2B20"/>
                </a:solidFill>
                <a:latin typeface="Arial" panose="020B0604020202020204" pitchFamily="34" charset="0"/>
              </a:rPr>
              <a:t> = 3; </a:t>
            </a:r>
          </a:p>
        </p:txBody>
      </p:sp>
      <p:sp>
        <p:nvSpPr>
          <p:cNvPr id="13" name="Line 8">
            <a:extLst>
              <a:ext uri="{FF2B5EF4-FFF2-40B4-BE49-F238E27FC236}">
                <a16:creationId xmlns:a16="http://schemas.microsoft.com/office/drawing/2014/main" id="{E81D3747-6FD5-4C22-8D31-ADCABB37989B}"/>
              </a:ext>
            </a:extLst>
          </p:cNvPr>
          <p:cNvSpPr>
            <a:spLocks noChangeShapeType="1"/>
          </p:cNvSpPr>
          <p:nvPr/>
        </p:nvSpPr>
        <p:spPr bwMode="auto">
          <a:xfrm flipV="1">
            <a:off x="4103565" y="3638413"/>
            <a:ext cx="0" cy="27432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14" name="Line 9">
            <a:extLst>
              <a:ext uri="{FF2B5EF4-FFF2-40B4-BE49-F238E27FC236}">
                <a16:creationId xmlns:a16="http://schemas.microsoft.com/office/drawing/2014/main" id="{94FA8603-CC3F-4642-AFA8-5B5DB010F8AE}"/>
              </a:ext>
            </a:extLst>
          </p:cNvPr>
          <p:cNvSpPr>
            <a:spLocks noChangeShapeType="1"/>
          </p:cNvSpPr>
          <p:nvPr/>
        </p:nvSpPr>
        <p:spPr bwMode="auto">
          <a:xfrm flipV="1">
            <a:off x="4439528" y="3638413"/>
            <a:ext cx="0" cy="27432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dirty="0">
              <a:solidFill>
                <a:srgbClr val="2F2B20"/>
              </a:solidFill>
              <a:latin typeface="Times New Roman" panose="02020603050405020304" pitchFamily="18" charset="0"/>
              <a:ea typeface="新細明體" panose="02020500000000000000" pitchFamily="18" charset="-120"/>
            </a:endParaRPr>
          </a:p>
        </p:txBody>
      </p:sp>
      <p:sp>
        <p:nvSpPr>
          <p:cNvPr id="15" name="Line 10">
            <a:extLst>
              <a:ext uri="{FF2B5EF4-FFF2-40B4-BE49-F238E27FC236}">
                <a16:creationId xmlns:a16="http://schemas.microsoft.com/office/drawing/2014/main" id="{90D008B9-3EAE-4B8F-9868-2D518F40CFB9}"/>
              </a:ext>
            </a:extLst>
          </p:cNvPr>
          <p:cNvSpPr>
            <a:spLocks noChangeShapeType="1"/>
          </p:cNvSpPr>
          <p:nvPr/>
        </p:nvSpPr>
        <p:spPr bwMode="auto">
          <a:xfrm flipV="1">
            <a:off x="4787837" y="3638413"/>
            <a:ext cx="0" cy="27432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16" name="Text Box 11">
            <a:extLst>
              <a:ext uri="{FF2B5EF4-FFF2-40B4-BE49-F238E27FC236}">
                <a16:creationId xmlns:a16="http://schemas.microsoft.com/office/drawing/2014/main" id="{6F549608-8B45-450D-A2E4-1A8290E79F25}"/>
              </a:ext>
            </a:extLst>
          </p:cNvPr>
          <p:cNvSpPr txBox="1">
            <a:spLocks noChangeArrowheads="1"/>
          </p:cNvSpPr>
          <p:nvPr/>
        </p:nvSpPr>
        <p:spPr bwMode="auto">
          <a:xfrm>
            <a:off x="3915299" y="3341257"/>
            <a:ext cx="380530"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400" dirty="0">
                <a:solidFill>
                  <a:srgbClr val="2F2B20"/>
                </a:solidFill>
                <a:latin typeface="Arial" panose="020B0604020202020204" pitchFamily="34" charset="0"/>
              </a:rPr>
              <a:t>97</a:t>
            </a:r>
          </a:p>
        </p:txBody>
      </p:sp>
      <p:sp>
        <p:nvSpPr>
          <p:cNvPr id="17" name="Text Box 12">
            <a:extLst>
              <a:ext uri="{FF2B5EF4-FFF2-40B4-BE49-F238E27FC236}">
                <a16:creationId xmlns:a16="http://schemas.microsoft.com/office/drawing/2014/main" id="{F9F67DCE-B8D6-4E70-B73D-F421E12528FF}"/>
              </a:ext>
            </a:extLst>
          </p:cNvPr>
          <p:cNvSpPr txBox="1">
            <a:spLocks noChangeArrowheads="1"/>
          </p:cNvSpPr>
          <p:nvPr/>
        </p:nvSpPr>
        <p:spPr bwMode="auto">
          <a:xfrm>
            <a:off x="4220099" y="3343138"/>
            <a:ext cx="479916"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400" dirty="0">
                <a:solidFill>
                  <a:srgbClr val="2F2B20"/>
                </a:solidFill>
                <a:latin typeface="Arial" panose="020B0604020202020204" pitchFamily="34" charset="0"/>
              </a:rPr>
              <a:t>108</a:t>
            </a:r>
          </a:p>
        </p:txBody>
      </p:sp>
      <p:sp>
        <p:nvSpPr>
          <p:cNvPr id="18" name="Text Box 13">
            <a:extLst>
              <a:ext uri="{FF2B5EF4-FFF2-40B4-BE49-F238E27FC236}">
                <a16:creationId xmlns:a16="http://schemas.microsoft.com/office/drawing/2014/main" id="{4CFEB0CC-4840-4CB3-8E58-5483894500B9}"/>
              </a:ext>
            </a:extLst>
          </p:cNvPr>
          <p:cNvSpPr txBox="1">
            <a:spLocks noChangeArrowheads="1"/>
          </p:cNvSpPr>
          <p:nvPr/>
        </p:nvSpPr>
        <p:spPr bwMode="auto">
          <a:xfrm>
            <a:off x="4605862" y="3351076"/>
            <a:ext cx="479916"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400">
                <a:solidFill>
                  <a:srgbClr val="2F2B20"/>
                </a:solidFill>
                <a:latin typeface="Arial" panose="020B0604020202020204" pitchFamily="34" charset="0"/>
              </a:rPr>
              <a:t>105</a:t>
            </a:r>
          </a:p>
        </p:txBody>
      </p:sp>
      <p:sp>
        <p:nvSpPr>
          <p:cNvPr id="19" name="Text Box 15">
            <a:extLst>
              <a:ext uri="{FF2B5EF4-FFF2-40B4-BE49-F238E27FC236}">
                <a16:creationId xmlns:a16="http://schemas.microsoft.com/office/drawing/2014/main" id="{3A6F89B8-96BF-458C-8833-98548FBA4455}"/>
              </a:ext>
            </a:extLst>
          </p:cNvPr>
          <p:cNvSpPr txBox="1">
            <a:spLocks noChangeArrowheads="1"/>
          </p:cNvSpPr>
          <p:nvPr/>
        </p:nvSpPr>
        <p:spPr bwMode="auto">
          <a:xfrm>
            <a:off x="3889900" y="4268952"/>
            <a:ext cx="101531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800" dirty="0">
                <a:solidFill>
                  <a:srgbClr val="2F2B20"/>
                </a:solidFill>
                <a:latin typeface="Arial" panose="020B0604020202020204" pitchFamily="34" charset="0"/>
              </a:rPr>
              <a:t> 0   1   2</a:t>
            </a:r>
          </a:p>
        </p:txBody>
      </p:sp>
      <p:sp>
        <p:nvSpPr>
          <p:cNvPr id="20" name="Line 16">
            <a:extLst>
              <a:ext uri="{FF2B5EF4-FFF2-40B4-BE49-F238E27FC236}">
                <a16:creationId xmlns:a16="http://schemas.microsoft.com/office/drawing/2014/main" id="{2D588CE0-3BCA-4A1B-865E-895EF149B11A}"/>
              </a:ext>
            </a:extLst>
          </p:cNvPr>
          <p:cNvSpPr>
            <a:spLocks noChangeShapeType="1"/>
          </p:cNvSpPr>
          <p:nvPr/>
        </p:nvSpPr>
        <p:spPr bwMode="auto">
          <a:xfrm>
            <a:off x="4882087" y="4432463"/>
            <a:ext cx="647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21" name="Text Box 17">
            <a:extLst>
              <a:ext uri="{FF2B5EF4-FFF2-40B4-BE49-F238E27FC236}">
                <a16:creationId xmlns:a16="http://schemas.microsoft.com/office/drawing/2014/main" id="{54949B24-CD42-49DA-8762-D27F3E715D1A}"/>
              </a:ext>
            </a:extLst>
          </p:cNvPr>
          <p:cNvSpPr txBox="1">
            <a:spLocks noChangeArrowheads="1"/>
          </p:cNvSpPr>
          <p:nvPr/>
        </p:nvSpPr>
        <p:spPr bwMode="auto">
          <a:xfrm>
            <a:off x="5472637" y="4237202"/>
            <a:ext cx="23305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800">
                <a:solidFill>
                  <a:srgbClr val="2F2B20"/>
                </a:solidFill>
                <a:latin typeface="Arial" panose="020B0604020202020204" pitchFamily="34" charset="0"/>
              </a:rPr>
              <a:t>i</a:t>
            </a:r>
          </a:p>
        </p:txBody>
      </p:sp>
      <p:sp>
        <p:nvSpPr>
          <p:cNvPr id="22" name="Line 18">
            <a:extLst>
              <a:ext uri="{FF2B5EF4-FFF2-40B4-BE49-F238E27FC236}">
                <a16:creationId xmlns:a16="http://schemas.microsoft.com/office/drawing/2014/main" id="{56931470-7D0E-4930-9821-2C3C56542E72}"/>
              </a:ext>
            </a:extLst>
          </p:cNvPr>
          <p:cNvSpPr>
            <a:spLocks noChangeShapeType="1"/>
          </p:cNvSpPr>
          <p:nvPr/>
        </p:nvSpPr>
        <p:spPr bwMode="auto">
          <a:xfrm>
            <a:off x="5039249" y="3503476"/>
            <a:ext cx="647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23" name="Text Box 19">
            <a:extLst>
              <a:ext uri="{FF2B5EF4-FFF2-40B4-BE49-F238E27FC236}">
                <a16:creationId xmlns:a16="http://schemas.microsoft.com/office/drawing/2014/main" id="{5D7969A6-0278-45E1-AE79-97319E01222D}"/>
              </a:ext>
            </a:extLst>
          </p:cNvPr>
          <p:cNvSpPr txBox="1">
            <a:spLocks noChangeArrowheads="1"/>
          </p:cNvSpPr>
          <p:nvPr/>
        </p:nvSpPr>
        <p:spPr bwMode="auto">
          <a:xfrm>
            <a:off x="5613925" y="3300277"/>
            <a:ext cx="64342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800" dirty="0">
                <a:solidFill>
                  <a:srgbClr val="2F2B20"/>
                </a:solidFill>
                <a:latin typeface="Arial" panose="020B0604020202020204" pitchFamily="34" charset="0"/>
              </a:rPr>
              <a:t>K[ </a:t>
            </a:r>
            <a:r>
              <a:rPr lang="en-US" altLang="en-US" sz="1800" dirty="0" err="1">
                <a:solidFill>
                  <a:srgbClr val="2F2B20"/>
                </a:solidFill>
                <a:latin typeface="Arial" panose="020B0604020202020204" pitchFamily="34" charset="0"/>
              </a:rPr>
              <a:t>i</a:t>
            </a:r>
            <a:r>
              <a:rPr lang="en-US" altLang="en-US" sz="1800" dirty="0">
                <a:solidFill>
                  <a:srgbClr val="2F2B20"/>
                </a:solidFill>
                <a:latin typeface="Arial" panose="020B0604020202020204" pitchFamily="34" charset="0"/>
              </a:rPr>
              <a:t> ]</a:t>
            </a:r>
          </a:p>
        </p:txBody>
      </p:sp>
      <mc:AlternateContent xmlns:mc="http://schemas.openxmlformats.org/markup-compatibility/2006" xmlns:a14="http://schemas.microsoft.com/office/drawing/2010/main">
        <mc:Choice Requires="a14">
          <p:sp>
            <p:nvSpPr>
              <p:cNvPr id="25" name="Object 2">
                <a:extLst>
                  <a:ext uri="{FF2B5EF4-FFF2-40B4-BE49-F238E27FC236}">
                    <a16:creationId xmlns:a16="http://schemas.microsoft.com/office/drawing/2014/main" id="{962EE754-874E-4C1E-BBA3-E378313D71DA}"/>
                  </a:ext>
                </a:extLst>
              </p:cNvPr>
              <p:cNvSpPr txBox="1"/>
              <p:nvPr/>
            </p:nvSpPr>
            <p:spPr bwMode="auto">
              <a:xfrm>
                <a:off x="1044553" y="4794027"/>
                <a:ext cx="7071806" cy="49708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rPr>
                        <m:t>𝐻</m:t>
                      </m:r>
                      <m:d>
                        <m:dPr>
                          <m:ctrlPr>
                            <a:rPr lang="en-US" b="0"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𝑎𝑙𝑖</m:t>
                          </m:r>
                          <m:r>
                            <a:rPr lang="en-US" b="0" i="1" smtClean="0">
                              <a:solidFill>
                                <a:schemeClr val="tx1"/>
                              </a:solidFill>
                              <a:latin typeface="Cambria Math" panose="02040503050406030204" pitchFamily="18" charset="0"/>
                            </a:rPr>
                            <m:t>"</m:t>
                          </m:r>
                        </m:e>
                      </m:d>
                      <m:r>
                        <a:rPr lang="en-US" i="1">
                          <a:solidFill>
                            <a:schemeClr val="tx1"/>
                          </a:solidFill>
                          <a:latin typeface="Cambria Math" panose="02040503050406030204" pitchFamily="18" charset="0"/>
                        </a:rPr>
                        <m:t>=</m:t>
                      </m:r>
                      <m:d>
                        <m:dPr>
                          <m:begChr m:val="["/>
                          <m:endChr m:val="]"/>
                          <m:ctrlPr>
                            <a:rPr lang="en-US" i="1" smtClean="0">
                              <a:solidFill>
                                <a:schemeClr val="tx1"/>
                              </a:solidFill>
                              <a:latin typeface="Cambria Math" panose="02040503050406030204" pitchFamily="18" charset="0"/>
                            </a:rPr>
                          </m:ctrlPr>
                        </m:dPr>
                        <m:e>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105</m:t>
                              </m:r>
                              <m:r>
                                <a:rPr lang="en-US" b="0" i="1" smtClean="0">
                                  <a:solidFill>
                                    <a:schemeClr val="tx1"/>
                                  </a:solidFill>
                                  <a:latin typeface="Cambria Math" panose="02040503050406030204" pitchFamily="18" charset="0"/>
                                  <a:ea typeface="Cambria Math" panose="02040503050406030204" pitchFamily="18" charset="0"/>
                                </a:rPr>
                                <m:t>×1</m:t>
                              </m:r>
                            </m:e>
                          </m:d>
                          <m:r>
                            <a:rPr lang="en-US" b="0" i="1" smtClean="0">
                              <a:solidFill>
                                <a:schemeClr val="tx1"/>
                              </a:solidFill>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10</m:t>
                              </m:r>
                              <m:r>
                                <a:rPr lang="en-US" b="0" i="1" smtClean="0">
                                  <a:latin typeface="Cambria Math" panose="02040503050406030204" pitchFamily="18" charset="0"/>
                                </a:rPr>
                                <m:t>8</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37</m:t>
                              </m:r>
                            </m:e>
                          </m:d>
                          <m:r>
                            <a:rPr lang="en-US" i="1">
                              <a:latin typeface="Cambria Math" panose="02040503050406030204" pitchFamily="18" charset="0"/>
                            </a:rPr>
                            <m:t>+</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97</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rPr>
                                <m:t>3</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7</m:t>
                                  </m:r>
                                </m:e>
                                <m:sup>
                                  <m:r>
                                    <a:rPr lang="en-US" b="0" i="1" smtClean="0">
                                      <a:solidFill>
                                        <a:schemeClr val="tx1"/>
                                      </a:solidFill>
                                      <a:latin typeface="Cambria Math" panose="02040503050406030204" pitchFamily="18" charset="0"/>
                                    </a:rPr>
                                    <m:t>2</m:t>
                                  </m:r>
                                </m:sup>
                              </m:sSup>
                            </m:e>
                          </m:d>
                        </m:e>
                      </m:d>
                      <m:r>
                        <a:rPr lang="en-US" b="0" i="1" smtClean="0">
                          <a:solidFill>
                            <a:schemeClr val="tx1"/>
                          </a:solidFill>
                          <a:latin typeface="Cambria Math" panose="02040503050406030204" pitchFamily="18" charset="0"/>
                        </a:rPr>
                        <m:t> </m:t>
                      </m:r>
                      <m:r>
                        <a:rPr lang="en-US"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 1,009  ⇒679 </m:t>
                      </m:r>
                    </m:oMath>
                  </m:oMathPara>
                </a14:m>
                <a:endParaRPr lang="en-US" b="0" dirty="0">
                  <a:solidFill>
                    <a:schemeClr val="tx1"/>
                  </a:solidFill>
                  <a:ea typeface="Cambria Math" panose="02040503050406030204" pitchFamily="18" charset="0"/>
                </a:endParaRPr>
              </a:p>
            </p:txBody>
          </p:sp>
        </mc:Choice>
        <mc:Fallback xmlns="">
          <p:sp>
            <p:nvSpPr>
              <p:cNvPr id="25" name="Object 2">
                <a:extLst>
                  <a:ext uri="{FF2B5EF4-FFF2-40B4-BE49-F238E27FC236}">
                    <a16:creationId xmlns:a16="http://schemas.microsoft.com/office/drawing/2014/main" id="{962EE754-874E-4C1E-BBA3-E378313D71DA}"/>
                  </a:ext>
                </a:extLst>
              </p:cNvPr>
              <p:cNvSpPr txBox="1">
                <a:spLocks noRot="1" noChangeAspect="1" noMove="1" noResize="1" noEditPoints="1" noAdjustHandles="1" noChangeArrowheads="1" noChangeShapeType="1" noTextEdit="1"/>
              </p:cNvSpPr>
              <p:nvPr/>
            </p:nvSpPr>
            <p:spPr bwMode="auto">
              <a:xfrm>
                <a:off x="1044553" y="4794027"/>
                <a:ext cx="7071806" cy="497080"/>
              </a:xfrm>
              <a:prstGeom prst="rect">
                <a:avLst/>
              </a:prstGeom>
              <a:blipFill>
                <a:blip r:embed="rId6"/>
                <a:stretch>
                  <a:fillRect/>
                </a:stretch>
              </a:blipFill>
              <a:ln>
                <a:noFill/>
              </a:ln>
              <a:effectLst/>
            </p:spPr>
            <p:txBody>
              <a:bodyPr/>
              <a:lstStyle/>
              <a:p>
                <a:r>
                  <a:rPr lang="en-US">
                    <a:noFill/>
                  </a:rPr>
                  <a:t> </a:t>
                </a:r>
              </a:p>
            </p:txBody>
          </p:sp>
        </mc:Fallback>
      </mc:AlternateContent>
      <p:sp>
        <p:nvSpPr>
          <p:cNvPr id="26" name="Rectangle 20">
            <a:extLst>
              <a:ext uri="{FF2B5EF4-FFF2-40B4-BE49-F238E27FC236}">
                <a16:creationId xmlns:a16="http://schemas.microsoft.com/office/drawing/2014/main" id="{472FF0AA-F348-4E91-B547-8C6C5AE0DCF4}"/>
              </a:ext>
            </a:extLst>
          </p:cNvPr>
          <p:cNvSpPr>
            <a:spLocks noChangeArrowheads="1"/>
          </p:cNvSpPr>
          <p:nvPr/>
        </p:nvSpPr>
        <p:spPr bwMode="auto">
          <a:xfrm>
            <a:off x="7164273" y="5389487"/>
            <a:ext cx="1150938" cy="720721"/>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fontAlgn="base">
              <a:spcBef>
                <a:spcPct val="0"/>
              </a:spcBef>
              <a:spcAft>
                <a:spcPct val="0"/>
              </a:spcAft>
              <a:buClrTx/>
              <a:buNone/>
            </a:pPr>
            <a:r>
              <a:rPr lang="en-US" altLang="en-US" sz="1800">
                <a:solidFill>
                  <a:srgbClr val="2F2B20"/>
                </a:solidFill>
                <a:latin typeface="Arial" panose="020B0604020202020204" pitchFamily="34" charset="0"/>
              </a:rPr>
              <a:t>hash</a:t>
            </a:r>
            <a:br>
              <a:rPr lang="en-US" altLang="en-US" sz="1800">
                <a:solidFill>
                  <a:srgbClr val="2F2B20"/>
                </a:solidFill>
                <a:latin typeface="Arial" panose="020B0604020202020204" pitchFamily="34" charset="0"/>
              </a:rPr>
            </a:br>
            <a:r>
              <a:rPr lang="en-US" altLang="en-US" sz="1800">
                <a:solidFill>
                  <a:srgbClr val="2F2B20"/>
                </a:solidFill>
                <a:latin typeface="Arial" panose="020B0604020202020204" pitchFamily="34" charset="0"/>
              </a:rPr>
              <a:t>function</a:t>
            </a:r>
          </a:p>
        </p:txBody>
      </p:sp>
      <p:sp>
        <p:nvSpPr>
          <p:cNvPr id="27" name="Rectangle 21">
            <a:extLst>
              <a:ext uri="{FF2B5EF4-FFF2-40B4-BE49-F238E27FC236}">
                <a16:creationId xmlns:a16="http://schemas.microsoft.com/office/drawing/2014/main" id="{8D56190D-3C17-4928-82B9-FF53B9FE86BB}"/>
              </a:ext>
            </a:extLst>
          </p:cNvPr>
          <p:cNvSpPr>
            <a:spLocks noChangeArrowheads="1"/>
          </p:cNvSpPr>
          <p:nvPr/>
        </p:nvSpPr>
        <p:spPr bwMode="auto">
          <a:xfrm>
            <a:off x="9368202" y="4450960"/>
            <a:ext cx="1150938" cy="215900"/>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28" name="Rectangle 22">
            <a:extLst>
              <a:ext uri="{FF2B5EF4-FFF2-40B4-BE49-F238E27FC236}">
                <a16:creationId xmlns:a16="http://schemas.microsoft.com/office/drawing/2014/main" id="{A12DA253-4774-40D5-BA45-F9CFA78B4232}"/>
              </a:ext>
            </a:extLst>
          </p:cNvPr>
          <p:cNvSpPr>
            <a:spLocks noChangeArrowheads="1"/>
          </p:cNvSpPr>
          <p:nvPr/>
        </p:nvSpPr>
        <p:spPr bwMode="auto">
          <a:xfrm>
            <a:off x="9368202" y="4666860"/>
            <a:ext cx="1150938" cy="215900"/>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29" name="Rectangle 23">
            <a:extLst>
              <a:ext uri="{FF2B5EF4-FFF2-40B4-BE49-F238E27FC236}">
                <a16:creationId xmlns:a16="http://schemas.microsoft.com/office/drawing/2014/main" id="{C7BE2333-B72F-4E8E-B8AD-5DCFCA96A511}"/>
              </a:ext>
            </a:extLst>
          </p:cNvPr>
          <p:cNvSpPr>
            <a:spLocks noChangeArrowheads="1"/>
          </p:cNvSpPr>
          <p:nvPr/>
        </p:nvSpPr>
        <p:spPr bwMode="auto">
          <a:xfrm>
            <a:off x="9368202" y="4882760"/>
            <a:ext cx="1150938" cy="215900"/>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30" name="Rectangle 24">
            <a:extLst>
              <a:ext uri="{FF2B5EF4-FFF2-40B4-BE49-F238E27FC236}">
                <a16:creationId xmlns:a16="http://schemas.microsoft.com/office/drawing/2014/main" id="{8BE3C232-A767-4A7D-84FF-BCB5C07E6707}"/>
              </a:ext>
            </a:extLst>
          </p:cNvPr>
          <p:cNvSpPr>
            <a:spLocks noChangeArrowheads="1"/>
          </p:cNvSpPr>
          <p:nvPr/>
        </p:nvSpPr>
        <p:spPr bwMode="auto">
          <a:xfrm>
            <a:off x="9368202" y="5530460"/>
            <a:ext cx="1150938" cy="215900"/>
          </a:xfrm>
          <a:prstGeom prst="rect">
            <a:avLst/>
          </a:prstGeom>
          <a:solidFill>
            <a:srgbClr val="DDDDDD"/>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fontAlgn="base">
              <a:spcBef>
                <a:spcPct val="0"/>
              </a:spcBef>
              <a:spcAft>
                <a:spcPct val="0"/>
              </a:spcAft>
              <a:buClrTx/>
              <a:buNone/>
            </a:pPr>
            <a:r>
              <a:rPr lang="en-US" altLang="en-US" sz="1600" b="1">
                <a:solidFill>
                  <a:srgbClr val="2F2B20"/>
                </a:solidFill>
                <a:latin typeface="Arial" panose="020B0604020202020204" pitchFamily="34" charset="0"/>
              </a:rPr>
              <a:t>ali</a:t>
            </a:r>
          </a:p>
        </p:txBody>
      </p:sp>
      <p:sp>
        <p:nvSpPr>
          <p:cNvPr id="31" name="Rectangle 25">
            <a:extLst>
              <a:ext uri="{FF2B5EF4-FFF2-40B4-BE49-F238E27FC236}">
                <a16:creationId xmlns:a16="http://schemas.microsoft.com/office/drawing/2014/main" id="{ABD3DAB1-DBC9-462C-988B-42CC4065040C}"/>
              </a:ext>
            </a:extLst>
          </p:cNvPr>
          <p:cNvSpPr>
            <a:spLocks noChangeArrowheads="1"/>
          </p:cNvSpPr>
          <p:nvPr/>
        </p:nvSpPr>
        <p:spPr bwMode="auto">
          <a:xfrm>
            <a:off x="9368202" y="6251185"/>
            <a:ext cx="1150938" cy="215900"/>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32" name="Rectangle 26">
            <a:extLst>
              <a:ext uri="{FF2B5EF4-FFF2-40B4-BE49-F238E27FC236}">
                <a16:creationId xmlns:a16="http://schemas.microsoft.com/office/drawing/2014/main" id="{8111425C-4187-4CDF-BB56-333ED81749B9}"/>
              </a:ext>
            </a:extLst>
          </p:cNvPr>
          <p:cNvSpPr>
            <a:spLocks noChangeArrowheads="1"/>
          </p:cNvSpPr>
          <p:nvPr/>
        </p:nvSpPr>
        <p:spPr bwMode="auto">
          <a:xfrm>
            <a:off x="9368203" y="5098660"/>
            <a:ext cx="1152525" cy="431800"/>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fontAlgn="base">
              <a:spcBef>
                <a:spcPct val="0"/>
              </a:spcBef>
              <a:spcAft>
                <a:spcPct val="0"/>
              </a:spcAft>
              <a:buClrTx/>
              <a:buNone/>
            </a:pPr>
            <a:r>
              <a:rPr lang="en-US" altLang="en-US" sz="1800" dirty="0">
                <a:solidFill>
                  <a:srgbClr val="2F2B20"/>
                </a:solidFill>
                <a:latin typeface="Arial" panose="020B0604020202020204" pitchFamily="34" charset="0"/>
              </a:rPr>
              <a:t>……</a:t>
            </a:r>
          </a:p>
        </p:txBody>
      </p:sp>
      <p:sp>
        <p:nvSpPr>
          <p:cNvPr id="33" name="Rectangle 27">
            <a:extLst>
              <a:ext uri="{FF2B5EF4-FFF2-40B4-BE49-F238E27FC236}">
                <a16:creationId xmlns:a16="http://schemas.microsoft.com/office/drawing/2014/main" id="{8EE8DE33-225F-4F91-A5ED-F8315DD6B958}"/>
              </a:ext>
            </a:extLst>
          </p:cNvPr>
          <p:cNvSpPr>
            <a:spLocks noChangeArrowheads="1"/>
          </p:cNvSpPr>
          <p:nvPr/>
        </p:nvSpPr>
        <p:spPr bwMode="auto">
          <a:xfrm>
            <a:off x="9368203" y="5746361"/>
            <a:ext cx="1152525" cy="504825"/>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fontAlgn="base">
              <a:spcBef>
                <a:spcPct val="0"/>
              </a:spcBef>
              <a:spcAft>
                <a:spcPct val="0"/>
              </a:spcAft>
              <a:buClrTx/>
              <a:buNone/>
            </a:pPr>
            <a:r>
              <a:rPr lang="en-US" altLang="en-US" sz="1800">
                <a:solidFill>
                  <a:srgbClr val="2F2B20"/>
                </a:solidFill>
                <a:latin typeface="Arial" panose="020B0604020202020204" pitchFamily="34" charset="0"/>
              </a:rPr>
              <a:t>……</a:t>
            </a:r>
          </a:p>
        </p:txBody>
      </p:sp>
      <p:sp>
        <p:nvSpPr>
          <p:cNvPr id="34" name="Line 28">
            <a:extLst>
              <a:ext uri="{FF2B5EF4-FFF2-40B4-BE49-F238E27FC236}">
                <a16:creationId xmlns:a16="http://schemas.microsoft.com/office/drawing/2014/main" id="{9B472387-37A8-4E6F-985F-D2DD02A9927F}"/>
              </a:ext>
            </a:extLst>
          </p:cNvPr>
          <p:cNvSpPr>
            <a:spLocks noChangeShapeType="1"/>
          </p:cNvSpPr>
          <p:nvPr/>
        </p:nvSpPr>
        <p:spPr bwMode="auto">
          <a:xfrm>
            <a:off x="6569748" y="5755908"/>
            <a:ext cx="56648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35" name="Line 29">
            <a:extLst>
              <a:ext uri="{FF2B5EF4-FFF2-40B4-BE49-F238E27FC236}">
                <a16:creationId xmlns:a16="http://schemas.microsoft.com/office/drawing/2014/main" id="{E0D0F6EA-B00A-4964-8663-CADBCF368E77}"/>
              </a:ext>
            </a:extLst>
          </p:cNvPr>
          <p:cNvSpPr>
            <a:spLocks noChangeShapeType="1"/>
          </p:cNvSpPr>
          <p:nvPr/>
        </p:nvSpPr>
        <p:spPr bwMode="auto">
          <a:xfrm>
            <a:off x="8315212" y="5749847"/>
            <a:ext cx="4535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36" name="Line 30">
            <a:extLst>
              <a:ext uri="{FF2B5EF4-FFF2-40B4-BE49-F238E27FC236}">
                <a16:creationId xmlns:a16="http://schemas.microsoft.com/office/drawing/2014/main" id="{2764F9DB-3448-426C-889B-D092B4E327A6}"/>
              </a:ext>
            </a:extLst>
          </p:cNvPr>
          <p:cNvSpPr>
            <a:spLocks noChangeShapeType="1"/>
          </p:cNvSpPr>
          <p:nvPr/>
        </p:nvSpPr>
        <p:spPr bwMode="auto">
          <a:xfrm flipV="1">
            <a:off x="8768758" y="5646839"/>
            <a:ext cx="0" cy="1090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37" name="Line 31">
            <a:extLst>
              <a:ext uri="{FF2B5EF4-FFF2-40B4-BE49-F238E27FC236}">
                <a16:creationId xmlns:a16="http://schemas.microsoft.com/office/drawing/2014/main" id="{583DE186-4EBC-429A-AB27-9DE4C73539B3}"/>
              </a:ext>
            </a:extLst>
          </p:cNvPr>
          <p:cNvSpPr>
            <a:spLocks noChangeShapeType="1"/>
          </p:cNvSpPr>
          <p:nvPr/>
        </p:nvSpPr>
        <p:spPr bwMode="auto">
          <a:xfrm>
            <a:off x="8768758" y="5646840"/>
            <a:ext cx="55929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38" name="Text Box 32">
            <a:extLst>
              <a:ext uri="{FF2B5EF4-FFF2-40B4-BE49-F238E27FC236}">
                <a16:creationId xmlns:a16="http://schemas.microsoft.com/office/drawing/2014/main" id="{B13B18EA-0EC2-499C-BD6D-43D7383028B9}"/>
              </a:ext>
            </a:extLst>
          </p:cNvPr>
          <p:cNvSpPr txBox="1">
            <a:spLocks noChangeArrowheads="1"/>
          </p:cNvSpPr>
          <p:nvPr/>
        </p:nvSpPr>
        <p:spPr bwMode="auto">
          <a:xfrm>
            <a:off x="10503265" y="4401748"/>
            <a:ext cx="281144"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400">
                <a:solidFill>
                  <a:srgbClr val="2F2B20"/>
                </a:solidFill>
                <a:latin typeface="Arial" panose="020B0604020202020204" pitchFamily="34" charset="0"/>
              </a:rPr>
              <a:t>0</a:t>
            </a:r>
          </a:p>
        </p:txBody>
      </p:sp>
      <p:sp>
        <p:nvSpPr>
          <p:cNvPr id="39" name="Text Box 33">
            <a:extLst>
              <a:ext uri="{FF2B5EF4-FFF2-40B4-BE49-F238E27FC236}">
                <a16:creationId xmlns:a16="http://schemas.microsoft.com/office/drawing/2014/main" id="{781E69F5-F220-4F7B-9A35-5CC05B0CB9C5}"/>
              </a:ext>
            </a:extLst>
          </p:cNvPr>
          <p:cNvSpPr txBox="1">
            <a:spLocks noChangeArrowheads="1"/>
          </p:cNvSpPr>
          <p:nvPr/>
        </p:nvSpPr>
        <p:spPr bwMode="auto">
          <a:xfrm>
            <a:off x="10509615" y="4628760"/>
            <a:ext cx="281144"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400">
                <a:solidFill>
                  <a:srgbClr val="2F2B20"/>
                </a:solidFill>
                <a:latin typeface="Arial" panose="020B0604020202020204" pitchFamily="34" charset="0"/>
              </a:rPr>
              <a:t>1</a:t>
            </a:r>
          </a:p>
        </p:txBody>
      </p:sp>
      <p:sp>
        <p:nvSpPr>
          <p:cNvPr id="40" name="Text Box 34">
            <a:extLst>
              <a:ext uri="{FF2B5EF4-FFF2-40B4-BE49-F238E27FC236}">
                <a16:creationId xmlns:a16="http://schemas.microsoft.com/office/drawing/2014/main" id="{9561AFD8-FF1A-41F2-8F9E-1E72401ED278}"/>
              </a:ext>
            </a:extLst>
          </p:cNvPr>
          <p:cNvSpPr txBox="1">
            <a:spLocks noChangeArrowheads="1"/>
          </p:cNvSpPr>
          <p:nvPr/>
        </p:nvSpPr>
        <p:spPr bwMode="auto">
          <a:xfrm>
            <a:off x="10508027" y="4835135"/>
            <a:ext cx="281144"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400">
                <a:solidFill>
                  <a:srgbClr val="2F2B20"/>
                </a:solidFill>
                <a:latin typeface="Arial" panose="020B0604020202020204" pitchFamily="34" charset="0"/>
              </a:rPr>
              <a:t>2</a:t>
            </a:r>
          </a:p>
        </p:txBody>
      </p:sp>
      <p:sp>
        <p:nvSpPr>
          <p:cNvPr id="41" name="Text Box 35">
            <a:extLst>
              <a:ext uri="{FF2B5EF4-FFF2-40B4-BE49-F238E27FC236}">
                <a16:creationId xmlns:a16="http://schemas.microsoft.com/office/drawing/2014/main" id="{661BA75C-D36E-49D5-92C9-A398C5435643}"/>
              </a:ext>
            </a:extLst>
          </p:cNvPr>
          <p:cNvSpPr txBox="1">
            <a:spLocks noChangeArrowheads="1"/>
          </p:cNvSpPr>
          <p:nvPr/>
        </p:nvSpPr>
        <p:spPr bwMode="auto">
          <a:xfrm>
            <a:off x="10520728" y="5462198"/>
            <a:ext cx="479916"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400" dirty="0">
                <a:solidFill>
                  <a:srgbClr val="2F2B20"/>
                </a:solidFill>
                <a:latin typeface="Arial" panose="020B0604020202020204" pitchFamily="34" charset="0"/>
              </a:rPr>
              <a:t>679</a:t>
            </a:r>
          </a:p>
        </p:txBody>
      </p:sp>
      <p:sp>
        <p:nvSpPr>
          <p:cNvPr id="42" name="Text Box 36">
            <a:extLst>
              <a:ext uri="{FF2B5EF4-FFF2-40B4-BE49-F238E27FC236}">
                <a16:creationId xmlns:a16="http://schemas.microsoft.com/office/drawing/2014/main" id="{E83632A2-2968-42CF-9FDE-5450C0D114AF}"/>
              </a:ext>
            </a:extLst>
          </p:cNvPr>
          <p:cNvSpPr txBox="1">
            <a:spLocks noChangeArrowheads="1"/>
          </p:cNvSpPr>
          <p:nvPr/>
        </p:nvSpPr>
        <p:spPr bwMode="auto">
          <a:xfrm>
            <a:off x="10469928" y="6216260"/>
            <a:ext cx="628996"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400" dirty="0">
                <a:solidFill>
                  <a:srgbClr val="2F2B20"/>
                </a:solidFill>
                <a:latin typeface="Arial" panose="020B0604020202020204" pitchFamily="34" charset="0"/>
              </a:rPr>
              <a:t>1,009</a:t>
            </a:r>
          </a:p>
        </p:txBody>
      </p:sp>
      <p:sp>
        <p:nvSpPr>
          <p:cNvPr id="43" name="Text Box 37">
            <a:extLst>
              <a:ext uri="{FF2B5EF4-FFF2-40B4-BE49-F238E27FC236}">
                <a16:creationId xmlns:a16="http://schemas.microsoft.com/office/drawing/2014/main" id="{E0CDBFEF-A93F-49E6-BF78-F99E0C7E2959}"/>
              </a:ext>
            </a:extLst>
          </p:cNvPr>
          <p:cNvSpPr txBox="1">
            <a:spLocks noChangeArrowheads="1"/>
          </p:cNvSpPr>
          <p:nvPr/>
        </p:nvSpPr>
        <p:spPr bwMode="auto">
          <a:xfrm>
            <a:off x="6018065" y="5528160"/>
            <a:ext cx="56647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800" dirty="0">
                <a:solidFill>
                  <a:srgbClr val="2F2B20"/>
                </a:solidFill>
                <a:latin typeface="Arial" panose="020B0604020202020204" pitchFamily="34" charset="0"/>
              </a:rPr>
              <a:t>“</a:t>
            </a:r>
            <a:r>
              <a:rPr lang="en-US" altLang="en-US" sz="1800" dirty="0" err="1">
                <a:solidFill>
                  <a:srgbClr val="2F2B20"/>
                </a:solidFill>
                <a:latin typeface="Arial" panose="020B0604020202020204" pitchFamily="34" charset="0"/>
              </a:rPr>
              <a:t>ali</a:t>
            </a:r>
            <a:r>
              <a:rPr lang="en-US" altLang="en-US" sz="1800" dirty="0">
                <a:solidFill>
                  <a:srgbClr val="2F2B20"/>
                </a:solidFill>
                <a:latin typeface="Arial" panose="020B0604020202020204" pitchFamily="34" charset="0"/>
              </a:rPr>
              <a:t>”</a:t>
            </a:r>
          </a:p>
        </p:txBody>
      </p:sp>
    </p:spTree>
    <p:extLst>
      <p:ext uri="{BB962C8B-B14F-4D97-AF65-F5344CB8AC3E}">
        <p14:creationId xmlns:p14="http://schemas.microsoft.com/office/powerpoint/2010/main" val="152293710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7620000" cy="1143000"/>
          </a:xfrm>
        </p:spPr>
        <p:txBody>
          <a:bodyPr/>
          <a:lstStyle/>
          <a:p>
            <a:pPr eaLnBrk="1" fontAlgn="auto" hangingPunct="1">
              <a:spcAft>
                <a:spcPts val="0"/>
              </a:spcAft>
              <a:defRPr/>
            </a:pPr>
            <a:r>
              <a:rPr lang="en-US" altLang="en-US" sz="4000" dirty="0"/>
              <a:t>Hashing: Hash Table Size</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28582"/>
                <a:ext cx="9449781" cy="5477018"/>
              </a:xfrm>
            </p:spPr>
            <p:txBody>
              <a:bodyPr/>
              <a:lstStyle/>
              <a:p>
                <a:pPr algn="just" eaLnBrk="1" hangingPunct="1"/>
                <a:r>
                  <a:rPr lang="en-US" altLang="ko-KR" dirty="0"/>
                  <a:t>Given a hash table with </a:t>
                </a:r>
                <a14:m>
                  <m:oMath xmlns:m="http://schemas.openxmlformats.org/officeDocument/2006/math">
                    <m:r>
                      <a:rPr lang="en-US" altLang="en-US" i="1" dirty="0" smtClean="0">
                        <a:latin typeface="Cambria Math" panose="02040503050406030204" pitchFamily="18" charset="0"/>
                      </a:rPr>
                      <m:t>𝑀</m:t>
                    </m:r>
                  </m:oMath>
                </a14:m>
                <a:r>
                  <a:rPr lang="en-US" altLang="en-US" dirty="0"/>
                  <a:t> slots and </a:t>
                </a:r>
                <a14:m>
                  <m:oMath xmlns:m="http://schemas.openxmlformats.org/officeDocument/2006/math">
                    <m:r>
                      <a:rPr lang="en-US" altLang="en-US" b="0" i="1" dirty="0" smtClean="0">
                        <a:latin typeface="Cambria Math" panose="02040503050406030204" pitchFamily="18" charset="0"/>
                      </a:rPr>
                      <m:t>𝑁</m:t>
                    </m:r>
                  </m:oMath>
                </a14:m>
                <a:r>
                  <a:rPr lang="en-US" altLang="en-US" dirty="0"/>
                  <a:t> elements stored in it, we define the </a:t>
                </a:r>
                <a:r>
                  <a:rPr lang="en-US" altLang="en-US" b="1" dirty="0">
                    <a:solidFill>
                      <a:srgbClr val="FF0000"/>
                    </a:solidFill>
                  </a:rPr>
                  <a:t>load factor </a:t>
                </a:r>
                <a:r>
                  <a:rPr lang="en-US" altLang="en-US" dirty="0"/>
                  <a:t>of the table as </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𝜆</m:t>
                    </m:r>
                    <m:r>
                      <a:rPr lang="en-US" altLang="en-US" b="0" i="1" dirty="0" smtClean="0">
                        <a:latin typeface="Cambria Math" panose="02040503050406030204" pitchFamily="18" charset="0"/>
                        <a:ea typeface="Cambria Math" panose="02040503050406030204" pitchFamily="18" charset="0"/>
                      </a:rPr>
                      <m:t>= </m:t>
                    </m:r>
                    <m:f>
                      <m:fPr>
                        <m:ctrlPr>
                          <a:rPr lang="en-US" altLang="en-US" b="0" i="1" dirty="0" smtClean="0">
                            <a:latin typeface="Cambria Math" panose="02040503050406030204" pitchFamily="18" charset="0"/>
                            <a:ea typeface="Cambria Math" panose="02040503050406030204" pitchFamily="18" charset="0"/>
                          </a:rPr>
                        </m:ctrlPr>
                      </m:fPr>
                      <m:num>
                        <m:r>
                          <a:rPr lang="en-US" altLang="en-US" b="0" i="1" dirty="0" smtClean="0">
                            <a:latin typeface="Cambria Math" panose="02040503050406030204" pitchFamily="18" charset="0"/>
                            <a:ea typeface="Cambria Math" panose="02040503050406030204" pitchFamily="18" charset="0"/>
                          </a:rPr>
                          <m:t>𝑁</m:t>
                        </m:r>
                      </m:num>
                      <m:den>
                        <m:r>
                          <a:rPr lang="en-US" altLang="en-US" b="0" i="1" dirty="0" smtClean="0">
                            <a:latin typeface="Cambria Math" panose="02040503050406030204" pitchFamily="18" charset="0"/>
                            <a:ea typeface="Cambria Math" panose="02040503050406030204" pitchFamily="18" charset="0"/>
                          </a:rPr>
                          <m:t>𝑀</m:t>
                        </m:r>
                      </m:den>
                    </m:f>
                  </m:oMath>
                </a14:m>
                <a:endParaRPr lang="en-US" altLang="ko-KR" dirty="0"/>
              </a:p>
              <a:p>
                <a:pPr marL="114300" indent="0" algn="just" eaLnBrk="1" hangingPunct="1">
                  <a:buNone/>
                </a:pPr>
                <a:endParaRPr lang="en-US" altLang="en-US" dirty="0"/>
              </a:p>
              <a:p>
                <a:pPr algn="just" eaLnBrk="1" hangingPunct="1"/>
                <a:r>
                  <a:rPr lang="en-US" altLang="en-US" dirty="0"/>
                  <a:t>The </a:t>
                </a:r>
                <a:r>
                  <a:rPr lang="en-US" altLang="en-US" b="1" dirty="0">
                    <a:solidFill>
                      <a:srgbClr val="FF0000"/>
                    </a:solidFill>
                  </a:rPr>
                  <a:t>load factor </a:t>
                </a:r>
                <a:r>
                  <a:rPr lang="en-US" altLang="en-US" dirty="0"/>
                  <a:t>gives us an indication of how full the table is.</a:t>
                </a:r>
              </a:p>
              <a:p>
                <a:pPr algn="just" eaLnBrk="1" hangingPunct="1"/>
                <a:endParaRPr lang="en-US" altLang="en-US" dirty="0"/>
              </a:p>
              <a:p>
                <a:pPr algn="just" eaLnBrk="1" hangingPunct="1"/>
                <a:r>
                  <a:rPr lang="en-US" altLang="en-US" dirty="0"/>
                  <a:t>The possible values of the </a:t>
                </a:r>
                <a:r>
                  <a:rPr lang="en-US" altLang="en-US" b="1" dirty="0">
                    <a:solidFill>
                      <a:srgbClr val="FF0000"/>
                    </a:solidFill>
                  </a:rPr>
                  <a:t>load factor</a:t>
                </a:r>
                <a:r>
                  <a:rPr lang="en-US" altLang="en-US" dirty="0"/>
                  <a:t> depends on the method we use for resolving collisions.</a:t>
                </a:r>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6" y="1228582"/>
                <a:ext cx="9449781" cy="5477018"/>
              </a:xfrm>
              <a:blipFill>
                <a:blip r:embed="rId6"/>
                <a:stretch>
                  <a:fillRect t="-780" r="-839"/>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17</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37945338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8751825" cy="1143000"/>
          </a:xfrm>
        </p:spPr>
        <p:txBody>
          <a:bodyPr/>
          <a:lstStyle/>
          <a:p>
            <a:pPr eaLnBrk="1" fontAlgn="auto" hangingPunct="1">
              <a:spcAft>
                <a:spcPts val="0"/>
              </a:spcAft>
              <a:defRPr/>
            </a:pPr>
            <a:r>
              <a:rPr lang="en-US" altLang="en-US" sz="4000" dirty="0"/>
              <a:t>Hashing: Collision Resolving Strategies</a:t>
            </a:r>
            <a:endParaRPr lang="en-US" altLang="en-US" dirty="0"/>
          </a:p>
        </p:txBody>
      </p:sp>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28582"/>
            <a:ext cx="9449781" cy="5477018"/>
          </a:xfrm>
        </p:spPr>
        <p:txBody>
          <a:bodyPr/>
          <a:lstStyle/>
          <a:p>
            <a:pPr eaLnBrk="1" hangingPunct="1"/>
            <a:r>
              <a:rPr lang="en-US" altLang="en-US" sz="2400" b="1" dirty="0"/>
              <a:t>Separate chaining</a:t>
            </a:r>
          </a:p>
          <a:p>
            <a:pPr eaLnBrk="1" hangingPunct="1"/>
            <a:r>
              <a:rPr lang="en-US" altLang="en-US" sz="2400" b="1" dirty="0"/>
              <a:t>Open addressing</a:t>
            </a:r>
          </a:p>
          <a:p>
            <a:pPr lvl="1" eaLnBrk="1" hangingPunct="1"/>
            <a:r>
              <a:rPr lang="en-US" altLang="en-US" sz="2200" dirty="0"/>
              <a:t>Linear Probing</a:t>
            </a:r>
          </a:p>
          <a:p>
            <a:pPr lvl="1" eaLnBrk="1" hangingPunct="1"/>
            <a:r>
              <a:rPr lang="en-US" altLang="en-US" sz="2200" dirty="0"/>
              <a:t>Quadratic Probing</a:t>
            </a:r>
          </a:p>
          <a:p>
            <a:pPr lvl="1" eaLnBrk="1" hangingPunct="1"/>
            <a:r>
              <a:rPr lang="en-US" altLang="en-US" sz="2200" dirty="0"/>
              <a:t>Double Probing</a:t>
            </a:r>
          </a:p>
          <a:p>
            <a:pPr algn="just" eaLnBrk="1" hangingPunct="1"/>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18</a:t>
            </a:fld>
            <a:endParaRPr lang="en-US" altLang="en-US" sz="1800">
              <a:solidFill>
                <a:srgbClr val="FFFFFF"/>
              </a:solidFill>
            </a:endParaRPr>
          </a:p>
        </p:txBody>
      </p:sp>
    </p:spTree>
    <p:extLst>
      <p:ext uri="{BB962C8B-B14F-4D97-AF65-F5344CB8AC3E}">
        <p14:creationId xmlns:p14="http://schemas.microsoft.com/office/powerpoint/2010/main" val="22391121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8751825" cy="1143000"/>
          </a:xfrm>
        </p:spPr>
        <p:txBody>
          <a:bodyPr/>
          <a:lstStyle/>
          <a:p>
            <a:pPr eaLnBrk="1" fontAlgn="auto" hangingPunct="1">
              <a:spcAft>
                <a:spcPts val="0"/>
              </a:spcAft>
              <a:defRPr/>
            </a:pPr>
            <a:r>
              <a:rPr lang="en-US" altLang="en-US" sz="4000" dirty="0"/>
              <a:t>Hashing: Collision Resolving Strategies</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28582"/>
                <a:ext cx="5348744" cy="5477018"/>
              </a:xfrm>
            </p:spPr>
            <p:txBody>
              <a:bodyPr/>
              <a:lstStyle/>
              <a:p>
                <a:pPr marL="114300" indent="0" algn="just" eaLnBrk="1" hangingPunct="1">
                  <a:buNone/>
                </a:pPr>
                <a:r>
                  <a:rPr lang="en-US" altLang="en-US" sz="2800" b="1" u="sng" dirty="0"/>
                  <a:t>Separate chaining</a:t>
                </a:r>
              </a:p>
              <a:p>
                <a:pPr algn="just" eaLnBrk="1" hangingPunct="1"/>
                <a:r>
                  <a:rPr lang="en-US" altLang="en-US" b="1" dirty="0">
                    <a:solidFill>
                      <a:srgbClr val="FF0000"/>
                    </a:solidFill>
                  </a:rPr>
                  <a:t>Idea:</a:t>
                </a:r>
                <a:r>
                  <a:rPr lang="en-US" altLang="en-US" dirty="0"/>
                  <a:t> Put all elements that hash to the same slot in a linked list (chain). The slots contains a pointer to the head of the list.</a:t>
                </a:r>
              </a:p>
              <a:p>
                <a:pPr algn="just" eaLnBrk="1" hangingPunct="1"/>
                <a:endParaRPr lang="en-US" altLang="en-US" sz="1200" dirty="0"/>
              </a:p>
              <a:p>
                <a:pPr algn="just" eaLnBrk="1" hangingPunct="1"/>
                <a:r>
                  <a:rPr lang="en-US" altLang="en-US" dirty="0"/>
                  <a:t>Define the Load Factor </a:t>
                </a:r>
                <a14:m>
                  <m:oMath xmlns:m="http://schemas.openxmlformats.org/officeDocument/2006/math">
                    <m:r>
                      <a:rPr lang="en-US" altLang="en-US" b="1" i="1" dirty="0" smtClean="0">
                        <a:latin typeface="Cambria Math" panose="02040503050406030204" pitchFamily="18" charset="0"/>
                        <a:ea typeface="Cambria Math" panose="02040503050406030204" pitchFamily="18" charset="0"/>
                      </a:rPr>
                      <m:t>𝝀</m:t>
                    </m:r>
                    <m:r>
                      <a:rPr lang="en-US" altLang="en-US" b="1" i="1" dirty="0" smtClean="0">
                        <a:latin typeface="Cambria Math" panose="02040503050406030204" pitchFamily="18" charset="0"/>
                        <a:ea typeface="Cambria Math" panose="02040503050406030204" pitchFamily="18" charset="0"/>
                      </a:rPr>
                      <m:t> </m:t>
                    </m:r>
                  </m:oMath>
                </a14:m>
                <a:r>
                  <a:rPr lang="en-US" altLang="en-US" dirty="0"/>
                  <a:t>of the table that indicates the average number of elements stored in a chain.</a:t>
                </a:r>
              </a:p>
              <a:p>
                <a:pPr lvl="1" algn="just" eaLnBrk="1" hangingPunct="1"/>
                <a14:m>
                  <m:oMath xmlns:m="http://schemas.openxmlformats.org/officeDocument/2006/math">
                    <m:r>
                      <a:rPr lang="en-US" altLang="en-US" b="1" i="1" dirty="0">
                        <a:latin typeface="Cambria Math" panose="02040503050406030204" pitchFamily="18" charset="0"/>
                        <a:ea typeface="Cambria Math" panose="02040503050406030204" pitchFamily="18" charset="0"/>
                      </a:rPr>
                      <m:t>𝝀</m:t>
                    </m:r>
                    <m:r>
                      <a:rPr lang="en-US" altLang="en-US" b="1" i="1" dirty="0">
                        <a:latin typeface="Cambria Math" panose="02040503050406030204" pitchFamily="18" charset="0"/>
                        <a:ea typeface="Cambria Math" panose="02040503050406030204" pitchFamily="18" charset="0"/>
                      </a:rPr>
                      <m:t> </m:t>
                    </m:r>
                  </m:oMath>
                </a14:m>
                <a:r>
                  <a:rPr lang="en-US" altLang="en-US" dirty="0"/>
                  <a:t>can be more than 1.</a:t>
                </a:r>
              </a:p>
              <a:p>
                <a:pPr algn="just" eaLnBrk="1" hangingPunct="1"/>
                <a:endParaRPr lang="en-US" altLang="en-US" sz="1200" dirty="0"/>
              </a:p>
              <a:p>
                <a:pPr algn="just" eaLnBrk="1" hangingPunct="1"/>
                <a:r>
                  <a:rPr lang="en-US" altLang="en-US" dirty="0"/>
                  <a:t>For search and updates, a good hash function is still needed to distribute keys evenly.</a:t>
                </a:r>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6" y="1228582"/>
                <a:ext cx="5348744" cy="5477018"/>
              </a:xfrm>
              <a:blipFill>
                <a:blip r:embed="rId6"/>
                <a:stretch>
                  <a:fillRect l="-114" t="-1114" r="-1482"/>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19</a:t>
            </a:fld>
            <a:endParaRPr lang="en-US" altLang="en-US" sz="1800">
              <a:solidFill>
                <a:srgbClr val="FFFFFF"/>
              </a:solidFill>
            </a:endParaRPr>
          </a:p>
        </p:txBody>
      </p:sp>
      <p:grpSp>
        <p:nvGrpSpPr>
          <p:cNvPr id="2" name="Group 1">
            <a:extLst>
              <a:ext uri="{FF2B5EF4-FFF2-40B4-BE49-F238E27FC236}">
                <a16:creationId xmlns:a16="http://schemas.microsoft.com/office/drawing/2014/main" id="{B12464CF-D457-443C-92C8-B2E8047529F7}"/>
              </a:ext>
            </a:extLst>
          </p:cNvPr>
          <p:cNvGrpSpPr/>
          <p:nvPr/>
        </p:nvGrpSpPr>
        <p:grpSpPr>
          <a:xfrm>
            <a:off x="6513360" y="1431578"/>
            <a:ext cx="4724400" cy="4893022"/>
            <a:chOff x="6513360" y="1431578"/>
            <a:chExt cx="4724400" cy="4893022"/>
          </a:xfrm>
        </p:grpSpPr>
        <p:sp>
          <p:nvSpPr>
            <p:cNvPr id="6" name="Text Box 3">
              <a:extLst>
                <a:ext uri="{FF2B5EF4-FFF2-40B4-BE49-F238E27FC236}">
                  <a16:creationId xmlns:a16="http://schemas.microsoft.com/office/drawing/2014/main" id="{B9868032-7919-4BD8-A072-3011C938444A}"/>
                </a:ext>
              </a:extLst>
            </p:cNvPr>
            <p:cNvSpPr txBox="1">
              <a:spLocks noChangeArrowheads="1"/>
            </p:cNvSpPr>
            <p:nvPr/>
          </p:nvSpPr>
          <p:spPr bwMode="auto">
            <a:xfrm>
              <a:off x="6536821" y="2438400"/>
              <a:ext cx="280851" cy="31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400">
                  <a:solidFill>
                    <a:srgbClr val="2F2B20"/>
                  </a:solidFill>
                  <a:latin typeface="Arial" panose="020B0604020202020204" pitchFamily="34" charset="0"/>
                </a:rPr>
                <a:t>0</a:t>
              </a:r>
            </a:p>
          </p:txBody>
        </p:sp>
        <p:sp>
          <p:nvSpPr>
            <p:cNvPr id="7" name="Text Box 4">
              <a:extLst>
                <a:ext uri="{FF2B5EF4-FFF2-40B4-BE49-F238E27FC236}">
                  <a16:creationId xmlns:a16="http://schemas.microsoft.com/office/drawing/2014/main" id="{DC14FF4B-57DF-4CE0-96F7-5B85F037E170}"/>
                </a:ext>
              </a:extLst>
            </p:cNvPr>
            <p:cNvSpPr txBox="1">
              <a:spLocks noChangeArrowheads="1"/>
            </p:cNvSpPr>
            <p:nvPr/>
          </p:nvSpPr>
          <p:spPr bwMode="auto">
            <a:xfrm>
              <a:off x="6525935" y="2827876"/>
              <a:ext cx="280851" cy="31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400">
                  <a:solidFill>
                    <a:srgbClr val="2F2B20"/>
                  </a:solidFill>
                  <a:latin typeface="Arial" panose="020B0604020202020204" pitchFamily="34" charset="0"/>
                </a:rPr>
                <a:t>1</a:t>
              </a:r>
            </a:p>
          </p:txBody>
        </p:sp>
        <p:sp>
          <p:nvSpPr>
            <p:cNvPr id="8" name="Text Box 5">
              <a:extLst>
                <a:ext uri="{FF2B5EF4-FFF2-40B4-BE49-F238E27FC236}">
                  <a16:creationId xmlns:a16="http://schemas.microsoft.com/office/drawing/2014/main" id="{5411EB46-318E-41E2-BC1E-BEA5477E7F79}"/>
                </a:ext>
              </a:extLst>
            </p:cNvPr>
            <p:cNvSpPr txBox="1">
              <a:spLocks noChangeArrowheads="1"/>
            </p:cNvSpPr>
            <p:nvPr/>
          </p:nvSpPr>
          <p:spPr bwMode="auto">
            <a:xfrm>
              <a:off x="6525935" y="3193812"/>
              <a:ext cx="280851" cy="31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400">
                  <a:solidFill>
                    <a:srgbClr val="2F2B20"/>
                  </a:solidFill>
                  <a:latin typeface="Arial" panose="020B0604020202020204" pitchFamily="34" charset="0"/>
                </a:rPr>
                <a:t>2</a:t>
              </a:r>
            </a:p>
          </p:txBody>
        </p:sp>
        <p:sp>
          <p:nvSpPr>
            <p:cNvPr id="9" name="Text Box 6">
              <a:extLst>
                <a:ext uri="{FF2B5EF4-FFF2-40B4-BE49-F238E27FC236}">
                  <a16:creationId xmlns:a16="http://schemas.microsoft.com/office/drawing/2014/main" id="{DCE3170F-563E-4E42-8F3D-9D15CC9ED532}"/>
                </a:ext>
              </a:extLst>
            </p:cNvPr>
            <p:cNvSpPr txBox="1">
              <a:spLocks noChangeArrowheads="1"/>
            </p:cNvSpPr>
            <p:nvPr/>
          </p:nvSpPr>
          <p:spPr bwMode="auto">
            <a:xfrm>
              <a:off x="6525935" y="3581148"/>
              <a:ext cx="280851" cy="31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400">
                  <a:solidFill>
                    <a:srgbClr val="2F2B20"/>
                  </a:solidFill>
                  <a:latin typeface="Arial" panose="020B0604020202020204" pitchFamily="34" charset="0"/>
                </a:rPr>
                <a:t>3</a:t>
              </a:r>
            </a:p>
          </p:txBody>
        </p:sp>
        <p:sp>
          <p:nvSpPr>
            <p:cNvPr id="10" name="Text Box 7">
              <a:extLst>
                <a:ext uri="{FF2B5EF4-FFF2-40B4-BE49-F238E27FC236}">
                  <a16:creationId xmlns:a16="http://schemas.microsoft.com/office/drawing/2014/main" id="{A235C70C-EC8D-498A-94C8-4070845B965A}"/>
                </a:ext>
              </a:extLst>
            </p:cNvPr>
            <p:cNvSpPr txBox="1">
              <a:spLocks noChangeArrowheads="1"/>
            </p:cNvSpPr>
            <p:nvPr/>
          </p:nvSpPr>
          <p:spPr bwMode="auto">
            <a:xfrm>
              <a:off x="6525935" y="3970624"/>
              <a:ext cx="280851" cy="31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400">
                  <a:solidFill>
                    <a:srgbClr val="2F2B20"/>
                  </a:solidFill>
                  <a:latin typeface="Arial" panose="020B0604020202020204" pitchFamily="34" charset="0"/>
                </a:rPr>
                <a:t>4</a:t>
              </a:r>
            </a:p>
          </p:txBody>
        </p:sp>
        <p:sp>
          <p:nvSpPr>
            <p:cNvPr id="11" name="Text Box 8">
              <a:extLst>
                <a:ext uri="{FF2B5EF4-FFF2-40B4-BE49-F238E27FC236}">
                  <a16:creationId xmlns:a16="http://schemas.microsoft.com/office/drawing/2014/main" id="{6FB3E0B2-1617-4169-95D0-C8D4D5E7AF91}"/>
                </a:ext>
              </a:extLst>
            </p:cNvPr>
            <p:cNvSpPr txBox="1">
              <a:spLocks noChangeArrowheads="1"/>
            </p:cNvSpPr>
            <p:nvPr/>
          </p:nvSpPr>
          <p:spPr bwMode="auto">
            <a:xfrm>
              <a:off x="6525935" y="4357960"/>
              <a:ext cx="280851" cy="31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400">
                  <a:solidFill>
                    <a:srgbClr val="2F2B20"/>
                  </a:solidFill>
                  <a:latin typeface="Arial" panose="020B0604020202020204" pitchFamily="34" charset="0"/>
                </a:rPr>
                <a:t>5</a:t>
              </a:r>
            </a:p>
          </p:txBody>
        </p:sp>
        <p:sp>
          <p:nvSpPr>
            <p:cNvPr id="12" name="Text Box 9">
              <a:extLst>
                <a:ext uri="{FF2B5EF4-FFF2-40B4-BE49-F238E27FC236}">
                  <a16:creationId xmlns:a16="http://schemas.microsoft.com/office/drawing/2014/main" id="{4AE29B3E-1CEB-4537-AD2E-87FC81330F06}"/>
                </a:ext>
              </a:extLst>
            </p:cNvPr>
            <p:cNvSpPr txBox="1">
              <a:spLocks noChangeArrowheads="1"/>
            </p:cNvSpPr>
            <p:nvPr/>
          </p:nvSpPr>
          <p:spPr bwMode="auto">
            <a:xfrm>
              <a:off x="6525935" y="4747436"/>
              <a:ext cx="280851" cy="31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400">
                  <a:solidFill>
                    <a:srgbClr val="2F2B20"/>
                  </a:solidFill>
                  <a:latin typeface="Arial" panose="020B0604020202020204" pitchFamily="34" charset="0"/>
                </a:rPr>
                <a:t>6</a:t>
              </a:r>
            </a:p>
          </p:txBody>
        </p:sp>
        <p:sp>
          <p:nvSpPr>
            <p:cNvPr id="13" name="Text Box 10">
              <a:extLst>
                <a:ext uri="{FF2B5EF4-FFF2-40B4-BE49-F238E27FC236}">
                  <a16:creationId xmlns:a16="http://schemas.microsoft.com/office/drawing/2014/main" id="{7922BE44-457E-4A34-8B5A-DDD1E097C928}"/>
                </a:ext>
              </a:extLst>
            </p:cNvPr>
            <p:cNvSpPr txBox="1">
              <a:spLocks noChangeArrowheads="1"/>
            </p:cNvSpPr>
            <p:nvPr/>
          </p:nvSpPr>
          <p:spPr bwMode="auto">
            <a:xfrm>
              <a:off x="6525935" y="5158312"/>
              <a:ext cx="280851" cy="31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400">
                  <a:solidFill>
                    <a:srgbClr val="2F2B20"/>
                  </a:solidFill>
                  <a:latin typeface="Arial" panose="020B0604020202020204" pitchFamily="34" charset="0"/>
                </a:rPr>
                <a:t>7</a:t>
              </a:r>
            </a:p>
          </p:txBody>
        </p:sp>
        <p:sp>
          <p:nvSpPr>
            <p:cNvPr id="14" name="Text Box 11">
              <a:extLst>
                <a:ext uri="{FF2B5EF4-FFF2-40B4-BE49-F238E27FC236}">
                  <a16:creationId xmlns:a16="http://schemas.microsoft.com/office/drawing/2014/main" id="{8D16C41E-1164-4C82-A62F-15A37D5D30C2}"/>
                </a:ext>
              </a:extLst>
            </p:cNvPr>
            <p:cNvSpPr txBox="1">
              <a:spLocks noChangeArrowheads="1"/>
            </p:cNvSpPr>
            <p:nvPr/>
          </p:nvSpPr>
          <p:spPr bwMode="auto">
            <a:xfrm>
              <a:off x="6536821" y="5545648"/>
              <a:ext cx="280851" cy="31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400">
                  <a:solidFill>
                    <a:srgbClr val="2F2B20"/>
                  </a:solidFill>
                  <a:latin typeface="Arial" panose="020B0604020202020204" pitchFamily="34" charset="0"/>
                </a:rPr>
                <a:t>8</a:t>
              </a:r>
            </a:p>
          </p:txBody>
        </p:sp>
        <p:sp>
          <p:nvSpPr>
            <p:cNvPr id="15" name="Text Box 12">
              <a:extLst>
                <a:ext uri="{FF2B5EF4-FFF2-40B4-BE49-F238E27FC236}">
                  <a16:creationId xmlns:a16="http://schemas.microsoft.com/office/drawing/2014/main" id="{DC9A00C4-3882-4860-A09D-2DF8ED878D86}"/>
                </a:ext>
              </a:extLst>
            </p:cNvPr>
            <p:cNvSpPr txBox="1">
              <a:spLocks noChangeArrowheads="1"/>
            </p:cNvSpPr>
            <p:nvPr/>
          </p:nvSpPr>
          <p:spPr bwMode="auto">
            <a:xfrm>
              <a:off x="6525935" y="5911584"/>
              <a:ext cx="280851" cy="31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400">
                  <a:solidFill>
                    <a:srgbClr val="2F2B20"/>
                  </a:solidFill>
                  <a:latin typeface="Arial" panose="020B0604020202020204" pitchFamily="34" charset="0"/>
                </a:rPr>
                <a:t>9</a:t>
              </a:r>
            </a:p>
          </p:txBody>
        </p:sp>
        <p:sp>
          <p:nvSpPr>
            <p:cNvPr id="16" name="Rectangle 13">
              <a:extLst>
                <a:ext uri="{FF2B5EF4-FFF2-40B4-BE49-F238E27FC236}">
                  <a16:creationId xmlns:a16="http://schemas.microsoft.com/office/drawing/2014/main" id="{485F0E6B-779E-421F-B65C-9D300E19018D}"/>
                </a:ext>
              </a:extLst>
            </p:cNvPr>
            <p:cNvSpPr>
              <a:spLocks noChangeArrowheads="1"/>
            </p:cNvSpPr>
            <p:nvPr/>
          </p:nvSpPr>
          <p:spPr bwMode="auto">
            <a:xfrm>
              <a:off x="6919998" y="2438400"/>
              <a:ext cx="396240" cy="38947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17" name="Rectangle 14">
              <a:extLst>
                <a:ext uri="{FF2B5EF4-FFF2-40B4-BE49-F238E27FC236}">
                  <a16:creationId xmlns:a16="http://schemas.microsoft.com/office/drawing/2014/main" id="{7C575F24-C318-474D-823D-04A73060767A}"/>
                </a:ext>
              </a:extLst>
            </p:cNvPr>
            <p:cNvSpPr>
              <a:spLocks noChangeArrowheads="1"/>
            </p:cNvSpPr>
            <p:nvPr/>
          </p:nvSpPr>
          <p:spPr bwMode="auto">
            <a:xfrm>
              <a:off x="6919998" y="2825736"/>
              <a:ext cx="396240" cy="38947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18" name="Rectangle 15">
              <a:extLst>
                <a:ext uri="{FF2B5EF4-FFF2-40B4-BE49-F238E27FC236}">
                  <a16:creationId xmlns:a16="http://schemas.microsoft.com/office/drawing/2014/main" id="{C1A44743-AE49-4832-AABC-F8ADC2B7E9DC}"/>
                </a:ext>
              </a:extLst>
            </p:cNvPr>
            <p:cNvSpPr>
              <a:spLocks noChangeArrowheads="1"/>
            </p:cNvSpPr>
            <p:nvPr/>
          </p:nvSpPr>
          <p:spPr bwMode="auto">
            <a:xfrm>
              <a:off x="6919998" y="3215212"/>
              <a:ext cx="396240" cy="38947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19" name="Rectangle 16">
              <a:extLst>
                <a:ext uri="{FF2B5EF4-FFF2-40B4-BE49-F238E27FC236}">
                  <a16:creationId xmlns:a16="http://schemas.microsoft.com/office/drawing/2014/main" id="{5A7DA9AF-C159-47D9-BDE7-D5E540C6742E}"/>
                </a:ext>
              </a:extLst>
            </p:cNvPr>
            <p:cNvSpPr>
              <a:spLocks noChangeArrowheads="1"/>
            </p:cNvSpPr>
            <p:nvPr/>
          </p:nvSpPr>
          <p:spPr bwMode="auto">
            <a:xfrm>
              <a:off x="6919998" y="3602548"/>
              <a:ext cx="396240" cy="38947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20" name="Rectangle 17">
              <a:extLst>
                <a:ext uri="{FF2B5EF4-FFF2-40B4-BE49-F238E27FC236}">
                  <a16:creationId xmlns:a16="http://schemas.microsoft.com/office/drawing/2014/main" id="{79C15C7F-0273-4D58-B2BD-DB4B3DA50E29}"/>
                </a:ext>
              </a:extLst>
            </p:cNvPr>
            <p:cNvSpPr>
              <a:spLocks noChangeArrowheads="1"/>
            </p:cNvSpPr>
            <p:nvPr/>
          </p:nvSpPr>
          <p:spPr bwMode="auto">
            <a:xfrm>
              <a:off x="6919998" y="3992024"/>
              <a:ext cx="396240" cy="38947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21" name="Rectangle 18">
              <a:extLst>
                <a:ext uri="{FF2B5EF4-FFF2-40B4-BE49-F238E27FC236}">
                  <a16:creationId xmlns:a16="http://schemas.microsoft.com/office/drawing/2014/main" id="{EEDE1072-F1E3-4D01-863D-19B776FCECEF}"/>
                </a:ext>
              </a:extLst>
            </p:cNvPr>
            <p:cNvSpPr>
              <a:spLocks noChangeArrowheads="1"/>
            </p:cNvSpPr>
            <p:nvPr/>
          </p:nvSpPr>
          <p:spPr bwMode="auto">
            <a:xfrm>
              <a:off x="6919998" y="4381500"/>
              <a:ext cx="396240" cy="38947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22" name="Rectangle 19">
              <a:extLst>
                <a:ext uri="{FF2B5EF4-FFF2-40B4-BE49-F238E27FC236}">
                  <a16:creationId xmlns:a16="http://schemas.microsoft.com/office/drawing/2014/main" id="{36968AA7-69D2-4772-ADA9-735D861D01DE}"/>
                </a:ext>
              </a:extLst>
            </p:cNvPr>
            <p:cNvSpPr>
              <a:spLocks noChangeArrowheads="1"/>
            </p:cNvSpPr>
            <p:nvPr/>
          </p:nvSpPr>
          <p:spPr bwMode="auto">
            <a:xfrm>
              <a:off x="6919998" y="4768836"/>
              <a:ext cx="396240" cy="38947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23" name="Rectangle 20">
              <a:extLst>
                <a:ext uri="{FF2B5EF4-FFF2-40B4-BE49-F238E27FC236}">
                  <a16:creationId xmlns:a16="http://schemas.microsoft.com/office/drawing/2014/main" id="{5F468C00-4DD7-42BA-BB2D-A3D23D534862}"/>
                </a:ext>
              </a:extLst>
            </p:cNvPr>
            <p:cNvSpPr>
              <a:spLocks noChangeArrowheads="1"/>
            </p:cNvSpPr>
            <p:nvPr/>
          </p:nvSpPr>
          <p:spPr bwMode="auto">
            <a:xfrm>
              <a:off x="6919998" y="5158312"/>
              <a:ext cx="396240" cy="38947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24" name="Rectangle 21">
              <a:extLst>
                <a:ext uri="{FF2B5EF4-FFF2-40B4-BE49-F238E27FC236}">
                  <a16:creationId xmlns:a16="http://schemas.microsoft.com/office/drawing/2014/main" id="{2C7C0AF9-A836-4E6B-822B-4B3B644DCFE8}"/>
                </a:ext>
              </a:extLst>
            </p:cNvPr>
            <p:cNvSpPr>
              <a:spLocks noChangeArrowheads="1"/>
            </p:cNvSpPr>
            <p:nvPr/>
          </p:nvSpPr>
          <p:spPr bwMode="auto">
            <a:xfrm>
              <a:off x="6919998" y="5545648"/>
              <a:ext cx="396240" cy="38947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25" name="Rectangle 22">
              <a:extLst>
                <a:ext uri="{FF2B5EF4-FFF2-40B4-BE49-F238E27FC236}">
                  <a16:creationId xmlns:a16="http://schemas.microsoft.com/office/drawing/2014/main" id="{00EE12C2-F877-4B2A-A254-295AF31A3598}"/>
                </a:ext>
              </a:extLst>
            </p:cNvPr>
            <p:cNvSpPr>
              <a:spLocks noChangeArrowheads="1"/>
            </p:cNvSpPr>
            <p:nvPr/>
          </p:nvSpPr>
          <p:spPr bwMode="auto">
            <a:xfrm>
              <a:off x="6919998" y="5935124"/>
              <a:ext cx="396240" cy="38947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26" name="Rectangle 23">
              <a:extLst>
                <a:ext uri="{FF2B5EF4-FFF2-40B4-BE49-F238E27FC236}">
                  <a16:creationId xmlns:a16="http://schemas.microsoft.com/office/drawing/2014/main" id="{51DE74B8-6DE8-4EAE-8B16-D6ECF81CBCB2}"/>
                </a:ext>
              </a:extLst>
            </p:cNvPr>
            <p:cNvSpPr>
              <a:spLocks noChangeArrowheads="1"/>
            </p:cNvSpPr>
            <p:nvPr/>
          </p:nvSpPr>
          <p:spPr bwMode="auto">
            <a:xfrm>
              <a:off x="7917847" y="2472640"/>
              <a:ext cx="790303" cy="291037"/>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fontAlgn="base">
                <a:spcBef>
                  <a:spcPct val="0"/>
                </a:spcBef>
                <a:spcAft>
                  <a:spcPct val="0"/>
                </a:spcAft>
                <a:buClrTx/>
                <a:buNone/>
              </a:pPr>
              <a:r>
                <a:rPr lang="en-US" altLang="en-US" sz="1400">
                  <a:solidFill>
                    <a:srgbClr val="2F2B20"/>
                  </a:solidFill>
                  <a:latin typeface="Arial" panose="020B0604020202020204" pitchFamily="34" charset="0"/>
                </a:rPr>
                <a:t>0</a:t>
              </a:r>
            </a:p>
          </p:txBody>
        </p:sp>
        <p:sp>
          <p:nvSpPr>
            <p:cNvPr id="27" name="Rectangle 24">
              <a:extLst>
                <a:ext uri="{FF2B5EF4-FFF2-40B4-BE49-F238E27FC236}">
                  <a16:creationId xmlns:a16="http://schemas.microsoft.com/office/drawing/2014/main" id="{0CDEC3C3-EECD-4071-BD25-8C5CDE3FC86B}"/>
                </a:ext>
              </a:extLst>
            </p:cNvPr>
            <p:cNvSpPr>
              <a:spLocks noChangeArrowheads="1"/>
            </p:cNvSpPr>
            <p:nvPr/>
          </p:nvSpPr>
          <p:spPr bwMode="auto">
            <a:xfrm>
              <a:off x="8708150" y="2472640"/>
              <a:ext cx="396240" cy="291037"/>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28" name="Rectangle 25">
              <a:extLst>
                <a:ext uri="{FF2B5EF4-FFF2-40B4-BE49-F238E27FC236}">
                  <a16:creationId xmlns:a16="http://schemas.microsoft.com/office/drawing/2014/main" id="{B02251E3-5FF9-4A6B-B3DE-EB019D127B6E}"/>
                </a:ext>
              </a:extLst>
            </p:cNvPr>
            <p:cNvSpPr>
              <a:spLocks noChangeArrowheads="1"/>
            </p:cNvSpPr>
            <p:nvPr/>
          </p:nvSpPr>
          <p:spPr bwMode="auto">
            <a:xfrm>
              <a:off x="7917847" y="2872816"/>
              <a:ext cx="790303" cy="291037"/>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fontAlgn="base">
                <a:spcBef>
                  <a:spcPct val="0"/>
                </a:spcBef>
                <a:spcAft>
                  <a:spcPct val="0"/>
                </a:spcAft>
                <a:buClrTx/>
                <a:buNone/>
              </a:pPr>
              <a:r>
                <a:rPr lang="en-US" altLang="en-US" sz="1400">
                  <a:solidFill>
                    <a:srgbClr val="2F2B20"/>
                  </a:solidFill>
                  <a:latin typeface="Arial" panose="020B0604020202020204" pitchFamily="34" charset="0"/>
                </a:rPr>
                <a:t>81</a:t>
              </a:r>
            </a:p>
          </p:txBody>
        </p:sp>
        <p:sp>
          <p:nvSpPr>
            <p:cNvPr id="29" name="Rectangle 26">
              <a:extLst>
                <a:ext uri="{FF2B5EF4-FFF2-40B4-BE49-F238E27FC236}">
                  <a16:creationId xmlns:a16="http://schemas.microsoft.com/office/drawing/2014/main" id="{DD0464EA-76D1-4166-8EC7-2EAB336AA030}"/>
                </a:ext>
              </a:extLst>
            </p:cNvPr>
            <p:cNvSpPr>
              <a:spLocks noChangeArrowheads="1"/>
            </p:cNvSpPr>
            <p:nvPr/>
          </p:nvSpPr>
          <p:spPr bwMode="auto">
            <a:xfrm>
              <a:off x="8708150" y="2872816"/>
              <a:ext cx="396240" cy="291037"/>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30" name="Rectangle 27">
              <a:extLst>
                <a:ext uri="{FF2B5EF4-FFF2-40B4-BE49-F238E27FC236}">
                  <a16:creationId xmlns:a16="http://schemas.microsoft.com/office/drawing/2014/main" id="{8240F6D7-4645-4C60-A06C-19BDD1703964}"/>
                </a:ext>
              </a:extLst>
            </p:cNvPr>
            <p:cNvSpPr>
              <a:spLocks noChangeArrowheads="1"/>
            </p:cNvSpPr>
            <p:nvPr/>
          </p:nvSpPr>
          <p:spPr bwMode="auto">
            <a:xfrm>
              <a:off x="9494412" y="2879235"/>
              <a:ext cx="790303" cy="291037"/>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fontAlgn="base">
                <a:spcBef>
                  <a:spcPct val="0"/>
                </a:spcBef>
                <a:spcAft>
                  <a:spcPct val="0"/>
                </a:spcAft>
                <a:buClrTx/>
                <a:buNone/>
              </a:pPr>
              <a:r>
                <a:rPr lang="en-US" altLang="en-US" sz="1400">
                  <a:solidFill>
                    <a:srgbClr val="2F2B20"/>
                  </a:solidFill>
                  <a:latin typeface="Arial" panose="020B0604020202020204" pitchFamily="34" charset="0"/>
                </a:rPr>
                <a:t>1</a:t>
              </a:r>
            </a:p>
          </p:txBody>
        </p:sp>
        <p:sp>
          <p:nvSpPr>
            <p:cNvPr id="31" name="Rectangle 28">
              <a:extLst>
                <a:ext uri="{FF2B5EF4-FFF2-40B4-BE49-F238E27FC236}">
                  <a16:creationId xmlns:a16="http://schemas.microsoft.com/office/drawing/2014/main" id="{0E1F996C-D892-4108-BE3D-3AFC6A6FC953}"/>
                </a:ext>
              </a:extLst>
            </p:cNvPr>
            <p:cNvSpPr>
              <a:spLocks noChangeArrowheads="1"/>
            </p:cNvSpPr>
            <p:nvPr/>
          </p:nvSpPr>
          <p:spPr bwMode="auto">
            <a:xfrm>
              <a:off x="10284715" y="2879235"/>
              <a:ext cx="396240" cy="291037"/>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32" name="Line 29">
              <a:extLst>
                <a:ext uri="{FF2B5EF4-FFF2-40B4-BE49-F238E27FC236}">
                  <a16:creationId xmlns:a16="http://schemas.microsoft.com/office/drawing/2014/main" id="{CB1867AE-04FA-4016-BCF4-0CA0E7498BD4}"/>
                </a:ext>
              </a:extLst>
            </p:cNvPr>
            <p:cNvSpPr>
              <a:spLocks noChangeShapeType="1"/>
            </p:cNvSpPr>
            <p:nvPr/>
          </p:nvSpPr>
          <p:spPr bwMode="auto">
            <a:xfrm>
              <a:off x="7118118" y="3022614"/>
              <a:ext cx="790303" cy="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33" name="Line 30">
              <a:extLst>
                <a:ext uri="{FF2B5EF4-FFF2-40B4-BE49-F238E27FC236}">
                  <a16:creationId xmlns:a16="http://schemas.microsoft.com/office/drawing/2014/main" id="{BC026D20-D1B7-478F-AD6C-9E7E01158842}"/>
                </a:ext>
              </a:extLst>
            </p:cNvPr>
            <p:cNvSpPr>
              <a:spLocks noChangeShapeType="1"/>
            </p:cNvSpPr>
            <p:nvPr/>
          </p:nvSpPr>
          <p:spPr bwMode="auto">
            <a:xfrm>
              <a:off x="8932524" y="3022614"/>
              <a:ext cx="548640" cy="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34" name="Line 31">
              <a:extLst>
                <a:ext uri="{FF2B5EF4-FFF2-40B4-BE49-F238E27FC236}">
                  <a16:creationId xmlns:a16="http://schemas.microsoft.com/office/drawing/2014/main" id="{5E73FB93-0685-4CA5-ABB6-D875D52878F8}"/>
                </a:ext>
              </a:extLst>
            </p:cNvPr>
            <p:cNvSpPr>
              <a:spLocks noChangeShapeType="1"/>
            </p:cNvSpPr>
            <p:nvPr/>
          </p:nvSpPr>
          <p:spPr bwMode="auto">
            <a:xfrm>
              <a:off x="7118118" y="2622438"/>
              <a:ext cx="790303" cy="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35" name="Rectangle 32">
              <a:extLst>
                <a:ext uri="{FF2B5EF4-FFF2-40B4-BE49-F238E27FC236}">
                  <a16:creationId xmlns:a16="http://schemas.microsoft.com/office/drawing/2014/main" id="{1E7EBDAB-D966-4038-832B-C3E8BEED5B74}"/>
                </a:ext>
              </a:extLst>
            </p:cNvPr>
            <p:cNvSpPr>
              <a:spLocks noChangeArrowheads="1"/>
            </p:cNvSpPr>
            <p:nvPr/>
          </p:nvSpPr>
          <p:spPr bwMode="auto">
            <a:xfrm>
              <a:off x="6919998" y="3992024"/>
              <a:ext cx="396240" cy="38947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36" name="Rectangle 33">
              <a:extLst>
                <a:ext uri="{FF2B5EF4-FFF2-40B4-BE49-F238E27FC236}">
                  <a16:creationId xmlns:a16="http://schemas.microsoft.com/office/drawing/2014/main" id="{D0321A8E-784E-475D-AE31-CE0C94650996}"/>
                </a:ext>
              </a:extLst>
            </p:cNvPr>
            <p:cNvSpPr>
              <a:spLocks noChangeArrowheads="1"/>
            </p:cNvSpPr>
            <p:nvPr/>
          </p:nvSpPr>
          <p:spPr bwMode="auto">
            <a:xfrm>
              <a:off x="7917847" y="4039104"/>
              <a:ext cx="790303" cy="291037"/>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fontAlgn="base">
                <a:spcBef>
                  <a:spcPct val="0"/>
                </a:spcBef>
                <a:spcAft>
                  <a:spcPct val="0"/>
                </a:spcAft>
                <a:buClrTx/>
                <a:buNone/>
              </a:pPr>
              <a:r>
                <a:rPr lang="en-US" altLang="en-US" sz="1400">
                  <a:solidFill>
                    <a:srgbClr val="2F2B20"/>
                  </a:solidFill>
                  <a:latin typeface="Arial" panose="020B0604020202020204" pitchFamily="34" charset="0"/>
                </a:rPr>
                <a:t>64</a:t>
              </a:r>
            </a:p>
          </p:txBody>
        </p:sp>
        <p:sp>
          <p:nvSpPr>
            <p:cNvPr id="37" name="Rectangle 34">
              <a:extLst>
                <a:ext uri="{FF2B5EF4-FFF2-40B4-BE49-F238E27FC236}">
                  <a16:creationId xmlns:a16="http://schemas.microsoft.com/office/drawing/2014/main" id="{1DC826AF-6EB9-4F8E-A9F9-B18EA1FD60ED}"/>
                </a:ext>
              </a:extLst>
            </p:cNvPr>
            <p:cNvSpPr>
              <a:spLocks noChangeArrowheads="1"/>
            </p:cNvSpPr>
            <p:nvPr/>
          </p:nvSpPr>
          <p:spPr bwMode="auto">
            <a:xfrm>
              <a:off x="8708150" y="4039104"/>
              <a:ext cx="396240" cy="291037"/>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38" name="Rectangle 35">
              <a:extLst>
                <a:ext uri="{FF2B5EF4-FFF2-40B4-BE49-F238E27FC236}">
                  <a16:creationId xmlns:a16="http://schemas.microsoft.com/office/drawing/2014/main" id="{66D7735C-ED32-4710-966F-A06A4F63870B}"/>
                </a:ext>
              </a:extLst>
            </p:cNvPr>
            <p:cNvSpPr>
              <a:spLocks noChangeArrowheads="1"/>
            </p:cNvSpPr>
            <p:nvPr/>
          </p:nvSpPr>
          <p:spPr bwMode="auto">
            <a:xfrm>
              <a:off x="9494412" y="4045523"/>
              <a:ext cx="790303" cy="291037"/>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fontAlgn="base">
                <a:spcBef>
                  <a:spcPct val="0"/>
                </a:spcBef>
                <a:spcAft>
                  <a:spcPct val="0"/>
                </a:spcAft>
                <a:buClrTx/>
                <a:buNone/>
              </a:pPr>
              <a:r>
                <a:rPr lang="en-US" altLang="en-US" sz="1400">
                  <a:solidFill>
                    <a:srgbClr val="2F2B20"/>
                  </a:solidFill>
                  <a:latin typeface="Arial" panose="020B0604020202020204" pitchFamily="34" charset="0"/>
                </a:rPr>
                <a:t>4</a:t>
              </a:r>
            </a:p>
          </p:txBody>
        </p:sp>
        <p:sp>
          <p:nvSpPr>
            <p:cNvPr id="39" name="Rectangle 36">
              <a:extLst>
                <a:ext uri="{FF2B5EF4-FFF2-40B4-BE49-F238E27FC236}">
                  <a16:creationId xmlns:a16="http://schemas.microsoft.com/office/drawing/2014/main" id="{03F96F1A-4F18-47A9-B7A9-13B22B5870AA}"/>
                </a:ext>
              </a:extLst>
            </p:cNvPr>
            <p:cNvSpPr>
              <a:spLocks noChangeArrowheads="1"/>
            </p:cNvSpPr>
            <p:nvPr/>
          </p:nvSpPr>
          <p:spPr bwMode="auto">
            <a:xfrm>
              <a:off x="10284715" y="4045523"/>
              <a:ext cx="396240" cy="291037"/>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40" name="Line 37">
              <a:extLst>
                <a:ext uri="{FF2B5EF4-FFF2-40B4-BE49-F238E27FC236}">
                  <a16:creationId xmlns:a16="http://schemas.microsoft.com/office/drawing/2014/main" id="{2FD6C14B-493B-4504-8218-726EC788363F}"/>
                </a:ext>
              </a:extLst>
            </p:cNvPr>
            <p:cNvSpPr>
              <a:spLocks noChangeShapeType="1"/>
            </p:cNvSpPr>
            <p:nvPr/>
          </p:nvSpPr>
          <p:spPr bwMode="auto">
            <a:xfrm>
              <a:off x="7118118" y="4188902"/>
              <a:ext cx="790303" cy="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41" name="Line 38">
              <a:extLst>
                <a:ext uri="{FF2B5EF4-FFF2-40B4-BE49-F238E27FC236}">
                  <a16:creationId xmlns:a16="http://schemas.microsoft.com/office/drawing/2014/main" id="{9B224E1C-E6AB-4F76-9403-2B75BF1002E0}"/>
                </a:ext>
              </a:extLst>
            </p:cNvPr>
            <p:cNvSpPr>
              <a:spLocks noChangeShapeType="1"/>
            </p:cNvSpPr>
            <p:nvPr/>
          </p:nvSpPr>
          <p:spPr bwMode="auto">
            <a:xfrm>
              <a:off x="8932524" y="4188902"/>
              <a:ext cx="548640" cy="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42" name="Rectangle 39">
              <a:extLst>
                <a:ext uri="{FF2B5EF4-FFF2-40B4-BE49-F238E27FC236}">
                  <a16:creationId xmlns:a16="http://schemas.microsoft.com/office/drawing/2014/main" id="{4FB087D6-6ADE-443A-B1D4-5B8B0D1565B3}"/>
                </a:ext>
              </a:extLst>
            </p:cNvPr>
            <p:cNvSpPr>
              <a:spLocks noChangeArrowheads="1"/>
            </p:cNvSpPr>
            <p:nvPr/>
          </p:nvSpPr>
          <p:spPr bwMode="auto">
            <a:xfrm>
              <a:off x="7917847" y="4432859"/>
              <a:ext cx="790303" cy="291037"/>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fontAlgn="base">
                <a:spcBef>
                  <a:spcPct val="0"/>
                </a:spcBef>
                <a:spcAft>
                  <a:spcPct val="0"/>
                </a:spcAft>
                <a:buClrTx/>
                <a:buNone/>
              </a:pPr>
              <a:r>
                <a:rPr lang="en-US" altLang="en-US" sz="1400">
                  <a:solidFill>
                    <a:srgbClr val="2F2B20"/>
                  </a:solidFill>
                  <a:latin typeface="Arial" panose="020B0604020202020204" pitchFamily="34" charset="0"/>
                </a:rPr>
                <a:t>25</a:t>
              </a:r>
            </a:p>
          </p:txBody>
        </p:sp>
        <p:sp>
          <p:nvSpPr>
            <p:cNvPr id="43" name="Rectangle 40">
              <a:extLst>
                <a:ext uri="{FF2B5EF4-FFF2-40B4-BE49-F238E27FC236}">
                  <a16:creationId xmlns:a16="http://schemas.microsoft.com/office/drawing/2014/main" id="{007FC719-45F9-47BE-8C29-6016C7424C2B}"/>
                </a:ext>
              </a:extLst>
            </p:cNvPr>
            <p:cNvSpPr>
              <a:spLocks noChangeArrowheads="1"/>
            </p:cNvSpPr>
            <p:nvPr/>
          </p:nvSpPr>
          <p:spPr bwMode="auto">
            <a:xfrm>
              <a:off x="8708150" y="4432859"/>
              <a:ext cx="396240" cy="291037"/>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44" name="Line 41">
              <a:extLst>
                <a:ext uri="{FF2B5EF4-FFF2-40B4-BE49-F238E27FC236}">
                  <a16:creationId xmlns:a16="http://schemas.microsoft.com/office/drawing/2014/main" id="{92AA399B-B4ED-4587-B813-458467C5870D}"/>
                </a:ext>
              </a:extLst>
            </p:cNvPr>
            <p:cNvSpPr>
              <a:spLocks noChangeShapeType="1"/>
            </p:cNvSpPr>
            <p:nvPr/>
          </p:nvSpPr>
          <p:spPr bwMode="auto">
            <a:xfrm>
              <a:off x="7118118" y="4582658"/>
              <a:ext cx="790303" cy="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45" name="Rectangle 42">
              <a:extLst>
                <a:ext uri="{FF2B5EF4-FFF2-40B4-BE49-F238E27FC236}">
                  <a16:creationId xmlns:a16="http://schemas.microsoft.com/office/drawing/2014/main" id="{531A6C9C-2628-4E71-9855-4CA3144B5325}"/>
                </a:ext>
              </a:extLst>
            </p:cNvPr>
            <p:cNvSpPr>
              <a:spLocks noChangeArrowheads="1"/>
            </p:cNvSpPr>
            <p:nvPr/>
          </p:nvSpPr>
          <p:spPr bwMode="auto">
            <a:xfrm>
              <a:off x="6919998" y="4768836"/>
              <a:ext cx="396240" cy="38947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46" name="Rectangle 43">
              <a:extLst>
                <a:ext uri="{FF2B5EF4-FFF2-40B4-BE49-F238E27FC236}">
                  <a16:creationId xmlns:a16="http://schemas.microsoft.com/office/drawing/2014/main" id="{0F416847-EBD4-46EE-87D0-2787B1CB03DC}"/>
                </a:ext>
              </a:extLst>
            </p:cNvPr>
            <p:cNvSpPr>
              <a:spLocks noChangeArrowheads="1"/>
            </p:cNvSpPr>
            <p:nvPr/>
          </p:nvSpPr>
          <p:spPr bwMode="auto">
            <a:xfrm>
              <a:off x="6919998" y="4768836"/>
              <a:ext cx="396240" cy="38947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47" name="Rectangle 44">
              <a:extLst>
                <a:ext uri="{FF2B5EF4-FFF2-40B4-BE49-F238E27FC236}">
                  <a16:creationId xmlns:a16="http://schemas.microsoft.com/office/drawing/2014/main" id="{04757F6D-135A-4682-A5F6-65678ABDD9AA}"/>
                </a:ext>
              </a:extLst>
            </p:cNvPr>
            <p:cNvSpPr>
              <a:spLocks noChangeArrowheads="1"/>
            </p:cNvSpPr>
            <p:nvPr/>
          </p:nvSpPr>
          <p:spPr bwMode="auto">
            <a:xfrm>
              <a:off x="7917847" y="4815916"/>
              <a:ext cx="790303" cy="291037"/>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fontAlgn="base">
                <a:spcBef>
                  <a:spcPct val="0"/>
                </a:spcBef>
                <a:spcAft>
                  <a:spcPct val="0"/>
                </a:spcAft>
                <a:buClrTx/>
                <a:buNone/>
              </a:pPr>
              <a:r>
                <a:rPr lang="en-US" altLang="en-US" sz="1400">
                  <a:solidFill>
                    <a:srgbClr val="2F2B20"/>
                  </a:solidFill>
                  <a:latin typeface="Arial" panose="020B0604020202020204" pitchFamily="34" charset="0"/>
                </a:rPr>
                <a:t>36</a:t>
              </a:r>
            </a:p>
          </p:txBody>
        </p:sp>
        <p:sp>
          <p:nvSpPr>
            <p:cNvPr id="48" name="Rectangle 45">
              <a:extLst>
                <a:ext uri="{FF2B5EF4-FFF2-40B4-BE49-F238E27FC236}">
                  <a16:creationId xmlns:a16="http://schemas.microsoft.com/office/drawing/2014/main" id="{67C4C772-B0B4-483A-8981-BB29CF01994E}"/>
                </a:ext>
              </a:extLst>
            </p:cNvPr>
            <p:cNvSpPr>
              <a:spLocks noChangeArrowheads="1"/>
            </p:cNvSpPr>
            <p:nvPr/>
          </p:nvSpPr>
          <p:spPr bwMode="auto">
            <a:xfrm>
              <a:off x="8708150" y="4815916"/>
              <a:ext cx="396240" cy="291037"/>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49" name="Rectangle 46">
              <a:extLst>
                <a:ext uri="{FF2B5EF4-FFF2-40B4-BE49-F238E27FC236}">
                  <a16:creationId xmlns:a16="http://schemas.microsoft.com/office/drawing/2014/main" id="{0C7215FF-9194-4800-9E36-1CDBC29A88AE}"/>
                </a:ext>
              </a:extLst>
            </p:cNvPr>
            <p:cNvSpPr>
              <a:spLocks noChangeArrowheads="1"/>
            </p:cNvSpPr>
            <p:nvPr/>
          </p:nvSpPr>
          <p:spPr bwMode="auto">
            <a:xfrm>
              <a:off x="9494412" y="4822335"/>
              <a:ext cx="790303" cy="291037"/>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fontAlgn="base">
                <a:spcBef>
                  <a:spcPct val="0"/>
                </a:spcBef>
                <a:spcAft>
                  <a:spcPct val="0"/>
                </a:spcAft>
                <a:buClrTx/>
                <a:buNone/>
              </a:pPr>
              <a:r>
                <a:rPr lang="en-US" altLang="en-US" sz="1400">
                  <a:solidFill>
                    <a:srgbClr val="2F2B20"/>
                  </a:solidFill>
                  <a:latin typeface="Arial" panose="020B0604020202020204" pitchFamily="34" charset="0"/>
                </a:rPr>
                <a:t>16</a:t>
              </a:r>
            </a:p>
          </p:txBody>
        </p:sp>
        <p:sp>
          <p:nvSpPr>
            <p:cNvPr id="50" name="Rectangle 47">
              <a:extLst>
                <a:ext uri="{FF2B5EF4-FFF2-40B4-BE49-F238E27FC236}">
                  <a16:creationId xmlns:a16="http://schemas.microsoft.com/office/drawing/2014/main" id="{489F7247-F5DB-434A-94F7-1BB9D5A34818}"/>
                </a:ext>
              </a:extLst>
            </p:cNvPr>
            <p:cNvSpPr>
              <a:spLocks noChangeArrowheads="1"/>
            </p:cNvSpPr>
            <p:nvPr/>
          </p:nvSpPr>
          <p:spPr bwMode="auto">
            <a:xfrm>
              <a:off x="10284715" y="4822335"/>
              <a:ext cx="396240" cy="291037"/>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51" name="Line 48">
              <a:extLst>
                <a:ext uri="{FF2B5EF4-FFF2-40B4-BE49-F238E27FC236}">
                  <a16:creationId xmlns:a16="http://schemas.microsoft.com/office/drawing/2014/main" id="{73EB8CEC-AB25-42EB-AC80-736BAFAEF20C}"/>
                </a:ext>
              </a:extLst>
            </p:cNvPr>
            <p:cNvSpPr>
              <a:spLocks noChangeShapeType="1"/>
            </p:cNvSpPr>
            <p:nvPr/>
          </p:nvSpPr>
          <p:spPr bwMode="auto">
            <a:xfrm>
              <a:off x="7118118" y="4965714"/>
              <a:ext cx="790303" cy="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52" name="Line 49">
              <a:extLst>
                <a:ext uri="{FF2B5EF4-FFF2-40B4-BE49-F238E27FC236}">
                  <a16:creationId xmlns:a16="http://schemas.microsoft.com/office/drawing/2014/main" id="{4409A8CA-FE09-4755-96DD-001C8336E972}"/>
                </a:ext>
              </a:extLst>
            </p:cNvPr>
            <p:cNvSpPr>
              <a:spLocks noChangeShapeType="1"/>
            </p:cNvSpPr>
            <p:nvPr/>
          </p:nvSpPr>
          <p:spPr bwMode="auto">
            <a:xfrm>
              <a:off x="8932524" y="4965714"/>
              <a:ext cx="548640" cy="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53" name="Rectangle 50">
              <a:extLst>
                <a:ext uri="{FF2B5EF4-FFF2-40B4-BE49-F238E27FC236}">
                  <a16:creationId xmlns:a16="http://schemas.microsoft.com/office/drawing/2014/main" id="{8FB0594B-7947-4C99-BB64-80460794D613}"/>
                </a:ext>
              </a:extLst>
            </p:cNvPr>
            <p:cNvSpPr>
              <a:spLocks noChangeArrowheads="1"/>
            </p:cNvSpPr>
            <p:nvPr/>
          </p:nvSpPr>
          <p:spPr bwMode="auto">
            <a:xfrm>
              <a:off x="6919998" y="5932984"/>
              <a:ext cx="396240" cy="38947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54" name="Rectangle 51">
              <a:extLst>
                <a:ext uri="{FF2B5EF4-FFF2-40B4-BE49-F238E27FC236}">
                  <a16:creationId xmlns:a16="http://schemas.microsoft.com/office/drawing/2014/main" id="{045AE465-4FB0-441F-A2AE-2CAFD8544F76}"/>
                </a:ext>
              </a:extLst>
            </p:cNvPr>
            <p:cNvSpPr>
              <a:spLocks noChangeArrowheads="1"/>
            </p:cNvSpPr>
            <p:nvPr/>
          </p:nvSpPr>
          <p:spPr bwMode="auto">
            <a:xfrm>
              <a:off x="6919998" y="5932984"/>
              <a:ext cx="396240" cy="38947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55" name="Rectangle 52">
              <a:extLst>
                <a:ext uri="{FF2B5EF4-FFF2-40B4-BE49-F238E27FC236}">
                  <a16:creationId xmlns:a16="http://schemas.microsoft.com/office/drawing/2014/main" id="{D64FAB6D-10FC-47C3-8B26-F53332823F55}"/>
                </a:ext>
              </a:extLst>
            </p:cNvPr>
            <p:cNvSpPr>
              <a:spLocks noChangeArrowheads="1"/>
            </p:cNvSpPr>
            <p:nvPr/>
          </p:nvSpPr>
          <p:spPr bwMode="auto">
            <a:xfrm>
              <a:off x="7917847" y="5980064"/>
              <a:ext cx="790303" cy="291037"/>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fontAlgn="base">
                <a:spcBef>
                  <a:spcPct val="0"/>
                </a:spcBef>
                <a:spcAft>
                  <a:spcPct val="0"/>
                </a:spcAft>
                <a:buClrTx/>
                <a:buNone/>
              </a:pPr>
              <a:r>
                <a:rPr lang="en-US" altLang="en-US" sz="1400">
                  <a:solidFill>
                    <a:srgbClr val="2F2B20"/>
                  </a:solidFill>
                  <a:latin typeface="Arial" panose="020B0604020202020204" pitchFamily="34" charset="0"/>
                </a:rPr>
                <a:t>49</a:t>
              </a:r>
            </a:p>
          </p:txBody>
        </p:sp>
        <p:sp>
          <p:nvSpPr>
            <p:cNvPr id="56" name="Rectangle 53">
              <a:extLst>
                <a:ext uri="{FF2B5EF4-FFF2-40B4-BE49-F238E27FC236}">
                  <a16:creationId xmlns:a16="http://schemas.microsoft.com/office/drawing/2014/main" id="{62C4E64E-BF07-4A24-B71B-4AA59BF6FDFA}"/>
                </a:ext>
              </a:extLst>
            </p:cNvPr>
            <p:cNvSpPr>
              <a:spLocks noChangeArrowheads="1"/>
            </p:cNvSpPr>
            <p:nvPr/>
          </p:nvSpPr>
          <p:spPr bwMode="auto">
            <a:xfrm>
              <a:off x="8708150" y="5980064"/>
              <a:ext cx="396240" cy="291037"/>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57" name="Rectangle 54">
              <a:extLst>
                <a:ext uri="{FF2B5EF4-FFF2-40B4-BE49-F238E27FC236}">
                  <a16:creationId xmlns:a16="http://schemas.microsoft.com/office/drawing/2014/main" id="{B2251F65-95B9-4C70-B015-1205EDD81B48}"/>
                </a:ext>
              </a:extLst>
            </p:cNvPr>
            <p:cNvSpPr>
              <a:spLocks noChangeArrowheads="1"/>
            </p:cNvSpPr>
            <p:nvPr/>
          </p:nvSpPr>
          <p:spPr bwMode="auto">
            <a:xfrm>
              <a:off x="9494412" y="5986483"/>
              <a:ext cx="790303" cy="291037"/>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gn="ctr" fontAlgn="base">
                <a:spcBef>
                  <a:spcPct val="0"/>
                </a:spcBef>
                <a:spcAft>
                  <a:spcPct val="0"/>
                </a:spcAft>
                <a:buClrTx/>
                <a:buNone/>
              </a:pPr>
              <a:r>
                <a:rPr lang="en-US" altLang="en-US" sz="1400">
                  <a:solidFill>
                    <a:srgbClr val="2F2B20"/>
                  </a:solidFill>
                  <a:latin typeface="Arial" panose="020B0604020202020204" pitchFamily="34" charset="0"/>
                </a:rPr>
                <a:t>9</a:t>
              </a:r>
            </a:p>
          </p:txBody>
        </p:sp>
        <p:sp>
          <p:nvSpPr>
            <p:cNvPr id="58" name="Rectangle 55">
              <a:extLst>
                <a:ext uri="{FF2B5EF4-FFF2-40B4-BE49-F238E27FC236}">
                  <a16:creationId xmlns:a16="http://schemas.microsoft.com/office/drawing/2014/main" id="{0CFFF8AF-B70F-416C-9AEB-4EE87E0C71CC}"/>
                </a:ext>
              </a:extLst>
            </p:cNvPr>
            <p:cNvSpPr>
              <a:spLocks noChangeArrowheads="1"/>
            </p:cNvSpPr>
            <p:nvPr/>
          </p:nvSpPr>
          <p:spPr bwMode="auto">
            <a:xfrm>
              <a:off x="10284715" y="5986483"/>
              <a:ext cx="396240" cy="291037"/>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endParaRPr lang="tr-TR" altLang="en-US" sz="2400">
                <a:solidFill>
                  <a:srgbClr val="2F2B20"/>
                </a:solidFill>
                <a:latin typeface="Times New Roman" panose="02020603050405020304" pitchFamily="18" charset="0"/>
              </a:endParaRPr>
            </a:p>
          </p:txBody>
        </p:sp>
        <p:sp>
          <p:nvSpPr>
            <p:cNvPr id="59" name="Line 56">
              <a:extLst>
                <a:ext uri="{FF2B5EF4-FFF2-40B4-BE49-F238E27FC236}">
                  <a16:creationId xmlns:a16="http://schemas.microsoft.com/office/drawing/2014/main" id="{4A225F3C-2241-4FFF-8A30-844360E2CE2D}"/>
                </a:ext>
              </a:extLst>
            </p:cNvPr>
            <p:cNvSpPr>
              <a:spLocks noChangeShapeType="1"/>
            </p:cNvSpPr>
            <p:nvPr/>
          </p:nvSpPr>
          <p:spPr bwMode="auto">
            <a:xfrm>
              <a:off x="7118118" y="6129862"/>
              <a:ext cx="790303" cy="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60" name="Line 57">
              <a:extLst>
                <a:ext uri="{FF2B5EF4-FFF2-40B4-BE49-F238E27FC236}">
                  <a16:creationId xmlns:a16="http://schemas.microsoft.com/office/drawing/2014/main" id="{4D5B6F9C-93F6-44EB-BCCF-F785F8ADC02B}"/>
                </a:ext>
              </a:extLst>
            </p:cNvPr>
            <p:cNvSpPr>
              <a:spLocks noChangeShapeType="1"/>
            </p:cNvSpPr>
            <p:nvPr/>
          </p:nvSpPr>
          <p:spPr bwMode="auto">
            <a:xfrm>
              <a:off x="8932524" y="6129862"/>
              <a:ext cx="548640" cy="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61" name="Line 58">
              <a:extLst>
                <a:ext uri="{FF2B5EF4-FFF2-40B4-BE49-F238E27FC236}">
                  <a16:creationId xmlns:a16="http://schemas.microsoft.com/office/drawing/2014/main" id="{827CC8C5-AD2E-4BB7-84F3-9AE333B7110B}"/>
                </a:ext>
              </a:extLst>
            </p:cNvPr>
            <p:cNvSpPr>
              <a:spLocks noChangeShapeType="1"/>
            </p:cNvSpPr>
            <p:nvPr/>
          </p:nvSpPr>
          <p:spPr bwMode="auto">
            <a:xfrm>
              <a:off x="7128751" y="3409950"/>
              <a:ext cx="790303" cy="0"/>
            </a:xfrm>
            <a:prstGeom prst="line">
              <a:avLst/>
            </a:prstGeom>
            <a:noFill/>
            <a:ln w="12700">
              <a:solidFill>
                <a:schemeClr val="tx1"/>
              </a:solidFill>
              <a:round/>
              <a:headEnd type="oval" w="med" len="me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62" name="Line 59">
              <a:extLst>
                <a:ext uri="{FF2B5EF4-FFF2-40B4-BE49-F238E27FC236}">
                  <a16:creationId xmlns:a16="http://schemas.microsoft.com/office/drawing/2014/main" id="{3D166410-FAD3-4A5A-856F-422C2B9A9FC4}"/>
                </a:ext>
              </a:extLst>
            </p:cNvPr>
            <p:cNvSpPr>
              <a:spLocks noChangeShapeType="1"/>
            </p:cNvSpPr>
            <p:nvPr/>
          </p:nvSpPr>
          <p:spPr bwMode="auto">
            <a:xfrm>
              <a:off x="7917847" y="3409950"/>
              <a:ext cx="0" cy="9629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63" name="Line 60">
              <a:extLst>
                <a:ext uri="{FF2B5EF4-FFF2-40B4-BE49-F238E27FC236}">
                  <a16:creationId xmlns:a16="http://schemas.microsoft.com/office/drawing/2014/main" id="{8F2FA2CC-8110-40B8-AC9D-8712A78397AC}"/>
                </a:ext>
              </a:extLst>
            </p:cNvPr>
            <p:cNvSpPr>
              <a:spLocks noChangeShapeType="1"/>
            </p:cNvSpPr>
            <p:nvPr/>
          </p:nvSpPr>
          <p:spPr bwMode="auto">
            <a:xfrm>
              <a:off x="7710301" y="3506249"/>
              <a:ext cx="3962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64" name="Line 61">
              <a:extLst>
                <a:ext uri="{FF2B5EF4-FFF2-40B4-BE49-F238E27FC236}">
                  <a16:creationId xmlns:a16="http://schemas.microsoft.com/office/drawing/2014/main" id="{7324995F-392F-416C-A213-F8C987D25AC0}"/>
                </a:ext>
              </a:extLst>
            </p:cNvPr>
            <p:cNvSpPr>
              <a:spLocks noChangeShapeType="1"/>
            </p:cNvSpPr>
            <p:nvPr/>
          </p:nvSpPr>
          <p:spPr bwMode="auto">
            <a:xfrm>
              <a:off x="7810449" y="3570448"/>
              <a:ext cx="1959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65" name="Line 62">
              <a:extLst>
                <a:ext uri="{FF2B5EF4-FFF2-40B4-BE49-F238E27FC236}">
                  <a16:creationId xmlns:a16="http://schemas.microsoft.com/office/drawing/2014/main" id="{4A409E6E-E4A4-4ECC-B009-5B8654186E11}"/>
                </a:ext>
              </a:extLst>
            </p:cNvPr>
            <p:cNvSpPr>
              <a:spLocks noChangeShapeType="1"/>
            </p:cNvSpPr>
            <p:nvPr/>
          </p:nvSpPr>
          <p:spPr bwMode="auto">
            <a:xfrm>
              <a:off x="7128751" y="3797286"/>
              <a:ext cx="790303" cy="0"/>
            </a:xfrm>
            <a:prstGeom prst="line">
              <a:avLst/>
            </a:prstGeom>
            <a:noFill/>
            <a:ln w="12700">
              <a:solidFill>
                <a:schemeClr val="tx1"/>
              </a:solidFill>
              <a:round/>
              <a:headEnd type="oval" w="med" len="me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66" name="Line 63">
              <a:extLst>
                <a:ext uri="{FF2B5EF4-FFF2-40B4-BE49-F238E27FC236}">
                  <a16:creationId xmlns:a16="http://schemas.microsoft.com/office/drawing/2014/main" id="{1C93C5B4-F2E0-42D5-BB28-BA6E83D8BD67}"/>
                </a:ext>
              </a:extLst>
            </p:cNvPr>
            <p:cNvSpPr>
              <a:spLocks noChangeShapeType="1"/>
            </p:cNvSpPr>
            <p:nvPr/>
          </p:nvSpPr>
          <p:spPr bwMode="auto">
            <a:xfrm>
              <a:off x="7917847" y="3797286"/>
              <a:ext cx="0" cy="9629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67" name="Line 64">
              <a:extLst>
                <a:ext uri="{FF2B5EF4-FFF2-40B4-BE49-F238E27FC236}">
                  <a16:creationId xmlns:a16="http://schemas.microsoft.com/office/drawing/2014/main" id="{D83EB945-FD53-4309-83AE-3B5B409B926B}"/>
                </a:ext>
              </a:extLst>
            </p:cNvPr>
            <p:cNvSpPr>
              <a:spLocks noChangeShapeType="1"/>
            </p:cNvSpPr>
            <p:nvPr/>
          </p:nvSpPr>
          <p:spPr bwMode="auto">
            <a:xfrm>
              <a:off x="7710301" y="3893585"/>
              <a:ext cx="3962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68" name="Line 65">
              <a:extLst>
                <a:ext uri="{FF2B5EF4-FFF2-40B4-BE49-F238E27FC236}">
                  <a16:creationId xmlns:a16="http://schemas.microsoft.com/office/drawing/2014/main" id="{56D4B920-0116-4B1E-A2D3-1C66FA8A1CB1}"/>
                </a:ext>
              </a:extLst>
            </p:cNvPr>
            <p:cNvSpPr>
              <a:spLocks noChangeShapeType="1"/>
            </p:cNvSpPr>
            <p:nvPr/>
          </p:nvSpPr>
          <p:spPr bwMode="auto">
            <a:xfrm>
              <a:off x="7810449" y="3957784"/>
              <a:ext cx="1959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69" name="Line 66">
              <a:extLst>
                <a:ext uri="{FF2B5EF4-FFF2-40B4-BE49-F238E27FC236}">
                  <a16:creationId xmlns:a16="http://schemas.microsoft.com/office/drawing/2014/main" id="{B546C04C-FA7E-44D4-AD44-8E1FB2B21CB9}"/>
                </a:ext>
              </a:extLst>
            </p:cNvPr>
            <p:cNvSpPr>
              <a:spLocks noChangeShapeType="1"/>
            </p:cNvSpPr>
            <p:nvPr/>
          </p:nvSpPr>
          <p:spPr bwMode="auto">
            <a:xfrm>
              <a:off x="7124693" y="5357330"/>
              <a:ext cx="790303" cy="0"/>
            </a:xfrm>
            <a:prstGeom prst="line">
              <a:avLst/>
            </a:prstGeom>
            <a:noFill/>
            <a:ln w="12700">
              <a:solidFill>
                <a:schemeClr val="tx1"/>
              </a:solidFill>
              <a:round/>
              <a:headEnd type="oval" w="med" len="me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70" name="Line 67">
              <a:extLst>
                <a:ext uri="{FF2B5EF4-FFF2-40B4-BE49-F238E27FC236}">
                  <a16:creationId xmlns:a16="http://schemas.microsoft.com/office/drawing/2014/main" id="{BE042F46-3FAB-40A2-9002-E7DE949228D2}"/>
                </a:ext>
              </a:extLst>
            </p:cNvPr>
            <p:cNvSpPr>
              <a:spLocks noChangeShapeType="1"/>
            </p:cNvSpPr>
            <p:nvPr/>
          </p:nvSpPr>
          <p:spPr bwMode="auto">
            <a:xfrm>
              <a:off x="7914995" y="5357330"/>
              <a:ext cx="0" cy="9629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71" name="Line 68">
              <a:extLst>
                <a:ext uri="{FF2B5EF4-FFF2-40B4-BE49-F238E27FC236}">
                  <a16:creationId xmlns:a16="http://schemas.microsoft.com/office/drawing/2014/main" id="{97CCE325-394A-4408-9A72-EFC995922E9F}"/>
                </a:ext>
              </a:extLst>
            </p:cNvPr>
            <p:cNvSpPr>
              <a:spLocks noChangeShapeType="1"/>
            </p:cNvSpPr>
            <p:nvPr/>
          </p:nvSpPr>
          <p:spPr bwMode="auto">
            <a:xfrm>
              <a:off x="7707449" y="5453629"/>
              <a:ext cx="3962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72" name="Line 69">
              <a:extLst>
                <a:ext uri="{FF2B5EF4-FFF2-40B4-BE49-F238E27FC236}">
                  <a16:creationId xmlns:a16="http://schemas.microsoft.com/office/drawing/2014/main" id="{3A4D1955-F184-45F6-93DD-1E4B2DB07D4B}"/>
                </a:ext>
              </a:extLst>
            </p:cNvPr>
            <p:cNvSpPr>
              <a:spLocks noChangeShapeType="1"/>
            </p:cNvSpPr>
            <p:nvPr/>
          </p:nvSpPr>
          <p:spPr bwMode="auto">
            <a:xfrm>
              <a:off x="7817023" y="5517828"/>
              <a:ext cx="1959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73" name="Line 70">
              <a:extLst>
                <a:ext uri="{FF2B5EF4-FFF2-40B4-BE49-F238E27FC236}">
                  <a16:creationId xmlns:a16="http://schemas.microsoft.com/office/drawing/2014/main" id="{23BB669B-F717-4825-9B21-1D56EA9E96ED}"/>
                </a:ext>
              </a:extLst>
            </p:cNvPr>
            <p:cNvSpPr>
              <a:spLocks noChangeShapeType="1"/>
            </p:cNvSpPr>
            <p:nvPr/>
          </p:nvSpPr>
          <p:spPr bwMode="auto">
            <a:xfrm>
              <a:off x="7118118" y="5746201"/>
              <a:ext cx="790303" cy="0"/>
            </a:xfrm>
            <a:prstGeom prst="line">
              <a:avLst/>
            </a:prstGeom>
            <a:noFill/>
            <a:ln w="12700">
              <a:solidFill>
                <a:schemeClr val="tx1"/>
              </a:solidFill>
              <a:round/>
              <a:headEnd type="oval" w="med" len="me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74" name="Line 71">
              <a:extLst>
                <a:ext uri="{FF2B5EF4-FFF2-40B4-BE49-F238E27FC236}">
                  <a16:creationId xmlns:a16="http://schemas.microsoft.com/office/drawing/2014/main" id="{CA17C0D6-EFDA-4C8C-AC21-45D35E821631}"/>
                </a:ext>
              </a:extLst>
            </p:cNvPr>
            <p:cNvSpPr>
              <a:spLocks noChangeShapeType="1"/>
            </p:cNvSpPr>
            <p:nvPr/>
          </p:nvSpPr>
          <p:spPr bwMode="auto">
            <a:xfrm>
              <a:off x="7906983" y="5738246"/>
              <a:ext cx="0" cy="9629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75" name="Line 72">
              <a:extLst>
                <a:ext uri="{FF2B5EF4-FFF2-40B4-BE49-F238E27FC236}">
                  <a16:creationId xmlns:a16="http://schemas.microsoft.com/office/drawing/2014/main" id="{544D714D-6C4D-4E4E-974A-F6D1C1B899A1}"/>
                </a:ext>
              </a:extLst>
            </p:cNvPr>
            <p:cNvSpPr>
              <a:spLocks noChangeShapeType="1"/>
            </p:cNvSpPr>
            <p:nvPr/>
          </p:nvSpPr>
          <p:spPr bwMode="auto">
            <a:xfrm>
              <a:off x="7699437" y="5834545"/>
              <a:ext cx="3962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76" name="Line 73">
              <a:extLst>
                <a:ext uri="{FF2B5EF4-FFF2-40B4-BE49-F238E27FC236}">
                  <a16:creationId xmlns:a16="http://schemas.microsoft.com/office/drawing/2014/main" id="{405B6038-6F3F-488D-92F3-4AB3942B70BC}"/>
                </a:ext>
              </a:extLst>
            </p:cNvPr>
            <p:cNvSpPr>
              <a:spLocks noChangeShapeType="1"/>
            </p:cNvSpPr>
            <p:nvPr/>
          </p:nvSpPr>
          <p:spPr bwMode="auto">
            <a:xfrm>
              <a:off x="7799585" y="5881625"/>
              <a:ext cx="1959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77" name="Line 74">
              <a:extLst>
                <a:ext uri="{FF2B5EF4-FFF2-40B4-BE49-F238E27FC236}">
                  <a16:creationId xmlns:a16="http://schemas.microsoft.com/office/drawing/2014/main" id="{0E53AE62-C636-481F-8304-40DE704CCB90}"/>
                </a:ext>
              </a:extLst>
            </p:cNvPr>
            <p:cNvSpPr>
              <a:spLocks noChangeShapeType="1"/>
            </p:cNvSpPr>
            <p:nvPr/>
          </p:nvSpPr>
          <p:spPr bwMode="auto">
            <a:xfrm>
              <a:off x="8943011" y="2616018"/>
              <a:ext cx="548640" cy="0"/>
            </a:xfrm>
            <a:prstGeom prst="line">
              <a:avLst/>
            </a:prstGeom>
            <a:noFill/>
            <a:ln w="12700">
              <a:solidFill>
                <a:schemeClr val="tx1"/>
              </a:solidFill>
              <a:round/>
              <a:headEnd type="oval" w="med" len="me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78" name="Line 75">
              <a:extLst>
                <a:ext uri="{FF2B5EF4-FFF2-40B4-BE49-F238E27FC236}">
                  <a16:creationId xmlns:a16="http://schemas.microsoft.com/office/drawing/2014/main" id="{1BA23C71-4BBA-4211-9924-A5F6FDA99A9B}"/>
                </a:ext>
              </a:extLst>
            </p:cNvPr>
            <p:cNvSpPr>
              <a:spLocks noChangeShapeType="1"/>
            </p:cNvSpPr>
            <p:nvPr/>
          </p:nvSpPr>
          <p:spPr bwMode="auto">
            <a:xfrm>
              <a:off x="9496436" y="2616018"/>
              <a:ext cx="0" cy="9629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79" name="Line 76">
              <a:extLst>
                <a:ext uri="{FF2B5EF4-FFF2-40B4-BE49-F238E27FC236}">
                  <a16:creationId xmlns:a16="http://schemas.microsoft.com/office/drawing/2014/main" id="{CDDFA215-4874-49BE-9D45-39059723DD7A}"/>
                </a:ext>
              </a:extLst>
            </p:cNvPr>
            <p:cNvSpPr>
              <a:spLocks noChangeShapeType="1"/>
            </p:cNvSpPr>
            <p:nvPr/>
          </p:nvSpPr>
          <p:spPr bwMode="auto">
            <a:xfrm>
              <a:off x="9279457" y="2712317"/>
              <a:ext cx="3962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dirty="0">
                <a:solidFill>
                  <a:srgbClr val="2F2B20"/>
                </a:solidFill>
                <a:latin typeface="Times New Roman" panose="02020603050405020304" pitchFamily="18" charset="0"/>
                <a:ea typeface="新細明體" panose="02020500000000000000" pitchFamily="18" charset="-120"/>
              </a:endParaRPr>
            </a:p>
          </p:txBody>
        </p:sp>
        <p:sp>
          <p:nvSpPr>
            <p:cNvPr id="80" name="Line 77">
              <a:extLst>
                <a:ext uri="{FF2B5EF4-FFF2-40B4-BE49-F238E27FC236}">
                  <a16:creationId xmlns:a16="http://schemas.microsoft.com/office/drawing/2014/main" id="{104D1955-D786-46B2-B31B-F400FF66E3E3}"/>
                </a:ext>
              </a:extLst>
            </p:cNvPr>
            <p:cNvSpPr>
              <a:spLocks noChangeShapeType="1"/>
            </p:cNvSpPr>
            <p:nvPr/>
          </p:nvSpPr>
          <p:spPr bwMode="auto">
            <a:xfrm>
              <a:off x="9379606" y="2776517"/>
              <a:ext cx="1959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81" name="Line 78">
              <a:extLst>
                <a:ext uri="{FF2B5EF4-FFF2-40B4-BE49-F238E27FC236}">
                  <a16:creationId xmlns:a16="http://schemas.microsoft.com/office/drawing/2014/main" id="{846B5D9E-FCE1-46CA-AD3F-30AFAFCF611A}"/>
                </a:ext>
              </a:extLst>
            </p:cNvPr>
            <p:cNvSpPr>
              <a:spLocks noChangeShapeType="1"/>
            </p:cNvSpPr>
            <p:nvPr/>
          </p:nvSpPr>
          <p:spPr bwMode="auto">
            <a:xfrm>
              <a:off x="10454532" y="3009774"/>
              <a:ext cx="548640" cy="0"/>
            </a:xfrm>
            <a:prstGeom prst="line">
              <a:avLst/>
            </a:prstGeom>
            <a:noFill/>
            <a:ln w="12700">
              <a:solidFill>
                <a:schemeClr val="tx1"/>
              </a:solidFill>
              <a:round/>
              <a:headEnd type="oval" w="med" len="me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dirty="0">
                <a:solidFill>
                  <a:srgbClr val="2F2B20"/>
                </a:solidFill>
                <a:latin typeface="Times New Roman" panose="02020603050405020304" pitchFamily="18" charset="0"/>
                <a:ea typeface="新細明體" panose="02020500000000000000" pitchFamily="18" charset="-120"/>
              </a:endParaRPr>
            </a:p>
          </p:txBody>
        </p:sp>
        <p:sp>
          <p:nvSpPr>
            <p:cNvPr id="82" name="Line 79">
              <a:extLst>
                <a:ext uri="{FF2B5EF4-FFF2-40B4-BE49-F238E27FC236}">
                  <a16:creationId xmlns:a16="http://schemas.microsoft.com/office/drawing/2014/main" id="{83CBD91C-F8AD-4D9B-BA05-D85DD95461F5}"/>
                </a:ext>
              </a:extLst>
            </p:cNvPr>
            <p:cNvSpPr>
              <a:spLocks noChangeShapeType="1"/>
            </p:cNvSpPr>
            <p:nvPr/>
          </p:nvSpPr>
          <p:spPr bwMode="auto">
            <a:xfrm>
              <a:off x="11009160" y="3009774"/>
              <a:ext cx="0" cy="9629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83" name="Line 80">
              <a:extLst>
                <a:ext uri="{FF2B5EF4-FFF2-40B4-BE49-F238E27FC236}">
                  <a16:creationId xmlns:a16="http://schemas.microsoft.com/office/drawing/2014/main" id="{A8A270E7-8D75-4D2A-975F-9ED7B5FA696E}"/>
                </a:ext>
              </a:extLst>
            </p:cNvPr>
            <p:cNvSpPr>
              <a:spLocks noChangeShapeType="1"/>
            </p:cNvSpPr>
            <p:nvPr/>
          </p:nvSpPr>
          <p:spPr bwMode="auto">
            <a:xfrm>
              <a:off x="10811040" y="3106073"/>
              <a:ext cx="3962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84" name="Line 81">
              <a:extLst>
                <a:ext uri="{FF2B5EF4-FFF2-40B4-BE49-F238E27FC236}">
                  <a16:creationId xmlns:a16="http://schemas.microsoft.com/office/drawing/2014/main" id="{86E3A41E-0FE8-4F03-AE35-53D5BF166C97}"/>
                </a:ext>
              </a:extLst>
            </p:cNvPr>
            <p:cNvSpPr>
              <a:spLocks noChangeShapeType="1"/>
            </p:cNvSpPr>
            <p:nvPr/>
          </p:nvSpPr>
          <p:spPr bwMode="auto">
            <a:xfrm>
              <a:off x="10911189" y="3170272"/>
              <a:ext cx="1959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85" name="Line 82">
              <a:extLst>
                <a:ext uri="{FF2B5EF4-FFF2-40B4-BE49-F238E27FC236}">
                  <a16:creationId xmlns:a16="http://schemas.microsoft.com/office/drawing/2014/main" id="{9DDAE853-BBBA-4337-96B0-FB6AD2D5B060}"/>
                </a:ext>
              </a:extLst>
            </p:cNvPr>
            <p:cNvSpPr>
              <a:spLocks noChangeShapeType="1"/>
            </p:cNvSpPr>
            <p:nvPr/>
          </p:nvSpPr>
          <p:spPr bwMode="auto">
            <a:xfrm>
              <a:off x="10467595" y="4203882"/>
              <a:ext cx="548640" cy="0"/>
            </a:xfrm>
            <a:prstGeom prst="line">
              <a:avLst/>
            </a:prstGeom>
            <a:noFill/>
            <a:ln w="12700">
              <a:solidFill>
                <a:schemeClr val="tx1"/>
              </a:solidFill>
              <a:round/>
              <a:headEnd type="oval" w="med" len="me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86" name="Line 83">
              <a:extLst>
                <a:ext uri="{FF2B5EF4-FFF2-40B4-BE49-F238E27FC236}">
                  <a16:creationId xmlns:a16="http://schemas.microsoft.com/office/drawing/2014/main" id="{1A0B720F-DD03-48C8-BBC3-E1C76272045D}"/>
                </a:ext>
              </a:extLst>
            </p:cNvPr>
            <p:cNvSpPr>
              <a:spLocks noChangeShapeType="1"/>
            </p:cNvSpPr>
            <p:nvPr/>
          </p:nvSpPr>
          <p:spPr bwMode="auto">
            <a:xfrm>
              <a:off x="11022223" y="4203882"/>
              <a:ext cx="0" cy="9629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87" name="Line 84">
              <a:extLst>
                <a:ext uri="{FF2B5EF4-FFF2-40B4-BE49-F238E27FC236}">
                  <a16:creationId xmlns:a16="http://schemas.microsoft.com/office/drawing/2014/main" id="{3F60443E-2C55-495E-90E1-2CDAB7CDCABD}"/>
                </a:ext>
              </a:extLst>
            </p:cNvPr>
            <p:cNvSpPr>
              <a:spLocks noChangeShapeType="1"/>
            </p:cNvSpPr>
            <p:nvPr/>
          </p:nvSpPr>
          <p:spPr bwMode="auto">
            <a:xfrm>
              <a:off x="10824103" y="4300181"/>
              <a:ext cx="3962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88" name="Line 85">
              <a:extLst>
                <a:ext uri="{FF2B5EF4-FFF2-40B4-BE49-F238E27FC236}">
                  <a16:creationId xmlns:a16="http://schemas.microsoft.com/office/drawing/2014/main" id="{9983D720-9899-49FE-8D66-3ECA23A6F5A3}"/>
                </a:ext>
              </a:extLst>
            </p:cNvPr>
            <p:cNvSpPr>
              <a:spLocks noChangeShapeType="1"/>
            </p:cNvSpPr>
            <p:nvPr/>
          </p:nvSpPr>
          <p:spPr bwMode="auto">
            <a:xfrm>
              <a:off x="10924251" y="4364380"/>
              <a:ext cx="1959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89" name="Line 86">
              <a:extLst>
                <a:ext uri="{FF2B5EF4-FFF2-40B4-BE49-F238E27FC236}">
                  <a16:creationId xmlns:a16="http://schemas.microsoft.com/office/drawing/2014/main" id="{4302E279-0168-4BC6-88C5-494EF5A88F5B}"/>
                </a:ext>
              </a:extLst>
            </p:cNvPr>
            <p:cNvSpPr>
              <a:spLocks noChangeShapeType="1"/>
            </p:cNvSpPr>
            <p:nvPr/>
          </p:nvSpPr>
          <p:spPr bwMode="auto">
            <a:xfrm>
              <a:off x="10485012" y="4967854"/>
              <a:ext cx="548640" cy="0"/>
            </a:xfrm>
            <a:prstGeom prst="line">
              <a:avLst/>
            </a:prstGeom>
            <a:noFill/>
            <a:ln w="12700">
              <a:solidFill>
                <a:schemeClr val="tx1"/>
              </a:solidFill>
              <a:round/>
              <a:headEnd type="oval" w="med" len="me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90" name="Line 87">
              <a:extLst>
                <a:ext uri="{FF2B5EF4-FFF2-40B4-BE49-F238E27FC236}">
                  <a16:creationId xmlns:a16="http://schemas.microsoft.com/office/drawing/2014/main" id="{6392736F-A841-4E75-B1BC-87ED1A4DB767}"/>
                </a:ext>
              </a:extLst>
            </p:cNvPr>
            <p:cNvSpPr>
              <a:spLocks noChangeShapeType="1"/>
            </p:cNvSpPr>
            <p:nvPr/>
          </p:nvSpPr>
          <p:spPr bwMode="auto">
            <a:xfrm>
              <a:off x="11039640" y="4967854"/>
              <a:ext cx="0" cy="9629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91" name="Line 88">
              <a:extLst>
                <a:ext uri="{FF2B5EF4-FFF2-40B4-BE49-F238E27FC236}">
                  <a16:creationId xmlns:a16="http://schemas.microsoft.com/office/drawing/2014/main" id="{C4E9F116-4632-47C6-BB50-BD856D43BFD7}"/>
                </a:ext>
              </a:extLst>
            </p:cNvPr>
            <p:cNvSpPr>
              <a:spLocks noChangeShapeType="1"/>
            </p:cNvSpPr>
            <p:nvPr/>
          </p:nvSpPr>
          <p:spPr bwMode="auto">
            <a:xfrm>
              <a:off x="10841520" y="5064153"/>
              <a:ext cx="3962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92" name="Line 89">
              <a:extLst>
                <a:ext uri="{FF2B5EF4-FFF2-40B4-BE49-F238E27FC236}">
                  <a16:creationId xmlns:a16="http://schemas.microsoft.com/office/drawing/2014/main" id="{79FC2A5A-8B73-4B5E-8084-AEC6CDCBC38B}"/>
                </a:ext>
              </a:extLst>
            </p:cNvPr>
            <p:cNvSpPr>
              <a:spLocks noChangeShapeType="1"/>
            </p:cNvSpPr>
            <p:nvPr/>
          </p:nvSpPr>
          <p:spPr bwMode="auto">
            <a:xfrm>
              <a:off x="10941669" y="5128352"/>
              <a:ext cx="1959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93" name="Line 90">
              <a:extLst>
                <a:ext uri="{FF2B5EF4-FFF2-40B4-BE49-F238E27FC236}">
                  <a16:creationId xmlns:a16="http://schemas.microsoft.com/office/drawing/2014/main" id="{D3B518AB-4352-43C8-8A29-40F18AC06B17}"/>
                </a:ext>
              </a:extLst>
            </p:cNvPr>
            <p:cNvSpPr>
              <a:spLocks noChangeShapeType="1"/>
            </p:cNvSpPr>
            <p:nvPr/>
          </p:nvSpPr>
          <p:spPr bwMode="auto">
            <a:xfrm>
              <a:off x="10485012" y="6114882"/>
              <a:ext cx="548640" cy="0"/>
            </a:xfrm>
            <a:prstGeom prst="line">
              <a:avLst/>
            </a:prstGeom>
            <a:noFill/>
            <a:ln w="12700">
              <a:solidFill>
                <a:schemeClr val="tx1"/>
              </a:solidFill>
              <a:round/>
              <a:headEnd type="oval" w="med" len="me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94" name="Line 91">
              <a:extLst>
                <a:ext uri="{FF2B5EF4-FFF2-40B4-BE49-F238E27FC236}">
                  <a16:creationId xmlns:a16="http://schemas.microsoft.com/office/drawing/2014/main" id="{4C14E11E-2E3E-4C3C-9D91-A3651D54B70A}"/>
                </a:ext>
              </a:extLst>
            </p:cNvPr>
            <p:cNvSpPr>
              <a:spLocks noChangeShapeType="1"/>
            </p:cNvSpPr>
            <p:nvPr/>
          </p:nvSpPr>
          <p:spPr bwMode="auto">
            <a:xfrm>
              <a:off x="11039640" y="6114882"/>
              <a:ext cx="0" cy="9629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95" name="Line 92">
              <a:extLst>
                <a:ext uri="{FF2B5EF4-FFF2-40B4-BE49-F238E27FC236}">
                  <a16:creationId xmlns:a16="http://schemas.microsoft.com/office/drawing/2014/main" id="{EEEC37A1-37B3-434D-B2EF-DD4C3F8959D2}"/>
                </a:ext>
              </a:extLst>
            </p:cNvPr>
            <p:cNvSpPr>
              <a:spLocks noChangeShapeType="1"/>
            </p:cNvSpPr>
            <p:nvPr/>
          </p:nvSpPr>
          <p:spPr bwMode="auto">
            <a:xfrm>
              <a:off x="10841520" y="6211181"/>
              <a:ext cx="3962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96" name="Line 93">
              <a:extLst>
                <a:ext uri="{FF2B5EF4-FFF2-40B4-BE49-F238E27FC236}">
                  <a16:creationId xmlns:a16="http://schemas.microsoft.com/office/drawing/2014/main" id="{43E9C75A-3E62-4828-8034-5DB75F20F74E}"/>
                </a:ext>
              </a:extLst>
            </p:cNvPr>
            <p:cNvSpPr>
              <a:spLocks noChangeShapeType="1"/>
            </p:cNvSpPr>
            <p:nvPr/>
          </p:nvSpPr>
          <p:spPr bwMode="auto">
            <a:xfrm>
              <a:off x="10941669" y="6275381"/>
              <a:ext cx="1959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97" name="Text Box 94">
              <a:extLst>
                <a:ext uri="{FF2B5EF4-FFF2-40B4-BE49-F238E27FC236}">
                  <a16:creationId xmlns:a16="http://schemas.microsoft.com/office/drawing/2014/main" id="{0A036FDF-2CE7-48E4-A988-F2E3A0C01547}"/>
                </a:ext>
              </a:extLst>
            </p:cNvPr>
            <p:cNvSpPr txBox="1">
              <a:spLocks noChangeArrowheads="1"/>
            </p:cNvSpPr>
            <p:nvPr/>
          </p:nvSpPr>
          <p:spPr bwMode="auto">
            <a:xfrm>
              <a:off x="6522787" y="1431578"/>
              <a:ext cx="447909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2000" dirty="0">
                  <a:solidFill>
                    <a:srgbClr val="2F2B20"/>
                  </a:solidFill>
                  <a:latin typeface="Arial" panose="020B0604020202020204" pitchFamily="34" charset="0"/>
                </a:rPr>
                <a:t>Keys: 0, 1, 4, 9, 16, 25, 36, 49, 64, 81</a:t>
              </a:r>
            </a:p>
          </p:txBody>
        </p:sp>
        <p:sp>
          <p:nvSpPr>
            <p:cNvPr id="98" name="Text Box 95">
              <a:extLst>
                <a:ext uri="{FF2B5EF4-FFF2-40B4-BE49-F238E27FC236}">
                  <a16:creationId xmlns:a16="http://schemas.microsoft.com/office/drawing/2014/main" id="{4CF96BDB-2E92-46B5-A126-639E88FFEAD3}"/>
                </a:ext>
              </a:extLst>
            </p:cNvPr>
            <p:cNvSpPr txBox="1">
              <a:spLocks noChangeArrowheads="1"/>
            </p:cNvSpPr>
            <p:nvPr/>
          </p:nvSpPr>
          <p:spPr bwMode="auto">
            <a:xfrm>
              <a:off x="6513360" y="1919289"/>
              <a:ext cx="253496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800" dirty="0">
                  <a:solidFill>
                    <a:srgbClr val="2F2B20"/>
                  </a:solidFill>
                  <a:latin typeface="Arial" panose="020B0604020202020204" pitchFamily="34" charset="0"/>
                </a:rPr>
                <a:t>hash(key) = key % 10. </a:t>
              </a:r>
            </a:p>
          </p:txBody>
        </p:sp>
      </p:grpSp>
    </p:spTree>
    <p:custDataLst>
      <p:tags r:id="rId1"/>
    </p:custDataLst>
    <p:extLst>
      <p:ext uri="{BB962C8B-B14F-4D97-AF65-F5344CB8AC3E}">
        <p14:creationId xmlns:p14="http://schemas.microsoft.com/office/powerpoint/2010/main" val="528201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7620000" cy="1143000"/>
          </a:xfrm>
        </p:spPr>
        <p:txBody>
          <a:bodyPr/>
          <a:lstStyle/>
          <a:p>
            <a:pPr eaLnBrk="1" fontAlgn="auto" hangingPunct="1">
              <a:spcAft>
                <a:spcPts val="0"/>
              </a:spcAft>
              <a:defRPr/>
            </a:pPr>
            <a:r>
              <a:rPr lang="en-US" altLang="en-US" sz="4000" dirty="0"/>
              <a:t>Hashing: Introduction</a:t>
            </a:r>
            <a:endParaRPr lang="en-US" altLang="en-US" dirty="0"/>
          </a:p>
        </p:txBody>
      </p:sp>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43572"/>
            <a:ext cx="9694577" cy="5410200"/>
          </a:xfrm>
        </p:spPr>
        <p:txBody>
          <a:bodyPr/>
          <a:lstStyle/>
          <a:p>
            <a:pPr algn="just" eaLnBrk="1" hangingPunct="1"/>
            <a:r>
              <a:rPr lang="en-US" altLang="en-US" dirty="0"/>
              <a:t>Many applications deal with a lot of data, stored in some form of a table (with multiple fields), containing information.</a:t>
            </a:r>
          </a:p>
          <a:p>
            <a:pPr algn="just" eaLnBrk="1" hangingPunct="1"/>
            <a:endParaRPr lang="en-US" altLang="en-US" dirty="0"/>
          </a:p>
          <a:p>
            <a:pPr algn="just" eaLnBrk="1" hangingPunct="1"/>
            <a:r>
              <a:rPr lang="en-US" altLang="en-US" b="1" dirty="0">
                <a:solidFill>
                  <a:srgbClr val="FF0000"/>
                </a:solidFill>
              </a:rPr>
              <a:t>For example:</a:t>
            </a:r>
            <a:r>
              <a:rPr lang="en-US" altLang="en-US" dirty="0"/>
              <a:t> A telephone directory has fields </a:t>
            </a:r>
            <a:r>
              <a:rPr lang="en-US" altLang="en-US" i="1" dirty="0">
                <a:solidFill>
                  <a:srgbClr val="00B050"/>
                </a:solidFill>
              </a:rPr>
              <a:t>name, address</a:t>
            </a:r>
            <a:r>
              <a:rPr lang="en-US" altLang="en-US" i="1" dirty="0"/>
              <a:t> </a:t>
            </a:r>
            <a:r>
              <a:rPr lang="en-US" altLang="en-US" dirty="0"/>
              <a:t>and </a:t>
            </a:r>
            <a:r>
              <a:rPr lang="en-US" altLang="en-US" i="1" dirty="0">
                <a:solidFill>
                  <a:srgbClr val="00B050"/>
                </a:solidFill>
              </a:rPr>
              <a:t>phone number</a:t>
            </a:r>
            <a:r>
              <a:rPr lang="en-US" altLang="en-US" dirty="0"/>
              <a:t>. To find somebody’s phone number, the book is searched on the </a:t>
            </a:r>
            <a:r>
              <a:rPr lang="en-US" altLang="en-US" i="1" dirty="0">
                <a:solidFill>
                  <a:srgbClr val="00B050"/>
                </a:solidFill>
              </a:rPr>
              <a:t>name</a:t>
            </a:r>
            <a:r>
              <a:rPr lang="en-US" altLang="en-US" dirty="0"/>
              <a:t> field.</a:t>
            </a:r>
          </a:p>
          <a:p>
            <a:pPr algn="just" eaLnBrk="1" hangingPunct="1"/>
            <a:endParaRPr lang="en-US" altLang="en-US" dirty="0"/>
          </a:p>
          <a:p>
            <a:pPr algn="just" eaLnBrk="1" hangingPunct="1"/>
            <a:r>
              <a:rPr lang="en-US" altLang="en-US" dirty="0"/>
              <a:t>To find the entry in the table, the contents of one of the fields is required. We don’t need to know the contents of all the fields. </a:t>
            </a:r>
          </a:p>
          <a:p>
            <a:pPr algn="just" eaLnBrk="1" hangingPunct="1"/>
            <a:endParaRPr lang="en-US" altLang="en-US" dirty="0"/>
          </a:p>
          <a:p>
            <a:pPr algn="just" eaLnBrk="1" hangingPunct="1"/>
            <a:r>
              <a:rPr lang="en-US" altLang="en-US" dirty="0"/>
              <a:t>The field used to search the contents of other fields is called the </a:t>
            </a:r>
            <a:r>
              <a:rPr lang="en-US" altLang="en-US" b="1" dirty="0"/>
              <a:t>key</a:t>
            </a:r>
            <a:r>
              <a:rPr lang="en-US" altLang="en-US" dirty="0"/>
              <a:t>.</a:t>
            </a:r>
          </a:p>
          <a:p>
            <a:pPr algn="just" eaLnBrk="1" hangingPunct="1"/>
            <a:endParaRPr lang="en-US" altLang="en-US" dirty="0"/>
          </a:p>
          <a:p>
            <a:pPr algn="just" eaLnBrk="1" hangingPunct="1"/>
            <a:r>
              <a:rPr lang="en-US" altLang="en-US" dirty="0"/>
              <a:t>Ideally, the key should uniquely identify the entry, i.e. no two names in the telephone directory should be the same.</a:t>
            </a:r>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2</a:t>
            </a:fld>
            <a:endParaRPr lang="en-US" altLang="en-US" sz="1800">
              <a:solidFill>
                <a:srgbClr val="FFFFFF"/>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8751825" cy="1143000"/>
          </a:xfrm>
        </p:spPr>
        <p:txBody>
          <a:bodyPr/>
          <a:lstStyle/>
          <a:p>
            <a:pPr eaLnBrk="1" fontAlgn="auto" hangingPunct="1">
              <a:spcAft>
                <a:spcPts val="0"/>
              </a:spcAft>
              <a:defRPr/>
            </a:pPr>
            <a:r>
              <a:rPr lang="en-US" altLang="en-US" sz="4000" dirty="0"/>
              <a:t>Hashing: Collision Resolving Strategies</a:t>
            </a:r>
            <a:endParaRPr lang="en-US" altLang="en-US" dirty="0"/>
          </a:p>
        </p:txBody>
      </p:sp>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28582"/>
            <a:ext cx="10269588" cy="5477018"/>
          </a:xfrm>
        </p:spPr>
        <p:txBody>
          <a:bodyPr/>
          <a:lstStyle/>
          <a:p>
            <a:pPr marL="114300" indent="0" algn="just" eaLnBrk="1" hangingPunct="1">
              <a:buNone/>
            </a:pPr>
            <a:r>
              <a:rPr lang="en-US" altLang="en-US" sz="2800" b="1" u="sng" dirty="0"/>
              <a:t>Separate chaining</a:t>
            </a:r>
          </a:p>
          <a:p>
            <a:pPr algn="just" eaLnBrk="1" hangingPunct="1"/>
            <a:r>
              <a:rPr lang="en-US" altLang="en-US" b="1" dirty="0">
                <a:solidFill>
                  <a:srgbClr val="FF0000"/>
                </a:solidFill>
              </a:rPr>
              <a:t>Insert:</a:t>
            </a:r>
            <a:r>
              <a:rPr lang="en-US" altLang="en-US" dirty="0"/>
              <a:t> The slot in the table is located using the hash function and the key is inserted to the head of the linked list at that slot (search the list first to avoid duplicates).</a:t>
            </a:r>
          </a:p>
          <a:p>
            <a:pPr algn="just" eaLnBrk="1" hangingPunct="1"/>
            <a:endParaRPr lang="en-US" altLang="en-US" sz="1200" dirty="0"/>
          </a:p>
          <a:p>
            <a:pPr algn="just" eaLnBrk="1" hangingPunct="1"/>
            <a:r>
              <a:rPr lang="en-US" altLang="en-US" b="1" dirty="0">
                <a:solidFill>
                  <a:srgbClr val="FF0000"/>
                </a:solidFill>
              </a:rPr>
              <a:t>Search:</a:t>
            </a:r>
            <a:r>
              <a:rPr lang="en-US" altLang="en-US" dirty="0"/>
              <a:t> The slot in the table is located using the hash function and the key searched in the linked list, headed at that slot, using linear search.</a:t>
            </a:r>
          </a:p>
          <a:p>
            <a:pPr algn="just" eaLnBrk="1" hangingPunct="1"/>
            <a:endParaRPr lang="en-US" altLang="en-US" sz="1200" dirty="0"/>
          </a:p>
          <a:p>
            <a:pPr algn="just" eaLnBrk="1" hangingPunct="1"/>
            <a:r>
              <a:rPr lang="en-US" altLang="en-US" b="1" dirty="0">
                <a:solidFill>
                  <a:srgbClr val="FF0000"/>
                </a:solidFill>
              </a:rPr>
              <a:t>Delete:</a:t>
            </a:r>
            <a:r>
              <a:rPr lang="en-US" altLang="en-US" dirty="0"/>
              <a:t> The slot in the table is located using the hash function and the key is deleted in the linked list headed at that slot.</a:t>
            </a:r>
          </a:p>
          <a:p>
            <a:pPr algn="just" eaLnBrk="1" hangingPunct="1"/>
            <a:endParaRPr lang="en-US" altLang="en-US" sz="1200" dirty="0"/>
          </a:p>
          <a:p>
            <a:pPr algn="just" eaLnBrk="1" hangingPunct="1"/>
            <a:r>
              <a:rPr lang="en-US" altLang="en-US" b="1" dirty="0"/>
              <a:t>Advantages:</a:t>
            </a:r>
            <a:r>
              <a:rPr lang="en-US" altLang="en-US" dirty="0"/>
              <a:t> average case performance stays good even when 𝝀&gt;𝟏; better space utilization for large number of items; more items than the hash table size; delete is easier to implement than with open addressing.</a:t>
            </a:r>
          </a:p>
          <a:p>
            <a:pPr algn="just" eaLnBrk="1" hangingPunct="1"/>
            <a:endParaRPr lang="en-US" altLang="en-US" sz="1200" dirty="0"/>
          </a:p>
          <a:p>
            <a:pPr algn="just" eaLnBrk="1" hangingPunct="1"/>
            <a:r>
              <a:rPr lang="en-US" altLang="en-US" b="1" dirty="0"/>
              <a:t>Disadvantages:</a:t>
            </a:r>
            <a:r>
              <a:rPr lang="en-US" altLang="en-US" dirty="0"/>
              <a:t> requires dynamic data, requires storage for pointers in addition to data, can have poor locality which causes poor caching performance</a:t>
            </a:r>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20</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37900528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8751825" cy="1143000"/>
          </a:xfrm>
        </p:spPr>
        <p:txBody>
          <a:bodyPr/>
          <a:lstStyle/>
          <a:p>
            <a:pPr eaLnBrk="1" fontAlgn="auto" hangingPunct="1">
              <a:spcAft>
                <a:spcPts val="0"/>
              </a:spcAft>
              <a:defRPr/>
            </a:pPr>
            <a:r>
              <a:rPr lang="en-US" altLang="en-US" sz="4000" dirty="0"/>
              <a:t>Hashing: Collision Resolving Strategies</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5" y="1228582"/>
                <a:ext cx="10313147" cy="5477018"/>
              </a:xfrm>
            </p:spPr>
            <p:txBody>
              <a:bodyPr/>
              <a:lstStyle/>
              <a:p>
                <a:pPr marL="114300" indent="0" algn="just" eaLnBrk="1" hangingPunct="1">
                  <a:buNone/>
                </a:pPr>
                <a:r>
                  <a:rPr lang="en-US" altLang="en-US" sz="2800" b="1" u="sng" dirty="0"/>
                  <a:t>Analysis of separate chaining</a:t>
                </a:r>
              </a:p>
              <a:p>
                <a:pPr algn="just" eaLnBrk="1" hangingPunct="1"/>
                <a:r>
                  <a:rPr lang="en-US" altLang="en-US" dirty="0"/>
                  <a:t>Keep in mind that the </a:t>
                </a:r>
                <a:r>
                  <a:rPr lang="en-US" altLang="en-US" i="1" dirty="0"/>
                  <a:t>load factor</a:t>
                </a:r>
                <a:r>
                  <a:rPr lang="en-US" altLang="en-US" dirty="0"/>
                  <a:t> 𝝀 measures how full the table is. It also indicates the average number of elements stored in the linked list. Given a load factor 𝝀, we would like to </a:t>
                </a:r>
                <a:r>
                  <a:rPr lang="en-US" dirty="0"/>
                  <a:t>know the best, average, and worst case of:</a:t>
                </a:r>
              </a:p>
              <a:p>
                <a:pPr lvl="1" algn="just" eaLnBrk="1" hangingPunct="1"/>
                <a:r>
                  <a:rPr lang="en-US" altLang="en-US" dirty="0"/>
                  <a:t>New-key insert and unsuccessful find (these are the same)</a:t>
                </a:r>
              </a:p>
              <a:p>
                <a:pPr lvl="1" algn="just" eaLnBrk="1" hangingPunct="1"/>
                <a:r>
                  <a:rPr lang="en-US" altLang="en-US" dirty="0"/>
                  <a:t>Successful find</a:t>
                </a:r>
              </a:p>
              <a:p>
                <a:pPr algn="just" eaLnBrk="1" hangingPunct="1"/>
                <a:endParaRPr lang="en-US" altLang="en-US" sz="900" dirty="0"/>
              </a:p>
              <a:p>
                <a:pPr algn="just" eaLnBrk="1" hangingPunct="1"/>
                <a:r>
                  <a:rPr lang="en-US" dirty="0"/>
                  <a:t>The best case is </a:t>
                </a:r>
                <a14:m>
                  <m:oMath xmlns:m="http://schemas.openxmlformats.org/officeDocument/2006/math">
                    <m:r>
                      <m:rPr>
                        <m:nor/>
                      </m:rPr>
                      <a:rPr lang="en-US" altLang="en-US" dirty="0" smtClean="0">
                        <a:latin typeface="Comic Sans MS" panose="030F0702030302020204" pitchFamily="66" charset="0"/>
                        <a:cs typeface="Arial" panose="020B0604020202020204" pitchFamily="34" charset="0"/>
                      </a:rPr>
                      <m:t>O</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and worst case is </a:t>
                </a:r>
                <a14:m>
                  <m:oMath xmlns:m="http://schemas.openxmlformats.org/officeDocument/2006/math">
                    <m:r>
                      <m:rPr>
                        <m:nor/>
                      </m:rPr>
                      <a:rPr lang="en-US" altLang="en-US" dirty="0">
                        <a:latin typeface="Comic Sans MS" panose="030F0702030302020204" pitchFamily="66" charset="0"/>
                        <a:cs typeface="Arial" panose="020B0604020202020204" pitchFamily="34" charset="0"/>
                      </a:rPr>
                      <m:t>O</m:t>
                    </m:r>
                    <m:r>
                      <a:rPr lang="en-US" i="1">
                        <a:latin typeface="Cambria Math" panose="02040503050406030204" pitchFamily="18" charset="0"/>
                      </a:rPr>
                      <m:t>(</m:t>
                    </m:r>
                    <m:r>
                      <a:rPr lang="en-US" b="0" i="1" smtClean="0">
                        <a:latin typeface="Cambria Math" panose="02040503050406030204" pitchFamily="18" charset="0"/>
                      </a:rPr>
                      <m:t>𝑁</m:t>
                    </m:r>
                    <m:r>
                      <a:rPr lang="en-US" i="1">
                        <a:latin typeface="Cambria Math" panose="02040503050406030204" pitchFamily="18" charset="0"/>
                      </a:rPr>
                      <m:t>)</m:t>
                    </m:r>
                  </m:oMath>
                </a14:m>
                <a:r>
                  <a:rPr lang="en-US" dirty="0"/>
                  <a:t> for all these cases.</a:t>
                </a:r>
                <a:endParaRPr lang="en-US" altLang="en-US" dirty="0"/>
              </a:p>
              <a:p>
                <a:pPr algn="just" eaLnBrk="1" hangingPunct="1"/>
                <a:endParaRPr lang="en-US" altLang="en-US" sz="900" dirty="0"/>
              </a:p>
              <a:p>
                <a:pPr algn="just" eaLnBrk="1" hangingPunct="1"/>
                <a:r>
                  <a:rPr lang="en-US" altLang="en-US" dirty="0"/>
                  <a:t>The average number of comparisons for insert or unsuccessful search is </a:t>
                </a:r>
                <a14:m>
                  <m:oMath xmlns:m="http://schemas.openxmlformats.org/officeDocument/2006/math">
                    <m:r>
                      <m:rPr>
                        <m:nor/>
                      </m:rPr>
                      <a:rPr lang="en-US" altLang="en-US" dirty="0" smtClean="0">
                        <a:latin typeface="Comic Sans MS" panose="030F0702030302020204" pitchFamily="66" charset="0"/>
                        <a:cs typeface="Arial" panose="020B0604020202020204" pitchFamily="34" charset="0"/>
                      </a:rPr>
                      <m:t>O</m:t>
                    </m:r>
                    <m:r>
                      <a:rPr lang="en-US" i="1">
                        <a:latin typeface="Cambria Math" panose="02040503050406030204" pitchFamily="18" charset="0"/>
                      </a:rPr>
                      <m:t>(</m:t>
                    </m:r>
                    <m:r>
                      <m:rPr>
                        <m:nor/>
                      </m:rPr>
                      <a:rPr lang="en-US" b="0" i="0" smtClean="0">
                        <a:latin typeface="Cambria Math" panose="02040503050406030204" pitchFamily="18" charset="0"/>
                      </a:rPr>
                      <m:t>1+</m:t>
                    </m:r>
                    <m:r>
                      <m:rPr>
                        <m:nor/>
                      </m:rPr>
                      <a:rPr lang="en-US" altLang="en-US" dirty="0"/>
                      <m:t>𝝀</m:t>
                    </m:r>
                    <m:r>
                      <a:rPr lang="en-US" i="1">
                        <a:latin typeface="Cambria Math" panose="02040503050406030204" pitchFamily="18" charset="0"/>
                      </a:rPr>
                      <m:t>)</m:t>
                    </m:r>
                  </m:oMath>
                </a14:m>
                <a:endParaRPr lang="en-US" altLang="en-US" dirty="0"/>
              </a:p>
              <a:p>
                <a:pPr algn="just" eaLnBrk="1" hangingPunct="1"/>
                <a:endParaRPr lang="en-US" altLang="en-US" sz="900" dirty="0"/>
              </a:p>
              <a:p>
                <a:pPr algn="just" eaLnBrk="1" hangingPunct="1"/>
                <a:r>
                  <a:rPr lang="en-US" dirty="0"/>
                  <a:t>In successful search, on average half of the keys in the linked list, containing the target key, is searched before finding the target. So the average number of comparisons for successful search is </a:t>
                </a:r>
                <a14:m>
                  <m:oMath xmlns:m="http://schemas.openxmlformats.org/officeDocument/2006/math">
                    <m:r>
                      <m:rPr>
                        <m:nor/>
                      </m:rPr>
                      <a:rPr lang="en-US" b="0" i="0" smtClean="0">
                        <a:latin typeface="Cambria Math" panose="02040503050406030204" pitchFamily="18" charset="0"/>
                      </a:rPr>
                      <m:t>1+</m:t>
                    </m:r>
                    <m:f>
                      <m:fPr>
                        <m:type m:val="lin"/>
                        <m:ctrlPr>
                          <a:rPr lang="en-US" altLang="en-US" b="0" i="1" smtClean="0">
                            <a:latin typeface="Cambria Math" panose="02040503050406030204" pitchFamily="18" charset="0"/>
                          </a:rPr>
                        </m:ctrlPr>
                      </m:fPr>
                      <m:num>
                        <m:r>
                          <m:rPr>
                            <m:nor/>
                          </m:rPr>
                          <a:rPr lang="en-US" altLang="en-US" i="1" dirty="0"/>
                          <m:t>λ</m:t>
                        </m:r>
                      </m:num>
                      <m:den>
                        <m:r>
                          <a:rPr lang="en-US" b="0" i="1" smtClean="0">
                            <a:latin typeface="Cambria Math" panose="02040503050406030204" pitchFamily="18" charset="0"/>
                          </a:rPr>
                          <m:t>2</m:t>
                        </m:r>
                      </m:den>
                    </m:f>
                  </m:oMath>
                </a14:m>
                <a:r>
                  <a:rPr lang="en-US" altLang="en-US" dirty="0"/>
                  <a:t> which is again </a:t>
                </a:r>
                <a14:m>
                  <m:oMath xmlns:m="http://schemas.openxmlformats.org/officeDocument/2006/math">
                    <m:r>
                      <m:rPr>
                        <m:nor/>
                      </m:rPr>
                      <a:rPr lang="en-US" altLang="en-US" dirty="0">
                        <a:latin typeface="Comic Sans MS" panose="030F0702030302020204" pitchFamily="66" charset="0"/>
                        <a:cs typeface="Arial" panose="020B0604020202020204" pitchFamily="34" charset="0"/>
                      </a:rPr>
                      <m:t>O</m:t>
                    </m:r>
                    <m:d>
                      <m:dPr>
                        <m:ctrlPr>
                          <a:rPr lang="en-US" altLang="en-US" i="1" dirty="0">
                            <a:latin typeface="Cambria Math" panose="02040503050406030204" pitchFamily="18" charset="0"/>
                            <a:cs typeface="Arial" panose="020B0604020202020204" pitchFamily="34" charset="0"/>
                          </a:rPr>
                        </m:ctrlPr>
                      </m:dPr>
                      <m:e>
                        <m:r>
                          <m:rPr>
                            <m:nor/>
                          </m:rPr>
                          <a:rPr lang="en-US">
                            <a:latin typeface="Cambria Math" panose="02040503050406030204" pitchFamily="18" charset="0"/>
                          </a:rPr>
                          <m:t>1+</m:t>
                        </m:r>
                        <m:r>
                          <m:rPr>
                            <m:nor/>
                          </m:rPr>
                          <a:rPr lang="en-US" altLang="en-US" dirty="0"/>
                          <m:t>𝝀</m:t>
                        </m:r>
                      </m:e>
                    </m:d>
                    <m:r>
                      <a:rPr lang="en-US" b="0" i="1" smtClean="0">
                        <a:latin typeface="Cambria Math" panose="02040503050406030204" pitchFamily="18" charset="0"/>
                      </a:rPr>
                      <m:t>.</m:t>
                    </m:r>
                  </m:oMath>
                </a14:m>
                <a:endParaRPr lang="en-US" altLang="en-US" dirty="0"/>
              </a:p>
              <a:p>
                <a:pPr algn="just" eaLnBrk="1" hangingPunct="1"/>
                <a:endParaRPr lang="en-US" altLang="en-US" sz="900" dirty="0"/>
              </a:p>
              <a:p>
                <a:pPr algn="just" eaLnBrk="1" hangingPunct="1"/>
                <a:r>
                  <a:rPr lang="en-US" altLang="en-US" dirty="0"/>
                  <a:t>If </a:t>
                </a:r>
                <a14:m>
                  <m:oMath xmlns:m="http://schemas.openxmlformats.org/officeDocument/2006/math">
                    <m:r>
                      <a:rPr lang="en-US" altLang="en-US" b="0" i="1" dirty="0" smtClean="0">
                        <a:latin typeface="Cambria Math" panose="02040503050406030204" pitchFamily="18" charset="0"/>
                        <a:cs typeface="Arial" panose="020B0604020202020204" pitchFamily="34" charset="0"/>
                      </a:rPr>
                      <m:t>𝑁</m:t>
                    </m:r>
                    <m:r>
                      <a:rPr lang="en-US" altLang="en-US" b="0" i="1" dirty="0" smtClean="0">
                        <a:latin typeface="Cambria Math" panose="02040503050406030204" pitchFamily="18" charset="0"/>
                        <a:cs typeface="Arial" panose="020B0604020202020204" pitchFamily="34" charset="0"/>
                      </a:rPr>
                      <m:t>=</m:t>
                    </m:r>
                    <m:r>
                      <m:rPr>
                        <m:nor/>
                      </m:rPr>
                      <a:rPr lang="en-US" altLang="en-US" dirty="0">
                        <a:latin typeface="Comic Sans MS" panose="030F0702030302020204" pitchFamily="66" charset="0"/>
                        <a:cs typeface="Arial" panose="020B0604020202020204" pitchFamily="34" charset="0"/>
                      </a:rPr>
                      <m:t>O</m:t>
                    </m:r>
                    <m:d>
                      <m:dPr>
                        <m:ctrlPr>
                          <a:rPr lang="en-US" altLang="en-US" i="1">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rPr>
                          <m:t>𝑀</m:t>
                        </m:r>
                      </m:e>
                    </m:d>
                    <m:r>
                      <a:rPr lang="en-US" b="0" i="1" smtClean="0">
                        <a:latin typeface="Cambria Math" panose="02040503050406030204" pitchFamily="18" charset="0"/>
                      </a:rPr>
                      <m:t>, </m:t>
                    </m:r>
                  </m:oMath>
                </a14:m>
                <a:r>
                  <a:rPr lang="en-US" altLang="en-US" dirty="0"/>
                  <a:t>then 𝝀</a:t>
                </a:r>
                <a:r>
                  <a:rPr lang="en-US" altLang="en-US" dirty="0">
                    <a:cs typeface="Arial" panose="020B0604020202020204" pitchFamily="34" charset="0"/>
                  </a:rPr>
                  <a:t> </a:t>
                </a:r>
                <a14:m>
                  <m:oMath xmlns:m="http://schemas.openxmlformats.org/officeDocument/2006/math">
                    <m:r>
                      <a:rPr lang="en-US" altLang="en-US" i="1" dirty="0">
                        <a:latin typeface="Cambria Math" panose="02040503050406030204" pitchFamily="18" charset="0"/>
                        <a:cs typeface="Arial" panose="020B0604020202020204" pitchFamily="34" charset="0"/>
                      </a:rPr>
                      <m:t>=</m:t>
                    </m:r>
                    <m:r>
                      <m:rPr>
                        <m:nor/>
                      </m:rPr>
                      <a:rPr lang="en-US" altLang="en-US" dirty="0">
                        <a:latin typeface="Comic Sans MS" panose="030F0702030302020204" pitchFamily="66" charset="0"/>
                        <a:cs typeface="Arial" panose="020B0604020202020204" pitchFamily="34" charset="0"/>
                      </a:rPr>
                      <m:t>O</m:t>
                    </m:r>
                    <m:d>
                      <m:dPr>
                        <m:ctrlPr>
                          <a:rPr lang="en-US" altLang="en-US" i="1">
                            <a:latin typeface="Cambria Math" panose="02040503050406030204" pitchFamily="18" charset="0"/>
                            <a:cs typeface="Arial" panose="020B0604020202020204" pitchFamily="34" charset="0"/>
                          </a:rPr>
                        </m:ctrlPr>
                      </m:dPr>
                      <m:e>
                        <m:r>
                          <a:rPr lang="en-US" i="1">
                            <a:latin typeface="Cambria Math" panose="02040503050406030204" pitchFamily="18" charset="0"/>
                          </a:rPr>
                          <m:t>𝑀</m:t>
                        </m:r>
                      </m:e>
                    </m:d>
                  </m:oMath>
                </a14:m>
                <a:r>
                  <a:rPr lang="en-US" altLang="en-US" dirty="0"/>
                  <a:t> and the total time for search (on average), insert and delete (on the worst case) is </a:t>
                </a:r>
                <a14:m>
                  <m:oMath xmlns:m="http://schemas.openxmlformats.org/officeDocument/2006/math">
                    <m:r>
                      <m:rPr>
                        <m:nor/>
                      </m:rPr>
                      <a:rPr lang="en-US" altLang="en-US" dirty="0">
                        <a:latin typeface="Comic Sans MS" panose="030F0702030302020204" pitchFamily="66" charset="0"/>
                        <a:cs typeface="Arial" panose="020B0604020202020204" pitchFamily="34" charset="0"/>
                      </a:rPr>
                      <m:t>O</m:t>
                    </m:r>
                    <m:r>
                      <a:rPr lang="en-US" i="1">
                        <a:latin typeface="Cambria Math" panose="02040503050406030204" pitchFamily="18" charset="0"/>
                      </a:rPr>
                      <m:t>(1)</m:t>
                    </m:r>
                  </m:oMath>
                </a14:m>
                <a:r>
                  <a:rPr lang="en-US" altLang="en-US" dirty="0"/>
                  <a:t>, </a:t>
                </a:r>
                <a:r>
                  <a:rPr lang="en-US" altLang="en-US" dirty="0">
                    <a:sym typeface="Symbol" pitchFamily="18" charset="2"/>
                  </a:rPr>
                  <a:t>independent of N</a:t>
                </a:r>
                <a:r>
                  <a:rPr lang="en-US" altLang="en-US" dirty="0"/>
                  <a:t>.</a:t>
                </a:r>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5" y="1228582"/>
                <a:ext cx="10313147" cy="5477018"/>
              </a:xfrm>
              <a:blipFill>
                <a:blip r:embed="rId6"/>
                <a:stretch>
                  <a:fillRect l="-59" t="-1114" r="-768" b="-4454"/>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21</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13814082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8751825" cy="1143000"/>
          </a:xfrm>
        </p:spPr>
        <p:txBody>
          <a:bodyPr/>
          <a:lstStyle/>
          <a:p>
            <a:pPr eaLnBrk="1" fontAlgn="auto" hangingPunct="1">
              <a:spcAft>
                <a:spcPts val="0"/>
              </a:spcAft>
              <a:defRPr/>
            </a:pPr>
            <a:r>
              <a:rPr lang="en-US" altLang="en-US" sz="4000" dirty="0"/>
              <a:t>Hashing: Collision Resolving Strategies</a:t>
            </a:r>
            <a:endParaRPr lang="en-US" altLang="en-US" dirty="0"/>
          </a:p>
        </p:txBody>
      </p:sp>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28582"/>
            <a:ext cx="10269588" cy="5477018"/>
          </a:xfrm>
        </p:spPr>
        <p:txBody>
          <a:bodyPr/>
          <a:lstStyle/>
          <a:p>
            <a:pPr marL="114300" indent="0" algn="just" eaLnBrk="1" hangingPunct="1">
              <a:buNone/>
            </a:pPr>
            <a:r>
              <a:rPr lang="en-US" altLang="en-US" sz="2800" b="1" u="sng" dirty="0"/>
              <a:t>Open Addressing</a:t>
            </a:r>
          </a:p>
          <a:p>
            <a:pPr algn="just" eaLnBrk="1" hangingPunct="1"/>
            <a:r>
              <a:rPr lang="en-US" altLang="en-US" b="1" dirty="0">
                <a:solidFill>
                  <a:srgbClr val="FF0000"/>
                </a:solidFill>
              </a:rPr>
              <a:t>Idea:</a:t>
            </a:r>
            <a:r>
              <a:rPr lang="en-US" altLang="en-US" dirty="0"/>
              <a:t> Store all elements in the hash table itself. If a collision occurs, find another slot. When searching for an element, examine slots until the element is found or the element is not in the table.</a:t>
            </a:r>
          </a:p>
          <a:p>
            <a:pPr algn="just" eaLnBrk="1" hangingPunct="1"/>
            <a:endParaRPr lang="en-US" altLang="en-US" sz="1200" dirty="0"/>
          </a:p>
          <a:p>
            <a:pPr algn="just" eaLnBrk="1" hangingPunct="1"/>
            <a:r>
              <a:rPr lang="en-US" altLang="en-US" dirty="0"/>
              <a:t>It is possible that the table is full, and a new element cannot be inserted.</a:t>
            </a:r>
          </a:p>
          <a:p>
            <a:pPr lvl="1" algn="just" eaLnBrk="1" hangingPunct="1"/>
            <a:r>
              <a:rPr lang="en-US" altLang="en-US" dirty="0"/>
              <a:t>Resize the hash table</a:t>
            </a:r>
          </a:p>
          <a:p>
            <a:pPr algn="just" eaLnBrk="1" hangingPunct="1"/>
            <a:endParaRPr lang="en-US" altLang="en-US" sz="1200" dirty="0"/>
          </a:p>
          <a:p>
            <a:pPr algn="just" eaLnBrk="1" hangingPunct="1"/>
            <a:r>
              <a:rPr lang="en-US" altLang="en-US" dirty="0"/>
              <a:t>The sequence of slots to be examined (probed) is computed in a systematic way.</a:t>
            </a:r>
          </a:p>
          <a:p>
            <a:pPr algn="just" eaLnBrk="1" hangingPunct="1"/>
            <a:endParaRPr lang="en-US" altLang="en-US" sz="1200" dirty="0"/>
          </a:p>
          <a:p>
            <a:pPr eaLnBrk="1" hangingPunct="1">
              <a:buFont typeface="Arial" charset="0"/>
              <a:buChar char="•"/>
              <a:defRPr/>
            </a:pPr>
            <a:r>
              <a:rPr lang="en-US" altLang="en-US" dirty="0"/>
              <a:t>There are three common ways to determine a probe sequence:</a:t>
            </a:r>
          </a:p>
          <a:p>
            <a:pPr lvl="1" eaLnBrk="1" hangingPunct="1">
              <a:buFont typeface="Arial" charset="0"/>
              <a:buChar char="•"/>
              <a:defRPr/>
            </a:pPr>
            <a:r>
              <a:rPr lang="en-US" altLang="en-US" dirty="0"/>
              <a:t>Linear probing</a:t>
            </a:r>
          </a:p>
          <a:p>
            <a:pPr lvl="1" eaLnBrk="1" hangingPunct="1">
              <a:buFont typeface="Arial" charset="0"/>
              <a:buChar char="•"/>
              <a:defRPr/>
            </a:pPr>
            <a:r>
              <a:rPr lang="en-US" altLang="en-US" dirty="0"/>
              <a:t>Quadratic probing </a:t>
            </a:r>
          </a:p>
          <a:p>
            <a:pPr lvl="1" eaLnBrk="1" hangingPunct="1">
              <a:buFont typeface="Arial" charset="0"/>
              <a:buChar char="•"/>
              <a:defRPr/>
            </a:pPr>
            <a:r>
              <a:rPr lang="en-US" altLang="en-US" dirty="0"/>
              <a:t>Double probing</a:t>
            </a:r>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22</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12212640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5">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8751825" cy="1143000"/>
          </a:xfrm>
        </p:spPr>
        <p:txBody>
          <a:bodyPr/>
          <a:lstStyle/>
          <a:p>
            <a:pPr eaLnBrk="1" fontAlgn="auto" hangingPunct="1">
              <a:spcAft>
                <a:spcPts val="0"/>
              </a:spcAft>
              <a:defRPr/>
            </a:pPr>
            <a:r>
              <a:rPr lang="en-US" altLang="en-US" sz="4000" dirty="0"/>
              <a:t>Hashing: Collision Resolving Strategies</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5" y="1228582"/>
                <a:ext cx="10418697" cy="5477018"/>
              </a:xfrm>
            </p:spPr>
            <p:txBody>
              <a:bodyPr/>
              <a:lstStyle/>
              <a:p>
                <a:pPr marL="114300" indent="0" algn="just" eaLnBrk="1" hangingPunct="1">
                  <a:buNone/>
                </a:pPr>
                <a:r>
                  <a:rPr lang="en-US" altLang="en-US" sz="2800" b="1" u="sng" dirty="0"/>
                  <a:t>Open Addressing: Linear Probing</a:t>
                </a:r>
              </a:p>
              <a:p>
                <a:pPr algn="just" eaLnBrk="1" hangingPunct="1"/>
                <a:r>
                  <a:rPr lang="en-US" altLang="en-US" b="1" dirty="0">
                    <a:solidFill>
                      <a:srgbClr val="FF0000"/>
                    </a:solidFill>
                  </a:rPr>
                  <a:t>Idea:</a:t>
                </a:r>
                <a:r>
                  <a:rPr lang="en-US" altLang="en-US" dirty="0"/>
                  <a:t> Table remains a simple array of size </a:t>
                </a:r>
                <a14:m>
                  <m:oMath xmlns:m="http://schemas.openxmlformats.org/officeDocument/2006/math">
                    <m:r>
                      <a:rPr lang="en-US" i="1" smtClean="0">
                        <a:latin typeface="Cambria Math" panose="02040503050406030204" pitchFamily="18" charset="0"/>
                      </a:rPr>
                      <m:t>𝑀</m:t>
                    </m:r>
                  </m:oMath>
                </a14:m>
                <a:r>
                  <a:rPr lang="en-US" altLang="en-US" dirty="0"/>
                  <a:t>.</a:t>
                </a:r>
                <a:endParaRPr lang="en-US" altLang="en-US" sz="1200" dirty="0"/>
              </a:p>
              <a:p>
                <a:pPr algn="just" eaLnBrk="1" hangingPunct="1"/>
                <a:endParaRPr lang="en-US" altLang="en-US" sz="1200" dirty="0"/>
              </a:p>
              <a:p>
                <a:pPr algn="just" eaLnBrk="1" hangingPunct="1"/>
                <a:r>
                  <a:rPr lang="en-US" altLang="en-US" b="1" dirty="0">
                    <a:solidFill>
                      <a:srgbClr val="FF0000"/>
                    </a:solidFill>
                  </a:rPr>
                  <a:t>Insert:</a:t>
                </a:r>
                <a:r>
                  <a:rPr lang="en-US" altLang="en-US" dirty="0"/>
                  <a:t> On collision, place the record in the next empty slot found using linear search. Upon reaching the end of the table, continue searching from the start of the table (wrap around).</a:t>
                </a:r>
              </a:p>
              <a:p>
                <a:pPr algn="just" eaLnBrk="1" hangingPunct="1"/>
                <a:endParaRPr lang="en-US" altLang="en-US" sz="1200" dirty="0"/>
              </a:p>
              <a:p>
                <a:pPr algn="just" eaLnBrk="1" hangingPunct="1"/>
                <a:r>
                  <a:rPr lang="en-US" altLang="en-US" b="1" dirty="0">
                    <a:solidFill>
                      <a:srgbClr val="FF0000"/>
                    </a:solidFill>
                  </a:rPr>
                  <a:t>Search:</a:t>
                </a:r>
                <a:r>
                  <a:rPr lang="en-US" altLang="en-US" dirty="0"/>
                  <a:t> Same probe sequence as </a:t>
                </a:r>
                <a:r>
                  <a:rPr lang="en-US" altLang="en-US" b="1" dirty="0">
                    <a:solidFill>
                      <a:srgbClr val="FF0000"/>
                    </a:solidFill>
                  </a:rPr>
                  <a:t>Insert</a:t>
                </a:r>
                <a:r>
                  <a:rPr lang="en-US" altLang="en-US" dirty="0"/>
                  <a:t>. There are three cases:</a:t>
                </a:r>
              </a:p>
              <a:p>
                <a:pPr lvl="1" eaLnBrk="1" hangingPunct="1"/>
                <a:r>
                  <a:rPr lang="en-US" altLang="en-US" dirty="0"/>
                  <a:t>Slot in table is occupied with an element of equal key</a:t>
                </a:r>
              </a:p>
              <a:p>
                <a:pPr lvl="1" eaLnBrk="1" hangingPunct="1"/>
                <a:r>
                  <a:rPr lang="en-US" altLang="en-US" dirty="0"/>
                  <a:t>Position in table is empty</a:t>
                </a:r>
              </a:p>
              <a:p>
                <a:pPr lvl="1" eaLnBrk="1" hangingPunct="1"/>
                <a:r>
                  <a:rPr lang="en-US" altLang="en-US" dirty="0"/>
                  <a:t>Position in table occupied with a different element</a:t>
                </a:r>
              </a:p>
              <a:p>
                <a:pPr eaLnBrk="1" hangingPunct="1">
                  <a:buFont typeface="Arial" charset="0"/>
                  <a:buChar char="•"/>
                  <a:defRPr/>
                </a:pPr>
                <a:endParaRPr lang="en-US" altLang="en-US" sz="1200" dirty="0"/>
              </a:p>
              <a:p>
                <a:pPr eaLnBrk="1" hangingPunct="1">
                  <a:buFont typeface="Arial" charset="0"/>
                  <a:buChar char="•"/>
                  <a:defRPr/>
                </a:pPr>
                <a:r>
                  <a:rPr lang="en-US" altLang="en-US" b="1" dirty="0">
                    <a:solidFill>
                      <a:srgbClr val="FF0000"/>
                    </a:solidFill>
                  </a:rPr>
                  <a:t>Delete:</a:t>
                </a:r>
                <a:r>
                  <a:rPr lang="en-US" altLang="en-US" dirty="0"/>
                  <a:t> Deletion is a bit tricky. We can’t just delete a record that is involved in collision.</a:t>
                </a:r>
              </a:p>
              <a:p>
                <a:pPr lvl="1" eaLnBrk="1" hangingPunct="1"/>
                <a:r>
                  <a:rPr lang="en-US" altLang="en-US" dirty="0"/>
                  <a:t>“Lazy Delete” – Just mark the items as inactive rather than removing it.</a:t>
                </a:r>
              </a:p>
              <a:p>
                <a:pPr lvl="1" eaLnBrk="1" hangingPunct="1"/>
                <a:r>
                  <a:rPr lang="en-US" altLang="en-US" dirty="0"/>
                  <a:t>The deleted slot can later be used for insertion</a:t>
                </a:r>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5" y="1228582"/>
                <a:ext cx="10418697" cy="5477018"/>
              </a:xfrm>
              <a:blipFill>
                <a:blip r:embed="rId6"/>
                <a:stretch>
                  <a:fillRect l="-59" t="-1114" r="-761"/>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23</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8019423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5">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3180C3D-06E3-46BB-8F4C-DF5814E730C7}"/>
              </a:ext>
            </a:extLst>
          </p:cNvPr>
          <p:cNvGrpSpPr/>
          <p:nvPr/>
        </p:nvGrpSpPr>
        <p:grpSpPr>
          <a:xfrm>
            <a:off x="1259914" y="3058390"/>
            <a:ext cx="9187509" cy="960438"/>
            <a:chOff x="1259914" y="3058390"/>
            <a:chExt cx="9187509" cy="960438"/>
          </a:xfrm>
        </p:grpSpPr>
        <p:sp>
          <p:nvSpPr>
            <p:cNvPr id="27" name="Rectangle 4">
              <a:extLst>
                <a:ext uri="{FF2B5EF4-FFF2-40B4-BE49-F238E27FC236}">
                  <a16:creationId xmlns:a16="http://schemas.microsoft.com/office/drawing/2014/main" id="{42E124CB-0A0D-41B3-AA82-E8CF9FF120DE}"/>
                </a:ext>
              </a:extLst>
            </p:cNvPr>
            <p:cNvSpPr>
              <a:spLocks noChangeArrowheads="1"/>
            </p:cNvSpPr>
            <p:nvPr/>
          </p:nvSpPr>
          <p:spPr bwMode="auto">
            <a:xfrm>
              <a:off x="1259914" y="3058390"/>
              <a:ext cx="7254498" cy="533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ko-KR" altLang="en-US" dirty="0">
                <a:solidFill>
                  <a:srgbClr val="2F2B20"/>
                </a:solidFill>
                <a:latin typeface="Cambria Math" panose="02040503050406030204" pitchFamily="18" charset="0"/>
                <a:ea typeface="맑은 고딕" panose="020B0503020000020004" pitchFamily="34" charset="-127"/>
              </a:endParaRPr>
            </a:p>
          </p:txBody>
        </p:sp>
        <p:sp>
          <p:nvSpPr>
            <p:cNvPr id="35" name="Text Box 13">
              <a:extLst>
                <a:ext uri="{FF2B5EF4-FFF2-40B4-BE49-F238E27FC236}">
                  <a16:creationId xmlns:a16="http://schemas.microsoft.com/office/drawing/2014/main" id="{611E50BC-C0C0-4A77-80D0-C194C8A7F156}"/>
                </a:ext>
              </a:extLst>
            </p:cNvPr>
            <p:cNvSpPr txBox="1">
              <a:spLocks noChangeArrowheads="1"/>
            </p:cNvSpPr>
            <p:nvPr/>
          </p:nvSpPr>
          <p:spPr bwMode="auto">
            <a:xfrm>
              <a:off x="1422385" y="3556865"/>
              <a:ext cx="9025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ko-KR" dirty="0">
                  <a:solidFill>
                    <a:srgbClr val="2F2B20"/>
                  </a:solidFill>
                  <a:latin typeface="Cambria Math" panose="02040503050406030204" pitchFamily="18" charset="0"/>
                  <a:ea typeface="Cambria Math" panose="02040503050406030204" pitchFamily="18" charset="0"/>
                </a:rPr>
                <a:t> [0]       [1]        [2]        [3]        [4]        [5]        [6]        [7]        [8]       [9]</a:t>
              </a:r>
            </a:p>
          </p:txBody>
        </p:sp>
        <p:grpSp>
          <p:nvGrpSpPr>
            <p:cNvPr id="2" name="Group 1">
              <a:extLst>
                <a:ext uri="{FF2B5EF4-FFF2-40B4-BE49-F238E27FC236}">
                  <a16:creationId xmlns:a16="http://schemas.microsoft.com/office/drawing/2014/main" id="{4827633C-AF51-4F45-96D7-D431EE482843}"/>
                </a:ext>
              </a:extLst>
            </p:cNvPr>
            <p:cNvGrpSpPr/>
            <p:nvPr/>
          </p:nvGrpSpPr>
          <p:grpSpPr>
            <a:xfrm>
              <a:off x="8506869" y="3058390"/>
              <a:ext cx="1813625" cy="533400"/>
              <a:chOff x="1307211" y="4207675"/>
              <a:chExt cx="1813625" cy="533400"/>
            </a:xfrm>
          </p:grpSpPr>
          <p:sp>
            <p:nvSpPr>
              <p:cNvPr id="42" name="Rectangle 4">
                <a:extLst>
                  <a:ext uri="{FF2B5EF4-FFF2-40B4-BE49-F238E27FC236}">
                    <a16:creationId xmlns:a16="http://schemas.microsoft.com/office/drawing/2014/main" id="{BA4663E0-8088-467E-8F33-4E988B8DC23B}"/>
                  </a:ext>
                </a:extLst>
              </p:cNvPr>
              <p:cNvSpPr>
                <a:spLocks noChangeArrowheads="1"/>
              </p:cNvSpPr>
              <p:nvPr/>
            </p:nvSpPr>
            <p:spPr bwMode="auto">
              <a:xfrm>
                <a:off x="1307211" y="4207675"/>
                <a:ext cx="1813625" cy="533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ko-KR" altLang="en-US" dirty="0">
                  <a:solidFill>
                    <a:srgbClr val="2F2B20"/>
                  </a:solidFill>
                  <a:latin typeface="Cambria Math" panose="02040503050406030204" pitchFamily="18" charset="0"/>
                  <a:ea typeface="맑은 고딕" panose="020B0503020000020004" pitchFamily="34" charset="-127"/>
                </a:endParaRPr>
              </a:p>
            </p:txBody>
          </p:sp>
          <p:sp>
            <p:nvSpPr>
              <p:cNvPr id="43" name="Line 11">
                <a:extLst>
                  <a:ext uri="{FF2B5EF4-FFF2-40B4-BE49-F238E27FC236}">
                    <a16:creationId xmlns:a16="http://schemas.microsoft.com/office/drawing/2014/main" id="{A8676C4E-8EED-453A-B65E-14D2D4E012C1}"/>
                  </a:ext>
                </a:extLst>
              </p:cNvPr>
              <p:cNvSpPr>
                <a:spLocks noChangeShapeType="1"/>
              </p:cNvSpPr>
              <p:nvPr/>
            </p:nvSpPr>
            <p:spPr bwMode="auto">
              <a:xfrm>
                <a:off x="2187389" y="4207675"/>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grpSp>
      </p:grpSp>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8751825" cy="1143000"/>
          </a:xfrm>
        </p:spPr>
        <p:txBody>
          <a:bodyPr/>
          <a:lstStyle/>
          <a:p>
            <a:pPr eaLnBrk="1" fontAlgn="auto" hangingPunct="1">
              <a:spcAft>
                <a:spcPts val="0"/>
              </a:spcAft>
              <a:defRPr/>
            </a:pPr>
            <a:r>
              <a:rPr lang="en-US" altLang="en-US" sz="4000" dirty="0"/>
              <a:t>Hashing: Collision Resolving Strategies</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5" y="1228582"/>
                <a:ext cx="10418697" cy="1719570"/>
              </a:xfrm>
            </p:spPr>
            <p:txBody>
              <a:bodyPr/>
              <a:lstStyle/>
              <a:p>
                <a:pPr marL="114300" indent="0" algn="just" eaLnBrk="1" hangingPunct="1">
                  <a:buNone/>
                </a:pPr>
                <a:r>
                  <a:rPr lang="en-US" altLang="en-US" sz="2800" b="1" u="sng" dirty="0"/>
                  <a:t>Open Addressing: Linear Probing</a:t>
                </a:r>
              </a:p>
              <a:p>
                <a:pPr marL="114300" indent="0" algn="just" eaLnBrk="1" hangingPunct="1">
                  <a:buNone/>
                </a:pPr>
                <a:r>
                  <a:rPr lang="en-US" altLang="en-US" b="1" dirty="0">
                    <a:solidFill>
                      <a:srgbClr val="FF0000"/>
                    </a:solidFill>
                  </a:rPr>
                  <a:t>Example:</a:t>
                </a:r>
                <a:r>
                  <a:rPr lang="en-US" altLang="en-US" dirty="0"/>
                  <a:t> Insert items with keys: 89, 18, 49, 58, 9 into an empty hash table of size </a:t>
                </a:r>
                <a14:m>
                  <m:oMath xmlns:m="http://schemas.openxmlformats.org/officeDocument/2006/math">
                    <m:r>
                      <a:rPr lang="en-US" i="1" smtClean="0">
                        <a:latin typeface="Cambria Math" panose="02040503050406030204" pitchFamily="18" charset="0"/>
                      </a:rPr>
                      <m:t>𝑀</m:t>
                    </m:r>
                  </m:oMath>
                </a14:m>
                <a:r>
                  <a:rPr lang="en-US" altLang="en-US" dirty="0"/>
                  <a:t>=10. </a:t>
                </a:r>
              </a:p>
              <a:p>
                <a:pPr algn="just" eaLnBrk="1" hangingPunct="1"/>
                <a:endParaRPr lang="en-US" altLang="en-US" dirty="0"/>
              </a:p>
              <a:p>
                <a:pPr marL="114300" indent="0" algn="just" eaLnBrk="1" hangingPunct="1">
                  <a:buNone/>
                </a:pPr>
                <a:endParaRPr lang="en-US" altLang="en-US" dirty="0"/>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5" y="1228582"/>
                <a:ext cx="10418697" cy="1719570"/>
              </a:xfrm>
              <a:blipFill>
                <a:blip r:embed="rId6"/>
                <a:stretch>
                  <a:fillRect l="-59" t="-3546"/>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24</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42C3FC-0AFD-476E-B6B3-9BB89967B8D9}"/>
                  </a:ext>
                </a:extLst>
              </p:cNvPr>
              <p:cNvSpPr txBox="1"/>
              <p:nvPr/>
            </p:nvSpPr>
            <p:spPr>
              <a:xfrm>
                <a:off x="3841231" y="2281642"/>
                <a:ext cx="2709472" cy="430887"/>
              </a:xfrm>
              <a:prstGeom prst="rect">
                <a:avLst/>
              </a:prstGeom>
              <a:noFill/>
            </p:spPr>
            <p:txBody>
              <a:bodyPr wrap="square">
                <a:spAutoFit/>
              </a:bodyPr>
              <a:lstStyle/>
              <a:p>
                <a14:m>
                  <m:oMath xmlns:m="http://schemas.openxmlformats.org/officeDocument/2006/math">
                    <m:r>
                      <a:rPr lang="en-US" altLang="en-US" sz="2200" i="1" dirty="0" smtClean="0">
                        <a:solidFill>
                          <a:srgbClr val="FF0000"/>
                        </a:solidFill>
                        <a:latin typeface="Cambria Math" panose="02040503050406030204" pitchFamily="18" charset="0"/>
                      </a:rPr>
                      <m:t>𝐻</m:t>
                    </m:r>
                    <m:d>
                      <m:dPr>
                        <m:ctrlPr>
                          <a:rPr lang="en-US" altLang="en-US" sz="2200" i="1" dirty="0">
                            <a:solidFill>
                              <a:srgbClr val="FF0000"/>
                            </a:solidFill>
                            <a:latin typeface="Cambria Math" panose="02040503050406030204" pitchFamily="18" charset="0"/>
                          </a:rPr>
                        </m:ctrlPr>
                      </m:dPr>
                      <m:e>
                        <m:r>
                          <a:rPr lang="en-US" altLang="en-US" sz="2200" i="1" dirty="0" smtClean="0">
                            <a:solidFill>
                              <a:srgbClr val="FF0000"/>
                            </a:solidFill>
                            <a:latin typeface="Cambria Math" panose="02040503050406030204" pitchFamily="18" charset="0"/>
                          </a:rPr>
                          <m:t>𝐾</m:t>
                        </m:r>
                      </m:e>
                    </m:d>
                    <m:r>
                      <a:rPr lang="en-US" altLang="en-US" sz="2200" i="1" dirty="0">
                        <a:solidFill>
                          <a:srgbClr val="FF0000"/>
                        </a:solidFill>
                        <a:latin typeface="Cambria Math" panose="02040503050406030204" pitchFamily="18" charset="0"/>
                      </a:rPr>
                      <m:t>= </m:t>
                    </m:r>
                    <m:r>
                      <a:rPr lang="en-US" altLang="en-US" sz="2200" i="1" dirty="0">
                        <a:solidFill>
                          <a:srgbClr val="FF0000"/>
                        </a:solidFill>
                        <a:latin typeface="Cambria Math" panose="02040503050406030204" pitchFamily="18" charset="0"/>
                        <a:ea typeface="Cambria Math" panose="02040503050406030204" pitchFamily="18" charset="0"/>
                      </a:rPr>
                      <m:t>(</m:t>
                    </m:r>
                    <m:r>
                      <a:rPr lang="en-US" altLang="en-US" sz="2200" i="1" dirty="0" smtClean="0">
                        <a:solidFill>
                          <a:srgbClr val="FF0000"/>
                        </a:solidFill>
                        <a:latin typeface="Cambria Math" panose="02040503050406030204" pitchFamily="18" charset="0"/>
                        <a:ea typeface="Cambria Math" panose="02040503050406030204" pitchFamily="18" charset="0"/>
                      </a:rPr>
                      <m:t>𝐾</m:t>
                    </m:r>
                    <m:r>
                      <a:rPr lang="en-US" altLang="en-US" sz="2200" i="1" dirty="0">
                        <a:solidFill>
                          <a:srgbClr val="FF0000"/>
                        </a:solidFill>
                        <a:latin typeface="Cambria Math" panose="02040503050406030204" pitchFamily="18" charset="0"/>
                        <a:ea typeface="Cambria Math" panose="02040503050406030204" pitchFamily="18" charset="0"/>
                      </a:rPr>
                      <m:t>) </m:t>
                    </m:r>
                    <m:r>
                      <a:rPr lang="en-US" altLang="en-US" sz="2200" i="1" dirty="0">
                        <a:solidFill>
                          <a:srgbClr val="FF0000"/>
                        </a:solidFill>
                        <a:latin typeface="Cambria Math" panose="02040503050406030204" pitchFamily="18" charset="0"/>
                        <a:ea typeface="Cambria Math" panose="02040503050406030204" pitchFamily="18" charset="0"/>
                      </a:rPr>
                      <m:t>𝑀𝑜𝑑</m:t>
                    </m:r>
                    <m:r>
                      <a:rPr lang="en-US" altLang="en-US" sz="2200" i="1" dirty="0">
                        <a:solidFill>
                          <a:srgbClr val="FF0000"/>
                        </a:solidFill>
                        <a:latin typeface="Cambria Math" panose="02040503050406030204" pitchFamily="18" charset="0"/>
                        <a:ea typeface="Cambria Math" panose="02040503050406030204" pitchFamily="18" charset="0"/>
                      </a:rPr>
                      <m:t> 10</m:t>
                    </m:r>
                  </m:oMath>
                </a14:m>
                <a:r>
                  <a:rPr lang="en-US" altLang="ko-KR" sz="2200" i="1" dirty="0">
                    <a:solidFill>
                      <a:srgbClr val="FF0000"/>
                    </a:solidFill>
                  </a:rPr>
                  <a:t> </a:t>
                </a:r>
                <a:endParaRPr lang="en-US" sz="2200" i="1" dirty="0">
                  <a:solidFill>
                    <a:srgbClr val="FF0000"/>
                  </a:solidFill>
                </a:endParaRPr>
              </a:p>
            </p:txBody>
          </p:sp>
        </mc:Choice>
        <mc:Fallback xmlns="">
          <p:sp>
            <p:nvSpPr>
              <p:cNvPr id="5" name="TextBox 4">
                <a:extLst>
                  <a:ext uri="{FF2B5EF4-FFF2-40B4-BE49-F238E27FC236}">
                    <a16:creationId xmlns:a16="http://schemas.microsoft.com/office/drawing/2014/main" id="{E142C3FC-0AFD-476E-B6B3-9BB89967B8D9}"/>
                  </a:ext>
                </a:extLst>
              </p:cNvPr>
              <p:cNvSpPr txBox="1">
                <a:spLocks noRot="1" noChangeAspect="1" noMove="1" noResize="1" noEditPoints="1" noAdjustHandles="1" noChangeArrowheads="1" noChangeShapeType="1" noTextEdit="1"/>
              </p:cNvSpPr>
              <p:nvPr/>
            </p:nvSpPr>
            <p:spPr>
              <a:xfrm>
                <a:off x="3841231" y="2281642"/>
                <a:ext cx="2709472" cy="430887"/>
              </a:xfrm>
              <a:prstGeom prst="rect">
                <a:avLst/>
              </a:prstGeom>
              <a:blipFill>
                <a:blip r:embed="rId7"/>
                <a:stretch>
                  <a:fillRect l="-225" b="-15493"/>
                </a:stretch>
              </a:blipFill>
            </p:spPr>
            <p:txBody>
              <a:bodyPr/>
              <a:lstStyle/>
              <a:p>
                <a:r>
                  <a:rPr lang="en-US">
                    <a:noFill/>
                  </a:rPr>
                  <a:t> </a:t>
                </a:r>
              </a:p>
            </p:txBody>
          </p:sp>
        </mc:Fallback>
      </mc:AlternateContent>
      <p:sp>
        <p:nvSpPr>
          <p:cNvPr id="28" name="Line 5">
            <a:extLst>
              <a:ext uri="{FF2B5EF4-FFF2-40B4-BE49-F238E27FC236}">
                <a16:creationId xmlns:a16="http://schemas.microsoft.com/office/drawing/2014/main" id="{AB651DAE-4F25-478C-BFCF-2C49ED3FF28D}"/>
              </a:ext>
            </a:extLst>
          </p:cNvPr>
          <p:cNvSpPr>
            <a:spLocks noChangeShapeType="1"/>
          </p:cNvSpPr>
          <p:nvPr/>
        </p:nvSpPr>
        <p:spPr bwMode="auto">
          <a:xfrm>
            <a:off x="2166726" y="3058390"/>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29" name="Line 6">
            <a:extLst>
              <a:ext uri="{FF2B5EF4-FFF2-40B4-BE49-F238E27FC236}">
                <a16:creationId xmlns:a16="http://schemas.microsoft.com/office/drawing/2014/main" id="{FAE1684B-F3D1-4712-94B1-FEBB92C212A5}"/>
              </a:ext>
            </a:extLst>
          </p:cNvPr>
          <p:cNvSpPr>
            <a:spLocks noChangeShapeType="1"/>
          </p:cNvSpPr>
          <p:nvPr/>
        </p:nvSpPr>
        <p:spPr bwMode="auto">
          <a:xfrm>
            <a:off x="3073539" y="3058390"/>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30" name="Line 7">
            <a:extLst>
              <a:ext uri="{FF2B5EF4-FFF2-40B4-BE49-F238E27FC236}">
                <a16:creationId xmlns:a16="http://schemas.microsoft.com/office/drawing/2014/main" id="{39E6942D-34D5-4CBB-BA73-8BBAADF325AB}"/>
              </a:ext>
            </a:extLst>
          </p:cNvPr>
          <p:cNvSpPr>
            <a:spLocks noChangeShapeType="1"/>
          </p:cNvSpPr>
          <p:nvPr/>
        </p:nvSpPr>
        <p:spPr bwMode="auto">
          <a:xfrm>
            <a:off x="3980351" y="3058390"/>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31" name="Line 8">
            <a:extLst>
              <a:ext uri="{FF2B5EF4-FFF2-40B4-BE49-F238E27FC236}">
                <a16:creationId xmlns:a16="http://schemas.microsoft.com/office/drawing/2014/main" id="{3016212F-590B-4AE4-8F21-F4BD218632E1}"/>
              </a:ext>
            </a:extLst>
          </p:cNvPr>
          <p:cNvSpPr>
            <a:spLocks noChangeShapeType="1"/>
          </p:cNvSpPr>
          <p:nvPr/>
        </p:nvSpPr>
        <p:spPr bwMode="auto">
          <a:xfrm>
            <a:off x="4887163" y="3058390"/>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32" name="Line 9">
            <a:extLst>
              <a:ext uri="{FF2B5EF4-FFF2-40B4-BE49-F238E27FC236}">
                <a16:creationId xmlns:a16="http://schemas.microsoft.com/office/drawing/2014/main" id="{F8B7D4EA-14AC-47A6-8FA5-8F58E7623CCB}"/>
              </a:ext>
            </a:extLst>
          </p:cNvPr>
          <p:cNvSpPr>
            <a:spLocks noChangeShapeType="1"/>
          </p:cNvSpPr>
          <p:nvPr/>
        </p:nvSpPr>
        <p:spPr bwMode="auto">
          <a:xfrm>
            <a:off x="5793975" y="3058390"/>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33" name="Line 10">
            <a:extLst>
              <a:ext uri="{FF2B5EF4-FFF2-40B4-BE49-F238E27FC236}">
                <a16:creationId xmlns:a16="http://schemas.microsoft.com/office/drawing/2014/main" id="{FA66B5A7-AC1B-4109-B8E6-FB973C7D1952}"/>
              </a:ext>
            </a:extLst>
          </p:cNvPr>
          <p:cNvSpPr>
            <a:spLocks noChangeShapeType="1"/>
          </p:cNvSpPr>
          <p:nvPr/>
        </p:nvSpPr>
        <p:spPr bwMode="auto">
          <a:xfrm>
            <a:off x="6700788" y="3058390"/>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34" name="Line 11">
            <a:extLst>
              <a:ext uri="{FF2B5EF4-FFF2-40B4-BE49-F238E27FC236}">
                <a16:creationId xmlns:a16="http://schemas.microsoft.com/office/drawing/2014/main" id="{30C0DAFC-24E0-4456-A004-03AAD748340F}"/>
              </a:ext>
            </a:extLst>
          </p:cNvPr>
          <p:cNvSpPr>
            <a:spLocks noChangeShapeType="1"/>
          </p:cNvSpPr>
          <p:nvPr/>
        </p:nvSpPr>
        <p:spPr bwMode="auto">
          <a:xfrm>
            <a:off x="7607600" y="3058390"/>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36" name="Text Box 16">
            <a:extLst>
              <a:ext uri="{FF2B5EF4-FFF2-40B4-BE49-F238E27FC236}">
                <a16:creationId xmlns:a16="http://schemas.microsoft.com/office/drawing/2014/main" id="{8C00E184-1AF1-416E-8E56-F4CE52E5234B}"/>
              </a:ext>
            </a:extLst>
          </p:cNvPr>
          <p:cNvSpPr txBox="1">
            <a:spLocks noChangeArrowheads="1"/>
          </p:cNvSpPr>
          <p:nvPr/>
        </p:nvSpPr>
        <p:spPr bwMode="auto">
          <a:xfrm>
            <a:off x="1444084" y="3089293"/>
            <a:ext cx="703189"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ko-KR" dirty="0">
                <a:solidFill>
                  <a:srgbClr val="2F2B20"/>
                </a:solidFill>
                <a:latin typeface="Cambria Math" panose="02040503050406030204" pitchFamily="18" charset="0"/>
                <a:ea typeface="Cambria Math" panose="02040503050406030204" pitchFamily="18" charset="0"/>
              </a:rPr>
              <a:t>49</a:t>
            </a:r>
          </a:p>
        </p:txBody>
      </p:sp>
      <p:sp>
        <p:nvSpPr>
          <p:cNvPr id="37" name="Text Box 17">
            <a:extLst>
              <a:ext uri="{FF2B5EF4-FFF2-40B4-BE49-F238E27FC236}">
                <a16:creationId xmlns:a16="http://schemas.microsoft.com/office/drawing/2014/main" id="{1A7BAB4A-EED8-4F20-9CD7-93D2E5813E8C}"/>
              </a:ext>
            </a:extLst>
          </p:cNvPr>
          <p:cNvSpPr txBox="1">
            <a:spLocks noChangeArrowheads="1"/>
          </p:cNvSpPr>
          <p:nvPr/>
        </p:nvSpPr>
        <p:spPr bwMode="auto">
          <a:xfrm>
            <a:off x="2360816" y="3093927"/>
            <a:ext cx="5245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ko-KR" dirty="0">
                <a:solidFill>
                  <a:srgbClr val="2F2B20"/>
                </a:solidFill>
                <a:latin typeface="Cambria Math" panose="02040503050406030204" pitchFamily="18" charset="0"/>
                <a:ea typeface="Cambria Math" panose="02040503050406030204" pitchFamily="18" charset="0"/>
              </a:rPr>
              <a:t>58</a:t>
            </a:r>
          </a:p>
        </p:txBody>
      </p:sp>
      <p:sp>
        <p:nvSpPr>
          <p:cNvPr id="38" name="Text Box 18">
            <a:extLst>
              <a:ext uri="{FF2B5EF4-FFF2-40B4-BE49-F238E27FC236}">
                <a16:creationId xmlns:a16="http://schemas.microsoft.com/office/drawing/2014/main" id="{EA5D3949-42DF-4D7C-A961-F819EE9970C2}"/>
              </a:ext>
            </a:extLst>
          </p:cNvPr>
          <p:cNvSpPr txBox="1">
            <a:spLocks noChangeArrowheads="1"/>
          </p:cNvSpPr>
          <p:nvPr/>
        </p:nvSpPr>
        <p:spPr bwMode="auto">
          <a:xfrm>
            <a:off x="3349104" y="3096483"/>
            <a:ext cx="354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ko-KR" dirty="0">
                <a:solidFill>
                  <a:srgbClr val="2F2B20"/>
                </a:solidFill>
                <a:latin typeface="Cambria Math" panose="02040503050406030204" pitchFamily="18" charset="0"/>
                <a:ea typeface="Cambria Math" panose="02040503050406030204" pitchFamily="18" charset="0"/>
              </a:rPr>
              <a:t>9</a:t>
            </a:r>
          </a:p>
        </p:txBody>
      </p:sp>
      <p:sp>
        <p:nvSpPr>
          <p:cNvPr id="47" name="Text Box 19">
            <a:extLst>
              <a:ext uri="{FF2B5EF4-FFF2-40B4-BE49-F238E27FC236}">
                <a16:creationId xmlns:a16="http://schemas.microsoft.com/office/drawing/2014/main" id="{CA005452-DAF4-4AB1-A44B-DE04121AF537}"/>
              </a:ext>
            </a:extLst>
          </p:cNvPr>
          <p:cNvSpPr txBox="1">
            <a:spLocks noChangeArrowheads="1"/>
          </p:cNvSpPr>
          <p:nvPr/>
        </p:nvSpPr>
        <p:spPr bwMode="auto">
          <a:xfrm>
            <a:off x="9599548" y="3097765"/>
            <a:ext cx="5245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ko-KR" dirty="0">
                <a:solidFill>
                  <a:srgbClr val="2F2B20"/>
                </a:solidFill>
                <a:latin typeface="Cambria Math" panose="02040503050406030204" pitchFamily="18" charset="0"/>
                <a:ea typeface="Cambria Math" panose="02040503050406030204" pitchFamily="18" charset="0"/>
              </a:rPr>
              <a:t>89</a:t>
            </a:r>
          </a:p>
        </p:txBody>
      </p:sp>
      <p:sp>
        <p:nvSpPr>
          <p:cNvPr id="48" name="Text Box 19">
            <a:extLst>
              <a:ext uri="{FF2B5EF4-FFF2-40B4-BE49-F238E27FC236}">
                <a16:creationId xmlns:a16="http://schemas.microsoft.com/office/drawing/2014/main" id="{D9BFFDD2-2403-4DA0-B69A-0031FABEF425}"/>
              </a:ext>
            </a:extLst>
          </p:cNvPr>
          <p:cNvSpPr txBox="1">
            <a:spLocks noChangeArrowheads="1"/>
          </p:cNvSpPr>
          <p:nvPr/>
        </p:nvSpPr>
        <p:spPr bwMode="auto">
          <a:xfrm>
            <a:off x="8675162" y="3092935"/>
            <a:ext cx="5245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ko-KR" dirty="0">
                <a:solidFill>
                  <a:srgbClr val="2F2B20"/>
                </a:solidFill>
                <a:latin typeface="Cambria Math" panose="02040503050406030204" pitchFamily="18" charset="0"/>
                <a:ea typeface="Cambria Math" panose="02040503050406030204" pitchFamily="18" charset="0"/>
              </a:rPr>
              <a:t>18</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DF41B127-9E0A-47B3-8501-F1A51E6AEA48}"/>
                  </a:ext>
                </a:extLst>
              </p:cNvPr>
              <p:cNvSpPr txBox="1"/>
              <p:nvPr/>
            </p:nvSpPr>
            <p:spPr>
              <a:xfrm>
                <a:off x="943967" y="4827011"/>
                <a:ext cx="4195592" cy="430887"/>
              </a:xfrm>
              <a:prstGeom prst="rect">
                <a:avLst/>
              </a:prstGeom>
              <a:noFill/>
            </p:spPr>
            <p:txBody>
              <a:bodyPr wrap="square">
                <a:spAutoFit/>
              </a:bodyPr>
              <a:lstStyle/>
              <a:p>
                <a:pPr lvl="1" algn="just" eaLnBrk="1" hangingPunct="1"/>
                <a14:m>
                  <m:oMath xmlns:m="http://schemas.openxmlformats.org/officeDocument/2006/math">
                    <m:r>
                      <m:rPr>
                        <m:sty m:val="p"/>
                      </m:rPr>
                      <a:rPr lang="en-US" altLang="en-US" sz="2200" i="1" dirty="0" smtClean="0">
                        <a:latin typeface="Cambria Math" panose="02040503050406030204" pitchFamily="18" charset="0"/>
                      </a:rPr>
                      <m:t>H</m:t>
                    </m:r>
                    <m:d>
                      <m:dPr>
                        <m:ctrlPr>
                          <a:rPr lang="en-US" altLang="en-US" sz="2200" b="0" i="1" dirty="0" smtClean="0">
                            <a:latin typeface="Cambria Math" panose="02040503050406030204" pitchFamily="18" charset="0"/>
                          </a:rPr>
                        </m:ctrlPr>
                      </m:dPr>
                      <m:e>
                        <m:r>
                          <a:rPr lang="en-US" altLang="en-US" sz="2200" b="0" i="1" dirty="0" smtClean="0">
                            <a:latin typeface="Cambria Math" panose="02040503050406030204" pitchFamily="18" charset="0"/>
                          </a:rPr>
                          <m:t>18</m:t>
                        </m:r>
                      </m:e>
                    </m:d>
                    <m:r>
                      <a:rPr lang="en-US" altLang="en-US" sz="2200" b="0" i="1" dirty="0" smtClean="0">
                        <a:latin typeface="Cambria Math" panose="02040503050406030204" pitchFamily="18" charset="0"/>
                      </a:rPr>
                      <m:t>= </m:t>
                    </m:r>
                    <m:r>
                      <a:rPr lang="en-US" altLang="en-US" sz="2200" b="0" i="1" dirty="0" smtClean="0">
                        <a:latin typeface="Cambria Math" panose="02040503050406030204" pitchFamily="18" charset="0"/>
                        <a:ea typeface="Cambria Math" panose="02040503050406030204" pitchFamily="18" charset="0"/>
                      </a:rPr>
                      <m:t>(18) </m:t>
                    </m:r>
                    <m:r>
                      <a:rPr lang="en-US" altLang="en-US" sz="2200" b="0" i="1" dirty="0" smtClean="0">
                        <a:latin typeface="Cambria Math" panose="02040503050406030204" pitchFamily="18" charset="0"/>
                        <a:ea typeface="Cambria Math" panose="02040503050406030204" pitchFamily="18" charset="0"/>
                      </a:rPr>
                      <m:t>𝑀𝑜𝑑</m:t>
                    </m:r>
                    <m:r>
                      <a:rPr lang="en-US" altLang="en-US" sz="2200" b="0" i="1" dirty="0" smtClean="0">
                        <a:latin typeface="Cambria Math" panose="02040503050406030204" pitchFamily="18" charset="0"/>
                        <a:ea typeface="Cambria Math" panose="02040503050406030204" pitchFamily="18" charset="0"/>
                      </a:rPr>
                      <m:t> 10</m:t>
                    </m:r>
                  </m:oMath>
                </a14:m>
                <a:r>
                  <a:rPr lang="en-US" altLang="ko-KR" sz="2200" dirty="0"/>
                  <a:t> </a:t>
                </a:r>
                <a14:m>
                  <m:oMath xmlns:m="http://schemas.openxmlformats.org/officeDocument/2006/math">
                    <m:r>
                      <a:rPr lang="en-US" altLang="en-US" sz="2200" i="1" dirty="0">
                        <a:latin typeface="Cambria Math" panose="02040503050406030204" pitchFamily="18" charset="0"/>
                        <a:ea typeface="Cambria Math" panose="02040503050406030204" pitchFamily="18" charset="0"/>
                      </a:rPr>
                      <m:t>⟹</m:t>
                    </m:r>
                    <m:r>
                      <a:rPr lang="en-US" altLang="en-US" sz="2200" b="1" i="1" dirty="0" smtClean="0">
                        <a:latin typeface="Cambria Math" panose="02040503050406030204" pitchFamily="18" charset="0"/>
                        <a:ea typeface="Cambria Math" panose="02040503050406030204" pitchFamily="18" charset="0"/>
                      </a:rPr>
                      <m:t>𝟖</m:t>
                    </m:r>
                  </m:oMath>
                </a14:m>
                <a:endParaRPr lang="en-US" altLang="en-US" sz="2200" b="1" dirty="0">
                  <a:ea typeface="Cambria Math" panose="02040503050406030204" pitchFamily="18" charset="0"/>
                </a:endParaRPr>
              </a:p>
            </p:txBody>
          </p:sp>
        </mc:Choice>
        <mc:Fallback xmlns="">
          <p:sp>
            <p:nvSpPr>
              <p:cNvPr id="50" name="TextBox 49">
                <a:extLst>
                  <a:ext uri="{FF2B5EF4-FFF2-40B4-BE49-F238E27FC236}">
                    <a16:creationId xmlns:a16="http://schemas.microsoft.com/office/drawing/2014/main" id="{DF41B127-9E0A-47B3-8501-F1A51E6AEA48}"/>
                  </a:ext>
                </a:extLst>
              </p:cNvPr>
              <p:cNvSpPr txBox="1">
                <a:spLocks noRot="1" noChangeAspect="1" noMove="1" noResize="1" noEditPoints="1" noAdjustHandles="1" noChangeArrowheads="1" noChangeShapeType="1" noTextEdit="1"/>
              </p:cNvSpPr>
              <p:nvPr/>
            </p:nvSpPr>
            <p:spPr>
              <a:xfrm>
                <a:off x="943967" y="4827011"/>
                <a:ext cx="4195592" cy="430887"/>
              </a:xfrm>
              <a:prstGeom prst="rect">
                <a:avLst/>
              </a:prstGeom>
              <a:blipFill>
                <a:blip r:embed="rId8"/>
                <a:stretch>
                  <a:fillRect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6843A1AE-6048-43EA-9737-CBAAE62992A0}"/>
                  </a:ext>
                </a:extLst>
              </p:cNvPr>
              <p:cNvSpPr txBox="1"/>
              <p:nvPr/>
            </p:nvSpPr>
            <p:spPr>
              <a:xfrm>
                <a:off x="943967" y="5322379"/>
                <a:ext cx="4195592" cy="430887"/>
              </a:xfrm>
              <a:prstGeom prst="rect">
                <a:avLst/>
              </a:prstGeom>
              <a:noFill/>
            </p:spPr>
            <p:txBody>
              <a:bodyPr wrap="square">
                <a:spAutoFit/>
              </a:bodyPr>
              <a:lstStyle/>
              <a:p>
                <a:pPr lvl="1" algn="just" eaLnBrk="1" hangingPunct="1"/>
                <a14:m>
                  <m:oMath xmlns:m="http://schemas.openxmlformats.org/officeDocument/2006/math">
                    <m:r>
                      <m:rPr>
                        <m:sty m:val="p"/>
                      </m:rPr>
                      <a:rPr lang="en-US" altLang="en-US" sz="2200" i="1" dirty="0" smtClean="0">
                        <a:latin typeface="Cambria Math" panose="02040503050406030204" pitchFamily="18" charset="0"/>
                      </a:rPr>
                      <m:t>H</m:t>
                    </m:r>
                    <m:d>
                      <m:dPr>
                        <m:ctrlPr>
                          <a:rPr lang="en-US" altLang="en-US" sz="2200" b="0" i="1" dirty="0" smtClean="0">
                            <a:latin typeface="Cambria Math" panose="02040503050406030204" pitchFamily="18" charset="0"/>
                          </a:rPr>
                        </m:ctrlPr>
                      </m:dPr>
                      <m:e>
                        <m:r>
                          <a:rPr lang="en-US" altLang="en-US" sz="2200" b="0" i="1" dirty="0" smtClean="0">
                            <a:latin typeface="Cambria Math" panose="02040503050406030204" pitchFamily="18" charset="0"/>
                          </a:rPr>
                          <m:t>49</m:t>
                        </m:r>
                      </m:e>
                    </m:d>
                    <m:r>
                      <a:rPr lang="en-US" altLang="en-US" sz="2200" b="0" i="1" dirty="0" smtClean="0">
                        <a:latin typeface="Cambria Math" panose="02040503050406030204" pitchFamily="18" charset="0"/>
                      </a:rPr>
                      <m:t>= </m:t>
                    </m:r>
                    <m:r>
                      <a:rPr lang="en-US" altLang="en-US" sz="2200" b="0" i="1" dirty="0" smtClean="0">
                        <a:latin typeface="Cambria Math" panose="02040503050406030204" pitchFamily="18" charset="0"/>
                        <a:ea typeface="Cambria Math" panose="02040503050406030204" pitchFamily="18" charset="0"/>
                      </a:rPr>
                      <m:t>(49) </m:t>
                    </m:r>
                    <m:r>
                      <a:rPr lang="en-US" altLang="en-US" sz="2200" b="0" i="1" dirty="0" smtClean="0">
                        <a:latin typeface="Cambria Math" panose="02040503050406030204" pitchFamily="18" charset="0"/>
                        <a:ea typeface="Cambria Math" panose="02040503050406030204" pitchFamily="18" charset="0"/>
                      </a:rPr>
                      <m:t>𝑀𝑜𝑑</m:t>
                    </m:r>
                    <m:r>
                      <a:rPr lang="en-US" altLang="en-US" sz="2200" b="0" i="1" dirty="0" smtClean="0">
                        <a:latin typeface="Cambria Math" panose="02040503050406030204" pitchFamily="18" charset="0"/>
                        <a:ea typeface="Cambria Math" panose="02040503050406030204" pitchFamily="18" charset="0"/>
                      </a:rPr>
                      <m:t> 10</m:t>
                    </m:r>
                  </m:oMath>
                </a14:m>
                <a:r>
                  <a:rPr lang="en-US" altLang="ko-KR" sz="2200" dirty="0"/>
                  <a:t> </a:t>
                </a:r>
                <a14:m>
                  <m:oMath xmlns:m="http://schemas.openxmlformats.org/officeDocument/2006/math">
                    <m:r>
                      <a:rPr lang="en-US" altLang="en-US" sz="2200" i="1" dirty="0">
                        <a:latin typeface="Cambria Math" panose="02040503050406030204" pitchFamily="18" charset="0"/>
                        <a:ea typeface="Cambria Math" panose="02040503050406030204" pitchFamily="18" charset="0"/>
                      </a:rPr>
                      <m:t>⟹</m:t>
                    </m:r>
                    <m:r>
                      <a:rPr lang="en-US" altLang="en-US" sz="2200" b="1" i="1" dirty="0" smtClean="0">
                        <a:latin typeface="Cambria Math" panose="02040503050406030204" pitchFamily="18" charset="0"/>
                        <a:ea typeface="Cambria Math" panose="02040503050406030204" pitchFamily="18" charset="0"/>
                      </a:rPr>
                      <m:t>𝟗</m:t>
                    </m:r>
                  </m:oMath>
                </a14:m>
                <a:endParaRPr lang="en-US" altLang="en-US" sz="2200" b="1" dirty="0">
                  <a:ea typeface="Cambria Math" panose="02040503050406030204" pitchFamily="18" charset="0"/>
                </a:endParaRPr>
              </a:p>
            </p:txBody>
          </p:sp>
        </mc:Choice>
        <mc:Fallback xmlns="">
          <p:sp>
            <p:nvSpPr>
              <p:cNvPr id="51" name="TextBox 50">
                <a:extLst>
                  <a:ext uri="{FF2B5EF4-FFF2-40B4-BE49-F238E27FC236}">
                    <a16:creationId xmlns:a16="http://schemas.microsoft.com/office/drawing/2014/main" id="{6843A1AE-6048-43EA-9737-CBAAE62992A0}"/>
                  </a:ext>
                </a:extLst>
              </p:cNvPr>
              <p:cNvSpPr txBox="1">
                <a:spLocks noRot="1" noChangeAspect="1" noMove="1" noResize="1" noEditPoints="1" noAdjustHandles="1" noChangeArrowheads="1" noChangeShapeType="1" noTextEdit="1"/>
              </p:cNvSpPr>
              <p:nvPr/>
            </p:nvSpPr>
            <p:spPr>
              <a:xfrm>
                <a:off x="943967" y="5322379"/>
                <a:ext cx="4195592" cy="430887"/>
              </a:xfrm>
              <a:prstGeom prst="rect">
                <a:avLst/>
              </a:prstGeom>
              <a:blipFill>
                <a:blip r:embed="rId9"/>
                <a:stretch>
                  <a:fillRect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55644A82-EB59-4311-BA87-DBDC1BC9E9A0}"/>
                  </a:ext>
                </a:extLst>
              </p:cNvPr>
              <p:cNvSpPr txBox="1"/>
              <p:nvPr/>
            </p:nvSpPr>
            <p:spPr>
              <a:xfrm>
                <a:off x="943967" y="5799465"/>
                <a:ext cx="4195592" cy="430887"/>
              </a:xfrm>
              <a:prstGeom prst="rect">
                <a:avLst/>
              </a:prstGeom>
              <a:noFill/>
            </p:spPr>
            <p:txBody>
              <a:bodyPr wrap="square">
                <a:spAutoFit/>
              </a:bodyPr>
              <a:lstStyle/>
              <a:p>
                <a:pPr lvl="1" algn="just" eaLnBrk="1" hangingPunct="1"/>
                <a14:m>
                  <m:oMath xmlns:m="http://schemas.openxmlformats.org/officeDocument/2006/math">
                    <m:r>
                      <m:rPr>
                        <m:sty m:val="p"/>
                      </m:rPr>
                      <a:rPr lang="en-US" altLang="en-US" sz="2200" i="1" dirty="0" smtClean="0">
                        <a:latin typeface="Cambria Math" panose="02040503050406030204" pitchFamily="18" charset="0"/>
                      </a:rPr>
                      <m:t>H</m:t>
                    </m:r>
                    <m:d>
                      <m:dPr>
                        <m:ctrlPr>
                          <a:rPr lang="en-US" altLang="en-US" sz="2200" b="0" i="1" dirty="0" smtClean="0">
                            <a:latin typeface="Cambria Math" panose="02040503050406030204" pitchFamily="18" charset="0"/>
                          </a:rPr>
                        </m:ctrlPr>
                      </m:dPr>
                      <m:e>
                        <m:r>
                          <a:rPr lang="en-US" altLang="en-US" sz="2200" b="0" i="1" dirty="0" smtClean="0">
                            <a:latin typeface="Cambria Math" panose="02040503050406030204" pitchFamily="18" charset="0"/>
                          </a:rPr>
                          <m:t>58</m:t>
                        </m:r>
                      </m:e>
                    </m:d>
                    <m:r>
                      <a:rPr lang="en-US" altLang="en-US" sz="2200" b="0" i="1" dirty="0" smtClean="0">
                        <a:latin typeface="Cambria Math" panose="02040503050406030204" pitchFamily="18" charset="0"/>
                      </a:rPr>
                      <m:t>= </m:t>
                    </m:r>
                    <m:r>
                      <a:rPr lang="en-US" altLang="en-US" sz="2200" b="0" i="1" dirty="0" smtClean="0">
                        <a:latin typeface="Cambria Math" panose="02040503050406030204" pitchFamily="18" charset="0"/>
                        <a:ea typeface="Cambria Math" panose="02040503050406030204" pitchFamily="18" charset="0"/>
                      </a:rPr>
                      <m:t>(58) </m:t>
                    </m:r>
                    <m:r>
                      <a:rPr lang="en-US" altLang="en-US" sz="2200" b="0" i="1" dirty="0" smtClean="0">
                        <a:latin typeface="Cambria Math" panose="02040503050406030204" pitchFamily="18" charset="0"/>
                        <a:ea typeface="Cambria Math" panose="02040503050406030204" pitchFamily="18" charset="0"/>
                      </a:rPr>
                      <m:t>𝑀𝑜𝑑</m:t>
                    </m:r>
                    <m:r>
                      <a:rPr lang="en-US" altLang="en-US" sz="2200" b="0" i="1" dirty="0" smtClean="0">
                        <a:latin typeface="Cambria Math" panose="02040503050406030204" pitchFamily="18" charset="0"/>
                        <a:ea typeface="Cambria Math" panose="02040503050406030204" pitchFamily="18" charset="0"/>
                      </a:rPr>
                      <m:t> 10</m:t>
                    </m:r>
                  </m:oMath>
                </a14:m>
                <a:r>
                  <a:rPr lang="en-US" altLang="ko-KR" sz="2200" dirty="0"/>
                  <a:t> </a:t>
                </a:r>
                <a14:m>
                  <m:oMath xmlns:m="http://schemas.openxmlformats.org/officeDocument/2006/math">
                    <m:r>
                      <a:rPr lang="en-US" altLang="en-US" sz="2200" i="1" dirty="0">
                        <a:latin typeface="Cambria Math" panose="02040503050406030204" pitchFamily="18" charset="0"/>
                        <a:ea typeface="Cambria Math" panose="02040503050406030204" pitchFamily="18" charset="0"/>
                      </a:rPr>
                      <m:t>⟹</m:t>
                    </m:r>
                    <m:r>
                      <a:rPr lang="en-US" altLang="en-US" sz="2200" b="1" i="1" dirty="0" smtClean="0">
                        <a:latin typeface="Cambria Math" panose="02040503050406030204" pitchFamily="18" charset="0"/>
                        <a:ea typeface="Cambria Math" panose="02040503050406030204" pitchFamily="18" charset="0"/>
                      </a:rPr>
                      <m:t>𝟖</m:t>
                    </m:r>
                  </m:oMath>
                </a14:m>
                <a:endParaRPr lang="en-US" altLang="en-US" sz="2200" b="1" dirty="0">
                  <a:ea typeface="Cambria Math" panose="02040503050406030204" pitchFamily="18" charset="0"/>
                </a:endParaRPr>
              </a:p>
            </p:txBody>
          </p:sp>
        </mc:Choice>
        <mc:Fallback xmlns="">
          <p:sp>
            <p:nvSpPr>
              <p:cNvPr id="52" name="TextBox 51">
                <a:extLst>
                  <a:ext uri="{FF2B5EF4-FFF2-40B4-BE49-F238E27FC236}">
                    <a16:creationId xmlns:a16="http://schemas.microsoft.com/office/drawing/2014/main" id="{55644A82-EB59-4311-BA87-DBDC1BC9E9A0}"/>
                  </a:ext>
                </a:extLst>
              </p:cNvPr>
              <p:cNvSpPr txBox="1">
                <a:spLocks noRot="1" noChangeAspect="1" noMove="1" noResize="1" noEditPoints="1" noAdjustHandles="1" noChangeArrowheads="1" noChangeShapeType="1" noTextEdit="1"/>
              </p:cNvSpPr>
              <p:nvPr/>
            </p:nvSpPr>
            <p:spPr>
              <a:xfrm>
                <a:off x="943967" y="5799465"/>
                <a:ext cx="4195592" cy="430887"/>
              </a:xfrm>
              <a:prstGeom prst="rect">
                <a:avLst/>
              </a:prstGeom>
              <a:blipFill>
                <a:blip r:embed="rId10"/>
                <a:stretch>
                  <a:fillRect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2733055D-0D3A-4875-A2E9-C1E450963DE4}"/>
                  </a:ext>
                </a:extLst>
              </p:cNvPr>
              <p:cNvSpPr txBox="1"/>
              <p:nvPr/>
            </p:nvSpPr>
            <p:spPr>
              <a:xfrm>
                <a:off x="943967" y="4357180"/>
                <a:ext cx="4195592" cy="430887"/>
              </a:xfrm>
              <a:prstGeom prst="rect">
                <a:avLst/>
              </a:prstGeom>
              <a:noFill/>
            </p:spPr>
            <p:txBody>
              <a:bodyPr wrap="square">
                <a:spAutoFit/>
              </a:bodyPr>
              <a:lstStyle/>
              <a:p>
                <a:pPr lvl="1" algn="just" eaLnBrk="1" hangingPunct="1"/>
                <a14:m>
                  <m:oMath xmlns:m="http://schemas.openxmlformats.org/officeDocument/2006/math">
                    <m:r>
                      <m:rPr>
                        <m:sty m:val="p"/>
                      </m:rPr>
                      <a:rPr lang="en-US" altLang="en-US" sz="2200" i="1" dirty="0" smtClean="0">
                        <a:latin typeface="Cambria Math" panose="02040503050406030204" pitchFamily="18" charset="0"/>
                      </a:rPr>
                      <m:t>H</m:t>
                    </m:r>
                    <m:d>
                      <m:dPr>
                        <m:ctrlPr>
                          <a:rPr lang="en-US" altLang="en-US" sz="2200" b="0" i="1" dirty="0" smtClean="0">
                            <a:latin typeface="Cambria Math" panose="02040503050406030204" pitchFamily="18" charset="0"/>
                          </a:rPr>
                        </m:ctrlPr>
                      </m:dPr>
                      <m:e>
                        <m:r>
                          <a:rPr lang="en-US" altLang="en-US" sz="2200" b="0" i="1" dirty="0" smtClean="0">
                            <a:latin typeface="Cambria Math" panose="02040503050406030204" pitchFamily="18" charset="0"/>
                          </a:rPr>
                          <m:t>89</m:t>
                        </m:r>
                      </m:e>
                    </m:d>
                    <m:r>
                      <a:rPr lang="en-US" altLang="en-US" sz="2200" b="0" i="1" dirty="0" smtClean="0">
                        <a:latin typeface="Cambria Math" panose="02040503050406030204" pitchFamily="18" charset="0"/>
                      </a:rPr>
                      <m:t>= </m:t>
                    </m:r>
                    <m:r>
                      <a:rPr lang="en-US" altLang="en-US" sz="2200" b="0" i="1" dirty="0" smtClean="0">
                        <a:latin typeface="Cambria Math" panose="02040503050406030204" pitchFamily="18" charset="0"/>
                        <a:ea typeface="Cambria Math" panose="02040503050406030204" pitchFamily="18" charset="0"/>
                      </a:rPr>
                      <m:t>(89) </m:t>
                    </m:r>
                    <m:r>
                      <a:rPr lang="en-US" altLang="en-US" sz="2200" b="0" i="1" dirty="0" smtClean="0">
                        <a:latin typeface="Cambria Math" panose="02040503050406030204" pitchFamily="18" charset="0"/>
                        <a:ea typeface="Cambria Math" panose="02040503050406030204" pitchFamily="18" charset="0"/>
                      </a:rPr>
                      <m:t>𝑀𝑜𝑑</m:t>
                    </m:r>
                    <m:r>
                      <a:rPr lang="en-US" altLang="en-US" sz="2200" b="0" i="1" dirty="0" smtClean="0">
                        <a:latin typeface="Cambria Math" panose="02040503050406030204" pitchFamily="18" charset="0"/>
                        <a:ea typeface="Cambria Math" panose="02040503050406030204" pitchFamily="18" charset="0"/>
                      </a:rPr>
                      <m:t> 10</m:t>
                    </m:r>
                  </m:oMath>
                </a14:m>
                <a:r>
                  <a:rPr lang="en-US" altLang="ko-KR" sz="2200" dirty="0"/>
                  <a:t> </a:t>
                </a:r>
                <a14:m>
                  <m:oMath xmlns:m="http://schemas.openxmlformats.org/officeDocument/2006/math">
                    <m:r>
                      <a:rPr lang="en-US" altLang="en-US" sz="2200" i="1" dirty="0">
                        <a:latin typeface="Cambria Math" panose="02040503050406030204" pitchFamily="18" charset="0"/>
                        <a:ea typeface="Cambria Math" panose="02040503050406030204" pitchFamily="18" charset="0"/>
                      </a:rPr>
                      <m:t>⟹</m:t>
                    </m:r>
                    <m:r>
                      <a:rPr lang="en-US" altLang="en-US" sz="2200" b="1" i="1" dirty="0" smtClean="0">
                        <a:latin typeface="Cambria Math" panose="02040503050406030204" pitchFamily="18" charset="0"/>
                        <a:ea typeface="Cambria Math" panose="02040503050406030204" pitchFamily="18" charset="0"/>
                      </a:rPr>
                      <m:t>𝟗</m:t>
                    </m:r>
                  </m:oMath>
                </a14:m>
                <a:endParaRPr lang="en-US" altLang="en-US" sz="2200" b="1" dirty="0">
                  <a:ea typeface="Cambria Math" panose="02040503050406030204" pitchFamily="18" charset="0"/>
                </a:endParaRPr>
              </a:p>
            </p:txBody>
          </p:sp>
        </mc:Choice>
        <mc:Fallback xmlns="">
          <p:sp>
            <p:nvSpPr>
              <p:cNvPr id="53" name="TextBox 52">
                <a:extLst>
                  <a:ext uri="{FF2B5EF4-FFF2-40B4-BE49-F238E27FC236}">
                    <a16:creationId xmlns:a16="http://schemas.microsoft.com/office/drawing/2014/main" id="{2733055D-0D3A-4875-A2E9-C1E450963DE4}"/>
                  </a:ext>
                </a:extLst>
              </p:cNvPr>
              <p:cNvSpPr txBox="1">
                <a:spLocks noRot="1" noChangeAspect="1" noMove="1" noResize="1" noEditPoints="1" noAdjustHandles="1" noChangeArrowheads="1" noChangeShapeType="1" noTextEdit="1"/>
              </p:cNvSpPr>
              <p:nvPr/>
            </p:nvSpPr>
            <p:spPr>
              <a:xfrm>
                <a:off x="943967" y="4357180"/>
                <a:ext cx="4195592" cy="430887"/>
              </a:xfrm>
              <a:prstGeom prst="rect">
                <a:avLst/>
              </a:prstGeom>
              <a:blipFill>
                <a:blip r:embed="rId11"/>
                <a:stretch>
                  <a:fillRect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608568A-1E32-4560-A62E-F02E679DCBE9}"/>
                  </a:ext>
                </a:extLst>
              </p:cNvPr>
              <p:cNvSpPr txBox="1"/>
              <p:nvPr/>
            </p:nvSpPr>
            <p:spPr>
              <a:xfrm>
                <a:off x="943967" y="6275925"/>
                <a:ext cx="4195592" cy="430887"/>
              </a:xfrm>
              <a:prstGeom prst="rect">
                <a:avLst/>
              </a:prstGeom>
              <a:noFill/>
            </p:spPr>
            <p:txBody>
              <a:bodyPr wrap="square">
                <a:spAutoFit/>
              </a:bodyPr>
              <a:lstStyle/>
              <a:p>
                <a:pPr lvl="1" algn="just" eaLnBrk="1" hangingPunct="1"/>
                <a14:m>
                  <m:oMath xmlns:m="http://schemas.openxmlformats.org/officeDocument/2006/math">
                    <m:r>
                      <m:rPr>
                        <m:sty m:val="p"/>
                      </m:rPr>
                      <a:rPr lang="en-US" altLang="en-US" sz="2200" i="1" dirty="0" smtClean="0">
                        <a:latin typeface="Cambria Math" panose="02040503050406030204" pitchFamily="18" charset="0"/>
                      </a:rPr>
                      <m:t>H</m:t>
                    </m:r>
                    <m:d>
                      <m:dPr>
                        <m:ctrlPr>
                          <a:rPr lang="en-US" altLang="en-US" sz="2200" b="0" i="1" dirty="0" smtClean="0">
                            <a:latin typeface="Cambria Math" panose="02040503050406030204" pitchFamily="18" charset="0"/>
                          </a:rPr>
                        </m:ctrlPr>
                      </m:dPr>
                      <m:e>
                        <m:r>
                          <a:rPr lang="en-US" altLang="en-US" sz="2200" b="0" i="1" dirty="0" smtClean="0">
                            <a:latin typeface="Cambria Math" panose="02040503050406030204" pitchFamily="18" charset="0"/>
                          </a:rPr>
                          <m:t>09</m:t>
                        </m:r>
                      </m:e>
                    </m:d>
                    <m:r>
                      <a:rPr lang="en-US" altLang="en-US" sz="2200" b="0" i="1" dirty="0" smtClean="0">
                        <a:latin typeface="Cambria Math" panose="02040503050406030204" pitchFamily="18" charset="0"/>
                      </a:rPr>
                      <m:t>= </m:t>
                    </m:r>
                    <m:r>
                      <a:rPr lang="en-US" altLang="en-US" sz="2200" b="0" i="1" dirty="0" smtClean="0">
                        <a:latin typeface="Cambria Math" panose="02040503050406030204" pitchFamily="18" charset="0"/>
                        <a:ea typeface="Cambria Math" panose="02040503050406030204" pitchFamily="18" charset="0"/>
                      </a:rPr>
                      <m:t>(09) </m:t>
                    </m:r>
                    <m:r>
                      <a:rPr lang="en-US" altLang="en-US" sz="2200" b="0" i="1" dirty="0" smtClean="0">
                        <a:latin typeface="Cambria Math" panose="02040503050406030204" pitchFamily="18" charset="0"/>
                        <a:ea typeface="Cambria Math" panose="02040503050406030204" pitchFamily="18" charset="0"/>
                      </a:rPr>
                      <m:t>𝑀𝑜𝑑</m:t>
                    </m:r>
                    <m:r>
                      <a:rPr lang="en-US" altLang="en-US" sz="2200" b="0" i="1" dirty="0" smtClean="0">
                        <a:latin typeface="Cambria Math" panose="02040503050406030204" pitchFamily="18" charset="0"/>
                        <a:ea typeface="Cambria Math" panose="02040503050406030204" pitchFamily="18" charset="0"/>
                      </a:rPr>
                      <m:t> 10</m:t>
                    </m:r>
                  </m:oMath>
                </a14:m>
                <a:r>
                  <a:rPr lang="en-US" altLang="ko-KR" sz="2200" dirty="0"/>
                  <a:t> </a:t>
                </a:r>
                <a14:m>
                  <m:oMath xmlns:m="http://schemas.openxmlformats.org/officeDocument/2006/math">
                    <m:r>
                      <a:rPr lang="en-US" altLang="en-US" sz="2200" i="1" dirty="0">
                        <a:latin typeface="Cambria Math" panose="02040503050406030204" pitchFamily="18" charset="0"/>
                        <a:ea typeface="Cambria Math" panose="02040503050406030204" pitchFamily="18" charset="0"/>
                      </a:rPr>
                      <m:t>⟹</m:t>
                    </m:r>
                    <m:r>
                      <a:rPr lang="en-US" altLang="en-US" sz="2200" b="1" i="1" dirty="0" smtClean="0">
                        <a:latin typeface="Cambria Math" panose="02040503050406030204" pitchFamily="18" charset="0"/>
                        <a:ea typeface="Cambria Math" panose="02040503050406030204" pitchFamily="18" charset="0"/>
                      </a:rPr>
                      <m:t>𝟗</m:t>
                    </m:r>
                  </m:oMath>
                </a14:m>
                <a:endParaRPr lang="en-US" altLang="en-US" sz="2200" b="1" dirty="0">
                  <a:ea typeface="Cambria Math" panose="02040503050406030204" pitchFamily="18" charset="0"/>
                </a:endParaRPr>
              </a:p>
            </p:txBody>
          </p:sp>
        </mc:Choice>
        <mc:Fallback xmlns="">
          <p:sp>
            <p:nvSpPr>
              <p:cNvPr id="54" name="TextBox 53">
                <a:extLst>
                  <a:ext uri="{FF2B5EF4-FFF2-40B4-BE49-F238E27FC236}">
                    <a16:creationId xmlns:a16="http://schemas.microsoft.com/office/drawing/2014/main" id="{5608568A-1E32-4560-A62E-F02E679DCBE9}"/>
                  </a:ext>
                </a:extLst>
              </p:cNvPr>
              <p:cNvSpPr txBox="1">
                <a:spLocks noRot="1" noChangeAspect="1" noMove="1" noResize="1" noEditPoints="1" noAdjustHandles="1" noChangeArrowheads="1" noChangeShapeType="1" noTextEdit="1"/>
              </p:cNvSpPr>
              <p:nvPr/>
            </p:nvSpPr>
            <p:spPr>
              <a:xfrm>
                <a:off x="943967" y="6275925"/>
                <a:ext cx="4195592" cy="430887"/>
              </a:xfrm>
              <a:prstGeom prst="rect">
                <a:avLst/>
              </a:prstGeom>
              <a:blipFill>
                <a:blip r:embed="rId12"/>
                <a:stretch>
                  <a:fillRect b="-17143"/>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3790589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47" grpId="0"/>
      <p:bldP spid="48" grpId="0"/>
      <p:bldP spid="50" grpId="0"/>
      <p:bldP spid="51" grpId="0"/>
      <p:bldP spid="52" grpId="0"/>
      <p:bldP spid="53" grpId="0"/>
      <p:bldP spid="5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8751825" cy="1143000"/>
          </a:xfrm>
        </p:spPr>
        <p:txBody>
          <a:bodyPr/>
          <a:lstStyle/>
          <a:p>
            <a:pPr eaLnBrk="1" fontAlgn="auto" hangingPunct="1">
              <a:spcAft>
                <a:spcPts val="0"/>
              </a:spcAft>
              <a:defRPr/>
            </a:pPr>
            <a:r>
              <a:rPr lang="en-US" altLang="en-US" sz="4000" dirty="0"/>
              <a:t>Hashing: Collision Resolving Strategies</a:t>
            </a:r>
            <a:endParaRPr lang="en-US" altLang="en-US" dirty="0"/>
          </a:p>
        </p:txBody>
      </p:sp>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5" y="1228582"/>
            <a:ext cx="10124611" cy="5477018"/>
          </a:xfrm>
        </p:spPr>
        <p:txBody>
          <a:bodyPr/>
          <a:lstStyle/>
          <a:p>
            <a:pPr marL="114300" indent="0" algn="just" eaLnBrk="1" hangingPunct="1">
              <a:buNone/>
            </a:pPr>
            <a:r>
              <a:rPr lang="en-US" altLang="en-US" sz="2800" b="1" u="sng" dirty="0"/>
              <a:t>Open Addressing: Linear Probing</a:t>
            </a:r>
          </a:p>
          <a:p>
            <a:pPr algn="just" eaLnBrk="1" hangingPunct="1"/>
            <a:r>
              <a:rPr lang="en-US" altLang="en-US" dirty="0"/>
              <a:t>An issue with linear probing is that it has the tendency to form “clusters”.</a:t>
            </a:r>
          </a:p>
          <a:p>
            <a:pPr algn="just" eaLnBrk="1" hangingPunct="1"/>
            <a:endParaRPr lang="en-US" altLang="en-US" dirty="0"/>
          </a:p>
          <a:p>
            <a:pPr algn="just" eaLnBrk="1" hangingPunct="1"/>
            <a:r>
              <a:rPr lang="en-US" altLang="en-US" dirty="0"/>
              <a:t>A “cluster” is a group of elements stored consecutively in the hash table without containing any empty slots.</a:t>
            </a:r>
          </a:p>
          <a:p>
            <a:pPr algn="just" eaLnBrk="1" hangingPunct="1"/>
            <a:endParaRPr lang="en-US" altLang="en-US" dirty="0"/>
          </a:p>
          <a:p>
            <a:pPr algn="just" eaLnBrk="1" hangingPunct="1"/>
            <a:r>
              <a:rPr lang="en-US" altLang="en-US" dirty="0"/>
              <a:t>The bigger a cluster gets; it starts taking more time to find a free slot or to search an element. Additionally, it becomes more likely that the new values will hash into the cluster and make it ever bigger.</a:t>
            </a:r>
          </a:p>
          <a:p>
            <a:pPr algn="just" eaLnBrk="1" hangingPunct="1"/>
            <a:endParaRPr lang="en-US" altLang="en-US" sz="1200" dirty="0"/>
          </a:p>
          <a:p>
            <a:pPr eaLnBrk="1" hangingPunct="1">
              <a:lnSpc>
                <a:spcPct val="90000"/>
              </a:lnSpc>
            </a:pPr>
            <a:r>
              <a:rPr lang="en-US" altLang="en-US" dirty="0"/>
              <a:t>Even if the table is relatively empty, clustering is still possible.</a:t>
            </a:r>
          </a:p>
          <a:p>
            <a:pPr eaLnBrk="1" hangingPunct="1">
              <a:lnSpc>
                <a:spcPct val="90000"/>
              </a:lnSpc>
            </a:pPr>
            <a:endParaRPr lang="en-US" altLang="en-US" dirty="0"/>
          </a:p>
          <a:p>
            <a:pPr eaLnBrk="1" hangingPunct="1">
              <a:lnSpc>
                <a:spcPct val="90000"/>
              </a:lnSpc>
            </a:pPr>
            <a:r>
              <a:rPr lang="en-US" altLang="en-US" dirty="0"/>
              <a:t>This effect is known as </a:t>
            </a:r>
            <a:r>
              <a:rPr lang="en-US" altLang="en-US" b="1" i="1" dirty="0"/>
              <a:t>primary clustering.</a:t>
            </a:r>
            <a:endParaRPr lang="en-US" altLang="en-US" b="1" dirty="0"/>
          </a:p>
          <a:p>
            <a:pPr eaLnBrk="1" hangingPunct="1">
              <a:lnSpc>
                <a:spcPct val="90000"/>
              </a:lnSpc>
            </a:pP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25</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16210971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8751825" cy="1143000"/>
          </a:xfrm>
        </p:spPr>
        <p:txBody>
          <a:bodyPr/>
          <a:lstStyle/>
          <a:p>
            <a:pPr eaLnBrk="1" fontAlgn="auto" hangingPunct="1">
              <a:spcAft>
                <a:spcPts val="0"/>
              </a:spcAft>
              <a:defRPr/>
            </a:pPr>
            <a:r>
              <a:rPr lang="en-US" altLang="en-US" sz="4000" dirty="0"/>
              <a:t>Hashing: Collision Resolving Strategies</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5" y="1228582"/>
                <a:ext cx="10124611" cy="5477018"/>
              </a:xfrm>
            </p:spPr>
            <p:txBody>
              <a:bodyPr/>
              <a:lstStyle/>
              <a:p>
                <a:pPr marL="114300" indent="0" algn="just" eaLnBrk="1" hangingPunct="1">
                  <a:buNone/>
                </a:pPr>
                <a:r>
                  <a:rPr lang="en-US" altLang="en-US" sz="2800" b="1" u="sng" dirty="0"/>
                  <a:t>Open Addressing: Linear Probing Analysis</a:t>
                </a:r>
              </a:p>
              <a:p>
                <a:pPr algn="just" eaLnBrk="1" hangingPunct="1"/>
                <a:r>
                  <a:rPr lang="en-US" altLang="en-US" b="1" dirty="0">
                    <a:solidFill>
                      <a:srgbClr val="FF0000"/>
                    </a:solidFill>
                  </a:rPr>
                  <a:t>Worst-Case time complexity:</a:t>
                </a:r>
                <a:r>
                  <a:rPr lang="en-US" altLang="en-US" dirty="0"/>
                  <a:t> </a:t>
                </a:r>
                <a:r>
                  <a:rPr lang="en-US" dirty="0"/>
                  <a:t>If all the keys mapped to the same index, we would need to probe over all </a:t>
                </a:r>
                <a14:m>
                  <m:oMath xmlns:m="http://schemas.openxmlformats.org/officeDocument/2006/math">
                    <m:r>
                      <a:rPr lang="en-US" i="1">
                        <a:latin typeface="Cambria Math" panose="02040503050406030204" pitchFamily="18" charset="0"/>
                      </a:rPr>
                      <m:t>𝑁</m:t>
                    </m:r>
                  </m:oMath>
                </a14:m>
                <a:r>
                  <a:rPr lang="en-US" dirty="0"/>
                  <a:t> elements. So the worst-case time complexity of Insert, Search, and Delete is </a:t>
                </a:r>
                <a14:m>
                  <m:oMath xmlns:m="http://schemas.openxmlformats.org/officeDocument/2006/math">
                    <m:r>
                      <m:rPr>
                        <m:nor/>
                      </m:rPr>
                      <a:rPr lang="en-US" altLang="en-US" dirty="0" smtClean="0">
                        <a:latin typeface="Comic Sans MS" panose="030F0702030302020204" pitchFamily="66" charset="0"/>
                        <a:cs typeface="Arial" panose="020B0604020202020204" pitchFamily="34" charset="0"/>
                      </a:rPr>
                      <m:t>O</m:t>
                    </m:r>
                    <m:r>
                      <a:rPr lang="en-US" i="1">
                        <a:latin typeface="Cambria Math" panose="02040503050406030204" pitchFamily="18" charset="0"/>
                      </a:rPr>
                      <m:t>(</m:t>
                    </m:r>
                    <m:r>
                      <a:rPr lang="en-US" b="0" i="1" smtClean="0">
                        <a:latin typeface="Cambria Math" panose="02040503050406030204" pitchFamily="18" charset="0"/>
                      </a:rPr>
                      <m:t>𝑁</m:t>
                    </m:r>
                    <m:r>
                      <a:rPr lang="en-US" i="1">
                        <a:latin typeface="Cambria Math" panose="02040503050406030204" pitchFamily="18" charset="0"/>
                      </a:rPr>
                      <m:t>)</m:t>
                    </m:r>
                  </m:oMath>
                </a14:m>
                <a:r>
                  <a:rPr lang="en-US" altLang="en-US" dirty="0"/>
                  <a:t>.</a:t>
                </a:r>
              </a:p>
              <a:p>
                <a:pPr algn="just" eaLnBrk="1" hangingPunct="1"/>
                <a:endParaRPr lang="en-US" altLang="en-US" dirty="0"/>
              </a:p>
              <a:p>
                <a:pPr algn="just" eaLnBrk="1" hangingPunct="1"/>
                <a:r>
                  <a:rPr lang="en-US" altLang="en-US" b="1" dirty="0">
                    <a:solidFill>
                      <a:srgbClr val="FF0000"/>
                    </a:solidFill>
                  </a:rPr>
                  <a:t>Best-Case time complexity:</a:t>
                </a:r>
                <a:r>
                  <a:rPr lang="en-US" altLang="en-US" dirty="0"/>
                  <a:t> </a:t>
                </a:r>
                <a:r>
                  <a:rPr lang="en-US" dirty="0"/>
                  <a:t>If there is no collision, the cost of Insert, Search, and Delete operations is </a:t>
                </a:r>
                <a14:m>
                  <m:oMath xmlns:m="http://schemas.openxmlformats.org/officeDocument/2006/math">
                    <m:r>
                      <m:rPr>
                        <m:nor/>
                      </m:rPr>
                      <a:rPr lang="en-US" altLang="en-US" dirty="0" smtClean="0">
                        <a:latin typeface="Comic Sans MS" panose="030F0702030302020204" pitchFamily="66" charset="0"/>
                        <a:cs typeface="Arial" panose="020B0604020202020204" pitchFamily="34" charset="0"/>
                      </a:rPr>
                      <m:t>O</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altLang="en-US" dirty="0"/>
                  <a:t>.</a:t>
                </a:r>
              </a:p>
              <a:p>
                <a:pPr lvl="1" algn="just" eaLnBrk="1" hangingPunct="1"/>
                <a:endParaRPr lang="en-US" altLang="en-US" dirty="0"/>
              </a:p>
              <a:p>
                <a:pPr algn="just" eaLnBrk="1" hangingPunct="1"/>
                <a:r>
                  <a:rPr lang="en-US" altLang="en-US" b="1" dirty="0">
                    <a:solidFill>
                      <a:srgbClr val="FF0000"/>
                    </a:solidFill>
                  </a:rPr>
                  <a:t>Average-Case time complexity:</a:t>
                </a:r>
                <a:r>
                  <a:rPr lang="en-US" altLang="en-US" dirty="0"/>
                  <a:t> </a:t>
                </a:r>
                <a:r>
                  <a:rPr lang="en-US" dirty="0"/>
                  <a:t>The formal proof is too complex for the scope of this course. For Insert, Search, and Delete operations the average case is </a:t>
                </a:r>
                <a14:m>
                  <m:oMath xmlns:m="http://schemas.openxmlformats.org/officeDocument/2006/math">
                    <m:r>
                      <m:rPr>
                        <m:nor/>
                      </m:rPr>
                      <a:rPr lang="en-US" altLang="en-US" dirty="0" smtClean="0">
                        <a:latin typeface="Comic Sans MS" panose="030F0702030302020204" pitchFamily="66" charset="0"/>
                        <a:cs typeface="Arial" panose="020B0604020202020204" pitchFamily="34" charset="0"/>
                      </a:rPr>
                      <m:t>O</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altLang="en-US" dirty="0"/>
                  <a:t>.</a:t>
                </a:r>
              </a:p>
              <a:p>
                <a:pPr algn="just" eaLnBrk="1" hangingPunct="1"/>
                <a:endParaRPr lang="en-US" altLang="en-US" dirty="0"/>
              </a:p>
              <a:p>
                <a:pPr algn="just" eaLnBrk="1" hangingPunct="1"/>
                <a:r>
                  <a:rPr lang="en-US" altLang="en-US" dirty="0"/>
                  <a:t>Generally it is better to keep the load factor </a:t>
                </a:r>
                <a14:m>
                  <m:oMath xmlns:m="http://schemas.openxmlformats.org/officeDocument/2006/math">
                    <m:r>
                      <m:rPr>
                        <m:nor/>
                      </m:rPr>
                      <a:rPr lang="en-US" altLang="en-US" dirty="0"/>
                      <m:t>𝝀</m:t>
                    </m:r>
                  </m:oMath>
                </a14:m>
                <a:r>
                  <a:rPr lang="en-US" altLang="en-US" dirty="0"/>
                  <a:t> under 0.7. If </a:t>
                </a:r>
                <a14:m>
                  <m:oMath xmlns:m="http://schemas.openxmlformats.org/officeDocument/2006/math">
                    <m:r>
                      <m:rPr>
                        <m:nor/>
                      </m:rPr>
                      <a:rPr lang="en-US" altLang="en-US" dirty="0" smtClean="0"/>
                      <m:t>𝝀</m:t>
                    </m:r>
                    <m:r>
                      <a:rPr lang="en-US" altLang="en-US" i="1" dirty="0">
                        <a:latin typeface="Cambria Math" panose="02040503050406030204" pitchFamily="18" charset="0"/>
                      </a:rPr>
                      <m:t> </m:t>
                    </m:r>
                  </m:oMath>
                </a14:m>
                <a:r>
                  <a:rPr lang="en-US" altLang="en-US" dirty="0"/>
                  <a:t>gets high, double the table size and rehash.</a:t>
                </a:r>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5" y="1228582"/>
                <a:ext cx="10124611" cy="5477018"/>
              </a:xfrm>
              <a:blipFill>
                <a:blip r:embed="rId6"/>
                <a:stretch>
                  <a:fillRect l="-60" t="-1114" r="-783"/>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26</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6421453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8751825" cy="1143000"/>
          </a:xfrm>
        </p:spPr>
        <p:txBody>
          <a:bodyPr/>
          <a:lstStyle/>
          <a:p>
            <a:pPr eaLnBrk="1" fontAlgn="auto" hangingPunct="1">
              <a:spcAft>
                <a:spcPts val="0"/>
              </a:spcAft>
              <a:defRPr/>
            </a:pPr>
            <a:r>
              <a:rPr lang="en-US" altLang="en-US" sz="4000" dirty="0"/>
              <a:t>Hashing: Collision Resolving Strategies</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5" y="1228582"/>
                <a:ext cx="9954279" cy="5477018"/>
              </a:xfrm>
            </p:spPr>
            <p:txBody>
              <a:bodyPr/>
              <a:lstStyle/>
              <a:p>
                <a:pPr marL="114300" indent="0" algn="just" eaLnBrk="1" hangingPunct="1">
                  <a:buNone/>
                </a:pPr>
                <a:r>
                  <a:rPr lang="en-US" altLang="en-US" sz="2800" b="1" u="sng" dirty="0"/>
                  <a:t>Open Addressing: Quadratic Probing</a:t>
                </a:r>
              </a:p>
              <a:p>
                <a:pPr algn="just" eaLnBrk="1" hangingPunct="1"/>
                <a:r>
                  <a:rPr lang="en-US" altLang="en-US" b="1" dirty="0">
                    <a:solidFill>
                      <a:srgbClr val="FF0000"/>
                    </a:solidFill>
                  </a:rPr>
                  <a:t>Idea:</a:t>
                </a:r>
                <a:r>
                  <a:rPr lang="en-US" altLang="en-US" dirty="0"/>
                  <a:t> Table remains a simple array of size </a:t>
                </a:r>
                <a14:m>
                  <m:oMath xmlns:m="http://schemas.openxmlformats.org/officeDocument/2006/math">
                    <m:r>
                      <a:rPr lang="en-US" i="1" smtClean="0">
                        <a:latin typeface="Cambria Math" panose="02040503050406030204" pitchFamily="18" charset="0"/>
                      </a:rPr>
                      <m:t>𝑀</m:t>
                    </m:r>
                  </m:oMath>
                </a14:m>
                <a:r>
                  <a:rPr lang="en-US" altLang="en-US" dirty="0"/>
                  <a:t>. The collision is resolved by examining certain cells away from the original probe point. For probing, use the quadratic function  </a:t>
                </a:r>
                <a:r>
                  <a:rPr lang="en-US" altLang="en-US" b="1" i="1" dirty="0"/>
                  <a:t>f(</a:t>
                </a:r>
                <a:r>
                  <a:rPr lang="en-US" altLang="en-US" b="1" i="1" dirty="0" err="1"/>
                  <a:t>i</a:t>
                </a:r>
                <a:r>
                  <a:rPr lang="en-US" altLang="en-US" b="1" i="1" dirty="0"/>
                  <a:t>) = i</a:t>
                </a:r>
                <a:r>
                  <a:rPr lang="en-US" altLang="en-US" b="1" i="1" baseline="30000" dirty="0"/>
                  <a:t>2 . </a:t>
                </a:r>
                <a:endParaRPr lang="en-US" altLang="en-US" dirty="0"/>
              </a:p>
              <a:p>
                <a:pPr algn="just" eaLnBrk="1" hangingPunct="1"/>
                <a:endParaRPr lang="en-US" altLang="en-US" sz="1200" dirty="0"/>
              </a:p>
              <a:p>
                <a:pPr algn="just" eaLnBrk="1" hangingPunct="1">
                  <a:lnSpc>
                    <a:spcPct val="90000"/>
                  </a:lnSpc>
                </a:pPr>
                <a:r>
                  <a:rPr lang="en-US" altLang="en-US" sz="2400" dirty="0"/>
                  <a:t>If the hash function evaluates to a slot S which results in collision, we probe the slots </a:t>
                </a:r>
                <a:r>
                  <a:rPr lang="en-US" altLang="en-US" sz="2400" i="1" dirty="0"/>
                  <a:t>S + 1</a:t>
                </a:r>
                <a:r>
                  <a:rPr lang="en-US" altLang="en-US" sz="2400" i="1" baseline="30000" dirty="0"/>
                  <a:t>2</a:t>
                </a:r>
                <a:r>
                  <a:rPr lang="en-US" altLang="en-US" sz="2400" i="1" dirty="0"/>
                  <a:t>, S + 2</a:t>
                </a:r>
                <a:r>
                  <a:rPr lang="en-US" altLang="en-US" sz="2400" i="1" baseline="30000" dirty="0"/>
                  <a:t>2</a:t>
                </a:r>
                <a:r>
                  <a:rPr lang="en-US" altLang="en-US" sz="2400" i="1" dirty="0"/>
                  <a:t>, … S + i</a:t>
                </a:r>
                <a:r>
                  <a:rPr lang="en-US" altLang="en-US" sz="2400" i="1" baseline="30000" dirty="0"/>
                  <a:t>2</a:t>
                </a:r>
                <a:r>
                  <a:rPr lang="en-US" altLang="en-US" sz="2400" baseline="30000" dirty="0"/>
                  <a:t> </a:t>
                </a:r>
                <a:r>
                  <a:rPr lang="en-US" altLang="en-US" dirty="0"/>
                  <a:t>(i.e. we examine slots 1, 4, 9 and so on away from the original probe). The subsequent probe points are a quadratic number of positions from the </a:t>
                </a:r>
                <a:r>
                  <a:rPr lang="en-US" altLang="en-US" i="1" dirty="0"/>
                  <a:t>original probe point</a:t>
                </a:r>
                <a:r>
                  <a:rPr lang="en-US" altLang="en-US" dirty="0"/>
                  <a:t>.</a:t>
                </a:r>
              </a:p>
              <a:p>
                <a:pPr algn="just" eaLnBrk="1" hangingPunct="1">
                  <a:lnSpc>
                    <a:spcPct val="90000"/>
                  </a:lnSpc>
                </a:pPr>
                <a:endParaRPr lang="en-US" altLang="en-US" dirty="0"/>
              </a:p>
              <a:p>
                <a:pPr algn="just" eaLnBrk="1" hangingPunct="1">
                  <a:lnSpc>
                    <a:spcPct val="90000"/>
                  </a:lnSpc>
                </a:pPr>
                <a:r>
                  <a:rPr lang="en-US" altLang="en-US" dirty="0"/>
                  <a:t>Quadratic Probing eliminates the problem of primary clustering.</a:t>
                </a:r>
              </a:p>
              <a:p>
                <a:pPr marL="114300" indent="0" algn="just" eaLnBrk="1" hangingPunct="1">
                  <a:lnSpc>
                    <a:spcPct val="90000"/>
                  </a:lnSpc>
                  <a:buNone/>
                </a:pPr>
                <a:endParaRPr lang="en-US" altLang="en-US" dirty="0"/>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5" y="1228582"/>
                <a:ext cx="9954279" cy="5477018"/>
              </a:xfrm>
              <a:blipFill>
                <a:blip r:embed="rId6"/>
                <a:stretch>
                  <a:fillRect l="-61" t="-1114" r="-980"/>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27</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30689537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3180C3D-06E3-46BB-8F4C-DF5814E730C7}"/>
              </a:ext>
            </a:extLst>
          </p:cNvPr>
          <p:cNvGrpSpPr/>
          <p:nvPr/>
        </p:nvGrpSpPr>
        <p:grpSpPr>
          <a:xfrm>
            <a:off x="1259914" y="3058390"/>
            <a:ext cx="9187509" cy="960438"/>
            <a:chOff x="1259914" y="3058390"/>
            <a:chExt cx="9187509" cy="960438"/>
          </a:xfrm>
        </p:grpSpPr>
        <p:sp>
          <p:nvSpPr>
            <p:cNvPr id="27" name="Rectangle 4">
              <a:extLst>
                <a:ext uri="{FF2B5EF4-FFF2-40B4-BE49-F238E27FC236}">
                  <a16:creationId xmlns:a16="http://schemas.microsoft.com/office/drawing/2014/main" id="{42E124CB-0A0D-41B3-AA82-E8CF9FF120DE}"/>
                </a:ext>
              </a:extLst>
            </p:cNvPr>
            <p:cNvSpPr>
              <a:spLocks noChangeArrowheads="1"/>
            </p:cNvSpPr>
            <p:nvPr/>
          </p:nvSpPr>
          <p:spPr bwMode="auto">
            <a:xfrm>
              <a:off x="1259914" y="3058390"/>
              <a:ext cx="7254498" cy="533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ko-KR" altLang="en-US" dirty="0">
                <a:solidFill>
                  <a:srgbClr val="2F2B20"/>
                </a:solidFill>
                <a:latin typeface="Cambria Math" panose="02040503050406030204" pitchFamily="18" charset="0"/>
                <a:ea typeface="맑은 고딕" panose="020B0503020000020004" pitchFamily="34" charset="-127"/>
              </a:endParaRPr>
            </a:p>
          </p:txBody>
        </p:sp>
        <p:sp>
          <p:nvSpPr>
            <p:cNvPr id="35" name="Text Box 13">
              <a:extLst>
                <a:ext uri="{FF2B5EF4-FFF2-40B4-BE49-F238E27FC236}">
                  <a16:creationId xmlns:a16="http://schemas.microsoft.com/office/drawing/2014/main" id="{611E50BC-C0C0-4A77-80D0-C194C8A7F156}"/>
                </a:ext>
              </a:extLst>
            </p:cNvPr>
            <p:cNvSpPr txBox="1">
              <a:spLocks noChangeArrowheads="1"/>
            </p:cNvSpPr>
            <p:nvPr/>
          </p:nvSpPr>
          <p:spPr bwMode="auto">
            <a:xfrm>
              <a:off x="1422385" y="3556865"/>
              <a:ext cx="9025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ko-KR" dirty="0">
                  <a:solidFill>
                    <a:srgbClr val="2F2B20"/>
                  </a:solidFill>
                  <a:latin typeface="Cambria Math" panose="02040503050406030204" pitchFamily="18" charset="0"/>
                  <a:ea typeface="Cambria Math" panose="02040503050406030204" pitchFamily="18" charset="0"/>
                </a:rPr>
                <a:t> [0]       [1]        [2]        [3]        [4]        [5]        [6]        [7]        [8]       [9]</a:t>
              </a:r>
            </a:p>
          </p:txBody>
        </p:sp>
        <p:grpSp>
          <p:nvGrpSpPr>
            <p:cNvPr id="2" name="Group 1">
              <a:extLst>
                <a:ext uri="{FF2B5EF4-FFF2-40B4-BE49-F238E27FC236}">
                  <a16:creationId xmlns:a16="http://schemas.microsoft.com/office/drawing/2014/main" id="{4827633C-AF51-4F45-96D7-D431EE482843}"/>
                </a:ext>
              </a:extLst>
            </p:cNvPr>
            <p:cNvGrpSpPr/>
            <p:nvPr/>
          </p:nvGrpSpPr>
          <p:grpSpPr>
            <a:xfrm>
              <a:off x="8506869" y="3058390"/>
              <a:ext cx="1813625" cy="533400"/>
              <a:chOff x="1307211" y="4207675"/>
              <a:chExt cx="1813625" cy="533400"/>
            </a:xfrm>
          </p:grpSpPr>
          <p:sp>
            <p:nvSpPr>
              <p:cNvPr id="42" name="Rectangle 4">
                <a:extLst>
                  <a:ext uri="{FF2B5EF4-FFF2-40B4-BE49-F238E27FC236}">
                    <a16:creationId xmlns:a16="http://schemas.microsoft.com/office/drawing/2014/main" id="{BA4663E0-8088-467E-8F33-4E988B8DC23B}"/>
                  </a:ext>
                </a:extLst>
              </p:cNvPr>
              <p:cNvSpPr>
                <a:spLocks noChangeArrowheads="1"/>
              </p:cNvSpPr>
              <p:nvPr/>
            </p:nvSpPr>
            <p:spPr bwMode="auto">
              <a:xfrm>
                <a:off x="1307211" y="4207675"/>
                <a:ext cx="1813625" cy="533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ko-KR" altLang="en-US" dirty="0">
                  <a:solidFill>
                    <a:srgbClr val="2F2B20"/>
                  </a:solidFill>
                  <a:latin typeface="Cambria Math" panose="02040503050406030204" pitchFamily="18" charset="0"/>
                  <a:ea typeface="맑은 고딕" panose="020B0503020000020004" pitchFamily="34" charset="-127"/>
                </a:endParaRPr>
              </a:p>
            </p:txBody>
          </p:sp>
          <p:sp>
            <p:nvSpPr>
              <p:cNvPr id="43" name="Line 11">
                <a:extLst>
                  <a:ext uri="{FF2B5EF4-FFF2-40B4-BE49-F238E27FC236}">
                    <a16:creationId xmlns:a16="http://schemas.microsoft.com/office/drawing/2014/main" id="{A8676C4E-8EED-453A-B65E-14D2D4E012C1}"/>
                  </a:ext>
                </a:extLst>
              </p:cNvPr>
              <p:cNvSpPr>
                <a:spLocks noChangeShapeType="1"/>
              </p:cNvSpPr>
              <p:nvPr/>
            </p:nvSpPr>
            <p:spPr bwMode="auto">
              <a:xfrm>
                <a:off x="2187389" y="4207675"/>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grpSp>
      </p:grpSp>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8751825" cy="1143000"/>
          </a:xfrm>
        </p:spPr>
        <p:txBody>
          <a:bodyPr/>
          <a:lstStyle/>
          <a:p>
            <a:pPr eaLnBrk="1" fontAlgn="auto" hangingPunct="1">
              <a:spcAft>
                <a:spcPts val="0"/>
              </a:spcAft>
              <a:defRPr/>
            </a:pPr>
            <a:r>
              <a:rPr lang="en-US" altLang="en-US" sz="4000" dirty="0"/>
              <a:t>Hashing: Collision Resolving Strategies</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5" y="1228582"/>
                <a:ext cx="10418697" cy="1719570"/>
              </a:xfrm>
            </p:spPr>
            <p:txBody>
              <a:bodyPr/>
              <a:lstStyle/>
              <a:p>
                <a:pPr marL="114300" indent="0" algn="just" eaLnBrk="1" hangingPunct="1">
                  <a:buNone/>
                </a:pPr>
                <a:r>
                  <a:rPr lang="en-US" altLang="en-US" sz="2800" b="1" u="sng" dirty="0"/>
                  <a:t>Open Addressing: Quadratic Probing</a:t>
                </a:r>
              </a:p>
              <a:p>
                <a:pPr marL="114300" indent="0" algn="just" eaLnBrk="1" hangingPunct="1">
                  <a:buNone/>
                </a:pPr>
                <a:r>
                  <a:rPr lang="en-US" altLang="en-US" b="1" dirty="0">
                    <a:solidFill>
                      <a:srgbClr val="FF0000"/>
                    </a:solidFill>
                  </a:rPr>
                  <a:t>Example:</a:t>
                </a:r>
                <a:r>
                  <a:rPr lang="en-US" altLang="en-US" dirty="0"/>
                  <a:t> Insert items with keys: 89, 18, 49, 58, 9 into an empty hash table of size </a:t>
                </a:r>
                <a14:m>
                  <m:oMath xmlns:m="http://schemas.openxmlformats.org/officeDocument/2006/math">
                    <m:r>
                      <a:rPr lang="en-US" i="1" smtClean="0">
                        <a:latin typeface="Cambria Math" panose="02040503050406030204" pitchFamily="18" charset="0"/>
                      </a:rPr>
                      <m:t>𝑀</m:t>
                    </m:r>
                  </m:oMath>
                </a14:m>
                <a:r>
                  <a:rPr lang="en-US" altLang="en-US" dirty="0"/>
                  <a:t>=10. </a:t>
                </a:r>
              </a:p>
              <a:p>
                <a:pPr algn="just" eaLnBrk="1" hangingPunct="1"/>
                <a:endParaRPr lang="en-US" altLang="en-US" dirty="0"/>
              </a:p>
              <a:p>
                <a:pPr marL="114300" indent="0" algn="just" eaLnBrk="1" hangingPunct="1">
                  <a:buNone/>
                </a:pPr>
                <a:endParaRPr lang="en-US" altLang="en-US" dirty="0"/>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5" y="1228582"/>
                <a:ext cx="10418697" cy="1719570"/>
              </a:xfrm>
              <a:blipFill>
                <a:blip r:embed="rId6"/>
                <a:stretch>
                  <a:fillRect l="-59" t="-3546"/>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28</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42C3FC-0AFD-476E-B6B3-9BB89967B8D9}"/>
                  </a:ext>
                </a:extLst>
              </p:cNvPr>
              <p:cNvSpPr txBox="1"/>
              <p:nvPr/>
            </p:nvSpPr>
            <p:spPr>
              <a:xfrm>
                <a:off x="3841231" y="2281642"/>
                <a:ext cx="2709472" cy="430887"/>
              </a:xfrm>
              <a:prstGeom prst="rect">
                <a:avLst/>
              </a:prstGeom>
              <a:noFill/>
            </p:spPr>
            <p:txBody>
              <a:bodyPr wrap="square">
                <a:spAutoFit/>
              </a:bodyPr>
              <a:lstStyle/>
              <a:p>
                <a14:m>
                  <m:oMath xmlns:m="http://schemas.openxmlformats.org/officeDocument/2006/math">
                    <m:r>
                      <a:rPr lang="en-US" altLang="en-US" sz="2200" i="1" dirty="0" smtClean="0">
                        <a:solidFill>
                          <a:srgbClr val="FF0000"/>
                        </a:solidFill>
                        <a:latin typeface="Cambria Math" panose="02040503050406030204" pitchFamily="18" charset="0"/>
                      </a:rPr>
                      <m:t>𝐻</m:t>
                    </m:r>
                    <m:d>
                      <m:dPr>
                        <m:ctrlPr>
                          <a:rPr lang="en-US" altLang="en-US" sz="2200" i="1" dirty="0">
                            <a:solidFill>
                              <a:srgbClr val="FF0000"/>
                            </a:solidFill>
                            <a:latin typeface="Cambria Math" panose="02040503050406030204" pitchFamily="18" charset="0"/>
                          </a:rPr>
                        </m:ctrlPr>
                      </m:dPr>
                      <m:e>
                        <m:r>
                          <a:rPr lang="en-US" altLang="en-US" sz="2200" i="1" dirty="0" smtClean="0">
                            <a:solidFill>
                              <a:srgbClr val="FF0000"/>
                            </a:solidFill>
                            <a:latin typeface="Cambria Math" panose="02040503050406030204" pitchFamily="18" charset="0"/>
                          </a:rPr>
                          <m:t>𝐾</m:t>
                        </m:r>
                      </m:e>
                    </m:d>
                    <m:r>
                      <a:rPr lang="en-US" altLang="en-US" sz="2200" i="1" dirty="0">
                        <a:solidFill>
                          <a:srgbClr val="FF0000"/>
                        </a:solidFill>
                        <a:latin typeface="Cambria Math" panose="02040503050406030204" pitchFamily="18" charset="0"/>
                      </a:rPr>
                      <m:t>= </m:t>
                    </m:r>
                    <m:r>
                      <a:rPr lang="en-US" altLang="en-US" sz="2200" i="1" dirty="0">
                        <a:solidFill>
                          <a:srgbClr val="FF0000"/>
                        </a:solidFill>
                        <a:latin typeface="Cambria Math" panose="02040503050406030204" pitchFamily="18" charset="0"/>
                        <a:ea typeface="Cambria Math" panose="02040503050406030204" pitchFamily="18" charset="0"/>
                      </a:rPr>
                      <m:t>(</m:t>
                    </m:r>
                    <m:r>
                      <a:rPr lang="en-US" altLang="en-US" sz="2200" i="1" dirty="0" smtClean="0">
                        <a:solidFill>
                          <a:srgbClr val="FF0000"/>
                        </a:solidFill>
                        <a:latin typeface="Cambria Math" panose="02040503050406030204" pitchFamily="18" charset="0"/>
                        <a:ea typeface="Cambria Math" panose="02040503050406030204" pitchFamily="18" charset="0"/>
                      </a:rPr>
                      <m:t>𝐾</m:t>
                    </m:r>
                    <m:r>
                      <a:rPr lang="en-US" altLang="en-US" sz="2200" i="1" dirty="0">
                        <a:solidFill>
                          <a:srgbClr val="FF0000"/>
                        </a:solidFill>
                        <a:latin typeface="Cambria Math" panose="02040503050406030204" pitchFamily="18" charset="0"/>
                        <a:ea typeface="Cambria Math" panose="02040503050406030204" pitchFamily="18" charset="0"/>
                      </a:rPr>
                      <m:t>) </m:t>
                    </m:r>
                    <m:r>
                      <a:rPr lang="en-US" altLang="en-US" sz="2200" i="1" dirty="0">
                        <a:solidFill>
                          <a:srgbClr val="FF0000"/>
                        </a:solidFill>
                        <a:latin typeface="Cambria Math" panose="02040503050406030204" pitchFamily="18" charset="0"/>
                        <a:ea typeface="Cambria Math" panose="02040503050406030204" pitchFamily="18" charset="0"/>
                      </a:rPr>
                      <m:t>𝑀𝑜𝑑</m:t>
                    </m:r>
                    <m:r>
                      <a:rPr lang="en-US" altLang="en-US" sz="2200" i="1" dirty="0">
                        <a:solidFill>
                          <a:srgbClr val="FF0000"/>
                        </a:solidFill>
                        <a:latin typeface="Cambria Math" panose="02040503050406030204" pitchFamily="18" charset="0"/>
                        <a:ea typeface="Cambria Math" panose="02040503050406030204" pitchFamily="18" charset="0"/>
                      </a:rPr>
                      <m:t> 10</m:t>
                    </m:r>
                  </m:oMath>
                </a14:m>
                <a:r>
                  <a:rPr lang="en-US" altLang="ko-KR" sz="2200" i="1" dirty="0">
                    <a:solidFill>
                      <a:srgbClr val="FF0000"/>
                    </a:solidFill>
                  </a:rPr>
                  <a:t> </a:t>
                </a:r>
                <a:endParaRPr lang="en-US" sz="2200" i="1" dirty="0">
                  <a:solidFill>
                    <a:srgbClr val="FF0000"/>
                  </a:solidFill>
                </a:endParaRPr>
              </a:p>
            </p:txBody>
          </p:sp>
        </mc:Choice>
        <mc:Fallback xmlns="">
          <p:sp>
            <p:nvSpPr>
              <p:cNvPr id="5" name="TextBox 4">
                <a:extLst>
                  <a:ext uri="{FF2B5EF4-FFF2-40B4-BE49-F238E27FC236}">
                    <a16:creationId xmlns:a16="http://schemas.microsoft.com/office/drawing/2014/main" id="{E142C3FC-0AFD-476E-B6B3-9BB89967B8D9}"/>
                  </a:ext>
                </a:extLst>
              </p:cNvPr>
              <p:cNvSpPr txBox="1">
                <a:spLocks noRot="1" noChangeAspect="1" noMove="1" noResize="1" noEditPoints="1" noAdjustHandles="1" noChangeArrowheads="1" noChangeShapeType="1" noTextEdit="1"/>
              </p:cNvSpPr>
              <p:nvPr/>
            </p:nvSpPr>
            <p:spPr>
              <a:xfrm>
                <a:off x="3841231" y="2281642"/>
                <a:ext cx="2709472" cy="430887"/>
              </a:xfrm>
              <a:prstGeom prst="rect">
                <a:avLst/>
              </a:prstGeom>
              <a:blipFill>
                <a:blip r:embed="rId7"/>
                <a:stretch>
                  <a:fillRect l="-225" b="-15493"/>
                </a:stretch>
              </a:blipFill>
            </p:spPr>
            <p:txBody>
              <a:bodyPr/>
              <a:lstStyle/>
              <a:p>
                <a:r>
                  <a:rPr lang="en-US">
                    <a:noFill/>
                  </a:rPr>
                  <a:t> </a:t>
                </a:r>
              </a:p>
            </p:txBody>
          </p:sp>
        </mc:Fallback>
      </mc:AlternateContent>
      <p:sp>
        <p:nvSpPr>
          <p:cNvPr id="28" name="Line 5">
            <a:extLst>
              <a:ext uri="{FF2B5EF4-FFF2-40B4-BE49-F238E27FC236}">
                <a16:creationId xmlns:a16="http://schemas.microsoft.com/office/drawing/2014/main" id="{AB651DAE-4F25-478C-BFCF-2C49ED3FF28D}"/>
              </a:ext>
            </a:extLst>
          </p:cNvPr>
          <p:cNvSpPr>
            <a:spLocks noChangeShapeType="1"/>
          </p:cNvSpPr>
          <p:nvPr/>
        </p:nvSpPr>
        <p:spPr bwMode="auto">
          <a:xfrm>
            <a:off x="2166726" y="3058390"/>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29" name="Line 6">
            <a:extLst>
              <a:ext uri="{FF2B5EF4-FFF2-40B4-BE49-F238E27FC236}">
                <a16:creationId xmlns:a16="http://schemas.microsoft.com/office/drawing/2014/main" id="{FAE1684B-F3D1-4712-94B1-FEBB92C212A5}"/>
              </a:ext>
            </a:extLst>
          </p:cNvPr>
          <p:cNvSpPr>
            <a:spLocks noChangeShapeType="1"/>
          </p:cNvSpPr>
          <p:nvPr/>
        </p:nvSpPr>
        <p:spPr bwMode="auto">
          <a:xfrm>
            <a:off x="3073539" y="3058390"/>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30" name="Line 7">
            <a:extLst>
              <a:ext uri="{FF2B5EF4-FFF2-40B4-BE49-F238E27FC236}">
                <a16:creationId xmlns:a16="http://schemas.microsoft.com/office/drawing/2014/main" id="{39E6942D-34D5-4CBB-BA73-8BBAADF325AB}"/>
              </a:ext>
            </a:extLst>
          </p:cNvPr>
          <p:cNvSpPr>
            <a:spLocks noChangeShapeType="1"/>
          </p:cNvSpPr>
          <p:nvPr/>
        </p:nvSpPr>
        <p:spPr bwMode="auto">
          <a:xfrm>
            <a:off x="3980351" y="3058390"/>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31" name="Line 8">
            <a:extLst>
              <a:ext uri="{FF2B5EF4-FFF2-40B4-BE49-F238E27FC236}">
                <a16:creationId xmlns:a16="http://schemas.microsoft.com/office/drawing/2014/main" id="{3016212F-590B-4AE4-8F21-F4BD218632E1}"/>
              </a:ext>
            </a:extLst>
          </p:cNvPr>
          <p:cNvSpPr>
            <a:spLocks noChangeShapeType="1"/>
          </p:cNvSpPr>
          <p:nvPr/>
        </p:nvSpPr>
        <p:spPr bwMode="auto">
          <a:xfrm>
            <a:off x="4887163" y="3058390"/>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32" name="Line 9">
            <a:extLst>
              <a:ext uri="{FF2B5EF4-FFF2-40B4-BE49-F238E27FC236}">
                <a16:creationId xmlns:a16="http://schemas.microsoft.com/office/drawing/2014/main" id="{F8B7D4EA-14AC-47A6-8FA5-8F58E7623CCB}"/>
              </a:ext>
            </a:extLst>
          </p:cNvPr>
          <p:cNvSpPr>
            <a:spLocks noChangeShapeType="1"/>
          </p:cNvSpPr>
          <p:nvPr/>
        </p:nvSpPr>
        <p:spPr bwMode="auto">
          <a:xfrm>
            <a:off x="5793975" y="3058390"/>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33" name="Line 10">
            <a:extLst>
              <a:ext uri="{FF2B5EF4-FFF2-40B4-BE49-F238E27FC236}">
                <a16:creationId xmlns:a16="http://schemas.microsoft.com/office/drawing/2014/main" id="{FA66B5A7-AC1B-4109-B8E6-FB973C7D1952}"/>
              </a:ext>
            </a:extLst>
          </p:cNvPr>
          <p:cNvSpPr>
            <a:spLocks noChangeShapeType="1"/>
          </p:cNvSpPr>
          <p:nvPr/>
        </p:nvSpPr>
        <p:spPr bwMode="auto">
          <a:xfrm>
            <a:off x="6700788" y="3058390"/>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34" name="Line 11">
            <a:extLst>
              <a:ext uri="{FF2B5EF4-FFF2-40B4-BE49-F238E27FC236}">
                <a16:creationId xmlns:a16="http://schemas.microsoft.com/office/drawing/2014/main" id="{30C0DAFC-24E0-4456-A004-03AAD748340F}"/>
              </a:ext>
            </a:extLst>
          </p:cNvPr>
          <p:cNvSpPr>
            <a:spLocks noChangeShapeType="1"/>
          </p:cNvSpPr>
          <p:nvPr/>
        </p:nvSpPr>
        <p:spPr bwMode="auto">
          <a:xfrm>
            <a:off x="7607600" y="3058390"/>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36" name="Text Box 16">
            <a:extLst>
              <a:ext uri="{FF2B5EF4-FFF2-40B4-BE49-F238E27FC236}">
                <a16:creationId xmlns:a16="http://schemas.microsoft.com/office/drawing/2014/main" id="{8C00E184-1AF1-416E-8E56-F4CE52E5234B}"/>
              </a:ext>
            </a:extLst>
          </p:cNvPr>
          <p:cNvSpPr txBox="1">
            <a:spLocks noChangeArrowheads="1"/>
          </p:cNvSpPr>
          <p:nvPr/>
        </p:nvSpPr>
        <p:spPr bwMode="auto">
          <a:xfrm>
            <a:off x="1444084" y="3089293"/>
            <a:ext cx="703189"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ko-KR" dirty="0">
                <a:solidFill>
                  <a:srgbClr val="2F2B20"/>
                </a:solidFill>
                <a:latin typeface="Cambria Math" panose="02040503050406030204" pitchFamily="18" charset="0"/>
                <a:ea typeface="Cambria Math" panose="02040503050406030204" pitchFamily="18" charset="0"/>
              </a:rPr>
              <a:t>49</a:t>
            </a:r>
          </a:p>
        </p:txBody>
      </p:sp>
      <p:sp>
        <p:nvSpPr>
          <p:cNvPr id="37" name="Text Box 17">
            <a:extLst>
              <a:ext uri="{FF2B5EF4-FFF2-40B4-BE49-F238E27FC236}">
                <a16:creationId xmlns:a16="http://schemas.microsoft.com/office/drawing/2014/main" id="{1A7BAB4A-EED8-4F20-9CD7-93D2E5813E8C}"/>
              </a:ext>
            </a:extLst>
          </p:cNvPr>
          <p:cNvSpPr txBox="1">
            <a:spLocks noChangeArrowheads="1"/>
          </p:cNvSpPr>
          <p:nvPr/>
        </p:nvSpPr>
        <p:spPr bwMode="auto">
          <a:xfrm>
            <a:off x="3275213" y="3093927"/>
            <a:ext cx="5245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ko-KR" dirty="0">
                <a:solidFill>
                  <a:srgbClr val="2F2B20"/>
                </a:solidFill>
                <a:latin typeface="Cambria Math" panose="02040503050406030204" pitchFamily="18" charset="0"/>
                <a:ea typeface="Cambria Math" panose="02040503050406030204" pitchFamily="18" charset="0"/>
              </a:rPr>
              <a:t>58</a:t>
            </a:r>
          </a:p>
        </p:txBody>
      </p:sp>
      <p:sp>
        <p:nvSpPr>
          <p:cNvPr id="38" name="Text Box 18">
            <a:extLst>
              <a:ext uri="{FF2B5EF4-FFF2-40B4-BE49-F238E27FC236}">
                <a16:creationId xmlns:a16="http://schemas.microsoft.com/office/drawing/2014/main" id="{EA5D3949-42DF-4D7C-A961-F819EE9970C2}"/>
              </a:ext>
            </a:extLst>
          </p:cNvPr>
          <p:cNvSpPr txBox="1">
            <a:spLocks noChangeArrowheads="1"/>
          </p:cNvSpPr>
          <p:nvPr/>
        </p:nvSpPr>
        <p:spPr bwMode="auto">
          <a:xfrm>
            <a:off x="4263501" y="3096483"/>
            <a:ext cx="354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ko-KR" dirty="0">
                <a:solidFill>
                  <a:srgbClr val="2F2B20"/>
                </a:solidFill>
                <a:latin typeface="Cambria Math" panose="02040503050406030204" pitchFamily="18" charset="0"/>
                <a:ea typeface="Cambria Math" panose="02040503050406030204" pitchFamily="18" charset="0"/>
              </a:rPr>
              <a:t>9</a:t>
            </a:r>
          </a:p>
        </p:txBody>
      </p:sp>
      <p:sp>
        <p:nvSpPr>
          <p:cNvPr id="47" name="Text Box 19">
            <a:extLst>
              <a:ext uri="{FF2B5EF4-FFF2-40B4-BE49-F238E27FC236}">
                <a16:creationId xmlns:a16="http://schemas.microsoft.com/office/drawing/2014/main" id="{CA005452-DAF4-4AB1-A44B-DE04121AF537}"/>
              </a:ext>
            </a:extLst>
          </p:cNvPr>
          <p:cNvSpPr txBox="1">
            <a:spLocks noChangeArrowheads="1"/>
          </p:cNvSpPr>
          <p:nvPr/>
        </p:nvSpPr>
        <p:spPr bwMode="auto">
          <a:xfrm>
            <a:off x="9599548" y="3097765"/>
            <a:ext cx="5245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ko-KR" dirty="0">
                <a:solidFill>
                  <a:srgbClr val="2F2B20"/>
                </a:solidFill>
                <a:latin typeface="Cambria Math" panose="02040503050406030204" pitchFamily="18" charset="0"/>
                <a:ea typeface="Cambria Math" panose="02040503050406030204" pitchFamily="18" charset="0"/>
              </a:rPr>
              <a:t>89</a:t>
            </a:r>
          </a:p>
        </p:txBody>
      </p:sp>
      <p:sp>
        <p:nvSpPr>
          <p:cNvPr id="48" name="Text Box 19">
            <a:extLst>
              <a:ext uri="{FF2B5EF4-FFF2-40B4-BE49-F238E27FC236}">
                <a16:creationId xmlns:a16="http://schemas.microsoft.com/office/drawing/2014/main" id="{D9BFFDD2-2403-4DA0-B69A-0031FABEF425}"/>
              </a:ext>
            </a:extLst>
          </p:cNvPr>
          <p:cNvSpPr txBox="1">
            <a:spLocks noChangeArrowheads="1"/>
          </p:cNvSpPr>
          <p:nvPr/>
        </p:nvSpPr>
        <p:spPr bwMode="auto">
          <a:xfrm>
            <a:off x="8675162" y="3092935"/>
            <a:ext cx="5245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ko-KR" dirty="0">
                <a:solidFill>
                  <a:srgbClr val="2F2B20"/>
                </a:solidFill>
                <a:latin typeface="Cambria Math" panose="02040503050406030204" pitchFamily="18" charset="0"/>
                <a:ea typeface="Cambria Math" panose="02040503050406030204" pitchFamily="18" charset="0"/>
              </a:rPr>
              <a:t>18</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DF41B127-9E0A-47B3-8501-F1A51E6AEA48}"/>
                  </a:ext>
                </a:extLst>
              </p:cNvPr>
              <p:cNvSpPr txBox="1"/>
              <p:nvPr/>
            </p:nvSpPr>
            <p:spPr>
              <a:xfrm>
                <a:off x="943967" y="4827011"/>
                <a:ext cx="4195592" cy="430887"/>
              </a:xfrm>
              <a:prstGeom prst="rect">
                <a:avLst/>
              </a:prstGeom>
              <a:noFill/>
            </p:spPr>
            <p:txBody>
              <a:bodyPr wrap="square">
                <a:spAutoFit/>
              </a:bodyPr>
              <a:lstStyle/>
              <a:p>
                <a:pPr lvl="1" algn="just" eaLnBrk="1" hangingPunct="1"/>
                <a14:m>
                  <m:oMath xmlns:m="http://schemas.openxmlformats.org/officeDocument/2006/math">
                    <m:r>
                      <m:rPr>
                        <m:sty m:val="p"/>
                      </m:rPr>
                      <a:rPr lang="en-US" altLang="en-US" sz="2200" i="1" dirty="0" smtClean="0">
                        <a:latin typeface="Cambria Math" panose="02040503050406030204" pitchFamily="18" charset="0"/>
                      </a:rPr>
                      <m:t>H</m:t>
                    </m:r>
                    <m:d>
                      <m:dPr>
                        <m:ctrlPr>
                          <a:rPr lang="en-US" altLang="en-US" sz="2200" b="0" i="1" dirty="0" smtClean="0">
                            <a:latin typeface="Cambria Math" panose="02040503050406030204" pitchFamily="18" charset="0"/>
                          </a:rPr>
                        </m:ctrlPr>
                      </m:dPr>
                      <m:e>
                        <m:r>
                          <a:rPr lang="en-US" altLang="en-US" sz="2200" b="0" i="1" dirty="0" smtClean="0">
                            <a:latin typeface="Cambria Math" panose="02040503050406030204" pitchFamily="18" charset="0"/>
                          </a:rPr>
                          <m:t>18</m:t>
                        </m:r>
                      </m:e>
                    </m:d>
                    <m:r>
                      <a:rPr lang="en-US" altLang="en-US" sz="2200" b="0" i="1" dirty="0" smtClean="0">
                        <a:latin typeface="Cambria Math" panose="02040503050406030204" pitchFamily="18" charset="0"/>
                      </a:rPr>
                      <m:t>= </m:t>
                    </m:r>
                    <m:r>
                      <a:rPr lang="en-US" altLang="en-US" sz="2200" b="0" i="1" dirty="0" smtClean="0">
                        <a:latin typeface="Cambria Math" panose="02040503050406030204" pitchFamily="18" charset="0"/>
                        <a:ea typeface="Cambria Math" panose="02040503050406030204" pitchFamily="18" charset="0"/>
                      </a:rPr>
                      <m:t>(18) </m:t>
                    </m:r>
                    <m:r>
                      <a:rPr lang="en-US" altLang="en-US" sz="2200" b="0" i="1" dirty="0" smtClean="0">
                        <a:latin typeface="Cambria Math" panose="02040503050406030204" pitchFamily="18" charset="0"/>
                        <a:ea typeface="Cambria Math" panose="02040503050406030204" pitchFamily="18" charset="0"/>
                      </a:rPr>
                      <m:t>𝑀𝑜𝑑</m:t>
                    </m:r>
                    <m:r>
                      <a:rPr lang="en-US" altLang="en-US" sz="2200" b="0" i="1" dirty="0" smtClean="0">
                        <a:latin typeface="Cambria Math" panose="02040503050406030204" pitchFamily="18" charset="0"/>
                        <a:ea typeface="Cambria Math" panose="02040503050406030204" pitchFamily="18" charset="0"/>
                      </a:rPr>
                      <m:t> 10</m:t>
                    </m:r>
                  </m:oMath>
                </a14:m>
                <a:r>
                  <a:rPr lang="en-US" altLang="ko-KR" sz="2200" dirty="0"/>
                  <a:t> </a:t>
                </a:r>
                <a14:m>
                  <m:oMath xmlns:m="http://schemas.openxmlformats.org/officeDocument/2006/math">
                    <m:r>
                      <a:rPr lang="en-US" altLang="en-US" sz="2200" i="1" dirty="0">
                        <a:latin typeface="Cambria Math" panose="02040503050406030204" pitchFamily="18" charset="0"/>
                        <a:ea typeface="Cambria Math" panose="02040503050406030204" pitchFamily="18" charset="0"/>
                      </a:rPr>
                      <m:t>⟹</m:t>
                    </m:r>
                    <m:r>
                      <a:rPr lang="en-US" altLang="en-US" sz="2200" b="1" i="1" dirty="0" smtClean="0">
                        <a:latin typeface="Cambria Math" panose="02040503050406030204" pitchFamily="18" charset="0"/>
                        <a:ea typeface="Cambria Math" panose="02040503050406030204" pitchFamily="18" charset="0"/>
                      </a:rPr>
                      <m:t>𝟖</m:t>
                    </m:r>
                  </m:oMath>
                </a14:m>
                <a:endParaRPr lang="en-US" altLang="en-US" sz="2200" b="1" dirty="0">
                  <a:ea typeface="Cambria Math" panose="02040503050406030204" pitchFamily="18" charset="0"/>
                </a:endParaRPr>
              </a:p>
            </p:txBody>
          </p:sp>
        </mc:Choice>
        <mc:Fallback xmlns="">
          <p:sp>
            <p:nvSpPr>
              <p:cNvPr id="50" name="TextBox 49">
                <a:extLst>
                  <a:ext uri="{FF2B5EF4-FFF2-40B4-BE49-F238E27FC236}">
                    <a16:creationId xmlns:a16="http://schemas.microsoft.com/office/drawing/2014/main" id="{DF41B127-9E0A-47B3-8501-F1A51E6AEA48}"/>
                  </a:ext>
                </a:extLst>
              </p:cNvPr>
              <p:cNvSpPr txBox="1">
                <a:spLocks noRot="1" noChangeAspect="1" noMove="1" noResize="1" noEditPoints="1" noAdjustHandles="1" noChangeArrowheads="1" noChangeShapeType="1" noTextEdit="1"/>
              </p:cNvSpPr>
              <p:nvPr/>
            </p:nvSpPr>
            <p:spPr>
              <a:xfrm>
                <a:off x="943967" y="4827011"/>
                <a:ext cx="4195592" cy="430887"/>
              </a:xfrm>
              <a:prstGeom prst="rect">
                <a:avLst/>
              </a:prstGeom>
              <a:blipFill>
                <a:blip r:embed="rId8"/>
                <a:stretch>
                  <a:fillRect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6843A1AE-6048-43EA-9737-CBAAE62992A0}"/>
                  </a:ext>
                </a:extLst>
              </p:cNvPr>
              <p:cNvSpPr txBox="1"/>
              <p:nvPr/>
            </p:nvSpPr>
            <p:spPr>
              <a:xfrm>
                <a:off x="943967" y="5322379"/>
                <a:ext cx="4195592" cy="430887"/>
              </a:xfrm>
              <a:prstGeom prst="rect">
                <a:avLst/>
              </a:prstGeom>
              <a:noFill/>
            </p:spPr>
            <p:txBody>
              <a:bodyPr wrap="square">
                <a:spAutoFit/>
              </a:bodyPr>
              <a:lstStyle/>
              <a:p>
                <a:pPr lvl="1" algn="just" eaLnBrk="1" hangingPunct="1"/>
                <a14:m>
                  <m:oMath xmlns:m="http://schemas.openxmlformats.org/officeDocument/2006/math">
                    <m:r>
                      <m:rPr>
                        <m:sty m:val="p"/>
                      </m:rPr>
                      <a:rPr lang="en-US" altLang="en-US" sz="2200" i="1" dirty="0" smtClean="0">
                        <a:latin typeface="Cambria Math" panose="02040503050406030204" pitchFamily="18" charset="0"/>
                      </a:rPr>
                      <m:t>H</m:t>
                    </m:r>
                    <m:d>
                      <m:dPr>
                        <m:ctrlPr>
                          <a:rPr lang="en-US" altLang="en-US" sz="2200" b="0" i="1" dirty="0" smtClean="0">
                            <a:latin typeface="Cambria Math" panose="02040503050406030204" pitchFamily="18" charset="0"/>
                          </a:rPr>
                        </m:ctrlPr>
                      </m:dPr>
                      <m:e>
                        <m:r>
                          <a:rPr lang="en-US" altLang="en-US" sz="2200" b="0" i="1" dirty="0" smtClean="0">
                            <a:latin typeface="Cambria Math" panose="02040503050406030204" pitchFamily="18" charset="0"/>
                          </a:rPr>
                          <m:t>49</m:t>
                        </m:r>
                      </m:e>
                    </m:d>
                    <m:r>
                      <a:rPr lang="en-US" altLang="en-US" sz="2200" b="0" i="1" dirty="0" smtClean="0">
                        <a:latin typeface="Cambria Math" panose="02040503050406030204" pitchFamily="18" charset="0"/>
                      </a:rPr>
                      <m:t>= </m:t>
                    </m:r>
                    <m:r>
                      <a:rPr lang="en-US" altLang="en-US" sz="2200" b="0" i="1" dirty="0" smtClean="0">
                        <a:latin typeface="Cambria Math" panose="02040503050406030204" pitchFamily="18" charset="0"/>
                        <a:ea typeface="Cambria Math" panose="02040503050406030204" pitchFamily="18" charset="0"/>
                      </a:rPr>
                      <m:t>(49) </m:t>
                    </m:r>
                    <m:r>
                      <a:rPr lang="en-US" altLang="en-US" sz="2200" b="0" i="1" dirty="0" smtClean="0">
                        <a:latin typeface="Cambria Math" panose="02040503050406030204" pitchFamily="18" charset="0"/>
                        <a:ea typeface="Cambria Math" panose="02040503050406030204" pitchFamily="18" charset="0"/>
                      </a:rPr>
                      <m:t>𝑀𝑜𝑑</m:t>
                    </m:r>
                    <m:r>
                      <a:rPr lang="en-US" altLang="en-US" sz="2200" b="0" i="1" dirty="0" smtClean="0">
                        <a:latin typeface="Cambria Math" panose="02040503050406030204" pitchFamily="18" charset="0"/>
                        <a:ea typeface="Cambria Math" panose="02040503050406030204" pitchFamily="18" charset="0"/>
                      </a:rPr>
                      <m:t> 10</m:t>
                    </m:r>
                  </m:oMath>
                </a14:m>
                <a:r>
                  <a:rPr lang="en-US" altLang="ko-KR" sz="2200" dirty="0"/>
                  <a:t> </a:t>
                </a:r>
                <a14:m>
                  <m:oMath xmlns:m="http://schemas.openxmlformats.org/officeDocument/2006/math">
                    <m:r>
                      <a:rPr lang="en-US" altLang="en-US" sz="2200" i="1" dirty="0">
                        <a:latin typeface="Cambria Math" panose="02040503050406030204" pitchFamily="18" charset="0"/>
                        <a:ea typeface="Cambria Math" panose="02040503050406030204" pitchFamily="18" charset="0"/>
                      </a:rPr>
                      <m:t>⟹</m:t>
                    </m:r>
                    <m:r>
                      <a:rPr lang="en-US" altLang="en-US" sz="2200" b="1" i="1" dirty="0" smtClean="0">
                        <a:latin typeface="Cambria Math" panose="02040503050406030204" pitchFamily="18" charset="0"/>
                        <a:ea typeface="Cambria Math" panose="02040503050406030204" pitchFamily="18" charset="0"/>
                      </a:rPr>
                      <m:t>𝟗</m:t>
                    </m:r>
                  </m:oMath>
                </a14:m>
                <a:endParaRPr lang="en-US" altLang="en-US" sz="2200" b="1" dirty="0">
                  <a:ea typeface="Cambria Math" panose="02040503050406030204" pitchFamily="18" charset="0"/>
                </a:endParaRPr>
              </a:p>
            </p:txBody>
          </p:sp>
        </mc:Choice>
        <mc:Fallback xmlns="">
          <p:sp>
            <p:nvSpPr>
              <p:cNvPr id="51" name="TextBox 50">
                <a:extLst>
                  <a:ext uri="{FF2B5EF4-FFF2-40B4-BE49-F238E27FC236}">
                    <a16:creationId xmlns:a16="http://schemas.microsoft.com/office/drawing/2014/main" id="{6843A1AE-6048-43EA-9737-CBAAE62992A0}"/>
                  </a:ext>
                </a:extLst>
              </p:cNvPr>
              <p:cNvSpPr txBox="1">
                <a:spLocks noRot="1" noChangeAspect="1" noMove="1" noResize="1" noEditPoints="1" noAdjustHandles="1" noChangeArrowheads="1" noChangeShapeType="1" noTextEdit="1"/>
              </p:cNvSpPr>
              <p:nvPr/>
            </p:nvSpPr>
            <p:spPr>
              <a:xfrm>
                <a:off x="943967" y="5322379"/>
                <a:ext cx="4195592" cy="430887"/>
              </a:xfrm>
              <a:prstGeom prst="rect">
                <a:avLst/>
              </a:prstGeom>
              <a:blipFill>
                <a:blip r:embed="rId9"/>
                <a:stretch>
                  <a:fillRect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55644A82-EB59-4311-BA87-DBDC1BC9E9A0}"/>
                  </a:ext>
                </a:extLst>
              </p:cNvPr>
              <p:cNvSpPr txBox="1"/>
              <p:nvPr/>
            </p:nvSpPr>
            <p:spPr>
              <a:xfrm>
                <a:off x="943967" y="5799465"/>
                <a:ext cx="4195592" cy="430887"/>
              </a:xfrm>
              <a:prstGeom prst="rect">
                <a:avLst/>
              </a:prstGeom>
              <a:noFill/>
            </p:spPr>
            <p:txBody>
              <a:bodyPr wrap="square">
                <a:spAutoFit/>
              </a:bodyPr>
              <a:lstStyle/>
              <a:p>
                <a:pPr lvl="1" algn="just" eaLnBrk="1" hangingPunct="1"/>
                <a14:m>
                  <m:oMath xmlns:m="http://schemas.openxmlformats.org/officeDocument/2006/math">
                    <m:r>
                      <m:rPr>
                        <m:sty m:val="p"/>
                      </m:rPr>
                      <a:rPr lang="en-US" altLang="en-US" sz="2200" i="1" dirty="0" smtClean="0">
                        <a:latin typeface="Cambria Math" panose="02040503050406030204" pitchFamily="18" charset="0"/>
                      </a:rPr>
                      <m:t>H</m:t>
                    </m:r>
                    <m:d>
                      <m:dPr>
                        <m:ctrlPr>
                          <a:rPr lang="en-US" altLang="en-US" sz="2200" b="0" i="1" dirty="0" smtClean="0">
                            <a:latin typeface="Cambria Math" panose="02040503050406030204" pitchFamily="18" charset="0"/>
                          </a:rPr>
                        </m:ctrlPr>
                      </m:dPr>
                      <m:e>
                        <m:r>
                          <a:rPr lang="en-US" altLang="en-US" sz="2200" b="0" i="1" dirty="0" smtClean="0">
                            <a:latin typeface="Cambria Math" panose="02040503050406030204" pitchFamily="18" charset="0"/>
                          </a:rPr>
                          <m:t>58</m:t>
                        </m:r>
                      </m:e>
                    </m:d>
                    <m:r>
                      <a:rPr lang="en-US" altLang="en-US" sz="2200" b="0" i="1" dirty="0" smtClean="0">
                        <a:latin typeface="Cambria Math" panose="02040503050406030204" pitchFamily="18" charset="0"/>
                      </a:rPr>
                      <m:t>= </m:t>
                    </m:r>
                    <m:r>
                      <a:rPr lang="en-US" altLang="en-US" sz="2200" b="0" i="1" dirty="0" smtClean="0">
                        <a:latin typeface="Cambria Math" panose="02040503050406030204" pitchFamily="18" charset="0"/>
                        <a:ea typeface="Cambria Math" panose="02040503050406030204" pitchFamily="18" charset="0"/>
                      </a:rPr>
                      <m:t>(58) </m:t>
                    </m:r>
                    <m:r>
                      <a:rPr lang="en-US" altLang="en-US" sz="2200" b="0" i="1" dirty="0" smtClean="0">
                        <a:latin typeface="Cambria Math" panose="02040503050406030204" pitchFamily="18" charset="0"/>
                        <a:ea typeface="Cambria Math" panose="02040503050406030204" pitchFamily="18" charset="0"/>
                      </a:rPr>
                      <m:t>𝑀𝑜𝑑</m:t>
                    </m:r>
                    <m:r>
                      <a:rPr lang="en-US" altLang="en-US" sz="2200" b="0" i="1" dirty="0" smtClean="0">
                        <a:latin typeface="Cambria Math" panose="02040503050406030204" pitchFamily="18" charset="0"/>
                        <a:ea typeface="Cambria Math" panose="02040503050406030204" pitchFamily="18" charset="0"/>
                      </a:rPr>
                      <m:t> 10</m:t>
                    </m:r>
                  </m:oMath>
                </a14:m>
                <a:r>
                  <a:rPr lang="en-US" altLang="ko-KR" sz="2200" dirty="0"/>
                  <a:t> </a:t>
                </a:r>
                <a14:m>
                  <m:oMath xmlns:m="http://schemas.openxmlformats.org/officeDocument/2006/math">
                    <m:r>
                      <a:rPr lang="en-US" altLang="en-US" sz="2200" i="1" dirty="0">
                        <a:latin typeface="Cambria Math" panose="02040503050406030204" pitchFamily="18" charset="0"/>
                        <a:ea typeface="Cambria Math" panose="02040503050406030204" pitchFamily="18" charset="0"/>
                      </a:rPr>
                      <m:t>⟹</m:t>
                    </m:r>
                    <m:r>
                      <a:rPr lang="en-US" altLang="en-US" sz="2200" b="1" i="1" dirty="0" smtClean="0">
                        <a:latin typeface="Cambria Math" panose="02040503050406030204" pitchFamily="18" charset="0"/>
                        <a:ea typeface="Cambria Math" panose="02040503050406030204" pitchFamily="18" charset="0"/>
                      </a:rPr>
                      <m:t>𝟖</m:t>
                    </m:r>
                  </m:oMath>
                </a14:m>
                <a:endParaRPr lang="en-US" altLang="en-US" sz="2200" b="1" dirty="0">
                  <a:ea typeface="Cambria Math" panose="02040503050406030204" pitchFamily="18" charset="0"/>
                </a:endParaRPr>
              </a:p>
            </p:txBody>
          </p:sp>
        </mc:Choice>
        <mc:Fallback xmlns="">
          <p:sp>
            <p:nvSpPr>
              <p:cNvPr id="52" name="TextBox 51">
                <a:extLst>
                  <a:ext uri="{FF2B5EF4-FFF2-40B4-BE49-F238E27FC236}">
                    <a16:creationId xmlns:a16="http://schemas.microsoft.com/office/drawing/2014/main" id="{55644A82-EB59-4311-BA87-DBDC1BC9E9A0}"/>
                  </a:ext>
                </a:extLst>
              </p:cNvPr>
              <p:cNvSpPr txBox="1">
                <a:spLocks noRot="1" noChangeAspect="1" noMove="1" noResize="1" noEditPoints="1" noAdjustHandles="1" noChangeArrowheads="1" noChangeShapeType="1" noTextEdit="1"/>
              </p:cNvSpPr>
              <p:nvPr/>
            </p:nvSpPr>
            <p:spPr>
              <a:xfrm>
                <a:off x="943967" y="5799465"/>
                <a:ext cx="4195592" cy="430887"/>
              </a:xfrm>
              <a:prstGeom prst="rect">
                <a:avLst/>
              </a:prstGeom>
              <a:blipFill>
                <a:blip r:embed="rId10"/>
                <a:stretch>
                  <a:fillRect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2733055D-0D3A-4875-A2E9-C1E450963DE4}"/>
                  </a:ext>
                </a:extLst>
              </p:cNvPr>
              <p:cNvSpPr txBox="1"/>
              <p:nvPr/>
            </p:nvSpPr>
            <p:spPr>
              <a:xfrm>
                <a:off x="943967" y="4357180"/>
                <a:ext cx="4195592" cy="430887"/>
              </a:xfrm>
              <a:prstGeom prst="rect">
                <a:avLst/>
              </a:prstGeom>
              <a:noFill/>
            </p:spPr>
            <p:txBody>
              <a:bodyPr wrap="square">
                <a:spAutoFit/>
              </a:bodyPr>
              <a:lstStyle/>
              <a:p>
                <a:pPr lvl="1" algn="just" eaLnBrk="1" hangingPunct="1"/>
                <a14:m>
                  <m:oMath xmlns:m="http://schemas.openxmlformats.org/officeDocument/2006/math">
                    <m:r>
                      <m:rPr>
                        <m:sty m:val="p"/>
                      </m:rPr>
                      <a:rPr lang="en-US" altLang="en-US" sz="2200" i="1" dirty="0" smtClean="0">
                        <a:latin typeface="Cambria Math" panose="02040503050406030204" pitchFamily="18" charset="0"/>
                      </a:rPr>
                      <m:t>H</m:t>
                    </m:r>
                    <m:d>
                      <m:dPr>
                        <m:ctrlPr>
                          <a:rPr lang="en-US" altLang="en-US" sz="2200" b="0" i="1" dirty="0" smtClean="0">
                            <a:latin typeface="Cambria Math" panose="02040503050406030204" pitchFamily="18" charset="0"/>
                          </a:rPr>
                        </m:ctrlPr>
                      </m:dPr>
                      <m:e>
                        <m:r>
                          <a:rPr lang="en-US" altLang="en-US" sz="2200" b="0" i="1" dirty="0" smtClean="0">
                            <a:latin typeface="Cambria Math" panose="02040503050406030204" pitchFamily="18" charset="0"/>
                          </a:rPr>
                          <m:t>89</m:t>
                        </m:r>
                      </m:e>
                    </m:d>
                    <m:r>
                      <a:rPr lang="en-US" altLang="en-US" sz="2200" b="0" i="1" dirty="0" smtClean="0">
                        <a:latin typeface="Cambria Math" panose="02040503050406030204" pitchFamily="18" charset="0"/>
                      </a:rPr>
                      <m:t>= </m:t>
                    </m:r>
                    <m:r>
                      <a:rPr lang="en-US" altLang="en-US" sz="2200" b="0" i="1" dirty="0" smtClean="0">
                        <a:latin typeface="Cambria Math" panose="02040503050406030204" pitchFamily="18" charset="0"/>
                        <a:ea typeface="Cambria Math" panose="02040503050406030204" pitchFamily="18" charset="0"/>
                      </a:rPr>
                      <m:t>(89) </m:t>
                    </m:r>
                    <m:r>
                      <a:rPr lang="en-US" altLang="en-US" sz="2200" b="0" i="1" dirty="0" smtClean="0">
                        <a:latin typeface="Cambria Math" panose="02040503050406030204" pitchFamily="18" charset="0"/>
                        <a:ea typeface="Cambria Math" panose="02040503050406030204" pitchFamily="18" charset="0"/>
                      </a:rPr>
                      <m:t>𝑀𝑜𝑑</m:t>
                    </m:r>
                    <m:r>
                      <a:rPr lang="en-US" altLang="en-US" sz="2200" b="0" i="1" dirty="0" smtClean="0">
                        <a:latin typeface="Cambria Math" panose="02040503050406030204" pitchFamily="18" charset="0"/>
                        <a:ea typeface="Cambria Math" panose="02040503050406030204" pitchFamily="18" charset="0"/>
                      </a:rPr>
                      <m:t> 10</m:t>
                    </m:r>
                  </m:oMath>
                </a14:m>
                <a:r>
                  <a:rPr lang="en-US" altLang="ko-KR" sz="2200" dirty="0"/>
                  <a:t> </a:t>
                </a:r>
                <a14:m>
                  <m:oMath xmlns:m="http://schemas.openxmlformats.org/officeDocument/2006/math">
                    <m:r>
                      <a:rPr lang="en-US" altLang="en-US" sz="2200" i="1" dirty="0">
                        <a:latin typeface="Cambria Math" panose="02040503050406030204" pitchFamily="18" charset="0"/>
                        <a:ea typeface="Cambria Math" panose="02040503050406030204" pitchFamily="18" charset="0"/>
                      </a:rPr>
                      <m:t>⟹</m:t>
                    </m:r>
                    <m:r>
                      <a:rPr lang="en-US" altLang="en-US" sz="2200" b="1" i="1" dirty="0" smtClean="0">
                        <a:latin typeface="Cambria Math" panose="02040503050406030204" pitchFamily="18" charset="0"/>
                        <a:ea typeface="Cambria Math" panose="02040503050406030204" pitchFamily="18" charset="0"/>
                      </a:rPr>
                      <m:t>𝟗</m:t>
                    </m:r>
                  </m:oMath>
                </a14:m>
                <a:endParaRPr lang="en-US" altLang="en-US" sz="2200" b="1" dirty="0">
                  <a:ea typeface="Cambria Math" panose="02040503050406030204" pitchFamily="18" charset="0"/>
                </a:endParaRPr>
              </a:p>
            </p:txBody>
          </p:sp>
        </mc:Choice>
        <mc:Fallback xmlns="">
          <p:sp>
            <p:nvSpPr>
              <p:cNvPr id="53" name="TextBox 52">
                <a:extLst>
                  <a:ext uri="{FF2B5EF4-FFF2-40B4-BE49-F238E27FC236}">
                    <a16:creationId xmlns:a16="http://schemas.microsoft.com/office/drawing/2014/main" id="{2733055D-0D3A-4875-A2E9-C1E450963DE4}"/>
                  </a:ext>
                </a:extLst>
              </p:cNvPr>
              <p:cNvSpPr txBox="1">
                <a:spLocks noRot="1" noChangeAspect="1" noMove="1" noResize="1" noEditPoints="1" noAdjustHandles="1" noChangeArrowheads="1" noChangeShapeType="1" noTextEdit="1"/>
              </p:cNvSpPr>
              <p:nvPr/>
            </p:nvSpPr>
            <p:spPr>
              <a:xfrm>
                <a:off x="943967" y="4357180"/>
                <a:ext cx="4195592" cy="430887"/>
              </a:xfrm>
              <a:prstGeom prst="rect">
                <a:avLst/>
              </a:prstGeom>
              <a:blipFill>
                <a:blip r:embed="rId11"/>
                <a:stretch>
                  <a:fillRect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608568A-1E32-4560-A62E-F02E679DCBE9}"/>
                  </a:ext>
                </a:extLst>
              </p:cNvPr>
              <p:cNvSpPr txBox="1"/>
              <p:nvPr/>
            </p:nvSpPr>
            <p:spPr>
              <a:xfrm>
                <a:off x="943967" y="6275925"/>
                <a:ext cx="4195592" cy="430887"/>
              </a:xfrm>
              <a:prstGeom prst="rect">
                <a:avLst/>
              </a:prstGeom>
              <a:noFill/>
            </p:spPr>
            <p:txBody>
              <a:bodyPr wrap="square">
                <a:spAutoFit/>
              </a:bodyPr>
              <a:lstStyle/>
              <a:p>
                <a:pPr lvl="1" algn="just" eaLnBrk="1" hangingPunct="1"/>
                <a14:m>
                  <m:oMath xmlns:m="http://schemas.openxmlformats.org/officeDocument/2006/math">
                    <m:r>
                      <m:rPr>
                        <m:sty m:val="p"/>
                      </m:rPr>
                      <a:rPr lang="en-US" altLang="en-US" sz="2200" i="1" dirty="0" smtClean="0">
                        <a:latin typeface="Cambria Math" panose="02040503050406030204" pitchFamily="18" charset="0"/>
                      </a:rPr>
                      <m:t>H</m:t>
                    </m:r>
                    <m:d>
                      <m:dPr>
                        <m:ctrlPr>
                          <a:rPr lang="en-US" altLang="en-US" sz="2200" b="0" i="1" dirty="0" smtClean="0">
                            <a:latin typeface="Cambria Math" panose="02040503050406030204" pitchFamily="18" charset="0"/>
                          </a:rPr>
                        </m:ctrlPr>
                      </m:dPr>
                      <m:e>
                        <m:r>
                          <a:rPr lang="en-US" altLang="en-US" sz="2200" b="0" i="1" dirty="0" smtClean="0">
                            <a:latin typeface="Cambria Math" panose="02040503050406030204" pitchFamily="18" charset="0"/>
                          </a:rPr>
                          <m:t>09</m:t>
                        </m:r>
                      </m:e>
                    </m:d>
                    <m:r>
                      <a:rPr lang="en-US" altLang="en-US" sz="2200" b="0" i="1" dirty="0" smtClean="0">
                        <a:latin typeface="Cambria Math" panose="02040503050406030204" pitchFamily="18" charset="0"/>
                      </a:rPr>
                      <m:t>= </m:t>
                    </m:r>
                    <m:r>
                      <a:rPr lang="en-US" altLang="en-US" sz="2200" b="0" i="1" dirty="0" smtClean="0">
                        <a:latin typeface="Cambria Math" panose="02040503050406030204" pitchFamily="18" charset="0"/>
                        <a:ea typeface="Cambria Math" panose="02040503050406030204" pitchFamily="18" charset="0"/>
                      </a:rPr>
                      <m:t>(09) </m:t>
                    </m:r>
                    <m:r>
                      <a:rPr lang="en-US" altLang="en-US" sz="2200" b="0" i="1" dirty="0" smtClean="0">
                        <a:latin typeface="Cambria Math" panose="02040503050406030204" pitchFamily="18" charset="0"/>
                        <a:ea typeface="Cambria Math" panose="02040503050406030204" pitchFamily="18" charset="0"/>
                      </a:rPr>
                      <m:t>𝑀𝑜𝑑</m:t>
                    </m:r>
                    <m:r>
                      <a:rPr lang="en-US" altLang="en-US" sz="2200" b="0" i="1" dirty="0" smtClean="0">
                        <a:latin typeface="Cambria Math" panose="02040503050406030204" pitchFamily="18" charset="0"/>
                        <a:ea typeface="Cambria Math" panose="02040503050406030204" pitchFamily="18" charset="0"/>
                      </a:rPr>
                      <m:t> 10</m:t>
                    </m:r>
                  </m:oMath>
                </a14:m>
                <a:r>
                  <a:rPr lang="en-US" altLang="ko-KR" sz="2200" dirty="0"/>
                  <a:t> </a:t>
                </a:r>
                <a14:m>
                  <m:oMath xmlns:m="http://schemas.openxmlformats.org/officeDocument/2006/math">
                    <m:r>
                      <a:rPr lang="en-US" altLang="en-US" sz="2200" i="1" dirty="0">
                        <a:latin typeface="Cambria Math" panose="02040503050406030204" pitchFamily="18" charset="0"/>
                        <a:ea typeface="Cambria Math" panose="02040503050406030204" pitchFamily="18" charset="0"/>
                      </a:rPr>
                      <m:t>⟹</m:t>
                    </m:r>
                    <m:r>
                      <a:rPr lang="en-US" altLang="en-US" sz="2200" b="1" i="1" dirty="0" smtClean="0">
                        <a:latin typeface="Cambria Math" panose="02040503050406030204" pitchFamily="18" charset="0"/>
                        <a:ea typeface="Cambria Math" panose="02040503050406030204" pitchFamily="18" charset="0"/>
                      </a:rPr>
                      <m:t>𝟗</m:t>
                    </m:r>
                  </m:oMath>
                </a14:m>
                <a:endParaRPr lang="en-US" altLang="en-US" sz="2200" b="1" dirty="0">
                  <a:ea typeface="Cambria Math" panose="02040503050406030204" pitchFamily="18" charset="0"/>
                </a:endParaRPr>
              </a:p>
            </p:txBody>
          </p:sp>
        </mc:Choice>
        <mc:Fallback xmlns="">
          <p:sp>
            <p:nvSpPr>
              <p:cNvPr id="54" name="TextBox 53">
                <a:extLst>
                  <a:ext uri="{FF2B5EF4-FFF2-40B4-BE49-F238E27FC236}">
                    <a16:creationId xmlns:a16="http://schemas.microsoft.com/office/drawing/2014/main" id="{5608568A-1E32-4560-A62E-F02E679DCBE9}"/>
                  </a:ext>
                </a:extLst>
              </p:cNvPr>
              <p:cNvSpPr txBox="1">
                <a:spLocks noRot="1" noChangeAspect="1" noMove="1" noResize="1" noEditPoints="1" noAdjustHandles="1" noChangeArrowheads="1" noChangeShapeType="1" noTextEdit="1"/>
              </p:cNvSpPr>
              <p:nvPr/>
            </p:nvSpPr>
            <p:spPr>
              <a:xfrm>
                <a:off x="943967" y="6275925"/>
                <a:ext cx="4195592" cy="430887"/>
              </a:xfrm>
              <a:prstGeom prst="rect">
                <a:avLst/>
              </a:prstGeom>
              <a:blipFill>
                <a:blip r:embed="rId12"/>
                <a:stretch>
                  <a:fillRect b="-17143"/>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0991903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47" grpId="0"/>
      <p:bldP spid="48" grpId="0"/>
      <p:bldP spid="50" grpId="0"/>
      <p:bldP spid="51" grpId="0"/>
      <p:bldP spid="52" grpId="0"/>
      <p:bldP spid="53" grpId="0"/>
      <p:bldP spid="5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8751825" cy="1143000"/>
          </a:xfrm>
        </p:spPr>
        <p:txBody>
          <a:bodyPr/>
          <a:lstStyle/>
          <a:p>
            <a:pPr eaLnBrk="1" fontAlgn="auto" hangingPunct="1">
              <a:spcAft>
                <a:spcPts val="0"/>
              </a:spcAft>
              <a:defRPr/>
            </a:pPr>
            <a:r>
              <a:rPr lang="en-US" altLang="en-US" sz="4000" dirty="0"/>
              <a:t>Hashing: Collision Resolving Strategies</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5" y="1228582"/>
                <a:ext cx="9954279" cy="5477018"/>
              </a:xfrm>
            </p:spPr>
            <p:txBody>
              <a:bodyPr/>
              <a:lstStyle/>
              <a:p>
                <a:pPr marL="114300" indent="0" algn="just" eaLnBrk="1" hangingPunct="1">
                  <a:buNone/>
                </a:pPr>
                <a:r>
                  <a:rPr lang="en-US" altLang="en-US" sz="2800" b="1" u="sng" dirty="0"/>
                  <a:t>Open Addressing: Quadratic Probing</a:t>
                </a:r>
              </a:p>
              <a:p>
                <a:pPr algn="just" eaLnBrk="1" hangingPunct="1">
                  <a:lnSpc>
                    <a:spcPct val="90000"/>
                  </a:lnSpc>
                </a:pPr>
                <a:r>
                  <a:rPr lang="en-US" altLang="en-US" dirty="0"/>
                  <a:t>Caveat: </a:t>
                </a:r>
              </a:p>
              <a:p>
                <a:pPr lvl="1" algn="just" eaLnBrk="1" hangingPunct="1">
                  <a:lnSpc>
                    <a:spcPct val="90000"/>
                  </a:lnSpc>
                </a:pPr>
                <a:r>
                  <a:rPr lang="en-US" altLang="en-US" dirty="0"/>
                  <a:t>May not find a vacant slot while linear probing always finds an empty slot. </a:t>
                </a:r>
              </a:p>
              <a:p>
                <a:pPr lvl="1" algn="just" eaLnBrk="1" hangingPunct="1">
                  <a:lnSpc>
                    <a:spcPct val="90000"/>
                  </a:lnSpc>
                </a:pPr>
                <a:r>
                  <a:rPr lang="en-US" altLang="en-US" dirty="0"/>
                  <a:t>The table must be less than half full </a:t>
                </a:r>
                <a14:m>
                  <m:oMath xmlns:m="http://schemas.openxmlformats.org/officeDocument/2006/math">
                    <m:d>
                      <m:dPr>
                        <m:ctrlPr>
                          <a:rPr lang="en-US" altLang="en-US" i="1" dirty="0">
                            <a:latin typeface="Cambria Math" panose="02040503050406030204" pitchFamily="18" charset="0"/>
                          </a:rPr>
                        </m:ctrlPr>
                      </m:dPr>
                      <m:e>
                        <m:r>
                          <m:rPr>
                            <m:nor/>
                          </m:rPr>
                          <a:rPr lang="en-US" altLang="en-US" dirty="0"/>
                          <m:t>𝝀</m:t>
                        </m:r>
                        <m:r>
                          <m:rPr>
                            <m:nor/>
                          </m:rPr>
                          <a:rPr lang="en-US" altLang="en-US" dirty="0"/>
                          <m:t> &lt;</m:t>
                        </m:r>
                        <m:f>
                          <m:fPr>
                            <m:type m:val="skw"/>
                            <m:ctrlPr>
                              <a:rPr lang="en-US" altLang="en-US" i="1" dirty="0">
                                <a:latin typeface="Cambria Math" panose="02040503050406030204" pitchFamily="18" charset="0"/>
                              </a:rPr>
                            </m:ctrlPr>
                          </m:fPr>
                          <m:num>
                            <m:r>
                              <a:rPr lang="en-US" altLang="en-US" i="1" dirty="0">
                                <a:latin typeface="Cambria Math" panose="02040503050406030204" pitchFamily="18" charset="0"/>
                              </a:rPr>
                              <m:t>1</m:t>
                            </m:r>
                          </m:num>
                          <m:den>
                            <m:r>
                              <a:rPr lang="en-US" altLang="en-US" i="1" dirty="0">
                                <a:latin typeface="Cambria Math" panose="02040503050406030204" pitchFamily="18" charset="0"/>
                              </a:rPr>
                              <m:t>2</m:t>
                            </m:r>
                          </m:den>
                        </m:f>
                      </m:e>
                    </m:d>
                  </m:oMath>
                </a14:m>
                <a:r>
                  <a:rPr lang="en-US" altLang="en-US" dirty="0"/>
                  <a:t>.</a:t>
                </a:r>
              </a:p>
              <a:p>
                <a:pPr lvl="1" algn="just" eaLnBrk="1" hangingPunct="1">
                  <a:lnSpc>
                    <a:spcPct val="90000"/>
                  </a:lnSpc>
                </a:pPr>
                <a:r>
                  <a:rPr lang="en-US" altLang="en-US" sz="2000" dirty="0"/>
                  <a:t>May not be sure that we will probe all the slots in the table. </a:t>
                </a:r>
              </a:p>
              <a:p>
                <a:pPr lvl="1" algn="just" eaLnBrk="1" hangingPunct="1">
                  <a:lnSpc>
                    <a:spcPct val="90000"/>
                  </a:lnSpc>
                </a:pPr>
                <a:endParaRPr lang="en-US" altLang="en-US" dirty="0"/>
              </a:p>
              <a:p>
                <a:pPr algn="just" eaLnBrk="1" hangingPunct="1">
                  <a:lnSpc>
                    <a:spcPct val="90000"/>
                  </a:lnSpc>
                </a:pPr>
                <a:r>
                  <a:rPr lang="en-US" altLang="en-US" dirty="0"/>
                  <a:t>If the hash table size is not prime this problem will be much severe.</a:t>
                </a:r>
              </a:p>
              <a:p>
                <a:pPr lvl="1" algn="just" eaLnBrk="1" hangingPunct="1">
                  <a:lnSpc>
                    <a:spcPct val="90000"/>
                  </a:lnSpc>
                </a:pPr>
                <a:endParaRPr lang="en-US" altLang="en-US" dirty="0"/>
              </a:p>
              <a:p>
                <a:pPr algn="just" eaLnBrk="1" hangingPunct="1">
                  <a:lnSpc>
                    <a:spcPct val="90000"/>
                  </a:lnSpc>
                </a:pPr>
                <a:r>
                  <a:rPr lang="en-US" altLang="en-US" dirty="0"/>
                  <a:t>However, there is a theorem stating that If the table size is </a:t>
                </a:r>
                <a:r>
                  <a:rPr lang="en-US" altLang="en-US" b="1" i="1" dirty="0"/>
                  <a:t>prime</a:t>
                </a:r>
                <a:r>
                  <a:rPr lang="en-US" altLang="en-US" dirty="0"/>
                  <a:t> and load factor </a:t>
                </a:r>
                <a14:m>
                  <m:oMath xmlns:m="http://schemas.openxmlformats.org/officeDocument/2006/math">
                    <m:r>
                      <m:rPr>
                        <m:nor/>
                      </m:rPr>
                      <a:rPr lang="en-US" altLang="en-US" dirty="0"/>
                      <m:t>𝝀</m:t>
                    </m:r>
                  </m:oMath>
                </a14:m>
                <a:r>
                  <a:rPr lang="en-US" altLang="en-US" dirty="0"/>
                  <a:t> is not larger than 0.5, all probes will be to different locations and an item can always be inserted.</a:t>
                </a:r>
              </a:p>
              <a:p>
                <a:pPr algn="just" eaLnBrk="1" hangingPunct="1">
                  <a:lnSpc>
                    <a:spcPct val="90000"/>
                  </a:lnSpc>
                </a:pPr>
                <a:endParaRPr lang="en-US" altLang="en-US" dirty="0"/>
              </a:p>
              <a:p>
                <a:pPr algn="just" eaLnBrk="1" hangingPunct="1">
                  <a:lnSpc>
                    <a:spcPct val="90000"/>
                  </a:lnSpc>
                </a:pPr>
                <a:r>
                  <a:rPr lang="en-US" altLang="en-US" dirty="0"/>
                  <a:t>Quadratic probing requires * and % operations. We can speed up these computations by using the following trick: </a:t>
                </a:r>
              </a:p>
              <a:p>
                <a:pPr algn="just" eaLnBrk="1" hangingPunct="1">
                  <a:lnSpc>
                    <a:spcPct val="90000"/>
                  </a:lnSpc>
                </a:pPr>
                <a:endParaRPr lang="en-US" altLang="en-US" sz="1200" i="1" dirty="0">
                  <a:latin typeface="Cambria Math" panose="02040503050406030204" pitchFamily="18" charset="0"/>
                </a:endParaRPr>
              </a:p>
              <a:p>
                <a:pPr marL="114300" indent="0" algn="just" eaLnBrk="1" hangingPunct="1">
                  <a:lnSpc>
                    <a:spcPct val="90000"/>
                  </a:lnSpc>
                  <a:buNone/>
                </a:pPr>
                <a14:m>
                  <m:oMathPara xmlns:m="http://schemas.openxmlformats.org/officeDocument/2006/math">
                    <m:oMathParaPr>
                      <m:jc m:val="centerGroup"/>
                    </m:oMathParaPr>
                    <m:oMath xmlns:m="http://schemas.openxmlformats.org/officeDocument/2006/math">
                      <m:sSub>
                        <m:sSubPr>
                          <m:ctrlPr>
                            <a:rPr lang="en-US" altLang="en-US" sz="2200" i="1" dirty="0" smtClean="0">
                              <a:latin typeface="Cambria Math" panose="02040503050406030204" pitchFamily="18" charset="0"/>
                            </a:rPr>
                          </m:ctrlPr>
                        </m:sSubPr>
                        <m:e>
                          <m:r>
                            <a:rPr lang="en-US" altLang="en-US" sz="2200" b="0" i="1" dirty="0" smtClean="0">
                              <a:latin typeface="Cambria Math" panose="02040503050406030204" pitchFamily="18" charset="0"/>
                            </a:rPr>
                            <m:t>𝐻</m:t>
                          </m:r>
                        </m:e>
                        <m:sub>
                          <m:r>
                            <a:rPr lang="en-US" altLang="en-US" sz="2200" b="0" i="1" dirty="0" smtClean="0">
                              <a:latin typeface="Cambria Math" panose="02040503050406030204" pitchFamily="18" charset="0"/>
                            </a:rPr>
                            <m:t>𝑖</m:t>
                          </m:r>
                        </m:sub>
                      </m:sSub>
                      <m:d>
                        <m:dPr>
                          <m:ctrlPr>
                            <a:rPr lang="en-US" altLang="en-US" sz="2200" b="0" i="1" dirty="0" smtClean="0">
                              <a:latin typeface="Cambria Math" panose="02040503050406030204" pitchFamily="18" charset="0"/>
                            </a:rPr>
                          </m:ctrlPr>
                        </m:dPr>
                        <m:e>
                          <m:r>
                            <a:rPr lang="en-US" altLang="en-US" sz="2200" b="0" i="1" dirty="0" smtClean="0">
                              <a:latin typeface="Cambria Math" panose="02040503050406030204" pitchFamily="18" charset="0"/>
                            </a:rPr>
                            <m:t>𝐾</m:t>
                          </m:r>
                        </m:e>
                      </m:d>
                      <m:r>
                        <a:rPr lang="en-US" altLang="en-US" sz="2200" b="0" i="1" dirty="0" smtClean="0">
                          <a:latin typeface="Cambria Math" panose="02040503050406030204" pitchFamily="18" charset="0"/>
                        </a:rPr>
                        <m:t>=</m:t>
                      </m:r>
                      <m:d>
                        <m:dPr>
                          <m:ctrlPr>
                            <a:rPr lang="en-US" altLang="en-US" sz="2200" b="0" i="1" dirty="0" smtClean="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𝐻</m:t>
                              </m:r>
                            </m:e>
                            <m:sub>
                              <m:r>
                                <a:rPr lang="en-US" altLang="en-US" i="1" dirty="0">
                                  <a:latin typeface="Cambria Math" panose="02040503050406030204" pitchFamily="18" charset="0"/>
                                </a:rPr>
                                <m:t>𝑖</m:t>
                              </m:r>
                              <m:r>
                                <a:rPr lang="en-US" altLang="en-US" i="1" dirty="0">
                                  <a:latin typeface="Cambria Math" panose="02040503050406030204" pitchFamily="18" charset="0"/>
                                </a:rPr>
                                <m:t>−1</m:t>
                              </m:r>
                            </m:sub>
                          </m:sSub>
                          <m:d>
                            <m:dPr>
                              <m:ctrlPr>
                                <a:rPr lang="en-US" altLang="en-US" i="1" dirty="0">
                                  <a:latin typeface="Cambria Math" panose="02040503050406030204" pitchFamily="18" charset="0"/>
                                </a:rPr>
                              </m:ctrlPr>
                            </m:dPr>
                            <m:e>
                              <m:r>
                                <a:rPr lang="en-US" altLang="en-US" i="1" dirty="0">
                                  <a:latin typeface="Cambria Math" panose="02040503050406030204" pitchFamily="18" charset="0"/>
                                </a:rPr>
                                <m:t>𝐾</m:t>
                              </m:r>
                            </m:e>
                          </m:d>
                          <m:r>
                            <a:rPr lang="en-US" altLang="en-US" i="1" dirty="0">
                              <a:latin typeface="Cambria Math" panose="02040503050406030204" pitchFamily="18" charset="0"/>
                            </a:rPr>
                            <m:t>+</m:t>
                          </m:r>
                          <m:r>
                            <a:rPr lang="en-US" altLang="en-US" sz="2200" i="1" dirty="0">
                              <a:latin typeface="Cambria Math" panose="02040503050406030204" pitchFamily="18" charset="0"/>
                            </a:rPr>
                            <m:t>2</m:t>
                          </m:r>
                          <m:r>
                            <a:rPr lang="en-US" altLang="en-US" sz="2200" i="1" dirty="0">
                              <a:latin typeface="Cambria Math" panose="02040503050406030204" pitchFamily="18" charset="0"/>
                            </a:rPr>
                            <m:t>𝑖</m:t>
                          </m:r>
                          <m:r>
                            <a:rPr lang="en-US" altLang="en-US" sz="2200" i="1" dirty="0">
                              <a:latin typeface="Cambria Math" panose="02040503050406030204" pitchFamily="18" charset="0"/>
                            </a:rPr>
                            <m:t> −1</m:t>
                          </m:r>
                        </m:e>
                      </m:d>
                      <m:r>
                        <a:rPr lang="en-US" altLang="en-US" sz="2200" b="0" i="1" dirty="0" smtClean="0">
                          <a:latin typeface="Cambria Math" panose="02040503050406030204" pitchFamily="18" charset="0"/>
                        </a:rPr>
                        <m:t> </m:t>
                      </m:r>
                      <m:r>
                        <a:rPr lang="en-US" altLang="en-US" sz="2200" b="0" i="1" dirty="0" smtClean="0">
                          <a:latin typeface="Cambria Math" panose="02040503050406030204" pitchFamily="18" charset="0"/>
                          <a:ea typeface="Cambria Math" panose="02040503050406030204" pitchFamily="18" charset="0"/>
                        </a:rPr>
                        <m:t>𝑀𝑜𝑑</m:t>
                      </m:r>
                      <m:r>
                        <a:rPr lang="en-US" altLang="en-US" sz="2200" b="0" i="1" dirty="0" smtClean="0">
                          <a:latin typeface="Cambria Math" panose="02040503050406030204" pitchFamily="18" charset="0"/>
                          <a:ea typeface="Cambria Math" panose="02040503050406030204" pitchFamily="18" charset="0"/>
                        </a:rPr>
                        <m:t> </m:t>
                      </m:r>
                      <m:r>
                        <a:rPr lang="en-US" altLang="en-US" sz="2200" b="0" i="1" dirty="0" smtClean="0">
                          <a:latin typeface="Cambria Math" panose="02040503050406030204" pitchFamily="18" charset="0"/>
                          <a:ea typeface="Cambria Math" panose="02040503050406030204" pitchFamily="18" charset="0"/>
                        </a:rPr>
                        <m:t>𝑀</m:t>
                      </m:r>
                    </m:oMath>
                  </m:oMathPara>
                </a14:m>
                <a:endParaRPr lang="en-US" altLang="en-US" sz="2200" b="1" dirty="0">
                  <a:ea typeface="Cambria Math" panose="02040503050406030204" pitchFamily="18" charset="0"/>
                </a:endParaRPr>
              </a:p>
              <a:p>
                <a:pPr algn="just" eaLnBrk="1" hangingPunct="1">
                  <a:lnSpc>
                    <a:spcPct val="90000"/>
                  </a:lnSpc>
                </a:pPr>
                <a:endParaRPr lang="en-US" altLang="en-US" dirty="0"/>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5" y="1228582"/>
                <a:ext cx="9954279" cy="5477018"/>
              </a:xfrm>
              <a:blipFill>
                <a:blip r:embed="rId6"/>
                <a:stretch>
                  <a:fillRect l="-61" t="-1114" r="-796"/>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29</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24300990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7620000" cy="1143000"/>
          </a:xfrm>
        </p:spPr>
        <p:txBody>
          <a:bodyPr/>
          <a:lstStyle/>
          <a:p>
            <a:pPr eaLnBrk="1" fontAlgn="auto" hangingPunct="1">
              <a:spcAft>
                <a:spcPts val="0"/>
              </a:spcAft>
              <a:defRPr/>
            </a:pPr>
            <a:r>
              <a:rPr lang="en-US" altLang="en-US" sz="4000" dirty="0"/>
              <a:t>Hashing: Introduction</a:t>
            </a:r>
            <a:endParaRPr lang="en-US" altLang="en-US" dirty="0"/>
          </a:p>
        </p:txBody>
      </p:sp>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43572"/>
            <a:ext cx="9694577" cy="5410200"/>
          </a:xfrm>
        </p:spPr>
        <p:txBody>
          <a:bodyPr/>
          <a:lstStyle/>
          <a:p>
            <a:pPr algn="just" eaLnBrk="1" hangingPunct="1"/>
            <a:r>
              <a:rPr lang="en-US" altLang="en-US" dirty="0"/>
              <a:t>The Table formulation can be treated as an abstract data type that is composed of a collection of (key, value) pairs, such that each key is distinct. </a:t>
            </a:r>
          </a:p>
          <a:p>
            <a:pPr algn="just" eaLnBrk="1" hangingPunct="1"/>
            <a:endParaRPr lang="en-US" altLang="en-US" dirty="0"/>
          </a:p>
          <a:p>
            <a:pPr algn="just" eaLnBrk="1" hangingPunct="1"/>
            <a:r>
              <a:rPr lang="en-US" altLang="ko-KR" dirty="0"/>
              <a:t>The storage size is dependent on the number of distinct keys</a:t>
            </a:r>
            <a:endParaRPr lang="en-US" altLang="en-US" dirty="0"/>
          </a:p>
          <a:p>
            <a:pPr algn="just" eaLnBrk="1" hangingPunct="1"/>
            <a:endParaRPr lang="en-US" altLang="en-US" dirty="0"/>
          </a:p>
          <a:p>
            <a:pPr algn="just" eaLnBrk="1" hangingPunct="1"/>
            <a:r>
              <a:rPr lang="en-US" altLang="en-US" dirty="0"/>
              <a:t>A set of operations can be defined for this ADT.</a:t>
            </a:r>
          </a:p>
          <a:p>
            <a:pPr lvl="1" algn="just" eaLnBrk="1" hangingPunct="1"/>
            <a:r>
              <a:rPr lang="en-US" altLang="en-US" dirty="0"/>
              <a:t>Insert</a:t>
            </a:r>
          </a:p>
          <a:p>
            <a:pPr lvl="1" algn="just" eaLnBrk="1" hangingPunct="1"/>
            <a:r>
              <a:rPr lang="en-US" altLang="en-US" dirty="0"/>
              <a:t>Search</a:t>
            </a:r>
          </a:p>
          <a:p>
            <a:pPr lvl="1" algn="just" eaLnBrk="1" hangingPunct="1"/>
            <a:r>
              <a:rPr lang="en-US" altLang="en-US" dirty="0"/>
              <a:t>Delete</a:t>
            </a:r>
          </a:p>
          <a:p>
            <a:pPr marL="114300" indent="0" algn="just" eaLnBrk="1" hangingPunct="1">
              <a:buNone/>
            </a:pP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3</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30073876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5">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8751825" cy="1143000"/>
          </a:xfrm>
        </p:spPr>
        <p:txBody>
          <a:bodyPr/>
          <a:lstStyle/>
          <a:p>
            <a:pPr eaLnBrk="1" fontAlgn="auto" hangingPunct="1">
              <a:spcAft>
                <a:spcPts val="0"/>
              </a:spcAft>
              <a:defRPr/>
            </a:pPr>
            <a:r>
              <a:rPr lang="en-US" altLang="en-US" sz="4000" dirty="0"/>
              <a:t>Hashing: Collision Resolving Strategies</a:t>
            </a:r>
            <a:endParaRPr lang="en-US" altLang="en-US" dirty="0"/>
          </a:p>
        </p:txBody>
      </p:sp>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5" y="1228582"/>
            <a:ext cx="9954279" cy="5477018"/>
          </a:xfrm>
        </p:spPr>
        <p:txBody>
          <a:bodyPr/>
          <a:lstStyle/>
          <a:p>
            <a:pPr marL="114300" indent="0" algn="just" eaLnBrk="1" hangingPunct="1">
              <a:buNone/>
            </a:pPr>
            <a:r>
              <a:rPr lang="en-US" altLang="en-US" sz="2800" b="1" u="sng" dirty="0"/>
              <a:t>Open Addressing: Quadratic Probing</a:t>
            </a:r>
          </a:p>
          <a:p>
            <a:pPr algn="just" eaLnBrk="1" hangingPunct="1"/>
            <a:r>
              <a:rPr lang="en-US" altLang="en-US" dirty="0"/>
              <a:t>If the load factor gets too high, dynamically expand and double the table size as soon as the load factor reaches 0.5; always double to a prime number; and refill the new table by using the new hash function.</a:t>
            </a:r>
          </a:p>
          <a:p>
            <a:pPr algn="just" eaLnBrk="1" hangingPunct="1"/>
            <a:endParaRPr lang="en-US" altLang="en-US" sz="1200" dirty="0"/>
          </a:p>
          <a:p>
            <a:pPr algn="just" eaLnBrk="1" hangingPunct="1"/>
            <a:r>
              <a:rPr lang="en-US" altLang="en-US" sz="2400" dirty="0"/>
              <a:t>Quadratic probing does not suffer from primary clustering:</a:t>
            </a:r>
          </a:p>
          <a:p>
            <a:pPr lvl="1" algn="just" eaLnBrk="1" hangingPunct="1"/>
            <a:r>
              <a:rPr lang="en-US" altLang="en-US" sz="2200" dirty="0"/>
              <a:t>No problem with keys initially hashing to the same neighborhood</a:t>
            </a:r>
          </a:p>
          <a:p>
            <a:pPr lvl="1" algn="just" eaLnBrk="1" hangingPunct="1"/>
            <a:endParaRPr lang="en-US" altLang="en-US" sz="1200" dirty="0"/>
          </a:p>
          <a:p>
            <a:pPr algn="just" eaLnBrk="1" hangingPunct="1"/>
            <a:r>
              <a:rPr lang="en-US" altLang="en-US" sz="2400" dirty="0"/>
              <a:t> But it doesn’t help if keys initially hash to the same index as they will probe the same alternative cells. This is called </a:t>
            </a:r>
            <a:r>
              <a:rPr lang="en-US" altLang="en-US" sz="2400" b="1" i="1" dirty="0"/>
              <a:t>secondary clustering</a:t>
            </a:r>
            <a:r>
              <a:rPr lang="en-US" altLang="en-US" sz="2400" dirty="0"/>
              <a:t>.</a:t>
            </a:r>
          </a:p>
          <a:p>
            <a:pPr algn="just" eaLnBrk="1" hangingPunct="1"/>
            <a:endParaRPr lang="en-US" altLang="en-US" sz="1200" dirty="0"/>
          </a:p>
          <a:p>
            <a:pPr algn="just" eaLnBrk="1" hangingPunct="1"/>
            <a:r>
              <a:rPr lang="en-US" altLang="en-US" sz="2400" dirty="0"/>
              <a:t>Using probe functions that depends on the key can avoid secondary clustering. This technique is called double probing (hashing).</a:t>
            </a:r>
          </a:p>
          <a:p>
            <a:pPr algn="just" eaLnBrk="1" hangingPunct="1"/>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30</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27314851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8751825" cy="1143000"/>
          </a:xfrm>
        </p:spPr>
        <p:txBody>
          <a:bodyPr/>
          <a:lstStyle/>
          <a:p>
            <a:pPr eaLnBrk="1" fontAlgn="auto" hangingPunct="1">
              <a:spcAft>
                <a:spcPts val="0"/>
              </a:spcAft>
              <a:defRPr/>
            </a:pPr>
            <a:r>
              <a:rPr lang="en-US" altLang="en-US" sz="4000" dirty="0"/>
              <a:t>Hashing: Collision Resolving Strategies</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5" y="1228582"/>
                <a:ext cx="10048872" cy="5477018"/>
              </a:xfrm>
            </p:spPr>
            <p:txBody>
              <a:bodyPr/>
              <a:lstStyle/>
              <a:p>
                <a:pPr marL="114300" indent="0" algn="just" eaLnBrk="1" hangingPunct="1">
                  <a:buNone/>
                </a:pPr>
                <a:r>
                  <a:rPr lang="en-US" altLang="en-US" sz="2800" b="1" u="sng" dirty="0"/>
                  <a:t>Open Addressing: Double Probing</a:t>
                </a:r>
              </a:p>
              <a:p>
                <a:pPr algn="just" eaLnBrk="1" hangingPunct="1"/>
                <a:r>
                  <a:rPr lang="en-US" altLang="en-US" b="1" dirty="0">
                    <a:solidFill>
                      <a:srgbClr val="FF0000"/>
                    </a:solidFill>
                  </a:rPr>
                  <a:t>Idea:</a:t>
                </a:r>
                <a:r>
                  <a:rPr lang="en-US" altLang="en-US" dirty="0"/>
                  <a:t> Given two good hash functions, </a:t>
                </a:r>
                <a14:m>
                  <m:oMath xmlns:m="http://schemas.openxmlformats.org/officeDocument/2006/math">
                    <m:r>
                      <a:rPr lang="en-US" altLang="en-US" i="1" dirty="0">
                        <a:latin typeface="Cambria Math" panose="02040503050406030204" pitchFamily="18" charset="0"/>
                        <a:ea typeface="Cambria Math" panose="02040503050406030204" pitchFamily="18" charset="0"/>
                      </a:rPr>
                      <m:t>h</m:t>
                    </m:r>
                  </m:oMath>
                </a14:m>
                <a:r>
                  <a:rPr lang="en-US" altLang="en-US" dirty="0"/>
                  <a:t> and </a:t>
                </a:r>
                <a14:m>
                  <m:oMath xmlns:m="http://schemas.openxmlformats.org/officeDocument/2006/math">
                    <m:r>
                      <a:rPr lang="en-US" altLang="en-US" b="0" i="1" dirty="0" smtClean="0">
                        <a:latin typeface="Cambria Math" panose="02040503050406030204" pitchFamily="18" charset="0"/>
                        <a:ea typeface="Cambria Math" panose="02040503050406030204" pitchFamily="18" charset="0"/>
                      </a:rPr>
                      <m:t>𝑔</m:t>
                    </m:r>
                  </m:oMath>
                </a14:m>
                <a:r>
                  <a:rPr lang="en-US" altLang="en-US" dirty="0"/>
                  <a:t>, it is very unlikely that for a given key</a:t>
                </a:r>
                <a:r>
                  <a:rPr lang="en-US" altLang="en-US" i="1" dirty="0"/>
                  <a:t>, </a:t>
                </a:r>
                <a14:m>
                  <m:oMath xmlns:m="http://schemas.openxmlformats.org/officeDocument/2006/math">
                    <m:r>
                      <a:rPr lang="en-US" altLang="en-US" b="0" i="1" dirty="0" smtClean="0">
                        <a:latin typeface="Cambria Math" panose="02040503050406030204" pitchFamily="18" charset="0"/>
                        <a:ea typeface="Cambria Math" panose="02040503050406030204" pitchFamily="18" charset="0"/>
                      </a:rPr>
                      <m:t>h</m:t>
                    </m:r>
                    <m:r>
                      <a:rPr lang="en-US" altLang="en-US" i="1" dirty="0">
                        <a:latin typeface="Cambria Math" panose="02040503050406030204" pitchFamily="18" charset="0"/>
                        <a:ea typeface="Cambria Math" panose="02040503050406030204" pitchFamily="18" charset="0"/>
                      </a:rPr>
                      <m:t>(</m:t>
                    </m:r>
                    <m:r>
                      <a:rPr lang="en-US" altLang="en-US" i="1" dirty="0">
                        <a:latin typeface="Cambria Math" panose="02040503050406030204" pitchFamily="18" charset="0"/>
                        <a:ea typeface="Cambria Math" panose="02040503050406030204" pitchFamily="18" charset="0"/>
                      </a:rPr>
                      <m:t>𝑘𝑒𝑦</m:t>
                    </m:r>
                    <m:r>
                      <a:rPr lang="en-US" altLang="en-US" i="1" dirty="0">
                        <a:latin typeface="Cambria Math" panose="02040503050406030204" pitchFamily="18" charset="0"/>
                        <a:ea typeface="Cambria Math" panose="02040503050406030204" pitchFamily="18" charset="0"/>
                      </a:rPr>
                      <m:t>)</m:t>
                    </m:r>
                  </m:oMath>
                </a14:m>
                <a:r>
                  <a:rPr lang="en-US" altLang="en-US" i="1" dirty="0"/>
                  <a:t> == </a:t>
                </a:r>
                <a14:m>
                  <m:oMath xmlns:m="http://schemas.openxmlformats.org/officeDocument/2006/math">
                    <m:r>
                      <a:rPr lang="en-US" altLang="en-US" i="1" dirty="0">
                        <a:latin typeface="Cambria Math" panose="02040503050406030204" pitchFamily="18" charset="0"/>
                        <a:ea typeface="Cambria Math" panose="02040503050406030204" pitchFamily="18" charset="0"/>
                      </a:rPr>
                      <m:t>𝑔</m:t>
                    </m:r>
                    <m:r>
                      <a:rPr lang="en-US" altLang="en-US" i="1" dirty="0">
                        <a:latin typeface="Cambria Math" panose="02040503050406030204" pitchFamily="18" charset="0"/>
                        <a:ea typeface="Cambria Math" panose="02040503050406030204" pitchFamily="18" charset="0"/>
                      </a:rPr>
                      <m:t>(</m:t>
                    </m:r>
                    <m:r>
                      <a:rPr lang="en-US" altLang="en-US" i="1" dirty="0">
                        <a:latin typeface="Cambria Math" panose="02040503050406030204" pitchFamily="18" charset="0"/>
                        <a:ea typeface="Cambria Math" panose="02040503050406030204" pitchFamily="18" charset="0"/>
                      </a:rPr>
                      <m:t>𝑘𝑒𝑦</m:t>
                    </m:r>
                    <m:r>
                      <a:rPr lang="en-US" altLang="en-US" i="1" dirty="0">
                        <a:latin typeface="Cambria Math" panose="02040503050406030204" pitchFamily="18" charset="0"/>
                        <a:ea typeface="Cambria Math" panose="02040503050406030204" pitchFamily="18" charset="0"/>
                      </a:rPr>
                      <m:t>)</m:t>
                    </m:r>
                  </m:oMath>
                </a14:m>
                <a:r>
                  <a:rPr lang="en-US" altLang="en-US" i="1" dirty="0"/>
                  <a:t>, </a:t>
                </a:r>
                <a:r>
                  <a:rPr lang="en-US" altLang="en-US" dirty="0"/>
                  <a:t>so we can make the probe function </a:t>
                </a:r>
                <a14:m>
                  <m:oMath xmlns:m="http://schemas.openxmlformats.org/officeDocument/2006/math">
                    <m:r>
                      <a:rPr lang="en-US" altLang="en-US" sz="2200" i="1" dirty="0" smtClean="0">
                        <a:latin typeface="Cambria Math" panose="02040503050406030204" pitchFamily="18" charset="0"/>
                      </a:rPr>
                      <m:t>𝑓</m:t>
                    </m:r>
                    <m:d>
                      <m:dPr>
                        <m:ctrlPr>
                          <a:rPr lang="en-US" altLang="en-US" sz="2200" b="0" i="1" dirty="0" smtClean="0">
                            <a:latin typeface="Cambria Math" panose="02040503050406030204" pitchFamily="18" charset="0"/>
                          </a:rPr>
                        </m:ctrlPr>
                      </m:dPr>
                      <m:e>
                        <m:r>
                          <a:rPr lang="en-US" altLang="en-US" sz="2200" b="0" i="1" dirty="0" smtClean="0">
                            <a:latin typeface="Cambria Math" panose="02040503050406030204" pitchFamily="18" charset="0"/>
                          </a:rPr>
                          <m:t>𝑖</m:t>
                        </m:r>
                      </m:e>
                    </m:d>
                    <m:r>
                      <a:rPr lang="en-US" altLang="en-US" sz="2200" b="0" i="1" dirty="0" smtClean="0">
                        <a:latin typeface="Cambria Math" panose="02040503050406030204" pitchFamily="18" charset="0"/>
                      </a:rPr>
                      <m:t>=</m:t>
                    </m:r>
                    <m:r>
                      <a:rPr lang="en-US" altLang="en-US" sz="2200" b="0" i="1" dirty="0" smtClean="0">
                        <a:latin typeface="Cambria Math" panose="02040503050406030204" pitchFamily="18" charset="0"/>
                        <a:ea typeface="Cambria Math" panose="02040503050406030204" pitchFamily="18" charset="0"/>
                      </a:rPr>
                      <m:t>𝑖</m:t>
                    </m:r>
                    <m:r>
                      <a:rPr lang="en-US" altLang="en-US" sz="2200" b="0" i="1" dirty="0" smtClean="0">
                        <a:latin typeface="Cambria Math" panose="02040503050406030204" pitchFamily="18" charset="0"/>
                        <a:ea typeface="Cambria Math" panose="02040503050406030204" pitchFamily="18" charset="0"/>
                      </a:rPr>
                      <m:t> ∙</m:t>
                    </m:r>
                    <m:r>
                      <a:rPr lang="en-US" altLang="en-US" sz="2200" b="0" i="1" dirty="0" smtClean="0">
                        <a:latin typeface="Cambria Math" panose="02040503050406030204" pitchFamily="18" charset="0"/>
                        <a:ea typeface="Cambria Math" panose="02040503050406030204" pitchFamily="18" charset="0"/>
                      </a:rPr>
                      <m:t>𝑔</m:t>
                    </m:r>
                    <m:r>
                      <a:rPr lang="en-US" altLang="en-US" sz="2200" b="0" i="1" dirty="0" smtClean="0">
                        <a:latin typeface="Cambria Math" panose="02040503050406030204" pitchFamily="18" charset="0"/>
                        <a:ea typeface="Cambria Math" panose="02040503050406030204" pitchFamily="18" charset="0"/>
                      </a:rPr>
                      <m:t>(</m:t>
                    </m:r>
                    <m:r>
                      <a:rPr lang="en-US" altLang="en-US" sz="2200" b="0" i="1" dirty="0" smtClean="0">
                        <a:latin typeface="Cambria Math" panose="02040503050406030204" pitchFamily="18" charset="0"/>
                        <a:ea typeface="Cambria Math" panose="02040503050406030204" pitchFamily="18" charset="0"/>
                      </a:rPr>
                      <m:t>𝑘𝑒𝑦</m:t>
                    </m:r>
                    <m:r>
                      <a:rPr lang="en-US" altLang="en-US" sz="2200" b="0" i="1" dirty="0" smtClean="0">
                        <a:latin typeface="Cambria Math" panose="02040503050406030204" pitchFamily="18" charset="0"/>
                        <a:ea typeface="Cambria Math" panose="02040503050406030204" pitchFamily="18" charset="0"/>
                      </a:rPr>
                      <m:t>)</m:t>
                    </m:r>
                  </m:oMath>
                </a14:m>
                <a:r>
                  <a:rPr lang="en-US" altLang="en-US" sz="2400" dirty="0"/>
                  <a:t> to determine the offset in case of collision.</a:t>
                </a:r>
              </a:p>
              <a:p>
                <a:pPr algn="just" eaLnBrk="1" hangingPunct="1"/>
                <a:endParaRPr lang="en-US" altLang="en-US" sz="1200" dirty="0"/>
              </a:p>
              <a:p>
                <a:pPr algn="just" eaLnBrk="1" hangingPunct="1"/>
                <a:r>
                  <a:rPr lang="en-US" altLang="en-US" sz="2400" dirty="0"/>
                  <a:t>Probe sequence:</a:t>
                </a:r>
              </a:p>
              <a:p>
                <a:pPr marL="114300" indent="0" algn="just" eaLnBrk="1" hangingPunct="1">
                  <a:buNone/>
                </a:pPr>
                <a:r>
                  <a:rPr lang="en-US" altLang="en-US" sz="2000" dirty="0"/>
                  <a:t>	0</a:t>
                </a:r>
                <a:r>
                  <a:rPr lang="en-US" altLang="en-US" sz="2000" baseline="30000" dirty="0"/>
                  <a:t>th</a:t>
                </a:r>
                <a:r>
                  <a:rPr lang="en-US" altLang="en-US" sz="2000" dirty="0"/>
                  <a:t> probe:    </a:t>
                </a:r>
                <a14:m>
                  <m:oMath xmlns:m="http://schemas.openxmlformats.org/officeDocument/2006/math">
                    <m:r>
                      <a:rPr lang="en-US" altLang="en-US" sz="2000" b="0" i="1" dirty="0" smtClean="0">
                        <a:latin typeface="Cambria Math" panose="02040503050406030204" pitchFamily="18" charset="0"/>
                      </a:rPr>
                      <m:t>h</m:t>
                    </m:r>
                    <m:d>
                      <m:dPr>
                        <m:ctrlPr>
                          <a:rPr lang="en-US" altLang="en-US" sz="2000" b="0" i="1" dirty="0" smtClean="0">
                            <a:latin typeface="Cambria Math" panose="02040503050406030204" pitchFamily="18" charset="0"/>
                          </a:rPr>
                        </m:ctrlPr>
                      </m:dPr>
                      <m:e>
                        <m:r>
                          <a:rPr lang="en-US" altLang="en-US" sz="2000" b="0" i="1" dirty="0" smtClean="0">
                            <a:latin typeface="Cambria Math" panose="02040503050406030204" pitchFamily="18" charset="0"/>
                          </a:rPr>
                          <m:t>𝑘𝑒𝑦</m:t>
                        </m:r>
                      </m:e>
                    </m:d>
                    <m:r>
                      <a:rPr lang="en-US" altLang="en-US" sz="2000" b="0" i="1" dirty="0" smtClean="0">
                        <a:latin typeface="Cambria Math" panose="02040503050406030204" pitchFamily="18" charset="0"/>
                      </a:rPr>
                      <m:t> </m:t>
                    </m:r>
                    <m:r>
                      <a:rPr lang="en-US" altLang="en-US" sz="2000" b="0" i="1" dirty="0" smtClean="0">
                        <a:latin typeface="Cambria Math" panose="02040503050406030204" pitchFamily="18" charset="0"/>
                      </a:rPr>
                      <m:t>𝑀𝑜𝑑</m:t>
                    </m:r>
                    <m:r>
                      <a:rPr lang="en-US" altLang="en-US" sz="2000" b="0" i="1" dirty="0" smtClean="0">
                        <a:latin typeface="Cambria Math" panose="02040503050406030204" pitchFamily="18" charset="0"/>
                      </a:rPr>
                      <m:t> </m:t>
                    </m:r>
                    <m:r>
                      <a:rPr lang="en-US" altLang="en-US" sz="2000" b="0" i="1" dirty="0" smtClean="0">
                        <a:latin typeface="Cambria Math" panose="02040503050406030204" pitchFamily="18" charset="0"/>
                      </a:rPr>
                      <m:t>𝑀</m:t>
                    </m:r>
                  </m:oMath>
                </a14:m>
                <a:endParaRPr lang="en-US" altLang="en-US" sz="2000" dirty="0"/>
              </a:p>
              <a:p>
                <a:pPr marL="114300" indent="0" algn="just" eaLnBrk="1" hangingPunct="1">
                  <a:buNone/>
                </a:pPr>
                <a:r>
                  <a:rPr lang="en-US" altLang="en-US" sz="2000" dirty="0"/>
                  <a:t>	1</a:t>
                </a:r>
                <a:r>
                  <a:rPr lang="en-US" altLang="en-US" sz="2000" baseline="30000" dirty="0"/>
                  <a:t>st</a:t>
                </a:r>
                <a:r>
                  <a:rPr lang="en-US" altLang="en-US" sz="2000" dirty="0"/>
                  <a:t> probe:    </a:t>
                </a:r>
                <a14:m>
                  <m:oMath xmlns:m="http://schemas.openxmlformats.org/officeDocument/2006/math">
                    <m:d>
                      <m:dPr>
                        <m:ctrlPr>
                          <a:rPr lang="en-US" altLang="en-US" sz="2000" b="0" i="1" dirty="0" smtClean="0">
                            <a:latin typeface="Cambria Math" panose="02040503050406030204" pitchFamily="18" charset="0"/>
                          </a:rPr>
                        </m:ctrlPr>
                      </m:dPr>
                      <m:e>
                        <m:r>
                          <a:rPr lang="en-US" altLang="en-US" sz="2000" i="1" dirty="0">
                            <a:latin typeface="Cambria Math" panose="02040503050406030204" pitchFamily="18" charset="0"/>
                          </a:rPr>
                          <m:t>h</m:t>
                        </m:r>
                        <m:d>
                          <m:dPr>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𝑘𝑒𝑦</m:t>
                            </m:r>
                          </m:e>
                        </m:d>
                        <m:r>
                          <a:rPr lang="en-US" altLang="en-US" sz="2000" i="1" dirty="0">
                            <a:latin typeface="Cambria Math" panose="02040503050406030204" pitchFamily="18" charset="0"/>
                          </a:rPr>
                          <m:t>+</m:t>
                        </m:r>
                        <m:r>
                          <a:rPr lang="en-US" altLang="en-US" sz="2000" i="1" dirty="0">
                            <a:latin typeface="Cambria Math" panose="02040503050406030204" pitchFamily="18" charset="0"/>
                          </a:rPr>
                          <m:t>𝑔</m:t>
                        </m:r>
                        <m:d>
                          <m:dPr>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𝑘𝑒𝑦</m:t>
                            </m:r>
                          </m:e>
                        </m:d>
                      </m:e>
                    </m:d>
                    <m:r>
                      <a:rPr lang="en-US" altLang="en-US" sz="2000" b="0" i="1" dirty="0" smtClean="0">
                        <a:latin typeface="Cambria Math" panose="02040503050406030204" pitchFamily="18" charset="0"/>
                      </a:rPr>
                      <m:t>𝑀𝑜𝑑</m:t>
                    </m:r>
                    <m:r>
                      <a:rPr lang="en-US" altLang="en-US" sz="2000" b="0" i="1" dirty="0" smtClean="0">
                        <a:latin typeface="Cambria Math" panose="02040503050406030204" pitchFamily="18" charset="0"/>
                      </a:rPr>
                      <m:t> </m:t>
                    </m:r>
                    <m:r>
                      <a:rPr lang="en-US" altLang="en-US" sz="2000" b="0" i="1" dirty="0" smtClean="0">
                        <a:latin typeface="Cambria Math" panose="02040503050406030204" pitchFamily="18" charset="0"/>
                      </a:rPr>
                      <m:t>𝑀</m:t>
                    </m:r>
                  </m:oMath>
                </a14:m>
                <a:endParaRPr lang="en-US" altLang="en-US" sz="2000" dirty="0"/>
              </a:p>
              <a:p>
                <a:pPr marL="114300" indent="0" algn="just" eaLnBrk="1" hangingPunct="1">
                  <a:buNone/>
                </a:pPr>
                <a:r>
                  <a:rPr lang="en-US" altLang="en-US" sz="2000" dirty="0"/>
                  <a:t>	2</a:t>
                </a:r>
                <a:r>
                  <a:rPr lang="en-US" altLang="en-US" sz="2000" baseline="30000" dirty="0"/>
                  <a:t>nd</a:t>
                </a:r>
                <a:r>
                  <a:rPr lang="en-US" altLang="en-US" sz="2000" dirty="0"/>
                  <a:t> probe:    </a:t>
                </a:r>
                <a14:m>
                  <m:oMath xmlns:m="http://schemas.openxmlformats.org/officeDocument/2006/math">
                    <m:d>
                      <m:dPr>
                        <m:ctrlPr>
                          <a:rPr lang="en-US" altLang="en-US" sz="2000" b="0" i="1" dirty="0" smtClean="0">
                            <a:latin typeface="Cambria Math" panose="02040503050406030204" pitchFamily="18" charset="0"/>
                          </a:rPr>
                        </m:ctrlPr>
                      </m:dPr>
                      <m:e>
                        <m:r>
                          <a:rPr lang="en-US" altLang="en-US" sz="2000" i="1" dirty="0">
                            <a:latin typeface="Cambria Math" panose="02040503050406030204" pitchFamily="18" charset="0"/>
                          </a:rPr>
                          <m:t>h</m:t>
                        </m:r>
                        <m:d>
                          <m:dPr>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𝑘𝑒𝑦</m:t>
                            </m:r>
                          </m:e>
                        </m:d>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2</m:t>
                        </m:r>
                        <m:r>
                          <a:rPr lang="en-US" altLang="en-US" sz="2000" i="1" dirty="0">
                            <a:latin typeface="Cambria Math" panose="02040503050406030204" pitchFamily="18" charset="0"/>
                            <a:ea typeface="Cambria Math" panose="02040503050406030204" pitchFamily="18" charset="0"/>
                          </a:rPr>
                          <m:t> ∙</m:t>
                        </m:r>
                        <m:r>
                          <a:rPr lang="en-US" altLang="en-US" sz="2000" i="1" dirty="0">
                            <a:latin typeface="Cambria Math" panose="02040503050406030204" pitchFamily="18" charset="0"/>
                          </a:rPr>
                          <m:t>𝑔</m:t>
                        </m:r>
                        <m:d>
                          <m:dPr>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𝑘𝑒𝑦</m:t>
                            </m:r>
                          </m:e>
                        </m:d>
                      </m:e>
                    </m:d>
                    <m:r>
                      <a:rPr lang="en-US" altLang="en-US" sz="2000" b="0" i="1" dirty="0" smtClean="0">
                        <a:latin typeface="Cambria Math" panose="02040503050406030204" pitchFamily="18" charset="0"/>
                      </a:rPr>
                      <m:t>𝑀𝑜𝑑</m:t>
                    </m:r>
                    <m:r>
                      <a:rPr lang="en-US" altLang="en-US" sz="2000" b="0" i="1" dirty="0" smtClean="0">
                        <a:latin typeface="Cambria Math" panose="02040503050406030204" pitchFamily="18" charset="0"/>
                      </a:rPr>
                      <m:t> </m:t>
                    </m:r>
                    <m:r>
                      <a:rPr lang="en-US" altLang="en-US" sz="2000" b="0" i="1" dirty="0" smtClean="0">
                        <a:latin typeface="Cambria Math" panose="02040503050406030204" pitchFamily="18" charset="0"/>
                      </a:rPr>
                      <m:t>𝑀</m:t>
                    </m:r>
                  </m:oMath>
                </a14:m>
                <a:endParaRPr lang="en-US" altLang="en-US" sz="2000" dirty="0"/>
              </a:p>
              <a:p>
                <a:pPr marL="114300" indent="0" algn="just" eaLnBrk="1" hangingPunct="1">
                  <a:buNone/>
                </a:pPr>
                <a:r>
                  <a:rPr lang="en-US" altLang="en-US" sz="2000" dirty="0"/>
                  <a:t>	3</a:t>
                </a:r>
                <a:r>
                  <a:rPr lang="en-US" altLang="en-US" sz="2000" baseline="30000" dirty="0"/>
                  <a:t>rd</a:t>
                </a:r>
                <a:r>
                  <a:rPr lang="en-US" altLang="en-US" sz="2000" dirty="0"/>
                  <a:t> probe:    </a:t>
                </a:r>
                <a14:m>
                  <m:oMath xmlns:m="http://schemas.openxmlformats.org/officeDocument/2006/math">
                    <m:d>
                      <m:dPr>
                        <m:ctrlPr>
                          <a:rPr lang="en-US" altLang="en-US" sz="2000" b="0" i="1" dirty="0" smtClean="0">
                            <a:latin typeface="Cambria Math" panose="02040503050406030204" pitchFamily="18" charset="0"/>
                          </a:rPr>
                        </m:ctrlPr>
                      </m:dPr>
                      <m:e>
                        <m:r>
                          <a:rPr lang="en-US" altLang="en-US" sz="2000" i="1" dirty="0">
                            <a:latin typeface="Cambria Math" panose="02040503050406030204" pitchFamily="18" charset="0"/>
                          </a:rPr>
                          <m:t>h</m:t>
                        </m:r>
                        <m:d>
                          <m:dPr>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𝑘𝑒𝑦</m:t>
                            </m:r>
                          </m:e>
                        </m:d>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3</m:t>
                        </m:r>
                        <m:r>
                          <a:rPr lang="en-US" altLang="en-US" sz="2000" i="1" dirty="0">
                            <a:latin typeface="Cambria Math" panose="02040503050406030204" pitchFamily="18" charset="0"/>
                            <a:ea typeface="Cambria Math" panose="02040503050406030204" pitchFamily="18" charset="0"/>
                          </a:rPr>
                          <m:t> ∙</m:t>
                        </m:r>
                        <m:r>
                          <a:rPr lang="en-US" altLang="en-US" sz="2000" i="1" dirty="0">
                            <a:latin typeface="Cambria Math" panose="02040503050406030204" pitchFamily="18" charset="0"/>
                          </a:rPr>
                          <m:t>𝑔</m:t>
                        </m:r>
                        <m:d>
                          <m:dPr>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𝑘𝑒𝑦</m:t>
                            </m:r>
                          </m:e>
                        </m:d>
                      </m:e>
                    </m:d>
                    <m:r>
                      <a:rPr lang="en-US" altLang="en-US" sz="2000" b="0" i="1" dirty="0" smtClean="0">
                        <a:latin typeface="Cambria Math" panose="02040503050406030204" pitchFamily="18" charset="0"/>
                      </a:rPr>
                      <m:t>𝑀𝑜𝑑</m:t>
                    </m:r>
                    <m:r>
                      <a:rPr lang="en-US" altLang="en-US" sz="2000" b="0" i="1" dirty="0" smtClean="0">
                        <a:latin typeface="Cambria Math" panose="02040503050406030204" pitchFamily="18" charset="0"/>
                      </a:rPr>
                      <m:t> </m:t>
                    </m:r>
                    <m:r>
                      <a:rPr lang="en-US" altLang="en-US" sz="2000" b="0" i="1" dirty="0" smtClean="0">
                        <a:latin typeface="Cambria Math" panose="02040503050406030204" pitchFamily="18" charset="0"/>
                      </a:rPr>
                      <m:t>𝑀</m:t>
                    </m:r>
                  </m:oMath>
                </a14:m>
                <a:endParaRPr lang="en-US" altLang="en-US" sz="2000" dirty="0"/>
              </a:p>
              <a:p>
                <a:pPr marL="114300" indent="0" algn="just" eaLnBrk="1" hangingPunct="1">
                  <a:buNone/>
                </a:pPr>
                <a:r>
                  <a:rPr lang="en-US" altLang="en-US" sz="2000" dirty="0"/>
                  <a:t>	…</a:t>
                </a:r>
              </a:p>
              <a:p>
                <a:pPr marL="114300" indent="0" algn="just" eaLnBrk="1" hangingPunct="1">
                  <a:buNone/>
                </a:pPr>
                <a:r>
                  <a:rPr lang="en-US" altLang="en-US" sz="2000" dirty="0"/>
                  <a:t>	</a:t>
                </a:r>
                <a:r>
                  <a:rPr lang="en-US" altLang="en-US" sz="2000" dirty="0" err="1"/>
                  <a:t>i</a:t>
                </a:r>
                <a:r>
                  <a:rPr lang="en-US" altLang="en-US" sz="2000" baseline="30000" dirty="0" err="1"/>
                  <a:t>th</a:t>
                </a:r>
                <a:r>
                  <a:rPr lang="en-US" altLang="en-US" sz="2000" dirty="0"/>
                  <a:t> probe:    </a:t>
                </a:r>
                <a14:m>
                  <m:oMath xmlns:m="http://schemas.openxmlformats.org/officeDocument/2006/math">
                    <m:d>
                      <m:dPr>
                        <m:ctrlPr>
                          <a:rPr lang="en-US" altLang="en-US" sz="2000" b="0" i="1" dirty="0" smtClean="0">
                            <a:latin typeface="Cambria Math" panose="02040503050406030204" pitchFamily="18" charset="0"/>
                          </a:rPr>
                        </m:ctrlPr>
                      </m:dPr>
                      <m:e>
                        <m:r>
                          <a:rPr lang="en-US" altLang="en-US" sz="2000" i="1" dirty="0">
                            <a:latin typeface="Cambria Math" panose="02040503050406030204" pitchFamily="18" charset="0"/>
                          </a:rPr>
                          <m:t>h</m:t>
                        </m:r>
                        <m:d>
                          <m:dPr>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𝑘𝑒𝑦</m:t>
                            </m:r>
                          </m:e>
                        </m:d>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𝑖</m:t>
                        </m:r>
                        <m:r>
                          <a:rPr lang="en-US" altLang="en-US" sz="2000" i="1" dirty="0">
                            <a:latin typeface="Cambria Math" panose="02040503050406030204" pitchFamily="18" charset="0"/>
                            <a:ea typeface="Cambria Math" panose="02040503050406030204" pitchFamily="18" charset="0"/>
                          </a:rPr>
                          <m:t> ∙</m:t>
                        </m:r>
                        <m:r>
                          <a:rPr lang="en-US" altLang="en-US" sz="2000" i="1" dirty="0">
                            <a:latin typeface="Cambria Math" panose="02040503050406030204" pitchFamily="18" charset="0"/>
                          </a:rPr>
                          <m:t>𝑔</m:t>
                        </m:r>
                        <m:d>
                          <m:dPr>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𝑘𝑒𝑦</m:t>
                            </m:r>
                          </m:e>
                        </m:d>
                      </m:e>
                    </m:d>
                    <m:r>
                      <a:rPr lang="en-US" altLang="en-US" sz="2000" b="0" i="1" dirty="0" smtClean="0">
                        <a:latin typeface="Cambria Math" panose="02040503050406030204" pitchFamily="18" charset="0"/>
                      </a:rPr>
                      <m:t>𝑀𝑜𝑑</m:t>
                    </m:r>
                    <m:r>
                      <a:rPr lang="en-US" altLang="en-US" sz="2000" b="0" i="1" dirty="0" smtClean="0">
                        <a:latin typeface="Cambria Math" panose="02040503050406030204" pitchFamily="18" charset="0"/>
                      </a:rPr>
                      <m:t> </m:t>
                    </m:r>
                    <m:r>
                      <a:rPr lang="en-US" altLang="en-US" sz="2000" b="0" i="1" dirty="0" smtClean="0">
                        <a:latin typeface="Cambria Math" panose="02040503050406030204" pitchFamily="18" charset="0"/>
                      </a:rPr>
                      <m:t>𝑀</m:t>
                    </m:r>
                  </m:oMath>
                </a14:m>
                <a:endParaRPr lang="en-US" altLang="en-US" sz="2000" dirty="0"/>
              </a:p>
              <a:p>
                <a:pPr marL="114300" indent="0" algn="just" eaLnBrk="1" hangingPunct="1">
                  <a:buNone/>
                </a:pPr>
                <a:endParaRPr lang="en-US" altLang="en-US" sz="1200" dirty="0"/>
              </a:p>
              <a:p>
                <a:pPr marL="114300" indent="0" algn="just" eaLnBrk="1" hangingPunct="1">
                  <a:buNone/>
                </a:pPr>
                <a:r>
                  <a:rPr lang="en-US" altLang="en-US" sz="2400" dirty="0"/>
                  <a:t>Detail: Make sure </a:t>
                </a:r>
                <a14:m>
                  <m:oMath xmlns:m="http://schemas.openxmlformats.org/officeDocument/2006/math">
                    <m:r>
                      <a:rPr lang="en-US" altLang="en-US" sz="2400" b="0" i="1" dirty="0" smtClean="0">
                        <a:latin typeface="Cambria Math" panose="02040503050406030204" pitchFamily="18" charset="0"/>
                        <a:ea typeface="Cambria Math" panose="02040503050406030204" pitchFamily="18" charset="0"/>
                      </a:rPr>
                      <m:t>𝑔</m:t>
                    </m:r>
                    <m:r>
                      <a:rPr lang="en-US" altLang="en-US" sz="2400" b="0" i="1" dirty="0" smtClean="0">
                        <a:latin typeface="Cambria Math" panose="02040503050406030204" pitchFamily="18" charset="0"/>
                        <a:ea typeface="Cambria Math" panose="02040503050406030204" pitchFamily="18" charset="0"/>
                      </a:rPr>
                      <m:t>(</m:t>
                    </m:r>
                    <m:r>
                      <a:rPr lang="en-US" altLang="en-US" sz="2400" b="0" i="1" dirty="0" smtClean="0">
                        <a:latin typeface="Cambria Math" panose="02040503050406030204" pitchFamily="18" charset="0"/>
                        <a:ea typeface="Cambria Math" panose="02040503050406030204" pitchFamily="18" charset="0"/>
                      </a:rPr>
                      <m:t>𝑘𝑒𝑦</m:t>
                    </m:r>
                    <m:r>
                      <a:rPr lang="en-US" altLang="en-US" sz="2400" b="0" i="1" dirty="0" smtClean="0">
                        <a:latin typeface="Cambria Math" panose="02040503050406030204" pitchFamily="18" charset="0"/>
                        <a:ea typeface="Cambria Math" panose="02040503050406030204" pitchFamily="18" charset="0"/>
                      </a:rPr>
                      <m:t>) </m:t>
                    </m:r>
                  </m:oMath>
                </a14:m>
                <a:r>
                  <a:rPr lang="en-US" altLang="en-US" sz="2400" dirty="0"/>
                  <a:t>cannot be 0.</a:t>
                </a:r>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5" y="1228582"/>
                <a:ext cx="10048872" cy="5477018"/>
              </a:xfrm>
              <a:blipFill>
                <a:blip r:embed="rId6"/>
                <a:stretch>
                  <a:fillRect l="-61" t="-1114" r="-971" b="-334"/>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31</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1350727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3">
            <a:extLst>
              <a:ext uri="{FF2B5EF4-FFF2-40B4-BE49-F238E27FC236}">
                <a16:creationId xmlns:a16="http://schemas.microsoft.com/office/drawing/2014/main" id="{B81E7223-3F76-4582-915D-B22FA6A73744}"/>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969C0C19-1AB2-417B-A7E7-773BB698A098}" type="slidenum">
              <a:rPr lang="en-US" altLang="en-US" sz="1800">
                <a:solidFill>
                  <a:srgbClr val="FFFFFF"/>
                </a:solidFill>
              </a:rPr>
              <a:pPr eaLnBrk="0" fontAlgn="base" hangingPunct="0">
                <a:spcBef>
                  <a:spcPct val="0"/>
                </a:spcBef>
                <a:spcAft>
                  <a:spcPct val="0"/>
                </a:spcAft>
              </a:pPr>
              <a:t>32</a:t>
            </a:fld>
            <a:endParaRPr lang="en-US" altLang="en-US" sz="1800">
              <a:solidFill>
                <a:srgbClr val="FFFFFF"/>
              </a:solidFill>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6FBC68C4-E0B2-4649-BC7B-DA3E0AD9D218}"/>
                  </a:ext>
                </a:extLst>
              </p:cNvPr>
              <p:cNvSpPr txBox="1">
                <a:spLocks noChangeArrowheads="1"/>
              </p:cNvSpPr>
              <p:nvPr/>
            </p:nvSpPr>
            <p:spPr bwMode="auto">
              <a:xfrm>
                <a:off x="1085852" y="2012559"/>
                <a:ext cx="7116762" cy="445611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228600">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639763" indent="-22860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004888"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279525"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1554163"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011363"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468563"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2925763"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382963"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Aft>
                    <a:spcPct val="0"/>
                  </a:spcAft>
                  <a:buClr>
                    <a:srgbClr val="A9A57C"/>
                  </a:buClr>
                  <a:buNone/>
                </a:pPr>
                <a:r>
                  <a:rPr lang="en-US" altLang="en-US" dirty="0">
                    <a:solidFill>
                      <a:srgbClr val="2F2B20"/>
                    </a:solidFill>
                  </a:rPr>
                  <a:t>	</a:t>
                </a:r>
                <a14:m>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𝐻</m:t>
                        </m:r>
                      </m:e>
                      <m:sub>
                        <m:r>
                          <a:rPr lang="en-US" altLang="en-US" sz="2000" b="0" i="1" dirty="0" smtClean="0">
                            <a:latin typeface="Cambria Math" panose="02040503050406030204" pitchFamily="18" charset="0"/>
                          </a:rPr>
                          <m:t>1</m:t>
                        </m:r>
                      </m:sub>
                    </m:sSub>
                    <m:d>
                      <m:dPr>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𝐾</m:t>
                        </m:r>
                      </m:e>
                    </m:d>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𝐾</m:t>
                    </m:r>
                    <m:r>
                      <a:rPr lang="en-US" altLang="en-US" sz="2000" b="0" i="1" dirty="0" smtClean="0">
                        <a:latin typeface="Cambria Math" panose="02040503050406030204" pitchFamily="18" charset="0"/>
                      </a:rPr>
                      <m:t> </m:t>
                    </m:r>
                    <m:r>
                      <a:rPr lang="en-US" altLang="en-US" sz="2000" i="1" dirty="0">
                        <a:latin typeface="Cambria Math" panose="02040503050406030204" pitchFamily="18" charset="0"/>
                        <a:ea typeface="Cambria Math" panose="02040503050406030204" pitchFamily="18" charset="0"/>
                      </a:rPr>
                      <m:t>𝑀𝑜𝑑</m:t>
                    </m:r>
                    <m:r>
                      <a:rPr lang="en-US" altLang="en-US" sz="2000" i="1" dirty="0">
                        <a:latin typeface="Cambria Math" panose="02040503050406030204" pitchFamily="18" charset="0"/>
                        <a:ea typeface="Cambria Math" panose="02040503050406030204" pitchFamily="18" charset="0"/>
                      </a:rPr>
                      <m:t> 13</m:t>
                    </m:r>
                  </m:oMath>
                </a14:m>
                <a:endParaRPr lang="en-US" altLang="en-US" sz="2000" dirty="0">
                  <a:solidFill>
                    <a:srgbClr val="2F2B20"/>
                  </a:solidFill>
                </a:endParaRPr>
              </a:p>
              <a:p>
                <a:pPr fontAlgn="base">
                  <a:spcAft>
                    <a:spcPct val="0"/>
                  </a:spcAft>
                  <a:buClr>
                    <a:srgbClr val="A9A57C"/>
                  </a:buClr>
                  <a:buNone/>
                </a:pPr>
                <a:r>
                  <a:rPr lang="en-US" altLang="en-US" sz="2000" dirty="0">
                    <a:solidFill>
                      <a:srgbClr val="2F2B20"/>
                    </a:solidFill>
                  </a:rPr>
                  <a:t>	</a:t>
                </a:r>
                <a14:m>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𝐻</m:t>
                        </m:r>
                      </m:e>
                      <m:sub>
                        <m:r>
                          <a:rPr lang="en-US" altLang="en-US" sz="2000" b="0" i="1" dirty="0" smtClean="0">
                            <a:latin typeface="Cambria Math" panose="02040503050406030204" pitchFamily="18" charset="0"/>
                          </a:rPr>
                          <m:t>2</m:t>
                        </m:r>
                      </m:sub>
                    </m:sSub>
                    <m:d>
                      <m:dPr>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𝐾</m:t>
                        </m:r>
                      </m:e>
                    </m:d>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1+</m:t>
                    </m:r>
                    <m:d>
                      <m:dPr>
                        <m:ctrlPr>
                          <a:rPr lang="en-US" altLang="en-US" sz="2000" b="0" i="1" dirty="0" smtClean="0">
                            <a:latin typeface="Cambria Math" panose="02040503050406030204" pitchFamily="18" charset="0"/>
                          </a:rPr>
                        </m:ctrlPr>
                      </m:dPr>
                      <m:e>
                        <m:r>
                          <a:rPr lang="en-US" altLang="en-US" sz="2000" i="1" dirty="0">
                            <a:latin typeface="Cambria Math" panose="02040503050406030204" pitchFamily="18" charset="0"/>
                          </a:rPr>
                          <m:t>𝐾</m:t>
                        </m:r>
                        <m:r>
                          <a:rPr lang="en-US" altLang="en-US" sz="2000" i="1" dirty="0">
                            <a:latin typeface="Cambria Math" panose="02040503050406030204" pitchFamily="18" charset="0"/>
                          </a:rPr>
                          <m:t> </m:t>
                        </m:r>
                        <m:r>
                          <a:rPr lang="en-US" altLang="en-US" sz="2000" i="1" dirty="0">
                            <a:latin typeface="Cambria Math" panose="02040503050406030204" pitchFamily="18" charset="0"/>
                            <a:ea typeface="Cambria Math" panose="02040503050406030204" pitchFamily="18" charset="0"/>
                          </a:rPr>
                          <m:t>𝑀𝑜𝑑</m:t>
                        </m:r>
                        <m:r>
                          <a:rPr lang="en-US" altLang="en-US" sz="2000" i="1" dirty="0">
                            <a:latin typeface="Cambria Math" panose="02040503050406030204" pitchFamily="18" charset="0"/>
                            <a:ea typeface="Cambria Math" panose="02040503050406030204" pitchFamily="18" charset="0"/>
                          </a:rPr>
                          <m:t> 11</m:t>
                        </m:r>
                      </m:e>
                    </m:d>
                  </m:oMath>
                </a14:m>
                <a:endParaRPr lang="en-US" altLang="en-US" sz="2000" b="0" dirty="0"/>
              </a:p>
              <a:p>
                <a:pPr fontAlgn="base">
                  <a:spcAft>
                    <a:spcPct val="0"/>
                  </a:spcAft>
                  <a:buClr>
                    <a:srgbClr val="A9A57C"/>
                  </a:buClr>
                  <a:buNone/>
                </a:pPr>
                <a14:m>
                  <m:oMathPara xmlns:m="http://schemas.openxmlformats.org/officeDocument/2006/math">
                    <m:oMathParaPr>
                      <m:jc m:val="centerGroup"/>
                    </m:oMathParaPr>
                    <m:oMath xmlns:m="http://schemas.openxmlformats.org/officeDocument/2006/math">
                      <m:r>
                        <a:rPr lang="en-US" altLang="en-US" sz="2000" b="0" i="1" dirty="0" smtClean="0">
                          <a:solidFill>
                            <a:srgbClr val="FF0000"/>
                          </a:solidFill>
                          <a:latin typeface="Cambria Math" panose="02040503050406030204" pitchFamily="18" charset="0"/>
                        </a:rPr>
                        <m:t>𝐻</m:t>
                      </m:r>
                      <m:d>
                        <m:dPr>
                          <m:ctrlPr>
                            <a:rPr lang="en-US" altLang="en-US" sz="2000" i="1" dirty="0">
                              <a:solidFill>
                                <a:srgbClr val="FF0000"/>
                              </a:solidFill>
                              <a:latin typeface="Cambria Math" panose="02040503050406030204" pitchFamily="18" charset="0"/>
                            </a:rPr>
                          </m:ctrlPr>
                        </m:dPr>
                        <m:e>
                          <m:r>
                            <a:rPr lang="en-US" altLang="en-US" sz="2000" i="1" dirty="0">
                              <a:solidFill>
                                <a:srgbClr val="FF0000"/>
                              </a:solidFill>
                              <a:latin typeface="Cambria Math" panose="02040503050406030204" pitchFamily="18" charset="0"/>
                            </a:rPr>
                            <m:t>𝐾</m:t>
                          </m:r>
                          <m:r>
                            <a:rPr lang="en-US" altLang="en-US" sz="2000" b="0" i="1" dirty="0" smtClean="0">
                              <a:solidFill>
                                <a:srgbClr val="FF0000"/>
                              </a:solidFill>
                              <a:latin typeface="Cambria Math" panose="02040503050406030204" pitchFamily="18" charset="0"/>
                            </a:rPr>
                            <m:t>,</m:t>
                          </m:r>
                          <m:r>
                            <a:rPr lang="en-US" altLang="en-US" sz="2000" b="0" i="1" dirty="0" smtClean="0">
                              <a:solidFill>
                                <a:srgbClr val="FF0000"/>
                              </a:solidFill>
                              <a:latin typeface="Cambria Math" panose="02040503050406030204" pitchFamily="18" charset="0"/>
                            </a:rPr>
                            <m:t>𝑖</m:t>
                          </m:r>
                        </m:e>
                      </m:d>
                      <m:r>
                        <a:rPr lang="en-US" altLang="en-US" sz="2000" i="1" dirty="0">
                          <a:solidFill>
                            <a:srgbClr val="FF0000"/>
                          </a:solidFill>
                          <a:latin typeface="Cambria Math" panose="02040503050406030204" pitchFamily="18" charset="0"/>
                        </a:rPr>
                        <m:t>=</m:t>
                      </m:r>
                      <m:d>
                        <m:dPr>
                          <m:ctrlPr>
                            <a:rPr lang="en-US" altLang="en-US" sz="2000" i="1" dirty="0">
                              <a:solidFill>
                                <a:srgbClr val="FF0000"/>
                              </a:solidFill>
                              <a:latin typeface="Cambria Math" panose="02040503050406030204" pitchFamily="18" charset="0"/>
                            </a:rPr>
                          </m:ctrlPr>
                        </m:dPr>
                        <m:e>
                          <m:sSub>
                            <m:sSubPr>
                              <m:ctrlPr>
                                <a:rPr lang="en-US" altLang="en-US" sz="2000" i="1" dirty="0">
                                  <a:solidFill>
                                    <a:srgbClr val="FF0000"/>
                                  </a:solidFill>
                                  <a:latin typeface="Cambria Math" panose="02040503050406030204" pitchFamily="18" charset="0"/>
                                </a:rPr>
                              </m:ctrlPr>
                            </m:sSubPr>
                            <m:e>
                              <m:r>
                                <a:rPr lang="en-US" altLang="en-US" sz="2000" i="1" dirty="0">
                                  <a:solidFill>
                                    <a:srgbClr val="FF0000"/>
                                  </a:solidFill>
                                  <a:latin typeface="Cambria Math" panose="02040503050406030204" pitchFamily="18" charset="0"/>
                                </a:rPr>
                                <m:t>𝐻</m:t>
                              </m:r>
                            </m:e>
                            <m:sub>
                              <m:r>
                                <a:rPr lang="en-US" altLang="en-US" sz="2000" i="1" dirty="0">
                                  <a:solidFill>
                                    <a:srgbClr val="FF0000"/>
                                  </a:solidFill>
                                  <a:latin typeface="Cambria Math" panose="02040503050406030204" pitchFamily="18" charset="0"/>
                                </a:rPr>
                                <m:t>1</m:t>
                              </m:r>
                            </m:sub>
                          </m:sSub>
                          <m:d>
                            <m:dPr>
                              <m:ctrlPr>
                                <a:rPr lang="en-US" altLang="en-US" sz="2000" i="1" dirty="0">
                                  <a:solidFill>
                                    <a:srgbClr val="FF0000"/>
                                  </a:solidFill>
                                  <a:latin typeface="Cambria Math" panose="02040503050406030204" pitchFamily="18" charset="0"/>
                                </a:rPr>
                              </m:ctrlPr>
                            </m:dPr>
                            <m:e>
                              <m:r>
                                <a:rPr lang="en-US" altLang="en-US" sz="2000" i="1" dirty="0">
                                  <a:solidFill>
                                    <a:srgbClr val="FF0000"/>
                                  </a:solidFill>
                                  <a:latin typeface="Cambria Math" panose="02040503050406030204" pitchFamily="18" charset="0"/>
                                </a:rPr>
                                <m:t>𝐾</m:t>
                              </m:r>
                            </m:e>
                          </m:d>
                          <m:r>
                            <a:rPr lang="en-US" altLang="en-US" sz="2000" i="1" dirty="0">
                              <a:solidFill>
                                <a:srgbClr val="FF0000"/>
                              </a:solidFill>
                              <a:latin typeface="Cambria Math" panose="02040503050406030204" pitchFamily="18" charset="0"/>
                            </a:rPr>
                            <m:t>+</m:t>
                          </m:r>
                          <m:r>
                            <a:rPr lang="en-US" altLang="en-US" sz="2000" i="1" dirty="0">
                              <a:solidFill>
                                <a:srgbClr val="FF0000"/>
                              </a:solidFill>
                              <a:latin typeface="Cambria Math" panose="02040503050406030204" pitchFamily="18" charset="0"/>
                            </a:rPr>
                            <m:t>𝑖</m:t>
                          </m:r>
                          <m:r>
                            <a:rPr lang="en-US" altLang="en-US" sz="2000" i="1" dirty="0">
                              <a:solidFill>
                                <a:srgbClr val="FF0000"/>
                              </a:solidFill>
                              <a:latin typeface="Cambria Math" panose="02040503050406030204" pitchFamily="18" charset="0"/>
                              <a:ea typeface="Cambria Math" panose="02040503050406030204" pitchFamily="18" charset="0"/>
                            </a:rPr>
                            <m:t> ∙</m:t>
                          </m:r>
                          <m:sSub>
                            <m:sSubPr>
                              <m:ctrlPr>
                                <a:rPr lang="en-US" altLang="en-US" sz="2000" i="1" dirty="0">
                                  <a:solidFill>
                                    <a:srgbClr val="FF0000"/>
                                  </a:solidFill>
                                  <a:latin typeface="Cambria Math" panose="02040503050406030204" pitchFamily="18" charset="0"/>
                                </a:rPr>
                              </m:ctrlPr>
                            </m:sSubPr>
                            <m:e>
                              <m:r>
                                <a:rPr lang="en-US" altLang="en-US" sz="2000" i="1" dirty="0">
                                  <a:solidFill>
                                    <a:srgbClr val="FF0000"/>
                                  </a:solidFill>
                                  <a:latin typeface="Cambria Math" panose="02040503050406030204" pitchFamily="18" charset="0"/>
                                </a:rPr>
                                <m:t>𝐻</m:t>
                              </m:r>
                            </m:e>
                            <m:sub>
                              <m:r>
                                <a:rPr lang="en-US" altLang="en-US" sz="2000" i="1" dirty="0">
                                  <a:solidFill>
                                    <a:srgbClr val="FF0000"/>
                                  </a:solidFill>
                                  <a:latin typeface="Cambria Math" panose="02040503050406030204" pitchFamily="18" charset="0"/>
                                </a:rPr>
                                <m:t>2</m:t>
                              </m:r>
                            </m:sub>
                          </m:sSub>
                          <m:d>
                            <m:dPr>
                              <m:ctrlPr>
                                <a:rPr lang="en-US" altLang="en-US" sz="2000" i="1" dirty="0">
                                  <a:solidFill>
                                    <a:srgbClr val="FF0000"/>
                                  </a:solidFill>
                                  <a:latin typeface="Cambria Math" panose="02040503050406030204" pitchFamily="18" charset="0"/>
                                </a:rPr>
                              </m:ctrlPr>
                            </m:dPr>
                            <m:e>
                              <m:r>
                                <a:rPr lang="en-US" altLang="en-US" sz="2000" i="1" dirty="0">
                                  <a:solidFill>
                                    <a:srgbClr val="FF0000"/>
                                  </a:solidFill>
                                  <a:latin typeface="Cambria Math" panose="02040503050406030204" pitchFamily="18" charset="0"/>
                                </a:rPr>
                                <m:t>𝐾</m:t>
                              </m:r>
                            </m:e>
                          </m:d>
                        </m:e>
                      </m:d>
                      <m:r>
                        <a:rPr lang="en-US" altLang="en-US" sz="2000" i="1" dirty="0">
                          <a:solidFill>
                            <a:srgbClr val="FF0000"/>
                          </a:solidFill>
                          <a:latin typeface="Cambria Math" panose="02040503050406030204" pitchFamily="18" charset="0"/>
                        </a:rPr>
                        <m:t>𝑀𝑜𝑑</m:t>
                      </m:r>
                      <m:r>
                        <a:rPr lang="en-US" altLang="en-US" sz="2000" i="1" dirty="0">
                          <a:solidFill>
                            <a:srgbClr val="FF0000"/>
                          </a:solidFill>
                          <a:latin typeface="Cambria Math" panose="02040503050406030204" pitchFamily="18" charset="0"/>
                        </a:rPr>
                        <m:t> 13</m:t>
                      </m:r>
                    </m:oMath>
                  </m:oMathPara>
                </a14:m>
                <a:endParaRPr lang="en-US" altLang="en-US" sz="2000" dirty="0">
                  <a:solidFill>
                    <a:srgbClr val="FF0000"/>
                  </a:solidFill>
                </a:endParaRPr>
              </a:p>
              <a:p>
                <a:pPr fontAlgn="base">
                  <a:spcAft>
                    <a:spcPct val="0"/>
                  </a:spcAft>
                  <a:buClr>
                    <a:srgbClr val="A9A57C"/>
                  </a:buClr>
                </a:pPr>
                <a:endParaRPr lang="en-US" altLang="en-US" sz="2000" dirty="0">
                  <a:solidFill>
                    <a:srgbClr val="2F2B20"/>
                  </a:solidFill>
                </a:endParaRPr>
              </a:p>
              <a:p>
                <a:pPr fontAlgn="base">
                  <a:spcAft>
                    <a:spcPct val="0"/>
                  </a:spcAft>
                  <a:buClr>
                    <a:srgbClr val="A9A57C"/>
                  </a:buClr>
                </a:pPr>
                <a:r>
                  <a:rPr lang="en-US" altLang="en-US" sz="2000" dirty="0">
                    <a:solidFill>
                      <a:srgbClr val="2F2B20"/>
                    </a:solidFill>
                  </a:rPr>
                  <a:t>Insert key </a:t>
                </a:r>
                <a14:m>
                  <m:oMath xmlns:m="http://schemas.openxmlformats.org/officeDocument/2006/math">
                    <m:r>
                      <a:rPr lang="en-US" altLang="en-US" sz="2000" i="1" dirty="0">
                        <a:latin typeface="Cambria Math" panose="02040503050406030204" pitchFamily="18" charset="0"/>
                      </a:rPr>
                      <m:t>14</m:t>
                    </m:r>
                  </m:oMath>
                </a14:m>
                <a:r>
                  <a:rPr lang="en-US" altLang="en-US" sz="2000" dirty="0">
                    <a:solidFill>
                      <a:srgbClr val="2F2B20"/>
                    </a:solidFill>
                  </a:rPr>
                  <a:t>:</a:t>
                </a:r>
              </a:p>
              <a:p>
                <a:pPr fontAlgn="base">
                  <a:spcAft>
                    <a:spcPct val="0"/>
                  </a:spcAft>
                  <a:buClr>
                    <a:srgbClr val="A9A57C"/>
                  </a:buClr>
                  <a:buNone/>
                </a:pPr>
                <a:r>
                  <a:rPr lang="en-US" altLang="en-US" sz="2000" dirty="0">
                    <a:solidFill>
                      <a:srgbClr val="2F2B20"/>
                    </a:solidFill>
                  </a:rPr>
                  <a:t>	</a:t>
                </a:r>
                <a14:m>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𝐻</m:t>
                        </m:r>
                      </m:e>
                      <m:sub>
                        <m:r>
                          <a:rPr lang="en-US" altLang="en-US" sz="2000" i="1" dirty="0">
                            <a:latin typeface="Cambria Math" panose="02040503050406030204" pitchFamily="18" charset="0"/>
                          </a:rPr>
                          <m:t>1</m:t>
                        </m:r>
                      </m:sub>
                    </m:sSub>
                    <m:d>
                      <m:dPr>
                        <m:ctrlPr>
                          <a:rPr lang="en-US" altLang="en-US" sz="2000" i="1" dirty="0">
                            <a:latin typeface="Cambria Math" panose="02040503050406030204" pitchFamily="18" charset="0"/>
                          </a:rPr>
                        </m:ctrlPr>
                      </m:dPr>
                      <m:e>
                        <m:r>
                          <a:rPr lang="en-US" altLang="en-US" sz="2000" b="0" i="1" dirty="0" smtClean="0">
                            <a:latin typeface="Cambria Math" panose="02040503050406030204" pitchFamily="18" charset="0"/>
                          </a:rPr>
                          <m:t>14</m:t>
                        </m:r>
                      </m:e>
                    </m:d>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14</m:t>
                    </m:r>
                    <m:r>
                      <a:rPr lang="en-US" altLang="en-US" sz="2000" i="1" dirty="0">
                        <a:latin typeface="Cambria Math" panose="02040503050406030204" pitchFamily="18" charset="0"/>
                      </a:rPr>
                      <m:t> </m:t>
                    </m:r>
                    <m:r>
                      <a:rPr lang="en-US" altLang="en-US" sz="2000" i="1" dirty="0">
                        <a:latin typeface="Cambria Math" panose="02040503050406030204" pitchFamily="18" charset="0"/>
                        <a:ea typeface="Cambria Math" panose="02040503050406030204" pitchFamily="18" charset="0"/>
                      </a:rPr>
                      <m:t>𝑀𝑜𝑑</m:t>
                    </m:r>
                    <m:r>
                      <a:rPr lang="en-US" altLang="en-US" sz="2000" i="1" dirty="0">
                        <a:latin typeface="Cambria Math" panose="02040503050406030204" pitchFamily="18" charset="0"/>
                        <a:ea typeface="Cambria Math" panose="02040503050406030204" pitchFamily="18" charset="0"/>
                      </a:rPr>
                      <m:t> 13 ⇒1</m:t>
                    </m:r>
                  </m:oMath>
                </a14:m>
                <a:endParaRPr lang="en-US" altLang="en-US" sz="2000" b="0" i="1" dirty="0">
                  <a:latin typeface="Cambria Math" panose="02040503050406030204" pitchFamily="18" charset="0"/>
                  <a:ea typeface="Cambria Math" panose="02040503050406030204" pitchFamily="18" charset="0"/>
                </a:endParaRPr>
              </a:p>
              <a:p>
                <a:pPr fontAlgn="base">
                  <a:spcAft>
                    <a:spcPct val="0"/>
                  </a:spcAft>
                  <a:buClr>
                    <a:srgbClr val="A9A57C"/>
                  </a:buClr>
                  <a:buNone/>
                </a:pPr>
                <a:endParaRPr lang="en-US" altLang="en-US" sz="2000" b="0" i="1" dirty="0">
                  <a:latin typeface="Cambria Math" panose="02040503050406030204" pitchFamily="18" charset="0"/>
                  <a:ea typeface="Cambria Math" panose="02040503050406030204" pitchFamily="18" charset="0"/>
                </a:endParaRPr>
              </a:p>
              <a:p>
                <a:pPr algn="just" fontAlgn="base">
                  <a:spcAft>
                    <a:spcPct val="0"/>
                  </a:spcAft>
                  <a:buClr>
                    <a:srgbClr val="A9A57C"/>
                  </a:buClr>
                  <a:buNone/>
                </a:pPr>
                <a14:m>
                  <m:oMathPara xmlns:m="http://schemas.openxmlformats.org/officeDocument/2006/math">
                    <m:oMathParaPr>
                      <m:jc m:val="left"/>
                    </m:oMathParaPr>
                    <m:oMath xmlns:m="http://schemas.openxmlformats.org/officeDocument/2006/math">
                      <m:r>
                        <a:rPr lang="en-US" altLang="en-US" sz="2000" i="1" dirty="0" smtClean="0">
                          <a:solidFill>
                            <a:schemeClr val="tx1"/>
                          </a:solidFill>
                          <a:latin typeface="Cambria Math" panose="02040503050406030204" pitchFamily="18" charset="0"/>
                        </a:rPr>
                        <m:t>𝐻</m:t>
                      </m:r>
                      <m:d>
                        <m:dPr>
                          <m:ctrlPr>
                            <a:rPr lang="en-US" altLang="en-US" sz="2000" i="1" dirty="0">
                              <a:solidFill>
                                <a:schemeClr val="tx1"/>
                              </a:solidFill>
                              <a:latin typeface="Cambria Math" panose="02040503050406030204" pitchFamily="18" charset="0"/>
                            </a:rPr>
                          </m:ctrlPr>
                        </m:dPr>
                        <m:e>
                          <m:r>
                            <a:rPr lang="en-US" altLang="en-US" sz="2000" b="0" i="1" dirty="0" smtClean="0">
                              <a:solidFill>
                                <a:schemeClr val="tx1"/>
                              </a:solidFill>
                              <a:latin typeface="Cambria Math" panose="02040503050406030204" pitchFamily="18" charset="0"/>
                            </a:rPr>
                            <m:t>14</m:t>
                          </m:r>
                          <m:r>
                            <a:rPr lang="en-US" altLang="en-US" sz="2000" i="1" dirty="0">
                              <a:solidFill>
                                <a:schemeClr val="tx1"/>
                              </a:solidFill>
                              <a:latin typeface="Cambria Math" panose="02040503050406030204" pitchFamily="18" charset="0"/>
                            </a:rPr>
                            <m:t>,</m:t>
                          </m:r>
                          <m:r>
                            <a:rPr lang="en-US" altLang="en-US" sz="2000" b="0" i="1" dirty="0" smtClean="0">
                              <a:solidFill>
                                <a:schemeClr val="tx1"/>
                              </a:solidFill>
                              <a:latin typeface="Cambria Math" panose="02040503050406030204" pitchFamily="18" charset="0"/>
                            </a:rPr>
                            <m:t> 1</m:t>
                          </m:r>
                        </m:e>
                      </m:d>
                      <m:r>
                        <a:rPr lang="en-US" altLang="en-US" sz="2000" i="1" dirty="0">
                          <a:solidFill>
                            <a:schemeClr val="tx1"/>
                          </a:solidFill>
                          <a:latin typeface="Cambria Math" panose="02040503050406030204" pitchFamily="18" charset="0"/>
                        </a:rPr>
                        <m:t>=</m:t>
                      </m:r>
                      <m:d>
                        <m:dPr>
                          <m:ctrlPr>
                            <a:rPr lang="en-US" altLang="en-US" sz="2000" i="1" dirty="0">
                              <a:solidFill>
                                <a:schemeClr val="tx1"/>
                              </a:solidFill>
                              <a:latin typeface="Cambria Math" panose="02040503050406030204" pitchFamily="18" charset="0"/>
                            </a:rPr>
                          </m:ctrlPr>
                        </m:dPr>
                        <m:e>
                          <m:sSub>
                            <m:sSubPr>
                              <m:ctrlPr>
                                <a:rPr lang="en-US" altLang="en-US" sz="2000" i="1" dirty="0">
                                  <a:solidFill>
                                    <a:schemeClr val="tx1"/>
                                  </a:solidFill>
                                  <a:latin typeface="Cambria Math" panose="02040503050406030204" pitchFamily="18" charset="0"/>
                                </a:rPr>
                              </m:ctrlPr>
                            </m:sSubPr>
                            <m:e>
                              <m:r>
                                <a:rPr lang="en-US" altLang="en-US" sz="2000" i="1" dirty="0">
                                  <a:solidFill>
                                    <a:schemeClr val="tx1"/>
                                  </a:solidFill>
                                  <a:latin typeface="Cambria Math" panose="02040503050406030204" pitchFamily="18" charset="0"/>
                                </a:rPr>
                                <m:t>𝐻</m:t>
                              </m:r>
                            </m:e>
                            <m:sub>
                              <m:r>
                                <a:rPr lang="en-US" altLang="en-US" sz="2000" i="1" dirty="0">
                                  <a:solidFill>
                                    <a:schemeClr val="tx1"/>
                                  </a:solidFill>
                                  <a:latin typeface="Cambria Math" panose="02040503050406030204" pitchFamily="18" charset="0"/>
                                </a:rPr>
                                <m:t>1</m:t>
                              </m:r>
                            </m:sub>
                          </m:sSub>
                          <m:d>
                            <m:dPr>
                              <m:ctrlPr>
                                <a:rPr lang="en-US" altLang="en-US" sz="2000" i="1" dirty="0">
                                  <a:solidFill>
                                    <a:schemeClr val="tx1"/>
                                  </a:solidFill>
                                  <a:latin typeface="Cambria Math" panose="02040503050406030204" pitchFamily="18" charset="0"/>
                                </a:rPr>
                              </m:ctrlPr>
                            </m:dPr>
                            <m:e>
                              <m:r>
                                <a:rPr lang="en-US" altLang="en-US" sz="2000" b="0" i="1" dirty="0" smtClean="0">
                                  <a:solidFill>
                                    <a:schemeClr val="tx1"/>
                                  </a:solidFill>
                                  <a:latin typeface="Cambria Math" panose="02040503050406030204" pitchFamily="18" charset="0"/>
                                </a:rPr>
                                <m:t>14</m:t>
                              </m:r>
                            </m:e>
                          </m:d>
                          <m:r>
                            <a:rPr lang="en-US" altLang="en-US" sz="2000" i="1" dirty="0">
                              <a:solidFill>
                                <a:schemeClr val="tx1"/>
                              </a:solidFill>
                              <a:latin typeface="Cambria Math" panose="02040503050406030204" pitchFamily="18" charset="0"/>
                            </a:rPr>
                            <m:t>+</m:t>
                          </m:r>
                          <m:r>
                            <a:rPr lang="en-US" altLang="en-US" sz="2000" b="0" i="1" dirty="0" smtClean="0">
                              <a:solidFill>
                                <a:schemeClr val="tx1"/>
                              </a:solidFill>
                              <a:latin typeface="Cambria Math" panose="02040503050406030204" pitchFamily="18" charset="0"/>
                            </a:rPr>
                            <m:t>1</m:t>
                          </m:r>
                          <m:r>
                            <a:rPr lang="en-US" altLang="en-US" sz="2000" i="1" dirty="0">
                              <a:solidFill>
                                <a:schemeClr val="tx1"/>
                              </a:solidFill>
                              <a:latin typeface="Cambria Math" panose="02040503050406030204" pitchFamily="18" charset="0"/>
                              <a:ea typeface="Cambria Math" panose="02040503050406030204" pitchFamily="18" charset="0"/>
                            </a:rPr>
                            <m:t>∙</m:t>
                          </m:r>
                          <m:sSub>
                            <m:sSubPr>
                              <m:ctrlPr>
                                <a:rPr lang="en-US" altLang="en-US" sz="2000" i="1" dirty="0">
                                  <a:solidFill>
                                    <a:schemeClr val="tx1"/>
                                  </a:solidFill>
                                  <a:latin typeface="Cambria Math" panose="02040503050406030204" pitchFamily="18" charset="0"/>
                                </a:rPr>
                              </m:ctrlPr>
                            </m:sSubPr>
                            <m:e>
                              <m:r>
                                <a:rPr lang="en-US" altLang="en-US" sz="2000" i="1" dirty="0">
                                  <a:solidFill>
                                    <a:schemeClr val="tx1"/>
                                  </a:solidFill>
                                  <a:latin typeface="Cambria Math" panose="02040503050406030204" pitchFamily="18" charset="0"/>
                                </a:rPr>
                                <m:t>𝐻</m:t>
                              </m:r>
                            </m:e>
                            <m:sub>
                              <m:r>
                                <a:rPr lang="en-US" altLang="en-US" sz="2000" i="1" dirty="0">
                                  <a:solidFill>
                                    <a:schemeClr val="tx1"/>
                                  </a:solidFill>
                                  <a:latin typeface="Cambria Math" panose="02040503050406030204" pitchFamily="18" charset="0"/>
                                </a:rPr>
                                <m:t>2</m:t>
                              </m:r>
                            </m:sub>
                          </m:sSub>
                          <m:d>
                            <m:dPr>
                              <m:ctrlPr>
                                <a:rPr lang="en-US" altLang="en-US" sz="2000" i="1" dirty="0">
                                  <a:solidFill>
                                    <a:schemeClr val="tx1"/>
                                  </a:solidFill>
                                  <a:latin typeface="Cambria Math" panose="02040503050406030204" pitchFamily="18" charset="0"/>
                                </a:rPr>
                              </m:ctrlPr>
                            </m:dPr>
                            <m:e>
                              <m:r>
                                <a:rPr lang="en-US" altLang="en-US" sz="2000" b="0" i="1" dirty="0" smtClean="0">
                                  <a:solidFill>
                                    <a:schemeClr val="tx1"/>
                                  </a:solidFill>
                                  <a:latin typeface="Cambria Math" panose="02040503050406030204" pitchFamily="18" charset="0"/>
                                </a:rPr>
                                <m:t>14</m:t>
                              </m:r>
                            </m:e>
                          </m:d>
                        </m:e>
                      </m:d>
                      <m:r>
                        <a:rPr lang="en-US" altLang="en-US" sz="2000" i="1" dirty="0">
                          <a:solidFill>
                            <a:schemeClr val="tx1"/>
                          </a:solidFill>
                          <a:latin typeface="Cambria Math" panose="02040503050406030204" pitchFamily="18" charset="0"/>
                        </a:rPr>
                        <m:t>𝑀𝑜𝑑</m:t>
                      </m:r>
                      <m:r>
                        <a:rPr lang="en-US" altLang="en-US" sz="2000" i="1" dirty="0">
                          <a:solidFill>
                            <a:schemeClr val="tx1"/>
                          </a:solidFill>
                          <a:latin typeface="Cambria Math" panose="02040503050406030204" pitchFamily="18" charset="0"/>
                        </a:rPr>
                        <m:t> 13</m:t>
                      </m:r>
                    </m:oMath>
                  </m:oMathPara>
                </a14:m>
                <a:endParaRPr lang="en-US" altLang="en-US" sz="2000" dirty="0">
                  <a:solidFill>
                    <a:schemeClr val="tx1"/>
                  </a:solidFill>
                </a:endParaRPr>
              </a:p>
              <a:p>
                <a:pPr algn="just" fontAlgn="base">
                  <a:spcAft>
                    <a:spcPct val="0"/>
                  </a:spcAft>
                  <a:buClr>
                    <a:srgbClr val="A9A57C"/>
                  </a:buClr>
                  <a:buNone/>
                </a:pPr>
                <a:r>
                  <a:rPr lang="en-US" altLang="en-US" sz="2000" dirty="0">
                    <a:solidFill>
                      <a:schemeClr val="tx1"/>
                    </a:solidFill>
                  </a:rPr>
                  <a:t>                     </a:t>
                </a:r>
                <a14:m>
                  <m:oMath xmlns:m="http://schemas.openxmlformats.org/officeDocument/2006/math">
                    <m:r>
                      <a:rPr lang="en-US" altLang="en-US" sz="2000" i="1" dirty="0">
                        <a:solidFill>
                          <a:schemeClr val="tx1"/>
                        </a:solidFill>
                        <a:latin typeface="Cambria Math" panose="02040503050406030204" pitchFamily="18" charset="0"/>
                      </a:rPr>
                      <m:t>=</m:t>
                    </m:r>
                    <m:d>
                      <m:dPr>
                        <m:ctrlPr>
                          <a:rPr lang="en-US" altLang="en-US" sz="2000" i="1" dirty="0">
                            <a:solidFill>
                              <a:schemeClr val="tx1"/>
                            </a:solidFill>
                            <a:latin typeface="Cambria Math" panose="02040503050406030204" pitchFamily="18" charset="0"/>
                          </a:rPr>
                        </m:ctrlPr>
                      </m:dPr>
                      <m:e>
                        <m:r>
                          <a:rPr lang="en-US" altLang="en-US" sz="2000" b="0" i="1" dirty="0" smtClean="0">
                            <a:solidFill>
                              <a:schemeClr val="tx1"/>
                            </a:solidFill>
                            <a:latin typeface="Cambria Math" panose="02040503050406030204" pitchFamily="18" charset="0"/>
                          </a:rPr>
                          <m:t>1</m:t>
                        </m:r>
                        <m:r>
                          <a:rPr lang="en-US" altLang="en-US" sz="2000" i="1" dirty="0">
                            <a:solidFill>
                              <a:schemeClr val="tx1"/>
                            </a:solidFill>
                            <a:latin typeface="Cambria Math" panose="02040503050406030204" pitchFamily="18" charset="0"/>
                          </a:rPr>
                          <m:t>+</m:t>
                        </m:r>
                        <m:r>
                          <a:rPr lang="en-US" altLang="en-US" sz="2000" b="0" i="1" dirty="0" smtClean="0">
                            <a:solidFill>
                              <a:schemeClr val="tx1"/>
                            </a:solidFill>
                            <a:latin typeface="Cambria Math" panose="02040503050406030204" pitchFamily="18" charset="0"/>
                          </a:rPr>
                          <m:t>4</m:t>
                        </m:r>
                      </m:e>
                    </m:d>
                    <m:r>
                      <a:rPr lang="en-US" altLang="en-US" sz="2000" i="1" dirty="0">
                        <a:solidFill>
                          <a:schemeClr val="tx1"/>
                        </a:solidFill>
                        <a:latin typeface="Cambria Math" panose="02040503050406030204" pitchFamily="18" charset="0"/>
                      </a:rPr>
                      <m:t>𝑀𝑜𝑑</m:t>
                    </m:r>
                    <m:r>
                      <a:rPr lang="en-US" altLang="en-US" sz="2000" i="1" dirty="0">
                        <a:solidFill>
                          <a:schemeClr val="tx1"/>
                        </a:solidFill>
                        <a:latin typeface="Cambria Math" panose="02040503050406030204" pitchFamily="18" charset="0"/>
                      </a:rPr>
                      <m:t> 13=5</m:t>
                    </m:r>
                  </m:oMath>
                </a14:m>
                <a:endParaRPr lang="en-US" altLang="en-US" sz="2000" dirty="0">
                  <a:solidFill>
                    <a:schemeClr val="tx1"/>
                  </a:solidFill>
                </a:endParaRPr>
              </a:p>
              <a:p>
                <a:pPr fontAlgn="base">
                  <a:spcAft>
                    <a:spcPct val="0"/>
                  </a:spcAft>
                  <a:buClr>
                    <a:srgbClr val="A9A57C"/>
                  </a:buClr>
                  <a:buNone/>
                </a:pPr>
                <a:endParaRPr lang="en-US" altLang="en-US" sz="2000" dirty="0">
                  <a:solidFill>
                    <a:schemeClr val="tx1"/>
                  </a:solidFill>
                </a:endParaRPr>
              </a:p>
              <a:p>
                <a:pPr algn="just" fontAlgn="base">
                  <a:spcAft>
                    <a:spcPct val="0"/>
                  </a:spcAft>
                  <a:buClr>
                    <a:srgbClr val="A9A57C"/>
                  </a:buClr>
                  <a:buNone/>
                </a:pPr>
                <a14:m>
                  <m:oMathPara xmlns:m="http://schemas.openxmlformats.org/officeDocument/2006/math">
                    <m:oMathParaPr>
                      <m:jc m:val="left"/>
                    </m:oMathParaPr>
                    <m:oMath xmlns:m="http://schemas.openxmlformats.org/officeDocument/2006/math">
                      <m:r>
                        <a:rPr lang="en-US" altLang="en-US" sz="2000" i="1" dirty="0">
                          <a:solidFill>
                            <a:schemeClr val="tx1"/>
                          </a:solidFill>
                          <a:latin typeface="Cambria Math" panose="02040503050406030204" pitchFamily="18" charset="0"/>
                        </a:rPr>
                        <m:t>𝐻</m:t>
                      </m:r>
                      <m:d>
                        <m:dPr>
                          <m:ctrlPr>
                            <a:rPr lang="en-US" altLang="en-US" sz="2000" i="1" dirty="0">
                              <a:solidFill>
                                <a:schemeClr val="tx1"/>
                              </a:solidFill>
                              <a:latin typeface="Cambria Math" panose="02040503050406030204" pitchFamily="18" charset="0"/>
                            </a:rPr>
                          </m:ctrlPr>
                        </m:dPr>
                        <m:e>
                          <m:r>
                            <a:rPr lang="en-US" altLang="en-US" sz="2000" i="1" dirty="0">
                              <a:solidFill>
                                <a:schemeClr val="tx1"/>
                              </a:solidFill>
                              <a:latin typeface="Cambria Math" panose="02040503050406030204" pitchFamily="18" charset="0"/>
                            </a:rPr>
                            <m:t>14, </m:t>
                          </m:r>
                          <m:r>
                            <a:rPr lang="en-US" altLang="en-US" sz="2000" b="0" i="1" dirty="0" smtClean="0">
                              <a:solidFill>
                                <a:schemeClr val="tx1"/>
                              </a:solidFill>
                              <a:latin typeface="Cambria Math" panose="02040503050406030204" pitchFamily="18" charset="0"/>
                            </a:rPr>
                            <m:t>2</m:t>
                          </m:r>
                        </m:e>
                      </m:d>
                      <m:r>
                        <a:rPr lang="en-US" altLang="en-US" sz="2000" i="1" dirty="0">
                          <a:solidFill>
                            <a:schemeClr val="tx1"/>
                          </a:solidFill>
                          <a:latin typeface="Cambria Math" panose="02040503050406030204" pitchFamily="18" charset="0"/>
                        </a:rPr>
                        <m:t>=</m:t>
                      </m:r>
                      <m:d>
                        <m:dPr>
                          <m:ctrlPr>
                            <a:rPr lang="en-US" altLang="en-US" sz="2000" i="1" dirty="0">
                              <a:solidFill>
                                <a:schemeClr val="tx1"/>
                              </a:solidFill>
                              <a:latin typeface="Cambria Math" panose="02040503050406030204" pitchFamily="18" charset="0"/>
                            </a:rPr>
                          </m:ctrlPr>
                        </m:dPr>
                        <m:e>
                          <m:sSub>
                            <m:sSubPr>
                              <m:ctrlPr>
                                <a:rPr lang="en-US" altLang="en-US" sz="2000" i="1" dirty="0">
                                  <a:solidFill>
                                    <a:schemeClr val="tx1"/>
                                  </a:solidFill>
                                  <a:latin typeface="Cambria Math" panose="02040503050406030204" pitchFamily="18" charset="0"/>
                                </a:rPr>
                              </m:ctrlPr>
                            </m:sSubPr>
                            <m:e>
                              <m:r>
                                <a:rPr lang="en-US" altLang="en-US" sz="2000" i="1" dirty="0">
                                  <a:solidFill>
                                    <a:schemeClr val="tx1"/>
                                  </a:solidFill>
                                  <a:latin typeface="Cambria Math" panose="02040503050406030204" pitchFamily="18" charset="0"/>
                                </a:rPr>
                                <m:t>𝐻</m:t>
                              </m:r>
                            </m:e>
                            <m:sub>
                              <m:r>
                                <a:rPr lang="en-US" altLang="en-US" sz="2000" i="1" dirty="0">
                                  <a:solidFill>
                                    <a:schemeClr val="tx1"/>
                                  </a:solidFill>
                                  <a:latin typeface="Cambria Math" panose="02040503050406030204" pitchFamily="18" charset="0"/>
                                </a:rPr>
                                <m:t>1</m:t>
                              </m:r>
                            </m:sub>
                          </m:sSub>
                          <m:d>
                            <m:dPr>
                              <m:ctrlPr>
                                <a:rPr lang="en-US" altLang="en-US" sz="2000" i="1" dirty="0">
                                  <a:solidFill>
                                    <a:schemeClr val="tx1"/>
                                  </a:solidFill>
                                  <a:latin typeface="Cambria Math" panose="02040503050406030204" pitchFamily="18" charset="0"/>
                                </a:rPr>
                              </m:ctrlPr>
                            </m:dPr>
                            <m:e>
                              <m:r>
                                <a:rPr lang="en-US" altLang="en-US" sz="2000" i="1" dirty="0">
                                  <a:solidFill>
                                    <a:schemeClr val="tx1"/>
                                  </a:solidFill>
                                  <a:latin typeface="Cambria Math" panose="02040503050406030204" pitchFamily="18" charset="0"/>
                                </a:rPr>
                                <m:t>14</m:t>
                              </m:r>
                            </m:e>
                          </m:d>
                          <m:r>
                            <a:rPr lang="en-US" altLang="en-US" sz="2000" i="1" dirty="0">
                              <a:solidFill>
                                <a:schemeClr val="tx1"/>
                              </a:solidFill>
                              <a:latin typeface="Cambria Math" panose="02040503050406030204" pitchFamily="18" charset="0"/>
                            </a:rPr>
                            <m:t>+</m:t>
                          </m:r>
                          <m:r>
                            <a:rPr lang="en-US" altLang="en-US" sz="2000" b="0" i="1" dirty="0" smtClean="0">
                              <a:solidFill>
                                <a:schemeClr val="tx1"/>
                              </a:solidFill>
                              <a:latin typeface="Cambria Math" panose="02040503050406030204" pitchFamily="18" charset="0"/>
                            </a:rPr>
                            <m:t>2</m:t>
                          </m:r>
                          <m:r>
                            <a:rPr lang="en-US" altLang="en-US" sz="2000" i="1" dirty="0">
                              <a:solidFill>
                                <a:schemeClr val="tx1"/>
                              </a:solidFill>
                              <a:latin typeface="Cambria Math" panose="02040503050406030204" pitchFamily="18" charset="0"/>
                              <a:ea typeface="Cambria Math" panose="02040503050406030204" pitchFamily="18" charset="0"/>
                            </a:rPr>
                            <m:t>∙</m:t>
                          </m:r>
                          <m:sSub>
                            <m:sSubPr>
                              <m:ctrlPr>
                                <a:rPr lang="en-US" altLang="en-US" sz="2000" i="1" dirty="0">
                                  <a:solidFill>
                                    <a:schemeClr val="tx1"/>
                                  </a:solidFill>
                                  <a:latin typeface="Cambria Math" panose="02040503050406030204" pitchFamily="18" charset="0"/>
                                </a:rPr>
                              </m:ctrlPr>
                            </m:sSubPr>
                            <m:e>
                              <m:r>
                                <a:rPr lang="en-US" altLang="en-US" sz="2000" i="1" dirty="0">
                                  <a:solidFill>
                                    <a:schemeClr val="tx1"/>
                                  </a:solidFill>
                                  <a:latin typeface="Cambria Math" panose="02040503050406030204" pitchFamily="18" charset="0"/>
                                </a:rPr>
                                <m:t>𝐻</m:t>
                              </m:r>
                            </m:e>
                            <m:sub>
                              <m:r>
                                <a:rPr lang="en-US" altLang="en-US" sz="2000" i="1" dirty="0">
                                  <a:solidFill>
                                    <a:schemeClr val="tx1"/>
                                  </a:solidFill>
                                  <a:latin typeface="Cambria Math" panose="02040503050406030204" pitchFamily="18" charset="0"/>
                                </a:rPr>
                                <m:t>2</m:t>
                              </m:r>
                            </m:sub>
                          </m:sSub>
                          <m:d>
                            <m:dPr>
                              <m:ctrlPr>
                                <a:rPr lang="en-US" altLang="en-US" sz="2000" i="1" dirty="0">
                                  <a:solidFill>
                                    <a:schemeClr val="tx1"/>
                                  </a:solidFill>
                                  <a:latin typeface="Cambria Math" panose="02040503050406030204" pitchFamily="18" charset="0"/>
                                </a:rPr>
                              </m:ctrlPr>
                            </m:dPr>
                            <m:e>
                              <m:r>
                                <a:rPr lang="en-US" altLang="en-US" sz="2000" i="1" dirty="0">
                                  <a:solidFill>
                                    <a:schemeClr val="tx1"/>
                                  </a:solidFill>
                                  <a:latin typeface="Cambria Math" panose="02040503050406030204" pitchFamily="18" charset="0"/>
                                </a:rPr>
                                <m:t>14</m:t>
                              </m:r>
                            </m:e>
                          </m:d>
                        </m:e>
                      </m:d>
                      <m:r>
                        <a:rPr lang="en-US" altLang="en-US" sz="2000" i="1" dirty="0">
                          <a:solidFill>
                            <a:schemeClr val="tx1"/>
                          </a:solidFill>
                          <a:latin typeface="Cambria Math" panose="02040503050406030204" pitchFamily="18" charset="0"/>
                        </a:rPr>
                        <m:t>𝑀𝑜𝑑</m:t>
                      </m:r>
                      <m:r>
                        <a:rPr lang="en-US" altLang="en-US" sz="2000" i="1" dirty="0">
                          <a:solidFill>
                            <a:schemeClr val="tx1"/>
                          </a:solidFill>
                          <a:latin typeface="Cambria Math" panose="02040503050406030204" pitchFamily="18" charset="0"/>
                        </a:rPr>
                        <m:t> 13</m:t>
                      </m:r>
                    </m:oMath>
                  </m:oMathPara>
                </a14:m>
                <a:endParaRPr lang="en-US" altLang="en-US" sz="2000" dirty="0">
                  <a:solidFill>
                    <a:schemeClr val="tx1"/>
                  </a:solidFill>
                </a:endParaRPr>
              </a:p>
              <a:p>
                <a:pPr algn="just" fontAlgn="base">
                  <a:spcAft>
                    <a:spcPct val="0"/>
                  </a:spcAft>
                  <a:buClr>
                    <a:srgbClr val="A9A57C"/>
                  </a:buClr>
                  <a:buNone/>
                </a:pPr>
                <a:r>
                  <a:rPr lang="en-US" altLang="en-US" sz="2000" dirty="0">
                    <a:solidFill>
                      <a:schemeClr val="tx1"/>
                    </a:solidFill>
                  </a:rPr>
                  <a:t>                     </a:t>
                </a:r>
                <a14:m>
                  <m:oMath xmlns:m="http://schemas.openxmlformats.org/officeDocument/2006/math">
                    <m:r>
                      <a:rPr lang="en-US" altLang="en-US" sz="2000" i="1" dirty="0">
                        <a:solidFill>
                          <a:schemeClr val="tx1"/>
                        </a:solidFill>
                        <a:latin typeface="Cambria Math" panose="02040503050406030204" pitchFamily="18" charset="0"/>
                      </a:rPr>
                      <m:t>=</m:t>
                    </m:r>
                    <m:d>
                      <m:dPr>
                        <m:ctrlPr>
                          <a:rPr lang="en-US" altLang="en-US" sz="2000" i="1" dirty="0">
                            <a:solidFill>
                              <a:schemeClr val="tx1"/>
                            </a:solidFill>
                            <a:latin typeface="Cambria Math" panose="02040503050406030204" pitchFamily="18" charset="0"/>
                          </a:rPr>
                        </m:ctrlPr>
                      </m:dPr>
                      <m:e>
                        <m:r>
                          <a:rPr lang="en-US" altLang="en-US" sz="2000" i="1" dirty="0">
                            <a:solidFill>
                              <a:schemeClr val="tx1"/>
                            </a:solidFill>
                            <a:latin typeface="Cambria Math" panose="02040503050406030204" pitchFamily="18" charset="0"/>
                          </a:rPr>
                          <m:t>1+</m:t>
                        </m:r>
                        <m:r>
                          <a:rPr lang="en-US" altLang="en-US" sz="2000" b="0" i="1" dirty="0" smtClean="0">
                            <a:solidFill>
                              <a:schemeClr val="tx1"/>
                            </a:solidFill>
                            <a:latin typeface="Cambria Math" panose="02040503050406030204" pitchFamily="18" charset="0"/>
                          </a:rPr>
                          <m:t>8</m:t>
                        </m:r>
                      </m:e>
                    </m:d>
                    <m:r>
                      <a:rPr lang="en-US" altLang="en-US" sz="2000" i="1" dirty="0">
                        <a:solidFill>
                          <a:schemeClr val="tx1"/>
                        </a:solidFill>
                        <a:latin typeface="Cambria Math" panose="02040503050406030204" pitchFamily="18" charset="0"/>
                      </a:rPr>
                      <m:t>𝑀𝑜𝑑</m:t>
                    </m:r>
                    <m:r>
                      <a:rPr lang="en-US" altLang="en-US" sz="2000" i="1" dirty="0">
                        <a:solidFill>
                          <a:schemeClr val="tx1"/>
                        </a:solidFill>
                        <a:latin typeface="Cambria Math" panose="02040503050406030204" pitchFamily="18" charset="0"/>
                      </a:rPr>
                      <m:t> 13=9</m:t>
                    </m:r>
                  </m:oMath>
                </a14:m>
                <a:endParaRPr lang="en-US" altLang="en-US" sz="2000" dirty="0">
                  <a:solidFill>
                    <a:schemeClr val="tx1"/>
                  </a:solidFill>
                </a:endParaRPr>
              </a:p>
            </p:txBody>
          </p:sp>
        </mc:Choice>
        <mc:Fallback xmlns="">
          <p:sp>
            <p:nvSpPr>
              <p:cNvPr id="6" name="Rectangle 3">
                <a:extLst>
                  <a:ext uri="{FF2B5EF4-FFF2-40B4-BE49-F238E27FC236}">
                    <a16:creationId xmlns:a16="http://schemas.microsoft.com/office/drawing/2014/main" id="{6FBC68C4-E0B2-4649-BC7B-DA3E0AD9D218}"/>
                  </a:ext>
                </a:extLst>
              </p:cNvPr>
              <p:cNvSpPr txBox="1">
                <a:spLocks noRot="1" noChangeAspect="1" noMove="1" noResize="1" noEditPoints="1" noAdjustHandles="1" noChangeArrowheads="1" noChangeShapeType="1" noTextEdit="1"/>
              </p:cNvSpPr>
              <p:nvPr/>
            </p:nvSpPr>
            <p:spPr bwMode="auto">
              <a:xfrm>
                <a:off x="1085852" y="2012559"/>
                <a:ext cx="7116762" cy="4456114"/>
              </a:xfrm>
              <a:prstGeom prst="rect">
                <a:avLst/>
              </a:prstGeom>
              <a:blipFill>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aphicFrame>
        <p:nvGraphicFramePr>
          <p:cNvPr id="7" name="Group 4">
            <a:extLst>
              <a:ext uri="{FF2B5EF4-FFF2-40B4-BE49-F238E27FC236}">
                <a16:creationId xmlns:a16="http://schemas.microsoft.com/office/drawing/2014/main" id="{BD4DE177-76CC-43E1-A1E1-A16FBC5480B1}"/>
              </a:ext>
            </a:extLst>
          </p:cNvPr>
          <p:cNvGraphicFramePr>
            <a:graphicFrameLocks noGrp="1"/>
          </p:cNvGraphicFramePr>
          <p:nvPr>
            <p:extLst>
              <p:ext uri="{D42A27DB-BD31-4B8C-83A1-F6EECF244321}">
                <p14:modId xmlns:p14="http://schemas.microsoft.com/office/powerpoint/2010/main" val="1648839714"/>
              </p:ext>
            </p:extLst>
          </p:nvPr>
        </p:nvGraphicFramePr>
        <p:xfrm>
          <a:off x="8557062" y="1815892"/>
          <a:ext cx="701675" cy="4456113"/>
        </p:xfrm>
        <a:graphic>
          <a:graphicData uri="http://schemas.openxmlformats.org/drawingml/2006/table">
            <a:tbl>
              <a:tblPr/>
              <a:tblGrid>
                <a:gridCol w="701675">
                  <a:extLst>
                    <a:ext uri="{9D8B030D-6E8A-4147-A177-3AD203B41FA5}">
                      <a16:colId xmlns:a16="http://schemas.microsoft.com/office/drawing/2014/main" val="20000"/>
                    </a:ext>
                  </a:extLst>
                </a:gridCol>
              </a:tblGrid>
              <a:tr h="342900">
                <a:tc>
                  <a:txBody>
                    <a:bodyPr/>
                    <a:lstStyle>
                      <a:lvl1pPr>
                        <a:spcBef>
                          <a:spcPct val="20000"/>
                        </a:spcBef>
                        <a:defRPr sz="2400">
                          <a:solidFill>
                            <a:schemeClr val="accent2"/>
                          </a:solidFill>
                          <a:latin typeface="Arial" charset="0"/>
                        </a:defRPr>
                      </a:lvl1pPr>
                      <a:lvl2pPr>
                        <a:spcBef>
                          <a:spcPct val="20000"/>
                        </a:spcBef>
                        <a:defRPr sz="2000">
                          <a:solidFill>
                            <a:schemeClr val="tx1"/>
                          </a:solidFill>
                          <a:latin typeface="Arial" charset="0"/>
                        </a:defRPr>
                      </a:lvl2pPr>
                      <a:lvl3pPr>
                        <a:spcBef>
                          <a:spcPct val="20000"/>
                        </a:spcBef>
                        <a:defRPr>
                          <a:solidFill>
                            <a:schemeClr val="accent2"/>
                          </a:solidFill>
                          <a:latin typeface="Arial" charset="0"/>
                        </a:defRPr>
                      </a:lvl3pPr>
                      <a:lvl4pPr>
                        <a:spcBef>
                          <a:spcPct val="20000"/>
                        </a:spcBef>
                        <a:defRPr sz="1600">
                          <a:solidFill>
                            <a:schemeClr val="tx1"/>
                          </a:solidFill>
                          <a:latin typeface="Arial" charset="0"/>
                        </a:defRPr>
                      </a:lvl4pPr>
                      <a:lvl5pPr>
                        <a:spcBef>
                          <a:spcPct val="20000"/>
                        </a:spcBef>
                        <a:defRPr sz="1400">
                          <a:solidFill>
                            <a:schemeClr val="tx1"/>
                          </a:solidFill>
                          <a:latin typeface="Arial" charset="0"/>
                        </a:defRPr>
                      </a:lvl5pPr>
                      <a:lvl6pPr fontAlgn="base">
                        <a:spcBef>
                          <a:spcPct val="20000"/>
                        </a:spcBef>
                        <a:spcAft>
                          <a:spcPct val="0"/>
                        </a:spcAft>
                        <a:defRPr sz="1400">
                          <a:solidFill>
                            <a:schemeClr val="tx1"/>
                          </a:solidFill>
                          <a:latin typeface="Arial" charset="0"/>
                        </a:defRPr>
                      </a:lvl6pPr>
                      <a:lvl7pPr fontAlgn="base">
                        <a:spcBef>
                          <a:spcPct val="20000"/>
                        </a:spcBef>
                        <a:spcAft>
                          <a:spcPct val="0"/>
                        </a:spcAft>
                        <a:defRPr sz="1400">
                          <a:solidFill>
                            <a:schemeClr val="tx1"/>
                          </a:solidFill>
                          <a:latin typeface="Arial" charset="0"/>
                        </a:defRPr>
                      </a:lvl7pPr>
                      <a:lvl8pPr fontAlgn="base">
                        <a:spcBef>
                          <a:spcPct val="20000"/>
                        </a:spcBef>
                        <a:spcAft>
                          <a:spcPct val="0"/>
                        </a:spcAft>
                        <a:defRPr sz="1400">
                          <a:solidFill>
                            <a:schemeClr val="tx1"/>
                          </a:solidFill>
                          <a:latin typeface="Arial" charset="0"/>
                        </a:defRPr>
                      </a:lvl8pPr>
                      <a:lvl9pPr fontAlgn="base">
                        <a:spcBef>
                          <a:spcPct val="20000"/>
                        </a:spcBef>
                        <a:spcAft>
                          <a:spcPct val="0"/>
                        </a:spcAft>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accent2"/>
                        </a:solidFill>
                        <a:effectLst/>
                        <a:latin typeface="Arial" charset="0"/>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lvl1pPr>
                        <a:spcBef>
                          <a:spcPct val="20000"/>
                        </a:spcBef>
                        <a:defRPr sz="2400">
                          <a:solidFill>
                            <a:schemeClr val="accent2"/>
                          </a:solidFill>
                          <a:latin typeface="Arial" charset="0"/>
                        </a:defRPr>
                      </a:lvl1pPr>
                      <a:lvl2pPr>
                        <a:spcBef>
                          <a:spcPct val="20000"/>
                        </a:spcBef>
                        <a:defRPr sz="2000">
                          <a:solidFill>
                            <a:schemeClr val="tx1"/>
                          </a:solidFill>
                          <a:latin typeface="Arial" charset="0"/>
                        </a:defRPr>
                      </a:lvl2pPr>
                      <a:lvl3pPr>
                        <a:spcBef>
                          <a:spcPct val="20000"/>
                        </a:spcBef>
                        <a:defRPr>
                          <a:solidFill>
                            <a:schemeClr val="accent2"/>
                          </a:solidFill>
                          <a:latin typeface="Arial" charset="0"/>
                        </a:defRPr>
                      </a:lvl3pPr>
                      <a:lvl4pPr>
                        <a:spcBef>
                          <a:spcPct val="20000"/>
                        </a:spcBef>
                        <a:defRPr sz="1600">
                          <a:solidFill>
                            <a:schemeClr val="tx1"/>
                          </a:solidFill>
                          <a:latin typeface="Arial" charset="0"/>
                        </a:defRPr>
                      </a:lvl4pPr>
                      <a:lvl5pPr>
                        <a:spcBef>
                          <a:spcPct val="20000"/>
                        </a:spcBef>
                        <a:defRPr sz="1400">
                          <a:solidFill>
                            <a:schemeClr val="tx1"/>
                          </a:solidFill>
                          <a:latin typeface="Arial" charset="0"/>
                        </a:defRPr>
                      </a:lvl5pPr>
                      <a:lvl6pPr fontAlgn="base">
                        <a:spcBef>
                          <a:spcPct val="20000"/>
                        </a:spcBef>
                        <a:spcAft>
                          <a:spcPct val="0"/>
                        </a:spcAft>
                        <a:defRPr sz="1400">
                          <a:solidFill>
                            <a:schemeClr val="tx1"/>
                          </a:solidFill>
                          <a:latin typeface="Arial" charset="0"/>
                        </a:defRPr>
                      </a:lvl6pPr>
                      <a:lvl7pPr fontAlgn="base">
                        <a:spcBef>
                          <a:spcPct val="20000"/>
                        </a:spcBef>
                        <a:spcAft>
                          <a:spcPct val="0"/>
                        </a:spcAft>
                        <a:defRPr sz="1400">
                          <a:solidFill>
                            <a:schemeClr val="tx1"/>
                          </a:solidFill>
                          <a:latin typeface="Arial" charset="0"/>
                        </a:defRPr>
                      </a:lvl7pPr>
                      <a:lvl8pPr fontAlgn="base">
                        <a:spcBef>
                          <a:spcPct val="20000"/>
                        </a:spcBef>
                        <a:spcAft>
                          <a:spcPct val="0"/>
                        </a:spcAft>
                        <a:defRPr sz="1400">
                          <a:solidFill>
                            <a:schemeClr val="tx1"/>
                          </a:solidFill>
                          <a:latin typeface="Arial" charset="0"/>
                        </a:defRPr>
                      </a:lvl8pPr>
                      <a:lvl9pPr fontAlgn="base">
                        <a:spcBef>
                          <a:spcPct val="20000"/>
                        </a:spcBef>
                        <a:spcAft>
                          <a:spcPct val="0"/>
                        </a:spcAft>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79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342900">
                <a:tc>
                  <a:txBody>
                    <a:bodyPr/>
                    <a:lstStyle>
                      <a:lvl1pPr>
                        <a:spcBef>
                          <a:spcPct val="20000"/>
                        </a:spcBef>
                        <a:defRPr sz="2400">
                          <a:solidFill>
                            <a:schemeClr val="accent2"/>
                          </a:solidFill>
                          <a:latin typeface="Arial" charset="0"/>
                        </a:defRPr>
                      </a:lvl1pPr>
                      <a:lvl2pPr>
                        <a:spcBef>
                          <a:spcPct val="20000"/>
                        </a:spcBef>
                        <a:defRPr sz="2000">
                          <a:solidFill>
                            <a:schemeClr val="tx1"/>
                          </a:solidFill>
                          <a:latin typeface="Arial" charset="0"/>
                        </a:defRPr>
                      </a:lvl2pPr>
                      <a:lvl3pPr>
                        <a:spcBef>
                          <a:spcPct val="20000"/>
                        </a:spcBef>
                        <a:defRPr>
                          <a:solidFill>
                            <a:schemeClr val="accent2"/>
                          </a:solidFill>
                          <a:latin typeface="Arial" charset="0"/>
                        </a:defRPr>
                      </a:lvl3pPr>
                      <a:lvl4pPr>
                        <a:spcBef>
                          <a:spcPct val="20000"/>
                        </a:spcBef>
                        <a:defRPr sz="1600">
                          <a:solidFill>
                            <a:schemeClr val="tx1"/>
                          </a:solidFill>
                          <a:latin typeface="Arial" charset="0"/>
                        </a:defRPr>
                      </a:lvl4pPr>
                      <a:lvl5pPr>
                        <a:spcBef>
                          <a:spcPct val="20000"/>
                        </a:spcBef>
                        <a:defRPr sz="1400">
                          <a:solidFill>
                            <a:schemeClr val="tx1"/>
                          </a:solidFill>
                          <a:latin typeface="Arial" charset="0"/>
                        </a:defRPr>
                      </a:lvl5pPr>
                      <a:lvl6pPr fontAlgn="base">
                        <a:spcBef>
                          <a:spcPct val="20000"/>
                        </a:spcBef>
                        <a:spcAft>
                          <a:spcPct val="0"/>
                        </a:spcAft>
                        <a:defRPr sz="1400">
                          <a:solidFill>
                            <a:schemeClr val="tx1"/>
                          </a:solidFill>
                          <a:latin typeface="Arial" charset="0"/>
                        </a:defRPr>
                      </a:lvl6pPr>
                      <a:lvl7pPr fontAlgn="base">
                        <a:spcBef>
                          <a:spcPct val="20000"/>
                        </a:spcBef>
                        <a:spcAft>
                          <a:spcPct val="0"/>
                        </a:spcAft>
                        <a:defRPr sz="1400">
                          <a:solidFill>
                            <a:schemeClr val="tx1"/>
                          </a:solidFill>
                          <a:latin typeface="Arial" charset="0"/>
                        </a:defRPr>
                      </a:lvl7pPr>
                      <a:lvl8pPr fontAlgn="base">
                        <a:spcBef>
                          <a:spcPct val="20000"/>
                        </a:spcBef>
                        <a:spcAft>
                          <a:spcPct val="0"/>
                        </a:spcAft>
                        <a:defRPr sz="1400">
                          <a:solidFill>
                            <a:schemeClr val="tx1"/>
                          </a:solidFill>
                          <a:latin typeface="Arial" charset="0"/>
                        </a:defRPr>
                      </a:lvl8pPr>
                      <a:lvl9pPr fontAlgn="base">
                        <a:spcBef>
                          <a:spcPct val="20000"/>
                        </a:spcBef>
                        <a:spcAft>
                          <a:spcPct val="0"/>
                        </a:spcAft>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lvl1pPr>
                        <a:spcBef>
                          <a:spcPct val="20000"/>
                        </a:spcBef>
                        <a:defRPr sz="2400">
                          <a:solidFill>
                            <a:schemeClr val="accent2"/>
                          </a:solidFill>
                          <a:latin typeface="Arial" charset="0"/>
                        </a:defRPr>
                      </a:lvl1pPr>
                      <a:lvl2pPr>
                        <a:spcBef>
                          <a:spcPct val="20000"/>
                        </a:spcBef>
                        <a:defRPr sz="2000">
                          <a:solidFill>
                            <a:schemeClr val="tx1"/>
                          </a:solidFill>
                          <a:latin typeface="Arial" charset="0"/>
                        </a:defRPr>
                      </a:lvl2pPr>
                      <a:lvl3pPr>
                        <a:spcBef>
                          <a:spcPct val="20000"/>
                        </a:spcBef>
                        <a:defRPr>
                          <a:solidFill>
                            <a:schemeClr val="accent2"/>
                          </a:solidFill>
                          <a:latin typeface="Arial" charset="0"/>
                        </a:defRPr>
                      </a:lvl3pPr>
                      <a:lvl4pPr>
                        <a:spcBef>
                          <a:spcPct val="20000"/>
                        </a:spcBef>
                        <a:defRPr sz="1600">
                          <a:solidFill>
                            <a:schemeClr val="tx1"/>
                          </a:solidFill>
                          <a:latin typeface="Arial" charset="0"/>
                        </a:defRPr>
                      </a:lvl4pPr>
                      <a:lvl5pPr>
                        <a:spcBef>
                          <a:spcPct val="20000"/>
                        </a:spcBef>
                        <a:defRPr sz="1400">
                          <a:solidFill>
                            <a:schemeClr val="tx1"/>
                          </a:solidFill>
                          <a:latin typeface="Arial" charset="0"/>
                        </a:defRPr>
                      </a:lvl5pPr>
                      <a:lvl6pPr fontAlgn="base">
                        <a:spcBef>
                          <a:spcPct val="20000"/>
                        </a:spcBef>
                        <a:spcAft>
                          <a:spcPct val="0"/>
                        </a:spcAft>
                        <a:defRPr sz="1400">
                          <a:solidFill>
                            <a:schemeClr val="tx1"/>
                          </a:solidFill>
                          <a:latin typeface="Arial" charset="0"/>
                        </a:defRPr>
                      </a:lvl6pPr>
                      <a:lvl7pPr fontAlgn="base">
                        <a:spcBef>
                          <a:spcPct val="20000"/>
                        </a:spcBef>
                        <a:spcAft>
                          <a:spcPct val="0"/>
                        </a:spcAft>
                        <a:defRPr sz="1400">
                          <a:solidFill>
                            <a:schemeClr val="tx1"/>
                          </a:solidFill>
                          <a:latin typeface="Arial" charset="0"/>
                        </a:defRPr>
                      </a:lvl7pPr>
                      <a:lvl8pPr fontAlgn="base">
                        <a:spcBef>
                          <a:spcPct val="20000"/>
                        </a:spcBef>
                        <a:spcAft>
                          <a:spcPct val="0"/>
                        </a:spcAft>
                        <a:defRPr sz="1400">
                          <a:solidFill>
                            <a:schemeClr val="tx1"/>
                          </a:solidFill>
                          <a:latin typeface="Arial" charset="0"/>
                        </a:defRPr>
                      </a:lvl8pPr>
                      <a:lvl9pPr fontAlgn="base">
                        <a:spcBef>
                          <a:spcPct val="20000"/>
                        </a:spcBef>
                        <a:spcAft>
                          <a:spcPct val="0"/>
                        </a:spcAft>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lvl1pPr>
                        <a:spcBef>
                          <a:spcPct val="20000"/>
                        </a:spcBef>
                        <a:defRPr sz="2400">
                          <a:solidFill>
                            <a:schemeClr val="accent2"/>
                          </a:solidFill>
                          <a:latin typeface="Arial" charset="0"/>
                        </a:defRPr>
                      </a:lvl1pPr>
                      <a:lvl2pPr>
                        <a:spcBef>
                          <a:spcPct val="20000"/>
                        </a:spcBef>
                        <a:defRPr sz="2000">
                          <a:solidFill>
                            <a:schemeClr val="tx1"/>
                          </a:solidFill>
                          <a:latin typeface="Arial" charset="0"/>
                        </a:defRPr>
                      </a:lvl2pPr>
                      <a:lvl3pPr>
                        <a:spcBef>
                          <a:spcPct val="20000"/>
                        </a:spcBef>
                        <a:defRPr>
                          <a:solidFill>
                            <a:schemeClr val="accent2"/>
                          </a:solidFill>
                          <a:latin typeface="Arial" charset="0"/>
                        </a:defRPr>
                      </a:lvl3pPr>
                      <a:lvl4pPr>
                        <a:spcBef>
                          <a:spcPct val="20000"/>
                        </a:spcBef>
                        <a:defRPr sz="1600">
                          <a:solidFill>
                            <a:schemeClr val="tx1"/>
                          </a:solidFill>
                          <a:latin typeface="Arial" charset="0"/>
                        </a:defRPr>
                      </a:lvl4pPr>
                      <a:lvl5pPr>
                        <a:spcBef>
                          <a:spcPct val="20000"/>
                        </a:spcBef>
                        <a:defRPr sz="1400">
                          <a:solidFill>
                            <a:schemeClr val="tx1"/>
                          </a:solidFill>
                          <a:latin typeface="Arial" charset="0"/>
                        </a:defRPr>
                      </a:lvl5pPr>
                      <a:lvl6pPr fontAlgn="base">
                        <a:spcBef>
                          <a:spcPct val="20000"/>
                        </a:spcBef>
                        <a:spcAft>
                          <a:spcPct val="0"/>
                        </a:spcAft>
                        <a:defRPr sz="1400">
                          <a:solidFill>
                            <a:schemeClr val="tx1"/>
                          </a:solidFill>
                          <a:latin typeface="Arial" charset="0"/>
                        </a:defRPr>
                      </a:lvl6pPr>
                      <a:lvl7pPr fontAlgn="base">
                        <a:spcBef>
                          <a:spcPct val="20000"/>
                        </a:spcBef>
                        <a:spcAft>
                          <a:spcPct val="0"/>
                        </a:spcAft>
                        <a:defRPr sz="1400">
                          <a:solidFill>
                            <a:schemeClr val="tx1"/>
                          </a:solidFill>
                          <a:latin typeface="Arial" charset="0"/>
                        </a:defRPr>
                      </a:lvl7pPr>
                      <a:lvl8pPr fontAlgn="base">
                        <a:spcBef>
                          <a:spcPct val="20000"/>
                        </a:spcBef>
                        <a:spcAft>
                          <a:spcPct val="0"/>
                        </a:spcAft>
                        <a:defRPr sz="1400">
                          <a:solidFill>
                            <a:schemeClr val="tx1"/>
                          </a:solidFill>
                          <a:latin typeface="Arial" charset="0"/>
                        </a:defRPr>
                      </a:lvl8pPr>
                      <a:lvl9pPr fontAlgn="base">
                        <a:spcBef>
                          <a:spcPct val="20000"/>
                        </a:spcBef>
                        <a:spcAft>
                          <a:spcPct val="0"/>
                        </a:spcAft>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69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4"/>
                  </a:ext>
                </a:extLst>
              </a:tr>
              <a:tr h="342900">
                <a:tc>
                  <a:txBody>
                    <a:bodyPr/>
                    <a:lstStyle>
                      <a:lvl1pPr>
                        <a:spcBef>
                          <a:spcPct val="20000"/>
                        </a:spcBef>
                        <a:defRPr sz="2400">
                          <a:solidFill>
                            <a:schemeClr val="accent2"/>
                          </a:solidFill>
                          <a:latin typeface="Arial" charset="0"/>
                        </a:defRPr>
                      </a:lvl1pPr>
                      <a:lvl2pPr>
                        <a:spcBef>
                          <a:spcPct val="20000"/>
                        </a:spcBef>
                        <a:defRPr sz="2000">
                          <a:solidFill>
                            <a:schemeClr val="tx1"/>
                          </a:solidFill>
                          <a:latin typeface="Arial" charset="0"/>
                        </a:defRPr>
                      </a:lvl2pPr>
                      <a:lvl3pPr>
                        <a:spcBef>
                          <a:spcPct val="20000"/>
                        </a:spcBef>
                        <a:defRPr>
                          <a:solidFill>
                            <a:schemeClr val="accent2"/>
                          </a:solidFill>
                          <a:latin typeface="Arial" charset="0"/>
                        </a:defRPr>
                      </a:lvl3pPr>
                      <a:lvl4pPr>
                        <a:spcBef>
                          <a:spcPct val="20000"/>
                        </a:spcBef>
                        <a:defRPr sz="1600">
                          <a:solidFill>
                            <a:schemeClr val="tx1"/>
                          </a:solidFill>
                          <a:latin typeface="Arial" charset="0"/>
                        </a:defRPr>
                      </a:lvl4pPr>
                      <a:lvl5pPr>
                        <a:spcBef>
                          <a:spcPct val="20000"/>
                        </a:spcBef>
                        <a:defRPr sz="1400">
                          <a:solidFill>
                            <a:schemeClr val="tx1"/>
                          </a:solidFill>
                          <a:latin typeface="Arial" charset="0"/>
                        </a:defRPr>
                      </a:lvl5pPr>
                      <a:lvl6pPr fontAlgn="base">
                        <a:spcBef>
                          <a:spcPct val="20000"/>
                        </a:spcBef>
                        <a:spcAft>
                          <a:spcPct val="0"/>
                        </a:spcAft>
                        <a:defRPr sz="1400">
                          <a:solidFill>
                            <a:schemeClr val="tx1"/>
                          </a:solidFill>
                          <a:latin typeface="Arial" charset="0"/>
                        </a:defRPr>
                      </a:lvl6pPr>
                      <a:lvl7pPr fontAlgn="base">
                        <a:spcBef>
                          <a:spcPct val="20000"/>
                        </a:spcBef>
                        <a:spcAft>
                          <a:spcPct val="0"/>
                        </a:spcAft>
                        <a:defRPr sz="1400">
                          <a:solidFill>
                            <a:schemeClr val="tx1"/>
                          </a:solidFill>
                          <a:latin typeface="Arial" charset="0"/>
                        </a:defRPr>
                      </a:lvl7pPr>
                      <a:lvl8pPr fontAlgn="base">
                        <a:spcBef>
                          <a:spcPct val="20000"/>
                        </a:spcBef>
                        <a:spcAft>
                          <a:spcPct val="0"/>
                        </a:spcAft>
                        <a:defRPr sz="1400">
                          <a:solidFill>
                            <a:schemeClr val="tx1"/>
                          </a:solidFill>
                          <a:latin typeface="Arial" charset="0"/>
                        </a:defRPr>
                      </a:lvl8pPr>
                      <a:lvl9pPr fontAlgn="base">
                        <a:spcBef>
                          <a:spcPct val="20000"/>
                        </a:spcBef>
                        <a:spcAft>
                          <a:spcPct val="0"/>
                        </a:spcAft>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98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5"/>
                  </a:ext>
                </a:extLst>
              </a:tr>
              <a:tr h="342900">
                <a:tc>
                  <a:txBody>
                    <a:bodyPr/>
                    <a:lstStyle>
                      <a:lvl1pPr>
                        <a:spcBef>
                          <a:spcPct val="20000"/>
                        </a:spcBef>
                        <a:defRPr sz="2400">
                          <a:solidFill>
                            <a:schemeClr val="accent2"/>
                          </a:solidFill>
                          <a:latin typeface="Arial" charset="0"/>
                        </a:defRPr>
                      </a:lvl1pPr>
                      <a:lvl2pPr>
                        <a:spcBef>
                          <a:spcPct val="20000"/>
                        </a:spcBef>
                        <a:defRPr sz="2000">
                          <a:solidFill>
                            <a:schemeClr val="tx1"/>
                          </a:solidFill>
                          <a:latin typeface="Arial" charset="0"/>
                        </a:defRPr>
                      </a:lvl2pPr>
                      <a:lvl3pPr>
                        <a:spcBef>
                          <a:spcPct val="20000"/>
                        </a:spcBef>
                        <a:defRPr>
                          <a:solidFill>
                            <a:schemeClr val="accent2"/>
                          </a:solidFill>
                          <a:latin typeface="Arial" charset="0"/>
                        </a:defRPr>
                      </a:lvl3pPr>
                      <a:lvl4pPr>
                        <a:spcBef>
                          <a:spcPct val="20000"/>
                        </a:spcBef>
                        <a:defRPr sz="1600">
                          <a:solidFill>
                            <a:schemeClr val="tx1"/>
                          </a:solidFill>
                          <a:latin typeface="Arial" charset="0"/>
                        </a:defRPr>
                      </a:lvl4pPr>
                      <a:lvl5pPr>
                        <a:spcBef>
                          <a:spcPct val="20000"/>
                        </a:spcBef>
                        <a:defRPr sz="1400">
                          <a:solidFill>
                            <a:schemeClr val="tx1"/>
                          </a:solidFill>
                          <a:latin typeface="Arial" charset="0"/>
                        </a:defRPr>
                      </a:lvl5pPr>
                      <a:lvl6pPr fontAlgn="base">
                        <a:spcBef>
                          <a:spcPct val="20000"/>
                        </a:spcBef>
                        <a:spcAft>
                          <a:spcPct val="0"/>
                        </a:spcAft>
                        <a:defRPr sz="1400">
                          <a:solidFill>
                            <a:schemeClr val="tx1"/>
                          </a:solidFill>
                          <a:latin typeface="Arial" charset="0"/>
                        </a:defRPr>
                      </a:lvl6pPr>
                      <a:lvl7pPr fontAlgn="base">
                        <a:spcBef>
                          <a:spcPct val="20000"/>
                        </a:spcBef>
                        <a:spcAft>
                          <a:spcPct val="0"/>
                        </a:spcAft>
                        <a:defRPr sz="1400">
                          <a:solidFill>
                            <a:schemeClr val="tx1"/>
                          </a:solidFill>
                          <a:latin typeface="Arial" charset="0"/>
                        </a:defRPr>
                      </a:lvl7pPr>
                      <a:lvl8pPr fontAlgn="base">
                        <a:spcBef>
                          <a:spcPct val="20000"/>
                        </a:spcBef>
                        <a:spcAft>
                          <a:spcPct val="0"/>
                        </a:spcAft>
                        <a:defRPr sz="1400">
                          <a:solidFill>
                            <a:schemeClr val="tx1"/>
                          </a:solidFill>
                          <a:latin typeface="Arial" charset="0"/>
                        </a:defRPr>
                      </a:lvl8pPr>
                      <a:lvl9pPr fontAlgn="base">
                        <a:spcBef>
                          <a:spcPct val="20000"/>
                        </a:spcBef>
                        <a:spcAft>
                          <a:spcPct val="0"/>
                        </a:spcAft>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2900">
                <a:tc>
                  <a:txBody>
                    <a:bodyPr/>
                    <a:lstStyle>
                      <a:lvl1pPr>
                        <a:spcBef>
                          <a:spcPct val="20000"/>
                        </a:spcBef>
                        <a:defRPr sz="2400">
                          <a:solidFill>
                            <a:schemeClr val="accent2"/>
                          </a:solidFill>
                          <a:latin typeface="Arial" charset="0"/>
                        </a:defRPr>
                      </a:lvl1pPr>
                      <a:lvl2pPr>
                        <a:spcBef>
                          <a:spcPct val="20000"/>
                        </a:spcBef>
                        <a:defRPr sz="2000">
                          <a:solidFill>
                            <a:schemeClr val="tx1"/>
                          </a:solidFill>
                          <a:latin typeface="Arial" charset="0"/>
                        </a:defRPr>
                      </a:lvl2pPr>
                      <a:lvl3pPr>
                        <a:spcBef>
                          <a:spcPct val="20000"/>
                        </a:spcBef>
                        <a:defRPr>
                          <a:solidFill>
                            <a:schemeClr val="accent2"/>
                          </a:solidFill>
                          <a:latin typeface="Arial" charset="0"/>
                        </a:defRPr>
                      </a:lvl3pPr>
                      <a:lvl4pPr>
                        <a:spcBef>
                          <a:spcPct val="20000"/>
                        </a:spcBef>
                        <a:defRPr sz="1600">
                          <a:solidFill>
                            <a:schemeClr val="tx1"/>
                          </a:solidFill>
                          <a:latin typeface="Arial" charset="0"/>
                        </a:defRPr>
                      </a:lvl4pPr>
                      <a:lvl5pPr>
                        <a:spcBef>
                          <a:spcPct val="20000"/>
                        </a:spcBef>
                        <a:defRPr sz="1400">
                          <a:solidFill>
                            <a:schemeClr val="tx1"/>
                          </a:solidFill>
                          <a:latin typeface="Arial" charset="0"/>
                        </a:defRPr>
                      </a:lvl5pPr>
                      <a:lvl6pPr fontAlgn="base">
                        <a:spcBef>
                          <a:spcPct val="20000"/>
                        </a:spcBef>
                        <a:spcAft>
                          <a:spcPct val="0"/>
                        </a:spcAft>
                        <a:defRPr sz="1400">
                          <a:solidFill>
                            <a:schemeClr val="tx1"/>
                          </a:solidFill>
                          <a:latin typeface="Arial" charset="0"/>
                        </a:defRPr>
                      </a:lvl6pPr>
                      <a:lvl7pPr fontAlgn="base">
                        <a:spcBef>
                          <a:spcPct val="20000"/>
                        </a:spcBef>
                        <a:spcAft>
                          <a:spcPct val="0"/>
                        </a:spcAft>
                        <a:defRPr sz="1400">
                          <a:solidFill>
                            <a:schemeClr val="tx1"/>
                          </a:solidFill>
                          <a:latin typeface="Arial" charset="0"/>
                        </a:defRPr>
                      </a:lvl7pPr>
                      <a:lvl8pPr fontAlgn="base">
                        <a:spcBef>
                          <a:spcPct val="20000"/>
                        </a:spcBef>
                        <a:spcAft>
                          <a:spcPct val="0"/>
                        </a:spcAft>
                        <a:defRPr sz="1400">
                          <a:solidFill>
                            <a:schemeClr val="tx1"/>
                          </a:solidFill>
                          <a:latin typeface="Arial" charset="0"/>
                        </a:defRPr>
                      </a:lvl8pPr>
                      <a:lvl9pPr fontAlgn="base">
                        <a:spcBef>
                          <a:spcPct val="20000"/>
                        </a:spcBef>
                        <a:spcAft>
                          <a:spcPct val="0"/>
                        </a:spcAft>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72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7"/>
                  </a:ext>
                </a:extLst>
              </a:tr>
              <a:tr h="341313">
                <a:tc>
                  <a:txBody>
                    <a:bodyPr/>
                    <a:lstStyle>
                      <a:lvl1pPr>
                        <a:spcBef>
                          <a:spcPct val="20000"/>
                        </a:spcBef>
                        <a:defRPr sz="2400">
                          <a:solidFill>
                            <a:schemeClr val="accent2"/>
                          </a:solidFill>
                          <a:latin typeface="Arial" charset="0"/>
                        </a:defRPr>
                      </a:lvl1pPr>
                      <a:lvl2pPr>
                        <a:spcBef>
                          <a:spcPct val="20000"/>
                        </a:spcBef>
                        <a:defRPr sz="2000">
                          <a:solidFill>
                            <a:schemeClr val="tx1"/>
                          </a:solidFill>
                          <a:latin typeface="Arial" charset="0"/>
                        </a:defRPr>
                      </a:lvl2pPr>
                      <a:lvl3pPr>
                        <a:spcBef>
                          <a:spcPct val="20000"/>
                        </a:spcBef>
                        <a:defRPr>
                          <a:solidFill>
                            <a:schemeClr val="accent2"/>
                          </a:solidFill>
                          <a:latin typeface="Arial" charset="0"/>
                        </a:defRPr>
                      </a:lvl3pPr>
                      <a:lvl4pPr>
                        <a:spcBef>
                          <a:spcPct val="20000"/>
                        </a:spcBef>
                        <a:defRPr sz="1600">
                          <a:solidFill>
                            <a:schemeClr val="tx1"/>
                          </a:solidFill>
                          <a:latin typeface="Arial" charset="0"/>
                        </a:defRPr>
                      </a:lvl4pPr>
                      <a:lvl5pPr>
                        <a:spcBef>
                          <a:spcPct val="20000"/>
                        </a:spcBef>
                        <a:defRPr sz="1400">
                          <a:solidFill>
                            <a:schemeClr val="tx1"/>
                          </a:solidFill>
                          <a:latin typeface="Arial" charset="0"/>
                        </a:defRPr>
                      </a:lvl5pPr>
                      <a:lvl6pPr fontAlgn="base">
                        <a:spcBef>
                          <a:spcPct val="20000"/>
                        </a:spcBef>
                        <a:spcAft>
                          <a:spcPct val="0"/>
                        </a:spcAft>
                        <a:defRPr sz="1400">
                          <a:solidFill>
                            <a:schemeClr val="tx1"/>
                          </a:solidFill>
                          <a:latin typeface="Arial" charset="0"/>
                        </a:defRPr>
                      </a:lvl6pPr>
                      <a:lvl7pPr fontAlgn="base">
                        <a:spcBef>
                          <a:spcPct val="20000"/>
                        </a:spcBef>
                        <a:spcAft>
                          <a:spcPct val="0"/>
                        </a:spcAft>
                        <a:defRPr sz="1400">
                          <a:solidFill>
                            <a:schemeClr val="tx1"/>
                          </a:solidFill>
                          <a:latin typeface="Arial" charset="0"/>
                        </a:defRPr>
                      </a:lvl7pPr>
                      <a:lvl8pPr fontAlgn="base">
                        <a:spcBef>
                          <a:spcPct val="20000"/>
                        </a:spcBef>
                        <a:spcAft>
                          <a:spcPct val="0"/>
                        </a:spcAft>
                        <a:defRPr sz="1400">
                          <a:solidFill>
                            <a:schemeClr val="tx1"/>
                          </a:solidFill>
                          <a:latin typeface="Arial" charset="0"/>
                        </a:defRPr>
                      </a:lvl8pPr>
                      <a:lvl9pPr fontAlgn="base">
                        <a:spcBef>
                          <a:spcPct val="20000"/>
                        </a:spcBef>
                        <a:spcAft>
                          <a:spcPct val="0"/>
                        </a:spcAft>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2900">
                <a:tc>
                  <a:txBody>
                    <a:bodyPr/>
                    <a:lstStyle>
                      <a:lvl1pPr>
                        <a:spcBef>
                          <a:spcPct val="20000"/>
                        </a:spcBef>
                        <a:defRPr sz="2400">
                          <a:solidFill>
                            <a:schemeClr val="accent2"/>
                          </a:solidFill>
                          <a:latin typeface="Arial" charset="0"/>
                        </a:defRPr>
                      </a:lvl1pPr>
                      <a:lvl2pPr>
                        <a:spcBef>
                          <a:spcPct val="20000"/>
                        </a:spcBef>
                        <a:defRPr sz="2000">
                          <a:solidFill>
                            <a:schemeClr val="tx1"/>
                          </a:solidFill>
                          <a:latin typeface="Arial" charset="0"/>
                        </a:defRPr>
                      </a:lvl2pPr>
                      <a:lvl3pPr>
                        <a:spcBef>
                          <a:spcPct val="20000"/>
                        </a:spcBef>
                        <a:defRPr>
                          <a:solidFill>
                            <a:schemeClr val="accent2"/>
                          </a:solidFill>
                          <a:latin typeface="Arial" charset="0"/>
                        </a:defRPr>
                      </a:lvl3pPr>
                      <a:lvl4pPr>
                        <a:spcBef>
                          <a:spcPct val="20000"/>
                        </a:spcBef>
                        <a:defRPr sz="1600">
                          <a:solidFill>
                            <a:schemeClr val="tx1"/>
                          </a:solidFill>
                          <a:latin typeface="Arial" charset="0"/>
                        </a:defRPr>
                      </a:lvl4pPr>
                      <a:lvl5pPr>
                        <a:spcBef>
                          <a:spcPct val="20000"/>
                        </a:spcBef>
                        <a:defRPr sz="1400">
                          <a:solidFill>
                            <a:schemeClr val="tx1"/>
                          </a:solidFill>
                          <a:latin typeface="Arial" charset="0"/>
                        </a:defRPr>
                      </a:lvl5pPr>
                      <a:lvl6pPr fontAlgn="base">
                        <a:spcBef>
                          <a:spcPct val="20000"/>
                        </a:spcBef>
                        <a:spcAft>
                          <a:spcPct val="0"/>
                        </a:spcAft>
                        <a:defRPr sz="1400">
                          <a:solidFill>
                            <a:schemeClr val="tx1"/>
                          </a:solidFill>
                          <a:latin typeface="Arial" charset="0"/>
                        </a:defRPr>
                      </a:lvl6pPr>
                      <a:lvl7pPr fontAlgn="base">
                        <a:spcBef>
                          <a:spcPct val="20000"/>
                        </a:spcBef>
                        <a:spcAft>
                          <a:spcPct val="0"/>
                        </a:spcAft>
                        <a:defRPr sz="1400">
                          <a:solidFill>
                            <a:schemeClr val="tx1"/>
                          </a:solidFill>
                          <a:latin typeface="Arial" charset="0"/>
                        </a:defRPr>
                      </a:lvl7pPr>
                      <a:lvl8pPr fontAlgn="base">
                        <a:spcBef>
                          <a:spcPct val="20000"/>
                        </a:spcBef>
                        <a:spcAft>
                          <a:spcPct val="0"/>
                        </a:spcAft>
                        <a:defRPr sz="1400">
                          <a:solidFill>
                            <a:schemeClr val="tx1"/>
                          </a:solidFill>
                          <a:latin typeface="Arial" charset="0"/>
                        </a:defRPr>
                      </a:lvl8pPr>
                      <a:lvl9pPr fontAlgn="base">
                        <a:spcBef>
                          <a:spcPct val="20000"/>
                        </a:spcBef>
                        <a:spcAft>
                          <a:spcPct val="0"/>
                        </a:spcAft>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42900">
                <a:tc>
                  <a:txBody>
                    <a:bodyPr/>
                    <a:lstStyle>
                      <a:lvl1pPr>
                        <a:spcBef>
                          <a:spcPct val="20000"/>
                        </a:spcBef>
                        <a:defRPr sz="2400">
                          <a:solidFill>
                            <a:schemeClr val="accent2"/>
                          </a:solidFill>
                          <a:latin typeface="Arial" charset="0"/>
                        </a:defRPr>
                      </a:lvl1pPr>
                      <a:lvl2pPr>
                        <a:spcBef>
                          <a:spcPct val="20000"/>
                        </a:spcBef>
                        <a:defRPr sz="2000">
                          <a:solidFill>
                            <a:schemeClr val="tx1"/>
                          </a:solidFill>
                          <a:latin typeface="Arial" charset="0"/>
                        </a:defRPr>
                      </a:lvl2pPr>
                      <a:lvl3pPr>
                        <a:spcBef>
                          <a:spcPct val="20000"/>
                        </a:spcBef>
                        <a:defRPr>
                          <a:solidFill>
                            <a:schemeClr val="accent2"/>
                          </a:solidFill>
                          <a:latin typeface="Arial" charset="0"/>
                        </a:defRPr>
                      </a:lvl3pPr>
                      <a:lvl4pPr>
                        <a:spcBef>
                          <a:spcPct val="20000"/>
                        </a:spcBef>
                        <a:defRPr sz="1600">
                          <a:solidFill>
                            <a:schemeClr val="tx1"/>
                          </a:solidFill>
                          <a:latin typeface="Arial" charset="0"/>
                        </a:defRPr>
                      </a:lvl4pPr>
                      <a:lvl5pPr>
                        <a:spcBef>
                          <a:spcPct val="20000"/>
                        </a:spcBef>
                        <a:defRPr sz="1400">
                          <a:solidFill>
                            <a:schemeClr val="tx1"/>
                          </a:solidFill>
                          <a:latin typeface="Arial" charset="0"/>
                        </a:defRPr>
                      </a:lvl5pPr>
                      <a:lvl6pPr fontAlgn="base">
                        <a:spcBef>
                          <a:spcPct val="20000"/>
                        </a:spcBef>
                        <a:spcAft>
                          <a:spcPct val="0"/>
                        </a:spcAft>
                        <a:defRPr sz="1400">
                          <a:solidFill>
                            <a:schemeClr val="tx1"/>
                          </a:solidFill>
                          <a:latin typeface="Arial" charset="0"/>
                        </a:defRPr>
                      </a:lvl6pPr>
                      <a:lvl7pPr fontAlgn="base">
                        <a:spcBef>
                          <a:spcPct val="20000"/>
                        </a:spcBef>
                        <a:spcAft>
                          <a:spcPct val="0"/>
                        </a:spcAft>
                        <a:defRPr sz="1400">
                          <a:solidFill>
                            <a:schemeClr val="tx1"/>
                          </a:solidFill>
                          <a:latin typeface="Arial" charset="0"/>
                        </a:defRPr>
                      </a:lvl7pPr>
                      <a:lvl8pPr fontAlgn="base">
                        <a:spcBef>
                          <a:spcPct val="20000"/>
                        </a:spcBef>
                        <a:spcAft>
                          <a:spcPct val="0"/>
                        </a:spcAft>
                        <a:defRPr sz="1400">
                          <a:solidFill>
                            <a:schemeClr val="tx1"/>
                          </a:solidFill>
                          <a:latin typeface="Arial" charset="0"/>
                        </a:defRPr>
                      </a:lvl8pPr>
                      <a:lvl9pPr fontAlgn="base">
                        <a:spcBef>
                          <a:spcPct val="20000"/>
                        </a:spcBef>
                        <a:spcAft>
                          <a:spcPct val="0"/>
                        </a:spcAft>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42900">
                <a:tc>
                  <a:txBody>
                    <a:bodyPr/>
                    <a:lstStyle>
                      <a:lvl1pPr>
                        <a:spcBef>
                          <a:spcPct val="20000"/>
                        </a:spcBef>
                        <a:defRPr sz="2400">
                          <a:solidFill>
                            <a:schemeClr val="accent2"/>
                          </a:solidFill>
                          <a:latin typeface="Arial" charset="0"/>
                        </a:defRPr>
                      </a:lvl1pPr>
                      <a:lvl2pPr>
                        <a:spcBef>
                          <a:spcPct val="20000"/>
                        </a:spcBef>
                        <a:defRPr sz="2000">
                          <a:solidFill>
                            <a:schemeClr val="tx1"/>
                          </a:solidFill>
                          <a:latin typeface="Arial" charset="0"/>
                        </a:defRPr>
                      </a:lvl2pPr>
                      <a:lvl3pPr>
                        <a:spcBef>
                          <a:spcPct val="20000"/>
                        </a:spcBef>
                        <a:defRPr>
                          <a:solidFill>
                            <a:schemeClr val="accent2"/>
                          </a:solidFill>
                          <a:latin typeface="Arial" charset="0"/>
                        </a:defRPr>
                      </a:lvl3pPr>
                      <a:lvl4pPr>
                        <a:spcBef>
                          <a:spcPct val="20000"/>
                        </a:spcBef>
                        <a:defRPr sz="1600">
                          <a:solidFill>
                            <a:schemeClr val="tx1"/>
                          </a:solidFill>
                          <a:latin typeface="Arial" charset="0"/>
                        </a:defRPr>
                      </a:lvl4pPr>
                      <a:lvl5pPr>
                        <a:spcBef>
                          <a:spcPct val="20000"/>
                        </a:spcBef>
                        <a:defRPr sz="1400">
                          <a:solidFill>
                            <a:schemeClr val="tx1"/>
                          </a:solidFill>
                          <a:latin typeface="Arial" charset="0"/>
                        </a:defRPr>
                      </a:lvl5pPr>
                      <a:lvl6pPr fontAlgn="base">
                        <a:spcBef>
                          <a:spcPct val="20000"/>
                        </a:spcBef>
                        <a:spcAft>
                          <a:spcPct val="0"/>
                        </a:spcAft>
                        <a:defRPr sz="1400">
                          <a:solidFill>
                            <a:schemeClr val="tx1"/>
                          </a:solidFill>
                          <a:latin typeface="Arial" charset="0"/>
                        </a:defRPr>
                      </a:lvl6pPr>
                      <a:lvl7pPr fontAlgn="base">
                        <a:spcBef>
                          <a:spcPct val="20000"/>
                        </a:spcBef>
                        <a:spcAft>
                          <a:spcPct val="0"/>
                        </a:spcAft>
                        <a:defRPr sz="1400">
                          <a:solidFill>
                            <a:schemeClr val="tx1"/>
                          </a:solidFill>
                          <a:latin typeface="Arial" charset="0"/>
                        </a:defRPr>
                      </a:lvl7pPr>
                      <a:lvl8pPr fontAlgn="base">
                        <a:spcBef>
                          <a:spcPct val="20000"/>
                        </a:spcBef>
                        <a:spcAft>
                          <a:spcPct val="0"/>
                        </a:spcAft>
                        <a:defRPr sz="1400">
                          <a:solidFill>
                            <a:schemeClr val="tx1"/>
                          </a:solidFill>
                          <a:latin typeface="Arial" charset="0"/>
                        </a:defRPr>
                      </a:lvl8pPr>
                      <a:lvl9pPr fontAlgn="base">
                        <a:spcBef>
                          <a:spcPct val="20000"/>
                        </a:spcBef>
                        <a:spcAft>
                          <a:spcPct val="0"/>
                        </a:spcAft>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50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11"/>
                  </a:ext>
                </a:extLst>
              </a:tr>
              <a:tr h="342900">
                <a:tc>
                  <a:txBody>
                    <a:bodyPr/>
                    <a:lstStyle>
                      <a:lvl1pPr>
                        <a:spcBef>
                          <a:spcPct val="20000"/>
                        </a:spcBef>
                        <a:defRPr sz="2400">
                          <a:solidFill>
                            <a:schemeClr val="accent2"/>
                          </a:solidFill>
                          <a:latin typeface="Arial" charset="0"/>
                        </a:defRPr>
                      </a:lvl1pPr>
                      <a:lvl2pPr>
                        <a:spcBef>
                          <a:spcPct val="20000"/>
                        </a:spcBef>
                        <a:defRPr sz="2000">
                          <a:solidFill>
                            <a:schemeClr val="tx1"/>
                          </a:solidFill>
                          <a:latin typeface="Arial" charset="0"/>
                        </a:defRPr>
                      </a:lvl2pPr>
                      <a:lvl3pPr>
                        <a:spcBef>
                          <a:spcPct val="20000"/>
                        </a:spcBef>
                        <a:defRPr>
                          <a:solidFill>
                            <a:schemeClr val="accent2"/>
                          </a:solidFill>
                          <a:latin typeface="Arial" charset="0"/>
                        </a:defRPr>
                      </a:lvl3pPr>
                      <a:lvl4pPr>
                        <a:spcBef>
                          <a:spcPct val="20000"/>
                        </a:spcBef>
                        <a:defRPr sz="1600">
                          <a:solidFill>
                            <a:schemeClr val="tx1"/>
                          </a:solidFill>
                          <a:latin typeface="Arial" charset="0"/>
                        </a:defRPr>
                      </a:lvl4pPr>
                      <a:lvl5pPr>
                        <a:spcBef>
                          <a:spcPct val="20000"/>
                        </a:spcBef>
                        <a:defRPr sz="1400">
                          <a:solidFill>
                            <a:schemeClr val="tx1"/>
                          </a:solidFill>
                          <a:latin typeface="Arial" charset="0"/>
                        </a:defRPr>
                      </a:lvl5pPr>
                      <a:lvl6pPr fontAlgn="base">
                        <a:spcBef>
                          <a:spcPct val="20000"/>
                        </a:spcBef>
                        <a:spcAft>
                          <a:spcPct val="0"/>
                        </a:spcAft>
                        <a:defRPr sz="1400">
                          <a:solidFill>
                            <a:schemeClr val="tx1"/>
                          </a:solidFill>
                          <a:latin typeface="Arial" charset="0"/>
                        </a:defRPr>
                      </a:lvl6pPr>
                      <a:lvl7pPr fontAlgn="base">
                        <a:spcBef>
                          <a:spcPct val="20000"/>
                        </a:spcBef>
                        <a:spcAft>
                          <a:spcPct val="0"/>
                        </a:spcAft>
                        <a:defRPr sz="1400">
                          <a:solidFill>
                            <a:schemeClr val="tx1"/>
                          </a:solidFill>
                          <a:latin typeface="Arial" charset="0"/>
                        </a:defRPr>
                      </a:lvl7pPr>
                      <a:lvl8pPr fontAlgn="base">
                        <a:spcBef>
                          <a:spcPct val="20000"/>
                        </a:spcBef>
                        <a:spcAft>
                          <a:spcPct val="0"/>
                        </a:spcAft>
                        <a:defRPr sz="1400">
                          <a:solidFill>
                            <a:schemeClr val="tx1"/>
                          </a:solidFill>
                          <a:latin typeface="Arial" charset="0"/>
                        </a:defRPr>
                      </a:lvl8pPr>
                      <a:lvl9pPr fontAlgn="base">
                        <a:spcBef>
                          <a:spcPct val="20000"/>
                        </a:spcBef>
                        <a:spcAft>
                          <a:spcPct val="0"/>
                        </a:spcAft>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36899" name="Text Box 34">
            <a:extLst>
              <a:ext uri="{FF2B5EF4-FFF2-40B4-BE49-F238E27FC236}">
                <a16:creationId xmlns:a16="http://schemas.microsoft.com/office/drawing/2014/main" id="{8AC49F3F-73D6-4EE4-95FA-3483C1D6644E}"/>
              </a:ext>
            </a:extLst>
          </p:cNvPr>
          <p:cNvSpPr txBox="1">
            <a:spLocks noChangeArrowheads="1"/>
          </p:cNvSpPr>
          <p:nvPr/>
        </p:nvSpPr>
        <p:spPr bwMode="auto">
          <a:xfrm>
            <a:off x="8271311" y="1820654"/>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800">
                <a:solidFill>
                  <a:srgbClr val="2F2B20"/>
                </a:solidFill>
                <a:latin typeface="Arial" panose="020B0604020202020204" pitchFamily="34" charset="0"/>
              </a:rPr>
              <a:t>0</a:t>
            </a:r>
          </a:p>
        </p:txBody>
      </p:sp>
      <p:sp>
        <p:nvSpPr>
          <p:cNvPr id="36900" name="Text Box 35">
            <a:extLst>
              <a:ext uri="{FF2B5EF4-FFF2-40B4-BE49-F238E27FC236}">
                <a16:creationId xmlns:a16="http://schemas.microsoft.com/office/drawing/2014/main" id="{BC29EE43-E03F-4D68-9C1D-4D5134DF7A2A}"/>
              </a:ext>
            </a:extLst>
          </p:cNvPr>
          <p:cNvSpPr txBox="1">
            <a:spLocks noChangeArrowheads="1"/>
          </p:cNvSpPr>
          <p:nvPr/>
        </p:nvSpPr>
        <p:spPr bwMode="auto">
          <a:xfrm>
            <a:off x="8271311" y="4882942"/>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800">
                <a:solidFill>
                  <a:srgbClr val="2F2B20"/>
                </a:solidFill>
                <a:latin typeface="Arial" panose="020B0604020202020204" pitchFamily="34" charset="0"/>
              </a:rPr>
              <a:t>9</a:t>
            </a:r>
          </a:p>
        </p:txBody>
      </p:sp>
      <p:sp>
        <p:nvSpPr>
          <p:cNvPr id="36901" name="Text Box 36">
            <a:extLst>
              <a:ext uri="{FF2B5EF4-FFF2-40B4-BE49-F238E27FC236}">
                <a16:creationId xmlns:a16="http://schemas.microsoft.com/office/drawing/2014/main" id="{3F6F00D5-305F-40F2-A806-D7B9B7613B11}"/>
              </a:ext>
            </a:extLst>
          </p:cNvPr>
          <p:cNvSpPr txBox="1">
            <a:spLocks noChangeArrowheads="1"/>
          </p:cNvSpPr>
          <p:nvPr/>
        </p:nvSpPr>
        <p:spPr bwMode="auto">
          <a:xfrm>
            <a:off x="8230037" y="3181142"/>
            <a:ext cx="352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800">
                <a:solidFill>
                  <a:srgbClr val="2F2B20"/>
                </a:solidFill>
                <a:latin typeface="Arial" panose="020B0604020202020204" pitchFamily="34" charset="0"/>
              </a:rPr>
              <a:t>4</a:t>
            </a:r>
          </a:p>
        </p:txBody>
      </p:sp>
      <p:sp>
        <p:nvSpPr>
          <p:cNvPr id="36902" name="Rectangle 37">
            <a:extLst>
              <a:ext uri="{FF2B5EF4-FFF2-40B4-BE49-F238E27FC236}">
                <a16:creationId xmlns:a16="http://schemas.microsoft.com/office/drawing/2014/main" id="{E4C7E824-B766-4A5F-9FFA-3A939DF3A35F}"/>
              </a:ext>
            </a:extLst>
          </p:cNvPr>
          <p:cNvSpPr>
            <a:spLocks noChangeArrowheads="1"/>
          </p:cNvSpPr>
          <p:nvPr/>
        </p:nvSpPr>
        <p:spPr bwMode="auto">
          <a:xfrm>
            <a:off x="8271311" y="2501692"/>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800">
                <a:solidFill>
                  <a:srgbClr val="2F2B20"/>
                </a:solidFill>
                <a:latin typeface="Arial" panose="020B0604020202020204" pitchFamily="34" charset="0"/>
              </a:rPr>
              <a:t>2</a:t>
            </a:r>
          </a:p>
        </p:txBody>
      </p:sp>
      <p:sp>
        <p:nvSpPr>
          <p:cNvPr id="36903" name="Rectangle 38">
            <a:extLst>
              <a:ext uri="{FF2B5EF4-FFF2-40B4-BE49-F238E27FC236}">
                <a16:creationId xmlns:a16="http://schemas.microsoft.com/office/drawing/2014/main" id="{F6E127CE-45E3-4705-B939-2BC5172D9E4D}"/>
              </a:ext>
            </a:extLst>
          </p:cNvPr>
          <p:cNvSpPr>
            <a:spLocks noChangeArrowheads="1"/>
          </p:cNvSpPr>
          <p:nvPr/>
        </p:nvSpPr>
        <p:spPr bwMode="auto">
          <a:xfrm>
            <a:off x="8271311" y="2841417"/>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800">
                <a:solidFill>
                  <a:srgbClr val="2F2B20"/>
                </a:solidFill>
                <a:latin typeface="Arial" panose="020B0604020202020204" pitchFamily="34" charset="0"/>
              </a:rPr>
              <a:t>3</a:t>
            </a:r>
          </a:p>
        </p:txBody>
      </p:sp>
      <p:sp>
        <p:nvSpPr>
          <p:cNvPr id="36904" name="Text Box 39">
            <a:extLst>
              <a:ext uri="{FF2B5EF4-FFF2-40B4-BE49-F238E27FC236}">
                <a16:creationId xmlns:a16="http://schemas.microsoft.com/office/drawing/2014/main" id="{8EF8EBE6-1C14-454A-8583-270C8C8F9D0C}"/>
              </a:ext>
            </a:extLst>
          </p:cNvPr>
          <p:cNvSpPr txBox="1">
            <a:spLocks noChangeArrowheads="1"/>
          </p:cNvSpPr>
          <p:nvPr/>
        </p:nvSpPr>
        <p:spPr bwMode="auto">
          <a:xfrm>
            <a:off x="8271311" y="2161967"/>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800">
                <a:solidFill>
                  <a:srgbClr val="2F2B20"/>
                </a:solidFill>
                <a:latin typeface="Arial" panose="020B0604020202020204" pitchFamily="34" charset="0"/>
              </a:rPr>
              <a:t>1</a:t>
            </a:r>
          </a:p>
        </p:txBody>
      </p:sp>
      <p:sp>
        <p:nvSpPr>
          <p:cNvPr id="36905" name="Text Box 40">
            <a:extLst>
              <a:ext uri="{FF2B5EF4-FFF2-40B4-BE49-F238E27FC236}">
                <a16:creationId xmlns:a16="http://schemas.microsoft.com/office/drawing/2014/main" id="{43CCC56A-9D0A-4678-A9B7-998888CDF391}"/>
              </a:ext>
            </a:extLst>
          </p:cNvPr>
          <p:cNvSpPr txBox="1">
            <a:spLocks noChangeArrowheads="1"/>
          </p:cNvSpPr>
          <p:nvPr/>
        </p:nvSpPr>
        <p:spPr bwMode="auto">
          <a:xfrm>
            <a:off x="8230037" y="3522454"/>
            <a:ext cx="352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800">
                <a:solidFill>
                  <a:srgbClr val="2F2B20"/>
                </a:solidFill>
                <a:latin typeface="Arial" panose="020B0604020202020204" pitchFamily="34" charset="0"/>
              </a:rPr>
              <a:t>5</a:t>
            </a:r>
          </a:p>
        </p:txBody>
      </p:sp>
      <p:sp>
        <p:nvSpPr>
          <p:cNvPr id="36906" name="Text Box 41">
            <a:extLst>
              <a:ext uri="{FF2B5EF4-FFF2-40B4-BE49-F238E27FC236}">
                <a16:creationId xmlns:a16="http://schemas.microsoft.com/office/drawing/2014/main" id="{0B39B733-75A5-4D90-853A-C236E3D4757B}"/>
              </a:ext>
            </a:extLst>
          </p:cNvPr>
          <p:cNvSpPr txBox="1">
            <a:spLocks noChangeArrowheads="1"/>
          </p:cNvSpPr>
          <p:nvPr/>
        </p:nvSpPr>
        <p:spPr bwMode="auto">
          <a:xfrm>
            <a:off x="8230037" y="3862179"/>
            <a:ext cx="352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800">
                <a:solidFill>
                  <a:srgbClr val="2F2B20"/>
                </a:solidFill>
                <a:latin typeface="Arial" panose="020B0604020202020204" pitchFamily="34" charset="0"/>
              </a:rPr>
              <a:t>6</a:t>
            </a:r>
          </a:p>
        </p:txBody>
      </p:sp>
      <p:sp>
        <p:nvSpPr>
          <p:cNvPr id="36907" name="Text Box 42">
            <a:extLst>
              <a:ext uri="{FF2B5EF4-FFF2-40B4-BE49-F238E27FC236}">
                <a16:creationId xmlns:a16="http://schemas.microsoft.com/office/drawing/2014/main" id="{B703D688-55FC-4EC3-A683-4709C35E14AE}"/>
              </a:ext>
            </a:extLst>
          </p:cNvPr>
          <p:cNvSpPr txBox="1">
            <a:spLocks noChangeArrowheads="1"/>
          </p:cNvSpPr>
          <p:nvPr/>
        </p:nvSpPr>
        <p:spPr bwMode="auto">
          <a:xfrm>
            <a:off x="8230037" y="4201904"/>
            <a:ext cx="352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800">
                <a:solidFill>
                  <a:srgbClr val="2F2B20"/>
                </a:solidFill>
                <a:latin typeface="Arial" panose="020B0604020202020204" pitchFamily="34" charset="0"/>
              </a:rPr>
              <a:t>7</a:t>
            </a:r>
          </a:p>
        </p:txBody>
      </p:sp>
      <p:sp>
        <p:nvSpPr>
          <p:cNvPr id="36908" name="Text Box 43">
            <a:extLst>
              <a:ext uri="{FF2B5EF4-FFF2-40B4-BE49-F238E27FC236}">
                <a16:creationId xmlns:a16="http://schemas.microsoft.com/office/drawing/2014/main" id="{CFFEC93D-C98E-4E4E-8401-DF14773F7D99}"/>
              </a:ext>
            </a:extLst>
          </p:cNvPr>
          <p:cNvSpPr txBox="1">
            <a:spLocks noChangeArrowheads="1"/>
          </p:cNvSpPr>
          <p:nvPr/>
        </p:nvSpPr>
        <p:spPr bwMode="auto">
          <a:xfrm>
            <a:off x="8230037" y="4541629"/>
            <a:ext cx="352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800">
                <a:solidFill>
                  <a:srgbClr val="2F2B20"/>
                </a:solidFill>
                <a:latin typeface="Arial" panose="020B0604020202020204" pitchFamily="34" charset="0"/>
              </a:rPr>
              <a:t>8</a:t>
            </a:r>
          </a:p>
        </p:txBody>
      </p:sp>
      <p:sp>
        <p:nvSpPr>
          <p:cNvPr id="36909" name="Text Box 44">
            <a:extLst>
              <a:ext uri="{FF2B5EF4-FFF2-40B4-BE49-F238E27FC236}">
                <a16:creationId xmlns:a16="http://schemas.microsoft.com/office/drawing/2014/main" id="{57961883-5FB8-4A2A-B7D0-16398E98A95B}"/>
              </a:ext>
            </a:extLst>
          </p:cNvPr>
          <p:cNvSpPr txBox="1">
            <a:spLocks noChangeArrowheads="1"/>
          </p:cNvSpPr>
          <p:nvPr/>
        </p:nvSpPr>
        <p:spPr bwMode="auto">
          <a:xfrm>
            <a:off x="8153401" y="5128072"/>
            <a:ext cx="492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800">
                <a:solidFill>
                  <a:srgbClr val="2F2B20"/>
                </a:solidFill>
                <a:latin typeface="Arial" panose="020B0604020202020204" pitchFamily="34" charset="0"/>
              </a:rPr>
              <a:t>10</a:t>
            </a:r>
          </a:p>
        </p:txBody>
      </p:sp>
      <p:sp>
        <p:nvSpPr>
          <p:cNvPr id="36910" name="Text Box 45">
            <a:extLst>
              <a:ext uri="{FF2B5EF4-FFF2-40B4-BE49-F238E27FC236}">
                <a16:creationId xmlns:a16="http://schemas.microsoft.com/office/drawing/2014/main" id="{69DF862A-D8A1-4859-8C86-B45874553299}"/>
              </a:ext>
            </a:extLst>
          </p:cNvPr>
          <p:cNvSpPr txBox="1">
            <a:spLocks noChangeArrowheads="1"/>
          </p:cNvSpPr>
          <p:nvPr/>
        </p:nvSpPr>
        <p:spPr bwMode="auto">
          <a:xfrm>
            <a:off x="8153401" y="5467797"/>
            <a:ext cx="492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800">
                <a:solidFill>
                  <a:srgbClr val="2F2B20"/>
                </a:solidFill>
                <a:latin typeface="Arial" panose="020B0604020202020204" pitchFamily="34" charset="0"/>
              </a:rPr>
              <a:t>11</a:t>
            </a:r>
          </a:p>
        </p:txBody>
      </p:sp>
      <p:sp>
        <p:nvSpPr>
          <p:cNvPr id="36911" name="Text Box 46">
            <a:extLst>
              <a:ext uri="{FF2B5EF4-FFF2-40B4-BE49-F238E27FC236}">
                <a16:creationId xmlns:a16="http://schemas.microsoft.com/office/drawing/2014/main" id="{C3410F9E-EB3F-4CD1-AF3F-89C600F70E0C}"/>
              </a:ext>
            </a:extLst>
          </p:cNvPr>
          <p:cNvSpPr txBox="1">
            <a:spLocks noChangeArrowheads="1"/>
          </p:cNvSpPr>
          <p:nvPr/>
        </p:nvSpPr>
        <p:spPr bwMode="auto">
          <a:xfrm>
            <a:off x="8153401" y="5807522"/>
            <a:ext cx="492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800">
                <a:solidFill>
                  <a:srgbClr val="2F2B20"/>
                </a:solidFill>
                <a:latin typeface="Arial" panose="020B0604020202020204" pitchFamily="34" charset="0"/>
              </a:rPr>
              <a:t>12</a:t>
            </a:r>
          </a:p>
        </p:txBody>
      </p:sp>
      <p:sp>
        <p:nvSpPr>
          <p:cNvPr id="21" name="Freeform 47">
            <a:extLst>
              <a:ext uri="{FF2B5EF4-FFF2-40B4-BE49-F238E27FC236}">
                <a16:creationId xmlns:a16="http://schemas.microsoft.com/office/drawing/2014/main" id="{D6253CB4-9B48-4678-A1A8-10701C6D04E1}"/>
              </a:ext>
            </a:extLst>
          </p:cNvPr>
          <p:cNvSpPr>
            <a:spLocks/>
          </p:cNvSpPr>
          <p:nvPr/>
        </p:nvSpPr>
        <p:spPr bwMode="auto">
          <a:xfrm>
            <a:off x="9296836" y="1930191"/>
            <a:ext cx="338138" cy="427038"/>
          </a:xfrm>
          <a:custGeom>
            <a:avLst/>
            <a:gdLst>
              <a:gd name="T0" fmla="*/ 2147483647 w 213"/>
              <a:gd name="T1" fmla="*/ 0 h 269"/>
              <a:gd name="T2" fmla="*/ 2147483647 w 213"/>
              <a:gd name="T3" fmla="*/ 2147483647 h 269"/>
              <a:gd name="T4" fmla="*/ 0 w 213"/>
              <a:gd name="T5" fmla="*/ 2147483647 h 269"/>
              <a:gd name="T6" fmla="*/ 0 60000 65536"/>
              <a:gd name="T7" fmla="*/ 0 60000 65536"/>
              <a:gd name="T8" fmla="*/ 0 60000 65536"/>
            </a:gdLst>
            <a:ahLst/>
            <a:cxnLst>
              <a:cxn ang="T6">
                <a:pos x="T0" y="T1"/>
              </a:cxn>
              <a:cxn ang="T7">
                <a:pos x="T2" y="T3"/>
              </a:cxn>
              <a:cxn ang="T8">
                <a:pos x="T4" y="T5"/>
              </a:cxn>
            </a:cxnLst>
            <a:rect l="0" t="0" r="r" b="b"/>
            <a:pathLst>
              <a:path w="213" h="269">
                <a:moveTo>
                  <a:pt x="213" y="0"/>
                </a:moveTo>
                <a:cubicBezTo>
                  <a:pt x="205" y="87"/>
                  <a:pt x="198" y="174"/>
                  <a:pt x="163" y="219"/>
                </a:cubicBezTo>
                <a:cubicBezTo>
                  <a:pt x="128" y="264"/>
                  <a:pt x="64" y="266"/>
                  <a:pt x="0" y="269"/>
                </a:cubicBezTo>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22" name="Freeform 48">
            <a:extLst>
              <a:ext uri="{FF2B5EF4-FFF2-40B4-BE49-F238E27FC236}">
                <a16:creationId xmlns:a16="http://schemas.microsoft.com/office/drawing/2014/main" id="{2F841554-EB43-4088-8B8F-5F8311922862}"/>
              </a:ext>
            </a:extLst>
          </p:cNvPr>
          <p:cNvSpPr>
            <a:spLocks/>
          </p:cNvSpPr>
          <p:nvPr/>
        </p:nvSpPr>
        <p:spPr bwMode="auto">
          <a:xfrm>
            <a:off x="9296837" y="2366754"/>
            <a:ext cx="327025" cy="1352550"/>
          </a:xfrm>
          <a:custGeom>
            <a:avLst/>
            <a:gdLst>
              <a:gd name="T0" fmla="*/ 0 w 206"/>
              <a:gd name="T1" fmla="*/ 0 h 852"/>
              <a:gd name="T2" fmla="*/ 2147483647 w 206"/>
              <a:gd name="T3" fmla="*/ 2147483647 h 852"/>
              <a:gd name="T4" fmla="*/ 2147483647 w 206"/>
              <a:gd name="T5" fmla="*/ 2147483647 h 852"/>
              <a:gd name="T6" fmla="*/ 2147483647 w 206"/>
              <a:gd name="T7" fmla="*/ 2147483647 h 852"/>
              <a:gd name="T8" fmla="*/ 2147483647 w 206"/>
              <a:gd name="T9" fmla="*/ 2147483647 h 8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852">
                <a:moveTo>
                  <a:pt x="0" y="0"/>
                </a:moveTo>
                <a:cubicBezTo>
                  <a:pt x="49" y="37"/>
                  <a:pt x="98" y="75"/>
                  <a:pt x="132" y="151"/>
                </a:cubicBezTo>
                <a:cubicBezTo>
                  <a:pt x="166" y="227"/>
                  <a:pt x="206" y="357"/>
                  <a:pt x="201" y="457"/>
                </a:cubicBezTo>
                <a:cubicBezTo>
                  <a:pt x="196" y="557"/>
                  <a:pt x="130" y="686"/>
                  <a:pt x="100" y="752"/>
                </a:cubicBezTo>
                <a:cubicBezTo>
                  <a:pt x="70" y="818"/>
                  <a:pt x="44" y="835"/>
                  <a:pt x="19" y="852"/>
                </a:cubicBezTo>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23" name="Freeform 49">
            <a:extLst>
              <a:ext uri="{FF2B5EF4-FFF2-40B4-BE49-F238E27FC236}">
                <a16:creationId xmlns:a16="http://schemas.microsoft.com/office/drawing/2014/main" id="{368ECEFA-D72A-42C6-B294-EAFD12B9E0AB}"/>
              </a:ext>
            </a:extLst>
          </p:cNvPr>
          <p:cNvSpPr>
            <a:spLocks/>
          </p:cNvSpPr>
          <p:nvPr/>
        </p:nvSpPr>
        <p:spPr bwMode="auto">
          <a:xfrm>
            <a:off x="9339700" y="3741529"/>
            <a:ext cx="327025" cy="1352550"/>
          </a:xfrm>
          <a:custGeom>
            <a:avLst/>
            <a:gdLst>
              <a:gd name="T0" fmla="*/ 0 w 206"/>
              <a:gd name="T1" fmla="*/ 0 h 852"/>
              <a:gd name="T2" fmla="*/ 2147483647 w 206"/>
              <a:gd name="T3" fmla="*/ 2147483647 h 852"/>
              <a:gd name="T4" fmla="*/ 2147483647 w 206"/>
              <a:gd name="T5" fmla="*/ 2147483647 h 852"/>
              <a:gd name="T6" fmla="*/ 2147483647 w 206"/>
              <a:gd name="T7" fmla="*/ 2147483647 h 852"/>
              <a:gd name="T8" fmla="*/ 2147483647 w 206"/>
              <a:gd name="T9" fmla="*/ 2147483647 h 8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852">
                <a:moveTo>
                  <a:pt x="0" y="0"/>
                </a:moveTo>
                <a:cubicBezTo>
                  <a:pt x="49" y="37"/>
                  <a:pt x="98" y="75"/>
                  <a:pt x="132" y="151"/>
                </a:cubicBezTo>
                <a:cubicBezTo>
                  <a:pt x="166" y="227"/>
                  <a:pt x="206" y="357"/>
                  <a:pt x="201" y="457"/>
                </a:cubicBezTo>
                <a:cubicBezTo>
                  <a:pt x="196" y="557"/>
                  <a:pt x="130" y="686"/>
                  <a:pt x="100" y="752"/>
                </a:cubicBezTo>
                <a:cubicBezTo>
                  <a:pt x="70" y="818"/>
                  <a:pt x="44" y="835"/>
                  <a:pt x="19" y="852"/>
                </a:cubicBezTo>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sz="2400">
              <a:solidFill>
                <a:srgbClr val="2F2B20"/>
              </a:solidFill>
              <a:latin typeface="Times New Roman" panose="02020603050405020304" pitchFamily="18" charset="0"/>
              <a:ea typeface="新細明體" panose="02020500000000000000" pitchFamily="18" charset="-120"/>
            </a:endParaRPr>
          </a:p>
        </p:txBody>
      </p:sp>
      <p:sp>
        <p:nvSpPr>
          <p:cNvPr id="24" name="Rectangle 50">
            <a:extLst>
              <a:ext uri="{FF2B5EF4-FFF2-40B4-BE49-F238E27FC236}">
                <a16:creationId xmlns:a16="http://schemas.microsoft.com/office/drawing/2014/main" id="{E94F24E7-EBD2-4BFE-A2D4-E8F4A33726B7}"/>
              </a:ext>
            </a:extLst>
          </p:cNvPr>
          <p:cNvSpPr>
            <a:spLocks noChangeArrowheads="1"/>
          </p:cNvSpPr>
          <p:nvPr/>
        </p:nvSpPr>
        <p:spPr bwMode="auto">
          <a:xfrm>
            <a:off x="8704700" y="4911516"/>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fontAlgn="base">
              <a:spcBef>
                <a:spcPct val="0"/>
              </a:spcBef>
              <a:spcAft>
                <a:spcPct val="0"/>
              </a:spcAft>
              <a:buClrTx/>
              <a:buNone/>
            </a:pPr>
            <a:r>
              <a:rPr lang="en-US" altLang="en-US" sz="1600" b="1" dirty="0">
                <a:solidFill>
                  <a:srgbClr val="FF0000"/>
                </a:solidFill>
                <a:latin typeface="Arial" panose="020B0604020202020204" pitchFamily="34" charset="0"/>
              </a:rPr>
              <a:t>14</a:t>
            </a:r>
          </a:p>
        </p:txBody>
      </p:sp>
      <p:sp>
        <p:nvSpPr>
          <p:cNvPr id="25" name="Rectangle 2">
            <a:extLst>
              <a:ext uri="{FF2B5EF4-FFF2-40B4-BE49-F238E27FC236}">
                <a16:creationId xmlns:a16="http://schemas.microsoft.com/office/drawing/2014/main" id="{09CB81ED-4DB2-4807-88F8-96064A039D91}"/>
              </a:ext>
            </a:extLst>
          </p:cNvPr>
          <p:cNvSpPr>
            <a:spLocks noGrp="1" noChangeArrowheads="1"/>
          </p:cNvSpPr>
          <p:nvPr>
            <p:ph type="title"/>
          </p:nvPr>
        </p:nvSpPr>
        <p:spPr>
          <a:xfrm>
            <a:off x="943967" y="152400"/>
            <a:ext cx="8751825" cy="1143000"/>
          </a:xfrm>
        </p:spPr>
        <p:txBody>
          <a:bodyPr/>
          <a:lstStyle/>
          <a:p>
            <a:pPr eaLnBrk="1" fontAlgn="auto" hangingPunct="1">
              <a:spcAft>
                <a:spcPts val="0"/>
              </a:spcAft>
              <a:defRPr/>
            </a:pPr>
            <a:r>
              <a:rPr lang="en-US" altLang="en-US" sz="4000" dirty="0"/>
              <a:t>Hashing: Collision Resolving Strategies</a:t>
            </a:r>
            <a:endParaRPr lang="en-US" altLang="en-US" dirty="0"/>
          </a:p>
        </p:txBody>
      </p:sp>
      <p:sp>
        <p:nvSpPr>
          <p:cNvPr id="27" name="TextBox 26">
            <a:extLst>
              <a:ext uri="{FF2B5EF4-FFF2-40B4-BE49-F238E27FC236}">
                <a16:creationId xmlns:a16="http://schemas.microsoft.com/office/drawing/2014/main" id="{B7DA5DFA-5210-4355-B8AB-FF2FF0DE5ADE}"/>
              </a:ext>
            </a:extLst>
          </p:cNvPr>
          <p:cNvSpPr txBox="1"/>
          <p:nvPr/>
        </p:nvSpPr>
        <p:spPr>
          <a:xfrm>
            <a:off x="826706" y="1227518"/>
            <a:ext cx="6093372" cy="523220"/>
          </a:xfrm>
          <a:prstGeom prst="rect">
            <a:avLst/>
          </a:prstGeom>
          <a:noFill/>
        </p:spPr>
        <p:txBody>
          <a:bodyPr wrap="square">
            <a:spAutoFit/>
          </a:bodyPr>
          <a:lstStyle/>
          <a:p>
            <a:pPr marL="114300" indent="0" algn="just" eaLnBrk="1" hangingPunct="1">
              <a:buNone/>
            </a:pPr>
            <a:r>
              <a:rPr lang="en-US" altLang="en-US" sz="2800" b="1" u="sng" dirty="0"/>
              <a:t>Open Addressing: Double Probing</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8751825" cy="1143000"/>
          </a:xfrm>
        </p:spPr>
        <p:txBody>
          <a:bodyPr/>
          <a:lstStyle/>
          <a:p>
            <a:pPr eaLnBrk="1" fontAlgn="auto" hangingPunct="1">
              <a:spcAft>
                <a:spcPts val="0"/>
              </a:spcAft>
              <a:defRPr/>
            </a:pPr>
            <a:r>
              <a:rPr lang="en-US" altLang="en-US" sz="4000" dirty="0"/>
              <a:t>Hashing: Collision Resolving Strategies</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5" y="1228582"/>
                <a:ext cx="10048872" cy="5477018"/>
              </a:xfrm>
            </p:spPr>
            <p:txBody>
              <a:bodyPr/>
              <a:lstStyle/>
              <a:p>
                <a:pPr marL="114300" indent="0" algn="just" eaLnBrk="1" hangingPunct="1">
                  <a:buNone/>
                </a:pPr>
                <a:r>
                  <a:rPr lang="en-US" altLang="en-US" sz="2800" b="1" u="sng" dirty="0"/>
                  <a:t>Open Addressing: Double Probing</a:t>
                </a:r>
              </a:p>
              <a:p>
                <a:pPr algn="just" eaLnBrk="1" hangingPunct="1"/>
                <a:r>
                  <a:rPr lang="en-US" altLang="en-US" b="1" dirty="0">
                    <a:solidFill>
                      <a:srgbClr val="FF0000"/>
                    </a:solidFill>
                  </a:rPr>
                  <a:t>Intuition:</a:t>
                </a:r>
                <a:r>
                  <a:rPr lang="en-US" altLang="en-US" dirty="0"/>
                  <a:t> Since each probe is “jumping”</a:t>
                </a:r>
                <a:r>
                  <a:rPr lang="en-US" altLang="en-US" i="1" dirty="0"/>
                  <a:t> </a:t>
                </a:r>
                <a:r>
                  <a:rPr lang="en-US" altLang="en-US" dirty="0"/>
                  <a:t>by </a:t>
                </a:r>
                <a14:m>
                  <m:oMath xmlns:m="http://schemas.openxmlformats.org/officeDocument/2006/math">
                    <m:r>
                      <a:rPr lang="en-US" altLang="en-US" i="1" dirty="0">
                        <a:latin typeface="Cambria Math" panose="02040503050406030204" pitchFamily="18" charset="0"/>
                        <a:ea typeface="Cambria Math" panose="02040503050406030204" pitchFamily="18" charset="0"/>
                      </a:rPr>
                      <m:t>𝑔</m:t>
                    </m:r>
                    <m:r>
                      <a:rPr lang="en-US" altLang="en-US" i="1" dirty="0">
                        <a:latin typeface="Cambria Math" panose="02040503050406030204" pitchFamily="18" charset="0"/>
                        <a:ea typeface="Cambria Math" panose="02040503050406030204" pitchFamily="18" charset="0"/>
                      </a:rPr>
                      <m:t>(</m:t>
                    </m:r>
                    <m:r>
                      <a:rPr lang="en-US" altLang="en-US" i="1" dirty="0">
                        <a:latin typeface="Cambria Math" panose="02040503050406030204" pitchFamily="18" charset="0"/>
                        <a:ea typeface="Cambria Math" panose="02040503050406030204" pitchFamily="18" charset="0"/>
                      </a:rPr>
                      <m:t>𝑘𝑒𝑦</m:t>
                    </m:r>
                    <m:r>
                      <a:rPr lang="en-US" altLang="en-US" i="1" dirty="0">
                        <a:latin typeface="Cambria Math" panose="02040503050406030204" pitchFamily="18" charset="0"/>
                        <a:ea typeface="Cambria Math" panose="02040503050406030204" pitchFamily="18" charset="0"/>
                      </a:rPr>
                      <m:t>)</m:t>
                    </m:r>
                  </m:oMath>
                </a14:m>
                <a:r>
                  <a:rPr lang="en-US" altLang="en-US" i="1" dirty="0"/>
                  <a:t> </a:t>
                </a:r>
                <a:r>
                  <a:rPr lang="en-US" altLang="en-US" dirty="0"/>
                  <a:t>each time</a:t>
                </a:r>
                <a:r>
                  <a:rPr lang="en-US" altLang="en-US" i="1" dirty="0"/>
                  <a:t>, </a:t>
                </a:r>
                <a:r>
                  <a:rPr lang="en-US" altLang="en-US" dirty="0"/>
                  <a:t>we “leave the neighborhood” and “go different places from other initial collision”.</a:t>
                </a:r>
              </a:p>
              <a:p>
                <a:pPr algn="just" eaLnBrk="1" hangingPunct="1"/>
                <a:endParaRPr lang="en-US" altLang="en-US" sz="1200" dirty="0"/>
              </a:p>
              <a:p>
                <a:pPr algn="just" eaLnBrk="1" hangingPunct="1"/>
                <a:r>
                  <a:rPr lang="en-US" altLang="en-US" dirty="0"/>
                  <a:t>Just like quadratic probing, there is still a chance that we might not probe all the slots in the table (infinite loop despite room in table).</a:t>
                </a:r>
              </a:p>
              <a:p>
                <a:pPr algn="just" eaLnBrk="1" hangingPunct="1"/>
                <a:endParaRPr lang="en-US" altLang="en-US" dirty="0"/>
              </a:p>
              <a:p>
                <a:pPr eaLnBrk="1" hangingPunct="1">
                  <a:lnSpc>
                    <a:spcPct val="90000"/>
                  </a:lnSpc>
                </a:pPr>
                <a:r>
                  <a:rPr lang="en-US" altLang="en-US" b="1" dirty="0"/>
                  <a:t>Disadvantages</a:t>
                </a:r>
                <a:r>
                  <a:rPr lang="en-US" altLang="en-US" dirty="0"/>
                  <a:t>:</a:t>
                </a:r>
              </a:p>
              <a:p>
                <a:pPr lvl="1" eaLnBrk="1" hangingPunct="1">
                  <a:lnSpc>
                    <a:spcPct val="90000"/>
                  </a:lnSpc>
                </a:pPr>
                <a:r>
                  <a:rPr lang="en-US" altLang="en-US" dirty="0"/>
                  <a:t> it is harder to delete an element</a:t>
                </a:r>
              </a:p>
              <a:p>
                <a:pPr lvl="1" eaLnBrk="1" hangingPunct="1">
                  <a:lnSpc>
                    <a:spcPct val="90000"/>
                  </a:lnSpc>
                </a:pPr>
                <a:r>
                  <a:rPr lang="en-US" altLang="en-US" dirty="0"/>
                  <a:t>can generate a maximum of </a:t>
                </a:r>
                <a14:m>
                  <m:oMath xmlns:m="http://schemas.openxmlformats.org/officeDocument/2006/math">
                    <m:sSup>
                      <m:sSupPr>
                        <m:ctrlPr>
                          <a:rPr lang="en-US" altLang="en-US" i="1" dirty="0" smtClean="0">
                            <a:latin typeface="Cambria Math" panose="02040503050406030204" pitchFamily="18" charset="0"/>
                          </a:rPr>
                        </m:ctrlPr>
                      </m:sSupPr>
                      <m:e>
                        <m:r>
                          <a:rPr lang="en-US" altLang="en-US" i="1" dirty="0">
                            <a:latin typeface="Cambria Math" panose="02040503050406030204" pitchFamily="18" charset="0"/>
                          </a:rPr>
                          <m:t>𝑀</m:t>
                        </m:r>
                      </m:e>
                      <m:sup>
                        <m:r>
                          <a:rPr lang="en-US" altLang="en-US" b="0" i="1" dirty="0" smtClean="0">
                            <a:latin typeface="Cambria Math" panose="02040503050406030204" pitchFamily="18" charset="0"/>
                          </a:rPr>
                          <m:t>2</m:t>
                        </m:r>
                      </m:sup>
                    </m:sSup>
                    <m:r>
                      <a:rPr lang="en-US" altLang="en-US" b="0" i="1" dirty="0" smtClean="0">
                        <a:latin typeface="Cambria Math" panose="02040503050406030204" pitchFamily="18" charset="0"/>
                      </a:rPr>
                      <m:t> </m:t>
                    </m:r>
                  </m:oMath>
                </a14:m>
                <a:r>
                  <a:rPr lang="en-US" altLang="en-US" dirty="0"/>
                  <a:t>probe sequences</a:t>
                </a:r>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5" y="1228582"/>
                <a:ext cx="10048872" cy="5477018"/>
              </a:xfrm>
              <a:blipFill>
                <a:blip r:embed="rId6"/>
                <a:stretch>
                  <a:fillRect l="-61" t="-1114" r="-789"/>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33</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137964775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3">
            <a:extLst>
              <a:ext uri="{FF2B5EF4-FFF2-40B4-BE49-F238E27FC236}">
                <a16:creationId xmlns:a16="http://schemas.microsoft.com/office/drawing/2014/main" id="{000244DB-4F2C-4909-8119-07A102DFCB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630" y="1863996"/>
            <a:ext cx="10625958" cy="485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Slide Number Placeholder 3">
            <a:extLst>
              <a:ext uri="{FF2B5EF4-FFF2-40B4-BE49-F238E27FC236}">
                <a16:creationId xmlns:a16="http://schemas.microsoft.com/office/drawing/2014/main" id="{DBF51C14-9D26-40B1-82EC-50AE10EC1BC6}"/>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D69071CA-578F-4548-A0CF-A88540B1C042}" type="slidenum">
              <a:rPr lang="en-US" altLang="en-US" sz="1800">
                <a:solidFill>
                  <a:srgbClr val="FFFFFF"/>
                </a:solidFill>
              </a:rPr>
              <a:pPr eaLnBrk="0" fontAlgn="base" hangingPunct="0">
                <a:spcBef>
                  <a:spcPct val="0"/>
                </a:spcBef>
                <a:spcAft>
                  <a:spcPct val="0"/>
                </a:spcAft>
              </a:pPr>
              <a:t>34</a:t>
            </a:fld>
            <a:endParaRPr lang="en-US" altLang="en-US" sz="1800">
              <a:solidFill>
                <a:srgbClr val="FFFFFF"/>
              </a:solidFill>
            </a:endParaRPr>
          </a:p>
        </p:txBody>
      </p:sp>
      <p:sp>
        <p:nvSpPr>
          <p:cNvPr id="7" name="Rectangle 2">
            <a:extLst>
              <a:ext uri="{FF2B5EF4-FFF2-40B4-BE49-F238E27FC236}">
                <a16:creationId xmlns:a16="http://schemas.microsoft.com/office/drawing/2014/main" id="{3B13B75A-D3EB-4018-A41F-2275B56AC8AB}"/>
              </a:ext>
            </a:extLst>
          </p:cNvPr>
          <p:cNvSpPr>
            <a:spLocks noGrp="1" noChangeArrowheads="1"/>
          </p:cNvSpPr>
          <p:nvPr>
            <p:ph type="title"/>
          </p:nvPr>
        </p:nvSpPr>
        <p:spPr>
          <a:xfrm>
            <a:off x="943967" y="152400"/>
            <a:ext cx="8751825" cy="1143000"/>
          </a:xfrm>
        </p:spPr>
        <p:txBody>
          <a:bodyPr/>
          <a:lstStyle/>
          <a:p>
            <a:pPr eaLnBrk="1" fontAlgn="auto" hangingPunct="1">
              <a:spcAft>
                <a:spcPts val="0"/>
              </a:spcAft>
              <a:defRPr/>
            </a:pPr>
            <a:r>
              <a:rPr lang="en-US" altLang="en-US" sz="4000" dirty="0"/>
              <a:t>Hashing: Collision Resolving Strategies</a:t>
            </a:r>
            <a:endParaRPr lang="en-US" altLang="en-US" dirty="0"/>
          </a:p>
        </p:txBody>
      </p:sp>
      <p:sp>
        <p:nvSpPr>
          <p:cNvPr id="8" name="TextBox 7">
            <a:extLst>
              <a:ext uri="{FF2B5EF4-FFF2-40B4-BE49-F238E27FC236}">
                <a16:creationId xmlns:a16="http://schemas.microsoft.com/office/drawing/2014/main" id="{CF3B63C5-DD8D-44AF-BF5C-782FF7D5FF22}"/>
              </a:ext>
            </a:extLst>
          </p:cNvPr>
          <p:cNvSpPr txBox="1"/>
          <p:nvPr/>
        </p:nvSpPr>
        <p:spPr>
          <a:xfrm>
            <a:off x="826706" y="1227518"/>
            <a:ext cx="2011087" cy="523220"/>
          </a:xfrm>
          <a:prstGeom prst="rect">
            <a:avLst/>
          </a:prstGeom>
          <a:noFill/>
        </p:spPr>
        <p:txBody>
          <a:bodyPr wrap="square">
            <a:spAutoFit/>
          </a:bodyPr>
          <a:lstStyle/>
          <a:p>
            <a:pPr marL="114300" indent="0" algn="just" eaLnBrk="1" hangingPunct="1">
              <a:buNone/>
            </a:pPr>
            <a:r>
              <a:rPr lang="en-US" altLang="en-US" sz="2800" b="1" u="sng" dirty="0"/>
              <a:t>Efficiency:</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1453711-3A7C-4B41-881F-F54296864671}"/>
                  </a:ext>
                </a:extLst>
              </p:cNvPr>
              <p:cNvSpPr txBox="1"/>
              <p:nvPr/>
            </p:nvSpPr>
            <p:spPr>
              <a:xfrm>
                <a:off x="2767354" y="6463701"/>
                <a:ext cx="247207"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altLang="en-US" dirty="0" smtClean="0"/>
                        <m:t>𝝀</m:t>
                      </m:r>
                    </m:oMath>
                  </m:oMathPara>
                </a14:m>
                <a:endParaRPr lang="en-US" dirty="0"/>
              </a:p>
            </p:txBody>
          </p:sp>
        </mc:Choice>
        <mc:Fallback xmlns="">
          <p:sp>
            <p:nvSpPr>
              <p:cNvPr id="9" name="TextBox 8">
                <a:extLst>
                  <a:ext uri="{FF2B5EF4-FFF2-40B4-BE49-F238E27FC236}">
                    <a16:creationId xmlns:a16="http://schemas.microsoft.com/office/drawing/2014/main" id="{31453711-3A7C-4B41-881F-F54296864671}"/>
                  </a:ext>
                </a:extLst>
              </p:cNvPr>
              <p:cNvSpPr txBox="1">
                <a:spLocks noRot="1" noChangeAspect="1" noMove="1" noResize="1" noEditPoints="1" noAdjustHandles="1" noChangeArrowheads="1" noChangeShapeType="1" noTextEdit="1"/>
              </p:cNvSpPr>
              <p:nvPr/>
            </p:nvSpPr>
            <p:spPr>
              <a:xfrm>
                <a:off x="2767354" y="6463701"/>
                <a:ext cx="247207" cy="369332"/>
              </a:xfrm>
              <a:prstGeom prst="rect">
                <a:avLst/>
              </a:prstGeom>
              <a:blipFill>
                <a:blip r:embed="rId6"/>
                <a:stretch>
                  <a:fillRect r="-219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3684AB3-E6AB-4408-B643-51357A9C3ABB}"/>
                  </a:ext>
                </a:extLst>
              </p:cNvPr>
              <p:cNvSpPr txBox="1"/>
              <p:nvPr/>
            </p:nvSpPr>
            <p:spPr>
              <a:xfrm>
                <a:off x="8384889" y="6470789"/>
                <a:ext cx="247207"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altLang="en-US" dirty="0" smtClean="0"/>
                        <m:t>𝝀</m:t>
                      </m:r>
                    </m:oMath>
                  </m:oMathPara>
                </a14:m>
                <a:endParaRPr lang="en-US" dirty="0"/>
              </a:p>
            </p:txBody>
          </p:sp>
        </mc:Choice>
        <mc:Fallback xmlns="">
          <p:sp>
            <p:nvSpPr>
              <p:cNvPr id="10" name="TextBox 9">
                <a:extLst>
                  <a:ext uri="{FF2B5EF4-FFF2-40B4-BE49-F238E27FC236}">
                    <a16:creationId xmlns:a16="http://schemas.microsoft.com/office/drawing/2014/main" id="{93684AB3-E6AB-4408-B643-51357A9C3ABB}"/>
                  </a:ext>
                </a:extLst>
              </p:cNvPr>
              <p:cNvSpPr txBox="1">
                <a:spLocks noRot="1" noChangeAspect="1" noMove="1" noResize="1" noEditPoints="1" noAdjustHandles="1" noChangeArrowheads="1" noChangeShapeType="1" noTextEdit="1"/>
              </p:cNvSpPr>
              <p:nvPr/>
            </p:nvSpPr>
            <p:spPr>
              <a:xfrm>
                <a:off x="8384889" y="6470789"/>
                <a:ext cx="247207" cy="369332"/>
              </a:xfrm>
              <a:prstGeom prst="rect">
                <a:avLst/>
              </a:prstGeom>
              <a:blipFill>
                <a:blip r:embed="rId7"/>
                <a:stretch>
                  <a:fillRect r="-21951"/>
                </a:stretch>
              </a:blipFill>
            </p:spPr>
            <p:txBody>
              <a:bodyPr/>
              <a:lstStyle/>
              <a:p>
                <a:r>
                  <a:rPr lang="en-US">
                    <a:noFill/>
                  </a:rPr>
                  <a:t> </a:t>
                </a:r>
              </a:p>
            </p:txBody>
          </p:sp>
        </mc:Fallback>
      </mc:AlternateContent>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7" y="152400"/>
            <a:ext cx="8751825" cy="1143000"/>
          </a:xfrm>
        </p:spPr>
        <p:txBody>
          <a:bodyPr/>
          <a:lstStyle/>
          <a:p>
            <a:pPr eaLnBrk="1" fontAlgn="auto" hangingPunct="1">
              <a:spcAft>
                <a:spcPts val="0"/>
              </a:spcAft>
              <a:defRPr/>
            </a:pPr>
            <a:r>
              <a:rPr lang="en-US" altLang="en-US" sz="4000" dirty="0"/>
              <a:t>Hashing: Summary</a:t>
            </a:r>
            <a:endParaRPr lang="en-US" altLang="en-US" dirty="0"/>
          </a:p>
        </p:txBody>
      </p:sp>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5" y="1228582"/>
            <a:ext cx="10048872" cy="5477018"/>
          </a:xfrm>
        </p:spPr>
        <p:txBody>
          <a:bodyPr/>
          <a:lstStyle/>
          <a:p>
            <a:pPr algn="just" eaLnBrk="1" hangingPunct="1"/>
            <a:r>
              <a:rPr lang="en-US" altLang="en-US" dirty="0"/>
              <a:t>The hash table is one of the most important data structures</a:t>
            </a:r>
          </a:p>
          <a:p>
            <a:pPr lvl="1" algn="just" eaLnBrk="1" hangingPunct="1"/>
            <a:r>
              <a:rPr lang="en-US" altLang="en-US" dirty="0"/>
              <a:t>Supports only </a:t>
            </a:r>
            <a:r>
              <a:rPr lang="en-US" altLang="en-US" b="1" i="1" dirty="0"/>
              <a:t>find, insert </a:t>
            </a:r>
            <a:r>
              <a:rPr lang="en-US" altLang="en-US" dirty="0"/>
              <a:t>and </a:t>
            </a:r>
            <a:r>
              <a:rPr lang="en-US" altLang="en-US" b="1" i="1" dirty="0"/>
              <a:t>delete </a:t>
            </a:r>
            <a:r>
              <a:rPr lang="en-US" altLang="en-US" dirty="0"/>
              <a:t>efficiently</a:t>
            </a:r>
          </a:p>
          <a:p>
            <a:pPr algn="just" eaLnBrk="1" hangingPunct="1"/>
            <a:endParaRPr lang="en-US" altLang="en-US" dirty="0"/>
          </a:p>
          <a:p>
            <a:pPr algn="just" eaLnBrk="1" hangingPunct="1"/>
            <a:r>
              <a:rPr lang="en-US" altLang="en-US" dirty="0"/>
              <a:t>Important to use a good hash function</a:t>
            </a:r>
          </a:p>
          <a:p>
            <a:pPr algn="just" eaLnBrk="1" hangingPunct="1"/>
            <a:endParaRPr lang="en-US" altLang="en-US" dirty="0"/>
          </a:p>
          <a:p>
            <a:pPr algn="just" eaLnBrk="1" hangingPunct="1"/>
            <a:r>
              <a:rPr lang="en-US" altLang="en-US" dirty="0"/>
              <a:t>Important to keep hash table at a good size</a:t>
            </a:r>
          </a:p>
          <a:p>
            <a:pPr algn="just" eaLnBrk="1" hangingPunct="1"/>
            <a:endParaRPr lang="en-US" altLang="en-US" dirty="0"/>
          </a:p>
          <a:p>
            <a:pPr algn="just" eaLnBrk="1" hangingPunct="1"/>
            <a:r>
              <a:rPr lang="en-US" altLang="en-US" dirty="0"/>
              <a:t>Side-Comment: Hash functions have uses beyond hash tables</a:t>
            </a:r>
          </a:p>
          <a:p>
            <a:pPr lvl="1" algn="just" eaLnBrk="1" hangingPunct="1"/>
            <a:r>
              <a:rPr lang="en-US" altLang="en-US" dirty="0"/>
              <a:t>Example: Cryptography, check-sums</a:t>
            </a:r>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35</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9995032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890940-678C-48C1-A679-83300F70F0D0}"/>
              </a:ext>
            </a:extLst>
          </p:cNvPr>
          <p:cNvSpPr>
            <a:spLocks noGrp="1"/>
          </p:cNvSpPr>
          <p:nvPr>
            <p:ph idx="1"/>
          </p:nvPr>
        </p:nvSpPr>
        <p:spPr>
          <a:xfrm>
            <a:off x="673608" y="2414016"/>
            <a:ext cx="10160000" cy="1984248"/>
          </a:xfrm>
        </p:spPr>
        <p:txBody>
          <a:bodyPr>
            <a:normAutofit/>
          </a:bodyPr>
          <a:lstStyle/>
          <a:p>
            <a:pPr marL="114300" indent="0" algn="ctr">
              <a:buNone/>
            </a:pPr>
            <a:r>
              <a:rPr lang="en-US" sz="9600" dirty="0"/>
              <a:t>THANK YOU</a:t>
            </a:r>
          </a:p>
        </p:txBody>
      </p:sp>
      <p:sp>
        <p:nvSpPr>
          <p:cNvPr id="5" name="Slide Number Placeholder 3">
            <a:extLst>
              <a:ext uri="{FF2B5EF4-FFF2-40B4-BE49-F238E27FC236}">
                <a16:creationId xmlns:a16="http://schemas.microsoft.com/office/drawing/2014/main" id="{D988A03C-EB64-4F20-BC2C-92149CAE3015}"/>
              </a:ext>
            </a:extLst>
          </p:cNvPr>
          <p:cNvSpPr>
            <a:spLocks noGrp="1"/>
          </p:cNvSpPr>
          <p:nvPr>
            <p:ph type="sldNum" sz="quarter" idx="10"/>
          </p:nvPr>
        </p:nvSpPr>
        <p:spPr bwMode="auto">
          <a:xfrm>
            <a:off x="11374967" y="5648326"/>
            <a:ext cx="732367"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36</a:t>
            </a:fld>
            <a:endParaRPr lang="en-US" altLang="en-US" sz="1800">
              <a:solidFill>
                <a:srgbClr val="FFFFFF"/>
              </a:solidFill>
            </a:endParaRPr>
          </a:p>
        </p:txBody>
      </p:sp>
    </p:spTree>
    <p:extLst>
      <p:ext uri="{BB962C8B-B14F-4D97-AF65-F5344CB8AC3E}">
        <p14:creationId xmlns:p14="http://schemas.microsoft.com/office/powerpoint/2010/main" val="35317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7620000" cy="1143000"/>
          </a:xfrm>
        </p:spPr>
        <p:txBody>
          <a:bodyPr/>
          <a:lstStyle/>
          <a:p>
            <a:pPr eaLnBrk="1" fontAlgn="auto" hangingPunct="1">
              <a:spcAft>
                <a:spcPts val="0"/>
              </a:spcAft>
              <a:defRPr/>
            </a:pPr>
            <a:r>
              <a:rPr lang="en-US" altLang="en-US" sz="4000" dirty="0"/>
              <a:t>Hashing: Introduction</a:t>
            </a:r>
            <a:endParaRPr lang="en-US" altLang="en-US" dirty="0"/>
          </a:p>
        </p:txBody>
      </p:sp>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43572"/>
            <a:ext cx="9694577" cy="5410200"/>
          </a:xfrm>
        </p:spPr>
        <p:txBody>
          <a:bodyPr/>
          <a:lstStyle/>
          <a:p>
            <a:pPr algn="just" eaLnBrk="1" hangingPunct="1"/>
            <a:r>
              <a:rPr lang="en-US" altLang="en-US" dirty="0"/>
              <a:t>Given an ADT, what would be the complexity to perform these operations.</a:t>
            </a:r>
          </a:p>
          <a:p>
            <a:pPr marL="114300" indent="0" algn="just" eaLnBrk="1" hangingPunct="1">
              <a:buNone/>
            </a:pPr>
            <a:endParaRPr lang="en-US" altLang="en-US" dirty="0"/>
          </a:p>
          <a:p>
            <a:pPr marL="114300" indent="0" algn="just" eaLnBrk="1" hangingPunct="1">
              <a:buNone/>
            </a:pPr>
            <a:endParaRPr lang="en-US" altLang="en-US" dirty="0"/>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4</a:t>
            </a:fld>
            <a:endParaRPr lang="en-US" altLang="en-US" sz="1800">
              <a:solidFill>
                <a:srgbClr val="FFFFFF"/>
              </a:solidFill>
            </a:endParaRPr>
          </a:p>
        </p:txBody>
      </p:sp>
      <p:graphicFrame>
        <p:nvGraphicFramePr>
          <p:cNvPr id="2" name="Table 2">
            <a:extLst>
              <a:ext uri="{FF2B5EF4-FFF2-40B4-BE49-F238E27FC236}">
                <a16:creationId xmlns:a16="http://schemas.microsoft.com/office/drawing/2014/main" id="{A49BD75C-4E19-4F45-B97F-46D6F84DAAC8}"/>
              </a:ext>
            </a:extLst>
          </p:cNvPr>
          <p:cNvGraphicFramePr>
            <a:graphicFrameLocks noGrp="1"/>
          </p:cNvGraphicFramePr>
          <p:nvPr>
            <p:extLst>
              <p:ext uri="{D42A27DB-BD31-4B8C-83A1-F6EECF244321}">
                <p14:modId xmlns:p14="http://schemas.microsoft.com/office/powerpoint/2010/main" val="1691252830"/>
              </p:ext>
            </p:extLst>
          </p:nvPr>
        </p:nvGraphicFramePr>
        <p:xfrm>
          <a:off x="1317103" y="1871806"/>
          <a:ext cx="8268192" cy="4734659"/>
        </p:xfrm>
        <a:graphic>
          <a:graphicData uri="http://schemas.openxmlformats.org/drawingml/2006/table">
            <a:tbl>
              <a:tblPr firstRow="1" bandRow="1">
                <a:tableStyleId>{5C22544A-7EE6-4342-B048-85BDC9FD1C3A}</a:tableStyleId>
              </a:tblPr>
              <a:tblGrid>
                <a:gridCol w="2390373">
                  <a:extLst>
                    <a:ext uri="{9D8B030D-6E8A-4147-A177-3AD203B41FA5}">
                      <a16:colId xmlns:a16="http://schemas.microsoft.com/office/drawing/2014/main" val="964728553"/>
                    </a:ext>
                  </a:extLst>
                </a:gridCol>
                <a:gridCol w="1959273">
                  <a:extLst>
                    <a:ext uri="{9D8B030D-6E8A-4147-A177-3AD203B41FA5}">
                      <a16:colId xmlns:a16="http://schemas.microsoft.com/office/drawing/2014/main" val="1713946864"/>
                    </a:ext>
                  </a:extLst>
                </a:gridCol>
                <a:gridCol w="1959273">
                  <a:extLst>
                    <a:ext uri="{9D8B030D-6E8A-4147-A177-3AD203B41FA5}">
                      <a16:colId xmlns:a16="http://schemas.microsoft.com/office/drawing/2014/main" val="1038453936"/>
                    </a:ext>
                  </a:extLst>
                </a:gridCol>
                <a:gridCol w="1959273">
                  <a:extLst>
                    <a:ext uri="{9D8B030D-6E8A-4147-A177-3AD203B41FA5}">
                      <a16:colId xmlns:a16="http://schemas.microsoft.com/office/drawing/2014/main" val="2031894475"/>
                    </a:ext>
                  </a:extLst>
                </a:gridCol>
              </a:tblGrid>
              <a:tr h="685434">
                <a:tc>
                  <a:txBody>
                    <a:bodyPr/>
                    <a:lstStyle/>
                    <a:p>
                      <a:endParaRPr lang="en-US"/>
                    </a:p>
                  </a:txBody>
                  <a:tcPr/>
                </a:tc>
                <a:tc>
                  <a:txBody>
                    <a:bodyPr/>
                    <a:lstStyle/>
                    <a:p>
                      <a:pPr algn="ctr"/>
                      <a:r>
                        <a:rPr lang="en-US" dirty="0">
                          <a:solidFill>
                            <a:schemeClr val="tx1"/>
                          </a:solidFill>
                        </a:rPr>
                        <a:t>Insert</a:t>
                      </a:r>
                    </a:p>
                  </a:txBody>
                  <a:tcPr anchor="ctr"/>
                </a:tc>
                <a:tc>
                  <a:txBody>
                    <a:bodyPr/>
                    <a:lstStyle/>
                    <a:p>
                      <a:pPr algn="ctr"/>
                      <a:r>
                        <a:rPr lang="en-US" dirty="0">
                          <a:solidFill>
                            <a:schemeClr val="tx1"/>
                          </a:solidFill>
                        </a:rPr>
                        <a:t>Search </a:t>
                      </a:r>
                    </a:p>
                  </a:txBody>
                  <a:tcPr anchor="ctr"/>
                </a:tc>
                <a:tc>
                  <a:txBody>
                    <a:bodyPr/>
                    <a:lstStyle/>
                    <a:p>
                      <a:pPr algn="ctr"/>
                      <a:r>
                        <a:rPr lang="en-US" dirty="0">
                          <a:solidFill>
                            <a:schemeClr val="tx1"/>
                          </a:solidFill>
                        </a:rPr>
                        <a:t>Delete</a:t>
                      </a:r>
                    </a:p>
                  </a:txBody>
                  <a:tcPr anchor="ctr"/>
                </a:tc>
                <a:extLst>
                  <a:ext uri="{0D108BD9-81ED-4DB2-BD59-A6C34878D82A}">
                    <a16:rowId xmlns:a16="http://schemas.microsoft.com/office/drawing/2014/main" val="4049844469"/>
                  </a:ext>
                </a:extLst>
              </a:tr>
              <a:tr h="809845">
                <a:tc>
                  <a:txBody>
                    <a:bodyPr/>
                    <a:lstStyle/>
                    <a:p>
                      <a:pPr algn="ctr"/>
                      <a:r>
                        <a:rPr lang="en-US" b="1" dirty="0"/>
                        <a:t>Unsorted Array</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791317232"/>
                  </a:ext>
                </a:extLst>
              </a:tr>
              <a:tr h="809845">
                <a:tc>
                  <a:txBody>
                    <a:bodyPr/>
                    <a:lstStyle/>
                    <a:p>
                      <a:pPr algn="ctr"/>
                      <a:r>
                        <a:rPr lang="en-US" b="1" dirty="0"/>
                        <a:t>Sorted Array</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634633143"/>
                  </a:ext>
                </a:extLst>
              </a:tr>
              <a:tr h="809845">
                <a:tc>
                  <a:txBody>
                    <a:bodyPr/>
                    <a:lstStyle/>
                    <a:p>
                      <a:pPr algn="ctr"/>
                      <a:r>
                        <a:rPr lang="en-US" b="1" dirty="0"/>
                        <a:t>Unsorted Linked List</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65132170"/>
                  </a:ext>
                </a:extLst>
              </a:tr>
              <a:tr h="809845">
                <a:tc>
                  <a:txBody>
                    <a:bodyPr/>
                    <a:lstStyle/>
                    <a:p>
                      <a:pPr algn="ctr"/>
                      <a:r>
                        <a:rPr lang="en-US" b="1" dirty="0"/>
                        <a:t>Sorted Linked List</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983797282"/>
                  </a:ext>
                </a:extLst>
              </a:tr>
              <a:tr h="809845">
                <a:tc>
                  <a:txBody>
                    <a:bodyPr/>
                    <a:lstStyle/>
                    <a:p>
                      <a:pPr algn="ctr"/>
                      <a:r>
                        <a:rPr lang="en-US" b="1" dirty="0"/>
                        <a:t>Ordered Binary Tree</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359824550"/>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B97D340-59E3-4194-955E-07477207FFC8}"/>
                  </a:ext>
                </a:extLst>
              </p:cNvPr>
              <p:cNvSpPr txBox="1"/>
              <p:nvPr/>
            </p:nvSpPr>
            <p:spPr>
              <a:xfrm>
                <a:off x="4154747" y="2779119"/>
                <a:ext cx="1100831" cy="38164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altLang="en-US" dirty="0" smtClean="0">
                          <a:latin typeface="Comic Sans MS" panose="030F0702030302020204" pitchFamily="66" charset="0"/>
                          <a:cs typeface="Arial" panose="020B0604020202020204" pitchFamily="34" charset="0"/>
                        </a:rPr>
                        <m:t>O</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FB97D340-59E3-4194-955E-07477207FFC8}"/>
                  </a:ext>
                </a:extLst>
              </p:cNvPr>
              <p:cNvSpPr txBox="1">
                <a:spLocks noRot="1" noChangeAspect="1" noMove="1" noResize="1" noEditPoints="1" noAdjustHandles="1" noChangeArrowheads="1" noChangeShapeType="1" noTextEdit="1"/>
              </p:cNvSpPr>
              <p:nvPr/>
            </p:nvSpPr>
            <p:spPr>
              <a:xfrm>
                <a:off x="4154747" y="2779119"/>
                <a:ext cx="1100831" cy="381643"/>
              </a:xfrm>
              <a:prstGeom prst="rect">
                <a:avLst/>
              </a:prstGeom>
              <a:blipFill>
                <a:blip r:embed="rId6"/>
                <a:stretch>
                  <a:fillRect b="-112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7BB8F95-9888-48CD-B17B-C777A2A0C0EB}"/>
                  </a:ext>
                </a:extLst>
              </p:cNvPr>
              <p:cNvSpPr txBox="1"/>
              <p:nvPr/>
            </p:nvSpPr>
            <p:spPr>
              <a:xfrm>
                <a:off x="4154747" y="3602030"/>
                <a:ext cx="110083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altLang="en-US" dirty="0" smtClean="0">
                          <a:latin typeface="Comic Sans MS" panose="030F0702030302020204" pitchFamily="66" charset="0"/>
                          <a:cs typeface="Arial" panose="020B0604020202020204" pitchFamily="34" charset="0"/>
                        </a:rPr>
                        <m:t>O</m:t>
                      </m:r>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i="1">
                          <a:latin typeface="Cambria Math" panose="02040503050406030204" pitchFamily="18" charset="0"/>
                        </a:rPr>
                        <m:t>)</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67BB8F95-9888-48CD-B17B-C777A2A0C0EB}"/>
                  </a:ext>
                </a:extLst>
              </p:cNvPr>
              <p:cNvSpPr txBox="1">
                <a:spLocks noRot="1" noChangeAspect="1" noMove="1" noResize="1" noEditPoints="1" noAdjustHandles="1" noChangeArrowheads="1" noChangeShapeType="1" noTextEdit="1"/>
              </p:cNvSpPr>
              <p:nvPr/>
            </p:nvSpPr>
            <p:spPr>
              <a:xfrm>
                <a:off x="4154747" y="3602030"/>
                <a:ext cx="1100831" cy="369332"/>
              </a:xfrm>
              <a:prstGeom prst="rect">
                <a:avLst/>
              </a:prstGeom>
              <a:blipFill>
                <a:blip r:embed="rId7"/>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188E8D8-BC74-4FC2-8DC8-4FAADA4A4E34}"/>
                  </a:ext>
                </a:extLst>
              </p:cNvPr>
              <p:cNvSpPr txBox="1"/>
              <p:nvPr/>
            </p:nvSpPr>
            <p:spPr>
              <a:xfrm>
                <a:off x="4154747" y="4412335"/>
                <a:ext cx="110083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altLang="en-US" dirty="0" smtClean="0">
                          <a:latin typeface="Comic Sans MS" panose="030F0702030302020204" pitchFamily="66" charset="0"/>
                          <a:cs typeface="Arial" panose="020B0604020202020204" pitchFamily="34" charset="0"/>
                        </a:rPr>
                        <m:t>O</m:t>
                      </m:r>
                      <m:r>
                        <a:rPr lang="en-US" i="1">
                          <a:latin typeface="Cambria Math" panose="02040503050406030204" pitchFamily="18" charset="0"/>
                        </a:rPr>
                        <m:t>(</m:t>
                      </m:r>
                      <m:r>
                        <a:rPr lang="en-US" b="0" i="1" smtClean="0">
                          <a:latin typeface="Cambria Math" panose="02040503050406030204" pitchFamily="18" charset="0"/>
                        </a:rPr>
                        <m:t>1)</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2188E8D8-BC74-4FC2-8DC8-4FAADA4A4E34}"/>
                  </a:ext>
                </a:extLst>
              </p:cNvPr>
              <p:cNvSpPr txBox="1">
                <a:spLocks noRot="1" noChangeAspect="1" noMove="1" noResize="1" noEditPoints="1" noAdjustHandles="1" noChangeArrowheads="1" noChangeShapeType="1" noTextEdit="1"/>
              </p:cNvSpPr>
              <p:nvPr/>
            </p:nvSpPr>
            <p:spPr>
              <a:xfrm>
                <a:off x="4154747" y="4412335"/>
                <a:ext cx="1100831" cy="369332"/>
              </a:xfrm>
              <a:prstGeom prst="rect">
                <a:avLst/>
              </a:prstGeom>
              <a:blipFill>
                <a:blip r:embed="rId8"/>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061D96C-6A14-46CB-BF01-7A46E378A1A8}"/>
                  </a:ext>
                </a:extLst>
              </p:cNvPr>
              <p:cNvSpPr txBox="1"/>
              <p:nvPr/>
            </p:nvSpPr>
            <p:spPr>
              <a:xfrm>
                <a:off x="4154747" y="5215081"/>
                <a:ext cx="110083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altLang="en-US" dirty="0" smtClean="0">
                          <a:latin typeface="Comic Sans MS" panose="030F0702030302020204" pitchFamily="66" charset="0"/>
                          <a:cs typeface="Arial" panose="020B0604020202020204" pitchFamily="34" charset="0"/>
                        </a:rPr>
                        <m:t>O</m:t>
                      </m:r>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i="1">
                          <a:latin typeface="Cambria Math" panose="02040503050406030204" pitchFamily="18" charset="0"/>
                        </a:rPr>
                        <m:t>)</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1061D96C-6A14-46CB-BF01-7A46E378A1A8}"/>
                  </a:ext>
                </a:extLst>
              </p:cNvPr>
              <p:cNvSpPr txBox="1">
                <a:spLocks noRot="1" noChangeAspect="1" noMove="1" noResize="1" noEditPoints="1" noAdjustHandles="1" noChangeArrowheads="1" noChangeShapeType="1" noTextEdit="1"/>
              </p:cNvSpPr>
              <p:nvPr/>
            </p:nvSpPr>
            <p:spPr>
              <a:xfrm>
                <a:off x="4154747" y="5215081"/>
                <a:ext cx="1100831" cy="369332"/>
              </a:xfrm>
              <a:prstGeom prst="rect">
                <a:avLst/>
              </a:prstGeom>
              <a:blipFill>
                <a:blip r:embed="rId9"/>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5BC271C-2BC8-430D-BAB4-A1712381C42E}"/>
                  </a:ext>
                </a:extLst>
              </p:cNvPr>
              <p:cNvSpPr txBox="1"/>
              <p:nvPr/>
            </p:nvSpPr>
            <p:spPr>
              <a:xfrm>
                <a:off x="6106632" y="2779119"/>
                <a:ext cx="1100831" cy="38164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altLang="en-US" dirty="0" smtClean="0">
                          <a:latin typeface="Comic Sans MS" panose="030F0702030302020204" pitchFamily="66" charset="0"/>
                          <a:cs typeface="Arial" panose="020B0604020202020204" pitchFamily="34" charset="0"/>
                        </a:rPr>
                        <m:t>O</m:t>
                      </m:r>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i="1">
                          <a:latin typeface="Cambria Math" panose="02040503050406030204" pitchFamily="18" charset="0"/>
                        </a:rPr>
                        <m:t>)</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75BC271C-2BC8-430D-BAB4-A1712381C42E}"/>
                  </a:ext>
                </a:extLst>
              </p:cNvPr>
              <p:cNvSpPr txBox="1">
                <a:spLocks noRot="1" noChangeAspect="1" noMove="1" noResize="1" noEditPoints="1" noAdjustHandles="1" noChangeArrowheads="1" noChangeShapeType="1" noTextEdit="1"/>
              </p:cNvSpPr>
              <p:nvPr/>
            </p:nvSpPr>
            <p:spPr>
              <a:xfrm>
                <a:off x="6106632" y="2779119"/>
                <a:ext cx="1100831" cy="381643"/>
              </a:xfrm>
              <a:prstGeom prst="rect">
                <a:avLst/>
              </a:prstGeom>
              <a:blipFill>
                <a:blip r:embed="rId10"/>
                <a:stretch>
                  <a:fillRect b="-112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775F036-47F3-4F98-8F80-8B3DD5D495EF}"/>
                  </a:ext>
                </a:extLst>
              </p:cNvPr>
              <p:cNvSpPr txBox="1"/>
              <p:nvPr/>
            </p:nvSpPr>
            <p:spPr>
              <a:xfrm>
                <a:off x="6106632" y="3602030"/>
                <a:ext cx="110083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altLang="en-US" dirty="0" smtClean="0">
                          <a:latin typeface="Comic Sans MS" panose="030F0702030302020204" pitchFamily="66" charset="0"/>
                          <a:cs typeface="Arial" panose="020B0604020202020204" pitchFamily="34" charset="0"/>
                        </a:rPr>
                        <m:t>O</m:t>
                      </m:r>
                      <m:r>
                        <a:rPr lang="en-US" i="1">
                          <a:latin typeface="Cambria Math" panose="02040503050406030204" pitchFamily="18" charset="0"/>
                        </a:rPr>
                        <m:t>(</m:t>
                      </m:r>
                      <m:func>
                        <m:funcPr>
                          <m:ctrlPr>
                            <a:rPr lang="en-US" altLang="en-US" b="0" i="1" smtClean="0">
                              <a:latin typeface="Cambria Math" panose="02040503050406030204" pitchFamily="18" charset="0"/>
                              <a:ea typeface="Cambria Math" panose="02040503050406030204" pitchFamily="18" charset="0"/>
                              <a:cs typeface="Arial" panose="020B0604020202020204" pitchFamily="34" charset="0"/>
                            </a:rPr>
                          </m:ctrlPr>
                        </m:funcPr>
                        <m:fName>
                          <m:r>
                            <m:rPr>
                              <m:sty m:val="p"/>
                            </m:rPr>
                            <a:rPr lang="en-US" b="0" i="0" smtClean="0">
                              <a:latin typeface="Cambria Math" panose="02040503050406030204" pitchFamily="18" charset="0"/>
                              <a:ea typeface="Cambria Math" panose="02040503050406030204" pitchFamily="18" charset="0"/>
                            </a:rPr>
                            <m:t>lg</m:t>
                          </m:r>
                        </m:fName>
                        <m:e>
                          <m:r>
                            <a:rPr lang="en-US" b="0" i="1" smtClean="0">
                              <a:latin typeface="Cambria Math" panose="02040503050406030204" pitchFamily="18" charset="0"/>
                              <a:ea typeface="Cambria Math" panose="02040503050406030204" pitchFamily="18" charset="0"/>
                            </a:rPr>
                            <m:t>𝑛</m:t>
                          </m:r>
                        </m:e>
                      </m:func>
                      <m:r>
                        <a:rPr lang="en-US" i="1">
                          <a:latin typeface="Cambria Math" panose="02040503050406030204" pitchFamily="18" charset="0"/>
                        </a:rPr>
                        <m:t>)</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C775F036-47F3-4F98-8F80-8B3DD5D495EF}"/>
                  </a:ext>
                </a:extLst>
              </p:cNvPr>
              <p:cNvSpPr txBox="1">
                <a:spLocks noRot="1" noChangeAspect="1" noMove="1" noResize="1" noEditPoints="1" noAdjustHandles="1" noChangeArrowheads="1" noChangeShapeType="1" noTextEdit="1"/>
              </p:cNvSpPr>
              <p:nvPr/>
            </p:nvSpPr>
            <p:spPr>
              <a:xfrm>
                <a:off x="6106632" y="3602030"/>
                <a:ext cx="1100831" cy="369332"/>
              </a:xfrm>
              <a:prstGeom prst="rect">
                <a:avLst/>
              </a:prstGeom>
              <a:blipFill>
                <a:blip r:embed="rId11"/>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7100470-0330-4FC8-8CF5-C667BA204711}"/>
                  </a:ext>
                </a:extLst>
              </p:cNvPr>
              <p:cNvSpPr txBox="1"/>
              <p:nvPr/>
            </p:nvSpPr>
            <p:spPr>
              <a:xfrm>
                <a:off x="6106632" y="4412335"/>
                <a:ext cx="110083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altLang="en-US" dirty="0" smtClean="0">
                          <a:latin typeface="Comic Sans MS" panose="030F0702030302020204" pitchFamily="66" charset="0"/>
                          <a:cs typeface="Arial" panose="020B0604020202020204" pitchFamily="34" charset="0"/>
                        </a:rPr>
                        <m:t>O</m:t>
                      </m:r>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i="1">
                          <a:latin typeface="Cambria Math" panose="02040503050406030204" pitchFamily="18" charset="0"/>
                        </a:rPr>
                        <m:t>)</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47100470-0330-4FC8-8CF5-C667BA204711}"/>
                  </a:ext>
                </a:extLst>
              </p:cNvPr>
              <p:cNvSpPr txBox="1">
                <a:spLocks noRot="1" noChangeAspect="1" noMove="1" noResize="1" noEditPoints="1" noAdjustHandles="1" noChangeArrowheads="1" noChangeShapeType="1" noTextEdit="1"/>
              </p:cNvSpPr>
              <p:nvPr/>
            </p:nvSpPr>
            <p:spPr>
              <a:xfrm>
                <a:off x="6106632" y="4412335"/>
                <a:ext cx="1100831" cy="369332"/>
              </a:xfrm>
              <a:prstGeom prst="rect">
                <a:avLst/>
              </a:prstGeom>
              <a:blipFill>
                <a:blip r:embed="rId12"/>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256C6BC-7DF4-4D2F-8AAB-73E4EA45749C}"/>
                  </a:ext>
                </a:extLst>
              </p:cNvPr>
              <p:cNvSpPr txBox="1"/>
              <p:nvPr/>
            </p:nvSpPr>
            <p:spPr>
              <a:xfrm>
                <a:off x="6106632" y="5215081"/>
                <a:ext cx="110083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altLang="en-US" dirty="0" smtClean="0">
                          <a:latin typeface="Comic Sans MS" panose="030F0702030302020204" pitchFamily="66" charset="0"/>
                          <a:cs typeface="Arial" panose="020B0604020202020204" pitchFamily="34" charset="0"/>
                        </a:rPr>
                        <m:t>O</m:t>
                      </m:r>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i="1">
                          <a:latin typeface="Cambria Math" panose="02040503050406030204" pitchFamily="18" charset="0"/>
                        </a:rPr>
                        <m:t>)</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8256C6BC-7DF4-4D2F-8AAB-73E4EA45749C}"/>
                  </a:ext>
                </a:extLst>
              </p:cNvPr>
              <p:cNvSpPr txBox="1">
                <a:spLocks noRot="1" noChangeAspect="1" noMove="1" noResize="1" noEditPoints="1" noAdjustHandles="1" noChangeArrowheads="1" noChangeShapeType="1" noTextEdit="1"/>
              </p:cNvSpPr>
              <p:nvPr/>
            </p:nvSpPr>
            <p:spPr>
              <a:xfrm>
                <a:off x="6106632" y="5215081"/>
                <a:ext cx="1100831" cy="369332"/>
              </a:xfrm>
              <a:prstGeom prst="rect">
                <a:avLst/>
              </a:prstGeom>
              <a:blipFill>
                <a:blip r:embed="rId13"/>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359F0E2-EA0C-477E-B0C2-4B26A96BEB80}"/>
                  </a:ext>
                </a:extLst>
              </p:cNvPr>
              <p:cNvSpPr txBox="1"/>
              <p:nvPr/>
            </p:nvSpPr>
            <p:spPr>
              <a:xfrm>
                <a:off x="8058517" y="2779119"/>
                <a:ext cx="110083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altLang="en-US" dirty="0" smtClean="0">
                          <a:latin typeface="Comic Sans MS" panose="030F0702030302020204" pitchFamily="66" charset="0"/>
                          <a:cs typeface="Arial" panose="020B0604020202020204" pitchFamily="34" charset="0"/>
                        </a:rPr>
                        <m:t>O</m:t>
                      </m:r>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i="1">
                          <a:latin typeface="Cambria Math" panose="02040503050406030204" pitchFamily="18" charset="0"/>
                        </a:rPr>
                        <m:t>)</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8359F0E2-EA0C-477E-B0C2-4B26A96BEB80}"/>
                  </a:ext>
                </a:extLst>
              </p:cNvPr>
              <p:cNvSpPr txBox="1">
                <a:spLocks noRot="1" noChangeAspect="1" noMove="1" noResize="1" noEditPoints="1" noAdjustHandles="1" noChangeArrowheads="1" noChangeShapeType="1" noTextEdit="1"/>
              </p:cNvSpPr>
              <p:nvPr/>
            </p:nvSpPr>
            <p:spPr>
              <a:xfrm>
                <a:off x="8058517" y="2779119"/>
                <a:ext cx="1100831" cy="369332"/>
              </a:xfrm>
              <a:prstGeom prst="rect">
                <a:avLst/>
              </a:prstGeom>
              <a:blipFill>
                <a:blip r:embed="rId14"/>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7FB29CE-F826-4569-8881-1E17F756B46C}"/>
                  </a:ext>
                </a:extLst>
              </p:cNvPr>
              <p:cNvSpPr txBox="1"/>
              <p:nvPr/>
            </p:nvSpPr>
            <p:spPr>
              <a:xfrm>
                <a:off x="8058517" y="3602030"/>
                <a:ext cx="110083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altLang="en-US" dirty="0" smtClean="0">
                          <a:latin typeface="Comic Sans MS" panose="030F0702030302020204" pitchFamily="66" charset="0"/>
                          <a:cs typeface="Arial" panose="020B0604020202020204" pitchFamily="34" charset="0"/>
                        </a:rPr>
                        <m:t>O</m:t>
                      </m:r>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i="1">
                          <a:latin typeface="Cambria Math" panose="02040503050406030204" pitchFamily="18" charset="0"/>
                        </a:rPr>
                        <m:t>)</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E7FB29CE-F826-4569-8881-1E17F756B46C}"/>
                  </a:ext>
                </a:extLst>
              </p:cNvPr>
              <p:cNvSpPr txBox="1">
                <a:spLocks noRot="1" noChangeAspect="1" noMove="1" noResize="1" noEditPoints="1" noAdjustHandles="1" noChangeArrowheads="1" noChangeShapeType="1" noTextEdit="1"/>
              </p:cNvSpPr>
              <p:nvPr/>
            </p:nvSpPr>
            <p:spPr>
              <a:xfrm>
                <a:off x="8058517" y="3602030"/>
                <a:ext cx="1100831" cy="369332"/>
              </a:xfrm>
              <a:prstGeom prst="rect">
                <a:avLst/>
              </a:prstGeom>
              <a:blipFill>
                <a:blip r:embed="rId15"/>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618EB72-EC11-43D2-A0D0-579E323DD6A5}"/>
                  </a:ext>
                </a:extLst>
              </p:cNvPr>
              <p:cNvSpPr txBox="1"/>
              <p:nvPr/>
            </p:nvSpPr>
            <p:spPr>
              <a:xfrm>
                <a:off x="8058517" y="4412335"/>
                <a:ext cx="110083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altLang="en-US" dirty="0" smtClean="0">
                          <a:latin typeface="Comic Sans MS" panose="030F0702030302020204" pitchFamily="66" charset="0"/>
                          <a:cs typeface="Arial" panose="020B0604020202020204" pitchFamily="34" charset="0"/>
                        </a:rPr>
                        <m:t>O</m:t>
                      </m:r>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i="1">
                          <a:latin typeface="Cambria Math" panose="02040503050406030204" pitchFamily="18" charset="0"/>
                        </a:rPr>
                        <m:t>)</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4618EB72-EC11-43D2-A0D0-579E323DD6A5}"/>
                  </a:ext>
                </a:extLst>
              </p:cNvPr>
              <p:cNvSpPr txBox="1">
                <a:spLocks noRot="1" noChangeAspect="1" noMove="1" noResize="1" noEditPoints="1" noAdjustHandles="1" noChangeArrowheads="1" noChangeShapeType="1" noTextEdit="1"/>
              </p:cNvSpPr>
              <p:nvPr/>
            </p:nvSpPr>
            <p:spPr>
              <a:xfrm>
                <a:off x="8058517" y="4412335"/>
                <a:ext cx="1100831" cy="369332"/>
              </a:xfrm>
              <a:prstGeom prst="rect">
                <a:avLst/>
              </a:prstGeom>
              <a:blipFill>
                <a:blip r:embed="rId16"/>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4CF31AB-17CF-47C6-ADC5-A16D1DD87D84}"/>
                  </a:ext>
                </a:extLst>
              </p:cNvPr>
              <p:cNvSpPr txBox="1"/>
              <p:nvPr/>
            </p:nvSpPr>
            <p:spPr>
              <a:xfrm>
                <a:off x="8058517" y="5215081"/>
                <a:ext cx="110083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altLang="en-US" dirty="0" smtClean="0">
                          <a:latin typeface="Comic Sans MS" panose="030F0702030302020204" pitchFamily="66" charset="0"/>
                          <a:cs typeface="Arial" panose="020B0604020202020204" pitchFamily="34" charset="0"/>
                        </a:rPr>
                        <m:t>O</m:t>
                      </m:r>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i="1">
                          <a:latin typeface="Cambria Math" panose="02040503050406030204" pitchFamily="18" charset="0"/>
                        </a:rPr>
                        <m:t>)</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84CF31AB-17CF-47C6-ADC5-A16D1DD87D84}"/>
                  </a:ext>
                </a:extLst>
              </p:cNvPr>
              <p:cNvSpPr txBox="1">
                <a:spLocks noRot="1" noChangeAspect="1" noMove="1" noResize="1" noEditPoints="1" noAdjustHandles="1" noChangeArrowheads="1" noChangeShapeType="1" noTextEdit="1"/>
              </p:cNvSpPr>
              <p:nvPr/>
            </p:nvSpPr>
            <p:spPr>
              <a:xfrm>
                <a:off x="8058517" y="5215081"/>
                <a:ext cx="1100831" cy="369332"/>
              </a:xfrm>
              <a:prstGeom prst="rect">
                <a:avLst/>
              </a:prstGeom>
              <a:blipFill>
                <a:blip r:embed="rId17"/>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31A8283-FE11-4E59-8B02-A4035FD44BCC}"/>
                  </a:ext>
                </a:extLst>
              </p:cNvPr>
              <p:cNvSpPr txBox="1"/>
              <p:nvPr/>
            </p:nvSpPr>
            <p:spPr>
              <a:xfrm>
                <a:off x="4154747" y="6045201"/>
                <a:ext cx="110083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altLang="en-US" dirty="0" smtClean="0">
                          <a:latin typeface="Comic Sans MS" panose="030F0702030302020204" pitchFamily="66" charset="0"/>
                          <a:cs typeface="Arial" panose="020B0604020202020204" pitchFamily="34" charset="0"/>
                        </a:rPr>
                        <m:t>O</m:t>
                      </m:r>
                      <m:r>
                        <a:rPr lang="en-US" i="1">
                          <a:latin typeface="Cambria Math" panose="02040503050406030204" pitchFamily="18" charset="0"/>
                        </a:rPr>
                        <m:t>(</m:t>
                      </m:r>
                      <m:func>
                        <m:funcPr>
                          <m:ctrlPr>
                            <a:rPr lang="en-US" altLang="en-US" b="0" i="1" smtClean="0">
                              <a:latin typeface="Cambria Math" panose="02040503050406030204" pitchFamily="18" charset="0"/>
                              <a:ea typeface="Cambria Math" panose="02040503050406030204" pitchFamily="18" charset="0"/>
                              <a:cs typeface="Arial" panose="020B0604020202020204" pitchFamily="34" charset="0"/>
                            </a:rPr>
                          </m:ctrlPr>
                        </m:funcPr>
                        <m:fName>
                          <m:r>
                            <m:rPr>
                              <m:sty m:val="p"/>
                            </m:rPr>
                            <a:rPr lang="en-US" b="0" i="0" smtClean="0">
                              <a:latin typeface="Cambria Math" panose="02040503050406030204" pitchFamily="18" charset="0"/>
                              <a:ea typeface="Cambria Math" panose="02040503050406030204" pitchFamily="18" charset="0"/>
                            </a:rPr>
                            <m:t>lg</m:t>
                          </m:r>
                        </m:fName>
                        <m:e>
                          <m:r>
                            <a:rPr lang="en-US" b="0" i="1" smtClean="0">
                              <a:latin typeface="Cambria Math" panose="02040503050406030204" pitchFamily="18" charset="0"/>
                              <a:ea typeface="Cambria Math" panose="02040503050406030204" pitchFamily="18" charset="0"/>
                            </a:rPr>
                            <m:t>𝑛</m:t>
                          </m:r>
                        </m:e>
                      </m:func>
                      <m:r>
                        <a:rPr lang="en-US" i="1">
                          <a:latin typeface="Cambria Math" panose="02040503050406030204" pitchFamily="18" charset="0"/>
                        </a:rPr>
                        <m:t>)</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131A8283-FE11-4E59-8B02-A4035FD44BCC}"/>
                  </a:ext>
                </a:extLst>
              </p:cNvPr>
              <p:cNvSpPr txBox="1">
                <a:spLocks noRot="1" noChangeAspect="1" noMove="1" noResize="1" noEditPoints="1" noAdjustHandles="1" noChangeArrowheads="1" noChangeShapeType="1" noTextEdit="1"/>
              </p:cNvSpPr>
              <p:nvPr/>
            </p:nvSpPr>
            <p:spPr>
              <a:xfrm>
                <a:off x="4154747" y="6045201"/>
                <a:ext cx="1100831" cy="369332"/>
              </a:xfrm>
              <a:prstGeom prst="rect">
                <a:avLst/>
              </a:prstGeom>
              <a:blipFill>
                <a:blip r:embed="rId18"/>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1A0AB47-E67F-4C8C-8524-EA0CBB072287}"/>
                  </a:ext>
                </a:extLst>
              </p:cNvPr>
              <p:cNvSpPr txBox="1"/>
              <p:nvPr/>
            </p:nvSpPr>
            <p:spPr>
              <a:xfrm>
                <a:off x="6106632" y="6045201"/>
                <a:ext cx="110083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altLang="en-US" dirty="0" smtClean="0">
                          <a:latin typeface="Comic Sans MS" panose="030F0702030302020204" pitchFamily="66" charset="0"/>
                          <a:cs typeface="Arial" panose="020B0604020202020204" pitchFamily="34" charset="0"/>
                        </a:rPr>
                        <m:t>O</m:t>
                      </m:r>
                      <m:r>
                        <a:rPr lang="en-US" i="1">
                          <a:latin typeface="Cambria Math" panose="02040503050406030204" pitchFamily="18" charset="0"/>
                        </a:rPr>
                        <m:t>(</m:t>
                      </m:r>
                      <m:func>
                        <m:funcPr>
                          <m:ctrlPr>
                            <a:rPr lang="en-US" altLang="en-US" b="0" i="1" smtClean="0">
                              <a:latin typeface="Cambria Math" panose="02040503050406030204" pitchFamily="18" charset="0"/>
                              <a:ea typeface="Cambria Math" panose="02040503050406030204" pitchFamily="18" charset="0"/>
                              <a:cs typeface="Arial" panose="020B0604020202020204" pitchFamily="34" charset="0"/>
                            </a:rPr>
                          </m:ctrlPr>
                        </m:funcPr>
                        <m:fName>
                          <m:r>
                            <m:rPr>
                              <m:sty m:val="p"/>
                            </m:rPr>
                            <a:rPr lang="en-US" b="0" i="0" smtClean="0">
                              <a:latin typeface="Cambria Math" panose="02040503050406030204" pitchFamily="18" charset="0"/>
                              <a:ea typeface="Cambria Math" panose="02040503050406030204" pitchFamily="18" charset="0"/>
                            </a:rPr>
                            <m:t>lg</m:t>
                          </m:r>
                        </m:fName>
                        <m:e>
                          <m:r>
                            <a:rPr lang="en-US" b="0" i="1" smtClean="0">
                              <a:latin typeface="Cambria Math" panose="02040503050406030204" pitchFamily="18" charset="0"/>
                              <a:ea typeface="Cambria Math" panose="02040503050406030204" pitchFamily="18" charset="0"/>
                            </a:rPr>
                            <m:t>𝑛</m:t>
                          </m:r>
                        </m:e>
                      </m:func>
                      <m:r>
                        <a:rPr lang="en-US" i="1">
                          <a:latin typeface="Cambria Math" panose="02040503050406030204" pitchFamily="18" charset="0"/>
                        </a:rPr>
                        <m:t>)</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E1A0AB47-E67F-4C8C-8524-EA0CBB072287}"/>
                  </a:ext>
                </a:extLst>
              </p:cNvPr>
              <p:cNvSpPr txBox="1">
                <a:spLocks noRot="1" noChangeAspect="1" noMove="1" noResize="1" noEditPoints="1" noAdjustHandles="1" noChangeArrowheads="1" noChangeShapeType="1" noTextEdit="1"/>
              </p:cNvSpPr>
              <p:nvPr/>
            </p:nvSpPr>
            <p:spPr>
              <a:xfrm>
                <a:off x="6106632" y="6045201"/>
                <a:ext cx="1100831" cy="369332"/>
              </a:xfrm>
              <a:prstGeom prst="rect">
                <a:avLst/>
              </a:prstGeom>
              <a:blipFill>
                <a:blip r:embed="rId19"/>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5F617E5-6806-4D5C-9A2E-FE79B03FA5A6}"/>
                  </a:ext>
                </a:extLst>
              </p:cNvPr>
              <p:cNvSpPr txBox="1"/>
              <p:nvPr/>
            </p:nvSpPr>
            <p:spPr>
              <a:xfrm>
                <a:off x="8058517" y="6045201"/>
                <a:ext cx="110083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altLang="en-US" dirty="0" smtClean="0">
                          <a:latin typeface="Comic Sans MS" panose="030F0702030302020204" pitchFamily="66" charset="0"/>
                          <a:cs typeface="Arial" panose="020B0604020202020204" pitchFamily="34" charset="0"/>
                        </a:rPr>
                        <m:t>O</m:t>
                      </m:r>
                      <m:r>
                        <a:rPr lang="en-US" i="1">
                          <a:latin typeface="Cambria Math" panose="02040503050406030204" pitchFamily="18" charset="0"/>
                        </a:rPr>
                        <m:t>(</m:t>
                      </m:r>
                      <m:func>
                        <m:funcPr>
                          <m:ctrlPr>
                            <a:rPr lang="en-US" altLang="en-US" b="0" i="1" smtClean="0">
                              <a:latin typeface="Cambria Math" panose="02040503050406030204" pitchFamily="18" charset="0"/>
                              <a:ea typeface="Cambria Math" panose="02040503050406030204" pitchFamily="18" charset="0"/>
                              <a:cs typeface="Arial" panose="020B0604020202020204" pitchFamily="34" charset="0"/>
                            </a:rPr>
                          </m:ctrlPr>
                        </m:funcPr>
                        <m:fName>
                          <m:r>
                            <m:rPr>
                              <m:sty m:val="p"/>
                            </m:rPr>
                            <a:rPr lang="en-US" b="0" i="0" smtClean="0">
                              <a:latin typeface="Cambria Math" panose="02040503050406030204" pitchFamily="18" charset="0"/>
                              <a:ea typeface="Cambria Math" panose="02040503050406030204" pitchFamily="18" charset="0"/>
                            </a:rPr>
                            <m:t>lg</m:t>
                          </m:r>
                        </m:fName>
                        <m:e>
                          <m:r>
                            <a:rPr lang="en-US" b="0" i="1" smtClean="0">
                              <a:latin typeface="Cambria Math" panose="02040503050406030204" pitchFamily="18" charset="0"/>
                              <a:ea typeface="Cambria Math" panose="02040503050406030204" pitchFamily="18" charset="0"/>
                            </a:rPr>
                            <m:t>𝑛</m:t>
                          </m:r>
                        </m:e>
                      </m:func>
                      <m:r>
                        <a:rPr lang="en-US" i="1">
                          <a:latin typeface="Cambria Math" panose="02040503050406030204" pitchFamily="18" charset="0"/>
                        </a:rPr>
                        <m:t>)</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21" name="TextBox 20">
                <a:extLst>
                  <a:ext uri="{FF2B5EF4-FFF2-40B4-BE49-F238E27FC236}">
                    <a16:creationId xmlns:a16="http://schemas.microsoft.com/office/drawing/2014/main" id="{E5F617E5-6806-4D5C-9A2E-FE79B03FA5A6}"/>
                  </a:ext>
                </a:extLst>
              </p:cNvPr>
              <p:cNvSpPr txBox="1">
                <a:spLocks noRot="1" noChangeAspect="1" noMove="1" noResize="1" noEditPoints="1" noAdjustHandles="1" noChangeArrowheads="1" noChangeShapeType="1" noTextEdit="1"/>
              </p:cNvSpPr>
              <p:nvPr/>
            </p:nvSpPr>
            <p:spPr>
              <a:xfrm>
                <a:off x="8058517" y="6045201"/>
                <a:ext cx="1100831" cy="369332"/>
              </a:xfrm>
              <a:prstGeom prst="rect">
                <a:avLst/>
              </a:prstGeom>
              <a:blipFill>
                <a:blip r:embed="rId20"/>
                <a:stretch>
                  <a:fillRect b="-15000"/>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3274582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7620000" cy="1143000"/>
          </a:xfrm>
        </p:spPr>
        <p:txBody>
          <a:bodyPr/>
          <a:lstStyle/>
          <a:p>
            <a:pPr eaLnBrk="1" fontAlgn="auto" hangingPunct="1">
              <a:spcAft>
                <a:spcPts val="0"/>
              </a:spcAft>
              <a:defRPr/>
            </a:pPr>
            <a:r>
              <a:rPr lang="en-US" altLang="en-US" sz="4000" dirty="0"/>
              <a:t>Hashing: Introduction</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43572"/>
                <a:ext cx="9694577" cy="5410200"/>
              </a:xfrm>
            </p:spPr>
            <p:txBody>
              <a:bodyPr/>
              <a:lstStyle/>
              <a:p>
                <a:pPr algn="just" eaLnBrk="1" hangingPunct="1"/>
                <a:r>
                  <a:rPr lang="en-US" altLang="en-US" dirty="0"/>
                  <a:t>Frequently used applications that deal with lots of data</a:t>
                </a:r>
              </a:p>
              <a:p>
                <a:pPr lvl="1" algn="just" eaLnBrk="1" hangingPunct="1"/>
                <a:r>
                  <a:rPr lang="en-US" altLang="en-US" dirty="0"/>
                  <a:t>Web Searches</a:t>
                </a:r>
              </a:p>
              <a:p>
                <a:pPr lvl="1" algn="just" eaLnBrk="1" hangingPunct="1"/>
                <a:r>
                  <a:rPr lang="en-US" altLang="en-US" dirty="0"/>
                  <a:t>Databases</a:t>
                </a:r>
              </a:p>
              <a:p>
                <a:pPr lvl="1" algn="just" eaLnBrk="1" hangingPunct="1"/>
                <a:r>
                  <a:rPr lang="en-US" altLang="en-US" dirty="0"/>
                  <a:t>Password Verification</a:t>
                </a:r>
              </a:p>
              <a:p>
                <a:pPr lvl="1" algn="just" eaLnBrk="1" hangingPunct="1"/>
                <a:r>
                  <a:rPr lang="en-US" altLang="en-US" dirty="0"/>
                  <a:t>Compilers (Symbol Tables)</a:t>
                </a:r>
              </a:p>
              <a:p>
                <a:pPr lvl="1" algn="just" eaLnBrk="1" hangingPunct="1"/>
                <a:r>
                  <a:rPr lang="en-US" altLang="en-US" dirty="0"/>
                  <a:t>Spell Checkers</a:t>
                </a:r>
              </a:p>
              <a:p>
                <a:pPr algn="just" eaLnBrk="1" hangingPunct="1"/>
                <a:endParaRPr lang="en-US" altLang="en-US" sz="1400" dirty="0"/>
              </a:p>
              <a:p>
                <a:pPr algn="just" eaLnBrk="1" hangingPunct="1"/>
                <a:r>
                  <a:rPr lang="en-US" altLang="ko-KR" dirty="0"/>
                  <a:t>There are countless lookup operations that are time critical. </a:t>
                </a:r>
              </a:p>
              <a:p>
                <a:pPr algn="just" eaLnBrk="1" hangingPunct="1"/>
                <a:endParaRPr lang="en-US" altLang="ko-KR" sz="1400" dirty="0"/>
              </a:p>
              <a:p>
                <a:pPr algn="just" eaLnBrk="1" hangingPunct="1"/>
                <a:r>
                  <a:rPr lang="en-US" altLang="ko-KR" dirty="0"/>
                  <a:t>As the data size becomes large, the value of </a:t>
                </a:r>
                <a14:m>
                  <m:oMath xmlns:m="http://schemas.openxmlformats.org/officeDocument/2006/math">
                    <m:r>
                      <m:rPr>
                        <m:nor/>
                      </m:rPr>
                      <a:rPr lang="en-US" altLang="en-US" dirty="0">
                        <a:latin typeface="Comic Sans MS" panose="030F0702030302020204" pitchFamily="66" charset="0"/>
                        <a:cs typeface="Arial" panose="020B0604020202020204" pitchFamily="34" charset="0"/>
                      </a:rPr>
                      <m:t>O</m:t>
                    </m:r>
                    <m:r>
                      <a:rPr lang="en-US" i="1">
                        <a:latin typeface="Cambria Math" panose="02040503050406030204" pitchFamily="18" charset="0"/>
                      </a:rPr>
                      <m:t>(</m:t>
                    </m:r>
                    <m:func>
                      <m:funcPr>
                        <m:ctrlPr>
                          <a:rPr lang="en-US" altLang="en-US" i="1">
                            <a:latin typeface="Cambria Math" panose="02040503050406030204" pitchFamily="18" charset="0"/>
                            <a:ea typeface="Cambria Math" panose="02040503050406030204" pitchFamily="18" charset="0"/>
                            <a:cs typeface="Arial" panose="020B0604020202020204" pitchFamily="34" charset="0"/>
                          </a:rPr>
                        </m:ctrlPr>
                      </m:funcPr>
                      <m:fName>
                        <m:r>
                          <m:rPr>
                            <m:sty m:val="p"/>
                          </m:rPr>
                          <a:rPr lang="en-US">
                            <a:latin typeface="Cambria Math" panose="02040503050406030204" pitchFamily="18" charset="0"/>
                            <a:ea typeface="Cambria Math" panose="02040503050406030204" pitchFamily="18" charset="0"/>
                          </a:rPr>
                          <m:t>lg</m:t>
                        </m:r>
                      </m:fName>
                      <m:e>
                        <m:r>
                          <a:rPr lang="en-US" i="1">
                            <a:latin typeface="Cambria Math" panose="02040503050406030204" pitchFamily="18" charset="0"/>
                            <a:ea typeface="Cambria Math" panose="02040503050406030204" pitchFamily="18" charset="0"/>
                          </a:rPr>
                          <m:t>𝑛</m:t>
                        </m:r>
                      </m:e>
                    </m:func>
                    <m:r>
                      <a:rPr lang="en-US" i="1">
                        <a:latin typeface="Cambria Math" panose="02040503050406030204" pitchFamily="18" charset="0"/>
                      </a:rPr>
                      <m:t>)</m:t>
                    </m:r>
                  </m:oMath>
                </a14:m>
                <a:r>
                  <a:rPr lang="en-US" altLang="ko-KR" dirty="0"/>
                  <a:t> of  </a:t>
                </a:r>
                <a:r>
                  <a:rPr lang="en-US" altLang="ko-KR" i="1" dirty="0">
                    <a:solidFill>
                      <a:srgbClr val="00B050"/>
                    </a:solidFill>
                  </a:rPr>
                  <a:t>insert</a:t>
                </a:r>
                <a:r>
                  <a:rPr lang="en-US" altLang="ko-KR" dirty="0"/>
                  <a:t>, </a:t>
                </a:r>
                <a:r>
                  <a:rPr lang="en-US" altLang="ko-KR" i="1" dirty="0">
                    <a:solidFill>
                      <a:srgbClr val="00B050"/>
                    </a:solidFill>
                  </a:rPr>
                  <a:t>search </a:t>
                </a:r>
                <a:r>
                  <a:rPr lang="en-US" altLang="ko-KR" dirty="0"/>
                  <a:t>and </a:t>
                </a:r>
                <a:r>
                  <a:rPr lang="en-US" altLang="ko-KR" i="1" dirty="0">
                    <a:solidFill>
                      <a:srgbClr val="00B050"/>
                    </a:solidFill>
                  </a:rPr>
                  <a:t>delete </a:t>
                </a:r>
                <a:r>
                  <a:rPr lang="en-US" altLang="ko-KR" dirty="0"/>
                  <a:t>operations becomes significant.</a:t>
                </a:r>
              </a:p>
              <a:p>
                <a:pPr algn="just" eaLnBrk="1" hangingPunct="1"/>
                <a:endParaRPr lang="en-US" altLang="en-US" sz="1400" dirty="0"/>
              </a:p>
              <a:p>
                <a:pPr algn="just" eaLnBrk="1" hangingPunct="1"/>
                <a:r>
                  <a:rPr lang="en-US" altLang="en-US" dirty="0"/>
                  <a:t>In general we need something that can do better than </a:t>
                </a:r>
                <a14:m>
                  <m:oMath xmlns:m="http://schemas.openxmlformats.org/officeDocument/2006/math">
                    <m:r>
                      <m:rPr>
                        <m:nor/>
                      </m:rPr>
                      <a:rPr lang="en-US" altLang="en-US" dirty="0">
                        <a:latin typeface="Comic Sans MS" panose="030F0702030302020204" pitchFamily="66" charset="0"/>
                        <a:cs typeface="Arial" panose="020B0604020202020204" pitchFamily="34" charset="0"/>
                      </a:rPr>
                      <m:t>O</m:t>
                    </m:r>
                    <m:r>
                      <a:rPr lang="en-US" i="1">
                        <a:latin typeface="Cambria Math" panose="02040503050406030204" pitchFamily="18" charset="0"/>
                      </a:rPr>
                      <m:t>(</m:t>
                    </m:r>
                    <m:func>
                      <m:funcPr>
                        <m:ctrlPr>
                          <a:rPr lang="en-US" altLang="en-US" i="1">
                            <a:latin typeface="Cambria Math" panose="02040503050406030204" pitchFamily="18" charset="0"/>
                            <a:ea typeface="Cambria Math" panose="02040503050406030204" pitchFamily="18" charset="0"/>
                            <a:cs typeface="Arial" panose="020B0604020202020204" pitchFamily="34" charset="0"/>
                          </a:rPr>
                        </m:ctrlPr>
                      </m:funcPr>
                      <m:fName>
                        <m:r>
                          <m:rPr>
                            <m:sty m:val="p"/>
                          </m:rPr>
                          <a:rPr lang="en-US">
                            <a:latin typeface="Cambria Math" panose="02040503050406030204" pitchFamily="18" charset="0"/>
                            <a:ea typeface="Cambria Math" panose="02040503050406030204" pitchFamily="18" charset="0"/>
                          </a:rPr>
                          <m:t>lg</m:t>
                        </m:r>
                      </m:fName>
                      <m:e>
                        <m:r>
                          <a:rPr lang="en-US" i="1">
                            <a:latin typeface="Cambria Math" panose="02040503050406030204" pitchFamily="18" charset="0"/>
                            <a:ea typeface="Cambria Math" panose="02040503050406030204" pitchFamily="18" charset="0"/>
                          </a:rPr>
                          <m:t>𝑛</m:t>
                        </m:r>
                      </m:e>
                    </m:func>
                    <m:r>
                      <a:rPr lang="en-US" i="1">
                        <a:latin typeface="Cambria Math" panose="02040503050406030204" pitchFamily="18" charset="0"/>
                      </a:rPr>
                      <m:t>)</m:t>
                    </m:r>
                  </m:oMath>
                </a14:m>
                <a:r>
                  <a:rPr lang="en-US" altLang="en-US" dirty="0"/>
                  <a:t>. We need lookups to occur in near constant time. </a:t>
                </a:r>
                <a14:m>
                  <m:oMath xmlns:m="http://schemas.openxmlformats.org/officeDocument/2006/math">
                    <m:r>
                      <m:rPr>
                        <m:nor/>
                      </m:rPr>
                      <a:rPr lang="en-US" altLang="en-US" dirty="0">
                        <a:latin typeface="Comic Sans MS" panose="030F0702030302020204" pitchFamily="66" charset="0"/>
                        <a:cs typeface="Arial" panose="020B0604020202020204" pitchFamily="34" charset="0"/>
                      </a:rPr>
                      <m:t>O</m:t>
                    </m:r>
                    <m:r>
                      <a:rPr lang="en-US" i="1">
                        <a:latin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cs typeface="Arial" panose="020B0604020202020204" pitchFamily="34" charset="0"/>
                      </a:rPr>
                      <m:t>1</m:t>
                    </m:r>
                    <m:r>
                      <a:rPr lang="en-US" i="1">
                        <a:latin typeface="Cambria Math" panose="02040503050406030204" pitchFamily="18" charset="0"/>
                      </a:rPr>
                      <m:t>)</m:t>
                    </m:r>
                  </m:oMath>
                </a14:m>
                <a:endParaRPr lang="en-US" altLang="en-US" dirty="0"/>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6" y="1243572"/>
                <a:ext cx="9694577" cy="5410200"/>
              </a:xfrm>
              <a:blipFill>
                <a:blip r:embed="rId6"/>
                <a:stretch>
                  <a:fillRect t="-789" r="-818"/>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5</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2051469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7620000" cy="1143000"/>
          </a:xfrm>
        </p:spPr>
        <p:txBody>
          <a:bodyPr/>
          <a:lstStyle/>
          <a:p>
            <a:pPr eaLnBrk="1" fontAlgn="auto" hangingPunct="1">
              <a:spcAft>
                <a:spcPts val="0"/>
              </a:spcAft>
              <a:defRPr/>
            </a:pPr>
            <a:r>
              <a:rPr lang="en-US" altLang="en-US" sz="4000" dirty="0"/>
              <a:t>Hashing: Idea</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5" y="1228581"/>
                <a:ext cx="10053523" cy="5247169"/>
              </a:xfrm>
            </p:spPr>
            <p:txBody>
              <a:bodyPr/>
              <a:lstStyle/>
              <a:p>
                <a:pPr algn="just" eaLnBrk="1" hangingPunct="1"/>
                <a:r>
                  <a:rPr lang="en-US" b="1" i="1" dirty="0">
                    <a:solidFill>
                      <a:srgbClr val="FF0000"/>
                    </a:solidFill>
                  </a:rPr>
                  <a:t>Hashing</a:t>
                </a:r>
                <a:r>
                  <a:rPr lang="en-US" dirty="0"/>
                  <a:t> is a technique that maps set of key-value pairs into a </a:t>
                </a:r>
                <a:r>
                  <a:rPr lang="en-US" b="1" i="1" dirty="0">
                    <a:solidFill>
                      <a:srgbClr val="FF0000"/>
                    </a:solidFill>
                  </a:rPr>
                  <a:t>hash table</a:t>
                </a:r>
                <a:r>
                  <a:rPr lang="en-US" i="1" dirty="0"/>
                  <a:t> </a:t>
                </a:r>
                <a:r>
                  <a:rPr lang="en-US" dirty="0"/>
                  <a:t>of </a:t>
                </a:r>
                <a:r>
                  <a:rPr lang="en-US" altLang="en-US" dirty="0"/>
                  <a:t>size </a:t>
                </a:r>
                <a14:m>
                  <m:oMath xmlns:m="http://schemas.openxmlformats.org/officeDocument/2006/math">
                    <m:r>
                      <a:rPr lang="en-US" altLang="en-US" b="0" i="1" smtClean="0">
                        <a:latin typeface="Cambria Math" panose="02040503050406030204" pitchFamily="18" charset="0"/>
                        <a:ea typeface="Cambria Math" panose="02040503050406030204" pitchFamily="18" charset="0"/>
                        <a:cs typeface="Arial" panose="020B0604020202020204" pitchFamily="34" charset="0"/>
                      </a:rPr>
                      <m:t>𝑀</m:t>
                    </m:r>
                  </m:oMath>
                </a14:m>
                <a:r>
                  <a:rPr lang="en-US" altLang="en-US" dirty="0"/>
                  <a:t>.</a:t>
                </a:r>
              </a:p>
              <a:p>
                <a:pPr algn="just" eaLnBrk="1" hangingPunct="1"/>
                <a:endParaRPr lang="en-US" b="1" dirty="0">
                  <a:solidFill>
                    <a:srgbClr val="FF0000"/>
                  </a:solidFill>
                </a:endParaRPr>
              </a:p>
              <a:p>
                <a:pPr algn="just" eaLnBrk="1" hangingPunct="1"/>
                <a:r>
                  <a:rPr lang="en-US" b="1" i="1" dirty="0">
                    <a:solidFill>
                      <a:srgbClr val="FF0000"/>
                    </a:solidFill>
                  </a:rPr>
                  <a:t>H</a:t>
                </a:r>
                <a:r>
                  <a:rPr lang="en-US" altLang="ko-KR" b="1" i="1" dirty="0">
                    <a:solidFill>
                      <a:srgbClr val="FF3300"/>
                    </a:solidFill>
                  </a:rPr>
                  <a:t>ash table</a:t>
                </a:r>
                <a:r>
                  <a:rPr lang="en-US" altLang="en-US" i="1" dirty="0"/>
                  <a:t> </a:t>
                </a:r>
                <a:r>
                  <a:rPr lang="en-US" altLang="en-US" dirty="0"/>
                  <a:t>is a data structure that stores key-value pairs and has two components.</a:t>
                </a:r>
              </a:p>
              <a:p>
                <a:pPr lvl="1" algn="just" eaLnBrk="1" hangingPunct="1"/>
                <a:r>
                  <a:rPr lang="en-US" altLang="en-US" dirty="0"/>
                  <a:t>Hash Function</a:t>
                </a:r>
              </a:p>
              <a:p>
                <a:pPr lvl="1" algn="just" eaLnBrk="1" hangingPunct="1"/>
                <a:r>
                  <a:rPr lang="en-US" altLang="en-US" dirty="0"/>
                  <a:t>Array</a:t>
                </a:r>
              </a:p>
              <a:p>
                <a:pPr algn="just" eaLnBrk="1" hangingPunct="1"/>
                <a:endParaRPr lang="en-US" altLang="en-US" b="1" dirty="0">
                  <a:solidFill>
                    <a:srgbClr val="FF0000"/>
                  </a:solidFill>
                </a:endParaRPr>
              </a:p>
              <a:p>
                <a:pPr algn="just" eaLnBrk="1" hangingPunct="1"/>
                <a:r>
                  <a:rPr lang="en-US" altLang="en-US" b="1" i="1" dirty="0">
                    <a:solidFill>
                      <a:srgbClr val="FF0000"/>
                    </a:solidFill>
                  </a:rPr>
                  <a:t>Hash function (H)</a:t>
                </a:r>
                <a:r>
                  <a:rPr lang="en-US" altLang="en-US" dirty="0"/>
                  <a:t> is applied to the </a:t>
                </a:r>
                <a:r>
                  <a:rPr lang="en-US" altLang="en-US" b="1" dirty="0"/>
                  <a:t>key </a:t>
                </a:r>
                <a:r>
                  <a:rPr lang="en-US" altLang="en-US" dirty="0"/>
                  <a:t>to determine the index of the key-value pair in the hash table. Each key is mapped to an index in the range </a:t>
                </a:r>
                <a14:m>
                  <m:oMath xmlns:m="http://schemas.openxmlformats.org/officeDocument/2006/math">
                    <m:r>
                      <a:rPr lang="en-US" altLang="en-US">
                        <a:latin typeface="Cambria Math" panose="02040503050406030204" pitchFamily="18" charset="0"/>
                        <a:ea typeface="Cambria Math" panose="02040503050406030204" pitchFamily="18" charset="0"/>
                        <a:cs typeface="Arial" panose="020B0604020202020204" pitchFamily="34" charset="0"/>
                      </a:rPr>
                      <m:t>0</m:t>
                    </m:r>
                  </m:oMath>
                </a14:m>
                <a:r>
                  <a:rPr lang="en-US" altLang="en-US" dirty="0"/>
                  <a:t> to </a:t>
                </a:r>
                <a14:m>
                  <m:oMath xmlns:m="http://schemas.openxmlformats.org/officeDocument/2006/math">
                    <m:r>
                      <a:rPr lang="en-US" altLang="en-US" b="0" i="1" smtClean="0">
                        <a:latin typeface="Cambria Math" panose="02040503050406030204" pitchFamily="18" charset="0"/>
                        <a:ea typeface="Cambria Math" panose="02040503050406030204" pitchFamily="18" charset="0"/>
                        <a:cs typeface="Arial" panose="020B0604020202020204" pitchFamily="34" charset="0"/>
                      </a:rPr>
                      <m:t>𝑀</m:t>
                    </m:r>
                    <m:r>
                      <a:rPr lang="en-US" altLang="en-US" i="1">
                        <a:latin typeface="Cambria Math" panose="02040503050406030204" pitchFamily="18" charset="0"/>
                        <a:ea typeface="Cambria Math" panose="02040503050406030204" pitchFamily="18" charset="0"/>
                        <a:cs typeface="Arial" panose="020B0604020202020204" pitchFamily="34" charset="0"/>
                      </a:rPr>
                      <m:t>−1</m:t>
                    </m:r>
                  </m:oMath>
                </a14:m>
                <a:endParaRPr lang="en-US" altLang="en-US" dirty="0"/>
              </a:p>
              <a:p>
                <a:pPr algn="just" eaLnBrk="1" hangingPunct="1"/>
                <a:endParaRPr lang="en-US" altLang="en-US" dirty="0"/>
              </a:p>
              <a:p>
                <a:pPr algn="just" eaLnBrk="1" hangingPunct="1"/>
                <a:r>
                  <a:rPr lang="en-US" altLang="en-US" dirty="0"/>
                  <a:t>Ideally, we like to have a one-to-one map, but it is not easy to find one.</a:t>
                </a:r>
              </a:p>
              <a:p>
                <a:pPr algn="just" eaLnBrk="1" hangingPunct="1"/>
                <a:endParaRPr lang="en-US" altLang="en-US" dirty="0"/>
              </a:p>
              <a:p>
                <a:pPr algn="just" eaLnBrk="1" hangingPunct="1"/>
                <a:r>
                  <a:rPr lang="en-US" altLang="en-US" dirty="0"/>
                  <a:t>The array holds all the key-value entries in the table. The entries in the array are scattered and not stored consecutively.</a:t>
                </a:r>
              </a:p>
              <a:p>
                <a:pPr algn="just" eaLnBrk="1" hangingPunct="1"/>
                <a:endParaRPr lang="en-US" altLang="en-US" dirty="0"/>
              </a:p>
              <a:p>
                <a:pPr algn="just" eaLnBrk="1" hangingPunct="1"/>
                <a:endParaRPr lang="en-US" altLang="en-US" dirty="0"/>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5" y="1228581"/>
                <a:ext cx="10053523" cy="5247169"/>
              </a:xfrm>
              <a:blipFill>
                <a:blip r:embed="rId5"/>
                <a:stretch>
                  <a:fillRect t="-814" r="-788"/>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6</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15712037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7620000" cy="1143000"/>
          </a:xfrm>
        </p:spPr>
        <p:txBody>
          <a:bodyPr/>
          <a:lstStyle/>
          <a:p>
            <a:pPr eaLnBrk="1" fontAlgn="auto" hangingPunct="1">
              <a:spcAft>
                <a:spcPts val="0"/>
              </a:spcAft>
              <a:defRPr/>
            </a:pPr>
            <a:r>
              <a:rPr lang="en-US" altLang="en-US" sz="4000" dirty="0"/>
              <a:t>Hashing: Example</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28582"/>
                <a:ext cx="9933602" cy="3868074"/>
              </a:xfrm>
            </p:spPr>
            <p:txBody>
              <a:bodyPr/>
              <a:lstStyle/>
              <a:p>
                <a:pPr algn="just" eaLnBrk="1" hangingPunct="1"/>
                <a:r>
                  <a:rPr lang="en-US" altLang="en-US" dirty="0"/>
                  <a:t>Given the following </a:t>
                </a:r>
                <a:r>
                  <a:rPr lang="en-US" altLang="en-US" dirty="0">
                    <a:latin typeface="Cambria Math" panose="02040503050406030204" pitchFamily="18" charset="0"/>
                    <a:ea typeface="Cambria Math" panose="02040503050406030204" pitchFamily="18" charset="0"/>
                  </a:rPr>
                  <a:t>(KEY, VALUE)</a:t>
                </a:r>
                <a:r>
                  <a:rPr lang="en-US" altLang="en-US" dirty="0"/>
                  <a:t> pairs: </a:t>
                </a:r>
                <a:r>
                  <a:rPr lang="en-US" altLang="ko-KR" dirty="0">
                    <a:latin typeface="Cambria Math" panose="02040503050406030204" pitchFamily="18" charset="0"/>
                    <a:ea typeface="Cambria Math" panose="02040503050406030204" pitchFamily="18" charset="0"/>
                  </a:rPr>
                  <a:t>(22,a), (33,c), (3,d), (72,e), (85,f)</a:t>
                </a:r>
              </a:p>
              <a:p>
                <a:pPr algn="just" eaLnBrk="1" hangingPunct="1"/>
                <a:endParaRPr lang="en-US" altLang="en-US" dirty="0"/>
              </a:p>
              <a:p>
                <a:pPr algn="just" eaLnBrk="1" hangingPunct="1"/>
                <a:r>
                  <a:rPr lang="en-US" altLang="en-US" dirty="0"/>
                  <a:t>Given a table of size </a:t>
                </a:r>
                <a:r>
                  <a:rPr lang="en-US" altLang="en-US" dirty="0">
                    <a:latin typeface="Cambria Math" panose="02040503050406030204" pitchFamily="18" charset="0"/>
                    <a:ea typeface="Cambria Math" panose="02040503050406030204" pitchFamily="18" charset="0"/>
                  </a:rPr>
                  <a:t>M = 8</a:t>
                </a:r>
                <a:r>
                  <a:rPr lang="en-US" altLang="en-US" dirty="0"/>
                  <a:t>.</a:t>
                </a:r>
              </a:p>
              <a:p>
                <a:pPr algn="just" eaLnBrk="1" hangingPunct="1"/>
                <a:endParaRPr lang="en-US" altLang="ko-KR" dirty="0"/>
              </a:p>
              <a:p>
                <a:pPr algn="just" eaLnBrk="1" hangingPunct="1"/>
                <a:r>
                  <a:rPr lang="en-US" altLang="ko-KR" dirty="0"/>
                  <a:t>Define a </a:t>
                </a:r>
                <a:r>
                  <a:rPr lang="en-US" altLang="ko-KR" b="1" i="1" dirty="0">
                    <a:solidFill>
                      <a:srgbClr val="FF0000"/>
                    </a:solidFill>
                  </a:rPr>
                  <a:t>Hash Function</a:t>
                </a:r>
                <a:r>
                  <a:rPr lang="en-US" altLang="ko-KR" dirty="0"/>
                  <a:t> </a:t>
                </a:r>
                <a14:m>
                  <m:oMath xmlns:m="http://schemas.openxmlformats.org/officeDocument/2006/math">
                    <m:r>
                      <m:rPr>
                        <m:sty m:val="p"/>
                      </m:rPr>
                      <a:rPr lang="en-US" altLang="en-US" i="1" dirty="0" smtClean="0">
                        <a:latin typeface="Cambria Math" panose="02040503050406030204" pitchFamily="18" charset="0"/>
                      </a:rPr>
                      <m:t>H</m:t>
                    </m:r>
                    <m:d>
                      <m:dPr>
                        <m:ctrlPr>
                          <a:rPr lang="en-US" altLang="en-US" b="0" i="1" dirty="0" smtClean="0">
                            <a:latin typeface="Cambria Math" panose="02040503050406030204" pitchFamily="18" charset="0"/>
                          </a:rPr>
                        </m:ctrlPr>
                      </m:dPr>
                      <m:e>
                        <m:r>
                          <a:rPr lang="en-US" altLang="en-US" b="0" i="1" dirty="0" smtClean="0">
                            <a:latin typeface="Cambria Math" panose="02040503050406030204" pitchFamily="18" charset="0"/>
                          </a:rPr>
                          <m:t>𝐾𝐸𝑌</m:t>
                        </m:r>
                      </m:e>
                    </m:d>
                    <m:r>
                      <a:rPr lang="en-US" altLang="en-US" b="0" i="1" dirty="0" smtClean="0">
                        <a:latin typeface="Cambria Math" panose="02040503050406030204" pitchFamily="18" charset="0"/>
                      </a:rPr>
                      <m:t>=</m:t>
                    </m:r>
                    <m:d>
                      <m:dPr>
                        <m:ctrlPr>
                          <a:rPr lang="en-US" altLang="en-US" b="0" i="1" dirty="0" smtClean="0">
                            <a:latin typeface="Cambria Math" panose="02040503050406030204" pitchFamily="18" charset="0"/>
                          </a:rPr>
                        </m:ctrlPr>
                      </m:dPr>
                      <m:e>
                        <m:r>
                          <a:rPr lang="en-US" altLang="en-US" b="0" i="1" dirty="0" smtClean="0">
                            <a:latin typeface="Cambria Math" panose="02040503050406030204" pitchFamily="18" charset="0"/>
                          </a:rPr>
                          <m:t>𝐾𝐸𝑌</m:t>
                        </m:r>
                      </m:e>
                    </m:d>
                    <m:r>
                      <a:rPr lang="en-US" altLang="en-US" b="0" i="1" dirty="0" smtClean="0">
                        <a:latin typeface="Cambria Math" panose="02040503050406030204" pitchFamily="18" charset="0"/>
                      </a:rPr>
                      <m:t>𝑀𝑜𝑑</m:t>
                    </m:r>
                    <m:r>
                      <a:rPr lang="en-US" altLang="en-US" b="0" i="1" dirty="0" smtClean="0">
                        <a:latin typeface="Cambria Math" panose="02040503050406030204" pitchFamily="18" charset="0"/>
                      </a:rPr>
                      <m:t> </m:t>
                    </m:r>
                    <m:r>
                      <a:rPr lang="en-US" altLang="en-US" b="0" i="1" dirty="0" smtClean="0">
                        <a:latin typeface="Cambria Math" panose="02040503050406030204" pitchFamily="18" charset="0"/>
                      </a:rPr>
                      <m:t>𝑀</m:t>
                    </m:r>
                    <m:r>
                      <a:rPr lang="en-US" altLang="en-US" i="1" dirty="0">
                        <a:latin typeface="Cambria Math" panose="02040503050406030204" pitchFamily="18" charset="0"/>
                        <a:ea typeface="Cambria Math" panose="02040503050406030204" pitchFamily="18" charset="0"/>
                      </a:rPr>
                      <m:t>⟹</m:t>
                    </m:r>
                    <m:r>
                      <a:rPr lang="en-US" altLang="en-US" b="0" i="1" dirty="0" smtClean="0">
                        <a:latin typeface="Cambria Math" panose="02040503050406030204" pitchFamily="18" charset="0"/>
                        <a:ea typeface="Cambria Math" panose="02040503050406030204" pitchFamily="18" charset="0"/>
                      </a:rPr>
                      <m:t>(</m:t>
                    </m:r>
                    <m:r>
                      <a:rPr lang="en-US" altLang="en-US" b="0" i="1" dirty="0" smtClean="0">
                        <a:latin typeface="Cambria Math" panose="02040503050406030204" pitchFamily="18" charset="0"/>
                        <a:ea typeface="Cambria Math" panose="02040503050406030204" pitchFamily="18" charset="0"/>
                      </a:rPr>
                      <m:t>𝐾𝐸𝑌</m:t>
                    </m:r>
                    <m:r>
                      <a:rPr lang="en-US" altLang="en-US" b="0" i="1" dirty="0" smtClean="0">
                        <a:latin typeface="Cambria Math" panose="02040503050406030204" pitchFamily="18" charset="0"/>
                        <a:ea typeface="Cambria Math" panose="02040503050406030204" pitchFamily="18" charset="0"/>
                      </a:rPr>
                      <m:t>) </m:t>
                    </m:r>
                    <m:r>
                      <a:rPr lang="en-US" altLang="en-US" b="0" i="1" dirty="0" smtClean="0">
                        <a:latin typeface="Cambria Math" panose="02040503050406030204" pitchFamily="18" charset="0"/>
                        <a:ea typeface="Cambria Math" panose="02040503050406030204" pitchFamily="18" charset="0"/>
                      </a:rPr>
                      <m:t>𝑀𝑜𝑑</m:t>
                    </m:r>
                    <m:r>
                      <a:rPr lang="en-US" altLang="en-US" b="0" i="1" dirty="0" smtClean="0">
                        <a:latin typeface="Cambria Math" panose="02040503050406030204" pitchFamily="18" charset="0"/>
                        <a:ea typeface="Cambria Math" panose="02040503050406030204" pitchFamily="18" charset="0"/>
                      </a:rPr>
                      <m:t> 8</m:t>
                    </m:r>
                  </m:oMath>
                </a14:m>
                <a:endParaRPr lang="en-US" altLang="ko-KR" dirty="0"/>
              </a:p>
              <a:p>
                <a:pPr algn="just" eaLnBrk="1" hangingPunct="1"/>
                <a:endParaRPr lang="en-US" altLang="ko-KR" dirty="0"/>
              </a:p>
              <a:p>
                <a:pPr algn="just" eaLnBrk="1" hangingPunct="1"/>
                <a:r>
                  <a:rPr lang="en-US" altLang="ko-KR" dirty="0"/>
                  <a:t>Where will the given data be stored?</a:t>
                </a:r>
              </a:p>
              <a:p>
                <a:pPr marL="114300" indent="0" algn="just" eaLnBrk="1" hangingPunct="1">
                  <a:buNone/>
                </a:pPr>
                <a:endParaRPr lang="en-US" altLang="en-US" dirty="0"/>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6" y="1228582"/>
                <a:ext cx="9933602" cy="3868074"/>
              </a:xfrm>
              <a:blipFill>
                <a:blip r:embed="rId5"/>
                <a:stretch>
                  <a:fillRect t="-1420"/>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7</a:t>
            </a:fld>
            <a:endParaRPr lang="en-US" altLang="en-US" sz="1800">
              <a:solidFill>
                <a:srgbClr val="FFFFFF"/>
              </a:solidFill>
            </a:endParaRPr>
          </a:p>
        </p:txBody>
      </p:sp>
      <p:grpSp>
        <p:nvGrpSpPr>
          <p:cNvPr id="3" name="Group 2">
            <a:extLst>
              <a:ext uri="{FF2B5EF4-FFF2-40B4-BE49-F238E27FC236}">
                <a16:creationId xmlns:a16="http://schemas.microsoft.com/office/drawing/2014/main" id="{572C9407-5DA7-46E7-8719-E5AF264CC4E4}"/>
              </a:ext>
            </a:extLst>
          </p:cNvPr>
          <p:cNvGrpSpPr/>
          <p:nvPr/>
        </p:nvGrpSpPr>
        <p:grpSpPr>
          <a:xfrm>
            <a:off x="2174315" y="5009167"/>
            <a:ext cx="7254498" cy="960438"/>
            <a:chOff x="2264255" y="5368927"/>
            <a:chExt cx="7254498" cy="960438"/>
          </a:xfrm>
        </p:grpSpPr>
        <p:sp>
          <p:nvSpPr>
            <p:cNvPr id="9" name="Rectangle 4">
              <a:extLst>
                <a:ext uri="{FF2B5EF4-FFF2-40B4-BE49-F238E27FC236}">
                  <a16:creationId xmlns:a16="http://schemas.microsoft.com/office/drawing/2014/main" id="{DE8AFC46-80FF-4101-9A04-F1BF9DE9D43B}"/>
                </a:ext>
              </a:extLst>
            </p:cNvPr>
            <p:cNvSpPr>
              <a:spLocks noChangeArrowheads="1"/>
            </p:cNvSpPr>
            <p:nvPr/>
          </p:nvSpPr>
          <p:spPr bwMode="auto">
            <a:xfrm>
              <a:off x="2264255" y="5368927"/>
              <a:ext cx="7254498" cy="533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ko-KR" altLang="en-US">
                <a:solidFill>
                  <a:srgbClr val="2F2B20"/>
                </a:solidFill>
                <a:latin typeface="Cambria Math" panose="02040503050406030204" pitchFamily="18" charset="0"/>
                <a:ea typeface="맑은 고딕" panose="020B0503020000020004" pitchFamily="34" charset="-127"/>
              </a:endParaRPr>
            </a:p>
          </p:txBody>
        </p:sp>
        <p:sp>
          <p:nvSpPr>
            <p:cNvPr id="10" name="Line 5">
              <a:extLst>
                <a:ext uri="{FF2B5EF4-FFF2-40B4-BE49-F238E27FC236}">
                  <a16:creationId xmlns:a16="http://schemas.microsoft.com/office/drawing/2014/main" id="{D71FB00F-43D3-46BD-B04A-541461976DFE}"/>
                </a:ext>
              </a:extLst>
            </p:cNvPr>
            <p:cNvSpPr>
              <a:spLocks noChangeShapeType="1"/>
            </p:cNvSpPr>
            <p:nvPr/>
          </p:nvSpPr>
          <p:spPr bwMode="auto">
            <a:xfrm>
              <a:off x="3171067" y="5368927"/>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11" name="Line 6">
              <a:extLst>
                <a:ext uri="{FF2B5EF4-FFF2-40B4-BE49-F238E27FC236}">
                  <a16:creationId xmlns:a16="http://schemas.microsoft.com/office/drawing/2014/main" id="{22EB9488-83CC-466F-B7DA-A8EA0B44A1C7}"/>
                </a:ext>
              </a:extLst>
            </p:cNvPr>
            <p:cNvSpPr>
              <a:spLocks noChangeShapeType="1"/>
            </p:cNvSpPr>
            <p:nvPr/>
          </p:nvSpPr>
          <p:spPr bwMode="auto">
            <a:xfrm>
              <a:off x="4077880" y="5368927"/>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12" name="Line 7">
              <a:extLst>
                <a:ext uri="{FF2B5EF4-FFF2-40B4-BE49-F238E27FC236}">
                  <a16:creationId xmlns:a16="http://schemas.microsoft.com/office/drawing/2014/main" id="{0EB85361-645D-4FD8-8727-7688E348FCC7}"/>
                </a:ext>
              </a:extLst>
            </p:cNvPr>
            <p:cNvSpPr>
              <a:spLocks noChangeShapeType="1"/>
            </p:cNvSpPr>
            <p:nvPr/>
          </p:nvSpPr>
          <p:spPr bwMode="auto">
            <a:xfrm>
              <a:off x="4984692" y="5368927"/>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13" name="Line 8">
              <a:extLst>
                <a:ext uri="{FF2B5EF4-FFF2-40B4-BE49-F238E27FC236}">
                  <a16:creationId xmlns:a16="http://schemas.microsoft.com/office/drawing/2014/main" id="{D33422A5-AEB9-486C-89D6-EBB8E5FD63CD}"/>
                </a:ext>
              </a:extLst>
            </p:cNvPr>
            <p:cNvSpPr>
              <a:spLocks noChangeShapeType="1"/>
            </p:cNvSpPr>
            <p:nvPr/>
          </p:nvSpPr>
          <p:spPr bwMode="auto">
            <a:xfrm>
              <a:off x="5891504" y="5368927"/>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14" name="Line 9">
              <a:extLst>
                <a:ext uri="{FF2B5EF4-FFF2-40B4-BE49-F238E27FC236}">
                  <a16:creationId xmlns:a16="http://schemas.microsoft.com/office/drawing/2014/main" id="{2F68CA30-9DB2-422B-9E81-996E2677A186}"/>
                </a:ext>
              </a:extLst>
            </p:cNvPr>
            <p:cNvSpPr>
              <a:spLocks noChangeShapeType="1"/>
            </p:cNvSpPr>
            <p:nvPr/>
          </p:nvSpPr>
          <p:spPr bwMode="auto">
            <a:xfrm>
              <a:off x="6798316" y="5368927"/>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15" name="Line 10">
              <a:extLst>
                <a:ext uri="{FF2B5EF4-FFF2-40B4-BE49-F238E27FC236}">
                  <a16:creationId xmlns:a16="http://schemas.microsoft.com/office/drawing/2014/main" id="{09655E71-863B-47E0-B124-5B2729A68982}"/>
                </a:ext>
              </a:extLst>
            </p:cNvPr>
            <p:cNvSpPr>
              <a:spLocks noChangeShapeType="1"/>
            </p:cNvSpPr>
            <p:nvPr/>
          </p:nvSpPr>
          <p:spPr bwMode="auto">
            <a:xfrm>
              <a:off x="7705129" y="5368927"/>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16" name="Line 11">
              <a:extLst>
                <a:ext uri="{FF2B5EF4-FFF2-40B4-BE49-F238E27FC236}">
                  <a16:creationId xmlns:a16="http://schemas.microsoft.com/office/drawing/2014/main" id="{F86FE75F-198F-4210-8CDF-824E7066A477}"/>
                </a:ext>
              </a:extLst>
            </p:cNvPr>
            <p:cNvSpPr>
              <a:spLocks noChangeShapeType="1"/>
            </p:cNvSpPr>
            <p:nvPr/>
          </p:nvSpPr>
          <p:spPr bwMode="auto">
            <a:xfrm>
              <a:off x="8611941" y="5368927"/>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17" name="Text Box 13">
              <a:extLst>
                <a:ext uri="{FF2B5EF4-FFF2-40B4-BE49-F238E27FC236}">
                  <a16:creationId xmlns:a16="http://schemas.microsoft.com/office/drawing/2014/main" id="{3D3D45AE-9804-4433-86BB-B5EB9616FBDE}"/>
                </a:ext>
              </a:extLst>
            </p:cNvPr>
            <p:cNvSpPr txBox="1">
              <a:spLocks noChangeArrowheads="1"/>
            </p:cNvSpPr>
            <p:nvPr/>
          </p:nvSpPr>
          <p:spPr bwMode="auto">
            <a:xfrm>
              <a:off x="2426726" y="5867402"/>
              <a:ext cx="6965451"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ko-KR" dirty="0">
                  <a:solidFill>
                    <a:srgbClr val="2F2B20"/>
                  </a:solidFill>
                  <a:latin typeface="Cambria Math" panose="02040503050406030204" pitchFamily="18" charset="0"/>
                  <a:ea typeface="Cambria Math" panose="02040503050406030204" pitchFamily="18" charset="0"/>
                </a:rPr>
                <a:t> [0]       [1]        [2]        [3]        [4]        [5]        [6]        [7]</a:t>
              </a:r>
            </a:p>
          </p:txBody>
        </p:sp>
      </p:grpSp>
      <p:sp>
        <p:nvSpPr>
          <p:cNvPr id="18" name="Text Box 16">
            <a:extLst>
              <a:ext uri="{FF2B5EF4-FFF2-40B4-BE49-F238E27FC236}">
                <a16:creationId xmlns:a16="http://schemas.microsoft.com/office/drawing/2014/main" id="{7DBA6D47-2ECC-4D19-A21B-F255277902ED}"/>
              </a:ext>
            </a:extLst>
          </p:cNvPr>
          <p:cNvSpPr txBox="1">
            <a:spLocks noChangeArrowheads="1"/>
          </p:cNvSpPr>
          <p:nvPr/>
        </p:nvSpPr>
        <p:spPr bwMode="auto">
          <a:xfrm>
            <a:off x="2138804" y="5036063"/>
            <a:ext cx="103339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ko-KR" dirty="0">
                <a:solidFill>
                  <a:srgbClr val="2F2B20"/>
                </a:solidFill>
                <a:latin typeface="Cambria Math" panose="02040503050406030204" pitchFamily="18" charset="0"/>
                <a:ea typeface="Cambria Math" panose="02040503050406030204" pitchFamily="18" charset="0"/>
              </a:rPr>
              <a:t>(72,e)</a:t>
            </a:r>
          </a:p>
        </p:txBody>
      </p:sp>
      <p:sp>
        <p:nvSpPr>
          <p:cNvPr id="19" name="Text Box 17">
            <a:extLst>
              <a:ext uri="{FF2B5EF4-FFF2-40B4-BE49-F238E27FC236}">
                <a16:creationId xmlns:a16="http://schemas.microsoft.com/office/drawing/2014/main" id="{E01E78F8-22E2-45ED-BD5A-E79DBE3988AA}"/>
              </a:ext>
            </a:extLst>
          </p:cNvPr>
          <p:cNvSpPr txBox="1">
            <a:spLocks noChangeArrowheads="1"/>
          </p:cNvSpPr>
          <p:nvPr/>
        </p:nvSpPr>
        <p:spPr bwMode="auto">
          <a:xfrm>
            <a:off x="3054493" y="5042094"/>
            <a:ext cx="1142961"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ko-KR" dirty="0">
                <a:solidFill>
                  <a:srgbClr val="2F2B20"/>
                </a:solidFill>
                <a:latin typeface="Cambria Math" panose="02040503050406030204" pitchFamily="18" charset="0"/>
                <a:ea typeface="Cambria Math" panose="02040503050406030204" pitchFamily="18" charset="0"/>
              </a:rPr>
              <a:t>(33,c)</a:t>
            </a:r>
          </a:p>
        </p:txBody>
      </p:sp>
      <p:sp>
        <p:nvSpPr>
          <p:cNvPr id="20" name="Text Box 18">
            <a:extLst>
              <a:ext uri="{FF2B5EF4-FFF2-40B4-BE49-F238E27FC236}">
                <a16:creationId xmlns:a16="http://schemas.microsoft.com/office/drawing/2014/main" id="{9323010B-C3E9-4F89-B4DD-EFC38AF14C1A}"/>
              </a:ext>
            </a:extLst>
          </p:cNvPr>
          <p:cNvSpPr txBox="1">
            <a:spLocks noChangeArrowheads="1"/>
          </p:cNvSpPr>
          <p:nvPr/>
        </p:nvSpPr>
        <p:spPr bwMode="auto">
          <a:xfrm>
            <a:off x="4921143" y="5045679"/>
            <a:ext cx="984269"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ko-KR" dirty="0">
                <a:solidFill>
                  <a:srgbClr val="2F2B20"/>
                </a:solidFill>
                <a:latin typeface="Cambria Math" panose="02040503050406030204" pitchFamily="18" charset="0"/>
                <a:ea typeface="Cambria Math" panose="02040503050406030204" pitchFamily="18" charset="0"/>
              </a:rPr>
              <a:t>(3,d)</a:t>
            </a:r>
          </a:p>
        </p:txBody>
      </p:sp>
      <p:sp>
        <p:nvSpPr>
          <p:cNvPr id="21" name="Text Box 19">
            <a:extLst>
              <a:ext uri="{FF2B5EF4-FFF2-40B4-BE49-F238E27FC236}">
                <a16:creationId xmlns:a16="http://schemas.microsoft.com/office/drawing/2014/main" id="{8181E087-6593-4C79-8C0C-FBF1842ECEAD}"/>
              </a:ext>
            </a:extLst>
          </p:cNvPr>
          <p:cNvSpPr txBox="1">
            <a:spLocks noChangeArrowheads="1"/>
          </p:cNvSpPr>
          <p:nvPr/>
        </p:nvSpPr>
        <p:spPr bwMode="auto">
          <a:xfrm>
            <a:off x="6702508" y="5041150"/>
            <a:ext cx="109195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ko-KR" dirty="0">
                <a:solidFill>
                  <a:srgbClr val="2F2B20"/>
                </a:solidFill>
                <a:latin typeface="Cambria Math" panose="02040503050406030204" pitchFamily="18" charset="0"/>
                <a:ea typeface="Cambria Math" panose="02040503050406030204" pitchFamily="18" charset="0"/>
              </a:rPr>
              <a:t>(85,f)</a:t>
            </a:r>
          </a:p>
        </p:txBody>
      </p:sp>
      <p:sp>
        <p:nvSpPr>
          <p:cNvPr id="22" name="Text Box 20">
            <a:extLst>
              <a:ext uri="{FF2B5EF4-FFF2-40B4-BE49-F238E27FC236}">
                <a16:creationId xmlns:a16="http://schemas.microsoft.com/office/drawing/2014/main" id="{D1C5E43F-6662-4A28-B4BD-D518EA55F6A0}"/>
              </a:ext>
            </a:extLst>
          </p:cNvPr>
          <p:cNvSpPr txBox="1">
            <a:spLocks noChangeArrowheads="1"/>
          </p:cNvSpPr>
          <p:nvPr/>
        </p:nvSpPr>
        <p:spPr bwMode="auto">
          <a:xfrm>
            <a:off x="7582132" y="5042095"/>
            <a:ext cx="109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ko-KR" dirty="0">
                <a:solidFill>
                  <a:srgbClr val="2F2B20"/>
                </a:solidFill>
                <a:latin typeface="Cambria Math" panose="02040503050406030204" pitchFamily="18" charset="0"/>
                <a:ea typeface="Cambria Math" panose="02040503050406030204" pitchFamily="18" charset="0"/>
              </a:rPr>
              <a:t>(22,a)</a:t>
            </a:r>
          </a:p>
        </p:txBody>
      </p:sp>
    </p:spTree>
    <p:custDataLst>
      <p:tags r:id="rId1"/>
    </p:custDataLst>
    <p:extLst>
      <p:ext uri="{BB962C8B-B14F-4D97-AF65-F5344CB8AC3E}">
        <p14:creationId xmlns:p14="http://schemas.microsoft.com/office/powerpoint/2010/main" val="32922332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7620000" cy="1143000"/>
          </a:xfrm>
        </p:spPr>
        <p:txBody>
          <a:bodyPr/>
          <a:lstStyle/>
          <a:p>
            <a:pPr eaLnBrk="1" fontAlgn="auto" hangingPunct="1">
              <a:spcAft>
                <a:spcPts val="0"/>
              </a:spcAft>
              <a:defRPr/>
            </a:pPr>
            <a:r>
              <a:rPr lang="en-US" altLang="en-US" sz="4000" dirty="0"/>
              <a:t>Hashing: Collisions</a:t>
            </a:r>
            <a:endParaRPr lang="en-US" altLang="en-US" dirty="0"/>
          </a:p>
        </p:txBody>
      </p:sp>
      <mc:AlternateContent xmlns:mc="http://schemas.openxmlformats.org/markup-compatibility/2006" xmlns:a14="http://schemas.microsoft.com/office/drawing/2010/main">
        <mc:Choice Requires="a14">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28582"/>
                <a:ext cx="9933602" cy="3868074"/>
              </a:xfrm>
            </p:spPr>
            <p:txBody>
              <a:bodyPr/>
              <a:lstStyle/>
              <a:p>
                <a:pPr algn="just" eaLnBrk="1" hangingPunct="1"/>
                <a:r>
                  <a:rPr lang="en-US" altLang="en-US" dirty="0"/>
                  <a:t>What if we need to insert the following new pairs </a:t>
                </a:r>
                <a:r>
                  <a:rPr lang="en-US" altLang="ko-KR" dirty="0">
                    <a:latin typeface="Cambria Math" panose="02040503050406030204" pitchFamily="18" charset="0"/>
                    <a:ea typeface="Cambria Math" panose="02040503050406030204" pitchFamily="18" charset="0"/>
                  </a:rPr>
                  <a:t>(57,g), (25,p), (73,x)</a:t>
                </a:r>
              </a:p>
              <a:p>
                <a:pPr lvl="1" algn="just" eaLnBrk="1" hangingPunct="1"/>
                <a14:m>
                  <m:oMath xmlns:m="http://schemas.openxmlformats.org/officeDocument/2006/math">
                    <m:r>
                      <m:rPr>
                        <m:sty m:val="p"/>
                      </m:rPr>
                      <a:rPr lang="en-US" altLang="en-US" i="1" dirty="0" smtClean="0">
                        <a:latin typeface="Cambria Math" panose="02040503050406030204" pitchFamily="18" charset="0"/>
                      </a:rPr>
                      <m:t>H</m:t>
                    </m:r>
                    <m:d>
                      <m:dPr>
                        <m:ctrlPr>
                          <a:rPr lang="en-US" altLang="en-US" b="0" i="1" dirty="0" smtClean="0">
                            <a:latin typeface="Cambria Math" panose="02040503050406030204" pitchFamily="18" charset="0"/>
                          </a:rPr>
                        </m:ctrlPr>
                      </m:dPr>
                      <m:e>
                        <m:r>
                          <a:rPr lang="en-US" altLang="en-US" b="0" i="1" dirty="0" smtClean="0">
                            <a:latin typeface="Cambria Math" panose="02040503050406030204" pitchFamily="18" charset="0"/>
                          </a:rPr>
                          <m:t>57</m:t>
                        </m:r>
                      </m:e>
                    </m:d>
                    <m:r>
                      <a:rPr lang="en-US" altLang="en-US" b="0" i="1" dirty="0" smtClean="0">
                        <a:latin typeface="Cambria Math" panose="02040503050406030204" pitchFamily="18" charset="0"/>
                      </a:rPr>
                      <m:t>= </m:t>
                    </m:r>
                    <m:r>
                      <a:rPr lang="en-US" altLang="en-US" b="0" i="1" dirty="0" smtClean="0">
                        <a:latin typeface="Cambria Math" panose="02040503050406030204" pitchFamily="18" charset="0"/>
                        <a:ea typeface="Cambria Math" panose="02040503050406030204" pitchFamily="18" charset="0"/>
                      </a:rPr>
                      <m:t>(57) </m:t>
                    </m:r>
                    <m:r>
                      <a:rPr lang="en-US" altLang="en-US" b="0" i="1" dirty="0" smtClean="0">
                        <a:latin typeface="Cambria Math" panose="02040503050406030204" pitchFamily="18" charset="0"/>
                        <a:ea typeface="Cambria Math" panose="02040503050406030204" pitchFamily="18" charset="0"/>
                      </a:rPr>
                      <m:t>𝑀𝑜𝑑</m:t>
                    </m:r>
                    <m:r>
                      <a:rPr lang="en-US" altLang="en-US" b="0" i="1" dirty="0" smtClean="0">
                        <a:latin typeface="Cambria Math" panose="02040503050406030204" pitchFamily="18" charset="0"/>
                        <a:ea typeface="Cambria Math" panose="02040503050406030204" pitchFamily="18" charset="0"/>
                      </a:rPr>
                      <m:t> 8</m:t>
                    </m:r>
                  </m:oMath>
                </a14:m>
                <a:r>
                  <a:rPr lang="en-US" altLang="ko-KR" dirty="0"/>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r>
                      <a:rPr lang="en-US" altLang="en-US" b="1" i="1" dirty="0" smtClean="0">
                        <a:latin typeface="Cambria Math" panose="02040503050406030204" pitchFamily="18" charset="0"/>
                        <a:ea typeface="Cambria Math" panose="02040503050406030204" pitchFamily="18" charset="0"/>
                      </a:rPr>
                      <m:t>𝟏</m:t>
                    </m:r>
                  </m:oMath>
                </a14:m>
                <a:endParaRPr lang="en-US" altLang="en-US" b="1" dirty="0">
                  <a:ea typeface="Cambria Math" panose="02040503050406030204" pitchFamily="18" charset="0"/>
                </a:endParaRPr>
              </a:p>
              <a:p>
                <a:pPr lvl="1" algn="just" eaLnBrk="1" hangingPunct="1"/>
                <a14:m>
                  <m:oMath xmlns:m="http://schemas.openxmlformats.org/officeDocument/2006/math">
                    <m:r>
                      <m:rPr>
                        <m:sty m:val="p"/>
                      </m:rPr>
                      <a:rPr lang="en-US" altLang="en-US" i="1" dirty="0">
                        <a:latin typeface="Cambria Math" panose="02040503050406030204" pitchFamily="18" charset="0"/>
                      </a:rPr>
                      <m:t>H</m:t>
                    </m:r>
                    <m:d>
                      <m:dPr>
                        <m:ctrlPr>
                          <a:rPr lang="en-US" altLang="en-US" i="1" dirty="0">
                            <a:latin typeface="Cambria Math" panose="02040503050406030204" pitchFamily="18" charset="0"/>
                          </a:rPr>
                        </m:ctrlPr>
                      </m:dPr>
                      <m:e>
                        <m:r>
                          <a:rPr lang="en-US" altLang="en-US" b="0" i="1" dirty="0" smtClean="0">
                            <a:latin typeface="Cambria Math" panose="02040503050406030204" pitchFamily="18" charset="0"/>
                          </a:rPr>
                          <m:t>25</m:t>
                        </m:r>
                      </m:e>
                    </m:d>
                    <m:r>
                      <a:rPr lang="en-US" altLang="en-US" i="1" dirty="0">
                        <a:latin typeface="Cambria Math" panose="02040503050406030204" pitchFamily="18" charset="0"/>
                      </a:rPr>
                      <m:t>= </m:t>
                    </m:r>
                    <m:r>
                      <a:rPr lang="en-US" altLang="en-US" i="1" dirty="0">
                        <a:latin typeface="Cambria Math" panose="02040503050406030204" pitchFamily="18" charset="0"/>
                        <a:ea typeface="Cambria Math" panose="02040503050406030204" pitchFamily="18" charset="0"/>
                      </a:rPr>
                      <m:t>(</m:t>
                    </m:r>
                    <m:r>
                      <a:rPr lang="en-US" altLang="en-US" b="0" i="1" dirty="0" smtClean="0">
                        <a:latin typeface="Cambria Math" panose="02040503050406030204" pitchFamily="18" charset="0"/>
                        <a:ea typeface="Cambria Math" panose="02040503050406030204" pitchFamily="18" charset="0"/>
                      </a:rPr>
                      <m:t>25</m:t>
                    </m:r>
                    <m:r>
                      <a:rPr lang="en-US" altLang="en-US" i="1" dirty="0">
                        <a:latin typeface="Cambria Math" panose="02040503050406030204" pitchFamily="18" charset="0"/>
                        <a:ea typeface="Cambria Math" panose="02040503050406030204" pitchFamily="18" charset="0"/>
                      </a:rPr>
                      <m:t>) </m:t>
                    </m:r>
                    <m:r>
                      <a:rPr lang="en-US" altLang="en-US" i="1" dirty="0">
                        <a:latin typeface="Cambria Math" panose="02040503050406030204" pitchFamily="18" charset="0"/>
                        <a:ea typeface="Cambria Math" panose="02040503050406030204" pitchFamily="18" charset="0"/>
                      </a:rPr>
                      <m:t>𝑀𝑜𝑑</m:t>
                    </m:r>
                    <m:r>
                      <a:rPr lang="en-US" altLang="en-US" i="1" dirty="0">
                        <a:latin typeface="Cambria Math" panose="02040503050406030204" pitchFamily="18" charset="0"/>
                        <a:ea typeface="Cambria Math" panose="02040503050406030204" pitchFamily="18" charset="0"/>
                      </a:rPr>
                      <m:t> 8</m:t>
                    </m:r>
                  </m:oMath>
                </a14:m>
                <a:r>
                  <a:rPr lang="en-US" altLang="ko-KR" dirty="0"/>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r>
                      <a:rPr lang="en-US" altLang="en-US" b="1" i="1" dirty="0">
                        <a:latin typeface="Cambria Math" panose="02040503050406030204" pitchFamily="18" charset="0"/>
                        <a:ea typeface="Cambria Math" panose="02040503050406030204" pitchFamily="18" charset="0"/>
                      </a:rPr>
                      <m:t>𝟏</m:t>
                    </m:r>
                  </m:oMath>
                </a14:m>
                <a:endParaRPr lang="en-US" altLang="ko-KR" b="1" dirty="0"/>
              </a:p>
              <a:p>
                <a:pPr lvl="1" algn="just" eaLnBrk="1" hangingPunct="1"/>
                <a14:m>
                  <m:oMath xmlns:m="http://schemas.openxmlformats.org/officeDocument/2006/math">
                    <m:r>
                      <m:rPr>
                        <m:sty m:val="p"/>
                      </m:rPr>
                      <a:rPr lang="en-US" altLang="en-US" i="1" dirty="0">
                        <a:latin typeface="Cambria Math" panose="02040503050406030204" pitchFamily="18" charset="0"/>
                      </a:rPr>
                      <m:t>H</m:t>
                    </m:r>
                    <m:d>
                      <m:dPr>
                        <m:ctrlPr>
                          <a:rPr lang="en-US" altLang="en-US" i="1" dirty="0">
                            <a:latin typeface="Cambria Math" panose="02040503050406030204" pitchFamily="18" charset="0"/>
                          </a:rPr>
                        </m:ctrlPr>
                      </m:dPr>
                      <m:e>
                        <m:r>
                          <a:rPr lang="en-US" altLang="en-US" i="1" dirty="0">
                            <a:latin typeface="Cambria Math" panose="02040503050406030204" pitchFamily="18" charset="0"/>
                          </a:rPr>
                          <m:t>7</m:t>
                        </m:r>
                        <m:r>
                          <a:rPr lang="en-US" altLang="en-US" b="0" i="1" dirty="0" smtClean="0">
                            <a:latin typeface="Cambria Math" panose="02040503050406030204" pitchFamily="18" charset="0"/>
                          </a:rPr>
                          <m:t>3</m:t>
                        </m:r>
                      </m:e>
                    </m:d>
                    <m:r>
                      <a:rPr lang="en-US" altLang="en-US" i="1" dirty="0">
                        <a:latin typeface="Cambria Math" panose="02040503050406030204" pitchFamily="18" charset="0"/>
                      </a:rPr>
                      <m:t>= </m:t>
                    </m:r>
                    <m:r>
                      <a:rPr lang="en-US" altLang="en-US" i="1" dirty="0">
                        <a:latin typeface="Cambria Math" panose="02040503050406030204" pitchFamily="18" charset="0"/>
                        <a:ea typeface="Cambria Math" panose="02040503050406030204" pitchFamily="18" charset="0"/>
                      </a:rPr>
                      <m:t>(7</m:t>
                    </m:r>
                    <m:r>
                      <a:rPr lang="en-US" altLang="en-US" b="0" i="1" dirty="0" smtClean="0">
                        <a:latin typeface="Cambria Math" panose="02040503050406030204" pitchFamily="18" charset="0"/>
                        <a:ea typeface="Cambria Math" panose="02040503050406030204" pitchFamily="18" charset="0"/>
                      </a:rPr>
                      <m:t>3</m:t>
                    </m:r>
                    <m:r>
                      <a:rPr lang="en-US" altLang="en-US" i="1" dirty="0">
                        <a:latin typeface="Cambria Math" panose="02040503050406030204" pitchFamily="18" charset="0"/>
                        <a:ea typeface="Cambria Math" panose="02040503050406030204" pitchFamily="18" charset="0"/>
                      </a:rPr>
                      <m:t>) </m:t>
                    </m:r>
                    <m:r>
                      <a:rPr lang="en-US" altLang="en-US" i="1" dirty="0">
                        <a:latin typeface="Cambria Math" panose="02040503050406030204" pitchFamily="18" charset="0"/>
                        <a:ea typeface="Cambria Math" panose="02040503050406030204" pitchFamily="18" charset="0"/>
                      </a:rPr>
                      <m:t>𝑀𝑜𝑑</m:t>
                    </m:r>
                    <m:r>
                      <a:rPr lang="en-US" altLang="en-US" i="1" dirty="0">
                        <a:latin typeface="Cambria Math" panose="02040503050406030204" pitchFamily="18" charset="0"/>
                        <a:ea typeface="Cambria Math" panose="02040503050406030204" pitchFamily="18" charset="0"/>
                      </a:rPr>
                      <m:t> 8</m:t>
                    </m:r>
                  </m:oMath>
                </a14:m>
                <a:r>
                  <a:rPr lang="en-US" altLang="ko-KR" dirty="0"/>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r>
                      <a:rPr lang="en-US" altLang="en-US" b="1" i="1" dirty="0">
                        <a:latin typeface="Cambria Math" panose="02040503050406030204" pitchFamily="18" charset="0"/>
                        <a:ea typeface="Cambria Math" panose="02040503050406030204" pitchFamily="18" charset="0"/>
                      </a:rPr>
                      <m:t>𝟏</m:t>
                    </m:r>
                  </m:oMath>
                </a14:m>
                <a:endParaRPr lang="en-US" altLang="ko-KR" b="1" dirty="0"/>
              </a:p>
              <a:p>
                <a:pPr algn="just" eaLnBrk="1" hangingPunct="1"/>
                <a:endParaRPr lang="en-US" altLang="ko-KR" sz="1400" dirty="0"/>
              </a:p>
              <a:p>
                <a:pPr algn="just" eaLnBrk="1" hangingPunct="1"/>
                <a:r>
                  <a:rPr lang="en-US" altLang="ko-KR" dirty="0"/>
                  <a:t>They all map to the same location. Obviously, </a:t>
                </a:r>
                <a14:m>
                  <m:oMath xmlns:m="http://schemas.openxmlformats.org/officeDocument/2006/math">
                    <m:r>
                      <m:rPr>
                        <m:sty m:val="p"/>
                      </m:rPr>
                      <a:rPr lang="en-US" altLang="en-US" i="1" dirty="0">
                        <a:latin typeface="Cambria Math" panose="02040503050406030204" pitchFamily="18" charset="0"/>
                      </a:rPr>
                      <m:t>H</m:t>
                    </m:r>
                  </m:oMath>
                </a14:m>
                <a:r>
                  <a:rPr lang="en-US" altLang="ko-KR" dirty="0"/>
                  <a:t> is not a good hash function.</a:t>
                </a:r>
              </a:p>
              <a:p>
                <a:pPr algn="just" eaLnBrk="1" hangingPunct="1"/>
                <a:endParaRPr lang="en-US" altLang="ko-KR" dirty="0"/>
              </a:p>
              <a:p>
                <a:pPr algn="just" eaLnBrk="1" hangingPunct="1"/>
                <a:r>
                  <a:rPr lang="en-US" altLang="ko-KR" dirty="0"/>
                  <a:t>This is called</a:t>
                </a:r>
                <a:r>
                  <a:rPr lang="en-US" altLang="ko-KR" b="1" dirty="0">
                    <a:solidFill>
                      <a:srgbClr val="FF0000"/>
                    </a:solidFill>
                  </a:rPr>
                  <a:t> “Collision”</a:t>
                </a:r>
              </a:p>
            </p:txBody>
          </p:sp>
        </mc:Choice>
        <mc:Fallback xmlns="">
          <p:sp>
            <p:nvSpPr>
              <p:cNvPr id="3075" name="Rectangle 3">
                <a:extLst>
                  <a:ext uri="{FF2B5EF4-FFF2-40B4-BE49-F238E27FC236}">
                    <a16:creationId xmlns:a16="http://schemas.microsoft.com/office/drawing/2014/main" id="{BDC86524-D040-4E2C-8289-F6365D095536}"/>
                  </a:ext>
                </a:extLst>
              </p:cNvPr>
              <p:cNvSpPr>
                <a:spLocks noGrp="1" noRot="1" noChangeAspect="1" noMove="1" noResize="1" noEditPoints="1" noAdjustHandles="1" noChangeArrowheads="1" noChangeShapeType="1" noTextEdit="1"/>
              </p:cNvSpPr>
              <p:nvPr>
                <p:ph idx="1"/>
              </p:nvPr>
            </p:nvSpPr>
            <p:spPr>
              <a:xfrm>
                <a:off x="829336" y="1228582"/>
                <a:ext cx="9933602" cy="3868074"/>
              </a:xfrm>
              <a:blipFill>
                <a:blip r:embed="rId5"/>
                <a:stretch>
                  <a:fillRect t="-1420"/>
                </a:stretch>
              </a:blipFill>
            </p:spPr>
            <p:txBody>
              <a:bodyPr/>
              <a:lstStyle/>
              <a:p>
                <a:r>
                  <a:rPr lang="en-US">
                    <a:noFill/>
                  </a:rPr>
                  <a:t> </a:t>
                </a:r>
              </a:p>
            </p:txBody>
          </p:sp>
        </mc:Fallback>
      </mc:AlternateContent>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8</a:t>
            </a:fld>
            <a:endParaRPr lang="en-US" altLang="en-US" sz="1800">
              <a:solidFill>
                <a:srgbClr val="FFFFFF"/>
              </a:solidFill>
            </a:endParaRPr>
          </a:p>
        </p:txBody>
      </p:sp>
      <p:grpSp>
        <p:nvGrpSpPr>
          <p:cNvPr id="3" name="Group 2">
            <a:extLst>
              <a:ext uri="{FF2B5EF4-FFF2-40B4-BE49-F238E27FC236}">
                <a16:creationId xmlns:a16="http://schemas.microsoft.com/office/drawing/2014/main" id="{572C9407-5DA7-46E7-8719-E5AF264CC4E4}"/>
              </a:ext>
            </a:extLst>
          </p:cNvPr>
          <p:cNvGrpSpPr/>
          <p:nvPr/>
        </p:nvGrpSpPr>
        <p:grpSpPr>
          <a:xfrm>
            <a:off x="2174315" y="5009167"/>
            <a:ext cx="7254498" cy="960438"/>
            <a:chOff x="2264255" y="5368927"/>
            <a:chExt cx="7254498" cy="960438"/>
          </a:xfrm>
        </p:grpSpPr>
        <p:sp>
          <p:nvSpPr>
            <p:cNvPr id="9" name="Rectangle 4">
              <a:extLst>
                <a:ext uri="{FF2B5EF4-FFF2-40B4-BE49-F238E27FC236}">
                  <a16:creationId xmlns:a16="http://schemas.microsoft.com/office/drawing/2014/main" id="{DE8AFC46-80FF-4101-9A04-F1BF9DE9D43B}"/>
                </a:ext>
              </a:extLst>
            </p:cNvPr>
            <p:cNvSpPr>
              <a:spLocks noChangeArrowheads="1"/>
            </p:cNvSpPr>
            <p:nvPr/>
          </p:nvSpPr>
          <p:spPr bwMode="auto">
            <a:xfrm>
              <a:off x="2264255" y="5368927"/>
              <a:ext cx="7254498" cy="533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ko-KR" altLang="en-US">
                <a:solidFill>
                  <a:srgbClr val="2F2B20"/>
                </a:solidFill>
                <a:latin typeface="Cambria Math" panose="02040503050406030204" pitchFamily="18" charset="0"/>
                <a:ea typeface="맑은 고딕" panose="020B0503020000020004" pitchFamily="34" charset="-127"/>
              </a:endParaRPr>
            </a:p>
          </p:txBody>
        </p:sp>
        <p:sp>
          <p:nvSpPr>
            <p:cNvPr id="10" name="Line 5">
              <a:extLst>
                <a:ext uri="{FF2B5EF4-FFF2-40B4-BE49-F238E27FC236}">
                  <a16:creationId xmlns:a16="http://schemas.microsoft.com/office/drawing/2014/main" id="{D71FB00F-43D3-46BD-B04A-541461976DFE}"/>
                </a:ext>
              </a:extLst>
            </p:cNvPr>
            <p:cNvSpPr>
              <a:spLocks noChangeShapeType="1"/>
            </p:cNvSpPr>
            <p:nvPr/>
          </p:nvSpPr>
          <p:spPr bwMode="auto">
            <a:xfrm>
              <a:off x="3171067" y="5368927"/>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11" name="Line 6">
              <a:extLst>
                <a:ext uri="{FF2B5EF4-FFF2-40B4-BE49-F238E27FC236}">
                  <a16:creationId xmlns:a16="http://schemas.microsoft.com/office/drawing/2014/main" id="{22EB9488-83CC-466F-B7DA-A8EA0B44A1C7}"/>
                </a:ext>
              </a:extLst>
            </p:cNvPr>
            <p:cNvSpPr>
              <a:spLocks noChangeShapeType="1"/>
            </p:cNvSpPr>
            <p:nvPr/>
          </p:nvSpPr>
          <p:spPr bwMode="auto">
            <a:xfrm>
              <a:off x="4077880" y="5368927"/>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12" name="Line 7">
              <a:extLst>
                <a:ext uri="{FF2B5EF4-FFF2-40B4-BE49-F238E27FC236}">
                  <a16:creationId xmlns:a16="http://schemas.microsoft.com/office/drawing/2014/main" id="{0EB85361-645D-4FD8-8727-7688E348FCC7}"/>
                </a:ext>
              </a:extLst>
            </p:cNvPr>
            <p:cNvSpPr>
              <a:spLocks noChangeShapeType="1"/>
            </p:cNvSpPr>
            <p:nvPr/>
          </p:nvSpPr>
          <p:spPr bwMode="auto">
            <a:xfrm>
              <a:off x="4984692" y="5368927"/>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13" name="Line 8">
              <a:extLst>
                <a:ext uri="{FF2B5EF4-FFF2-40B4-BE49-F238E27FC236}">
                  <a16:creationId xmlns:a16="http://schemas.microsoft.com/office/drawing/2014/main" id="{D33422A5-AEB9-486C-89D6-EBB8E5FD63CD}"/>
                </a:ext>
              </a:extLst>
            </p:cNvPr>
            <p:cNvSpPr>
              <a:spLocks noChangeShapeType="1"/>
            </p:cNvSpPr>
            <p:nvPr/>
          </p:nvSpPr>
          <p:spPr bwMode="auto">
            <a:xfrm>
              <a:off x="5891504" y="5368927"/>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14" name="Line 9">
              <a:extLst>
                <a:ext uri="{FF2B5EF4-FFF2-40B4-BE49-F238E27FC236}">
                  <a16:creationId xmlns:a16="http://schemas.microsoft.com/office/drawing/2014/main" id="{2F68CA30-9DB2-422B-9E81-996E2677A186}"/>
                </a:ext>
              </a:extLst>
            </p:cNvPr>
            <p:cNvSpPr>
              <a:spLocks noChangeShapeType="1"/>
            </p:cNvSpPr>
            <p:nvPr/>
          </p:nvSpPr>
          <p:spPr bwMode="auto">
            <a:xfrm>
              <a:off x="6798316" y="5368927"/>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15" name="Line 10">
              <a:extLst>
                <a:ext uri="{FF2B5EF4-FFF2-40B4-BE49-F238E27FC236}">
                  <a16:creationId xmlns:a16="http://schemas.microsoft.com/office/drawing/2014/main" id="{09655E71-863B-47E0-B124-5B2729A68982}"/>
                </a:ext>
              </a:extLst>
            </p:cNvPr>
            <p:cNvSpPr>
              <a:spLocks noChangeShapeType="1"/>
            </p:cNvSpPr>
            <p:nvPr/>
          </p:nvSpPr>
          <p:spPr bwMode="auto">
            <a:xfrm>
              <a:off x="7705129" y="5368927"/>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16" name="Line 11">
              <a:extLst>
                <a:ext uri="{FF2B5EF4-FFF2-40B4-BE49-F238E27FC236}">
                  <a16:creationId xmlns:a16="http://schemas.microsoft.com/office/drawing/2014/main" id="{F86FE75F-198F-4210-8CDF-824E7066A477}"/>
                </a:ext>
              </a:extLst>
            </p:cNvPr>
            <p:cNvSpPr>
              <a:spLocks noChangeShapeType="1"/>
            </p:cNvSpPr>
            <p:nvPr/>
          </p:nvSpPr>
          <p:spPr bwMode="auto">
            <a:xfrm>
              <a:off x="8611941" y="5368927"/>
              <a:ext cx="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TW" altLang="en-US" sz="2400">
                <a:solidFill>
                  <a:srgbClr val="2F2B20"/>
                </a:solidFill>
                <a:latin typeface="Cambria Math" panose="02040503050406030204" pitchFamily="18" charset="0"/>
                <a:ea typeface="新細明體" panose="02020500000000000000" pitchFamily="18" charset="-120"/>
              </a:endParaRPr>
            </a:p>
          </p:txBody>
        </p:sp>
        <p:sp>
          <p:nvSpPr>
            <p:cNvPr id="17" name="Text Box 13">
              <a:extLst>
                <a:ext uri="{FF2B5EF4-FFF2-40B4-BE49-F238E27FC236}">
                  <a16:creationId xmlns:a16="http://schemas.microsoft.com/office/drawing/2014/main" id="{3D3D45AE-9804-4433-86BB-B5EB9616FBDE}"/>
                </a:ext>
              </a:extLst>
            </p:cNvPr>
            <p:cNvSpPr txBox="1">
              <a:spLocks noChangeArrowheads="1"/>
            </p:cNvSpPr>
            <p:nvPr/>
          </p:nvSpPr>
          <p:spPr bwMode="auto">
            <a:xfrm>
              <a:off x="2426726" y="5867402"/>
              <a:ext cx="6965451"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ko-KR" dirty="0">
                  <a:solidFill>
                    <a:srgbClr val="2F2B20"/>
                  </a:solidFill>
                  <a:latin typeface="Cambria Math" panose="02040503050406030204" pitchFamily="18" charset="0"/>
                  <a:ea typeface="Cambria Math" panose="02040503050406030204" pitchFamily="18" charset="0"/>
                </a:rPr>
                <a:t> [0]       [1]        [2]        [3]        [4]        [5]        [6]        [7]</a:t>
              </a:r>
            </a:p>
          </p:txBody>
        </p:sp>
      </p:grpSp>
      <p:sp>
        <p:nvSpPr>
          <p:cNvPr id="18" name="Text Box 16">
            <a:extLst>
              <a:ext uri="{FF2B5EF4-FFF2-40B4-BE49-F238E27FC236}">
                <a16:creationId xmlns:a16="http://schemas.microsoft.com/office/drawing/2014/main" id="{7DBA6D47-2ECC-4D19-A21B-F255277902ED}"/>
              </a:ext>
            </a:extLst>
          </p:cNvPr>
          <p:cNvSpPr txBox="1">
            <a:spLocks noChangeArrowheads="1"/>
          </p:cNvSpPr>
          <p:nvPr/>
        </p:nvSpPr>
        <p:spPr bwMode="auto">
          <a:xfrm>
            <a:off x="2138804" y="5036063"/>
            <a:ext cx="103339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ko-KR" dirty="0">
                <a:solidFill>
                  <a:srgbClr val="2F2B20"/>
                </a:solidFill>
                <a:latin typeface="Cambria Math" panose="02040503050406030204" pitchFamily="18" charset="0"/>
                <a:ea typeface="Cambria Math" panose="02040503050406030204" pitchFamily="18" charset="0"/>
              </a:rPr>
              <a:t>(72,e)</a:t>
            </a:r>
          </a:p>
        </p:txBody>
      </p:sp>
      <p:sp>
        <p:nvSpPr>
          <p:cNvPr id="19" name="Text Box 17">
            <a:extLst>
              <a:ext uri="{FF2B5EF4-FFF2-40B4-BE49-F238E27FC236}">
                <a16:creationId xmlns:a16="http://schemas.microsoft.com/office/drawing/2014/main" id="{E01E78F8-22E2-45ED-BD5A-E79DBE3988AA}"/>
              </a:ext>
            </a:extLst>
          </p:cNvPr>
          <p:cNvSpPr txBox="1">
            <a:spLocks noChangeArrowheads="1"/>
          </p:cNvSpPr>
          <p:nvPr/>
        </p:nvSpPr>
        <p:spPr bwMode="auto">
          <a:xfrm>
            <a:off x="3054493" y="5042094"/>
            <a:ext cx="1142961"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ko-KR" dirty="0">
                <a:solidFill>
                  <a:srgbClr val="2F2B20"/>
                </a:solidFill>
                <a:latin typeface="Cambria Math" panose="02040503050406030204" pitchFamily="18" charset="0"/>
                <a:ea typeface="Cambria Math" panose="02040503050406030204" pitchFamily="18" charset="0"/>
              </a:rPr>
              <a:t>(33,c)</a:t>
            </a:r>
          </a:p>
        </p:txBody>
      </p:sp>
      <p:sp>
        <p:nvSpPr>
          <p:cNvPr id="20" name="Text Box 18">
            <a:extLst>
              <a:ext uri="{FF2B5EF4-FFF2-40B4-BE49-F238E27FC236}">
                <a16:creationId xmlns:a16="http://schemas.microsoft.com/office/drawing/2014/main" id="{9323010B-C3E9-4F89-B4DD-EFC38AF14C1A}"/>
              </a:ext>
            </a:extLst>
          </p:cNvPr>
          <p:cNvSpPr txBox="1">
            <a:spLocks noChangeArrowheads="1"/>
          </p:cNvSpPr>
          <p:nvPr/>
        </p:nvSpPr>
        <p:spPr bwMode="auto">
          <a:xfrm>
            <a:off x="4921143" y="5045679"/>
            <a:ext cx="984269"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ko-KR" dirty="0">
                <a:solidFill>
                  <a:srgbClr val="2F2B20"/>
                </a:solidFill>
                <a:latin typeface="Cambria Math" panose="02040503050406030204" pitchFamily="18" charset="0"/>
                <a:ea typeface="Cambria Math" panose="02040503050406030204" pitchFamily="18" charset="0"/>
              </a:rPr>
              <a:t>(3,d)</a:t>
            </a:r>
          </a:p>
        </p:txBody>
      </p:sp>
      <p:sp>
        <p:nvSpPr>
          <p:cNvPr id="21" name="Text Box 19">
            <a:extLst>
              <a:ext uri="{FF2B5EF4-FFF2-40B4-BE49-F238E27FC236}">
                <a16:creationId xmlns:a16="http://schemas.microsoft.com/office/drawing/2014/main" id="{8181E087-6593-4C79-8C0C-FBF1842ECEAD}"/>
              </a:ext>
            </a:extLst>
          </p:cNvPr>
          <p:cNvSpPr txBox="1">
            <a:spLocks noChangeArrowheads="1"/>
          </p:cNvSpPr>
          <p:nvPr/>
        </p:nvSpPr>
        <p:spPr bwMode="auto">
          <a:xfrm>
            <a:off x="6702508" y="5041150"/>
            <a:ext cx="109195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ko-KR" dirty="0">
                <a:solidFill>
                  <a:srgbClr val="2F2B20"/>
                </a:solidFill>
                <a:latin typeface="Cambria Math" panose="02040503050406030204" pitchFamily="18" charset="0"/>
                <a:ea typeface="Cambria Math" panose="02040503050406030204" pitchFamily="18" charset="0"/>
              </a:rPr>
              <a:t>(85,f)</a:t>
            </a:r>
          </a:p>
        </p:txBody>
      </p:sp>
      <p:sp>
        <p:nvSpPr>
          <p:cNvPr id="22" name="Text Box 20">
            <a:extLst>
              <a:ext uri="{FF2B5EF4-FFF2-40B4-BE49-F238E27FC236}">
                <a16:creationId xmlns:a16="http://schemas.microsoft.com/office/drawing/2014/main" id="{D1C5E43F-6662-4A28-B4BD-D518EA55F6A0}"/>
              </a:ext>
            </a:extLst>
          </p:cNvPr>
          <p:cNvSpPr txBox="1">
            <a:spLocks noChangeArrowheads="1"/>
          </p:cNvSpPr>
          <p:nvPr/>
        </p:nvSpPr>
        <p:spPr bwMode="auto">
          <a:xfrm>
            <a:off x="7582132" y="5042095"/>
            <a:ext cx="109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ko-KR" dirty="0">
                <a:solidFill>
                  <a:srgbClr val="2F2B20"/>
                </a:solidFill>
                <a:latin typeface="Cambria Math" panose="02040503050406030204" pitchFamily="18" charset="0"/>
                <a:ea typeface="Cambria Math" panose="02040503050406030204" pitchFamily="18" charset="0"/>
              </a:rPr>
              <a:t>(22,a)</a:t>
            </a:r>
          </a:p>
        </p:txBody>
      </p:sp>
      <p:sp>
        <p:nvSpPr>
          <p:cNvPr id="23" name="Arrow: Down 22">
            <a:extLst>
              <a:ext uri="{FF2B5EF4-FFF2-40B4-BE49-F238E27FC236}">
                <a16:creationId xmlns:a16="http://schemas.microsoft.com/office/drawing/2014/main" id="{9B87EF27-F242-426E-98FF-4617CB1DECBE}"/>
              </a:ext>
            </a:extLst>
          </p:cNvPr>
          <p:cNvSpPr/>
          <p:nvPr/>
        </p:nvSpPr>
        <p:spPr>
          <a:xfrm rot="10800000">
            <a:off x="3416110" y="6111157"/>
            <a:ext cx="209863" cy="54864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850986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D37A4B-C6FE-40B3-AA0E-18507611E010}"/>
              </a:ext>
            </a:extLst>
          </p:cNvPr>
          <p:cNvSpPr>
            <a:spLocks noGrp="1" noChangeArrowheads="1"/>
          </p:cNvSpPr>
          <p:nvPr>
            <p:ph type="title"/>
          </p:nvPr>
        </p:nvSpPr>
        <p:spPr>
          <a:xfrm>
            <a:off x="943968" y="152400"/>
            <a:ext cx="7620000" cy="1143000"/>
          </a:xfrm>
        </p:spPr>
        <p:txBody>
          <a:bodyPr/>
          <a:lstStyle/>
          <a:p>
            <a:pPr eaLnBrk="1" fontAlgn="auto" hangingPunct="1">
              <a:spcAft>
                <a:spcPts val="0"/>
              </a:spcAft>
              <a:defRPr/>
            </a:pPr>
            <a:r>
              <a:rPr lang="en-US" altLang="en-US" sz="4000" dirty="0"/>
              <a:t>Hashing: Collisions</a:t>
            </a:r>
            <a:endParaRPr lang="en-US" altLang="en-US" dirty="0"/>
          </a:p>
        </p:txBody>
      </p:sp>
      <p:sp>
        <p:nvSpPr>
          <p:cNvPr id="3075" name="Rectangle 3">
            <a:extLst>
              <a:ext uri="{FF2B5EF4-FFF2-40B4-BE49-F238E27FC236}">
                <a16:creationId xmlns:a16="http://schemas.microsoft.com/office/drawing/2014/main" id="{BDC86524-D040-4E2C-8289-F6365D095536}"/>
              </a:ext>
            </a:extLst>
          </p:cNvPr>
          <p:cNvSpPr>
            <a:spLocks noGrp="1" noChangeArrowheads="1"/>
          </p:cNvSpPr>
          <p:nvPr>
            <p:ph idx="1"/>
          </p:nvPr>
        </p:nvSpPr>
        <p:spPr>
          <a:xfrm>
            <a:off x="829336" y="1228582"/>
            <a:ext cx="9933602" cy="3868074"/>
          </a:xfrm>
        </p:spPr>
        <p:txBody>
          <a:bodyPr/>
          <a:lstStyle/>
          <a:p>
            <a:pPr algn="just" eaLnBrk="1" hangingPunct="1"/>
            <a:r>
              <a:rPr lang="en-US" altLang="en-US" dirty="0"/>
              <a:t>Two or more keys hashing to the same slot leads to </a:t>
            </a:r>
            <a:r>
              <a:rPr lang="en-US" altLang="ko-KR" b="1" dirty="0">
                <a:solidFill>
                  <a:srgbClr val="FF0000"/>
                </a:solidFill>
              </a:rPr>
              <a:t>“Collision”</a:t>
            </a:r>
            <a:r>
              <a:rPr lang="en-US" altLang="en-US" dirty="0"/>
              <a:t>.</a:t>
            </a:r>
          </a:p>
          <a:p>
            <a:pPr marL="114300" indent="0" algn="just" eaLnBrk="1" hangingPunct="1">
              <a:buNone/>
            </a:pPr>
            <a:endParaRPr lang="en-US" altLang="ko-KR" dirty="0"/>
          </a:p>
          <a:p>
            <a:pPr algn="just" eaLnBrk="1" hangingPunct="1"/>
            <a:r>
              <a:rPr lang="en-US" altLang="ko-KR" dirty="0"/>
              <a:t>When collisions occur, we need to “handle” them.</a:t>
            </a:r>
          </a:p>
          <a:p>
            <a:pPr algn="just" eaLnBrk="1" hangingPunct="1"/>
            <a:endParaRPr lang="en-US" altLang="ko-KR" dirty="0"/>
          </a:p>
          <a:p>
            <a:pPr eaLnBrk="1" hangingPunct="1"/>
            <a:r>
              <a:rPr lang="en-US" altLang="en-US" dirty="0"/>
              <a:t>Collisions can be reduced by:</a:t>
            </a:r>
          </a:p>
          <a:p>
            <a:pPr lvl="1" eaLnBrk="1" hangingPunct="1"/>
            <a:r>
              <a:rPr lang="en-US" altLang="en-US" dirty="0"/>
              <a:t>Choosing a good hash function</a:t>
            </a:r>
          </a:p>
          <a:p>
            <a:pPr lvl="1" eaLnBrk="1" hangingPunct="1"/>
            <a:r>
              <a:rPr lang="en-US" altLang="en-US" dirty="0"/>
              <a:t>Increasing the size of the hash table</a:t>
            </a:r>
          </a:p>
          <a:p>
            <a:pPr lvl="1" eaLnBrk="1" hangingPunct="1"/>
            <a:r>
              <a:rPr lang="en-US" altLang="en-US" dirty="0"/>
              <a:t>Devising a mechanism to deal with collisions</a:t>
            </a:r>
            <a:endParaRPr lang="en-US" altLang="ko-KR" dirty="0"/>
          </a:p>
          <a:p>
            <a:pPr marL="114300" indent="0" algn="just" eaLnBrk="1" hangingPunct="1">
              <a:buNone/>
            </a:pPr>
            <a:endParaRPr lang="en-US" altLang="ko-KR" b="1" dirty="0">
              <a:solidFill>
                <a:srgbClr val="FF0000"/>
              </a:solidFill>
            </a:endParaRPr>
          </a:p>
        </p:txBody>
      </p:sp>
      <p:sp>
        <p:nvSpPr>
          <p:cNvPr id="3076" name="Slide Number Placeholder 3">
            <a:extLst>
              <a:ext uri="{FF2B5EF4-FFF2-40B4-BE49-F238E27FC236}">
                <a16:creationId xmlns:a16="http://schemas.microsoft.com/office/drawing/2014/main" id="{32B6A753-43E7-4559-A261-FE4F75B9290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7C12EDF3-00BE-453D-BAEE-628A9716B08B}" type="slidenum">
              <a:rPr lang="en-US" altLang="en-US" sz="1800">
                <a:solidFill>
                  <a:srgbClr val="FFFFFF"/>
                </a:solidFill>
              </a:rPr>
              <a:pPr eaLnBrk="0" fontAlgn="base" hangingPunct="0">
                <a:spcBef>
                  <a:spcPct val="0"/>
                </a:spcBef>
                <a:spcAft>
                  <a:spcPct val="0"/>
                </a:spcAft>
              </a:pPr>
              <a:t>9</a:t>
            </a:fld>
            <a:endParaRPr lang="en-US" altLang="en-US" sz="1800">
              <a:solidFill>
                <a:srgbClr val="FFFFFF"/>
              </a:solidFill>
            </a:endParaRPr>
          </a:p>
        </p:txBody>
      </p:sp>
    </p:spTree>
    <p:custDataLst>
      <p:tags r:id="rId1"/>
    </p:custDataLst>
    <p:extLst>
      <p:ext uri="{BB962C8B-B14F-4D97-AF65-F5344CB8AC3E}">
        <p14:creationId xmlns:p14="http://schemas.microsoft.com/office/powerpoint/2010/main" val="19653266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6|9.1|8.2|4.6"/>
</p:tagLst>
</file>

<file path=ppt/tags/tag10.xml><?xml version="1.0" encoding="utf-8"?>
<p:tagLst xmlns:a="http://schemas.openxmlformats.org/drawingml/2006/main" xmlns:r="http://schemas.openxmlformats.org/officeDocument/2006/relationships" xmlns:p="http://schemas.openxmlformats.org/presentationml/2006/main">
  <p:tag name="TIMING" val="|14.9"/>
</p:tagLst>
</file>

<file path=ppt/tags/tag11.xml><?xml version="1.0" encoding="utf-8"?>
<p:tagLst xmlns:a="http://schemas.openxmlformats.org/drawingml/2006/main" xmlns:r="http://schemas.openxmlformats.org/officeDocument/2006/relationships" xmlns:p="http://schemas.openxmlformats.org/presentationml/2006/main">
  <p:tag name="TIMING" val="|7.3|63.2"/>
</p:tagLst>
</file>

<file path=ppt/tags/tag12.xml><?xml version="1.0" encoding="utf-8"?>
<p:tagLst xmlns:a="http://schemas.openxmlformats.org/drawingml/2006/main" xmlns:r="http://schemas.openxmlformats.org/officeDocument/2006/relationships" xmlns:p="http://schemas.openxmlformats.org/presentationml/2006/main">
  <p:tag name="TIMING" val="|65.2"/>
</p:tagLst>
</file>

<file path=ppt/tags/tag13.xml><?xml version="1.0" encoding="utf-8"?>
<p:tagLst xmlns:a="http://schemas.openxmlformats.org/drawingml/2006/main" xmlns:r="http://schemas.openxmlformats.org/officeDocument/2006/relationships" xmlns:p="http://schemas.openxmlformats.org/presentationml/2006/main">
  <p:tag name="TIMING" val="|23.2|8.2|10.7"/>
</p:tagLst>
</file>

<file path=ppt/tags/tag14.xml><?xml version="1.0" encoding="utf-8"?>
<p:tagLst xmlns:a="http://schemas.openxmlformats.org/drawingml/2006/main" xmlns:r="http://schemas.openxmlformats.org/officeDocument/2006/relationships" xmlns:p="http://schemas.openxmlformats.org/presentationml/2006/main">
  <p:tag name="TIMING" val="|23.4|6.1"/>
</p:tagLst>
</file>

<file path=ppt/tags/tag15.xml><?xml version="1.0" encoding="utf-8"?>
<p:tagLst xmlns:a="http://schemas.openxmlformats.org/drawingml/2006/main" xmlns:r="http://schemas.openxmlformats.org/officeDocument/2006/relationships" xmlns:p="http://schemas.openxmlformats.org/presentationml/2006/main">
  <p:tag name="TIMING" val="|13.2|23.3|9|17.2"/>
</p:tagLst>
</file>

<file path=ppt/tags/tag16.xml><?xml version="1.0" encoding="utf-8"?>
<p:tagLst xmlns:a="http://schemas.openxmlformats.org/drawingml/2006/main" xmlns:r="http://schemas.openxmlformats.org/officeDocument/2006/relationships" xmlns:p="http://schemas.openxmlformats.org/presentationml/2006/main">
  <p:tag name="TIMING" val="|15.8|12.8|12.1|29.2"/>
</p:tagLst>
</file>

<file path=ppt/tags/tag17.xml><?xml version="1.0" encoding="utf-8"?>
<p:tagLst xmlns:a="http://schemas.openxmlformats.org/drawingml/2006/main" xmlns:r="http://schemas.openxmlformats.org/officeDocument/2006/relationships" xmlns:p="http://schemas.openxmlformats.org/presentationml/2006/main">
  <p:tag name="TIMING" val="|32.2|25.8|19.2|21.8"/>
</p:tagLst>
</file>

<file path=ppt/tags/tag18.xml><?xml version="1.0" encoding="utf-8"?>
<p:tagLst xmlns:a="http://schemas.openxmlformats.org/drawingml/2006/main" xmlns:r="http://schemas.openxmlformats.org/officeDocument/2006/relationships" xmlns:p="http://schemas.openxmlformats.org/presentationml/2006/main">
  <p:tag name="TIMING" val="|18.3|11.8|6.1"/>
</p:tagLst>
</file>

<file path=ppt/tags/tag19.xml><?xml version="1.0" encoding="utf-8"?>
<p:tagLst xmlns:a="http://schemas.openxmlformats.org/drawingml/2006/main" xmlns:r="http://schemas.openxmlformats.org/officeDocument/2006/relationships" xmlns:p="http://schemas.openxmlformats.org/presentationml/2006/main">
  <p:tag name="TIMING" val="|16.8|72.3"/>
</p:tagLst>
</file>

<file path=ppt/tags/tag2.xml><?xml version="1.0" encoding="utf-8"?>
<p:tagLst xmlns:a="http://schemas.openxmlformats.org/drawingml/2006/main" xmlns:r="http://schemas.openxmlformats.org/officeDocument/2006/relationships" xmlns:p="http://schemas.openxmlformats.org/presentationml/2006/main">
  <p:tag name="TIMING" val="|9.5|4.4"/>
</p:tagLst>
</file>

<file path=ppt/tags/tag20.xml><?xml version="1.0" encoding="utf-8"?>
<p:tagLst xmlns:a="http://schemas.openxmlformats.org/drawingml/2006/main" xmlns:r="http://schemas.openxmlformats.org/officeDocument/2006/relationships" xmlns:p="http://schemas.openxmlformats.org/presentationml/2006/main">
  <p:tag name="TIMING" val="|23.8|13.8|7.9|11|7.4|28.7|9|29.5|8.2|28.3"/>
</p:tagLst>
</file>

<file path=ppt/tags/tag21.xml><?xml version="1.0" encoding="utf-8"?>
<p:tagLst xmlns:a="http://schemas.openxmlformats.org/drawingml/2006/main" xmlns:r="http://schemas.openxmlformats.org/officeDocument/2006/relationships" xmlns:p="http://schemas.openxmlformats.org/presentationml/2006/main">
  <p:tag name="TIMING" val="|6.3|7.8|14.9|7.2"/>
</p:tagLst>
</file>

<file path=ppt/tags/tag22.xml><?xml version="1.0" encoding="utf-8"?>
<p:tagLst xmlns:a="http://schemas.openxmlformats.org/drawingml/2006/main" xmlns:r="http://schemas.openxmlformats.org/officeDocument/2006/relationships" xmlns:p="http://schemas.openxmlformats.org/presentationml/2006/main">
  <p:tag name="TIMING" val="|15.7|9.6|13.1"/>
</p:tagLst>
</file>

<file path=ppt/tags/tag23.xml><?xml version="1.0" encoding="utf-8"?>
<p:tagLst xmlns:a="http://schemas.openxmlformats.org/drawingml/2006/main" xmlns:r="http://schemas.openxmlformats.org/officeDocument/2006/relationships" xmlns:p="http://schemas.openxmlformats.org/presentationml/2006/main">
  <p:tag name="TIMING" val="|13.5|48.5"/>
</p:tagLst>
</file>

<file path=ppt/tags/tag24.xml><?xml version="1.0" encoding="utf-8"?>
<p:tagLst xmlns:a="http://schemas.openxmlformats.org/drawingml/2006/main" xmlns:r="http://schemas.openxmlformats.org/officeDocument/2006/relationships" xmlns:p="http://schemas.openxmlformats.org/presentationml/2006/main">
  <p:tag name="TIMING" val="|16.7|8.5|9.8|29.8|9.3|40.3|8.6|30.8"/>
</p:tagLst>
</file>

<file path=ppt/tags/tag25.xml><?xml version="1.0" encoding="utf-8"?>
<p:tagLst xmlns:a="http://schemas.openxmlformats.org/drawingml/2006/main" xmlns:r="http://schemas.openxmlformats.org/officeDocument/2006/relationships" xmlns:p="http://schemas.openxmlformats.org/presentationml/2006/main">
  <p:tag name="TIMING" val="|26.6|8.2|15.8"/>
</p:tagLst>
</file>

<file path=ppt/tags/tag26.xml><?xml version="1.0" encoding="utf-8"?>
<p:tagLst xmlns:a="http://schemas.openxmlformats.org/drawingml/2006/main" xmlns:r="http://schemas.openxmlformats.org/officeDocument/2006/relationships" xmlns:p="http://schemas.openxmlformats.org/presentationml/2006/main">
  <p:tag name="TIMING" val="|17.8|9|11"/>
</p:tagLst>
</file>

<file path=ppt/tags/tag27.xml><?xml version="1.0" encoding="utf-8"?>
<p:tagLst xmlns:a="http://schemas.openxmlformats.org/drawingml/2006/main" xmlns:r="http://schemas.openxmlformats.org/officeDocument/2006/relationships" xmlns:p="http://schemas.openxmlformats.org/presentationml/2006/main">
  <p:tag name="TIMING" val="|33.4|11.6|17.5|24.9|4.3|0.6|16.2"/>
</p:tagLst>
</file>

<file path=ppt/tags/tag28.xml><?xml version="1.0" encoding="utf-8"?>
<p:tagLst xmlns:a="http://schemas.openxmlformats.org/drawingml/2006/main" xmlns:r="http://schemas.openxmlformats.org/officeDocument/2006/relationships" xmlns:p="http://schemas.openxmlformats.org/presentationml/2006/main">
  <p:tag name="TIMING" val="|17.6|38.2|6.3|26.6|19.9|42.7|6.8|9.7"/>
</p:tagLst>
</file>

<file path=ppt/tags/tag29.xml><?xml version="1.0" encoding="utf-8"?>
<p:tagLst xmlns:a="http://schemas.openxmlformats.org/drawingml/2006/main" xmlns:r="http://schemas.openxmlformats.org/officeDocument/2006/relationships" xmlns:p="http://schemas.openxmlformats.org/presentationml/2006/main">
  <p:tag name="TIMING" val="|15|8.5"/>
</p:tagLst>
</file>

<file path=ppt/tags/tag3.xml><?xml version="1.0" encoding="utf-8"?>
<p:tagLst xmlns:a="http://schemas.openxmlformats.org/drawingml/2006/main" xmlns:r="http://schemas.openxmlformats.org/officeDocument/2006/relationships" xmlns:p="http://schemas.openxmlformats.org/presentationml/2006/main">
  <p:tag name="TIMING" val="|13.9|9.7|7.2|10.3|8.2|7.7|12.3|10.9|6.7|17|11.3|2.9|28.5|0.4|0.5"/>
</p:tagLst>
</file>

<file path=ppt/tags/tag30.xml><?xml version="1.0" encoding="utf-8"?>
<p:tagLst xmlns:a="http://schemas.openxmlformats.org/drawingml/2006/main" xmlns:r="http://schemas.openxmlformats.org/officeDocument/2006/relationships" xmlns:p="http://schemas.openxmlformats.org/presentationml/2006/main">
  <p:tag name="TIMING" val="|11.7|4.9|28.4"/>
</p:tagLst>
</file>

<file path=ppt/tags/tag4.xml><?xml version="1.0" encoding="utf-8"?>
<p:tagLst xmlns:a="http://schemas.openxmlformats.org/drawingml/2006/main" xmlns:r="http://schemas.openxmlformats.org/officeDocument/2006/relationships" xmlns:p="http://schemas.openxmlformats.org/presentationml/2006/main">
  <p:tag name="TIMING" val="|4.6|4.2|14.5"/>
</p:tagLst>
</file>

<file path=ppt/tags/tag5.xml><?xml version="1.0" encoding="utf-8"?>
<p:tagLst xmlns:a="http://schemas.openxmlformats.org/drawingml/2006/main" xmlns:r="http://schemas.openxmlformats.org/officeDocument/2006/relationships" xmlns:p="http://schemas.openxmlformats.org/presentationml/2006/main">
  <p:tag name="TIMING" val="|8.6|9.4|16.6|6.7"/>
</p:tagLst>
</file>

<file path=ppt/tags/tag6.xml><?xml version="1.0" encoding="utf-8"?>
<p:tagLst xmlns:a="http://schemas.openxmlformats.org/drawingml/2006/main" xmlns:r="http://schemas.openxmlformats.org/officeDocument/2006/relationships" xmlns:p="http://schemas.openxmlformats.org/presentationml/2006/main">
  <p:tag name="TIMING" val="|37.4|11.1|8.9|7.8|8.5"/>
</p:tagLst>
</file>

<file path=ppt/tags/tag7.xml><?xml version="1.0" encoding="utf-8"?>
<p:tagLst xmlns:a="http://schemas.openxmlformats.org/drawingml/2006/main" xmlns:r="http://schemas.openxmlformats.org/officeDocument/2006/relationships" xmlns:p="http://schemas.openxmlformats.org/presentationml/2006/main">
  <p:tag name="TIMING" val="|5.4|7.1|6.4"/>
</p:tagLst>
</file>

<file path=ppt/tags/tag8.xml><?xml version="1.0" encoding="utf-8"?>
<p:tagLst xmlns:a="http://schemas.openxmlformats.org/drawingml/2006/main" xmlns:r="http://schemas.openxmlformats.org/officeDocument/2006/relationships" xmlns:p="http://schemas.openxmlformats.org/presentationml/2006/main">
  <p:tag name="TIMING" val="|4.8|7|2.8|2.1|2.5"/>
</p:tagLst>
</file>

<file path=ppt/tags/tag9.xml><?xml version="1.0" encoding="utf-8"?>
<p:tagLst xmlns:a="http://schemas.openxmlformats.org/drawingml/2006/main" xmlns:r="http://schemas.openxmlformats.org/officeDocument/2006/relationships" xmlns:p="http://schemas.openxmlformats.org/presentationml/2006/main">
  <p:tag name="TIMING" val="|7.1|7.2|3.1|5.6|5.4|4.8|7.7"/>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1235</TotalTime>
  <Words>3510</Words>
  <Application>Microsoft Office PowerPoint</Application>
  <PresentationFormat>Widescreen</PresentationFormat>
  <Paragraphs>492</Paragraphs>
  <Slides>36</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Arial</vt:lpstr>
      <vt:lpstr>Calibri</vt:lpstr>
      <vt:lpstr>Calibri Light</vt:lpstr>
      <vt:lpstr>Cambria</vt:lpstr>
      <vt:lpstr>Cambria Math</vt:lpstr>
      <vt:lpstr>Comic Sans MS</vt:lpstr>
      <vt:lpstr>Times New Roman</vt:lpstr>
      <vt:lpstr>Office Theme</vt:lpstr>
      <vt:lpstr>Adjacency</vt:lpstr>
      <vt:lpstr>CSC 301 – Design and Analysis of Algorithms</vt:lpstr>
      <vt:lpstr>Hashing: Introduction</vt:lpstr>
      <vt:lpstr>Hashing: Introduction</vt:lpstr>
      <vt:lpstr>Hashing: Introduction</vt:lpstr>
      <vt:lpstr>Hashing: Introduction</vt:lpstr>
      <vt:lpstr>Hashing: Idea</vt:lpstr>
      <vt:lpstr>Hashing: Example</vt:lpstr>
      <vt:lpstr>Hashing: Collisions</vt:lpstr>
      <vt:lpstr>Hashing: Collisions</vt:lpstr>
      <vt:lpstr>Hashing: Choosing a Hash Function</vt:lpstr>
      <vt:lpstr>Hashing: Choosing a Hash Function</vt:lpstr>
      <vt:lpstr>Hashing: Choosing a Hash Function</vt:lpstr>
      <vt:lpstr>Hashing: Choosing a Hash Function</vt:lpstr>
      <vt:lpstr>Hashing: Choosing a Hash Function</vt:lpstr>
      <vt:lpstr>Hashing: Choosing a Hash Function</vt:lpstr>
      <vt:lpstr>Hashing: Choosing a Hash Function</vt:lpstr>
      <vt:lpstr>Hashing: Hash Table Size</vt:lpstr>
      <vt:lpstr>Hashing: Collision Resolving Strategies</vt:lpstr>
      <vt:lpstr>Hashing: Collision Resolving Strategies</vt:lpstr>
      <vt:lpstr>Hashing: Collision Resolving Strategies</vt:lpstr>
      <vt:lpstr>Hashing: Collision Resolving Strategies</vt:lpstr>
      <vt:lpstr>Hashing: Collision Resolving Strategies</vt:lpstr>
      <vt:lpstr>Hashing: Collision Resolving Strategies</vt:lpstr>
      <vt:lpstr>Hashing: Collision Resolving Strategies</vt:lpstr>
      <vt:lpstr>Hashing: Collision Resolving Strategies</vt:lpstr>
      <vt:lpstr>Hashing: Collision Resolving Strategies</vt:lpstr>
      <vt:lpstr>Hashing: Collision Resolving Strategies</vt:lpstr>
      <vt:lpstr>Hashing: Collision Resolving Strategies</vt:lpstr>
      <vt:lpstr>Hashing: Collision Resolving Strategies</vt:lpstr>
      <vt:lpstr>Hashing: Collision Resolving Strategies</vt:lpstr>
      <vt:lpstr>Hashing: Collision Resolving Strategies</vt:lpstr>
      <vt:lpstr>Hashing: Collision Resolving Strategies</vt:lpstr>
      <vt:lpstr>Hashing: Collision Resolving Strategies</vt:lpstr>
      <vt:lpstr>Hashing: Collision Resolving Strategies</vt:lpstr>
      <vt:lpstr>Hashing: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301 – Design and Analysis of Algorithms</dc:title>
  <dc:creator>Hasan Jamal</dc:creator>
  <cp:lastModifiedBy>Hasan Jamal</cp:lastModifiedBy>
  <cp:revision>110</cp:revision>
  <dcterms:created xsi:type="dcterms:W3CDTF">2020-06-30T06:24:28Z</dcterms:created>
  <dcterms:modified xsi:type="dcterms:W3CDTF">2020-07-08T11:20:12Z</dcterms:modified>
</cp:coreProperties>
</file>