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400" r:id="rId4"/>
    <p:sldId id="457" r:id="rId5"/>
    <p:sldId id="458" r:id="rId6"/>
    <p:sldId id="459" r:id="rId7"/>
    <p:sldId id="460" r:id="rId8"/>
    <p:sldId id="367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5" r:id="rId21"/>
    <p:sldId id="472" r:id="rId22"/>
    <p:sldId id="473" r:id="rId23"/>
    <p:sldId id="474" r:id="rId24"/>
    <p:sldId id="3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12E"/>
    <a:srgbClr val="1908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9770B-8172-4864-85AA-017AEB9D9834}" v="10" dt="2020-08-05T05:00:55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7" autoAdjust="0"/>
    <p:restoredTop sz="84673" autoAdjust="0"/>
  </p:normalViewPr>
  <p:slideViewPr>
    <p:cSldViewPr snapToGrid="0">
      <p:cViewPr varScale="1">
        <p:scale>
          <a:sx n="72" d="100"/>
          <a:sy n="72" d="100"/>
        </p:scale>
        <p:origin x="1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4BD9770B-8172-4864-85AA-017AEB9D9834}"/>
    <pc:docChg chg="custSel modSld">
      <pc:chgData name="Hasan Jamal" userId="6724a5da2ffd1b8f" providerId="LiveId" clId="{4BD9770B-8172-4864-85AA-017AEB9D9834}" dt="2020-08-05T05:00:55.232" v="200"/>
      <pc:docMkLst>
        <pc:docMk/>
      </pc:docMkLst>
      <pc:sldChg chg="addSp delSp modSp modTransition modAnim modNotesTx">
        <pc:chgData name="Hasan Jamal" userId="6724a5da2ffd1b8f" providerId="LiveId" clId="{4BD9770B-8172-4864-85AA-017AEB9D9834}" dt="2020-08-05T05:00:55.232" v="200"/>
        <pc:sldMkLst>
          <pc:docMk/>
          <pc:sldMk cId="4172234395" sldId="441"/>
        </pc:sldMkLst>
        <pc:spChg chg="mod">
          <ac:chgData name="Hasan Jamal" userId="6724a5da2ffd1b8f" providerId="LiveId" clId="{4BD9770B-8172-4864-85AA-017AEB9D9834}" dt="2020-08-05T04:53:07.602" v="0" actId="14100"/>
          <ac:spMkLst>
            <pc:docMk/>
            <pc:sldMk cId="4172234395" sldId="441"/>
            <ac:spMk id="3075" creationId="{BDC86524-D040-4E2C-8289-F6365D095536}"/>
          </ac:spMkLst>
        </pc:spChg>
        <pc:picChg chg="add del mod">
          <ac:chgData name="Hasan Jamal" userId="6724a5da2ffd1b8f" providerId="LiveId" clId="{4BD9770B-8172-4864-85AA-017AEB9D9834}" dt="2020-08-05T04:58:23.331" v="6"/>
          <ac:picMkLst>
            <pc:docMk/>
            <pc:sldMk cId="4172234395" sldId="441"/>
            <ac:picMk id="2" creationId="{A6199B9B-CC3E-4AC9-ADD8-77E7E53C42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92162-C03B-4EED-A758-1005E973673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7DFF9-65BB-4D0B-BB1B-FFDBF836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81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96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7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91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47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34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9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9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Left-edge is numbered “0” and a right-edge is numbered “1”. </a:t>
            </a:r>
            <a:r>
              <a:rPr lang="en-US" altLang="en-US" dirty="0">
                <a:latin typeface="+mn-lt"/>
              </a:rPr>
              <a:t>The code of a character is obtained by following the root-to-leaf path. </a:t>
            </a:r>
            <a:endParaRPr lang="en-US" dirty="0"/>
          </a:p>
          <a:p>
            <a:r>
              <a:rPr lang="en-US" dirty="0"/>
              <a:t>Not a prefix of another code.    </a:t>
            </a:r>
            <a:r>
              <a:rPr lang="en-US" altLang="en-US" sz="1200" dirty="0"/>
              <a:t>Frequency of root node should equal number of characters in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8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Left-edge is numbered “0” and a right-edge is numbered “1”. </a:t>
            </a:r>
            <a:r>
              <a:rPr lang="en-US" altLang="en-US" dirty="0">
                <a:latin typeface="+mn-lt"/>
              </a:rPr>
              <a:t>The code of a character is obtained by following the root-to-leaf path. </a:t>
            </a:r>
            <a:endParaRPr lang="en-US" dirty="0"/>
          </a:p>
          <a:p>
            <a:r>
              <a:rPr lang="en-US" dirty="0"/>
              <a:t>Not a prefix of another code.    </a:t>
            </a:r>
            <a:r>
              <a:rPr lang="en-US" altLang="en-US" sz="1200" dirty="0"/>
              <a:t>Frequency of root node should equal number of characters in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3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31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7DFF9-65BB-4D0B-BB1B-FFDBF83666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928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7DFF9-65BB-4D0B-BB1B-FFDBF83666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13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8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Decoding fix length codes is easy 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as all characters have the same number of bits</a:t>
            </a:r>
            <a:r>
              <a:rPr lang="en-US" dirty="0"/>
              <a:t>. Slice the input string in fixed size bit and determine what character does it represent.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3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Not all characters occur with the same frequency!</a:t>
            </a:r>
          </a:p>
          <a:p>
            <a:r>
              <a:rPr lang="en-US" altLang="en-US" dirty="0"/>
              <a:t>Yet all characters are allocated the same amount of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7DFF9-65BB-4D0B-BB1B-FFDBF83666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33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Encoding and decoding are similar and reverse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7DFF9-65BB-4D0B-BB1B-FFDBF83666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849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5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EA41-295D-4CAC-B1D3-2A6966BA2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E4177-02C8-4C00-BAF6-B0E882B30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79E7-8486-4AFB-B6B8-4618342C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9D70-165A-4892-B45B-163B7DDF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8962-6BEC-4095-8D87-5B37DD6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DF85-2F41-4823-9437-3679E8E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2BBE8-9F55-4843-BBD1-590C39C59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2BDF-8250-4895-B7FD-C5D41EA6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589A-7A5D-48E2-84AF-F81E3875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6E3D-9C55-4079-BBCF-2C9CD9AB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1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0D7EE-1C63-4EFD-AD1B-007673A2D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CE5E6-19BF-48E8-82BF-E1A46BDB4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1F82D-7A38-4599-843B-4D0B4667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CB7B-DDA5-4712-8D17-4801D2C2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E152-8E2C-4A8A-9FB8-9AF66363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30A6B0-EC8D-4E0D-B5FC-0EB19EECD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7692B-792B-4ED0-91B7-8F23FBA22C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7D4A-B497-43CF-B19D-F7001529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860107B-22EA-4779-B6F5-AE259CADC6F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117ABB-F4D8-4CBD-A628-5C35A501B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92445-8E8E-49C4-97E1-DD00FC7389B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C75C-6ED8-4B8D-B9AD-EE48CF69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C375408-CF77-4ABB-ADBC-CCEDFCB48EC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5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979EA27-C8B4-44ED-9D29-819D3DE76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62FED-7465-4F8B-87BB-3BEFF31AF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B2678-C7C9-48D2-91D3-4A15D8FD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C9B51A7-AC12-4DC0-B626-1154BAB576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6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7A8A76E-9450-43C5-BBE9-7EAE981B9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4B806-6F53-4E06-8FEE-4C046C3104D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F45CEE-50EE-4F1D-B90C-670F3633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9479A46-4A43-4DB0-A154-AB14C85C5E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2D6392-5947-44FC-9F67-CEA73B7E9E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89271-66F8-46E6-93A4-3AB4D931F2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D681D2-F5B1-482D-8E1B-740DC290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7E7F57D-2391-4688-A169-37529460972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68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4221634-305B-412A-BC73-FC0665D4A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859AB-645F-44FB-8868-36BAEE6E20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5F43B89-A164-4BAB-B3B4-0622DD52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E81E25-71F5-41A0-AE63-5D25D2D6748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49CA5A8-4AFE-428D-A7A5-43A6D7D69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BDF7B-976F-4945-A26B-4255B9028E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F447589-285C-4815-B3F6-9E5C1DA2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19A3-656B-4380-B553-CC873F34D5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09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BC4D54-ABF1-493E-9834-B0561A6860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AECA2-2101-4850-9DB2-405B2FD11D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AFC0E1-32D0-4629-A8EE-5ABFF4AB58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63A21A-4F81-4D58-A512-4BBEAEF0DAF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7ED9-824B-443C-A225-B0C7D111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3547-7AA2-4417-B3A6-8473861E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A719-14E9-428A-8B38-109801E1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AEE6-8C60-46F2-82BB-E80ACCF2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2F11-177F-4CF0-A664-31330C9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94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97E6CF7-4CB3-49E1-B50E-5247F4EF6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9AFF0F-C6BA-4CF6-B7D9-BB2C2DCC89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7B2A25-E43E-4D48-986A-08514404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B7C62FF-1AA6-4E80-94CA-071BB4868FE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8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D98834-7413-4366-94AD-2510024BE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013D1-F76B-43FB-B619-9C9C84BF9F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1D38-06B9-452E-AC61-01D641C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9841C18-D858-4094-AAA6-FFDA3FD06C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1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5393AD-7E5C-4838-BB7F-E098C65A3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DDA5F-AECA-4A84-9F98-2A9F6DC3A1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8307-6E8E-449B-A278-1915FB0C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78F01B1-98A9-43C5-AEE0-F59BF8BBDF3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C57-4846-4391-81F4-B95BCBCE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7BAC0-4764-47E2-8223-A5C34935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386B-9B00-47C3-9C4D-0CCF7E63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780C6-8AF2-4D64-8D71-522AA97F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EAD7-9D37-487A-A005-42DD0F9C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A789-4226-4C8B-BC33-58EFB280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F2EA-58FF-40CD-B2F5-D9B09305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8921-D1E8-402E-9C2A-E583770E2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5C883-D372-4AEF-BC0D-8B22FD3B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65CAE-5226-4C8A-9D3D-8013113D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6CFCA-E712-4F2E-B7EE-83664622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BEBB-A7A2-4D05-BEA5-31601A15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1E13-0E16-4A52-800A-AA6FA32F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D3EDF-C65C-4204-9768-4DCDEBC4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BC5C6-642A-40FE-8B29-F4C882BC1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9901-D4AE-4AAD-A70B-CBB84102C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4CEF8-EFBA-47CE-A413-942AEA1B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2888D-1E01-4409-9DAC-C413D884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21687-6AB5-4ED3-8FA4-23DA1016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1342-6F4A-4EEE-B821-1A53547F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8AA9A-FC65-4F99-9BAC-07AA890A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5AFA8-6DE2-4F91-BFB6-32AEC16C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584AB-D8D9-478D-8B15-662898EB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BF37C-4323-4F9D-87D4-09597926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88A59-8BE4-4643-B039-C64C51CD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1B5C-7C0F-4C63-A192-2F201818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0C12-8525-4E10-85DF-848C2936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22CB-6654-4117-AF5E-3CC600EE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1EC1D-FB41-4211-AB37-C3C672E5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FF57-58DD-4EEF-AE5D-6F02F493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20259-499C-47EE-804D-913A7912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CFCE6-70D3-4D2F-8B04-6EB69E2A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A48E-515F-46B7-8544-0A8A9A0F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BB0D9-8AB6-48C5-A847-20099CBE8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2DDE3-1854-4109-95A6-02C0C9ADA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80052-D6C7-4B42-8893-1617AB4F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A4A9-E6CA-4B98-8BE0-EDFBF6CD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62382-1324-4D66-9B37-B20F421C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3F6F5-A26C-49B3-8F5C-AF1268C8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828BA-373B-4364-A4EB-C98AE5966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5D08-1747-42FB-8459-9BDF47783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81A57-13F3-408D-9023-999A8F0B4801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6F01-FCD7-428B-B7AF-1F8EE64A5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F23B-4569-4B37-B9BB-C51E4CFEA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92853-E641-4759-A844-D5BF3A57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BCCBBA-09B6-4640-A937-3DB8A77569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94A11-D8C5-4E7D-B939-F2D81611AB07}"/>
              </a:ext>
            </a:extLst>
          </p:cNvPr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2EA06-5535-401E-9DBE-0A136E1F604D}"/>
              </a:ext>
            </a:extLst>
          </p:cNvPr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20B9-ADB2-457F-97C7-3435F885E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4967" y="5648326"/>
            <a:ext cx="732367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C291ED5-3708-4946-B3C4-EA36CA6866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726E7-5367-4309-95DD-6A1B9FE21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511103" y="3988066"/>
            <a:ext cx="236696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425A-C5DD-4F06-96B0-90FEBC465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0475384" y="1585384"/>
            <a:ext cx="2438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0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6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6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>
            <a:extLst>
              <a:ext uri="{FF2B5EF4-FFF2-40B4-BE49-F238E27FC236}">
                <a16:creationId xmlns:a16="http://schemas.microsoft.com/office/drawing/2014/main" id="{A9A7F44C-A524-4480-B4E2-D9FCCF694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57792DD-518F-48EE-B3D0-B68D6677922C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8F2947-A159-4539-B1EF-19247FDBE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4176"/>
            <a:ext cx="8458200" cy="14700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CSC 301 – Design and Analysis of Algorithms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8F0813-6F2D-4C7B-85EC-4A2C800AD321}"/>
              </a:ext>
            </a:extLst>
          </p:cNvPr>
          <p:cNvSpPr txBox="1">
            <a:spLocks/>
          </p:cNvSpPr>
          <p:nvPr/>
        </p:nvSpPr>
        <p:spPr>
          <a:xfrm>
            <a:off x="0" y="3505200"/>
            <a:ext cx="11245516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A9A57C"/>
              </a:buClr>
              <a:defRPr/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Instructor: Dr. M. Hasan Jamal</a:t>
            </a:r>
          </a:p>
          <a:p>
            <a:pPr algn="ctr" fontAlgn="base">
              <a:spcAft>
                <a:spcPct val="0"/>
              </a:spcAft>
              <a:buClr>
                <a:srgbClr val="A9A57C"/>
              </a:buClr>
              <a:defRPr/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Lecture# 07(b): Greedy Algorithms - Huffman Coding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6A0E55-B615-4A43-A131-4C84D0B1CD79}"/>
              </a:ext>
            </a:extLst>
          </p:cNvPr>
          <p:cNvGrpSpPr/>
          <p:nvPr/>
        </p:nvGrpSpPr>
        <p:grpSpPr>
          <a:xfrm>
            <a:off x="3799766" y="2147510"/>
            <a:ext cx="2945624" cy="400110"/>
            <a:chOff x="3799766" y="2147510"/>
            <a:chExt cx="2945624" cy="40011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F30169F-8BF5-4A37-8180-7E51AFA24337}"/>
                </a:ext>
              </a:extLst>
            </p:cNvPr>
            <p:cNvGrpSpPr/>
            <p:nvPr/>
          </p:nvGrpSpPr>
          <p:grpSpPr>
            <a:xfrm>
              <a:off x="3799766" y="2147510"/>
              <a:ext cx="795528" cy="400110"/>
              <a:chOff x="533400" y="1581090"/>
              <a:chExt cx="811697" cy="400110"/>
            </a:xfrm>
          </p:grpSpPr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0C83F1D7-4000-4134-98C1-F88EAF3EA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" name="Text Box 11">
                <a:extLst>
                  <a:ext uri="{FF2B5EF4-FFF2-40B4-BE49-F238E27FC236}">
                    <a16:creationId xmlns:a16="http://schemas.microsoft.com/office/drawing/2014/main" id="{89DB21A0-4C3E-4E6A-8AEF-C4E4C74244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726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L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0C8FC8E-165E-4FF5-B9E4-76AE748F5370}"/>
                </a:ext>
              </a:extLst>
            </p:cNvPr>
            <p:cNvGrpSpPr/>
            <p:nvPr/>
          </p:nvGrpSpPr>
          <p:grpSpPr>
            <a:xfrm>
              <a:off x="4872177" y="2147510"/>
              <a:ext cx="795528" cy="400110"/>
              <a:chOff x="533400" y="1581090"/>
              <a:chExt cx="811697" cy="400110"/>
            </a:xfrm>
          </p:grpSpPr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AB08BF17-1644-44C1-9B15-4268E2874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" name="Text Box 11">
                <a:extLst>
                  <a:ext uri="{FF2B5EF4-FFF2-40B4-BE49-F238E27FC236}">
                    <a16:creationId xmlns:a16="http://schemas.microsoft.com/office/drawing/2014/main" id="{0345FB9D-8979-4F78-9339-4D49DB285B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9708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R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68EC5EC-8955-423C-88D9-34CBDB451EAE}"/>
                </a:ext>
              </a:extLst>
            </p:cNvPr>
            <p:cNvGrpSpPr/>
            <p:nvPr/>
          </p:nvGrpSpPr>
          <p:grpSpPr>
            <a:xfrm>
              <a:off x="5949862" y="2147510"/>
              <a:ext cx="795528" cy="400110"/>
              <a:chOff x="533400" y="1581090"/>
              <a:chExt cx="811697" cy="400110"/>
            </a:xfrm>
          </p:grpSpPr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C2D654D8-5FAC-4710-B7B4-C23E395FF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Text Box 11">
                <a:extLst>
                  <a:ext uri="{FF2B5EF4-FFF2-40B4-BE49-F238E27FC236}">
                    <a16:creationId xmlns:a16="http://schemas.microsoft.com/office/drawing/2014/main" id="{184D7190-AF8C-4AEC-A8D6-82EE29918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7543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M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8A641-117D-4291-89A4-51FC16B0652D}"/>
              </a:ext>
            </a:extLst>
          </p:cNvPr>
          <p:cNvGrpSpPr/>
          <p:nvPr/>
        </p:nvGrpSpPr>
        <p:grpSpPr>
          <a:xfrm>
            <a:off x="7006430" y="2147510"/>
            <a:ext cx="795528" cy="400110"/>
            <a:chOff x="533400" y="1581090"/>
            <a:chExt cx="811697" cy="400110"/>
          </a:xfrm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79C74484-1895-4C4B-A2DB-6DFF8E83F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358652B0-09C6-477B-A3B8-239CBF391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7118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N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AB8714-642B-4855-A26E-9E4780EC5893}"/>
              </a:ext>
            </a:extLst>
          </p:cNvPr>
          <p:cNvGrpSpPr/>
          <p:nvPr/>
        </p:nvGrpSpPr>
        <p:grpSpPr>
          <a:xfrm>
            <a:off x="8084115" y="2147510"/>
            <a:ext cx="795528" cy="400110"/>
            <a:chOff x="533400" y="1581090"/>
            <a:chExt cx="811697" cy="400110"/>
          </a:xfrm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CBC6E840-20AC-4162-8227-7AF02B15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Text Box 11">
              <a:extLst>
                <a:ext uri="{FF2B5EF4-FFF2-40B4-BE49-F238E27FC236}">
                  <a16:creationId xmlns:a16="http://schemas.microsoft.com/office/drawing/2014/main" id="{A88DDAE8-B956-46D4-B0EC-3B464CE35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973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C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C304F3-5DEF-4E4A-80E4-3AA986C7B9DC}"/>
              </a:ext>
            </a:extLst>
          </p:cNvPr>
          <p:cNvGrpSpPr/>
          <p:nvPr/>
        </p:nvGrpSpPr>
        <p:grpSpPr>
          <a:xfrm>
            <a:off x="9161800" y="2147510"/>
            <a:ext cx="795528" cy="400110"/>
            <a:chOff x="533400" y="1581090"/>
            <a:chExt cx="811697" cy="400110"/>
          </a:xfrm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CA69EA4B-6529-4F44-A87B-F22FDFCE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D517B482-FE82-44B5-AB8A-388E556CC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973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A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8FEE540-8EAE-4804-B8AC-BE6F1D16C6C5}"/>
              </a:ext>
            </a:extLst>
          </p:cNvPr>
          <p:cNvGrpSpPr/>
          <p:nvPr/>
        </p:nvGrpSpPr>
        <p:grpSpPr>
          <a:xfrm>
            <a:off x="10239485" y="2147510"/>
            <a:ext cx="846753" cy="400110"/>
            <a:chOff x="533400" y="1581090"/>
            <a:chExt cx="863963" cy="400110"/>
          </a:xfrm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80B82896-2202-44C3-B2CC-3999699D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2E62130B-C5B7-45E1-AFD5-AAB902F44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8197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“ ”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1E2C9-6572-4E87-9E7E-07B9EE959692}"/>
              </a:ext>
            </a:extLst>
          </p:cNvPr>
          <p:cNvGrpSpPr/>
          <p:nvPr/>
        </p:nvGrpSpPr>
        <p:grpSpPr>
          <a:xfrm>
            <a:off x="4076649" y="3450397"/>
            <a:ext cx="2548504" cy="2396366"/>
            <a:chOff x="4076649" y="3450397"/>
            <a:chExt cx="2548504" cy="239636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87D8A17-8A3B-4E9F-8C07-A62117E311FC}"/>
                </a:ext>
              </a:extLst>
            </p:cNvPr>
            <p:cNvGrpSpPr/>
            <p:nvPr/>
          </p:nvGrpSpPr>
          <p:grpSpPr>
            <a:xfrm>
              <a:off x="5829625" y="4395545"/>
              <a:ext cx="795528" cy="400110"/>
              <a:chOff x="533400" y="1581090"/>
              <a:chExt cx="811697" cy="400110"/>
            </a:xfrm>
          </p:grpSpPr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8FE33B23-1A80-4D30-836A-3B6EFF06C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" name="Text Box 11">
                <a:extLst>
                  <a:ext uri="{FF2B5EF4-FFF2-40B4-BE49-F238E27FC236}">
                    <a16:creationId xmlns:a16="http://schemas.microsoft.com/office/drawing/2014/main" id="{E3E66093-1341-47A1-BC84-8D6DCA2A5E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8236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E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61D0DD-6D76-49F3-8D0E-E77B935F9406}"/>
                </a:ext>
              </a:extLst>
            </p:cNvPr>
            <p:cNvGrpSpPr/>
            <p:nvPr/>
          </p:nvGrpSpPr>
          <p:grpSpPr>
            <a:xfrm>
              <a:off x="4076649" y="4395545"/>
              <a:ext cx="1873213" cy="1451218"/>
              <a:chOff x="4123255" y="3718950"/>
              <a:chExt cx="1873213" cy="145121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37046FE-C4DD-4567-A293-F89AFD670014}"/>
                  </a:ext>
                </a:extLst>
              </p:cNvPr>
              <p:cNvGrpSpPr/>
              <p:nvPr/>
            </p:nvGrpSpPr>
            <p:grpSpPr>
              <a:xfrm>
                <a:off x="4123255" y="4770058"/>
                <a:ext cx="795528" cy="400110"/>
                <a:chOff x="533400" y="1581090"/>
                <a:chExt cx="811697" cy="400110"/>
              </a:xfrm>
            </p:grpSpPr>
            <p:sp>
              <p:nvSpPr>
                <p:cNvPr id="12" name="Rectangle 5">
                  <a:extLst>
                    <a:ext uri="{FF2B5EF4-FFF2-40B4-BE49-F238E27FC236}">
                      <a16:creationId xmlns:a16="http://schemas.microsoft.com/office/drawing/2014/main" id="{1CD858C8-3995-4FB8-A218-7C08F7BE63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3" name="Text Box 11">
                  <a:extLst>
                    <a:ext uri="{FF2B5EF4-FFF2-40B4-BE49-F238E27FC236}">
                      <a16:creationId xmlns:a16="http://schemas.microsoft.com/office/drawing/2014/main" id="{E54F8C5A-82E0-4666-B896-B0683CB322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608765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I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647FDAA-87C4-4CFF-A194-20B73CDA1B36}"/>
                  </a:ext>
                </a:extLst>
              </p:cNvPr>
              <p:cNvGrpSpPr/>
              <p:nvPr/>
            </p:nvGrpSpPr>
            <p:grpSpPr>
              <a:xfrm>
                <a:off x="5200940" y="4770058"/>
                <a:ext cx="795528" cy="400110"/>
                <a:chOff x="533400" y="1581090"/>
                <a:chExt cx="811697" cy="400110"/>
              </a:xfrm>
            </p:grpSpPr>
            <p:sp>
              <p:nvSpPr>
                <p:cNvPr id="42" name="Rectangle 5">
                  <a:extLst>
                    <a:ext uri="{FF2B5EF4-FFF2-40B4-BE49-F238E27FC236}">
                      <a16:creationId xmlns:a16="http://schemas.microsoft.com/office/drawing/2014/main" id="{3688120F-A4A8-4ABE-BD3A-97ECB3DAD3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3" name="Text Box 11">
                  <a:extLst>
                    <a:ext uri="{FF2B5EF4-FFF2-40B4-BE49-F238E27FC236}">
                      <a16:creationId xmlns:a16="http://schemas.microsoft.com/office/drawing/2014/main" id="{D0339D88-2BA3-465F-B67D-70574EB113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638205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?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" name="Line 18">
                <a:extLst>
                  <a:ext uri="{FF2B5EF4-FFF2-40B4-BE49-F238E27FC236}">
                    <a16:creationId xmlns:a16="http://schemas.microsoft.com/office/drawing/2014/main" id="{5523C332-70C6-4164-B28B-98599D02D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02376" y="4244504"/>
                <a:ext cx="258128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" name="Line 19">
                <a:extLst>
                  <a:ext uri="{FF2B5EF4-FFF2-40B4-BE49-F238E27FC236}">
                    <a16:creationId xmlns:a16="http://schemas.microsoft.com/office/drawing/2014/main" id="{28407B1C-8DE6-479E-8BE9-40DA1DC83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0691" y="4244504"/>
                <a:ext cx="256032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D35AA12-246C-45EE-AE18-023B2DCC591D}"/>
                  </a:ext>
                </a:extLst>
              </p:cNvPr>
              <p:cNvGrpSpPr/>
              <p:nvPr/>
            </p:nvGrpSpPr>
            <p:grpSpPr>
              <a:xfrm>
                <a:off x="4653211" y="3718950"/>
                <a:ext cx="795528" cy="400110"/>
                <a:chOff x="533400" y="1581090"/>
                <a:chExt cx="811697" cy="400110"/>
              </a:xfrm>
            </p:grpSpPr>
            <p:sp>
              <p:nvSpPr>
                <p:cNvPr id="40" name="Rectangle 5">
                  <a:extLst>
                    <a:ext uri="{FF2B5EF4-FFF2-40B4-BE49-F238E27FC236}">
                      <a16:creationId xmlns:a16="http://schemas.microsoft.com/office/drawing/2014/main" id="{9662617F-604A-4D76-A44D-A449BD115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8" name="Text Box 11">
                  <a:extLst>
                    <a:ext uri="{FF2B5EF4-FFF2-40B4-BE49-F238E27FC236}">
                      <a16:creationId xmlns:a16="http://schemas.microsoft.com/office/drawing/2014/main" id="{B4C689F0-15DA-48C5-A93D-D8D64E5F3E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7535" y="1581090"/>
                  <a:ext cx="31926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 dirty="0"/>
                    <a:t>2</a:t>
                  </a:r>
                </a:p>
              </p:txBody>
            </p:sp>
          </p:grpSp>
        </p:grpSp>
        <p:sp>
          <p:nvSpPr>
            <p:cNvPr id="5" name="Line 18">
              <a:extLst>
                <a:ext uri="{FF2B5EF4-FFF2-40B4-BE49-F238E27FC236}">
                  <a16:creationId xmlns:a16="http://schemas.microsoft.com/office/drawing/2014/main" id="{6386ECB5-0054-4B08-8F37-4E79312C1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91547" y="3944679"/>
              <a:ext cx="258128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9">
              <a:extLst>
                <a:ext uri="{FF2B5EF4-FFF2-40B4-BE49-F238E27FC236}">
                  <a16:creationId xmlns:a16="http://schemas.microsoft.com/office/drawing/2014/main" id="{3B63ADEC-3452-4055-9A20-C06DD8B3A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9862" y="3944679"/>
              <a:ext cx="256032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F649E3A4-4188-4B26-83A9-7AE8DE055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286" y="3469507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751A5543-823A-43C3-90AE-39B2AB5F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558" y="3450397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6E50B02-FC8D-42C5-A2A7-89B8BAA960F7}"/>
              </a:ext>
            </a:extLst>
          </p:cNvPr>
          <p:cNvSpPr txBox="1"/>
          <p:nvPr/>
        </p:nvSpPr>
        <p:spPr>
          <a:xfrm>
            <a:off x="445739" y="1204565"/>
            <a:ext cx="108639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algn="ctr">
              <a:spcBef>
                <a:spcPts val="240"/>
              </a:spcBef>
            </a:pPr>
            <a:r>
              <a:rPr lang="en-US" altLang="en-US" sz="2200" b="1" dirty="0">
                <a:solidFill>
                  <a:srgbClr val="FF0000"/>
                </a:solidFill>
                <a:sym typeface="Symbol" pitchFamily="18" charset="2"/>
              </a:rPr>
              <a:t>Using Huffman coding, encode the string: </a:t>
            </a:r>
            <a:r>
              <a:rPr lang="en-US" altLang="en-US" sz="2200" b="1" dirty="0">
                <a:sym typeface="Symbol" pitchFamily="18" charset="2"/>
              </a:rPr>
              <a:t>“</a:t>
            </a:r>
            <a:r>
              <a:rPr lang="en-US" altLang="en-US" sz="2200" dirty="0">
                <a:sym typeface="Symbol" pitchFamily="18" charset="2"/>
              </a:rPr>
              <a:t>CAN A CLAM CRAM IN A CLEAN CREAM CAN?”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EEDE30-950D-4538-9416-2D413B4A7D13}"/>
              </a:ext>
            </a:extLst>
          </p:cNvPr>
          <p:cNvGrpSpPr/>
          <p:nvPr/>
        </p:nvGrpSpPr>
        <p:grpSpPr>
          <a:xfrm>
            <a:off x="4076649" y="4399174"/>
            <a:ext cx="2548504" cy="1451218"/>
            <a:chOff x="7451517" y="4528332"/>
            <a:chExt cx="2548504" cy="145121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18D9A9E-663B-47F6-9D7E-3451C8162FBF}"/>
                </a:ext>
              </a:extLst>
            </p:cNvPr>
            <p:cNvGrpSpPr/>
            <p:nvPr/>
          </p:nvGrpSpPr>
          <p:grpSpPr>
            <a:xfrm>
              <a:off x="9204493" y="4528332"/>
              <a:ext cx="795528" cy="400110"/>
              <a:chOff x="533400" y="1581090"/>
              <a:chExt cx="811697" cy="400110"/>
            </a:xfrm>
          </p:grpSpPr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E6F77875-C2E5-4BD9-8944-CF7303525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9" name="Text Box 11">
                <a:extLst>
                  <a:ext uri="{FF2B5EF4-FFF2-40B4-BE49-F238E27FC236}">
                    <a16:creationId xmlns:a16="http://schemas.microsoft.com/office/drawing/2014/main" id="{994E9C60-882B-4DD1-A7DA-9B39E624A6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8236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E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829B1D8-503D-4F8A-9E65-8D268A25C03D}"/>
                </a:ext>
              </a:extLst>
            </p:cNvPr>
            <p:cNvGrpSpPr/>
            <p:nvPr/>
          </p:nvGrpSpPr>
          <p:grpSpPr>
            <a:xfrm>
              <a:off x="7451517" y="4528332"/>
              <a:ext cx="1873213" cy="1451218"/>
              <a:chOff x="4123255" y="3718950"/>
              <a:chExt cx="1873213" cy="1451218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3CF6D92-C8BC-468F-A099-8560EF078DB4}"/>
                  </a:ext>
                </a:extLst>
              </p:cNvPr>
              <p:cNvGrpSpPr/>
              <p:nvPr/>
            </p:nvGrpSpPr>
            <p:grpSpPr>
              <a:xfrm>
                <a:off x="4123255" y="4770058"/>
                <a:ext cx="795528" cy="400110"/>
                <a:chOff x="533400" y="1581090"/>
                <a:chExt cx="811697" cy="400110"/>
              </a:xfrm>
            </p:grpSpPr>
            <p:sp>
              <p:nvSpPr>
                <p:cNvPr id="86" name="Rectangle 5">
                  <a:extLst>
                    <a:ext uri="{FF2B5EF4-FFF2-40B4-BE49-F238E27FC236}">
                      <a16:creationId xmlns:a16="http://schemas.microsoft.com/office/drawing/2014/main" id="{6DA0A2F8-ACAD-4709-8744-6F2238B21A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7" name="Text Box 11">
                  <a:extLst>
                    <a:ext uri="{FF2B5EF4-FFF2-40B4-BE49-F238E27FC236}">
                      <a16:creationId xmlns:a16="http://schemas.microsoft.com/office/drawing/2014/main" id="{E8EEF76F-2BFC-4B1A-87F6-A34FBD335A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608765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I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AE978C0-B55F-4B23-87DB-A5C959DCBEB1}"/>
                  </a:ext>
                </a:extLst>
              </p:cNvPr>
              <p:cNvGrpSpPr/>
              <p:nvPr/>
            </p:nvGrpSpPr>
            <p:grpSpPr>
              <a:xfrm>
                <a:off x="5200940" y="4770058"/>
                <a:ext cx="795528" cy="400110"/>
                <a:chOff x="533400" y="1581090"/>
                <a:chExt cx="811697" cy="400110"/>
              </a:xfrm>
            </p:grpSpPr>
            <p:sp>
              <p:nvSpPr>
                <p:cNvPr id="84" name="Rectangle 5">
                  <a:extLst>
                    <a:ext uri="{FF2B5EF4-FFF2-40B4-BE49-F238E27FC236}">
                      <a16:creationId xmlns:a16="http://schemas.microsoft.com/office/drawing/2014/main" id="{8AE1E7ED-E4BF-472C-A7EC-3564FD328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5" name="Text Box 11">
                  <a:extLst>
                    <a:ext uri="{FF2B5EF4-FFF2-40B4-BE49-F238E27FC236}">
                      <a16:creationId xmlns:a16="http://schemas.microsoft.com/office/drawing/2014/main" id="{75B98B84-A887-4664-986A-0DACED6DAF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638205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?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9" name="Line 18">
                <a:extLst>
                  <a:ext uri="{FF2B5EF4-FFF2-40B4-BE49-F238E27FC236}">
                    <a16:creationId xmlns:a16="http://schemas.microsoft.com/office/drawing/2014/main" id="{DD85CDE5-DD6F-4129-96B5-76332C68E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02376" y="4244504"/>
                <a:ext cx="258128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9">
                <a:extLst>
                  <a:ext uri="{FF2B5EF4-FFF2-40B4-BE49-F238E27FC236}">
                    <a16:creationId xmlns:a16="http://schemas.microsoft.com/office/drawing/2014/main" id="{313779B7-70D2-43B3-AB43-78461474F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0691" y="4244504"/>
                <a:ext cx="256032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12790C2-0F23-4BD0-82FB-19D76D68EFF6}"/>
                  </a:ext>
                </a:extLst>
              </p:cNvPr>
              <p:cNvGrpSpPr/>
              <p:nvPr/>
            </p:nvGrpSpPr>
            <p:grpSpPr>
              <a:xfrm>
                <a:off x="4653211" y="3718950"/>
                <a:ext cx="795528" cy="400110"/>
                <a:chOff x="533400" y="1581090"/>
                <a:chExt cx="811697" cy="400110"/>
              </a:xfrm>
            </p:grpSpPr>
            <p:sp>
              <p:nvSpPr>
                <p:cNvPr id="82" name="Rectangle 5">
                  <a:extLst>
                    <a:ext uri="{FF2B5EF4-FFF2-40B4-BE49-F238E27FC236}">
                      <a16:creationId xmlns:a16="http://schemas.microsoft.com/office/drawing/2014/main" id="{3D4FB3CB-161D-49A8-904C-E3CB0D22C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" name="Text Box 11">
                  <a:extLst>
                    <a:ext uri="{FF2B5EF4-FFF2-40B4-BE49-F238E27FC236}">
                      <a16:creationId xmlns:a16="http://schemas.microsoft.com/office/drawing/2014/main" id="{E62A1626-82D0-4609-9F7F-F5958945D5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7535" y="1581090"/>
                  <a:ext cx="31926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 dirty="0"/>
                    <a:t>2</a:t>
                  </a: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7251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0.0586 -0.190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-951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0.08776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8A641-117D-4291-89A4-51FC16B0652D}"/>
              </a:ext>
            </a:extLst>
          </p:cNvPr>
          <p:cNvGrpSpPr/>
          <p:nvPr/>
        </p:nvGrpSpPr>
        <p:grpSpPr>
          <a:xfrm>
            <a:off x="7006430" y="2147510"/>
            <a:ext cx="795528" cy="400110"/>
            <a:chOff x="533400" y="1581090"/>
            <a:chExt cx="811697" cy="400110"/>
          </a:xfrm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79C74484-1895-4C4B-A2DB-6DFF8E83F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358652B0-09C6-477B-A3B8-239CBF391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7118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N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AB8714-642B-4855-A26E-9E4780EC5893}"/>
              </a:ext>
            </a:extLst>
          </p:cNvPr>
          <p:cNvGrpSpPr/>
          <p:nvPr/>
        </p:nvGrpSpPr>
        <p:grpSpPr>
          <a:xfrm>
            <a:off x="8084115" y="2147510"/>
            <a:ext cx="795528" cy="400110"/>
            <a:chOff x="533400" y="1581090"/>
            <a:chExt cx="811697" cy="400110"/>
          </a:xfrm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CBC6E840-20AC-4162-8227-7AF02B15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Text Box 11">
              <a:extLst>
                <a:ext uri="{FF2B5EF4-FFF2-40B4-BE49-F238E27FC236}">
                  <a16:creationId xmlns:a16="http://schemas.microsoft.com/office/drawing/2014/main" id="{A88DDAE8-B956-46D4-B0EC-3B464CE35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973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C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C304F3-5DEF-4E4A-80E4-3AA986C7B9DC}"/>
              </a:ext>
            </a:extLst>
          </p:cNvPr>
          <p:cNvGrpSpPr/>
          <p:nvPr/>
        </p:nvGrpSpPr>
        <p:grpSpPr>
          <a:xfrm>
            <a:off x="9161800" y="2147510"/>
            <a:ext cx="795528" cy="400110"/>
            <a:chOff x="533400" y="1581090"/>
            <a:chExt cx="811697" cy="400110"/>
          </a:xfrm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CA69EA4B-6529-4F44-A87B-F22FDFCE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D517B482-FE82-44B5-AB8A-388E556CC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973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A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8FEE540-8EAE-4804-B8AC-BE6F1D16C6C5}"/>
              </a:ext>
            </a:extLst>
          </p:cNvPr>
          <p:cNvGrpSpPr/>
          <p:nvPr/>
        </p:nvGrpSpPr>
        <p:grpSpPr>
          <a:xfrm>
            <a:off x="10239485" y="2147510"/>
            <a:ext cx="846753" cy="400110"/>
            <a:chOff x="533400" y="1581090"/>
            <a:chExt cx="863963" cy="400110"/>
          </a:xfrm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80B82896-2202-44C3-B2CC-3999699D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2E62130B-C5B7-45E1-AFD5-AAB902F44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8197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“ ”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A4D8B9-1C15-4B8B-96B7-F23326A2FEAB}"/>
              </a:ext>
            </a:extLst>
          </p:cNvPr>
          <p:cNvGrpSpPr/>
          <p:nvPr/>
        </p:nvGrpSpPr>
        <p:grpSpPr>
          <a:xfrm>
            <a:off x="4782905" y="2142565"/>
            <a:ext cx="2548504" cy="2396366"/>
            <a:chOff x="4782905" y="2142565"/>
            <a:chExt cx="2548504" cy="239636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68EC5EC-8955-423C-88D9-34CBDB451EAE}"/>
                </a:ext>
              </a:extLst>
            </p:cNvPr>
            <p:cNvGrpSpPr/>
            <p:nvPr/>
          </p:nvGrpSpPr>
          <p:grpSpPr>
            <a:xfrm>
              <a:off x="4872176" y="2147510"/>
              <a:ext cx="795528" cy="400110"/>
              <a:chOff x="533400" y="1581090"/>
              <a:chExt cx="811697" cy="400110"/>
            </a:xfrm>
          </p:grpSpPr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C2D654D8-5FAC-4710-B7B4-C23E395FF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Text Box 11">
                <a:extLst>
                  <a:ext uri="{FF2B5EF4-FFF2-40B4-BE49-F238E27FC236}">
                    <a16:creationId xmlns:a16="http://schemas.microsoft.com/office/drawing/2014/main" id="{184D7190-AF8C-4AEC-A8D6-82EE29918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7543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M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161E2C9-6572-4E87-9E7E-07B9EE959692}"/>
                </a:ext>
              </a:extLst>
            </p:cNvPr>
            <p:cNvGrpSpPr/>
            <p:nvPr/>
          </p:nvGrpSpPr>
          <p:grpSpPr>
            <a:xfrm>
              <a:off x="4782905" y="2142565"/>
              <a:ext cx="2548504" cy="2396366"/>
              <a:chOff x="4076649" y="3450397"/>
              <a:chExt cx="2548504" cy="2396366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87D8A17-8A3B-4E9F-8C07-A62117E311FC}"/>
                  </a:ext>
                </a:extLst>
              </p:cNvPr>
              <p:cNvGrpSpPr/>
              <p:nvPr/>
            </p:nvGrpSpPr>
            <p:grpSpPr>
              <a:xfrm>
                <a:off x="5829625" y="4395545"/>
                <a:ext cx="795528" cy="400110"/>
                <a:chOff x="533400" y="1581090"/>
                <a:chExt cx="811697" cy="400110"/>
              </a:xfrm>
            </p:grpSpPr>
            <p:sp>
              <p:nvSpPr>
                <p:cNvPr id="45" name="Rectangle 5">
                  <a:extLst>
                    <a:ext uri="{FF2B5EF4-FFF2-40B4-BE49-F238E27FC236}">
                      <a16:creationId xmlns:a16="http://schemas.microsoft.com/office/drawing/2014/main" id="{8FE33B23-1A80-4D30-836A-3B6EFF06C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6" name="Text Box 11">
                  <a:extLst>
                    <a:ext uri="{FF2B5EF4-FFF2-40B4-BE49-F238E27FC236}">
                      <a16:creationId xmlns:a16="http://schemas.microsoft.com/office/drawing/2014/main" id="{E3E66093-1341-47A1-BC84-8D6DCA2A5E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68236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E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161D0DD-6D76-49F3-8D0E-E77B935F9406}"/>
                  </a:ext>
                </a:extLst>
              </p:cNvPr>
              <p:cNvGrpSpPr/>
              <p:nvPr/>
            </p:nvGrpSpPr>
            <p:grpSpPr>
              <a:xfrm>
                <a:off x="4076649" y="4395545"/>
                <a:ext cx="1873213" cy="1451218"/>
                <a:chOff x="4123255" y="3718950"/>
                <a:chExt cx="1873213" cy="1451218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37046FE-C4DD-4567-A293-F89AFD670014}"/>
                    </a:ext>
                  </a:extLst>
                </p:cNvPr>
                <p:cNvGrpSpPr/>
                <p:nvPr/>
              </p:nvGrpSpPr>
              <p:grpSpPr>
                <a:xfrm>
                  <a:off x="4123255" y="4770058"/>
                  <a:ext cx="795528" cy="400110"/>
                  <a:chOff x="533400" y="1581090"/>
                  <a:chExt cx="811697" cy="400110"/>
                </a:xfrm>
              </p:grpSpPr>
              <p:sp>
                <p:nvSpPr>
                  <p:cNvPr id="12" name="Rectangle 5">
                    <a:extLst>
                      <a:ext uri="{FF2B5EF4-FFF2-40B4-BE49-F238E27FC236}">
                        <a16:creationId xmlns:a16="http://schemas.microsoft.com/office/drawing/2014/main" id="{1CD858C8-3995-4FB8-A218-7C08F7BE63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" y="1600200"/>
                    <a:ext cx="811697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3" name="Text Box 11">
                    <a:extLst>
                      <a:ext uri="{FF2B5EF4-FFF2-40B4-BE49-F238E27FC236}">
                        <a16:creationId xmlns:a16="http://schemas.microsoft.com/office/drawing/2014/main" id="{E54F8C5A-82E0-4666-B896-B0683CB3228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608" y="1581090"/>
                    <a:ext cx="608765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dirty="0">
                        <a:solidFill>
                          <a:srgbClr val="00CC00"/>
                        </a:solidFill>
                      </a:rPr>
                      <a:t>I</a:t>
                    </a:r>
                    <a:r>
                      <a:rPr lang="en-US" altLang="en-US" sz="2000" dirty="0"/>
                      <a:t> : </a:t>
                    </a:r>
                    <a:r>
                      <a:rPr lang="en-US" altLang="en-US" sz="2000" dirty="0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F647FDAA-87C4-4CFF-A194-20B73CDA1B36}"/>
                    </a:ext>
                  </a:extLst>
                </p:cNvPr>
                <p:cNvGrpSpPr/>
                <p:nvPr/>
              </p:nvGrpSpPr>
              <p:grpSpPr>
                <a:xfrm>
                  <a:off x="5200940" y="4770058"/>
                  <a:ext cx="795528" cy="400110"/>
                  <a:chOff x="533400" y="1581090"/>
                  <a:chExt cx="811697" cy="400110"/>
                </a:xfrm>
              </p:grpSpPr>
              <p:sp>
                <p:nvSpPr>
                  <p:cNvPr id="42" name="Rectangle 5">
                    <a:extLst>
                      <a:ext uri="{FF2B5EF4-FFF2-40B4-BE49-F238E27FC236}">
                        <a16:creationId xmlns:a16="http://schemas.microsoft.com/office/drawing/2014/main" id="{3688120F-A4A8-4ABE-BD3A-97ECB3DAD3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" y="1600200"/>
                    <a:ext cx="811697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3" name="Text Box 11">
                    <a:extLst>
                      <a:ext uri="{FF2B5EF4-FFF2-40B4-BE49-F238E27FC236}">
                        <a16:creationId xmlns:a16="http://schemas.microsoft.com/office/drawing/2014/main" id="{D0339D88-2BA3-465F-B67D-70574EB1134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608" y="1581090"/>
                    <a:ext cx="638205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dirty="0">
                        <a:solidFill>
                          <a:srgbClr val="00CC00"/>
                        </a:solidFill>
                      </a:rPr>
                      <a:t>?</a:t>
                    </a:r>
                    <a:r>
                      <a:rPr lang="en-US" altLang="en-US" sz="2000" dirty="0"/>
                      <a:t> : </a:t>
                    </a:r>
                    <a:r>
                      <a:rPr lang="en-US" altLang="en-US" sz="2000" dirty="0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2" name="Line 18">
                  <a:extLst>
                    <a:ext uri="{FF2B5EF4-FFF2-40B4-BE49-F238E27FC236}">
                      <a16:creationId xmlns:a16="http://schemas.microsoft.com/office/drawing/2014/main" id="{5523C332-70C6-4164-B28B-98599D02D2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02376" y="4244504"/>
                  <a:ext cx="258128" cy="40011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Line 19">
                  <a:extLst>
                    <a:ext uri="{FF2B5EF4-FFF2-40B4-BE49-F238E27FC236}">
                      <a16:creationId xmlns:a16="http://schemas.microsoft.com/office/drawing/2014/main" id="{28407B1C-8DE6-479E-8BE9-40DA1DC83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60691" y="4244504"/>
                  <a:ext cx="256032" cy="40011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D35AA12-246C-45EE-AE18-023B2DCC591D}"/>
                    </a:ext>
                  </a:extLst>
                </p:cNvPr>
                <p:cNvGrpSpPr/>
                <p:nvPr/>
              </p:nvGrpSpPr>
              <p:grpSpPr>
                <a:xfrm>
                  <a:off x="4653211" y="3718950"/>
                  <a:ext cx="795528" cy="400110"/>
                  <a:chOff x="533400" y="1581090"/>
                  <a:chExt cx="811697" cy="400110"/>
                </a:xfrm>
              </p:grpSpPr>
              <p:sp>
                <p:nvSpPr>
                  <p:cNvPr id="40" name="Rectangle 5">
                    <a:extLst>
                      <a:ext uri="{FF2B5EF4-FFF2-40B4-BE49-F238E27FC236}">
                        <a16:creationId xmlns:a16="http://schemas.microsoft.com/office/drawing/2014/main" id="{9662617F-604A-4D76-A44D-A449BD115F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" y="1600200"/>
                    <a:ext cx="811697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8" name="Text Box 11">
                    <a:extLst>
                      <a:ext uri="{FF2B5EF4-FFF2-40B4-BE49-F238E27FC236}">
                        <a16:creationId xmlns:a16="http://schemas.microsoft.com/office/drawing/2014/main" id="{B4C689F0-15DA-48C5-A93D-D8D64E5F3E4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7535" y="1581090"/>
                    <a:ext cx="31926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000" b="1" dirty="0"/>
                      <a:t>2</a:t>
                    </a:r>
                  </a:p>
                </p:txBody>
              </p:sp>
            </p:grpSp>
          </p:grpSp>
          <p:sp>
            <p:nvSpPr>
              <p:cNvPr id="5" name="Line 18">
                <a:extLst>
                  <a:ext uri="{FF2B5EF4-FFF2-40B4-BE49-F238E27FC236}">
                    <a16:creationId xmlns:a16="http://schemas.microsoft.com/office/drawing/2014/main" id="{6386ECB5-0054-4B08-8F37-4E79312C1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91547" y="3944679"/>
                <a:ext cx="258128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Line 19">
                <a:extLst>
                  <a:ext uri="{FF2B5EF4-FFF2-40B4-BE49-F238E27FC236}">
                    <a16:creationId xmlns:a16="http://schemas.microsoft.com/office/drawing/2014/main" id="{3B63ADEC-3452-4055-9A20-C06DD8B3A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9862" y="3944679"/>
                <a:ext cx="256032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F649E3A4-4188-4B26-83A9-7AE8DE05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286" y="3469507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Text Box 11">
                <a:extLst>
                  <a:ext uri="{FF2B5EF4-FFF2-40B4-BE49-F238E27FC236}">
                    <a16:creationId xmlns:a16="http://schemas.microsoft.com/office/drawing/2014/main" id="{751A5543-823A-43C3-90AE-39B2AB5FE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4558" y="3450397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4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9642FF-2E4D-4F1E-A324-3184813ED87F}"/>
              </a:ext>
            </a:extLst>
          </p:cNvPr>
          <p:cNvGrpSpPr/>
          <p:nvPr/>
        </p:nvGrpSpPr>
        <p:grpSpPr>
          <a:xfrm>
            <a:off x="1513766" y="3830306"/>
            <a:ext cx="1867939" cy="1373428"/>
            <a:chOff x="1513766" y="3830306"/>
            <a:chExt cx="1867939" cy="137342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F30169F-8BF5-4A37-8180-7E51AFA24337}"/>
                </a:ext>
              </a:extLst>
            </p:cNvPr>
            <p:cNvGrpSpPr/>
            <p:nvPr/>
          </p:nvGrpSpPr>
          <p:grpSpPr>
            <a:xfrm>
              <a:off x="1513766" y="4803624"/>
              <a:ext cx="795528" cy="400110"/>
              <a:chOff x="533400" y="1581090"/>
              <a:chExt cx="811697" cy="400110"/>
            </a:xfrm>
          </p:grpSpPr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0C83F1D7-4000-4134-98C1-F88EAF3EA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" name="Text Box 11">
                <a:extLst>
                  <a:ext uri="{FF2B5EF4-FFF2-40B4-BE49-F238E27FC236}">
                    <a16:creationId xmlns:a16="http://schemas.microsoft.com/office/drawing/2014/main" id="{89DB21A0-4C3E-4E6A-8AEF-C4E4C74244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726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L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0C8FC8E-165E-4FF5-B9E4-76AE748F5370}"/>
                </a:ext>
              </a:extLst>
            </p:cNvPr>
            <p:cNvGrpSpPr/>
            <p:nvPr/>
          </p:nvGrpSpPr>
          <p:grpSpPr>
            <a:xfrm>
              <a:off x="2586177" y="4803624"/>
              <a:ext cx="795528" cy="400110"/>
              <a:chOff x="533400" y="1581090"/>
              <a:chExt cx="811697" cy="400110"/>
            </a:xfrm>
          </p:grpSpPr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AB08BF17-1644-44C1-9B15-4268E2874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" name="Text Box 11">
                <a:extLst>
                  <a:ext uri="{FF2B5EF4-FFF2-40B4-BE49-F238E27FC236}">
                    <a16:creationId xmlns:a16="http://schemas.microsoft.com/office/drawing/2014/main" id="{0345FB9D-8979-4F78-9339-4D49DB285B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9708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R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8" name="Line 18">
              <a:extLst>
                <a:ext uri="{FF2B5EF4-FFF2-40B4-BE49-F238E27FC236}">
                  <a16:creationId xmlns:a16="http://schemas.microsoft.com/office/drawing/2014/main" id="{1B87C408-CB7A-42B9-8F79-0F3B53C5A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5590" y="4324588"/>
              <a:ext cx="258128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4A927D1C-C0B8-4830-9D9F-AC150362B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905" y="4324588"/>
              <a:ext cx="256032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7F9D9C0F-90FD-4C8D-89CC-6E50D62F9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329" y="3849416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6A205520-A2A8-425A-B726-4357331F0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8601" y="38303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5192790-5D9C-4087-BCA2-645886FF38A5}"/>
              </a:ext>
            </a:extLst>
          </p:cNvPr>
          <p:cNvSpPr txBox="1"/>
          <p:nvPr/>
        </p:nvSpPr>
        <p:spPr>
          <a:xfrm>
            <a:off x="445739" y="1204565"/>
            <a:ext cx="108639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algn="ctr">
              <a:spcBef>
                <a:spcPts val="240"/>
              </a:spcBef>
            </a:pPr>
            <a:r>
              <a:rPr lang="en-US" altLang="en-US" sz="2200" b="1" dirty="0">
                <a:solidFill>
                  <a:srgbClr val="FF0000"/>
                </a:solidFill>
                <a:sym typeface="Symbol" pitchFamily="18" charset="2"/>
              </a:rPr>
              <a:t>Using Huffman coding, encode the string: </a:t>
            </a:r>
            <a:r>
              <a:rPr lang="en-US" altLang="en-US" sz="2200" b="1" dirty="0">
                <a:sym typeface="Symbol" pitchFamily="18" charset="2"/>
              </a:rPr>
              <a:t>“</a:t>
            </a:r>
            <a:r>
              <a:rPr lang="en-US" altLang="en-US" sz="2200" dirty="0">
                <a:sym typeface="Symbol" pitchFamily="18" charset="2"/>
              </a:rPr>
              <a:t>CAN A CLAM CRAM IN A CLEAN CREAM CAN?”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30AC08-3B76-467E-8AE3-2C3B6E2C3608}"/>
              </a:ext>
            </a:extLst>
          </p:cNvPr>
          <p:cNvGrpSpPr/>
          <p:nvPr/>
        </p:nvGrpSpPr>
        <p:grpSpPr>
          <a:xfrm>
            <a:off x="1508426" y="4800222"/>
            <a:ext cx="1867939" cy="400110"/>
            <a:chOff x="1666166" y="5663596"/>
            <a:chExt cx="1867939" cy="400110"/>
          </a:xfrm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B19434CF-F90C-47C3-BC85-B99CD0407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166" y="5682706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0FCE6188-66A8-4F25-AD8B-5B880F06D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493" y="5663596"/>
              <a:ext cx="65928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L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51F685B6-3EE0-46C2-B1F9-F6FAB617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577" y="5682706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05B453F2-1D44-42FC-83FE-640C73FD2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04" y="5663596"/>
              <a:ext cx="683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R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97262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31771 -0.2474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90" y="-124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162 L -0.1875 -0.0030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C304F3-5DEF-4E4A-80E4-3AA986C7B9DC}"/>
              </a:ext>
            </a:extLst>
          </p:cNvPr>
          <p:cNvGrpSpPr/>
          <p:nvPr/>
        </p:nvGrpSpPr>
        <p:grpSpPr>
          <a:xfrm>
            <a:off x="9161800" y="2147510"/>
            <a:ext cx="795528" cy="400110"/>
            <a:chOff x="533400" y="1581090"/>
            <a:chExt cx="811697" cy="400110"/>
          </a:xfrm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CA69EA4B-6529-4F44-A87B-F22FDFCE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D517B482-FE82-44B5-AB8A-388E556CC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973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A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8FEE540-8EAE-4804-B8AC-BE6F1D16C6C5}"/>
              </a:ext>
            </a:extLst>
          </p:cNvPr>
          <p:cNvGrpSpPr/>
          <p:nvPr/>
        </p:nvGrpSpPr>
        <p:grpSpPr>
          <a:xfrm>
            <a:off x="10239485" y="2147510"/>
            <a:ext cx="846753" cy="400110"/>
            <a:chOff x="533400" y="1581090"/>
            <a:chExt cx="863963" cy="400110"/>
          </a:xfrm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80B82896-2202-44C3-B2CC-3999699D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2E62130B-C5B7-45E1-AFD5-AAB902F44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8197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“ ”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370B5C-807E-4DD0-A2D2-1DB0BC3C1B49}"/>
              </a:ext>
            </a:extLst>
          </p:cNvPr>
          <p:cNvGrpSpPr/>
          <p:nvPr/>
        </p:nvGrpSpPr>
        <p:grpSpPr>
          <a:xfrm>
            <a:off x="5388166" y="2142565"/>
            <a:ext cx="3491477" cy="1373428"/>
            <a:chOff x="5388166" y="2142565"/>
            <a:chExt cx="3491477" cy="137342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C18A641-117D-4291-89A4-51FC16B0652D}"/>
                </a:ext>
              </a:extLst>
            </p:cNvPr>
            <p:cNvGrpSpPr/>
            <p:nvPr/>
          </p:nvGrpSpPr>
          <p:grpSpPr>
            <a:xfrm>
              <a:off x="7006430" y="2147510"/>
              <a:ext cx="795528" cy="400110"/>
              <a:chOff x="533400" y="1581090"/>
              <a:chExt cx="811697" cy="400110"/>
            </a:xfrm>
          </p:grpSpPr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79C74484-1895-4C4B-A2DB-6DFF8E83F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8" name="Text Box 11">
                <a:extLst>
                  <a:ext uri="{FF2B5EF4-FFF2-40B4-BE49-F238E27FC236}">
                    <a16:creationId xmlns:a16="http://schemas.microsoft.com/office/drawing/2014/main" id="{358652B0-09C6-477B-A3B8-239CBF391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7118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N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9AB8714-642B-4855-A26E-9E4780EC5893}"/>
                </a:ext>
              </a:extLst>
            </p:cNvPr>
            <p:cNvGrpSpPr/>
            <p:nvPr/>
          </p:nvGrpSpPr>
          <p:grpSpPr>
            <a:xfrm>
              <a:off x="8084115" y="2147510"/>
              <a:ext cx="795528" cy="400110"/>
              <a:chOff x="533400" y="1581090"/>
              <a:chExt cx="811697" cy="400110"/>
            </a:xfrm>
          </p:grpSpPr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CBC6E840-20AC-4162-8227-7AF02B153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" name="Text Box 11">
                <a:extLst>
                  <a:ext uri="{FF2B5EF4-FFF2-40B4-BE49-F238E27FC236}">
                    <a16:creationId xmlns:a16="http://schemas.microsoft.com/office/drawing/2014/main" id="{A88DDAE8-B956-46D4-B0EC-3B464CE35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9734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C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9642FF-2E4D-4F1E-A324-3184813ED87F}"/>
                </a:ext>
              </a:extLst>
            </p:cNvPr>
            <p:cNvGrpSpPr/>
            <p:nvPr/>
          </p:nvGrpSpPr>
          <p:grpSpPr>
            <a:xfrm>
              <a:off x="5388166" y="2142565"/>
              <a:ext cx="1867939" cy="1373428"/>
              <a:chOff x="1513766" y="3830306"/>
              <a:chExt cx="1867939" cy="137342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F30169F-8BF5-4A37-8180-7E51AFA24337}"/>
                  </a:ext>
                </a:extLst>
              </p:cNvPr>
              <p:cNvGrpSpPr/>
              <p:nvPr/>
            </p:nvGrpSpPr>
            <p:grpSpPr>
              <a:xfrm>
                <a:off x="1513766" y="4803624"/>
                <a:ext cx="795528" cy="400110"/>
                <a:chOff x="533400" y="1581090"/>
                <a:chExt cx="811697" cy="400110"/>
              </a:xfrm>
            </p:grpSpPr>
            <p:sp>
              <p:nvSpPr>
                <p:cNvPr id="48" name="Rectangle 5">
                  <a:extLst>
                    <a:ext uri="{FF2B5EF4-FFF2-40B4-BE49-F238E27FC236}">
                      <a16:creationId xmlns:a16="http://schemas.microsoft.com/office/drawing/2014/main" id="{0C83F1D7-4000-4134-98C1-F88EAF3EAD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9" name="Text Box 11">
                  <a:extLst>
                    <a:ext uri="{FF2B5EF4-FFF2-40B4-BE49-F238E27FC236}">
                      <a16:creationId xmlns:a16="http://schemas.microsoft.com/office/drawing/2014/main" id="{89DB21A0-4C3E-4E6A-8AEF-C4E4C74244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672683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L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0C8FC8E-165E-4FF5-B9E4-76AE748F5370}"/>
                  </a:ext>
                </a:extLst>
              </p:cNvPr>
              <p:cNvGrpSpPr/>
              <p:nvPr/>
            </p:nvGrpSpPr>
            <p:grpSpPr>
              <a:xfrm>
                <a:off x="2586177" y="4803624"/>
                <a:ext cx="795528" cy="400110"/>
                <a:chOff x="533400" y="1581090"/>
                <a:chExt cx="811697" cy="400110"/>
              </a:xfrm>
            </p:grpSpPr>
            <p:sp>
              <p:nvSpPr>
                <p:cNvPr id="51" name="Rectangle 5">
                  <a:extLst>
                    <a:ext uri="{FF2B5EF4-FFF2-40B4-BE49-F238E27FC236}">
                      <a16:creationId xmlns:a16="http://schemas.microsoft.com/office/drawing/2014/main" id="{AB08BF17-1644-44C1-9B15-4268E28742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2" name="Text Box 11">
                  <a:extLst>
                    <a:ext uri="{FF2B5EF4-FFF2-40B4-BE49-F238E27FC236}">
                      <a16:creationId xmlns:a16="http://schemas.microsoft.com/office/drawing/2014/main" id="{0345FB9D-8979-4F78-9339-4D49DB285B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69708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R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8" name="Line 18">
                <a:extLst>
                  <a:ext uri="{FF2B5EF4-FFF2-40B4-BE49-F238E27FC236}">
                    <a16:creationId xmlns:a16="http://schemas.microsoft.com/office/drawing/2014/main" id="{1B87C408-CB7A-42B9-8F79-0F3B53C5A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5590" y="4324588"/>
                <a:ext cx="258128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9">
                <a:extLst>
                  <a:ext uri="{FF2B5EF4-FFF2-40B4-BE49-F238E27FC236}">
                    <a16:creationId xmlns:a16="http://schemas.microsoft.com/office/drawing/2014/main" id="{4A927D1C-C0B8-4830-9D9F-AC150362B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905" y="4324588"/>
                <a:ext cx="256032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7F9D9C0F-90FD-4C8D-89CC-6E50D62F9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329" y="3849416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Text Box 11">
                <a:extLst>
                  <a:ext uri="{FF2B5EF4-FFF2-40B4-BE49-F238E27FC236}">
                    <a16:creationId xmlns:a16="http://schemas.microsoft.com/office/drawing/2014/main" id="{6A205520-A2A8-425A-B726-4357331F05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601" y="3830306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4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177998-5EEF-4E9C-812E-C22FCCAC2763}"/>
              </a:ext>
            </a:extLst>
          </p:cNvPr>
          <p:cNvGrpSpPr/>
          <p:nvPr/>
        </p:nvGrpSpPr>
        <p:grpSpPr>
          <a:xfrm>
            <a:off x="1800219" y="3339973"/>
            <a:ext cx="2548504" cy="3365627"/>
            <a:chOff x="1800219" y="3339973"/>
            <a:chExt cx="2548504" cy="336562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A4D8B9-1C15-4B8B-96B7-F23326A2FEAB}"/>
                </a:ext>
              </a:extLst>
            </p:cNvPr>
            <p:cNvGrpSpPr/>
            <p:nvPr/>
          </p:nvGrpSpPr>
          <p:grpSpPr>
            <a:xfrm>
              <a:off x="1800219" y="4309234"/>
              <a:ext cx="2548504" cy="2396366"/>
              <a:chOff x="4782905" y="2142565"/>
              <a:chExt cx="2548504" cy="2396366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68EC5EC-8955-423C-88D9-34CBDB451EAE}"/>
                  </a:ext>
                </a:extLst>
              </p:cNvPr>
              <p:cNvGrpSpPr/>
              <p:nvPr/>
            </p:nvGrpSpPr>
            <p:grpSpPr>
              <a:xfrm>
                <a:off x="4872176" y="2147510"/>
                <a:ext cx="795528" cy="400110"/>
                <a:chOff x="533400" y="1581090"/>
                <a:chExt cx="811697" cy="400110"/>
              </a:xfrm>
            </p:grpSpPr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C2D654D8-5FAC-4710-B7B4-C23E395FF4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" name="Text Box 11">
                  <a:extLst>
                    <a:ext uri="{FF2B5EF4-FFF2-40B4-BE49-F238E27FC236}">
                      <a16:creationId xmlns:a16="http://schemas.microsoft.com/office/drawing/2014/main" id="{184D7190-AF8C-4AEC-A8D6-82EE299181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7543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M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161E2C9-6572-4E87-9E7E-07B9EE959692}"/>
                  </a:ext>
                </a:extLst>
              </p:cNvPr>
              <p:cNvGrpSpPr/>
              <p:nvPr/>
            </p:nvGrpSpPr>
            <p:grpSpPr>
              <a:xfrm>
                <a:off x="4782905" y="2142565"/>
                <a:ext cx="2548504" cy="2396366"/>
                <a:chOff x="4076649" y="3450397"/>
                <a:chExt cx="2548504" cy="2396366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D87D8A17-8A3B-4E9F-8C07-A62117E311FC}"/>
                    </a:ext>
                  </a:extLst>
                </p:cNvPr>
                <p:cNvGrpSpPr/>
                <p:nvPr/>
              </p:nvGrpSpPr>
              <p:grpSpPr>
                <a:xfrm>
                  <a:off x="5829625" y="4395545"/>
                  <a:ext cx="795528" cy="400110"/>
                  <a:chOff x="533400" y="1581090"/>
                  <a:chExt cx="811697" cy="400110"/>
                </a:xfrm>
              </p:grpSpPr>
              <p:sp>
                <p:nvSpPr>
                  <p:cNvPr id="45" name="Rectangle 5">
                    <a:extLst>
                      <a:ext uri="{FF2B5EF4-FFF2-40B4-BE49-F238E27FC236}">
                        <a16:creationId xmlns:a16="http://schemas.microsoft.com/office/drawing/2014/main" id="{8FE33B23-1A80-4D30-836A-3B6EFF06CD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" y="1600200"/>
                    <a:ext cx="811697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6" name="Text Box 11">
                    <a:extLst>
                      <a:ext uri="{FF2B5EF4-FFF2-40B4-BE49-F238E27FC236}">
                        <a16:creationId xmlns:a16="http://schemas.microsoft.com/office/drawing/2014/main" id="{E3E66093-1341-47A1-BC84-8D6DCA2A5E0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608" y="1581090"/>
                    <a:ext cx="68236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dirty="0">
                        <a:solidFill>
                          <a:srgbClr val="00CC00"/>
                        </a:solidFill>
                      </a:rPr>
                      <a:t>E</a:t>
                    </a:r>
                    <a:r>
                      <a:rPr lang="en-US" altLang="en-US" sz="2000" dirty="0"/>
                      <a:t> : </a:t>
                    </a:r>
                    <a:r>
                      <a:rPr lang="en-US" altLang="en-US" sz="2000" dirty="0">
                        <a:solidFill>
                          <a:srgbClr val="FF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161D0DD-6D76-49F3-8D0E-E77B935F9406}"/>
                    </a:ext>
                  </a:extLst>
                </p:cNvPr>
                <p:cNvGrpSpPr/>
                <p:nvPr/>
              </p:nvGrpSpPr>
              <p:grpSpPr>
                <a:xfrm>
                  <a:off x="4076649" y="4395545"/>
                  <a:ext cx="1873213" cy="1451218"/>
                  <a:chOff x="4123255" y="3718950"/>
                  <a:chExt cx="1873213" cy="1451218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737046FE-C4DD-4567-A293-F89AFD670014}"/>
                      </a:ext>
                    </a:extLst>
                  </p:cNvPr>
                  <p:cNvGrpSpPr/>
                  <p:nvPr/>
                </p:nvGrpSpPr>
                <p:grpSpPr>
                  <a:xfrm>
                    <a:off x="4123255" y="4770058"/>
                    <a:ext cx="795528" cy="400110"/>
                    <a:chOff x="533400" y="1581090"/>
                    <a:chExt cx="811697" cy="400110"/>
                  </a:xfrm>
                </p:grpSpPr>
                <p:sp>
                  <p:nvSpPr>
                    <p:cNvPr id="12" name="Rectangle 5">
                      <a:extLst>
                        <a:ext uri="{FF2B5EF4-FFF2-40B4-BE49-F238E27FC236}">
                          <a16:creationId xmlns:a16="http://schemas.microsoft.com/office/drawing/2014/main" id="{1CD858C8-3995-4FB8-A218-7C08F7BE63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3400" y="1600200"/>
                      <a:ext cx="811697" cy="36671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3" name="Text Box 11">
                      <a:extLst>
                        <a:ext uri="{FF2B5EF4-FFF2-40B4-BE49-F238E27FC236}">
                          <a16:creationId xmlns:a16="http://schemas.microsoft.com/office/drawing/2014/main" id="{E54F8C5A-82E0-4666-B896-B0683CB3228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7608" y="1581090"/>
                      <a:ext cx="608765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l" eaLnBrk="1" hangingPunct="1"/>
                      <a:r>
                        <a:rPr lang="en-US" altLang="en-US" sz="2000" dirty="0">
                          <a:solidFill>
                            <a:srgbClr val="00CC00"/>
                          </a:solidFill>
                        </a:rPr>
                        <a:t>I</a:t>
                      </a:r>
                      <a:r>
                        <a:rPr lang="en-US" altLang="en-US" sz="2000" dirty="0"/>
                        <a:t> : 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F647FDAA-87C4-4CFF-A194-20B73CDA1B36}"/>
                      </a:ext>
                    </a:extLst>
                  </p:cNvPr>
                  <p:cNvGrpSpPr/>
                  <p:nvPr/>
                </p:nvGrpSpPr>
                <p:grpSpPr>
                  <a:xfrm>
                    <a:off x="5200940" y="4770058"/>
                    <a:ext cx="795528" cy="400110"/>
                    <a:chOff x="533400" y="1581090"/>
                    <a:chExt cx="811697" cy="400110"/>
                  </a:xfrm>
                </p:grpSpPr>
                <p:sp>
                  <p:nvSpPr>
                    <p:cNvPr id="42" name="Rectangle 5">
                      <a:extLst>
                        <a:ext uri="{FF2B5EF4-FFF2-40B4-BE49-F238E27FC236}">
                          <a16:creationId xmlns:a16="http://schemas.microsoft.com/office/drawing/2014/main" id="{3688120F-A4A8-4ABE-BD3A-97ECB3DAD3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3400" y="1600200"/>
                      <a:ext cx="811697" cy="36671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3" name="Text Box 11">
                      <a:extLst>
                        <a:ext uri="{FF2B5EF4-FFF2-40B4-BE49-F238E27FC236}">
                          <a16:creationId xmlns:a16="http://schemas.microsoft.com/office/drawing/2014/main" id="{D0339D88-2BA3-465F-B67D-70574EB1134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7608" y="1581090"/>
                      <a:ext cx="638205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l" eaLnBrk="1" hangingPunct="1"/>
                      <a:r>
                        <a:rPr lang="en-US" altLang="en-US" sz="2000" dirty="0">
                          <a:solidFill>
                            <a:srgbClr val="00CC00"/>
                          </a:solidFill>
                        </a:rPr>
                        <a:t>?</a:t>
                      </a:r>
                      <a:r>
                        <a:rPr lang="en-US" altLang="en-US" sz="2000" dirty="0"/>
                        <a:t> : 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2" name="Line 18">
                    <a:extLst>
                      <a:ext uri="{FF2B5EF4-FFF2-40B4-BE49-F238E27FC236}">
                        <a16:creationId xmlns:a16="http://schemas.microsoft.com/office/drawing/2014/main" id="{5523C332-70C6-4164-B28B-98599D02D2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02376" y="4244504"/>
                    <a:ext cx="258128" cy="4001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" name="Line 19">
                    <a:extLst>
                      <a:ext uri="{FF2B5EF4-FFF2-40B4-BE49-F238E27FC236}">
                        <a16:creationId xmlns:a16="http://schemas.microsoft.com/office/drawing/2014/main" id="{28407B1C-8DE6-479E-8BE9-40DA1DC83E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60691" y="4244504"/>
                    <a:ext cx="256032" cy="4001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6D35AA12-246C-45EE-AE18-023B2DCC591D}"/>
                      </a:ext>
                    </a:extLst>
                  </p:cNvPr>
                  <p:cNvGrpSpPr/>
                  <p:nvPr/>
                </p:nvGrpSpPr>
                <p:grpSpPr>
                  <a:xfrm>
                    <a:off x="4653211" y="3718950"/>
                    <a:ext cx="795528" cy="400110"/>
                    <a:chOff x="533400" y="1581090"/>
                    <a:chExt cx="811697" cy="400110"/>
                  </a:xfrm>
                </p:grpSpPr>
                <p:sp>
                  <p:nvSpPr>
                    <p:cNvPr id="40" name="Rectangle 5">
                      <a:extLst>
                        <a:ext uri="{FF2B5EF4-FFF2-40B4-BE49-F238E27FC236}">
                          <a16:creationId xmlns:a16="http://schemas.microsoft.com/office/drawing/2014/main" id="{9662617F-604A-4D76-A44D-A449BD115F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3400" y="1600200"/>
                      <a:ext cx="811697" cy="36671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68" name="Text Box 11">
                      <a:extLst>
                        <a:ext uri="{FF2B5EF4-FFF2-40B4-BE49-F238E27FC236}">
                          <a16:creationId xmlns:a16="http://schemas.microsoft.com/office/drawing/2014/main" id="{B4C689F0-15DA-48C5-A93D-D8D64E5F3E4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77535" y="1581090"/>
                      <a:ext cx="319266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en-US" sz="2000" b="1" dirty="0"/>
                        <a:t>2</a:t>
                      </a:r>
                    </a:p>
                  </p:txBody>
                </p:sp>
              </p:grpSp>
            </p:grpSp>
            <p:sp>
              <p:nvSpPr>
                <p:cNvPr id="5" name="Line 18">
                  <a:extLst>
                    <a:ext uri="{FF2B5EF4-FFF2-40B4-BE49-F238E27FC236}">
                      <a16:creationId xmlns:a16="http://schemas.microsoft.com/office/drawing/2014/main" id="{6386ECB5-0054-4B08-8F37-4E79312C1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91547" y="3944679"/>
                  <a:ext cx="258128" cy="40011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" name="Line 19">
                  <a:extLst>
                    <a:ext uri="{FF2B5EF4-FFF2-40B4-BE49-F238E27FC236}">
                      <a16:creationId xmlns:a16="http://schemas.microsoft.com/office/drawing/2014/main" id="{3B63ADEC-3452-4055-9A20-C06DD8B3A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9862" y="3944679"/>
                  <a:ext cx="256032" cy="40011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" name="Rectangle 5">
                  <a:extLst>
                    <a:ext uri="{FF2B5EF4-FFF2-40B4-BE49-F238E27FC236}">
                      <a16:creationId xmlns:a16="http://schemas.microsoft.com/office/drawing/2014/main" id="{F649E3A4-4188-4B26-83A9-7AE8DE0553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5286" y="3469507"/>
                  <a:ext cx="795528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" name="Text Box 11">
                  <a:extLst>
                    <a:ext uri="{FF2B5EF4-FFF2-40B4-BE49-F238E27FC236}">
                      <a16:creationId xmlns:a16="http://schemas.microsoft.com/office/drawing/2014/main" id="{751A5543-823A-43C3-90AE-39B2AB5FE1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84558" y="3450397"/>
                  <a:ext cx="31290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 dirty="0"/>
                    <a:t>4</a:t>
                  </a:r>
                </a:p>
              </p:txBody>
            </p:sp>
          </p:grpSp>
        </p:grp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CCABABAC-0C07-4FB3-B1D0-955413A583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5580" y="3834255"/>
              <a:ext cx="258128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09BA7B44-7966-4A24-88F3-236C81872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895" y="3834255"/>
              <a:ext cx="256032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BE12C687-7E6D-4DDA-BBC8-D9BC5CC38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607" y="3359083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38964210-EA63-4193-8277-FA2E2E7D3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993" y="3339973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7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2CDCB98-584D-4022-A629-B69CA2A0C492}"/>
              </a:ext>
            </a:extLst>
          </p:cNvPr>
          <p:cNvSpPr txBox="1"/>
          <p:nvPr/>
        </p:nvSpPr>
        <p:spPr>
          <a:xfrm>
            <a:off x="445739" y="1204565"/>
            <a:ext cx="108639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algn="ctr">
              <a:spcBef>
                <a:spcPts val="240"/>
              </a:spcBef>
            </a:pPr>
            <a:r>
              <a:rPr lang="en-US" altLang="en-US" sz="2200" b="1" dirty="0">
                <a:solidFill>
                  <a:srgbClr val="FF0000"/>
                </a:solidFill>
                <a:sym typeface="Symbol" pitchFamily="18" charset="2"/>
              </a:rPr>
              <a:t>Using Huffman coding, encode the string: </a:t>
            </a:r>
            <a:r>
              <a:rPr lang="en-US" altLang="en-US" sz="2200" b="1" dirty="0">
                <a:sym typeface="Symbol" pitchFamily="18" charset="2"/>
              </a:rPr>
              <a:t>“</a:t>
            </a:r>
            <a:r>
              <a:rPr lang="en-US" altLang="en-US" sz="2200" dirty="0">
                <a:sym typeface="Symbol" pitchFamily="18" charset="2"/>
              </a:rPr>
              <a:t>CAN A CLAM CRAM IN A CLEAN CREAM CAN?”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19FF96-E30C-4E41-B730-A426A9F92841}"/>
              </a:ext>
            </a:extLst>
          </p:cNvPr>
          <p:cNvGrpSpPr/>
          <p:nvPr/>
        </p:nvGrpSpPr>
        <p:grpSpPr>
          <a:xfrm>
            <a:off x="1800505" y="4305720"/>
            <a:ext cx="2548504" cy="2396366"/>
            <a:chOff x="4782905" y="2142565"/>
            <a:chExt cx="2548504" cy="239636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19B9C0C-7A4B-4D2F-B1AF-579487D7B4DA}"/>
                </a:ext>
              </a:extLst>
            </p:cNvPr>
            <p:cNvGrpSpPr/>
            <p:nvPr/>
          </p:nvGrpSpPr>
          <p:grpSpPr>
            <a:xfrm>
              <a:off x="4872176" y="2147510"/>
              <a:ext cx="795528" cy="400110"/>
              <a:chOff x="533400" y="1581090"/>
              <a:chExt cx="811697" cy="400110"/>
            </a:xfrm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5941D860-398C-4E18-9FFD-CF5BEDD88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8" name="Text Box 11">
                <a:extLst>
                  <a:ext uri="{FF2B5EF4-FFF2-40B4-BE49-F238E27FC236}">
                    <a16:creationId xmlns:a16="http://schemas.microsoft.com/office/drawing/2014/main" id="{334BD14E-489B-4C13-8CC0-8E16AC24B0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7543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M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AF6B57D-D903-4226-83BE-0E99AF53A090}"/>
                </a:ext>
              </a:extLst>
            </p:cNvPr>
            <p:cNvGrpSpPr/>
            <p:nvPr/>
          </p:nvGrpSpPr>
          <p:grpSpPr>
            <a:xfrm>
              <a:off x="4782905" y="2142565"/>
              <a:ext cx="2548504" cy="2396366"/>
              <a:chOff x="4076649" y="3450397"/>
              <a:chExt cx="2548504" cy="2396366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D9D5549-AD4A-420E-8A58-576B24525F5E}"/>
                  </a:ext>
                </a:extLst>
              </p:cNvPr>
              <p:cNvGrpSpPr/>
              <p:nvPr/>
            </p:nvGrpSpPr>
            <p:grpSpPr>
              <a:xfrm>
                <a:off x="5829625" y="4395545"/>
                <a:ext cx="795528" cy="400110"/>
                <a:chOff x="533400" y="1581090"/>
                <a:chExt cx="811697" cy="400110"/>
              </a:xfrm>
            </p:grpSpPr>
            <p:sp>
              <p:nvSpPr>
                <p:cNvPr id="95" name="Rectangle 5">
                  <a:extLst>
                    <a:ext uri="{FF2B5EF4-FFF2-40B4-BE49-F238E27FC236}">
                      <a16:creationId xmlns:a16="http://schemas.microsoft.com/office/drawing/2014/main" id="{F3E0D94A-C5EB-4D64-BE17-9D0C64E9FC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6" name="Text Box 11">
                  <a:extLst>
                    <a:ext uri="{FF2B5EF4-FFF2-40B4-BE49-F238E27FC236}">
                      <a16:creationId xmlns:a16="http://schemas.microsoft.com/office/drawing/2014/main" id="{2D81C620-71E3-48B8-BE10-63937ADF50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68236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E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B48CB6F-3A00-4721-9035-EC1AA37A32D8}"/>
                  </a:ext>
                </a:extLst>
              </p:cNvPr>
              <p:cNvGrpSpPr/>
              <p:nvPr/>
            </p:nvGrpSpPr>
            <p:grpSpPr>
              <a:xfrm>
                <a:off x="4076649" y="4395545"/>
                <a:ext cx="1873213" cy="1451218"/>
                <a:chOff x="4123255" y="3718950"/>
                <a:chExt cx="1873213" cy="1451218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688C385B-E6A8-4787-A45D-A366FBE0EFF2}"/>
                    </a:ext>
                  </a:extLst>
                </p:cNvPr>
                <p:cNvGrpSpPr/>
                <p:nvPr/>
              </p:nvGrpSpPr>
              <p:grpSpPr>
                <a:xfrm>
                  <a:off x="4123255" y="4770058"/>
                  <a:ext cx="795528" cy="400110"/>
                  <a:chOff x="533400" y="1581090"/>
                  <a:chExt cx="811697" cy="400110"/>
                </a:xfrm>
              </p:grpSpPr>
              <p:sp>
                <p:nvSpPr>
                  <p:cNvPr id="93" name="Rectangle 5">
                    <a:extLst>
                      <a:ext uri="{FF2B5EF4-FFF2-40B4-BE49-F238E27FC236}">
                        <a16:creationId xmlns:a16="http://schemas.microsoft.com/office/drawing/2014/main" id="{C9CDFA36-6E7C-42DE-89E1-68BCDFDA64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" y="1600200"/>
                    <a:ext cx="811697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4" name="Text Box 11">
                    <a:extLst>
                      <a:ext uri="{FF2B5EF4-FFF2-40B4-BE49-F238E27FC236}">
                        <a16:creationId xmlns:a16="http://schemas.microsoft.com/office/drawing/2014/main" id="{C1F1142E-6C0E-41C6-997F-ABF0706396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608" y="1581090"/>
                    <a:ext cx="608765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dirty="0">
                        <a:solidFill>
                          <a:srgbClr val="00CC00"/>
                        </a:solidFill>
                      </a:rPr>
                      <a:t>I</a:t>
                    </a:r>
                    <a:r>
                      <a:rPr lang="en-US" altLang="en-US" sz="2000" dirty="0"/>
                      <a:t> : </a:t>
                    </a:r>
                    <a:r>
                      <a:rPr lang="en-US" altLang="en-US" sz="2000" dirty="0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78956DAE-ABD7-4D2C-B999-9D9A46E24D1B}"/>
                    </a:ext>
                  </a:extLst>
                </p:cNvPr>
                <p:cNvGrpSpPr/>
                <p:nvPr/>
              </p:nvGrpSpPr>
              <p:grpSpPr>
                <a:xfrm>
                  <a:off x="5200940" y="4770058"/>
                  <a:ext cx="795528" cy="400110"/>
                  <a:chOff x="533400" y="1581090"/>
                  <a:chExt cx="811697" cy="400110"/>
                </a:xfrm>
              </p:grpSpPr>
              <p:sp>
                <p:nvSpPr>
                  <p:cNvPr id="91" name="Rectangle 5">
                    <a:extLst>
                      <a:ext uri="{FF2B5EF4-FFF2-40B4-BE49-F238E27FC236}">
                        <a16:creationId xmlns:a16="http://schemas.microsoft.com/office/drawing/2014/main" id="{3F74FB06-E65C-41A0-B1E9-362B3A6CEC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" y="1600200"/>
                    <a:ext cx="811697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2" name="Text Box 11">
                    <a:extLst>
                      <a:ext uri="{FF2B5EF4-FFF2-40B4-BE49-F238E27FC236}">
                        <a16:creationId xmlns:a16="http://schemas.microsoft.com/office/drawing/2014/main" id="{A8A9A448-B10B-4353-B913-8EBC3075A2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608" y="1581090"/>
                    <a:ext cx="638205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dirty="0">
                        <a:solidFill>
                          <a:srgbClr val="00CC00"/>
                        </a:solidFill>
                      </a:rPr>
                      <a:t>?</a:t>
                    </a:r>
                    <a:r>
                      <a:rPr lang="en-US" altLang="en-US" sz="2000" dirty="0"/>
                      <a:t> : </a:t>
                    </a:r>
                    <a:r>
                      <a:rPr lang="en-US" altLang="en-US" sz="2000" dirty="0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86" name="Line 18">
                  <a:extLst>
                    <a:ext uri="{FF2B5EF4-FFF2-40B4-BE49-F238E27FC236}">
                      <a16:creationId xmlns:a16="http://schemas.microsoft.com/office/drawing/2014/main" id="{F66AA49A-6834-46FE-A854-A6A90D7FAF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02376" y="4244504"/>
                  <a:ext cx="258128" cy="40011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19">
                  <a:extLst>
                    <a:ext uri="{FF2B5EF4-FFF2-40B4-BE49-F238E27FC236}">
                      <a16:creationId xmlns:a16="http://schemas.microsoft.com/office/drawing/2014/main" id="{DEF13551-2315-48D1-95D7-FFC565B9FC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60691" y="4244504"/>
                  <a:ext cx="256032" cy="40011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66658221-F68B-46E1-9565-61662FD19D28}"/>
                    </a:ext>
                  </a:extLst>
                </p:cNvPr>
                <p:cNvGrpSpPr/>
                <p:nvPr/>
              </p:nvGrpSpPr>
              <p:grpSpPr>
                <a:xfrm>
                  <a:off x="4653211" y="3718950"/>
                  <a:ext cx="795528" cy="400110"/>
                  <a:chOff x="533400" y="1581090"/>
                  <a:chExt cx="811697" cy="400110"/>
                </a:xfrm>
              </p:grpSpPr>
              <p:sp>
                <p:nvSpPr>
                  <p:cNvPr id="89" name="Rectangle 5">
                    <a:extLst>
                      <a:ext uri="{FF2B5EF4-FFF2-40B4-BE49-F238E27FC236}">
                        <a16:creationId xmlns:a16="http://schemas.microsoft.com/office/drawing/2014/main" id="{7794B1C9-D84D-49F0-9C47-8AE814B937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" y="1600200"/>
                    <a:ext cx="811697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0" name="Text Box 11">
                    <a:extLst>
                      <a:ext uri="{FF2B5EF4-FFF2-40B4-BE49-F238E27FC236}">
                        <a16:creationId xmlns:a16="http://schemas.microsoft.com/office/drawing/2014/main" id="{1FC583D2-49C6-43C1-82E4-B8A29B1E913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7535" y="1581090"/>
                    <a:ext cx="31926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000" b="1" dirty="0"/>
                      <a:t>2</a:t>
                    </a:r>
                  </a:p>
                </p:txBody>
              </p:sp>
            </p:grpSp>
          </p:grpSp>
          <p:sp>
            <p:nvSpPr>
              <p:cNvPr id="80" name="Line 18">
                <a:extLst>
                  <a:ext uri="{FF2B5EF4-FFF2-40B4-BE49-F238E27FC236}">
                    <a16:creationId xmlns:a16="http://schemas.microsoft.com/office/drawing/2014/main" id="{72E04CB2-6C4C-4D8F-8FEC-477E93153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91547" y="3944679"/>
                <a:ext cx="258128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9">
                <a:extLst>
                  <a:ext uri="{FF2B5EF4-FFF2-40B4-BE49-F238E27FC236}">
                    <a16:creationId xmlns:a16="http://schemas.microsoft.com/office/drawing/2014/main" id="{56B858B8-332D-4BA0-9F82-79431F6C0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9862" y="3944679"/>
                <a:ext cx="256032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DF61F564-9001-4C0F-95B8-B46CB89DD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286" y="3469507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" name="Text Box 11">
                <a:extLst>
                  <a:ext uri="{FF2B5EF4-FFF2-40B4-BE49-F238E27FC236}">
                    <a16:creationId xmlns:a16="http://schemas.microsoft.com/office/drawing/2014/main" id="{6998FA38-48C3-4CCF-B434-AFF9B34BD3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4558" y="3450397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4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11800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45951 -0.1733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69" y="-86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-0.08542 0.002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C304F3-5DEF-4E4A-80E4-3AA986C7B9DC}"/>
              </a:ext>
            </a:extLst>
          </p:cNvPr>
          <p:cNvGrpSpPr/>
          <p:nvPr/>
        </p:nvGrpSpPr>
        <p:grpSpPr>
          <a:xfrm>
            <a:off x="9161800" y="2147510"/>
            <a:ext cx="795528" cy="400110"/>
            <a:chOff x="533400" y="1581090"/>
            <a:chExt cx="811697" cy="400110"/>
          </a:xfrm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CA69EA4B-6529-4F44-A87B-F22FDFCE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D517B482-FE82-44B5-AB8A-388E556CC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973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A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8FEE540-8EAE-4804-B8AC-BE6F1D16C6C5}"/>
              </a:ext>
            </a:extLst>
          </p:cNvPr>
          <p:cNvGrpSpPr/>
          <p:nvPr/>
        </p:nvGrpSpPr>
        <p:grpSpPr>
          <a:xfrm>
            <a:off x="10239485" y="2147510"/>
            <a:ext cx="846753" cy="400110"/>
            <a:chOff x="533400" y="1581090"/>
            <a:chExt cx="863963" cy="400110"/>
          </a:xfrm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80B82896-2202-44C3-B2CC-3999699D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2E62130B-C5B7-45E1-AFD5-AAB902F44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8197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“ ”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76D21A-647B-4E60-8060-B11175E35711}"/>
              </a:ext>
            </a:extLst>
          </p:cNvPr>
          <p:cNvGrpSpPr/>
          <p:nvPr/>
        </p:nvGrpSpPr>
        <p:grpSpPr>
          <a:xfrm>
            <a:off x="7039085" y="2153451"/>
            <a:ext cx="2918243" cy="3365627"/>
            <a:chOff x="7039085" y="2153451"/>
            <a:chExt cx="2918243" cy="336562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9AB8714-642B-4855-A26E-9E4780EC5893}"/>
                </a:ext>
              </a:extLst>
            </p:cNvPr>
            <p:cNvGrpSpPr/>
            <p:nvPr/>
          </p:nvGrpSpPr>
          <p:grpSpPr>
            <a:xfrm>
              <a:off x="7039085" y="2158396"/>
              <a:ext cx="795528" cy="400110"/>
              <a:chOff x="533400" y="1581090"/>
              <a:chExt cx="811697" cy="400110"/>
            </a:xfrm>
          </p:grpSpPr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CBC6E840-20AC-4162-8227-7AF02B153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" name="Text Box 11">
                <a:extLst>
                  <a:ext uri="{FF2B5EF4-FFF2-40B4-BE49-F238E27FC236}">
                    <a16:creationId xmlns:a16="http://schemas.microsoft.com/office/drawing/2014/main" id="{A88DDAE8-B956-46D4-B0EC-3B464CE35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9734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C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177998-5EEF-4E9C-812E-C22FCCAC2763}"/>
                </a:ext>
              </a:extLst>
            </p:cNvPr>
            <p:cNvGrpSpPr/>
            <p:nvPr/>
          </p:nvGrpSpPr>
          <p:grpSpPr>
            <a:xfrm>
              <a:off x="7408824" y="2153451"/>
              <a:ext cx="2548504" cy="3365627"/>
              <a:chOff x="1800219" y="3339973"/>
              <a:chExt cx="2548504" cy="336562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8A4D8B9-1C15-4B8B-96B7-F23326A2FEAB}"/>
                  </a:ext>
                </a:extLst>
              </p:cNvPr>
              <p:cNvGrpSpPr/>
              <p:nvPr/>
            </p:nvGrpSpPr>
            <p:grpSpPr>
              <a:xfrm>
                <a:off x="1800219" y="4309234"/>
                <a:ext cx="2548504" cy="2396366"/>
                <a:chOff x="4782905" y="2142565"/>
                <a:chExt cx="2548504" cy="2396366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F68EC5EC-8955-423C-88D9-34CBDB451EAE}"/>
                    </a:ext>
                  </a:extLst>
                </p:cNvPr>
                <p:cNvGrpSpPr/>
                <p:nvPr/>
              </p:nvGrpSpPr>
              <p:grpSpPr>
                <a:xfrm>
                  <a:off x="4872176" y="2147510"/>
                  <a:ext cx="795528" cy="400110"/>
                  <a:chOff x="533400" y="1581090"/>
                  <a:chExt cx="811697" cy="400110"/>
                </a:xfrm>
              </p:grpSpPr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C2D654D8-5FAC-4710-B7B4-C23E395FF4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" y="1600200"/>
                    <a:ext cx="811697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5" name="Text Box 11">
                    <a:extLst>
                      <a:ext uri="{FF2B5EF4-FFF2-40B4-BE49-F238E27FC236}">
                        <a16:creationId xmlns:a16="http://schemas.microsoft.com/office/drawing/2014/main" id="{184D7190-AF8C-4AEC-A8D6-82EE299181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608" y="1581090"/>
                    <a:ext cx="754331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dirty="0">
                        <a:solidFill>
                          <a:srgbClr val="00CC00"/>
                        </a:solidFill>
                      </a:rPr>
                      <a:t>M</a:t>
                    </a:r>
                    <a:r>
                      <a:rPr lang="en-US" altLang="en-US" sz="2000" dirty="0"/>
                      <a:t> : </a:t>
                    </a:r>
                    <a:r>
                      <a:rPr lang="en-US" altLang="en-US" sz="2000" dirty="0">
                        <a:solidFill>
                          <a:srgbClr val="FF0000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8161E2C9-6572-4E87-9E7E-07B9EE959692}"/>
                    </a:ext>
                  </a:extLst>
                </p:cNvPr>
                <p:cNvGrpSpPr/>
                <p:nvPr/>
              </p:nvGrpSpPr>
              <p:grpSpPr>
                <a:xfrm>
                  <a:off x="4782905" y="2142565"/>
                  <a:ext cx="2548504" cy="2396366"/>
                  <a:chOff x="4076649" y="3450397"/>
                  <a:chExt cx="2548504" cy="2396366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D87D8A17-8A3B-4E9F-8C07-A62117E311FC}"/>
                      </a:ext>
                    </a:extLst>
                  </p:cNvPr>
                  <p:cNvGrpSpPr/>
                  <p:nvPr/>
                </p:nvGrpSpPr>
                <p:grpSpPr>
                  <a:xfrm>
                    <a:off x="5829625" y="4395545"/>
                    <a:ext cx="795528" cy="400110"/>
                    <a:chOff x="533400" y="1581090"/>
                    <a:chExt cx="811697" cy="400110"/>
                  </a:xfrm>
                </p:grpSpPr>
                <p:sp>
                  <p:nvSpPr>
                    <p:cNvPr id="45" name="Rectangle 5">
                      <a:extLst>
                        <a:ext uri="{FF2B5EF4-FFF2-40B4-BE49-F238E27FC236}">
                          <a16:creationId xmlns:a16="http://schemas.microsoft.com/office/drawing/2014/main" id="{8FE33B23-1A80-4D30-836A-3B6EFF06CD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3400" y="1600200"/>
                      <a:ext cx="811697" cy="36671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6" name="Text Box 11">
                      <a:extLst>
                        <a:ext uri="{FF2B5EF4-FFF2-40B4-BE49-F238E27FC236}">
                          <a16:creationId xmlns:a16="http://schemas.microsoft.com/office/drawing/2014/main" id="{E3E66093-1341-47A1-BC84-8D6DCA2A5E0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7608" y="1581090"/>
                      <a:ext cx="682366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l" eaLnBrk="1" hangingPunct="1"/>
                      <a:r>
                        <a:rPr lang="en-US" altLang="en-US" sz="2000" dirty="0">
                          <a:solidFill>
                            <a:srgbClr val="00CC00"/>
                          </a:solidFill>
                        </a:rPr>
                        <a:t>E</a:t>
                      </a:r>
                      <a:r>
                        <a:rPr lang="en-US" altLang="en-US" sz="2000" dirty="0"/>
                        <a:t> : 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3161D0DD-6D76-49F3-8D0E-E77B935F9406}"/>
                      </a:ext>
                    </a:extLst>
                  </p:cNvPr>
                  <p:cNvGrpSpPr/>
                  <p:nvPr/>
                </p:nvGrpSpPr>
                <p:grpSpPr>
                  <a:xfrm>
                    <a:off x="4076649" y="4395545"/>
                    <a:ext cx="1873213" cy="1451218"/>
                    <a:chOff x="4123255" y="3718950"/>
                    <a:chExt cx="1873213" cy="1451218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737046FE-C4DD-4567-A293-F89AFD6700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3255" y="4770058"/>
                      <a:ext cx="795528" cy="400110"/>
                      <a:chOff x="533400" y="1581090"/>
                      <a:chExt cx="811697" cy="400110"/>
                    </a:xfrm>
                  </p:grpSpPr>
                  <p:sp>
                    <p:nvSpPr>
                      <p:cNvPr id="12" name="Rectangle 5">
                        <a:extLst>
                          <a:ext uri="{FF2B5EF4-FFF2-40B4-BE49-F238E27FC236}">
                            <a16:creationId xmlns:a16="http://schemas.microsoft.com/office/drawing/2014/main" id="{1CD858C8-3995-4FB8-A218-7C08F7BE639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3400" y="1600200"/>
                        <a:ext cx="811697" cy="3667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3" name="Text Box 11">
                        <a:extLst>
                          <a:ext uri="{FF2B5EF4-FFF2-40B4-BE49-F238E27FC236}">
                            <a16:creationId xmlns:a16="http://schemas.microsoft.com/office/drawing/2014/main" id="{E54F8C5A-82E0-4666-B896-B0683CB3228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77608" y="1581090"/>
                        <a:ext cx="608765" cy="40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algn="l" eaLnBrk="1" hangingPunct="1"/>
                        <a:r>
                          <a:rPr lang="en-US" altLang="en-US" sz="2000" dirty="0">
                            <a:solidFill>
                              <a:srgbClr val="00CC00"/>
                            </a:solidFill>
                          </a:rPr>
                          <a:t>I</a:t>
                        </a:r>
                        <a:r>
                          <a:rPr lang="en-US" altLang="en-US" sz="2000" dirty="0"/>
                          <a:t> : </a:t>
                        </a:r>
                        <a: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F647FDAA-87C4-4CFF-A194-20B73CDA1B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00940" y="4770058"/>
                      <a:ext cx="795528" cy="400110"/>
                      <a:chOff x="533400" y="1581090"/>
                      <a:chExt cx="811697" cy="400110"/>
                    </a:xfrm>
                  </p:grpSpPr>
                  <p:sp>
                    <p:nvSpPr>
                      <p:cNvPr id="42" name="Rectangle 5">
                        <a:extLst>
                          <a:ext uri="{FF2B5EF4-FFF2-40B4-BE49-F238E27FC236}">
                            <a16:creationId xmlns:a16="http://schemas.microsoft.com/office/drawing/2014/main" id="{3688120F-A4A8-4ABE-BD3A-97ECB3DAD35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3400" y="1600200"/>
                        <a:ext cx="811697" cy="3667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3" name="Text Box 11">
                        <a:extLst>
                          <a:ext uri="{FF2B5EF4-FFF2-40B4-BE49-F238E27FC236}">
                            <a16:creationId xmlns:a16="http://schemas.microsoft.com/office/drawing/2014/main" id="{D0339D88-2BA3-465F-B67D-70574EB1134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77608" y="1581090"/>
                        <a:ext cx="638205" cy="40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algn="l" eaLnBrk="1" hangingPunct="1"/>
                        <a:r>
                          <a:rPr lang="en-US" altLang="en-US" sz="2000" dirty="0">
                            <a:solidFill>
                              <a:srgbClr val="00CC00"/>
                            </a:solidFill>
                          </a:rPr>
                          <a:t>?</a:t>
                        </a:r>
                        <a:r>
                          <a:rPr lang="en-US" altLang="en-US" sz="2000" dirty="0"/>
                          <a:t> : </a:t>
                        </a:r>
                        <a: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sp>
                  <p:nvSpPr>
                    <p:cNvPr id="2" name="Line 18">
                      <a:extLst>
                        <a:ext uri="{FF2B5EF4-FFF2-40B4-BE49-F238E27FC236}">
                          <a16:creationId xmlns:a16="http://schemas.microsoft.com/office/drawing/2014/main" id="{5523C332-70C6-4164-B28B-98599D02D26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02376" y="4244504"/>
                      <a:ext cx="258128" cy="40011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" name="Line 19">
                      <a:extLst>
                        <a:ext uri="{FF2B5EF4-FFF2-40B4-BE49-F238E27FC236}">
                          <a16:creationId xmlns:a16="http://schemas.microsoft.com/office/drawing/2014/main" id="{28407B1C-8DE6-479E-8BE9-40DA1DC83E0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60691" y="4244504"/>
                      <a:ext cx="256032" cy="40011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6D35AA12-246C-45EE-AE18-023B2DCC59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53211" y="3718950"/>
                      <a:ext cx="795528" cy="400110"/>
                      <a:chOff x="533400" y="1581090"/>
                      <a:chExt cx="811697" cy="400110"/>
                    </a:xfrm>
                  </p:grpSpPr>
                  <p:sp>
                    <p:nvSpPr>
                      <p:cNvPr id="40" name="Rectangle 5">
                        <a:extLst>
                          <a:ext uri="{FF2B5EF4-FFF2-40B4-BE49-F238E27FC236}">
                            <a16:creationId xmlns:a16="http://schemas.microsoft.com/office/drawing/2014/main" id="{9662617F-604A-4D76-A44D-A449BD115F5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3400" y="1600200"/>
                        <a:ext cx="811697" cy="3667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68" name="Text Box 11">
                        <a:extLst>
                          <a:ext uri="{FF2B5EF4-FFF2-40B4-BE49-F238E27FC236}">
                            <a16:creationId xmlns:a16="http://schemas.microsoft.com/office/drawing/2014/main" id="{B4C689F0-15DA-48C5-A93D-D8D64E5F3E4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77535" y="1581090"/>
                        <a:ext cx="319266" cy="40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en-US" sz="2000" b="1" dirty="0"/>
                          <a:t>2</a:t>
                        </a:r>
                      </a:p>
                    </p:txBody>
                  </p:sp>
                </p:grpSp>
              </p:grpSp>
              <p:sp>
                <p:nvSpPr>
                  <p:cNvPr id="5" name="Line 18">
                    <a:extLst>
                      <a:ext uri="{FF2B5EF4-FFF2-40B4-BE49-F238E27FC236}">
                        <a16:creationId xmlns:a16="http://schemas.microsoft.com/office/drawing/2014/main" id="{6386ECB5-0054-4B08-8F37-4E79312C1A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91547" y="3944679"/>
                    <a:ext cx="258128" cy="4001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" name="Line 19">
                    <a:extLst>
                      <a:ext uri="{FF2B5EF4-FFF2-40B4-BE49-F238E27FC236}">
                        <a16:creationId xmlns:a16="http://schemas.microsoft.com/office/drawing/2014/main" id="{3B63ADEC-3452-4055-9A20-C06DD8B3A2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9862" y="3944679"/>
                    <a:ext cx="256032" cy="4001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" name="Rectangle 5">
                    <a:extLst>
                      <a:ext uri="{FF2B5EF4-FFF2-40B4-BE49-F238E27FC236}">
                        <a16:creationId xmlns:a16="http://schemas.microsoft.com/office/drawing/2014/main" id="{F649E3A4-4188-4B26-83A9-7AE8DE0553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5286" y="3469507"/>
                    <a:ext cx="795528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1" name="Text Box 11">
                    <a:extLst>
                      <a:ext uri="{FF2B5EF4-FFF2-40B4-BE49-F238E27FC236}">
                        <a16:creationId xmlns:a16="http://schemas.microsoft.com/office/drawing/2014/main" id="{751A5543-823A-43C3-90AE-39B2AB5FE19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4558" y="3450397"/>
                    <a:ext cx="31290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000" b="1" dirty="0"/>
                      <a:t>4</a:t>
                    </a:r>
                  </a:p>
                </p:txBody>
              </p:sp>
            </p:grpSp>
          </p:grpSp>
          <p:sp>
            <p:nvSpPr>
              <p:cNvPr id="14" name="Line 18">
                <a:extLst>
                  <a:ext uri="{FF2B5EF4-FFF2-40B4-BE49-F238E27FC236}">
                    <a16:creationId xmlns:a16="http://schemas.microsoft.com/office/drawing/2014/main" id="{CCABABAC-0C07-4FB3-B1D0-955413A58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25580" y="3834255"/>
                <a:ext cx="258128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09BA7B44-7966-4A24-88F3-236C81872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3895" y="3834255"/>
                <a:ext cx="256032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BE12C687-7E6D-4DDA-BBC8-D9BC5CC38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607" y="3359083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" name="Text Box 11">
                <a:extLst>
                  <a:ext uri="{FF2B5EF4-FFF2-40B4-BE49-F238E27FC236}">
                    <a16:creationId xmlns:a16="http://schemas.microsoft.com/office/drawing/2014/main" id="{38964210-EA63-4193-8277-FA2E2E7D3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993" y="333997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7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7A13E62-E600-4DE4-A5B3-B01A9061D810}"/>
              </a:ext>
            </a:extLst>
          </p:cNvPr>
          <p:cNvGrpSpPr/>
          <p:nvPr/>
        </p:nvGrpSpPr>
        <p:grpSpPr>
          <a:xfrm>
            <a:off x="2187766" y="3648194"/>
            <a:ext cx="2413792" cy="2307762"/>
            <a:chOff x="2187766" y="3648194"/>
            <a:chExt cx="2413792" cy="23077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D81B852-053B-466E-BD9C-6B60D6E35D93}"/>
                </a:ext>
              </a:extLst>
            </p:cNvPr>
            <p:cNvGrpSpPr/>
            <p:nvPr/>
          </p:nvGrpSpPr>
          <p:grpSpPr>
            <a:xfrm>
              <a:off x="2187766" y="4582528"/>
              <a:ext cx="2413792" cy="1373428"/>
              <a:chOff x="5388166" y="2142565"/>
              <a:chExt cx="2413792" cy="1373428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C18A641-117D-4291-89A4-51FC16B0652D}"/>
                  </a:ext>
                </a:extLst>
              </p:cNvPr>
              <p:cNvGrpSpPr/>
              <p:nvPr/>
            </p:nvGrpSpPr>
            <p:grpSpPr>
              <a:xfrm>
                <a:off x="7006430" y="2147510"/>
                <a:ext cx="795528" cy="400110"/>
                <a:chOff x="533400" y="1581090"/>
                <a:chExt cx="811697" cy="400110"/>
              </a:xfrm>
            </p:grpSpPr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79C74484-1895-4C4B-A2DB-6DFF8E83FE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8" name="Text Box 11">
                  <a:extLst>
                    <a:ext uri="{FF2B5EF4-FFF2-40B4-BE49-F238E27FC236}">
                      <a16:creationId xmlns:a16="http://schemas.microsoft.com/office/drawing/2014/main" id="{358652B0-09C6-477B-A3B8-239CBF3919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71180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N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E9642FF-2E4D-4F1E-A324-3184813ED87F}"/>
                  </a:ext>
                </a:extLst>
              </p:cNvPr>
              <p:cNvGrpSpPr/>
              <p:nvPr/>
            </p:nvGrpSpPr>
            <p:grpSpPr>
              <a:xfrm>
                <a:off x="5388166" y="2142565"/>
                <a:ext cx="1867939" cy="1373428"/>
                <a:chOff x="1513766" y="3830306"/>
                <a:chExt cx="1867939" cy="1373428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DF30169F-8BF5-4A37-8180-7E51AFA24337}"/>
                    </a:ext>
                  </a:extLst>
                </p:cNvPr>
                <p:cNvGrpSpPr/>
                <p:nvPr/>
              </p:nvGrpSpPr>
              <p:grpSpPr>
                <a:xfrm>
                  <a:off x="1513766" y="4803624"/>
                  <a:ext cx="795528" cy="400110"/>
                  <a:chOff x="533400" y="1581090"/>
                  <a:chExt cx="811697" cy="400110"/>
                </a:xfrm>
              </p:grpSpPr>
              <p:sp>
                <p:nvSpPr>
                  <p:cNvPr id="48" name="Rectangle 5">
                    <a:extLst>
                      <a:ext uri="{FF2B5EF4-FFF2-40B4-BE49-F238E27FC236}">
                        <a16:creationId xmlns:a16="http://schemas.microsoft.com/office/drawing/2014/main" id="{0C83F1D7-4000-4134-98C1-F88EAF3EAD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" y="1600200"/>
                    <a:ext cx="811697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9" name="Text Box 11">
                    <a:extLst>
                      <a:ext uri="{FF2B5EF4-FFF2-40B4-BE49-F238E27FC236}">
                        <a16:creationId xmlns:a16="http://schemas.microsoft.com/office/drawing/2014/main" id="{89DB21A0-4C3E-4E6A-8AEF-C4E4C742443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608" y="1581090"/>
                    <a:ext cx="67268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dirty="0">
                        <a:solidFill>
                          <a:srgbClr val="00CC00"/>
                        </a:solidFill>
                      </a:rPr>
                      <a:t>L</a:t>
                    </a:r>
                    <a:r>
                      <a:rPr lang="en-US" altLang="en-US" sz="2000" dirty="0"/>
                      <a:t> : </a:t>
                    </a:r>
                    <a:r>
                      <a:rPr lang="en-US" altLang="en-US" sz="2000" dirty="0">
                        <a:solidFill>
                          <a:srgbClr val="FF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0C8FC8E-165E-4FF5-B9E4-76AE748F5370}"/>
                    </a:ext>
                  </a:extLst>
                </p:cNvPr>
                <p:cNvGrpSpPr/>
                <p:nvPr/>
              </p:nvGrpSpPr>
              <p:grpSpPr>
                <a:xfrm>
                  <a:off x="2586177" y="4803624"/>
                  <a:ext cx="795528" cy="400110"/>
                  <a:chOff x="533400" y="1581090"/>
                  <a:chExt cx="811697" cy="400110"/>
                </a:xfrm>
              </p:grpSpPr>
              <p:sp>
                <p:nvSpPr>
                  <p:cNvPr id="51" name="Rectangle 5">
                    <a:extLst>
                      <a:ext uri="{FF2B5EF4-FFF2-40B4-BE49-F238E27FC236}">
                        <a16:creationId xmlns:a16="http://schemas.microsoft.com/office/drawing/2014/main" id="{AB08BF17-1644-44C1-9B15-4268E28742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" y="1600200"/>
                    <a:ext cx="811697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2" name="Text Box 11">
                    <a:extLst>
                      <a:ext uri="{FF2B5EF4-FFF2-40B4-BE49-F238E27FC236}">
                        <a16:creationId xmlns:a16="http://schemas.microsoft.com/office/drawing/2014/main" id="{0345FB9D-8979-4F78-9339-4D49DB285BD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608" y="1581090"/>
                    <a:ext cx="69708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dirty="0">
                        <a:solidFill>
                          <a:srgbClr val="00CC00"/>
                        </a:solidFill>
                      </a:rPr>
                      <a:t>R</a:t>
                    </a:r>
                    <a:r>
                      <a:rPr lang="en-US" altLang="en-US" sz="2000" dirty="0"/>
                      <a:t> : </a:t>
                    </a:r>
                    <a:r>
                      <a:rPr lang="en-US" altLang="en-US" sz="2000" dirty="0">
                        <a:solidFill>
                          <a:srgbClr val="FF0000"/>
                        </a:solidFill>
                      </a:rPr>
                      <a:t>2</a:t>
                    </a:r>
                  </a:p>
                </p:txBody>
              </p:sp>
            </p:grpSp>
            <p:sp>
              <p:nvSpPr>
                <p:cNvPr id="8" name="Line 18">
                  <a:extLst>
                    <a:ext uri="{FF2B5EF4-FFF2-40B4-BE49-F238E27FC236}">
                      <a16:creationId xmlns:a16="http://schemas.microsoft.com/office/drawing/2014/main" id="{1B87C408-CB7A-42B9-8F79-0F3B53C5A0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25590" y="4324588"/>
                  <a:ext cx="258128" cy="40011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Line 19">
                  <a:extLst>
                    <a:ext uri="{FF2B5EF4-FFF2-40B4-BE49-F238E27FC236}">
                      <a16:creationId xmlns:a16="http://schemas.microsoft.com/office/drawing/2014/main" id="{4A927D1C-C0B8-4830-9D9F-AC150362BA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3905" y="4324588"/>
                  <a:ext cx="256032" cy="40011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Rectangle 5">
                  <a:extLst>
                    <a:ext uri="{FF2B5EF4-FFF2-40B4-BE49-F238E27FC236}">
                      <a16:creationId xmlns:a16="http://schemas.microsoft.com/office/drawing/2014/main" id="{7F9D9C0F-90FD-4C8D-89CC-6E50D62F9F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9329" y="3849416"/>
                  <a:ext cx="795528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" name="Text Box 11">
                  <a:extLst>
                    <a:ext uri="{FF2B5EF4-FFF2-40B4-BE49-F238E27FC236}">
                      <a16:creationId xmlns:a16="http://schemas.microsoft.com/office/drawing/2014/main" id="{6A205520-A2A8-425A-B726-4357331F05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8601" y="3830306"/>
                  <a:ext cx="31290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 dirty="0"/>
                    <a:t>4</a:t>
                  </a:r>
                </a:p>
              </p:txBody>
            </p:sp>
          </p:grpSp>
        </p:grp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232D0072-1038-4C92-8CA8-CA6174CF3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6438" y="4142476"/>
              <a:ext cx="258128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9">
              <a:extLst>
                <a:ext uri="{FF2B5EF4-FFF2-40B4-BE49-F238E27FC236}">
                  <a16:creationId xmlns:a16="http://schemas.microsoft.com/office/drawing/2014/main" id="{C97F6540-FFFB-4ED5-8C8A-19134BA74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753" y="4142476"/>
              <a:ext cx="256032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6CB392B8-0DB7-4A06-8D19-1F7DE4EC9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177" y="3667304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Text Box 11">
              <a:extLst>
                <a:ext uri="{FF2B5EF4-FFF2-40B4-BE49-F238E27FC236}">
                  <a16:creationId xmlns:a16="http://schemas.microsoft.com/office/drawing/2014/main" id="{305543D9-30CD-4ECB-96CF-47F6F7FDC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9449" y="3648194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8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296911A-28DF-4E7C-ABAD-0539E9C53814}"/>
              </a:ext>
            </a:extLst>
          </p:cNvPr>
          <p:cNvSpPr txBox="1"/>
          <p:nvPr/>
        </p:nvSpPr>
        <p:spPr>
          <a:xfrm>
            <a:off x="445739" y="1204565"/>
            <a:ext cx="108639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algn="ctr">
              <a:spcBef>
                <a:spcPts val="240"/>
              </a:spcBef>
            </a:pPr>
            <a:r>
              <a:rPr lang="en-US" altLang="en-US" sz="2200" b="1" dirty="0">
                <a:solidFill>
                  <a:srgbClr val="FF0000"/>
                </a:solidFill>
                <a:sym typeface="Symbol" pitchFamily="18" charset="2"/>
              </a:rPr>
              <a:t>Using Huffman coding, encode the string: </a:t>
            </a:r>
            <a:r>
              <a:rPr lang="en-US" altLang="en-US" sz="2200" b="1" dirty="0">
                <a:sym typeface="Symbol" pitchFamily="18" charset="2"/>
              </a:rPr>
              <a:t>“</a:t>
            </a:r>
            <a:r>
              <a:rPr lang="en-US" altLang="en-US" sz="2200" dirty="0">
                <a:sym typeface="Symbol" pitchFamily="18" charset="2"/>
              </a:rPr>
              <a:t>CAN A CLAM CRAM IN A CLEAN CREAM CAN?”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8EFE1ED-BBF5-460E-AFC8-2BC7F790EE98}"/>
              </a:ext>
            </a:extLst>
          </p:cNvPr>
          <p:cNvGrpSpPr/>
          <p:nvPr/>
        </p:nvGrpSpPr>
        <p:grpSpPr>
          <a:xfrm>
            <a:off x="2187766" y="4579126"/>
            <a:ext cx="2413792" cy="1373428"/>
            <a:chOff x="5388166" y="2142565"/>
            <a:chExt cx="2413792" cy="137342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58EE4D7-1695-4A5A-87E2-4FAA6C7CB1FB}"/>
                </a:ext>
              </a:extLst>
            </p:cNvPr>
            <p:cNvGrpSpPr/>
            <p:nvPr/>
          </p:nvGrpSpPr>
          <p:grpSpPr>
            <a:xfrm>
              <a:off x="7006430" y="2147510"/>
              <a:ext cx="795528" cy="400110"/>
              <a:chOff x="533400" y="1581090"/>
              <a:chExt cx="811697" cy="400110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7C7D1BA1-B975-4696-85ED-8E7C159D7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1" name="Text Box 11">
                <a:extLst>
                  <a:ext uri="{FF2B5EF4-FFF2-40B4-BE49-F238E27FC236}">
                    <a16:creationId xmlns:a16="http://schemas.microsoft.com/office/drawing/2014/main" id="{B8837BE7-ECC2-4BE3-A145-52F7A167E4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7118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N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AF432A8-0C49-4975-A2A1-04B662E07C00}"/>
                </a:ext>
              </a:extLst>
            </p:cNvPr>
            <p:cNvGrpSpPr/>
            <p:nvPr/>
          </p:nvGrpSpPr>
          <p:grpSpPr>
            <a:xfrm>
              <a:off x="5388166" y="2142565"/>
              <a:ext cx="1867939" cy="1373428"/>
              <a:chOff x="1513766" y="3830306"/>
              <a:chExt cx="1867939" cy="137342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6F4052B-712D-4FB2-97EE-22AA9849C505}"/>
                  </a:ext>
                </a:extLst>
              </p:cNvPr>
              <p:cNvGrpSpPr/>
              <p:nvPr/>
            </p:nvGrpSpPr>
            <p:grpSpPr>
              <a:xfrm>
                <a:off x="1513766" y="4803624"/>
                <a:ext cx="795528" cy="400110"/>
                <a:chOff x="533400" y="1581090"/>
                <a:chExt cx="811697" cy="400110"/>
              </a:xfrm>
            </p:grpSpPr>
            <p:sp>
              <p:nvSpPr>
                <p:cNvPr id="88" name="Rectangle 5">
                  <a:extLst>
                    <a:ext uri="{FF2B5EF4-FFF2-40B4-BE49-F238E27FC236}">
                      <a16:creationId xmlns:a16="http://schemas.microsoft.com/office/drawing/2014/main" id="{9E3BD976-D43E-4517-A4C4-38504C06CD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9" name="Text Box 11">
                  <a:extLst>
                    <a:ext uri="{FF2B5EF4-FFF2-40B4-BE49-F238E27FC236}">
                      <a16:creationId xmlns:a16="http://schemas.microsoft.com/office/drawing/2014/main" id="{0DEF4EC7-CBD7-4C17-AC77-9C83B540F1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672683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L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2670037-EE6B-4345-8273-75739C091311}"/>
                  </a:ext>
                </a:extLst>
              </p:cNvPr>
              <p:cNvGrpSpPr/>
              <p:nvPr/>
            </p:nvGrpSpPr>
            <p:grpSpPr>
              <a:xfrm>
                <a:off x="2586177" y="4803624"/>
                <a:ext cx="795528" cy="400110"/>
                <a:chOff x="533400" y="1581090"/>
                <a:chExt cx="811697" cy="400110"/>
              </a:xfrm>
            </p:grpSpPr>
            <p:sp>
              <p:nvSpPr>
                <p:cNvPr id="86" name="Rectangle 5">
                  <a:extLst>
                    <a:ext uri="{FF2B5EF4-FFF2-40B4-BE49-F238E27FC236}">
                      <a16:creationId xmlns:a16="http://schemas.microsoft.com/office/drawing/2014/main" id="{4D8D4E33-91FE-4161-9793-1C0864963B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7" name="Text Box 11">
                  <a:extLst>
                    <a:ext uri="{FF2B5EF4-FFF2-40B4-BE49-F238E27FC236}">
                      <a16:creationId xmlns:a16="http://schemas.microsoft.com/office/drawing/2014/main" id="{4DD46EB8-BFD7-4417-B9DA-0D6D6E94B8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69708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R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81" name="Line 18">
                <a:extLst>
                  <a:ext uri="{FF2B5EF4-FFF2-40B4-BE49-F238E27FC236}">
                    <a16:creationId xmlns:a16="http://schemas.microsoft.com/office/drawing/2014/main" id="{23CB1E6F-F127-40E7-9583-E1130C34F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5590" y="4324588"/>
                <a:ext cx="258128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9">
                <a:extLst>
                  <a:ext uri="{FF2B5EF4-FFF2-40B4-BE49-F238E27FC236}">
                    <a16:creationId xmlns:a16="http://schemas.microsoft.com/office/drawing/2014/main" id="{36A206B4-3660-476F-80B5-AE445808C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905" y="4324588"/>
                <a:ext cx="256032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5">
                <a:extLst>
                  <a:ext uri="{FF2B5EF4-FFF2-40B4-BE49-F238E27FC236}">
                    <a16:creationId xmlns:a16="http://schemas.microsoft.com/office/drawing/2014/main" id="{1F40C2EF-FB92-4542-BE43-F400C1AA0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329" y="3849416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5" name="Text Box 11">
                <a:extLst>
                  <a:ext uri="{FF2B5EF4-FFF2-40B4-BE49-F238E27FC236}">
                    <a16:creationId xmlns:a16="http://schemas.microsoft.com/office/drawing/2014/main" id="{7320CD3A-180E-4B0A-99FA-355C78701D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601" y="3830306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4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29062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0.38893 -0.2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8" y="-1067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00162 L -0.27644 0.00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2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BCB2D6-660A-486E-AD9F-CDEDD95779F5}"/>
              </a:ext>
            </a:extLst>
          </p:cNvPr>
          <p:cNvGrpSpPr/>
          <p:nvPr/>
        </p:nvGrpSpPr>
        <p:grpSpPr>
          <a:xfrm>
            <a:off x="6923493" y="2147510"/>
            <a:ext cx="4162745" cy="2327967"/>
            <a:chOff x="6923493" y="2147510"/>
            <a:chExt cx="4162745" cy="232796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4C304F3-5DEF-4E4A-80E4-3AA986C7B9DC}"/>
                </a:ext>
              </a:extLst>
            </p:cNvPr>
            <p:cNvGrpSpPr/>
            <p:nvPr/>
          </p:nvGrpSpPr>
          <p:grpSpPr>
            <a:xfrm>
              <a:off x="9161800" y="2147510"/>
              <a:ext cx="795528" cy="400110"/>
              <a:chOff x="533400" y="1581090"/>
              <a:chExt cx="811697" cy="400110"/>
            </a:xfrm>
          </p:grpSpPr>
          <p:sp>
            <p:nvSpPr>
              <p:cNvPr id="63" name="Rectangle 5">
                <a:extLst>
                  <a:ext uri="{FF2B5EF4-FFF2-40B4-BE49-F238E27FC236}">
                    <a16:creationId xmlns:a16="http://schemas.microsoft.com/office/drawing/2014/main" id="{CA69EA4B-6529-4F44-A87B-F22FDFCEF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4" name="Text Box 11">
                <a:extLst>
                  <a:ext uri="{FF2B5EF4-FFF2-40B4-BE49-F238E27FC236}">
                    <a16:creationId xmlns:a16="http://schemas.microsoft.com/office/drawing/2014/main" id="{D517B482-FE82-44B5-AB8A-388E556CC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9734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A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8FEE540-8EAE-4804-B8AC-BE6F1D16C6C5}"/>
                </a:ext>
              </a:extLst>
            </p:cNvPr>
            <p:cNvGrpSpPr/>
            <p:nvPr/>
          </p:nvGrpSpPr>
          <p:grpSpPr>
            <a:xfrm>
              <a:off x="10239485" y="2147510"/>
              <a:ext cx="846753" cy="400110"/>
              <a:chOff x="533400" y="1581090"/>
              <a:chExt cx="863963" cy="400110"/>
            </a:xfrm>
          </p:grpSpPr>
          <p:sp>
            <p:nvSpPr>
              <p:cNvPr id="66" name="Rectangle 5">
                <a:extLst>
                  <a:ext uri="{FF2B5EF4-FFF2-40B4-BE49-F238E27FC236}">
                    <a16:creationId xmlns:a16="http://schemas.microsoft.com/office/drawing/2014/main" id="{80B82896-2202-44C3-B2CC-3999699D2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" name="Text Box 11">
                <a:extLst>
                  <a:ext uri="{FF2B5EF4-FFF2-40B4-BE49-F238E27FC236}">
                    <a16:creationId xmlns:a16="http://schemas.microsoft.com/office/drawing/2014/main" id="{2E62130B-C5B7-45E1-AFD5-AAB902F44E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8197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“ ”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7A13E62-E600-4DE4-A5B3-B01A9061D810}"/>
                </a:ext>
              </a:extLst>
            </p:cNvPr>
            <p:cNvGrpSpPr/>
            <p:nvPr/>
          </p:nvGrpSpPr>
          <p:grpSpPr>
            <a:xfrm>
              <a:off x="6923493" y="2167715"/>
              <a:ext cx="2413792" cy="2307762"/>
              <a:chOff x="2187766" y="3648194"/>
              <a:chExt cx="2413792" cy="230776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D81B852-053B-466E-BD9C-6B60D6E35D93}"/>
                  </a:ext>
                </a:extLst>
              </p:cNvPr>
              <p:cNvGrpSpPr/>
              <p:nvPr/>
            </p:nvGrpSpPr>
            <p:grpSpPr>
              <a:xfrm>
                <a:off x="2187766" y="4582528"/>
                <a:ext cx="2413792" cy="1373428"/>
                <a:chOff x="5388166" y="2142565"/>
                <a:chExt cx="2413792" cy="1373428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6C18A641-117D-4291-89A4-51FC16B0652D}"/>
                    </a:ext>
                  </a:extLst>
                </p:cNvPr>
                <p:cNvGrpSpPr/>
                <p:nvPr/>
              </p:nvGrpSpPr>
              <p:grpSpPr>
                <a:xfrm>
                  <a:off x="7006430" y="2147510"/>
                  <a:ext cx="795528" cy="400110"/>
                  <a:chOff x="533400" y="1581090"/>
                  <a:chExt cx="811697" cy="400110"/>
                </a:xfrm>
              </p:grpSpPr>
              <p:sp>
                <p:nvSpPr>
                  <p:cNvPr id="57" name="Rectangle 5">
                    <a:extLst>
                      <a:ext uri="{FF2B5EF4-FFF2-40B4-BE49-F238E27FC236}">
                        <a16:creationId xmlns:a16="http://schemas.microsoft.com/office/drawing/2014/main" id="{79C74484-1895-4C4B-A2DB-6DFF8E83FE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" y="1600200"/>
                    <a:ext cx="811697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8" name="Text Box 11">
                    <a:extLst>
                      <a:ext uri="{FF2B5EF4-FFF2-40B4-BE49-F238E27FC236}">
                        <a16:creationId xmlns:a16="http://schemas.microsoft.com/office/drawing/2014/main" id="{358652B0-09C6-477B-A3B8-239CBF3919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608" y="1581090"/>
                    <a:ext cx="71180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dirty="0">
                        <a:solidFill>
                          <a:srgbClr val="00CC00"/>
                        </a:solidFill>
                      </a:rPr>
                      <a:t>N</a:t>
                    </a:r>
                    <a:r>
                      <a:rPr lang="en-US" altLang="en-US" sz="2000" dirty="0"/>
                      <a:t> : </a:t>
                    </a:r>
                    <a:r>
                      <a:rPr lang="en-US" altLang="en-US" sz="2000" dirty="0">
                        <a:solidFill>
                          <a:srgbClr val="FF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E9642FF-2E4D-4F1E-A324-3184813ED87F}"/>
                    </a:ext>
                  </a:extLst>
                </p:cNvPr>
                <p:cNvGrpSpPr/>
                <p:nvPr/>
              </p:nvGrpSpPr>
              <p:grpSpPr>
                <a:xfrm>
                  <a:off x="5388166" y="2142565"/>
                  <a:ext cx="1867939" cy="1373428"/>
                  <a:chOff x="1513766" y="3830306"/>
                  <a:chExt cx="1867939" cy="1373428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DF30169F-8BF5-4A37-8180-7E51AFA24337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66" y="4803624"/>
                    <a:ext cx="795528" cy="400110"/>
                    <a:chOff x="533400" y="1581090"/>
                    <a:chExt cx="811697" cy="400110"/>
                  </a:xfrm>
                </p:grpSpPr>
                <p:sp>
                  <p:nvSpPr>
                    <p:cNvPr id="48" name="Rectangle 5">
                      <a:extLst>
                        <a:ext uri="{FF2B5EF4-FFF2-40B4-BE49-F238E27FC236}">
                          <a16:creationId xmlns:a16="http://schemas.microsoft.com/office/drawing/2014/main" id="{0C83F1D7-4000-4134-98C1-F88EAF3EAD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3400" y="1600200"/>
                      <a:ext cx="811697" cy="36671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" name="Text Box 11">
                      <a:extLst>
                        <a:ext uri="{FF2B5EF4-FFF2-40B4-BE49-F238E27FC236}">
                          <a16:creationId xmlns:a16="http://schemas.microsoft.com/office/drawing/2014/main" id="{89DB21A0-4C3E-4E6A-8AEF-C4E4C742443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7608" y="1581090"/>
                      <a:ext cx="672683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l" eaLnBrk="1" hangingPunct="1"/>
                      <a:r>
                        <a:rPr lang="en-US" altLang="en-US" sz="2000" dirty="0">
                          <a:solidFill>
                            <a:srgbClr val="00CC00"/>
                          </a:solidFill>
                        </a:rPr>
                        <a:t>L</a:t>
                      </a:r>
                      <a:r>
                        <a:rPr lang="en-US" altLang="en-US" sz="2000" dirty="0"/>
                        <a:t> : 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B0C8FC8E-165E-4FF5-B9E4-76AE748F5370}"/>
                      </a:ext>
                    </a:extLst>
                  </p:cNvPr>
                  <p:cNvGrpSpPr/>
                  <p:nvPr/>
                </p:nvGrpSpPr>
                <p:grpSpPr>
                  <a:xfrm>
                    <a:off x="2586177" y="4803624"/>
                    <a:ext cx="795528" cy="400110"/>
                    <a:chOff x="533400" y="1581090"/>
                    <a:chExt cx="811697" cy="400110"/>
                  </a:xfrm>
                </p:grpSpPr>
                <p:sp>
                  <p:nvSpPr>
                    <p:cNvPr id="51" name="Rectangle 5">
                      <a:extLst>
                        <a:ext uri="{FF2B5EF4-FFF2-40B4-BE49-F238E27FC236}">
                          <a16:creationId xmlns:a16="http://schemas.microsoft.com/office/drawing/2014/main" id="{AB08BF17-1644-44C1-9B15-4268E28742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3400" y="1600200"/>
                      <a:ext cx="811697" cy="36671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2" name="Text Box 11">
                      <a:extLst>
                        <a:ext uri="{FF2B5EF4-FFF2-40B4-BE49-F238E27FC236}">
                          <a16:creationId xmlns:a16="http://schemas.microsoft.com/office/drawing/2014/main" id="{0345FB9D-8979-4F78-9339-4D49DB285BD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7608" y="1581090"/>
                      <a:ext cx="697086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l" eaLnBrk="1" hangingPunct="1"/>
                      <a:r>
                        <a:rPr lang="en-US" altLang="en-US" sz="2000" dirty="0">
                          <a:solidFill>
                            <a:srgbClr val="00CC00"/>
                          </a:solidFill>
                        </a:rPr>
                        <a:t>R</a:t>
                      </a:r>
                      <a:r>
                        <a:rPr lang="en-US" altLang="en-US" sz="2000" dirty="0"/>
                        <a:t> : 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p:txBody>
                </p:sp>
              </p:grpSp>
              <p:sp>
                <p:nvSpPr>
                  <p:cNvPr id="8" name="Line 18">
                    <a:extLst>
                      <a:ext uri="{FF2B5EF4-FFF2-40B4-BE49-F238E27FC236}">
                        <a16:creationId xmlns:a16="http://schemas.microsoft.com/office/drawing/2014/main" id="{1B87C408-CB7A-42B9-8F79-0F3B53C5A0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5590" y="4324588"/>
                    <a:ext cx="258128" cy="4001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Line 19">
                    <a:extLst>
                      <a:ext uri="{FF2B5EF4-FFF2-40B4-BE49-F238E27FC236}">
                        <a16:creationId xmlns:a16="http://schemas.microsoft.com/office/drawing/2014/main" id="{4A927D1C-C0B8-4830-9D9F-AC150362BA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3905" y="4324588"/>
                    <a:ext cx="256032" cy="4001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Rectangle 5">
                    <a:extLst>
                      <a:ext uri="{FF2B5EF4-FFF2-40B4-BE49-F238E27FC236}">
                        <a16:creationId xmlns:a16="http://schemas.microsoft.com/office/drawing/2014/main" id="{7F9D9C0F-90FD-4C8D-89CC-6E50D62F9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9329" y="3849416"/>
                    <a:ext cx="795528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" name="Text Box 11">
                    <a:extLst>
                      <a:ext uri="{FF2B5EF4-FFF2-40B4-BE49-F238E27FC236}">
                        <a16:creationId xmlns:a16="http://schemas.microsoft.com/office/drawing/2014/main" id="{6A205520-A2A8-425A-B726-4357331F05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8601" y="3830306"/>
                    <a:ext cx="31290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000" b="1" dirty="0"/>
                      <a:t>4</a:t>
                    </a:r>
                  </a:p>
                </p:txBody>
              </p:sp>
            </p:grpSp>
          </p:grpSp>
          <p:sp>
            <p:nvSpPr>
              <p:cNvPr id="35" name="Line 18">
                <a:extLst>
                  <a:ext uri="{FF2B5EF4-FFF2-40B4-BE49-F238E27FC236}">
                    <a16:creationId xmlns:a16="http://schemas.microsoft.com/office/drawing/2014/main" id="{232D0072-1038-4C92-8CA8-CA6174CF3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6438" y="4142476"/>
                <a:ext cx="258128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9">
                <a:extLst>
                  <a:ext uri="{FF2B5EF4-FFF2-40B4-BE49-F238E27FC236}">
                    <a16:creationId xmlns:a16="http://schemas.microsoft.com/office/drawing/2014/main" id="{C97F6540-FFFB-4ED5-8C8A-19134BA74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4753" y="4142476"/>
                <a:ext cx="256032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5">
                <a:extLst>
                  <a:ext uri="{FF2B5EF4-FFF2-40B4-BE49-F238E27FC236}">
                    <a16:creationId xmlns:a16="http://schemas.microsoft.com/office/drawing/2014/main" id="{6CB392B8-0DB7-4A06-8D19-1F7DE4EC9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177" y="3667304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" name="Text Box 11">
                <a:extLst>
                  <a:ext uri="{FF2B5EF4-FFF2-40B4-BE49-F238E27FC236}">
                    <a16:creationId xmlns:a16="http://schemas.microsoft.com/office/drawing/2014/main" id="{305543D9-30CD-4ECB-96CF-47F6F7FDC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449" y="3648194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8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727669-67C2-499B-9BD1-41C84437E122}"/>
              </a:ext>
            </a:extLst>
          </p:cNvPr>
          <p:cNvGrpSpPr/>
          <p:nvPr/>
        </p:nvGrpSpPr>
        <p:grpSpPr>
          <a:xfrm>
            <a:off x="2728654" y="2151305"/>
            <a:ext cx="2918243" cy="4314091"/>
            <a:chOff x="2728654" y="2151305"/>
            <a:chExt cx="2918243" cy="4314091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C76D21A-647B-4E60-8060-B11175E35711}"/>
                </a:ext>
              </a:extLst>
            </p:cNvPr>
            <p:cNvGrpSpPr/>
            <p:nvPr/>
          </p:nvGrpSpPr>
          <p:grpSpPr>
            <a:xfrm>
              <a:off x="2728654" y="3099769"/>
              <a:ext cx="2918243" cy="3365627"/>
              <a:chOff x="7039085" y="2153451"/>
              <a:chExt cx="2918243" cy="336562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9AB8714-642B-4855-A26E-9E4780EC5893}"/>
                  </a:ext>
                </a:extLst>
              </p:cNvPr>
              <p:cNvGrpSpPr/>
              <p:nvPr/>
            </p:nvGrpSpPr>
            <p:grpSpPr>
              <a:xfrm>
                <a:off x="7039085" y="2158396"/>
                <a:ext cx="795528" cy="400110"/>
                <a:chOff x="533400" y="1581090"/>
                <a:chExt cx="811697" cy="400110"/>
              </a:xfrm>
            </p:grpSpPr>
            <p:sp>
              <p:nvSpPr>
                <p:cNvPr id="60" name="Rectangle 5">
                  <a:extLst>
                    <a:ext uri="{FF2B5EF4-FFF2-40B4-BE49-F238E27FC236}">
                      <a16:creationId xmlns:a16="http://schemas.microsoft.com/office/drawing/2014/main" id="{CBC6E840-20AC-4162-8227-7AF02B153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" name="Text Box 11">
                  <a:extLst>
                    <a:ext uri="{FF2B5EF4-FFF2-40B4-BE49-F238E27FC236}">
                      <a16:creationId xmlns:a16="http://schemas.microsoft.com/office/drawing/2014/main" id="{A88DDAE8-B956-46D4-B0EC-3B464CE35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69734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C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4177998-5EEF-4E9C-812E-C22FCCAC2763}"/>
                  </a:ext>
                </a:extLst>
              </p:cNvPr>
              <p:cNvGrpSpPr/>
              <p:nvPr/>
            </p:nvGrpSpPr>
            <p:grpSpPr>
              <a:xfrm>
                <a:off x="7408824" y="2153451"/>
                <a:ext cx="2548504" cy="3365627"/>
                <a:chOff x="1800219" y="3339973"/>
                <a:chExt cx="2548504" cy="336562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28A4D8B9-1C15-4B8B-96B7-F23326A2FEAB}"/>
                    </a:ext>
                  </a:extLst>
                </p:cNvPr>
                <p:cNvGrpSpPr/>
                <p:nvPr/>
              </p:nvGrpSpPr>
              <p:grpSpPr>
                <a:xfrm>
                  <a:off x="1800219" y="4309234"/>
                  <a:ext cx="2548504" cy="2396366"/>
                  <a:chOff x="4782905" y="2142565"/>
                  <a:chExt cx="2548504" cy="2396366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F68EC5EC-8955-423C-88D9-34CBDB451EAE}"/>
                      </a:ext>
                    </a:extLst>
                  </p:cNvPr>
                  <p:cNvGrpSpPr/>
                  <p:nvPr/>
                </p:nvGrpSpPr>
                <p:grpSpPr>
                  <a:xfrm>
                    <a:off x="4872176" y="2147510"/>
                    <a:ext cx="795528" cy="400110"/>
                    <a:chOff x="533400" y="1581090"/>
                    <a:chExt cx="811697" cy="400110"/>
                  </a:xfrm>
                </p:grpSpPr>
                <p:sp>
                  <p:nvSpPr>
                    <p:cNvPr id="54" name="Rectangle 5">
                      <a:extLst>
                        <a:ext uri="{FF2B5EF4-FFF2-40B4-BE49-F238E27FC236}">
                          <a16:creationId xmlns:a16="http://schemas.microsoft.com/office/drawing/2014/main" id="{C2D654D8-5FAC-4710-B7B4-C23E395FF4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3400" y="1600200"/>
                      <a:ext cx="811697" cy="36671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" name="Text Box 11">
                      <a:extLst>
                        <a:ext uri="{FF2B5EF4-FFF2-40B4-BE49-F238E27FC236}">
                          <a16:creationId xmlns:a16="http://schemas.microsoft.com/office/drawing/2014/main" id="{184D7190-AF8C-4AEC-A8D6-82EE2991818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7608" y="1581090"/>
                      <a:ext cx="754331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l" eaLnBrk="1" hangingPunct="1"/>
                      <a:r>
                        <a:rPr lang="en-US" altLang="en-US" sz="2000" dirty="0">
                          <a:solidFill>
                            <a:srgbClr val="00CC00"/>
                          </a:solidFill>
                        </a:rPr>
                        <a:t>M</a:t>
                      </a:r>
                      <a:r>
                        <a:rPr lang="en-US" altLang="en-US" sz="2000" dirty="0"/>
                        <a:t> : 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8161E2C9-6572-4E87-9E7E-07B9EE959692}"/>
                      </a:ext>
                    </a:extLst>
                  </p:cNvPr>
                  <p:cNvGrpSpPr/>
                  <p:nvPr/>
                </p:nvGrpSpPr>
                <p:grpSpPr>
                  <a:xfrm>
                    <a:off x="4782905" y="2142565"/>
                    <a:ext cx="2548504" cy="2396366"/>
                    <a:chOff x="4076649" y="3450397"/>
                    <a:chExt cx="2548504" cy="2396366"/>
                  </a:xfrm>
                </p:grpSpPr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D87D8A17-8A3B-4E9F-8C07-A62117E311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29625" y="4395545"/>
                      <a:ext cx="795528" cy="400110"/>
                      <a:chOff x="533400" y="1581090"/>
                      <a:chExt cx="811697" cy="400110"/>
                    </a:xfrm>
                  </p:grpSpPr>
                  <p:sp>
                    <p:nvSpPr>
                      <p:cNvPr id="45" name="Rectangle 5">
                        <a:extLst>
                          <a:ext uri="{FF2B5EF4-FFF2-40B4-BE49-F238E27FC236}">
                            <a16:creationId xmlns:a16="http://schemas.microsoft.com/office/drawing/2014/main" id="{8FE33B23-1A80-4D30-836A-3B6EFF06CD8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3400" y="1600200"/>
                        <a:ext cx="811697" cy="3667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6" name="Text Box 11">
                        <a:extLst>
                          <a:ext uri="{FF2B5EF4-FFF2-40B4-BE49-F238E27FC236}">
                            <a16:creationId xmlns:a16="http://schemas.microsoft.com/office/drawing/2014/main" id="{E3E66093-1341-47A1-BC84-8D6DCA2A5E0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77608" y="1581090"/>
                        <a:ext cx="682366" cy="40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algn="l" eaLnBrk="1" hangingPunct="1"/>
                        <a:r>
                          <a:rPr lang="en-US" altLang="en-US" sz="2000" dirty="0">
                            <a:solidFill>
                              <a:srgbClr val="00CC00"/>
                            </a:solidFill>
                          </a:rPr>
                          <a:t>E</a:t>
                        </a:r>
                        <a:r>
                          <a:rPr lang="en-US" altLang="en-US" sz="2000" dirty="0"/>
                          <a:t> : </a:t>
                        </a:r>
                        <a: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  <p:grpSp>
                  <p:nvGrpSpPr>
                    <p:cNvPr id="4" name="Group 3">
                      <a:extLst>
                        <a:ext uri="{FF2B5EF4-FFF2-40B4-BE49-F238E27FC236}">
                          <a16:creationId xmlns:a16="http://schemas.microsoft.com/office/drawing/2014/main" id="{3161D0DD-6D76-49F3-8D0E-E77B935F94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76649" y="4395545"/>
                      <a:ext cx="1873213" cy="1451218"/>
                      <a:chOff x="4123255" y="3718950"/>
                      <a:chExt cx="1873213" cy="1451218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737046FE-C4DD-4567-A293-F89AFD6700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23255" y="4770058"/>
                        <a:ext cx="795528" cy="400110"/>
                        <a:chOff x="533400" y="1581090"/>
                        <a:chExt cx="811697" cy="400110"/>
                      </a:xfrm>
                    </p:grpSpPr>
                    <p:sp>
                      <p:nvSpPr>
                        <p:cNvPr id="12" name="Rectangle 5">
                          <a:extLst>
                            <a:ext uri="{FF2B5EF4-FFF2-40B4-BE49-F238E27FC236}">
                              <a16:creationId xmlns:a16="http://schemas.microsoft.com/office/drawing/2014/main" id="{1CD858C8-3995-4FB8-A218-7C08F7BE639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33400" y="1600200"/>
                          <a:ext cx="811697" cy="36671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13" name="Text Box 11">
                          <a:extLst>
                            <a:ext uri="{FF2B5EF4-FFF2-40B4-BE49-F238E27FC236}">
                              <a16:creationId xmlns:a16="http://schemas.microsoft.com/office/drawing/2014/main" id="{E54F8C5A-82E0-4666-B896-B0683CB3228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7608" y="1581090"/>
                          <a:ext cx="608765" cy="40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algn="l" eaLnBrk="1" hangingPunct="1"/>
                          <a:r>
                            <a:rPr lang="en-US" altLang="en-US" sz="2000" dirty="0">
                              <a:solidFill>
                                <a:srgbClr val="00CC00"/>
                              </a:solidFill>
                            </a:rPr>
                            <a:t>I</a:t>
                          </a:r>
                          <a:r>
                            <a:rPr lang="en-US" altLang="en-US" sz="2000" dirty="0"/>
                            <a:t> : </a:t>
                          </a:r>
                          <a:r>
                            <a:rPr lang="en-US" altLang="en-US" sz="20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p:txBody>
                    </p:sp>
                  </p:grpSp>
                  <p:grpSp>
                    <p:nvGrpSpPr>
                      <p:cNvPr id="41" name="Group 40">
                        <a:extLst>
                          <a:ext uri="{FF2B5EF4-FFF2-40B4-BE49-F238E27FC236}">
                            <a16:creationId xmlns:a16="http://schemas.microsoft.com/office/drawing/2014/main" id="{F647FDAA-87C4-4CFF-A194-20B73CDA1B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0940" y="4770058"/>
                        <a:ext cx="795528" cy="400110"/>
                        <a:chOff x="533400" y="1581090"/>
                        <a:chExt cx="811697" cy="400110"/>
                      </a:xfrm>
                    </p:grpSpPr>
                    <p:sp>
                      <p:nvSpPr>
                        <p:cNvPr id="42" name="Rectangle 5">
                          <a:extLst>
                            <a:ext uri="{FF2B5EF4-FFF2-40B4-BE49-F238E27FC236}">
                              <a16:creationId xmlns:a16="http://schemas.microsoft.com/office/drawing/2014/main" id="{3688120F-A4A8-4ABE-BD3A-97ECB3DAD35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33400" y="1600200"/>
                          <a:ext cx="811697" cy="36671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43" name="Text Box 11">
                          <a:extLst>
                            <a:ext uri="{FF2B5EF4-FFF2-40B4-BE49-F238E27FC236}">
                              <a16:creationId xmlns:a16="http://schemas.microsoft.com/office/drawing/2014/main" id="{D0339D88-2BA3-465F-B67D-70574EB11340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7608" y="1581090"/>
                          <a:ext cx="638205" cy="40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algn="l" eaLnBrk="1" hangingPunct="1"/>
                          <a:r>
                            <a:rPr lang="en-US" altLang="en-US" sz="2000" dirty="0">
                              <a:solidFill>
                                <a:srgbClr val="00CC00"/>
                              </a:solidFill>
                            </a:rPr>
                            <a:t>?</a:t>
                          </a:r>
                          <a:r>
                            <a:rPr lang="en-US" altLang="en-US" sz="2000" dirty="0"/>
                            <a:t> : </a:t>
                          </a:r>
                          <a:r>
                            <a:rPr lang="en-US" altLang="en-US" sz="20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2" name="Line 18">
                        <a:extLst>
                          <a:ext uri="{FF2B5EF4-FFF2-40B4-BE49-F238E27FC236}">
                            <a16:creationId xmlns:a16="http://schemas.microsoft.com/office/drawing/2014/main" id="{5523C332-70C6-4164-B28B-98599D02D26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502376" y="4244504"/>
                        <a:ext cx="258128" cy="40011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" name="Line 19">
                        <a:extLst>
                          <a:ext uri="{FF2B5EF4-FFF2-40B4-BE49-F238E27FC236}">
                            <a16:creationId xmlns:a16="http://schemas.microsoft.com/office/drawing/2014/main" id="{28407B1C-8DE6-479E-8BE9-40DA1DC83E0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60691" y="4244504"/>
                        <a:ext cx="256032" cy="40011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9" name="Group 38">
                        <a:extLst>
                          <a:ext uri="{FF2B5EF4-FFF2-40B4-BE49-F238E27FC236}">
                            <a16:creationId xmlns:a16="http://schemas.microsoft.com/office/drawing/2014/main" id="{6D35AA12-246C-45EE-AE18-023B2DCC59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53211" y="3718950"/>
                        <a:ext cx="795528" cy="400110"/>
                        <a:chOff x="533400" y="1581090"/>
                        <a:chExt cx="811697" cy="400110"/>
                      </a:xfrm>
                    </p:grpSpPr>
                    <p:sp>
                      <p:nvSpPr>
                        <p:cNvPr id="40" name="Rectangle 5">
                          <a:extLst>
                            <a:ext uri="{FF2B5EF4-FFF2-40B4-BE49-F238E27FC236}">
                              <a16:creationId xmlns:a16="http://schemas.microsoft.com/office/drawing/2014/main" id="{9662617F-604A-4D76-A44D-A449BD115F5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33400" y="1600200"/>
                          <a:ext cx="811697" cy="36671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68" name="Text Box 11">
                          <a:extLst>
                            <a:ext uri="{FF2B5EF4-FFF2-40B4-BE49-F238E27FC236}">
                              <a16:creationId xmlns:a16="http://schemas.microsoft.com/office/drawing/2014/main" id="{B4C689F0-15DA-48C5-A93D-D8D64E5F3E41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7535" y="1581090"/>
                          <a:ext cx="319266" cy="40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 altLang="en-US" sz="2000" b="1" dirty="0"/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5" name="Line 18">
                      <a:extLst>
                        <a:ext uri="{FF2B5EF4-FFF2-40B4-BE49-F238E27FC236}">
                          <a16:creationId xmlns:a16="http://schemas.microsoft.com/office/drawing/2014/main" id="{6386ECB5-0054-4B08-8F37-4E79312C1AB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091547" y="3944679"/>
                      <a:ext cx="258128" cy="40011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" name="Line 19">
                      <a:extLst>
                        <a:ext uri="{FF2B5EF4-FFF2-40B4-BE49-F238E27FC236}">
                          <a16:creationId xmlns:a16="http://schemas.microsoft.com/office/drawing/2014/main" id="{3B63ADEC-3452-4055-9A20-C06DD8B3A27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49862" y="3944679"/>
                      <a:ext cx="256032" cy="40011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" name="Rectangle 5">
                      <a:extLst>
                        <a:ext uri="{FF2B5EF4-FFF2-40B4-BE49-F238E27FC236}">
                          <a16:creationId xmlns:a16="http://schemas.microsoft.com/office/drawing/2014/main" id="{F649E3A4-4188-4B26-83A9-7AE8DE05534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286" y="3469507"/>
                      <a:ext cx="795528" cy="36671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1" name="Text Box 11">
                      <a:extLst>
                        <a:ext uri="{FF2B5EF4-FFF2-40B4-BE49-F238E27FC236}">
                          <a16:creationId xmlns:a16="http://schemas.microsoft.com/office/drawing/2014/main" id="{751A5543-823A-43C3-90AE-39B2AB5FE19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84558" y="3450397"/>
                      <a:ext cx="312906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en-US" sz="2000" b="1" dirty="0"/>
                        <a:t>4</a:t>
                      </a:r>
                    </a:p>
                  </p:txBody>
                </p:sp>
              </p:grpSp>
            </p:grpSp>
            <p:sp>
              <p:nvSpPr>
                <p:cNvPr id="14" name="Line 18">
                  <a:extLst>
                    <a:ext uri="{FF2B5EF4-FFF2-40B4-BE49-F238E27FC236}">
                      <a16:creationId xmlns:a16="http://schemas.microsoft.com/office/drawing/2014/main" id="{CCABABAC-0C07-4FB3-B1D0-955413A583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25580" y="3834255"/>
                  <a:ext cx="258128" cy="40011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19">
                  <a:extLst>
                    <a:ext uri="{FF2B5EF4-FFF2-40B4-BE49-F238E27FC236}">
                      <a16:creationId xmlns:a16="http://schemas.microsoft.com/office/drawing/2014/main" id="{09BA7B44-7966-4A24-88F3-236C81872C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3895" y="3834255"/>
                  <a:ext cx="256032" cy="40011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Rectangle 5">
                  <a:extLst>
                    <a:ext uri="{FF2B5EF4-FFF2-40B4-BE49-F238E27FC236}">
                      <a16:creationId xmlns:a16="http://schemas.microsoft.com/office/drawing/2014/main" id="{BE12C687-7E6D-4DDA-BBC8-D9BC5CC38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9607" y="3359083"/>
                  <a:ext cx="795528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5" name="Text Box 11">
                  <a:extLst>
                    <a:ext uri="{FF2B5EF4-FFF2-40B4-BE49-F238E27FC236}">
                      <a16:creationId xmlns:a16="http://schemas.microsoft.com/office/drawing/2014/main" id="{38964210-EA63-4193-8277-FA2E2E7D3C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17993" y="3339973"/>
                  <a:ext cx="31290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 dirty="0"/>
                    <a:t>7</a:t>
                  </a:r>
                </a:p>
              </p:txBody>
            </p:sp>
          </p:grpSp>
        </p:grp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F7E29A29-6EE4-4587-AD10-BF868E6E3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8038" y="2645587"/>
              <a:ext cx="258128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80680F0B-8580-4876-9AA1-6ABBB2226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353" y="2645587"/>
              <a:ext cx="256032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37CBD7D3-755F-49D3-A7C9-388E9576D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065" y="2170415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Text Box 11">
              <a:extLst>
                <a:ext uri="{FF2B5EF4-FFF2-40B4-BE49-F238E27FC236}">
                  <a16:creationId xmlns:a16="http://schemas.microsoft.com/office/drawing/2014/main" id="{EF16FD32-62C7-432C-B406-BA1B12218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331" y="2151305"/>
              <a:ext cx="4411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13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CBACB1-5CD9-47B1-B7B8-3F8A40129A38}"/>
              </a:ext>
            </a:extLst>
          </p:cNvPr>
          <p:cNvSpPr txBox="1"/>
          <p:nvPr/>
        </p:nvSpPr>
        <p:spPr>
          <a:xfrm>
            <a:off x="445739" y="1204565"/>
            <a:ext cx="108639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algn="ctr">
              <a:spcBef>
                <a:spcPts val="240"/>
              </a:spcBef>
            </a:pPr>
            <a:r>
              <a:rPr lang="en-US" altLang="en-US" sz="2200" b="1" dirty="0">
                <a:solidFill>
                  <a:srgbClr val="FF0000"/>
                </a:solidFill>
                <a:sym typeface="Symbol" pitchFamily="18" charset="2"/>
              </a:rPr>
              <a:t>Using Huffman coding, encode the string: </a:t>
            </a:r>
            <a:r>
              <a:rPr lang="en-US" altLang="en-US" sz="2200" b="1" dirty="0">
                <a:sym typeface="Symbol" pitchFamily="18" charset="2"/>
              </a:rPr>
              <a:t>“</a:t>
            </a:r>
            <a:r>
              <a:rPr lang="en-US" altLang="en-US" sz="2200" dirty="0">
                <a:sym typeface="Symbol" pitchFamily="18" charset="2"/>
              </a:rPr>
              <a:t>CAN A CLAM CRAM IN A CLEAN CREAM CAN?”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A203D4C-FC0D-4053-B467-7C48FF34A0DD}"/>
              </a:ext>
            </a:extLst>
          </p:cNvPr>
          <p:cNvGrpSpPr/>
          <p:nvPr/>
        </p:nvGrpSpPr>
        <p:grpSpPr>
          <a:xfrm>
            <a:off x="2728654" y="3099769"/>
            <a:ext cx="2918243" cy="3365627"/>
            <a:chOff x="7039085" y="2153451"/>
            <a:chExt cx="2918243" cy="336562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EC8E7BD-82C0-4012-B15D-2EEAF0056437}"/>
                </a:ext>
              </a:extLst>
            </p:cNvPr>
            <p:cNvGrpSpPr/>
            <p:nvPr/>
          </p:nvGrpSpPr>
          <p:grpSpPr>
            <a:xfrm>
              <a:off x="7039085" y="2158396"/>
              <a:ext cx="795528" cy="400110"/>
              <a:chOff x="533400" y="1581090"/>
              <a:chExt cx="811697" cy="400110"/>
            </a:xfrm>
          </p:grpSpPr>
          <p:sp>
            <p:nvSpPr>
              <p:cNvPr id="110" name="Rectangle 5">
                <a:extLst>
                  <a:ext uri="{FF2B5EF4-FFF2-40B4-BE49-F238E27FC236}">
                    <a16:creationId xmlns:a16="http://schemas.microsoft.com/office/drawing/2014/main" id="{52AF7457-4747-48F7-8888-586D5FD25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1" name="Text Box 11">
                <a:extLst>
                  <a:ext uri="{FF2B5EF4-FFF2-40B4-BE49-F238E27FC236}">
                    <a16:creationId xmlns:a16="http://schemas.microsoft.com/office/drawing/2014/main" id="{7DF94067-D6BD-413B-93E6-142596015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9734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C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7ED6925-DC7D-4295-85F4-588DFF9FFACA}"/>
                </a:ext>
              </a:extLst>
            </p:cNvPr>
            <p:cNvGrpSpPr/>
            <p:nvPr/>
          </p:nvGrpSpPr>
          <p:grpSpPr>
            <a:xfrm>
              <a:off x="7408824" y="2153451"/>
              <a:ext cx="2548504" cy="3365627"/>
              <a:chOff x="1800219" y="3339973"/>
              <a:chExt cx="2548504" cy="336562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566434D-E9E2-4A53-B8BB-B8E7A8A77988}"/>
                  </a:ext>
                </a:extLst>
              </p:cNvPr>
              <p:cNvGrpSpPr/>
              <p:nvPr/>
            </p:nvGrpSpPr>
            <p:grpSpPr>
              <a:xfrm>
                <a:off x="1800219" y="4309234"/>
                <a:ext cx="2548504" cy="2396366"/>
                <a:chOff x="4782905" y="2142565"/>
                <a:chExt cx="2548504" cy="2396366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519FE584-5C20-4F7A-979D-7EB29C533DA6}"/>
                    </a:ext>
                  </a:extLst>
                </p:cNvPr>
                <p:cNvGrpSpPr/>
                <p:nvPr/>
              </p:nvGrpSpPr>
              <p:grpSpPr>
                <a:xfrm>
                  <a:off x="4872176" y="2147510"/>
                  <a:ext cx="795528" cy="400110"/>
                  <a:chOff x="533400" y="1581090"/>
                  <a:chExt cx="811697" cy="400110"/>
                </a:xfrm>
              </p:grpSpPr>
              <p:sp>
                <p:nvSpPr>
                  <p:cNvPr id="108" name="Rectangle 5">
                    <a:extLst>
                      <a:ext uri="{FF2B5EF4-FFF2-40B4-BE49-F238E27FC236}">
                        <a16:creationId xmlns:a16="http://schemas.microsoft.com/office/drawing/2014/main" id="{C95F1508-BB76-4444-B95C-69B3072AD1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" y="1600200"/>
                    <a:ext cx="811697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9" name="Text Box 11">
                    <a:extLst>
                      <a:ext uri="{FF2B5EF4-FFF2-40B4-BE49-F238E27FC236}">
                        <a16:creationId xmlns:a16="http://schemas.microsoft.com/office/drawing/2014/main" id="{F2185BD8-98CD-4104-A673-36A1658D81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608" y="1581090"/>
                    <a:ext cx="754331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dirty="0">
                        <a:solidFill>
                          <a:srgbClr val="00CC00"/>
                        </a:solidFill>
                      </a:rPr>
                      <a:t>M</a:t>
                    </a:r>
                    <a:r>
                      <a:rPr lang="en-US" altLang="en-US" sz="2000" dirty="0"/>
                      <a:t> : </a:t>
                    </a:r>
                    <a:r>
                      <a:rPr lang="en-US" altLang="en-US" sz="2000" dirty="0">
                        <a:solidFill>
                          <a:srgbClr val="FF0000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1C90F5ED-E1A7-47BD-B512-EC4CEEB0D511}"/>
                    </a:ext>
                  </a:extLst>
                </p:cNvPr>
                <p:cNvGrpSpPr/>
                <p:nvPr/>
              </p:nvGrpSpPr>
              <p:grpSpPr>
                <a:xfrm>
                  <a:off x="4782905" y="2142565"/>
                  <a:ext cx="2548504" cy="2396366"/>
                  <a:chOff x="4076649" y="3450397"/>
                  <a:chExt cx="2548504" cy="2396366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D0085C50-7007-47A0-A2C9-57FF116E9C16}"/>
                      </a:ext>
                    </a:extLst>
                  </p:cNvPr>
                  <p:cNvGrpSpPr/>
                  <p:nvPr/>
                </p:nvGrpSpPr>
                <p:grpSpPr>
                  <a:xfrm>
                    <a:off x="5829625" y="4395545"/>
                    <a:ext cx="795528" cy="400110"/>
                    <a:chOff x="533400" y="1581090"/>
                    <a:chExt cx="811697" cy="400110"/>
                  </a:xfrm>
                </p:grpSpPr>
                <p:sp>
                  <p:nvSpPr>
                    <p:cNvPr id="106" name="Rectangle 5">
                      <a:extLst>
                        <a:ext uri="{FF2B5EF4-FFF2-40B4-BE49-F238E27FC236}">
                          <a16:creationId xmlns:a16="http://schemas.microsoft.com/office/drawing/2014/main" id="{B8AB284A-7946-4140-B8C2-5D0A41F3BFB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3400" y="1600200"/>
                      <a:ext cx="811697" cy="36671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7" name="Text Box 11">
                      <a:extLst>
                        <a:ext uri="{FF2B5EF4-FFF2-40B4-BE49-F238E27FC236}">
                          <a16:creationId xmlns:a16="http://schemas.microsoft.com/office/drawing/2014/main" id="{9905B7EB-2D89-4B7D-83AB-5A060682F7A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7608" y="1581090"/>
                      <a:ext cx="682366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l" eaLnBrk="1" hangingPunct="1"/>
                      <a:r>
                        <a:rPr lang="en-US" altLang="en-US" sz="2000" dirty="0">
                          <a:solidFill>
                            <a:srgbClr val="00CC00"/>
                          </a:solidFill>
                        </a:rPr>
                        <a:t>E</a:t>
                      </a:r>
                      <a:r>
                        <a:rPr lang="en-US" altLang="en-US" sz="2000" dirty="0"/>
                        <a:t> : 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220EC0E5-7506-445F-9FFB-FCEBC04AAF4A}"/>
                      </a:ext>
                    </a:extLst>
                  </p:cNvPr>
                  <p:cNvGrpSpPr/>
                  <p:nvPr/>
                </p:nvGrpSpPr>
                <p:grpSpPr>
                  <a:xfrm>
                    <a:off x="4076649" y="4395545"/>
                    <a:ext cx="1873213" cy="1451218"/>
                    <a:chOff x="4123255" y="3718950"/>
                    <a:chExt cx="1873213" cy="1451218"/>
                  </a:xfrm>
                </p:grpSpPr>
                <p:grpSp>
                  <p:nvGrpSpPr>
                    <p:cNvPr id="95" name="Group 94">
                      <a:extLst>
                        <a:ext uri="{FF2B5EF4-FFF2-40B4-BE49-F238E27FC236}">
                          <a16:creationId xmlns:a16="http://schemas.microsoft.com/office/drawing/2014/main" id="{18893EE4-141B-4A74-82CC-A14E89462E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3255" y="4770058"/>
                      <a:ext cx="795528" cy="400110"/>
                      <a:chOff x="533400" y="1581090"/>
                      <a:chExt cx="811697" cy="400110"/>
                    </a:xfrm>
                  </p:grpSpPr>
                  <p:sp>
                    <p:nvSpPr>
                      <p:cNvPr id="104" name="Rectangle 5">
                        <a:extLst>
                          <a:ext uri="{FF2B5EF4-FFF2-40B4-BE49-F238E27FC236}">
                            <a16:creationId xmlns:a16="http://schemas.microsoft.com/office/drawing/2014/main" id="{A093CB8B-6BBC-4D63-82F2-723E1C0F700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3400" y="1600200"/>
                        <a:ext cx="811697" cy="3667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05" name="Text Box 11">
                        <a:extLst>
                          <a:ext uri="{FF2B5EF4-FFF2-40B4-BE49-F238E27FC236}">
                            <a16:creationId xmlns:a16="http://schemas.microsoft.com/office/drawing/2014/main" id="{043238EC-57FA-4DAB-AF28-EF64705378E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77608" y="1581090"/>
                        <a:ext cx="608765" cy="40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algn="l" eaLnBrk="1" hangingPunct="1"/>
                        <a:r>
                          <a:rPr lang="en-US" altLang="en-US" sz="2000" dirty="0">
                            <a:solidFill>
                              <a:srgbClr val="00CC00"/>
                            </a:solidFill>
                          </a:rPr>
                          <a:t>I</a:t>
                        </a:r>
                        <a:r>
                          <a:rPr lang="en-US" altLang="en-US" sz="2000" dirty="0"/>
                          <a:t> : </a:t>
                        </a:r>
                        <a: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D2F97D12-D813-48F8-819B-F5542F688F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00940" y="4770058"/>
                      <a:ext cx="795528" cy="400110"/>
                      <a:chOff x="533400" y="1581090"/>
                      <a:chExt cx="811697" cy="400110"/>
                    </a:xfrm>
                  </p:grpSpPr>
                  <p:sp>
                    <p:nvSpPr>
                      <p:cNvPr id="102" name="Rectangle 5">
                        <a:extLst>
                          <a:ext uri="{FF2B5EF4-FFF2-40B4-BE49-F238E27FC236}">
                            <a16:creationId xmlns:a16="http://schemas.microsoft.com/office/drawing/2014/main" id="{8423864A-9E4B-458B-8661-002A7A2A0E1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3400" y="1600200"/>
                        <a:ext cx="811697" cy="3667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03" name="Text Box 11">
                        <a:extLst>
                          <a:ext uri="{FF2B5EF4-FFF2-40B4-BE49-F238E27FC236}">
                            <a16:creationId xmlns:a16="http://schemas.microsoft.com/office/drawing/2014/main" id="{AAA5E657-3B94-4EA4-A2EB-858E3950C5C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77608" y="1581090"/>
                        <a:ext cx="638205" cy="40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algn="l" eaLnBrk="1" hangingPunct="1"/>
                        <a:r>
                          <a:rPr lang="en-US" altLang="en-US" sz="2000" dirty="0">
                            <a:solidFill>
                              <a:srgbClr val="00CC00"/>
                            </a:solidFill>
                          </a:rPr>
                          <a:t>?</a:t>
                        </a:r>
                        <a:r>
                          <a:rPr lang="en-US" altLang="en-US" sz="2000" dirty="0"/>
                          <a:t> : </a:t>
                        </a:r>
                        <a: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sp>
                  <p:nvSpPr>
                    <p:cNvPr id="97" name="Line 18">
                      <a:extLst>
                        <a:ext uri="{FF2B5EF4-FFF2-40B4-BE49-F238E27FC236}">
                          <a16:creationId xmlns:a16="http://schemas.microsoft.com/office/drawing/2014/main" id="{3E71C554-22DB-4620-B2F5-7B2FBD79C19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02376" y="4244504"/>
                      <a:ext cx="258128" cy="40011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Line 19">
                      <a:extLst>
                        <a:ext uri="{FF2B5EF4-FFF2-40B4-BE49-F238E27FC236}">
                          <a16:creationId xmlns:a16="http://schemas.microsoft.com/office/drawing/2014/main" id="{EDDD82B2-6145-4183-B521-844A2949BDA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60691" y="4244504"/>
                      <a:ext cx="256032" cy="40011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DCF48990-7E82-48C7-A0FD-E94EA4DFF8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53211" y="3718950"/>
                      <a:ext cx="795528" cy="400110"/>
                      <a:chOff x="533400" y="1581090"/>
                      <a:chExt cx="811697" cy="400110"/>
                    </a:xfrm>
                  </p:grpSpPr>
                  <p:sp>
                    <p:nvSpPr>
                      <p:cNvPr id="100" name="Rectangle 5">
                        <a:extLst>
                          <a:ext uri="{FF2B5EF4-FFF2-40B4-BE49-F238E27FC236}">
                            <a16:creationId xmlns:a16="http://schemas.microsoft.com/office/drawing/2014/main" id="{F165C552-97FC-4EB6-80E7-3AF4C689655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3400" y="1600200"/>
                        <a:ext cx="811697" cy="3667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01" name="Text Box 11">
                        <a:extLst>
                          <a:ext uri="{FF2B5EF4-FFF2-40B4-BE49-F238E27FC236}">
                            <a16:creationId xmlns:a16="http://schemas.microsoft.com/office/drawing/2014/main" id="{E6E86C98-119B-40D9-AB58-893E29746BA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77535" y="1581090"/>
                        <a:ext cx="319266" cy="40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en-US" sz="2000" b="1" dirty="0"/>
                          <a:t>2</a:t>
                        </a:r>
                      </a:p>
                    </p:txBody>
                  </p:sp>
                </p:grpSp>
              </p:grpSp>
              <p:sp>
                <p:nvSpPr>
                  <p:cNvPr id="91" name="Line 18">
                    <a:extLst>
                      <a:ext uri="{FF2B5EF4-FFF2-40B4-BE49-F238E27FC236}">
                        <a16:creationId xmlns:a16="http://schemas.microsoft.com/office/drawing/2014/main" id="{F8978371-8679-490C-AE4C-E65E27430F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91547" y="3944679"/>
                    <a:ext cx="258128" cy="4001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Line 19">
                    <a:extLst>
                      <a:ext uri="{FF2B5EF4-FFF2-40B4-BE49-F238E27FC236}">
                        <a16:creationId xmlns:a16="http://schemas.microsoft.com/office/drawing/2014/main" id="{14826558-8C68-42E8-9966-7012D9A6E4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9862" y="3944679"/>
                    <a:ext cx="256032" cy="4001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Rectangle 5">
                    <a:extLst>
                      <a:ext uri="{FF2B5EF4-FFF2-40B4-BE49-F238E27FC236}">
                        <a16:creationId xmlns:a16="http://schemas.microsoft.com/office/drawing/2014/main" id="{1B55BB87-D73A-4BA8-8C99-97A2E863D4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5286" y="3469507"/>
                    <a:ext cx="795528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4" name="Text Box 11">
                    <a:extLst>
                      <a:ext uri="{FF2B5EF4-FFF2-40B4-BE49-F238E27FC236}">
                        <a16:creationId xmlns:a16="http://schemas.microsoft.com/office/drawing/2014/main" id="{53D3AA9B-4A55-492E-8FF8-BE0CD99EE3E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4558" y="3450397"/>
                    <a:ext cx="31290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000" b="1" dirty="0"/>
                      <a:t>4</a:t>
                    </a:r>
                  </a:p>
                </p:txBody>
              </p:sp>
            </p:grpSp>
          </p:grp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83877C7B-467F-4560-8BFB-D7EEC5452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25580" y="3834255"/>
                <a:ext cx="258128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9">
                <a:extLst>
                  <a:ext uri="{FF2B5EF4-FFF2-40B4-BE49-F238E27FC236}">
                    <a16:creationId xmlns:a16="http://schemas.microsoft.com/office/drawing/2014/main" id="{E09A308F-C820-4CCD-957D-3F3EE754E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3895" y="3834255"/>
                <a:ext cx="256032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5">
                <a:extLst>
                  <a:ext uri="{FF2B5EF4-FFF2-40B4-BE49-F238E27FC236}">
                    <a16:creationId xmlns:a16="http://schemas.microsoft.com/office/drawing/2014/main" id="{809BC724-92A5-491E-82DE-C2AD994A6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607" y="3359083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6" name="Text Box 11">
                <a:extLst>
                  <a:ext uri="{FF2B5EF4-FFF2-40B4-BE49-F238E27FC236}">
                    <a16:creationId xmlns:a16="http://schemas.microsoft.com/office/drawing/2014/main" id="{189E91B3-F2DB-47D0-B40F-700C24781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993" y="333997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7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09238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4224 0.00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1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27539 0.004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F0AD91-C47D-4C3D-9DE7-7D15E59B66C6}"/>
              </a:ext>
            </a:extLst>
          </p:cNvPr>
          <p:cNvGrpSpPr/>
          <p:nvPr/>
        </p:nvGrpSpPr>
        <p:grpSpPr>
          <a:xfrm>
            <a:off x="6877993" y="2170429"/>
            <a:ext cx="3906961" cy="4316739"/>
            <a:chOff x="6877993" y="2170429"/>
            <a:chExt cx="3906961" cy="431673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8FEE540-8EAE-4804-B8AC-BE6F1D16C6C5}"/>
                </a:ext>
              </a:extLst>
            </p:cNvPr>
            <p:cNvGrpSpPr/>
            <p:nvPr/>
          </p:nvGrpSpPr>
          <p:grpSpPr>
            <a:xfrm>
              <a:off x="6877993" y="2170429"/>
              <a:ext cx="846753" cy="400110"/>
              <a:chOff x="533400" y="1581090"/>
              <a:chExt cx="863963" cy="400110"/>
            </a:xfrm>
          </p:grpSpPr>
          <p:sp>
            <p:nvSpPr>
              <p:cNvPr id="66" name="Rectangle 5">
                <a:extLst>
                  <a:ext uri="{FF2B5EF4-FFF2-40B4-BE49-F238E27FC236}">
                    <a16:creationId xmlns:a16="http://schemas.microsoft.com/office/drawing/2014/main" id="{80B82896-2202-44C3-B2CC-3999699D2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" name="Text Box 11">
                <a:extLst>
                  <a:ext uri="{FF2B5EF4-FFF2-40B4-BE49-F238E27FC236}">
                    <a16:creationId xmlns:a16="http://schemas.microsoft.com/office/drawing/2014/main" id="{2E62130B-C5B7-45E1-AFD5-AAB902F44E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8197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“ ”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F727669-67C2-499B-9BD1-41C84437E122}"/>
                </a:ext>
              </a:extLst>
            </p:cNvPr>
            <p:cNvGrpSpPr/>
            <p:nvPr/>
          </p:nvGrpSpPr>
          <p:grpSpPr>
            <a:xfrm>
              <a:off x="7866711" y="2173077"/>
              <a:ext cx="2918243" cy="4314091"/>
              <a:chOff x="2728654" y="2151305"/>
              <a:chExt cx="2918243" cy="4314091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C76D21A-647B-4E60-8060-B11175E35711}"/>
                  </a:ext>
                </a:extLst>
              </p:cNvPr>
              <p:cNvGrpSpPr/>
              <p:nvPr/>
            </p:nvGrpSpPr>
            <p:grpSpPr>
              <a:xfrm>
                <a:off x="2728654" y="3099769"/>
                <a:ext cx="2918243" cy="3365627"/>
                <a:chOff x="7039085" y="2153451"/>
                <a:chExt cx="2918243" cy="3365627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C9AB8714-642B-4855-A26E-9E4780EC5893}"/>
                    </a:ext>
                  </a:extLst>
                </p:cNvPr>
                <p:cNvGrpSpPr/>
                <p:nvPr/>
              </p:nvGrpSpPr>
              <p:grpSpPr>
                <a:xfrm>
                  <a:off x="7039085" y="2158396"/>
                  <a:ext cx="795528" cy="400110"/>
                  <a:chOff x="533400" y="1581090"/>
                  <a:chExt cx="811697" cy="400110"/>
                </a:xfrm>
              </p:grpSpPr>
              <p:sp>
                <p:nvSpPr>
                  <p:cNvPr id="60" name="Rectangle 5">
                    <a:extLst>
                      <a:ext uri="{FF2B5EF4-FFF2-40B4-BE49-F238E27FC236}">
                        <a16:creationId xmlns:a16="http://schemas.microsoft.com/office/drawing/2014/main" id="{CBC6E840-20AC-4162-8227-7AF02B153F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" y="1600200"/>
                    <a:ext cx="811697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1" name="Text Box 11">
                    <a:extLst>
                      <a:ext uri="{FF2B5EF4-FFF2-40B4-BE49-F238E27FC236}">
                        <a16:creationId xmlns:a16="http://schemas.microsoft.com/office/drawing/2014/main" id="{A88DDAE8-B956-46D4-B0EC-3B464CE357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608" y="1581090"/>
                    <a:ext cx="697348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dirty="0">
                        <a:solidFill>
                          <a:srgbClr val="00CC00"/>
                        </a:solidFill>
                      </a:rPr>
                      <a:t>C</a:t>
                    </a:r>
                    <a:r>
                      <a:rPr lang="en-US" altLang="en-US" sz="2000" dirty="0"/>
                      <a:t> : </a:t>
                    </a:r>
                    <a:r>
                      <a:rPr lang="en-US" altLang="en-US" sz="2000" dirty="0">
                        <a:solidFill>
                          <a:srgbClr val="FF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64177998-5EEF-4E9C-812E-C22FCCAC2763}"/>
                    </a:ext>
                  </a:extLst>
                </p:cNvPr>
                <p:cNvGrpSpPr/>
                <p:nvPr/>
              </p:nvGrpSpPr>
              <p:grpSpPr>
                <a:xfrm>
                  <a:off x="7408824" y="2153451"/>
                  <a:ext cx="2548504" cy="3365627"/>
                  <a:chOff x="1800219" y="3339973"/>
                  <a:chExt cx="2548504" cy="336562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28A4D8B9-1C15-4B8B-96B7-F23326A2FEAB}"/>
                      </a:ext>
                    </a:extLst>
                  </p:cNvPr>
                  <p:cNvGrpSpPr/>
                  <p:nvPr/>
                </p:nvGrpSpPr>
                <p:grpSpPr>
                  <a:xfrm>
                    <a:off x="1800219" y="4309234"/>
                    <a:ext cx="2548504" cy="2396366"/>
                    <a:chOff x="4782905" y="2142565"/>
                    <a:chExt cx="2548504" cy="2396366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F68EC5EC-8955-423C-88D9-34CBDB451E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72176" y="2147510"/>
                      <a:ext cx="795528" cy="400110"/>
                      <a:chOff x="533400" y="1581090"/>
                      <a:chExt cx="811697" cy="400110"/>
                    </a:xfrm>
                  </p:grpSpPr>
                  <p:sp>
                    <p:nvSpPr>
                      <p:cNvPr id="54" name="Rectangle 5">
                        <a:extLst>
                          <a:ext uri="{FF2B5EF4-FFF2-40B4-BE49-F238E27FC236}">
                            <a16:creationId xmlns:a16="http://schemas.microsoft.com/office/drawing/2014/main" id="{C2D654D8-5FAC-4710-B7B4-C23E395FF40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3400" y="1600200"/>
                        <a:ext cx="811697" cy="3667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5" name="Text Box 11">
                        <a:extLst>
                          <a:ext uri="{FF2B5EF4-FFF2-40B4-BE49-F238E27FC236}">
                            <a16:creationId xmlns:a16="http://schemas.microsoft.com/office/drawing/2014/main" id="{184D7190-AF8C-4AEC-A8D6-82EE2991818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77608" y="1581090"/>
                        <a:ext cx="754331" cy="40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algn="l" eaLnBrk="1" hangingPunct="1"/>
                        <a:r>
                          <a:rPr lang="en-US" altLang="en-US" sz="2000" dirty="0">
                            <a:solidFill>
                              <a:srgbClr val="00CC00"/>
                            </a:solidFill>
                          </a:rPr>
                          <a:t>M</a:t>
                        </a:r>
                        <a:r>
                          <a:rPr lang="en-US" altLang="en-US" sz="2000" dirty="0"/>
                          <a:t> : </a:t>
                        </a:r>
                        <a:r>
                          <a:rPr lang="en-US" altLang="en-US" sz="2000" dirty="0">
                            <a:solidFill>
                              <a:srgbClr val="FF0000"/>
                            </a:solidFill>
                          </a:rPr>
                          <a:t>3</a:t>
                        </a:r>
                      </a:p>
                    </p:txBody>
                  </p:sp>
                </p:grp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8161E2C9-6572-4E87-9E7E-07B9EE9596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905" y="2142565"/>
                      <a:ext cx="2548504" cy="2396366"/>
                      <a:chOff x="4076649" y="3450397"/>
                      <a:chExt cx="2548504" cy="2396366"/>
                    </a:xfrm>
                  </p:grpSpPr>
                  <p:grpSp>
                    <p:nvGrpSpPr>
                      <p:cNvPr id="44" name="Group 43">
                        <a:extLst>
                          <a:ext uri="{FF2B5EF4-FFF2-40B4-BE49-F238E27FC236}">
                            <a16:creationId xmlns:a16="http://schemas.microsoft.com/office/drawing/2014/main" id="{D87D8A17-8A3B-4E9F-8C07-A62117E311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29625" y="4395545"/>
                        <a:ext cx="795528" cy="400110"/>
                        <a:chOff x="533400" y="1581090"/>
                        <a:chExt cx="811697" cy="400110"/>
                      </a:xfrm>
                    </p:grpSpPr>
                    <p:sp>
                      <p:nvSpPr>
                        <p:cNvPr id="45" name="Rectangle 5">
                          <a:extLst>
                            <a:ext uri="{FF2B5EF4-FFF2-40B4-BE49-F238E27FC236}">
                              <a16:creationId xmlns:a16="http://schemas.microsoft.com/office/drawing/2014/main" id="{8FE33B23-1A80-4D30-836A-3B6EFF06CD8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33400" y="1600200"/>
                          <a:ext cx="811697" cy="36671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  <p:sp>
                      <p:nvSpPr>
                        <p:cNvPr id="46" name="Text Box 11">
                          <a:extLst>
                            <a:ext uri="{FF2B5EF4-FFF2-40B4-BE49-F238E27FC236}">
                              <a16:creationId xmlns:a16="http://schemas.microsoft.com/office/drawing/2014/main" id="{E3E66093-1341-47A1-BC84-8D6DCA2A5E03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7608" y="1581090"/>
                          <a:ext cx="682366" cy="40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algn="l" eaLnBrk="1" hangingPunct="1"/>
                          <a:r>
                            <a:rPr lang="en-US" altLang="en-US" sz="2000" dirty="0">
                              <a:solidFill>
                                <a:srgbClr val="00CC00"/>
                              </a:solidFill>
                            </a:rPr>
                            <a:t>E</a:t>
                          </a:r>
                          <a:r>
                            <a:rPr lang="en-US" altLang="en-US" sz="2000" dirty="0"/>
                            <a:t> : </a:t>
                          </a:r>
                          <a:r>
                            <a:rPr lang="en-US" altLang="en-US" sz="20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p:txBody>
                    </p:sp>
                  </p:grpSp>
                  <p:grpSp>
                    <p:nvGrpSpPr>
                      <p:cNvPr id="4" name="Group 3">
                        <a:extLst>
                          <a:ext uri="{FF2B5EF4-FFF2-40B4-BE49-F238E27FC236}">
                            <a16:creationId xmlns:a16="http://schemas.microsoft.com/office/drawing/2014/main" id="{3161D0DD-6D76-49F3-8D0E-E77B935F94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76649" y="4395545"/>
                        <a:ext cx="1873213" cy="1451218"/>
                        <a:chOff x="4123255" y="3718950"/>
                        <a:chExt cx="1873213" cy="1451218"/>
                      </a:xfrm>
                    </p:grpSpPr>
                    <p:grpSp>
                      <p:nvGrpSpPr>
                        <p:cNvPr id="10" name="Group 9">
                          <a:extLst>
                            <a:ext uri="{FF2B5EF4-FFF2-40B4-BE49-F238E27FC236}">
                              <a16:creationId xmlns:a16="http://schemas.microsoft.com/office/drawing/2014/main" id="{737046FE-C4DD-4567-A293-F89AFD6700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3255" y="4770058"/>
                          <a:ext cx="795528" cy="400110"/>
                          <a:chOff x="533400" y="1581090"/>
                          <a:chExt cx="811697" cy="400110"/>
                        </a:xfrm>
                      </p:grpSpPr>
                      <p:sp>
                        <p:nvSpPr>
                          <p:cNvPr id="12" name="Rectangle 5">
                            <a:extLst>
                              <a:ext uri="{FF2B5EF4-FFF2-40B4-BE49-F238E27FC236}">
                                <a16:creationId xmlns:a16="http://schemas.microsoft.com/office/drawing/2014/main" id="{1CD858C8-3995-4FB8-A218-7C08F7BE639F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33400" y="1600200"/>
                            <a:ext cx="811697" cy="366712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3" name="Text Box 11">
                            <a:extLst>
                              <a:ext uri="{FF2B5EF4-FFF2-40B4-BE49-F238E27FC236}">
                                <a16:creationId xmlns:a16="http://schemas.microsoft.com/office/drawing/2014/main" id="{E54F8C5A-82E0-4666-B896-B0683CB3228F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7608" y="1581090"/>
                            <a:ext cx="608765" cy="400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9pPr>
                          </a:lstStyle>
                          <a:p>
                            <a:pPr algn="l" eaLnBrk="1" hangingPunct="1"/>
                            <a:r>
                              <a:rPr lang="en-US" altLang="en-US" sz="2000" dirty="0">
                                <a:solidFill>
                                  <a:srgbClr val="00CC00"/>
                                </a:solidFill>
                              </a:rPr>
                              <a:t>I</a:t>
                            </a:r>
                            <a:r>
                              <a:rPr lang="en-US" altLang="en-US" sz="2000" dirty="0"/>
                              <a:t> : </a:t>
                            </a:r>
                            <a:r>
                              <a:rPr lang="en-US" altLang="en-US" sz="2000" dirty="0">
                                <a:solidFill>
                                  <a:srgbClr val="FF0000"/>
                                </a:solidFill>
                              </a:rPr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41" name="Group 40">
                          <a:extLst>
                            <a:ext uri="{FF2B5EF4-FFF2-40B4-BE49-F238E27FC236}">
                              <a16:creationId xmlns:a16="http://schemas.microsoft.com/office/drawing/2014/main" id="{F647FDAA-87C4-4CFF-A194-20B73CDA1B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0940" y="4770058"/>
                          <a:ext cx="795528" cy="400110"/>
                          <a:chOff x="533400" y="1581090"/>
                          <a:chExt cx="811697" cy="400110"/>
                        </a:xfrm>
                      </p:grpSpPr>
                      <p:sp>
                        <p:nvSpPr>
                          <p:cNvPr id="42" name="Rectangle 5">
                            <a:extLst>
                              <a:ext uri="{FF2B5EF4-FFF2-40B4-BE49-F238E27FC236}">
                                <a16:creationId xmlns:a16="http://schemas.microsoft.com/office/drawing/2014/main" id="{3688120F-A4A8-4ABE-BD3A-97ECB3DAD35A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33400" y="1600200"/>
                            <a:ext cx="811697" cy="366712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43" name="Text Box 11">
                            <a:extLst>
                              <a:ext uri="{FF2B5EF4-FFF2-40B4-BE49-F238E27FC236}">
                                <a16:creationId xmlns:a16="http://schemas.microsoft.com/office/drawing/2014/main" id="{D0339D88-2BA3-465F-B67D-70574EB11340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7608" y="1581090"/>
                            <a:ext cx="638205" cy="400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9pPr>
                          </a:lstStyle>
                          <a:p>
                            <a:pPr algn="l" eaLnBrk="1" hangingPunct="1"/>
                            <a:r>
                              <a:rPr lang="en-US" altLang="en-US" sz="2000" dirty="0">
                                <a:solidFill>
                                  <a:srgbClr val="00CC00"/>
                                </a:solidFill>
                              </a:rPr>
                              <a:t>?</a:t>
                            </a:r>
                            <a:r>
                              <a:rPr lang="en-US" altLang="en-US" sz="2000" dirty="0"/>
                              <a:t> : </a:t>
                            </a:r>
                            <a:r>
                              <a:rPr lang="en-US" altLang="en-US" sz="2000" dirty="0">
                                <a:solidFill>
                                  <a:srgbClr val="FF0000"/>
                                </a:solidFill>
                              </a:rPr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2" name="Line 18">
                          <a:extLst>
                            <a:ext uri="{FF2B5EF4-FFF2-40B4-BE49-F238E27FC236}">
                              <a16:creationId xmlns:a16="http://schemas.microsoft.com/office/drawing/2014/main" id="{5523C332-70C6-4164-B28B-98599D02D26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502376" y="4244504"/>
                          <a:ext cx="258128" cy="40011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" name="Line 19">
                          <a:extLst>
                            <a:ext uri="{FF2B5EF4-FFF2-40B4-BE49-F238E27FC236}">
                              <a16:creationId xmlns:a16="http://schemas.microsoft.com/office/drawing/2014/main" id="{28407B1C-8DE6-479E-8BE9-40DA1DC83E0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360691" y="4244504"/>
                          <a:ext cx="256032" cy="40011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9" name="Group 38">
                          <a:extLst>
                            <a:ext uri="{FF2B5EF4-FFF2-40B4-BE49-F238E27FC236}">
                              <a16:creationId xmlns:a16="http://schemas.microsoft.com/office/drawing/2014/main" id="{6D35AA12-246C-45EE-AE18-023B2DCC59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653211" y="3718950"/>
                          <a:ext cx="795528" cy="400110"/>
                          <a:chOff x="533400" y="1581090"/>
                          <a:chExt cx="811697" cy="400110"/>
                        </a:xfrm>
                      </p:grpSpPr>
                      <p:sp>
                        <p:nvSpPr>
                          <p:cNvPr id="40" name="Rectangle 5">
                            <a:extLst>
                              <a:ext uri="{FF2B5EF4-FFF2-40B4-BE49-F238E27FC236}">
                                <a16:creationId xmlns:a16="http://schemas.microsoft.com/office/drawing/2014/main" id="{9662617F-604A-4D76-A44D-A449BD115F53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33400" y="1600200"/>
                            <a:ext cx="811697" cy="366712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68" name="Text Box 11">
                            <a:extLst>
                              <a:ext uri="{FF2B5EF4-FFF2-40B4-BE49-F238E27FC236}">
                                <a16:creationId xmlns:a16="http://schemas.microsoft.com/office/drawing/2014/main" id="{B4C689F0-15DA-48C5-A93D-D8D64E5F3E41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7535" y="1581090"/>
                            <a:ext cx="319266" cy="400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ＭＳ Ｐゴシック" panose="020B0600070205080204" pitchFamily="34" charset="-128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 altLang="en-US" sz="2000" b="1" dirty="0"/>
                              <a:t>2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5" name="Line 18">
                        <a:extLst>
                          <a:ext uri="{FF2B5EF4-FFF2-40B4-BE49-F238E27FC236}">
                            <a16:creationId xmlns:a16="http://schemas.microsoft.com/office/drawing/2014/main" id="{6386ECB5-0054-4B08-8F37-4E79312C1AB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091547" y="3944679"/>
                        <a:ext cx="258128" cy="40011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" name="Line 19">
                        <a:extLst>
                          <a:ext uri="{FF2B5EF4-FFF2-40B4-BE49-F238E27FC236}">
                            <a16:creationId xmlns:a16="http://schemas.microsoft.com/office/drawing/2014/main" id="{3B63ADEC-3452-4055-9A20-C06DD8B3A27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949862" y="3944679"/>
                        <a:ext cx="256032" cy="40011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" name="Rectangle 5">
                        <a:extLst>
                          <a:ext uri="{FF2B5EF4-FFF2-40B4-BE49-F238E27FC236}">
                            <a16:creationId xmlns:a16="http://schemas.microsoft.com/office/drawing/2014/main" id="{F649E3A4-4188-4B26-83A9-7AE8DE05534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286" y="3469507"/>
                        <a:ext cx="795528" cy="3667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1" name="Text Box 11">
                        <a:extLst>
                          <a:ext uri="{FF2B5EF4-FFF2-40B4-BE49-F238E27FC236}">
                            <a16:creationId xmlns:a16="http://schemas.microsoft.com/office/drawing/2014/main" id="{751A5543-823A-43C3-90AE-39B2AB5FE19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84558" y="3450397"/>
                        <a:ext cx="312906" cy="40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en-US" sz="2000" b="1" dirty="0"/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14" name="Line 18">
                    <a:extLst>
                      <a:ext uri="{FF2B5EF4-FFF2-40B4-BE49-F238E27FC236}">
                        <a16:creationId xmlns:a16="http://schemas.microsoft.com/office/drawing/2014/main" id="{CCABABAC-0C07-4FB3-B1D0-955413A583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25580" y="3834255"/>
                    <a:ext cx="258128" cy="4001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Line 19">
                    <a:extLst>
                      <a:ext uri="{FF2B5EF4-FFF2-40B4-BE49-F238E27FC236}">
                        <a16:creationId xmlns:a16="http://schemas.microsoft.com/office/drawing/2014/main" id="{09BA7B44-7966-4A24-88F3-236C81872C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83895" y="3834255"/>
                    <a:ext cx="256032" cy="4001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Rectangle 5">
                    <a:extLst>
                      <a:ext uri="{FF2B5EF4-FFF2-40B4-BE49-F238E27FC236}">
                        <a16:creationId xmlns:a16="http://schemas.microsoft.com/office/drawing/2014/main" id="{BE12C687-7E6D-4DDA-BBC8-D9BC5CC38B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9607" y="3359083"/>
                    <a:ext cx="795528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5" name="Text Box 11">
                    <a:extLst>
                      <a:ext uri="{FF2B5EF4-FFF2-40B4-BE49-F238E27FC236}">
                        <a16:creationId xmlns:a16="http://schemas.microsoft.com/office/drawing/2014/main" id="{38964210-EA63-4193-8277-FA2E2E7D3C9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17993" y="3339973"/>
                    <a:ext cx="31290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000" b="1" dirty="0"/>
                      <a:t>7</a:t>
                    </a:r>
                  </a:p>
                </p:txBody>
              </p:sp>
            </p:grpSp>
          </p:grpSp>
          <p:sp>
            <p:nvSpPr>
              <p:cNvPr id="23" name="Line 18">
                <a:extLst>
                  <a:ext uri="{FF2B5EF4-FFF2-40B4-BE49-F238E27FC236}">
                    <a16:creationId xmlns:a16="http://schemas.microsoft.com/office/drawing/2014/main" id="{F7E29A29-6EE4-4587-AD10-BF868E6E3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8038" y="2645587"/>
                <a:ext cx="258128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80680F0B-8580-4876-9AA1-6ABBB2226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353" y="2645587"/>
                <a:ext cx="256032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37CBD7D3-755F-49D3-A7C9-388E9576D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065" y="2170415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" name="Text Box 11">
                <a:extLst>
                  <a:ext uri="{FF2B5EF4-FFF2-40B4-BE49-F238E27FC236}">
                    <a16:creationId xmlns:a16="http://schemas.microsoft.com/office/drawing/2014/main" id="{EF16FD32-62C7-432C-B406-BA1B122180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6331" y="2151305"/>
                <a:ext cx="44114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13</a:t>
                </a: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852D610-7AF6-4525-BF3A-DEE8C8D9773A}"/>
              </a:ext>
            </a:extLst>
          </p:cNvPr>
          <p:cNvGrpSpPr/>
          <p:nvPr/>
        </p:nvGrpSpPr>
        <p:grpSpPr>
          <a:xfrm>
            <a:off x="1666520" y="3185408"/>
            <a:ext cx="3033835" cy="3243928"/>
            <a:chOff x="1666520" y="3185408"/>
            <a:chExt cx="3033835" cy="324392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4C304F3-5DEF-4E4A-80E4-3AA986C7B9DC}"/>
                </a:ext>
              </a:extLst>
            </p:cNvPr>
            <p:cNvGrpSpPr/>
            <p:nvPr/>
          </p:nvGrpSpPr>
          <p:grpSpPr>
            <a:xfrm>
              <a:off x="3904827" y="4144913"/>
              <a:ext cx="795528" cy="400110"/>
              <a:chOff x="533400" y="1581090"/>
              <a:chExt cx="811697" cy="400110"/>
            </a:xfrm>
          </p:grpSpPr>
          <p:sp>
            <p:nvSpPr>
              <p:cNvPr id="63" name="Rectangle 5">
                <a:extLst>
                  <a:ext uri="{FF2B5EF4-FFF2-40B4-BE49-F238E27FC236}">
                    <a16:creationId xmlns:a16="http://schemas.microsoft.com/office/drawing/2014/main" id="{CA69EA4B-6529-4F44-A87B-F22FDFCEF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4" name="Text Box 11">
                <a:extLst>
                  <a:ext uri="{FF2B5EF4-FFF2-40B4-BE49-F238E27FC236}">
                    <a16:creationId xmlns:a16="http://schemas.microsoft.com/office/drawing/2014/main" id="{D517B482-FE82-44B5-AB8A-388E556CC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9734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A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7A13E62-E600-4DE4-A5B3-B01A9061D810}"/>
                </a:ext>
              </a:extLst>
            </p:cNvPr>
            <p:cNvGrpSpPr/>
            <p:nvPr/>
          </p:nvGrpSpPr>
          <p:grpSpPr>
            <a:xfrm>
              <a:off x="1666520" y="4165118"/>
              <a:ext cx="2413792" cy="2264218"/>
              <a:chOff x="2187766" y="3648194"/>
              <a:chExt cx="2413792" cy="226421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D81B852-053B-466E-BD9C-6B60D6E35D93}"/>
                  </a:ext>
                </a:extLst>
              </p:cNvPr>
              <p:cNvGrpSpPr/>
              <p:nvPr/>
            </p:nvGrpSpPr>
            <p:grpSpPr>
              <a:xfrm>
                <a:off x="2187766" y="4582528"/>
                <a:ext cx="2413792" cy="1329884"/>
                <a:chOff x="5388166" y="2142565"/>
                <a:chExt cx="2413792" cy="1329884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6C18A641-117D-4291-89A4-51FC16B0652D}"/>
                    </a:ext>
                  </a:extLst>
                </p:cNvPr>
                <p:cNvGrpSpPr/>
                <p:nvPr/>
              </p:nvGrpSpPr>
              <p:grpSpPr>
                <a:xfrm>
                  <a:off x="7006430" y="2147510"/>
                  <a:ext cx="795528" cy="400110"/>
                  <a:chOff x="533400" y="1581090"/>
                  <a:chExt cx="811697" cy="400110"/>
                </a:xfrm>
              </p:grpSpPr>
              <p:sp>
                <p:nvSpPr>
                  <p:cNvPr id="57" name="Rectangle 5">
                    <a:extLst>
                      <a:ext uri="{FF2B5EF4-FFF2-40B4-BE49-F238E27FC236}">
                        <a16:creationId xmlns:a16="http://schemas.microsoft.com/office/drawing/2014/main" id="{79C74484-1895-4C4B-A2DB-6DFF8E83FE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" y="1600200"/>
                    <a:ext cx="811697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8" name="Text Box 11">
                    <a:extLst>
                      <a:ext uri="{FF2B5EF4-FFF2-40B4-BE49-F238E27FC236}">
                        <a16:creationId xmlns:a16="http://schemas.microsoft.com/office/drawing/2014/main" id="{358652B0-09C6-477B-A3B8-239CBF3919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608" y="1581090"/>
                    <a:ext cx="71180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dirty="0">
                        <a:solidFill>
                          <a:srgbClr val="00CC00"/>
                        </a:solidFill>
                      </a:rPr>
                      <a:t>N</a:t>
                    </a:r>
                    <a:r>
                      <a:rPr lang="en-US" altLang="en-US" sz="2000" dirty="0"/>
                      <a:t> : </a:t>
                    </a:r>
                    <a:r>
                      <a:rPr lang="en-US" altLang="en-US" sz="2000" dirty="0">
                        <a:solidFill>
                          <a:srgbClr val="FF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E9642FF-2E4D-4F1E-A324-3184813ED87F}"/>
                    </a:ext>
                  </a:extLst>
                </p:cNvPr>
                <p:cNvGrpSpPr/>
                <p:nvPr/>
              </p:nvGrpSpPr>
              <p:grpSpPr>
                <a:xfrm>
                  <a:off x="5388166" y="2142565"/>
                  <a:ext cx="1867939" cy="1329884"/>
                  <a:chOff x="1513766" y="3830306"/>
                  <a:chExt cx="1867939" cy="1329884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DF30169F-8BF5-4A37-8180-7E51AFA24337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66" y="4760080"/>
                    <a:ext cx="795528" cy="400110"/>
                    <a:chOff x="533400" y="1537546"/>
                    <a:chExt cx="811697" cy="400110"/>
                  </a:xfrm>
                </p:grpSpPr>
                <p:sp>
                  <p:nvSpPr>
                    <p:cNvPr id="48" name="Rectangle 5">
                      <a:extLst>
                        <a:ext uri="{FF2B5EF4-FFF2-40B4-BE49-F238E27FC236}">
                          <a16:creationId xmlns:a16="http://schemas.microsoft.com/office/drawing/2014/main" id="{0C83F1D7-4000-4134-98C1-F88EAF3EAD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3400" y="1556656"/>
                      <a:ext cx="811697" cy="36671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" name="Text Box 11">
                      <a:extLst>
                        <a:ext uri="{FF2B5EF4-FFF2-40B4-BE49-F238E27FC236}">
                          <a16:creationId xmlns:a16="http://schemas.microsoft.com/office/drawing/2014/main" id="{89DB21A0-4C3E-4E6A-8AEF-C4E4C742443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9822" y="1537546"/>
                      <a:ext cx="672683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l" eaLnBrk="1" hangingPunct="1"/>
                      <a:r>
                        <a:rPr lang="en-US" altLang="en-US" sz="2000" dirty="0">
                          <a:solidFill>
                            <a:srgbClr val="00CC00"/>
                          </a:solidFill>
                        </a:rPr>
                        <a:t>L</a:t>
                      </a:r>
                      <a:r>
                        <a:rPr lang="en-US" altLang="en-US" sz="2000" dirty="0"/>
                        <a:t> : 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B0C8FC8E-165E-4FF5-B9E4-76AE748F5370}"/>
                      </a:ext>
                    </a:extLst>
                  </p:cNvPr>
                  <p:cNvGrpSpPr/>
                  <p:nvPr/>
                </p:nvGrpSpPr>
                <p:grpSpPr>
                  <a:xfrm>
                    <a:off x="2586177" y="4760080"/>
                    <a:ext cx="795528" cy="400110"/>
                    <a:chOff x="533400" y="1537546"/>
                    <a:chExt cx="811697" cy="400110"/>
                  </a:xfrm>
                </p:grpSpPr>
                <p:sp>
                  <p:nvSpPr>
                    <p:cNvPr id="51" name="Rectangle 5">
                      <a:extLst>
                        <a:ext uri="{FF2B5EF4-FFF2-40B4-BE49-F238E27FC236}">
                          <a16:creationId xmlns:a16="http://schemas.microsoft.com/office/drawing/2014/main" id="{AB08BF17-1644-44C1-9B15-4268E28742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3400" y="1556656"/>
                      <a:ext cx="811697" cy="36671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2" name="Text Box 11">
                      <a:extLst>
                        <a:ext uri="{FF2B5EF4-FFF2-40B4-BE49-F238E27FC236}">
                          <a16:creationId xmlns:a16="http://schemas.microsoft.com/office/drawing/2014/main" id="{0345FB9D-8979-4F78-9339-4D49DB285BD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9822" y="1537546"/>
                      <a:ext cx="697086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l" eaLnBrk="1" hangingPunct="1"/>
                      <a:r>
                        <a:rPr lang="en-US" altLang="en-US" sz="2000" dirty="0">
                          <a:solidFill>
                            <a:srgbClr val="00CC00"/>
                          </a:solidFill>
                        </a:rPr>
                        <a:t>R</a:t>
                      </a:r>
                      <a:r>
                        <a:rPr lang="en-US" altLang="en-US" sz="2000" dirty="0"/>
                        <a:t> : 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p:txBody>
                </p:sp>
              </p:grpSp>
              <p:sp>
                <p:nvSpPr>
                  <p:cNvPr id="8" name="Line 18">
                    <a:extLst>
                      <a:ext uri="{FF2B5EF4-FFF2-40B4-BE49-F238E27FC236}">
                        <a16:creationId xmlns:a16="http://schemas.microsoft.com/office/drawing/2014/main" id="{1B87C408-CB7A-42B9-8F79-0F3B53C5A0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5590" y="4302816"/>
                    <a:ext cx="258128" cy="4001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Line 19">
                    <a:extLst>
                      <a:ext uri="{FF2B5EF4-FFF2-40B4-BE49-F238E27FC236}">
                        <a16:creationId xmlns:a16="http://schemas.microsoft.com/office/drawing/2014/main" id="{4A927D1C-C0B8-4830-9D9F-AC150362BA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3905" y="4302816"/>
                    <a:ext cx="256032" cy="4001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Rectangle 5">
                    <a:extLst>
                      <a:ext uri="{FF2B5EF4-FFF2-40B4-BE49-F238E27FC236}">
                        <a16:creationId xmlns:a16="http://schemas.microsoft.com/office/drawing/2014/main" id="{7F9D9C0F-90FD-4C8D-89CC-6E50D62F9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9329" y="3849416"/>
                    <a:ext cx="795528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" name="Text Box 11">
                    <a:extLst>
                      <a:ext uri="{FF2B5EF4-FFF2-40B4-BE49-F238E27FC236}">
                        <a16:creationId xmlns:a16="http://schemas.microsoft.com/office/drawing/2014/main" id="{6A205520-A2A8-425A-B726-4357331F05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8601" y="3830306"/>
                    <a:ext cx="31290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000" b="1" dirty="0"/>
                      <a:t>4</a:t>
                    </a:r>
                  </a:p>
                </p:txBody>
              </p:sp>
            </p:grpSp>
          </p:grpSp>
          <p:sp>
            <p:nvSpPr>
              <p:cNvPr id="35" name="Line 18">
                <a:extLst>
                  <a:ext uri="{FF2B5EF4-FFF2-40B4-BE49-F238E27FC236}">
                    <a16:creationId xmlns:a16="http://schemas.microsoft.com/office/drawing/2014/main" id="{232D0072-1038-4C92-8CA8-CA6174CF3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6438" y="4142476"/>
                <a:ext cx="258128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9">
                <a:extLst>
                  <a:ext uri="{FF2B5EF4-FFF2-40B4-BE49-F238E27FC236}">
                    <a16:creationId xmlns:a16="http://schemas.microsoft.com/office/drawing/2014/main" id="{C97F6540-FFFB-4ED5-8C8A-19134BA74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4753" y="4142476"/>
                <a:ext cx="256032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5">
                <a:extLst>
                  <a:ext uri="{FF2B5EF4-FFF2-40B4-BE49-F238E27FC236}">
                    <a16:creationId xmlns:a16="http://schemas.microsoft.com/office/drawing/2014/main" id="{6CB392B8-0DB7-4A06-8D19-1F7DE4EC9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177" y="3667304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" name="Text Box 11">
                <a:extLst>
                  <a:ext uri="{FF2B5EF4-FFF2-40B4-BE49-F238E27FC236}">
                    <a16:creationId xmlns:a16="http://schemas.microsoft.com/office/drawing/2014/main" id="{305543D9-30CD-4ECB-96CF-47F6F7FDC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449" y="3648194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8</a:t>
                </a:r>
              </a:p>
            </p:txBody>
          </p:sp>
        </p:grpSp>
        <p:sp>
          <p:nvSpPr>
            <p:cNvPr id="32" name="Line 18">
              <a:extLst>
                <a:ext uri="{FF2B5EF4-FFF2-40B4-BE49-F238E27FC236}">
                  <a16:creationId xmlns:a16="http://schemas.microsoft.com/office/drawing/2014/main" id="{DAAAE71C-CD1D-4ED9-9CA5-F263E842B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4793" y="3679690"/>
              <a:ext cx="258128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46C70CBC-93D8-4774-8CD2-1A873E587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3108" y="3679690"/>
              <a:ext cx="256032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3501D1C7-07D4-44BD-93DC-EF657AC56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532" y="3204518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" name="Text Box 11">
              <a:extLst>
                <a:ext uri="{FF2B5EF4-FFF2-40B4-BE49-F238E27FC236}">
                  <a16:creationId xmlns:a16="http://schemas.microsoft.com/office/drawing/2014/main" id="{A6AADDC4-3548-4E89-AF96-EF5E1B6AC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3684" y="3185408"/>
              <a:ext cx="4411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16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5B945C6-7704-414B-AF02-FCEFE2642886}"/>
              </a:ext>
            </a:extLst>
          </p:cNvPr>
          <p:cNvSpPr txBox="1"/>
          <p:nvPr/>
        </p:nvSpPr>
        <p:spPr>
          <a:xfrm>
            <a:off x="445739" y="1204565"/>
            <a:ext cx="108639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algn="ctr">
              <a:spcBef>
                <a:spcPts val="240"/>
              </a:spcBef>
            </a:pPr>
            <a:r>
              <a:rPr lang="en-US" altLang="en-US" sz="2200" b="1" dirty="0">
                <a:solidFill>
                  <a:srgbClr val="FF0000"/>
                </a:solidFill>
                <a:sym typeface="Symbol" pitchFamily="18" charset="2"/>
              </a:rPr>
              <a:t>Using Huffman coding, encode the string: </a:t>
            </a:r>
            <a:r>
              <a:rPr lang="en-US" altLang="en-US" sz="2200" b="1" dirty="0">
                <a:sym typeface="Symbol" pitchFamily="18" charset="2"/>
              </a:rPr>
              <a:t>“</a:t>
            </a:r>
            <a:r>
              <a:rPr lang="en-US" altLang="en-US" sz="2200" dirty="0">
                <a:sym typeface="Symbol" pitchFamily="18" charset="2"/>
              </a:rPr>
              <a:t>CAN A CLAM CRAM IN A CLEAN CREAM CAN?”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DA9596E-F469-4E7B-8CCD-38B871FCBA41}"/>
              </a:ext>
            </a:extLst>
          </p:cNvPr>
          <p:cNvGrpSpPr/>
          <p:nvPr/>
        </p:nvGrpSpPr>
        <p:grpSpPr>
          <a:xfrm>
            <a:off x="1666520" y="4145592"/>
            <a:ext cx="3033835" cy="2284423"/>
            <a:chOff x="1666520" y="4144913"/>
            <a:chExt cx="3033835" cy="228442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848A913-2313-4D9D-8A2C-CDDED2C4AE7E}"/>
                </a:ext>
              </a:extLst>
            </p:cNvPr>
            <p:cNvGrpSpPr/>
            <p:nvPr/>
          </p:nvGrpSpPr>
          <p:grpSpPr>
            <a:xfrm>
              <a:off x="3904827" y="4144913"/>
              <a:ext cx="795528" cy="400110"/>
              <a:chOff x="533400" y="1581090"/>
              <a:chExt cx="811697" cy="400110"/>
            </a:xfrm>
          </p:grpSpPr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8527B973-79FC-46A6-8828-4FED015B1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0" name="Text Box 11">
                <a:extLst>
                  <a:ext uri="{FF2B5EF4-FFF2-40B4-BE49-F238E27FC236}">
                    <a16:creationId xmlns:a16="http://schemas.microsoft.com/office/drawing/2014/main" id="{B8C4E224-89D7-4D3C-94E3-520EC4F8AB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9734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A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0120690-EA00-4140-A166-78F8369419FA}"/>
                </a:ext>
              </a:extLst>
            </p:cNvPr>
            <p:cNvGrpSpPr/>
            <p:nvPr/>
          </p:nvGrpSpPr>
          <p:grpSpPr>
            <a:xfrm>
              <a:off x="1666520" y="4165118"/>
              <a:ext cx="2413792" cy="2264218"/>
              <a:chOff x="2187766" y="3648194"/>
              <a:chExt cx="2413792" cy="2264218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79BE6DB7-7F15-4840-8041-63226D6497CD}"/>
                  </a:ext>
                </a:extLst>
              </p:cNvPr>
              <p:cNvGrpSpPr/>
              <p:nvPr/>
            </p:nvGrpSpPr>
            <p:grpSpPr>
              <a:xfrm>
                <a:off x="2187766" y="4582528"/>
                <a:ext cx="2413792" cy="1329884"/>
                <a:chOff x="5388166" y="2142565"/>
                <a:chExt cx="2413792" cy="1329884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616C32D8-8F59-48D8-AC6F-CB3957F3BF88}"/>
                    </a:ext>
                  </a:extLst>
                </p:cNvPr>
                <p:cNvGrpSpPr/>
                <p:nvPr/>
              </p:nvGrpSpPr>
              <p:grpSpPr>
                <a:xfrm>
                  <a:off x="7006430" y="2147510"/>
                  <a:ext cx="795528" cy="400110"/>
                  <a:chOff x="533400" y="1581090"/>
                  <a:chExt cx="811697" cy="400110"/>
                </a:xfrm>
              </p:grpSpPr>
              <p:sp>
                <p:nvSpPr>
                  <p:cNvPr id="107" name="Rectangle 5">
                    <a:extLst>
                      <a:ext uri="{FF2B5EF4-FFF2-40B4-BE49-F238E27FC236}">
                        <a16:creationId xmlns:a16="http://schemas.microsoft.com/office/drawing/2014/main" id="{9B6C9526-4873-4A3D-B0EF-1994D05222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" y="1600200"/>
                    <a:ext cx="811697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8" name="Text Box 11">
                    <a:extLst>
                      <a:ext uri="{FF2B5EF4-FFF2-40B4-BE49-F238E27FC236}">
                        <a16:creationId xmlns:a16="http://schemas.microsoft.com/office/drawing/2014/main" id="{0DFEC25D-094E-4D91-93CD-147B5601D0D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608" y="1581090"/>
                    <a:ext cx="71180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dirty="0">
                        <a:solidFill>
                          <a:srgbClr val="00CC00"/>
                        </a:solidFill>
                      </a:rPr>
                      <a:t>N</a:t>
                    </a:r>
                    <a:r>
                      <a:rPr lang="en-US" altLang="en-US" sz="2000" dirty="0"/>
                      <a:t> : </a:t>
                    </a:r>
                    <a:r>
                      <a:rPr lang="en-US" altLang="en-US" sz="2000" dirty="0">
                        <a:solidFill>
                          <a:srgbClr val="FF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25819125-6B2F-440C-92B7-F61BAC63CB00}"/>
                    </a:ext>
                  </a:extLst>
                </p:cNvPr>
                <p:cNvGrpSpPr/>
                <p:nvPr/>
              </p:nvGrpSpPr>
              <p:grpSpPr>
                <a:xfrm>
                  <a:off x="5388166" y="2142565"/>
                  <a:ext cx="1867939" cy="1329884"/>
                  <a:chOff x="1513766" y="3830306"/>
                  <a:chExt cx="1867939" cy="1329884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FD5E5F11-3A6D-48CE-A4A6-E16EF0FED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66" y="4760080"/>
                    <a:ext cx="795528" cy="400110"/>
                    <a:chOff x="533400" y="1537546"/>
                    <a:chExt cx="811697" cy="400110"/>
                  </a:xfrm>
                </p:grpSpPr>
                <p:sp>
                  <p:nvSpPr>
                    <p:cNvPr id="105" name="Rectangle 5">
                      <a:extLst>
                        <a:ext uri="{FF2B5EF4-FFF2-40B4-BE49-F238E27FC236}">
                          <a16:creationId xmlns:a16="http://schemas.microsoft.com/office/drawing/2014/main" id="{4A61DEF3-52D6-4896-89B0-40D3EACEDC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3400" y="1556656"/>
                      <a:ext cx="811697" cy="36671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6" name="Text Box 11">
                      <a:extLst>
                        <a:ext uri="{FF2B5EF4-FFF2-40B4-BE49-F238E27FC236}">
                          <a16:creationId xmlns:a16="http://schemas.microsoft.com/office/drawing/2014/main" id="{A799614B-7796-4A22-BFA3-2984A36F053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9822" y="1537546"/>
                      <a:ext cx="672683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l" eaLnBrk="1" hangingPunct="1"/>
                      <a:r>
                        <a:rPr lang="en-US" altLang="en-US" sz="2000" dirty="0">
                          <a:solidFill>
                            <a:srgbClr val="00CC00"/>
                          </a:solidFill>
                        </a:rPr>
                        <a:t>L</a:t>
                      </a:r>
                      <a:r>
                        <a:rPr lang="en-US" altLang="en-US" sz="2000" dirty="0"/>
                        <a:t> : 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66C0F726-0AE4-4ADE-BA36-0A36CCFA8666}"/>
                      </a:ext>
                    </a:extLst>
                  </p:cNvPr>
                  <p:cNvGrpSpPr/>
                  <p:nvPr/>
                </p:nvGrpSpPr>
                <p:grpSpPr>
                  <a:xfrm>
                    <a:off x="2586177" y="4760080"/>
                    <a:ext cx="795528" cy="400110"/>
                    <a:chOff x="533400" y="1537546"/>
                    <a:chExt cx="811697" cy="400110"/>
                  </a:xfrm>
                </p:grpSpPr>
                <p:sp>
                  <p:nvSpPr>
                    <p:cNvPr id="103" name="Rectangle 5">
                      <a:extLst>
                        <a:ext uri="{FF2B5EF4-FFF2-40B4-BE49-F238E27FC236}">
                          <a16:creationId xmlns:a16="http://schemas.microsoft.com/office/drawing/2014/main" id="{905F288F-91A2-45C4-B7CB-937C0BDC84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3400" y="1556656"/>
                      <a:ext cx="811697" cy="36671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4" name="Text Box 11">
                      <a:extLst>
                        <a:ext uri="{FF2B5EF4-FFF2-40B4-BE49-F238E27FC236}">
                          <a16:creationId xmlns:a16="http://schemas.microsoft.com/office/drawing/2014/main" id="{146C6A81-3DFB-4A61-BFEE-E37403DC463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9822" y="1537546"/>
                      <a:ext cx="697086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l" eaLnBrk="1" hangingPunct="1"/>
                      <a:r>
                        <a:rPr lang="en-US" altLang="en-US" sz="2000" dirty="0">
                          <a:solidFill>
                            <a:srgbClr val="00CC00"/>
                          </a:solidFill>
                        </a:rPr>
                        <a:t>R</a:t>
                      </a:r>
                      <a:r>
                        <a:rPr lang="en-US" altLang="en-US" sz="2000" dirty="0"/>
                        <a:t> : 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p:txBody>
                </p:sp>
              </p:grpSp>
              <p:sp>
                <p:nvSpPr>
                  <p:cNvPr id="99" name="Line 18">
                    <a:extLst>
                      <a:ext uri="{FF2B5EF4-FFF2-40B4-BE49-F238E27FC236}">
                        <a16:creationId xmlns:a16="http://schemas.microsoft.com/office/drawing/2014/main" id="{1D920181-8CC7-4F71-B847-2DBD988286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5590" y="4302816"/>
                    <a:ext cx="258128" cy="4001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" name="Line 19">
                    <a:extLst>
                      <a:ext uri="{FF2B5EF4-FFF2-40B4-BE49-F238E27FC236}">
                        <a16:creationId xmlns:a16="http://schemas.microsoft.com/office/drawing/2014/main" id="{E1750758-ADA3-46D3-B1FC-2ABE12E8EF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3905" y="4302816"/>
                    <a:ext cx="256032" cy="4001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1" name="Rectangle 5">
                    <a:extLst>
                      <a:ext uri="{FF2B5EF4-FFF2-40B4-BE49-F238E27FC236}">
                        <a16:creationId xmlns:a16="http://schemas.microsoft.com/office/drawing/2014/main" id="{F07FD684-13D6-43E0-8113-5E91021376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9329" y="3849416"/>
                    <a:ext cx="795528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2" name="Text Box 11">
                    <a:extLst>
                      <a:ext uri="{FF2B5EF4-FFF2-40B4-BE49-F238E27FC236}">
                        <a16:creationId xmlns:a16="http://schemas.microsoft.com/office/drawing/2014/main" id="{61DD6D08-9550-45AE-BC31-51A38554C34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8601" y="3830306"/>
                    <a:ext cx="31290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000" b="1" dirty="0"/>
                      <a:t>4</a:t>
                    </a:r>
                  </a:p>
                </p:txBody>
              </p:sp>
            </p:grpSp>
          </p:grpSp>
          <p:sp>
            <p:nvSpPr>
              <p:cNvPr id="91" name="Line 18">
                <a:extLst>
                  <a:ext uri="{FF2B5EF4-FFF2-40B4-BE49-F238E27FC236}">
                    <a16:creationId xmlns:a16="http://schemas.microsoft.com/office/drawing/2014/main" id="{5ABE4261-F920-4AB1-9710-BADCECC7C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6438" y="4142476"/>
                <a:ext cx="258128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19">
                <a:extLst>
                  <a:ext uri="{FF2B5EF4-FFF2-40B4-BE49-F238E27FC236}">
                    <a16:creationId xmlns:a16="http://schemas.microsoft.com/office/drawing/2014/main" id="{A67E6F20-9BA0-4AAB-8814-5A7F75A3C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4753" y="4142476"/>
                <a:ext cx="256032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FEEFBD89-2386-4CAF-80C7-E1B7C55BD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177" y="3667304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4" name="Text Box 11">
                <a:extLst>
                  <a:ext uri="{FF2B5EF4-FFF2-40B4-BE49-F238E27FC236}">
                    <a16:creationId xmlns:a16="http://schemas.microsoft.com/office/drawing/2014/main" id="{E8E456D9-B6DD-4831-9962-6A0C3D8CAF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449" y="3648194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8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5137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41614 -0.149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7" y="-747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34089 -0.003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4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852D610-7AF6-4525-BF3A-DEE8C8D9773A}"/>
              </a:ext>
            </a:extLst>
          </p:cNvPr>
          <p:cNvGrpSpPr/>
          <p:nvPr/>
        </p:nvGrpSpPr>
        <p:grpSpPr>
          <a:xfrm>
            <a:off x="6745734" y="2163104"/>
            <a:ext cx="3033835" cy="3243928"/>
            <a:chOff x="1666520" y="3185408"/>
            <a:chExt cx="3033835" cy="324392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4C304F3-5DEF-4E4A-80E4-3AA986C7B9DC}"/>
                </a:ext>
              </a:extLst>
            </p:cNvPr>
            <p:cNvGrpSpPr/>
            <p:nvPr/>
          </p:nvGrpSpPr>
          <p:grpSpPr>
            <a:xfrm>
              <a:off x="3904827" y="4144913"/>
              <a:ext cx="795528" cy="400110"/>
              <a:chOff x="533400" y="1581090"/>
              <a:chExt cx="811697" cy="400110"/>
            </a:xfrm>
          </p:grpSpPr>
          <p:sp>
            <p:nvSpPr>
              <p:cNvPr id="63" name="Rectangle 5">
                <a:extLst>
                  <a:ext uri="{FF2B5EF4-FFF2-40B4-BE49-F238E27FC236}">
                    <a16:creationId xmlns:a16="http://schemas.microsoft.com/office/drawing/2014/main" id="{CA69EA4B-6529-4F44-A87B-F22FDFCEF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4" name="Text Box 11">
                <a:extLst>
                  <a:ext uri="{FF2B5EF4-FFF2-40B4-BE49-F238E27FC236}">
                    <a16:creationId xmlns:a16="http://schemas.microsoft.com/office/drawing/2014/main" id="{D517B482-FE82-44B5-AB8A-388E556CC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9734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A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7A13E62-E600-4DE4-A5B3-B01A9061D810}"/>
                </a:ext>
              </a:extLst>
            </p:cNvPr>
            <p:cNvGrpSpPr/>
            <p:nvPr/>
          </p:nvGrpSpPr>
          <p:grpSpPr>
            <a:xfrm>
              <a:off x="1666520" y="4165118"/>
              <a:ext cx="2413792" cy="2264218"/>
              <a:chOff x="2187766" y="3648194"/>
              <a:chExt cx="2413792" cy="226421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D81B852-053B-466E-BD9C-6B60D6E35D93}"/>
                  </a:ext>
                </a:extLst>
              </p:cNvPr>
              <p:cNvGrpSpPr/>
              <p:nvPr/>
            </p:nvGrpSpPr>
            <p:grpSpPr>
              <a:xfrm>
                <a:off x="2187766" y="4582528"/>
                <a:ext cx="2413792" cy="1329884"/>
                <a:chOff x="5388166" y="2142565"/>
                <a:chExt cx="2413792" cy="1329884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6C18A641-117D-4291-89A4-51FC16B0652D}"/>
                    </a:ext>
                  </a:extLst>
                </p:cNvPr>
                <p:cNvGrpSpPr/>
                <p:nvPr/>
              </p:nvGrpSpPr>
              <p:grpSpPr>
                <a:xfrm>
                  <a:off x="7006430" y="2147510"/>
                  <a:ext cx="795528" cy="400110"/>
                  <a:chOff x="533400" y="1581090"/>
                  <a:chExt cx="811697" cy="400110"/>
                </a:xfrm>
              </p:grpSpPr>
              <p:sp>
                <p:nvSpPr>
                  <p:cNvPr id="57" name="Rectangle 5">
                    <a:extLst>
                      <a:ext uri="{FF2B5EF4-FFF2-40B4-BE49-F238E27FC236}">
                        <a16:creationId xmlns:a16="http://schemas.microsoft.com/office/drawing/2014/main" id="{79C74484-1895-4C4B-A2DB-6DFF8E83FE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" y="1600200"/>
                    <a:ext cx="811697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8" name="Text Box 11">
                    <a:extLst>
                      <a:ext uri="{FF2B5EF4-FFF2-40B4-BE49-F238E27FC236}">
                        <a16:creationId xmlns:a16="http://schemas.microsoft.com/office/drawing/2014/main" id="{358652B0-09C6-477B-A3B8-239CBF3919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608" y="1581090"/>
                    <a:ext cx="71180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dirty="0">
                        <a:solidFill>
                          <a:srgbClr val="00CC00"/>
                        </a:solidFill>
                      </a:rPr>
                      <a:t>N</a:t>
                    </a:r>
                    <a:r>
                      <a:rPr lang="en-US" altLang="en-US" sz="2000" dirty="0"/>
                      <a:t> : </a:t>
                    </a:r>
                    <a:r>
                      <a:rPr lang="en-US" altLang="en-US" sz="2000" dirty="0">
                        <a:solidFill>
                          <a:srgbClr val="FF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E9642FF-2E4D-4F1E-A324-3184813ED87F}"/>
                    </a:ext>
                  </a:extLst>
                </p:cNvPr>
                <p:cNvGrpSpPr/>
                <p:nvPr/>
              </p:nvGrpSpPr>
              <p:grpSpPr>
                <a:xfrm>
                  <a:off x="5388166" y="2142565"/>
                  <a:ext cx="1867939" cy="1329884"/>
                  <a:chOff x="1513766" y="3830306"/>
                  <a:chExt cx="1867939" cy="1329884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DF30169F-8BF5-4A37-8180-7E51AFA24337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66" y="4760080"/>
                    <a:ext cx="795528" cy="400110"/>
                    <a:chOff x="533400" y="1537546"/>
                    <a:chExt cx="811697" cy="400110"/>
                  </a:xfrm>
                </p:grpSpPr>
                <p:sp>
                  <p:nvSpPr>
                    <p:cNvPr id="48" name="Rectangle 5">
                      <a:extLst>
                        <a:ext uri="{FF2B5EF4-FFF2-40B4-BE49-F238E27FC236}">
                          <a16:creationId xmlns:a16="http://schemas.microsoft.com/office/drawing/2014/main" id="{0C83F1D7-4000-4134-98C1-F88EAF3EAD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3400" y="1556656"/>
                      <a:ext cx="811697" cy="36671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" name="Text Box 11">
                      <a:extLst>
                        <a:ext uri="{FF2B5EF4-FFF2-40B4-BE49-F238E27FC236}">
                          <a16:creationId xmlns:a16="http://schemas.microsoft.com/office/drawing/2014/main" id="{89DB21A0-4C3E-4E6A-8AEF-C4E4C742443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9822" y="1537546"/>
                      <a:ext cx="672683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l" eaLnBrk="1" hangingPunct="1"/>
                      <a:r>
                        <a:rPr lang="en-US" altLang="en-US" sz="2000" dirty="0">
                          <a:solidFill>
                            <a:srgbClr val="00CC00"/>
                          </a:solidFill>
                        </a:rPr>
                        <a:t>L</a:t>
                      </a:r>
                      <a:r>
                        <a:rPr lang="en-US" altLang="en-US" sz="2000" dirty="0"/>
                        <a:t> : 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B0C8FC8E-165E-4FF5-B9E4-76AE748F5370}"/>
                      </a:ext>
                    </a:extLst>
                  </p:cNvPr>
                  <p:cNvGrpSpPr/>
                  <p:nvPr/>
                </p:nvGrpSpPr>
                <p:grpSpPr>
                  <a:xfrm>
                    <a:off x="2586177" y="4760080"/>
                    <a:ext cx="795528" cy="400110"/>
                    <a:chOff x="533400" y="1537546"/>
                    <a:chExt cx="811697" cy="400110"/>
                  </a:xfrm>
                </p:grpSpPr>
                <p:sp>
                  <p:nvSpPr>
                    <p:cNvPr id="51" name="Rectangle 5">
                      <a:extLst>
                        <a:ext uri="{FF2B5EF4-FFF2-40B4-BE49-F238E27FC236}">
                          <a16:creationId xmlns:a16="http://schemas.microsoft.com/office/drawing/2014/main" id="{AB08BF17-1644-44C1-9B15-4268E28742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3400" y="1556656"/>
                      <a:ext cx="811697" cy="36671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accent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2" name="Text Box 11">
                      <a:extLst>
                        <a:ext uri="{FF2B5EF4-FFF2-40B4-BE49-F238E27FC236}">
                          <a16:creationId xmlns:a16="http://schemas.microsoft.com/office/drawing/2014/main" id="{0345FB9D-8979-4F78-9339-4D49DB285BD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9822" y="1537546"/>
                      <a:ext cx="697086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algn="l" eaLnBrk="1" hangingPunct="1"/>
                      <a:r>
                        <a:rPr lang="en-US" altLang="en-US" sz="2000" dirty="0">
                          <a:solidFill>
                            <a:srgbClr val="00CC00"/>
                          </a:solidFill>
                        </a:rPr>
                        <a:t>R</a:t>
                      </a:r>
                      <a:r>
                        <a:rPr lang="en-US" altLang="en-US" sz="2000" dirty="0"/>
                        <a:t> : 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p:txBody>
                </p:sp>
              </p:grpSp>
              <p:sp>
                <p:nvSpPr>
                  <p:cNvPr id="8" name="Line 18">
                    <a:extLst>
                      <a:ext uri="{FF2B5EF4-FFF2-40B4-BE49-F238E27FC236}">
                        <a16:creationId xmlns:a16="http://schemas.microsoft.com/office/drawing/2014/main" id="{1B87C408-CB7A-42B9-8F79-0F3B53C5A0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5590" y="4302816"/>
                    <a:ext cx="258128" cy="4001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Line 19">
                    <a:extLst>
                      <a:ext uri="{FF2B5EF4-FFF2-40B4-BE49-F238E27FC236}">
                        <a16:creationId xmlns:a16="http://schemas.microsoft.com/office/drawing/2014/main" id="{4A927D1C-C0B8-4830-9D9F-AC150362BA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3905" y="4302816"/>
                    <a:ext cx="256032" cy="4001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Rectangle 5">
                    <a:extLst>
                      <a:ext uri="{FF2B5EF4-FFF2-40B4-BE49-F238E27FC236}">
                        <a16:creationId xmlns:a16="http://schemas.microsoft.com/office/drawing/2014/main" id="{7F9D9C0F-90FD-4C8D-89CC-6E50D62F9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9329" y="3849416"/>
                    <a:ext cx="795528" cy="366712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" name="Text Box 11">
                    <a:extLst>
                      <a:ext uri="{FF2B5EF4-FFF2-40B4-BE49-F238E27FC236}">
                        <a16:creationId xmlns:a16="http://schemas.microsoft.com/office/drawing/2014/main" id="{6A205520-A2A8-425A-B726-4357331F05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8601" y="3830306"/>
                    <a:ext cx="31290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000" b="1" dirty="0"/>
                      <a:t>4</a:t>
                    </a:r>
                  </a:p>
                </p:txBody>
              </p:sp>
            </p:grpSp>
          </p:grpSp>
          <p:sp>
            <p:nvSpPr>
              <p:cNvPr id="35" name="Line 18">
                <a:extLst>
                  <a:ext uri="{FF2B5EF4-FFF2-40B4-BE49-F238E27FC236}">
                    <a16:creationId xmlns:a16="http://schemas.microsoft.com/office/drawing/2014/main" id="{232D0072-1038-4C92-8CA8-CA6174CF3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6438" y="4142476"/>
                <a:ext cx="258128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9">
                <a:extLst>
                  <a:ext uri="{FF2B5EF4-FFF2-40B4-BE49-F238E27FC236}">
                    <a16:creationId xmlns:a16="http://schemas.microsoft.com/office/drawing/2014/main" id="{C97F6540-FFFB-4ED5-8C8A-19134BA74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4753" y="4142476"/>
                <a:ext cx="256032" cy="400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5">
                <a:extLst>
                  <a:ext uri="{FF2B5EF4-FFF2-40B4-BE49-F238E27FC236}">
                    <a16:creationId xmlns:a16="http://schemas.microsoft.com/office/drawing/2014/main" id="{6CB392B8-0DB7-4A06-8D19-1F7DE4EC9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177" y="3667304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" name="Text Box 11">
                <a:extLst>
                  <a:ext uri="{FF2B5EF4-FFF2-40B4-BE49-F238E27FC236}">
                    <a16:creationId xmlns:a16="http://schemas.microsoft.com/office/drawing/2014/main" id="{305543D9-30CD-4ECB-96CF-47F6F7FDC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449" y="3648194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8</a:t>
                </a:r>
              </a:p>
            </p:txBody>
          </p:sp>
        </p:grpSp>
        <p:sp>
          <p:nvSpPr>
            <p:cNvPr id="32" name="Line 18">
              <a:extLst>
                <a:ext uri="{FF2B5EF4-FFF2-40B4-BE49-F238E27FC236}">
                  <a16:creationId xmlns:a16="http://schemas.microsoft.com/office/drawing/2014/main" id="{DAAAE71C-CD1D-4ED9-9CA5-F263E842B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4793" y="3679690"/>
              <a:ext cx="258128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46C70CBC-93D8-4774-8CD2-1A873E587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3108" y="3679690"/>
              <a:ext cx="256032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3501D1C7-07D4-44BD-93DC-EF657AC56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532" y="3204518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" name="Text Box 11">
              <a:extLst>
                <a:ext uri="{FF2B5EF4-FFF2-40B4-BE49-F238E27FC236}">
                  <a16:creationId xmlns:a16="http://schemas.microsoft.com/office/drawing/2014/main" id="{A6AADDC4-3548-4E89-AF96-EF5E1B6AC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3684" y="3185408"/>
              <a:ext cx="4411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16</a:t>
              </a:r>
            </a:p>
          </p:txBody>
        </p:sp>
      </p:grpSp>
      <p:grpSp>
        <p:nvGrpSpPr>
          <p:cNvPr id="6144" name="Group 6143">
            <a:extLst>
              <a:ext uri="{FF2B5EF4-FFF2-40B4-BE49-F238E27FC236}">
                <a16:creationId xmlns:a16="http://schemas.microsoft.com/office/drawing/2014/main" id="{2B33F997-DB2D-4343-95D1-6E9085380972}"/>
              </a:ext>
            </a:extLst>
          </p:cNvPr>
          <p:cNvGrpSpPr/>
          <p:nvPr/>
        </p:nvGrpSpPr>
        <p:grpSpPr>
          <a:xfrm>
            <a:off x="2307176" y="2182214"/>
            <a:ext cx="3569503" cy="4510028"/>
            <a:chOff x="2251566" y="2271060"/>
            <a:chExt cx="3569503" cy="451002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8FEE540-8EAE-4804-B8AC-BE6F1D16C6C5}"/>
                </a:ext>
              </a:extLst>
            </p:cNvPr>
            <p:cNvGrpSpPr/>
            <p:nvPr/>
          </p:nvGrpSpPr>
          <p:grpSpPr>
            <a:xfrm>
              <a:off x="2251566" y="3117493"/>
              <a:ext cx="835866" cy="400110"/>
              <a:chOff x="533400" y="1570204"/>
              <a:chExt cx="852855" cy="400110"/>
            </a:xfrm>
          </p:grpSpPr>
          <p:sp>
            <p:nvSpPr>
              <p:cNvPr id="66" name="Rectangle 5">
                <a:extLst>
                  <a:ext uri="{FF2B5EF4-FFF2-40B4-BE49-F238E27FC236}">
                    <a16:creationId xmlns:a16="http://schemas.microsoft.com/office/drawing/2014/main" id="{80B82896-2202-44C3-B2CC-3999699D2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" name="Text Box 11">
                <a:extLst>
                  <a:ext uri="{FF2B5EF4-FFF2-40B4-BE49-F238E27FC236}">
                    <a16:creationId xmlns:a16="http://schemas.microsoft.com/office/drawing/2014/main" id="{2E62130B-C5B7-45E1-AFD5-AAB902F44E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500" y="1570204"/>
                <a:ext cx="8197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“ ”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CBC6E840-20AC-4162-8227-7AF02B15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168" y="3972922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Text Box 11">
              <a:extLst>
                <a:ext uri="{FF2B5EF4-FFF2-40B4-BE49-F238E27FC236}">
                  <a16:creationId xmlns:a16="http://schemas.microsoft.com/office/drawing/2014/main" id="{A88DDAE8-B956-46D4-B0EC-3B464CE35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5" y="3953812"/>
              <a:ext cx="6834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C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C2D654D8-5FAC-4710-B7B4-C23E395FF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836" y="4778894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184D7190-AF8C-4AEC-A8D6-82EE29918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5163" y="4759784"/>
              <a:ext cx="73930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M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8FE33B23-1A80-4D30-836A-3B6EFF06C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541" y="5610237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Text Box 11">
              <a:extLst>
                <a:ext uri="{FF2B5EF4-FFF2-40B4-BE49-F238E27FC236}">
                  <a16:creationId xmlns:a16="http://schemas.microsoft.com/office/drawing/2014/main" id="{E3E66093-1341-47A1-BC84-8D6DCA2A5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868" y="5591127"/>
              <a:ext cx="66877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E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37046FE-C4DD-4567-A293-F89AFD670014}"/>
                </a:ext>
              </a:extLst>
            </p:cNvPr>
            <p:cNvGrpSpPr/>
            <p:nvPr/>
          </p:nvGrpSpPr>
          <p:grpSpPr>
            <a:xfrm>
              <a:off x="3272565" y="6380978"/>
              <a:ext cx="795528" cy="400110"/>
              <a:chOff x="533400" y="1581090"/>
              <a:chExt cx="811697" cy="400110"/>
            </a:xfrm>
          </p:grpSpPr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1CD858C8-3995-4FB8-A218-7C08F7BE6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Text Box 11">
                <a:extLst>
                  <a:ext uri="{FF2B5EF4-FFF2-40B4-BE49-F238E27FC236}">
                    <a16:creationId xmlns:a16="http://schemas.microsoft.com/office/drawing/2014/main" id="{E54F8C5A-82E0-4666-B896-B0683CB32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0876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I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647FDAA-87C4-4CFF-A194-20B73CDA1B36}"/>
                </a:ext>
              </a:extLst>
            </p:cNvPr>
            <p:cNvGrpSpPr/>
            <p:nvPr/>
          </p:nvGrpSpPr>
          <p:grpSpPr>
            <a:xfrm>
              <a:off x="4350250" y="6380978"/>
              <a:ext cx="795528" cy="400110"/>
              <a:chOff x="533400" y="1581090"/>
              <a:chExt cx="811697" cy="400110"/>
            </a:xfrm>
          </p:grpSpPr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id="{3688120F-A4A8-4ABE-BD3A-97ECB3DAD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" name="Text Box 11">
                <a:extLst>
                  <a:ext uri="{FF2B5EF4-FFF2-40B4-BE49-F238E27FC236}">
                    <a16:creationId xmlns:a16="http://schemas.microsoft.com/office/drawing/2014/main" id="{D0339D88-2BA3-465F-B67D-70574EB11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3820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?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2" name="Line 18">
              <a:extLst>
                <a:ext uri="{FF2B5EF4-FFF2-40B4-BE49-F238E27FC236}">
                  <a16:creationId xmlns:a16="http://schemas.microsoft.com/office/drawing/2014/main" id="{5523C332-70C6-4164-B28B-98599D02D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686" y="6029600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Line 19">
              <a:extLst>
                <a:ext uri="{FF2B5EF4-FFF2-40B4-BE49-F238E27FC236}">
                  <a16:creationId xmlns:a16="http://schemas.microsoft.com/office/drawing/2014/main" id="{28407B1C-8DE6-479E-8BE9-40DA1DC83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01" y="6029600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D35AA12-246C-45EE-AE18-023B2DCC591D}"/>
                </a:ext>
              </a:extLst>
            </p:cNvPr>
            <p:cNvGrpSpPr/>
            <p:nvPr/>
          </p:nvGrpSpPr>
          <p:grpSpPr>
            <a:xfrm>
              <a:off x="3802521" y="5591127"/>
              <a:ext cx="795528" cy="400110"/>
              <a:chOff x="533400" y="1581090"/>
              <a:chExt cx="811697" cy="400110"/>
            </a:xfrm>
          </p:grpSpPr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9662617F-604A-4D76-A44D-A449BD115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8" name="Text Box 11">
                <a:extLst>
                  <a:ext uri="{FF2B5EF4-FFF2-40B4-BE49-F238E27FC236}">
                    <a16:creationId xmlns:a16="http://schemas.microsoft.com/office/drawing/2014/main" id="{B4C689F0-15DA-48C5-A93D-D8D64E5F3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535" y="1581090"/>
                <a:ext cx="31926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2</a:t>
                </a:r>
              </a:p>
            </p:txBody>
          </p:sp>
        </p:grp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F649E3A4-4188-4B26-83A9-7AE8DE055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1202" y="4773949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751A5543-823A-43C3-90AE-39B2AB5F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474" y="4754839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BE12C687-7E6D-4DDA-BBC8-D9BC5CC38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295" y="3967977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38964210-EA63-4193-8277-FA2E2E7D3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7681" y="3948867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7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37CBD7D3-755F-49D3-A7C9-388E9576D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237" y="3161023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Text Box 11">
              <a:extLst>
                <a:ext uri="{FF2B5EF4-FFF2-40B4-BE49-F238E27FC236}">
                  <a16:creationId xmlns:a16="http://schemas.microsoft.com/office/drawing/2014/main" id="{EF16FD32-62C7-432C-B406-BA1B12218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503" y="3141913"/>
              <a:ext cx="4411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13</a:t>
              </a:r>
            </a:p>
          </p:txBody>
        </p:sp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30C96AA3-0E46-4A43-BB4C-86D604F10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25" y="2290170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7C022672-BF46-4EA9-8770-7BA5F6DE1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1791" y="2271060"/>
              <a:ext cx="4411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21</a:t>
              </a:r>
            </a:p>
          </p:txBody>
        </p:sp>
        <p:sp>
          <p:nvSpPr>
            <p:cNvPr id="76" name="Line 18">
              <a:extLst>
                <a:ext uri="{FF2B5EF4-FFF2-40B4-BE49-F238E27FC236}">
                  <a16:creationId xmlns:a16="http://schemas.microsoft.com/office/drawing/2014/main" id="{4D74BEA8-191F-45B6-9F4E-57745C1B8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8828" y="5201276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9">
              <a:extLst>
                <a:ext uri="{FF2B5EF4-FFF2-40B4-BE49-F238E27FC236}">
                  <a16:creationId xmlns:a16="http://schemas.microsoft.com/office/drawing/2014/main" id="{C1BEC2DE-7FAC-46CE-85B6-7D4A1DB68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7143" y="5201276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8">
              <a:extLst>
                <a:ext uri="{FF2B5EF4-FFF2-40B4-BE49-F238E27FC236}">
                  <a16:creationId xmlns:a16="http://schemas.microsoft.com/office/drawing/2014/main" id="{648ACEE6-3247-46BA-94B2-1EE8AAFEF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8200" y="4397549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9">
              <a:extLst>
                <a:ext uri="{FF2B5EF4-FFF2-40B4-BE49-F238E27FC236}">
                  <a16:creationId xmlns:a16="http://schemas.microsoft.com/office/drawing/2014/main" id="{8D425BAD-D10F-414B-81ED-45E605225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515" y="4397549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8">
              <a:extLst>
                <a:ext uri="{FF2B5EF4-FFF2-40B4-BE49-F238E27FC236}">
                  <a16:creationId xmlns:a16="http://schemas.microsoft.com/office/drawing/2014/main" id="{F36F3060-87DE-40A8-A95E-7E2E68718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2455" y="3591197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9">
              <a:extLst>
                <a:ext uri="{FF2B5EF4-FFF2-40B4-BE49-F238E27FC236}">
                  <a16:creationId xmlns:a16="http://schemas.microsoft.com/office/drawing/2014/main" id="{7A4E70E2-925C-4A4D-B3D8-CACFC065E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770" y="3591197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8">
              <a:extLst>
                <a:ext uri="{FF2B5EF4-FFF2-40B4-BE49-F238E27FC236}">
                  <a16:creationId xmlns:a16="http://schemas.microsoft.com/office/drawing/2014/main" id="{06DA6C4E-FECB-4E58-9209-86A3B369C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4624" y="2742116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9">
              <a:extLst>
                <a:ext uri="{FF2B5EF4-FFF2-40B4-BE49-F238E27FC236}">
                  <a16:creationId xmlns:a16="http://schemas.microsoft.com/office/drawing/2014/main" id="{F805B600-BD96-4A62-9215-2AEAC9CA9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939" y="2742116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5" name="TextBox 6144">
            <a:extLst>
              <a:ext uri="{FF2B5EF4-FFF2-40B4-BE49-F238E27FC236}">
                <a16:creationId xmlns:a16="http://schemas.microsoft.com/office/drawing/2014/main" id="{1FF31D86-A18B-48B2-AFE0-14FA627090E0}"/>
              </a:ext>
            </a:extLst>
          </p:cNvPr>
          <p:cNvSpPr txBox="1"/>
          <p:nvPr/>
        </p:nvSpPr>
        <p:spPr>
          <a:xfrm>
            <a:off x="445739" y="1204565"/>
            <a:ext cx="108639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algn="ctr">
              <a:spcBef>
                <a:spcPts val="240"/>
              </a:spcBef>
            </a:pPr>
            <a:r>
              <a:rPr lang="en-US" altLang="en-US" sz="2200" b="1" dirty="0">
                <a:solidFill>
                  <a:srgbClr val="FF0000"/>
                </a:solidFill>
                <a:sym typeface="Symbol" pitchFamily="18" charset="2"/>
              </a:rPr>
              <a:t>Using Huffman coding, encode the string: </a:t>
            </a:r>
            <a:r>
              <a:rPr lang="en-US" altLang="en-US" sz="2200" b="1" dirty="0">
                <a:sym typeface="Symbol" pitchFamily="18" charset="2"/>
              </a:rPr>
              <a:t>“</a:t>
            </a:r>
            <a:r>
              <a:rPr lang="en-US" altLang="en-US" sz="2200" dirty="0">
                <a:sym typeface="Symbol" pitchFamily="18" charset="2"/>
              </a:rPr>
              <a:t>CAN A CLAM CRAM IN A CLEAN CREAM CAN?”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7ECD86-69E8-4CAE-AC81-87E211C2A2BE}"/>
              </a:ext>
            </a:extLst>
          </p:cNvPr>
          <p:cNvGrpSpPr/>
          <p:nvPr/>
        </p:nvGrpSpPr>
        <p:grpSpPr>
          <a:xfrm>
            <a:off x="2304708" y="3034250"/>
            <a:ext cx="3569503" cy="3663595"/>
            <a:chOff x="2251566" y="3117493"/>
            <a:chExt cx="3569503" cy="3663595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1C0B8E5-DC3B-40A9-811E-792DE307F602}"/>
                </a:ext>
              </a:extLst>
            </p:cNvPr>
            <p:cNvGrpSpPr/>
            <p:nvPr/>
          </p:nvGrpSpPr>
          <p:grpSpPr>
            <a:xfrm>
              <a:off x="2251566" y="3117493"/>
              <a:ext cx="835866" cy="400110"/>
              <a:chOff x="533400" y="1570204"/>
              <a:chExt cx="852855" cy="400110"/>
            </a:xfrm>
          </p:grpSpPr>
          <p:sp>
            <p:nvSpPr>
              <p:cNvPr id="137" name="Rectangle 5">
                <a:extLst>
                  <a:ext uri="{FF2B5EF4-FFF2-40B4-BE49-F238E27FC236}">
                    <a16:creationId xmlns:a16="http://schemas.microsoft.com/office/drawing/2014/main" id="{C1DA2388-60E5-47E4-9359-65DC3C8D8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8" name="Text Box 11">
                <a:extLst>
                  <a:ext uri="{FF2B5EF4-FFF2-40B4-BE49-F238E27FC236}">
                    <a16:creationId xmlns:a16="http://schemas.microsoft.com/office/drawing/2014/main" id="{0F71071C-5FA3-4C2B-BCA6-18C9A6CF75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500" y="1570204"/>
                <a:ext cx="81975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“ ”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4" name="Rectangle 5">
              <a:extLst>
                <a:ext uri="{FF2B5EF4-FFF2-40B4-BE49-F238E27FC236}">
                  <a16:creationId xmlns:a16="http://schemas.microsoft.com/office/drawing/2014/main" id="{DA569A09-27A3-450A-92D9-CBA5835BE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168" y="3972922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" name="Text Box 11">
              <a:extLst>
                <a:ext uri="{FF2B5EF4-FFF2-40B4-BE49-F238E27FC236}">
                  <a16:creationId xmlns:a16="http://schemas.microsoft.com/office/drawing/2014/main" id="{B7FD7F27-581A-4DC4-AD51-0CA176973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5" y="3953812"/>
              <a:ext cx="6834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C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5B438263-EAEF-4827-9189-5E872996D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836" y="4778894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" name="Text Box 11">
              <a:extLst>
                <a:ext uri="{FF2B5EF4-FFF2-40B4-BE49-F238E27FC236}">
                  <a16:creationId xmlns:a16="http://schemas.microsoft.com/office/drawing/2014/main" id="{F46DB0B5-DB39-486D-9925-21904D0BA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5163" y="4759784"/>
              <a:ext cx="73930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M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8" name="Rectangle 5">
              <a:extLst>
                <a:ext uri="{FF2B5EF4-FFF2-40B4-BE49-F238E27FC236}">
                  <a16:creationId xmlns:a16="http://schemas.microsoft.com/office/drawing/2014/main" id="{CCFD295A-4E2D-4971-81E3-7449BE546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541" y="5610237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" name="Text Box 11">
              <a:extLst>
                <a:ext uri="{FF2B5EF4-FFF2-40B4-BE49-F238E27FC236}">
                  <a16:creationId xmlns:a16="http://schemas.microsoft.com/office/drawing/2014/main" id="{31627CC2-D823-4FD0-839D-EBA0C69ED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868" y="5591127"/>
              <a:ext cx="66877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E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9A51A8B-A8F6-49F4-97E4-86F4CDECB736}"/>
                </a:ext>
              </a:extLst>
            </p:cNvPr>
            <p:cNvGrpSpPr/>
            <p:nvPr/>
          </p:nvGrpSpPr>
          <p:grpSpPr>
            <a:xfrm>
              <a:off x="3272565" y="6380978"/>
              <a:ext cx="795528" cy="400110"/>
              <a:chOff x="533400" y="1581090"/>
              <a:chExt cx="811697" cy="400110"/>
            </a:xfrm>
          </p:grpSpPr>
          <p:sp>
            <p:nvSpPr>
              <p:cNvPr id="135" name="Rectangle 5">
                <a:extLst>
                  <a:ext uri="{FF2B5EF4-FFF2-40B4-BE49-F238E27FC236}">
                    <a16:creationId xmlns:a16="http://schemas.microsoft.com/office/drawing/2014/main" id="{B0C6D04A-AE77-4AFA-AA9E-8DAC7F9E5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6" name="Text Box 11">
                <a:extLst>
                  <a:ext uri="{FF2B5EF4-FFF2-40B4-BE49-F238E27FC236}">
                    <a16:creationId xmlns:a16="http://schemas.microsoft.com/office/drawing/2014/main" id="{2E632B5A-B526-4262-AB0C-825914625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0876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I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D6235F2-BE65-424D-80E8-62918BBBE9A0}"/>
                </a:ext>
              </a:extLst>
            </p:cNvPr>
            <p:cNvGrpSpPr/>
            <p:nvPr/>
          </p:nvGrpSpPr>
          <p:grpSpPr>
            <a:xfrm>
              <a:off x="4350250" y="6380978"/>
              <a:ext cx="795528" cy="400110"/>
              <a:chOff x="533400" y="1581090"/>
              <a:chExt cx="811697" cy="400110"/>
            </a:xfrm>
          </p:grpSpPr>
          <p:sp>
            <p:nvSpPr>
              <p:cNvPr id="133" name="Rectangle 5">
                <a:extLst>
                  <a:ext uri="{FF2B5EF4-FFF2-40B4-BE49-F238E27FC236}">
                    <a16:creationId xmlns:a16="http://schemas.microsoft.com/office/drawing/2014/main" id="{8A36F41B-E463-4C9F-9505-77E2CA3C8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4" name="Text Box 11">
                <a:extLst>
                  <a:ext uri="{FF2B5EF4-FFF2-40B4-BE49-F238E27FC236}">
                    <a16:creationId xmlns:a16="http://schemas.microsoft.com/office/drawing/2014/main" id="{0E639D91-7AAF-4C44-83BC-DF74DB970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3820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?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112" name="Line 18">
              <a:extLst>
                <a:ext uri="{FF2B5EF4-FFF2-40B4-BE49-F238E27FC236}">
                  <a16:creationId xmlns:a16="http://schemas.microsoft.com/office/drawing/2014/main" id="{C0B12AAE-B507-4E23-AEAC-D49BB411A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686" y="6029600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9">
              <a:extLst>
                <a:ext uri="{FF2B5EF4-FFF2-40B4-BE49-F238E27FC236}">
                  <a16:creationId xmlns:a16="http://schemas.microsoft.com/office/drawing/2014/main" id="{438135B1-6129-4FE0-9699-F52665FF8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01" y="6029600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D25433F-5AF3-4B5D-9E63-6431D35CEE1A}"/>
                </a:ext>
              </a:extLst>
            </p:cNvPr>
            <p:cNvGrpSpPr/>
            <p:nvPr/>
          </p:nvGrpSpPr>
          <p:grpSpPr>
            <a:xfrm>
              <a:off x="3802521" y="5591127"/>
              <a:ext cx="795528" cy="400110"/>
              <a:chOff x="533400" y="1581090"/>
              <a:chExt cx="811697" cy="400110"/>
            </a:xfrm>
          </p:grpSpPr>
          <p:sp>
            <p:nvSpPr>
              <p:cNvPr id="131" name="Rectangle 5">
                <a:extLst>
                  <a:ext uri="{FF2B5EF4-FFF2-40B4-BE49-F238E27FC236}">
                    <a16:creationId xmlns:a16="http://schemas.microsoft.com/office/drawing/2014/main" id="{B62B4CE5-22F9-4B13-B232-0BF8844FC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2" name="Text Box 11">
                <a:extLst>
                  <a:ext uri="{FF2B5EF4-FFF2-40B4-BE49-F238E27FC236}">
                    <a16:creationId xmlns:a16="http://schemas.microsoft.com/office/drawing/2014/main" id="{BCF7285F-A359-416D-8DE1-D864BADB4A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535" y="1581090"/>
                <a:ext cx="31926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2</a:t>
                </a:r>
              </a:p>
            </p:txBody>
          </p:sp>
        </p:grpSp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924A49D7-8F5F-470C-99A1-AE252A05D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1202" y="4773949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6" name="Text Box 11">
              <a:extLst>
                <a:ext uri="{FF2B5EF4-FFF2-40B4-BE49-F238E27FC236}">
                  <a16:creationId xmlns:a16="http://schemas.microsoft.com/office/drawing/2014/main" id="{BBC6BDA4-B0E0-4CD5-9EDB-7AB99CD45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474" y="4754839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5AF14B21-0DA0-4FDB-8E54-ABA72A353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295" y="3967977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8" name="Text Box 11">
              <a:extLst>
                <a:ext uri="{FF2B5EF4-FFF2-40B4-BE49-F238E27FC236}">
                  <a16:creationId xmlns:a16="http://schemas.microsoft.com/office/drawing/2014/main" id="{A9F5059C-1D88-4C3A-9E8A-4FBAD71B0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7681" y="3948867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7</a:t>
              </a:r>
            </a:p>
          </p:txBody>
        </p:sp>
        <p:sp>
          <p:nvSpPr>
            <p:cNvPr id="119" name="Rectangle 5">
              <a:extLst>
                <a:ext uri="{FF2B5EF4-FFF2-40B4-BE49-F238E27FC236}">
                  <a16:creationId xmlns:a16="http://schemas.microsoft.com/office/drawing/2014/main" id="{9026FF3E-08E9-43F9-8C11-5B0242D73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237" y="3161023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0" name="Text Box 11">
              <a:extLst>
                <a:ext uri="{FF2B5EF4-FFF2-40B4-BE49-F238E27FC236}">
                  <a16:creationId xmlns:a16="http://schemas.microsoft.com/office/drawing/2014/main" id="{B755F143-8E06-478D-A79D-8CCB8DDC4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503" y="3141913"/>
              <a:ext cx="4411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13</a:t>
              </a:r>
            </a:p>
          </p:txBody>
        </p:sp>
        <p:sp>
          <p:nvSpPr>
            <p:cNvPr id="123" name="Line 18">
              <a:extLst>
                <a:ext uri="{FF2B5EF4-FFF2-40B4-BE49-F238E27FC236}">
                  <a16:creationId xmlns:a16="http://schemas.microsoft.com/office/drawing/2014/main" id="{5D8BB5FF-AD87-40A9-9D66-19B2E1194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8828" y="5201276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9">
              <a:extLst>
                <a:ext uri="{FF2B5EF4-FFF2-40B4-BE49-F238E27FC236}">
                  <a16:creationId xmlns:a16="http://schemas.microsoft.com/office/drawing/2014/main" id="{EDA433A7-B5A6-4A3B-BF1D-7B1689168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7143" y="5201276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8">
              <a:extLst>
                <a:ext uri="{FF2B5EF4-FFF2-40B4-BE49-F238E27FC236}">
                  <a16:creationId xmlns:a16="http://schemas.microsoft.com/office/drawing/2014/main" id="{F44D84AB-EC35-48E3-9E58-4B529067BE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8200" y="4397549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9">
              <a:extLst>
                <a:ext uri="{FF2B5EF4-FFF2-40B4-BE49-F238E27FC236}">
                  <a16:creationId xmlns:a16="http://schemas.microsoft.com/office/drawing/2014/main" id="{C2DF819C-6353-446E-919C-CB0F2DDE2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515" y="4397549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8">
              <a:extLst>
                <a:ext uri="{FF2B5EF4-FFF2-40B4-BE49-F238E27FC236}">
                  <a16:creationId xmlns:a16="http://schemas.microsoft.com/office/drawing/2014/main" id="{986BA1A0-1177-4EAE-B4A6-FFA174FE2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2455" y="3591197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9">
              <a:extLst>
                <a:ext uri="{FF2B5EF4-FFF2-40B4-BE49-F238E27FC236}">
                  <a16:creationId xmlns:a16="http://schemas.microsoft.com/office/drawing/2014/main" id="{04F7D3D9-8BFD-42D9-A2BD-7816B5664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770" y="3591197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74227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32942 -0.004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40299 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56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145" name="TextBox 6144">
            <a:extLst>
              <a:ext uri="{FF2B5EF4-FFF2-40B4-BE49-F238E27FC236}">
                <a16:creationId xmlns:a16="http://schemas.microsoft.com/office/drawing/2014/main" id="{1FF31D86-A18B-48B2-AFE0-14FA627090E0}"/>
              </a:ext>
            </a:extLst>
          </p:cNvPr>
          <p:cNvSpPr txBox="1"/>
          <p:nvPr/>
        </p:nvSpPr>
        <p:spPr>
          <a:xfrm>
            <a:off x="445739" y="1204565"/>
            <a:ext cx="108639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algn="ctr">
              <a:spcBef>
                <a:spcPts val="240"/>
              </a:spcBef>
            </a:pPr>
            <a:r>
              <a:rPr lang="en-US" altLang="en-US" sz="2200" b="1" dirty="0">
                <a:solidFill>
                  <a:srgbClr val="FF0000"/>
                </a:solidFill>
                <a:sym typeface="Symbol" pitchFamily="18" charset="2"/>
              </a:rPr>
              <a:t>Using Huffman coding, encode the string: </a:t>
            </a:r>
            <a:r>
              <a:rPr lang="en-US" altLang="en-US" sz="2200" b="1" dirty="0">
                <a:sym typeface="Symbol" pitchFamily="18" charset="2"/>
              </a:rPr>
              <a:t>“</a:t>
            </a:r>
            <a:r>
              <a:rPr lang="en-US" altLang="en-US" sz="2200" dirty="0">
                <a:sym typeface="Symbol" pitchFamily="18" charset="2"/>
              </a:rPr>
              <a:t>CAN A CLAM CRAM IN A CLEAN CREAM CAN?”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ECC67A-D710-4AFB-B1A6-166E4FDE69B8}"/>
              </a:ext>
            </a:extLst>
          </p:cNvPr>
          <p:cNvGrpSpPr/>
          <p:nvPr/>
        </p:nvGrpSpPr>
        <p:grpSpPr>
          <a:xfrm>
            <a:off x="794089" y="2301960"/>
            <a:ext cx="6850750" cy="4510028"/>
            <a:chOff x="3042761" y="2269302"/>
            <a:chExt cx="6850750" cy="4510028"/>
          </a:xfrm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CA69EA4B-6529-4F44-A87B-F22FDFCE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204" y="3142765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D517B482-FE82-44B5-AB8A-388E556CC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5531" y="3123655"/>
              <a:ext cx="6834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A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79C74484-1895-4C4B-A2DB-6DFF8E83F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813" y="3971639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358652B0-09C6-477B-A3B8-239CBF391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140" y="3952529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N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0C83F1D7-4000-4134-98C1-F88EAF3EA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761" y="4772191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Text Box 11">
              <a:extLst>
                <a:ext uri="{FF2B5EF4-FFF2-40B4-BE49-F238E27FC236}">
                  <a16:creationId xmlns:a16="http://schemas.microsoft.com/office/drawing/2014/main" id="{89DB21A0-4C3E-4E6A-8AEF-C4E4C7424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860" y="4753081"/>
              <a:ext cx="65928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L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AB08BF17-1644-44C1-9B15-4268E2874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172" y="4772191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Text Box 11">
              <a:extLst>
                <a:ext uri="{FF2B5EF4-FFF2-40B4-BE49-F238E27FC236}">
                  <a16:creationId xmlns:a16="http://schemas.microsoft.com/office/drawing/2014/main" id="{0345FB9D-8979-4F78-9339-4D49DB285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271" y="4753081"/>
              <a:ext cx="683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R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7F9D9C0F-90FD-4C8D-89CC-6E50D62F9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112" y="3966694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6A205520-A2A8-425A-B726-4357331F0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384" y="3947584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6CB392B8-0DB7-4A06-8D19-1F7DE4EC9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308" y="3141198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Text Box 11">
              <a:extLst>
                <a:ext uri="{FF2B5EF4-FFF2-40B4-BE49-F238E27FC236}">
                  <a16:creationId xmlns:a16="http://schemas.microsoft.com/office/drawing/2014/main" id="{305543D9-30CD-4ECB-96CF-47F6F7FDC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580" y="3122088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8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0812D6E-CD4E-4479-8828-810AED60B473}"/>
                </a:ext>
              </a:extLst>
            </p:cNvPr>
            <p:cNvGrpSpPr/>
            <p:nvPr/>
          </p:nvGrpSpPr>
          <p:grpSpPr>
            <a:xfrm>
              <a:off x="4700081" y="2273097"/>
              <a:ext cx="795528" cy="400110"/>
              <a:chOff x="4693251" y="2218580"/>
              <a:chExt cx="795528" cy="400110"/>
            </a:xfrm>
          </p:grpSpPr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3501D1C7-07D4-44BD-93DC-EF657AC56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251" y="2237690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9" name="Text Box 11">
                <a:extLst>
                  <a:ext uri="{FF2B5EF4-FFF2-40B4-BE49-F238E27FC236}">
                    <a16:creationId xmlns:a16="http://schemas.microsoft.com/office/drawing/2014/main" id="{A6AADDC4-3548-4E89-AF96-EF5E1B6AC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8403" y="2218580"/>
                <a:ext cx="44114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16</a:t>
                </a:r>
              </a:p>
            </p:txBody>
          </p:sp>
        </p:grpSp>
        <p:grpSp>
          <p:nvGrpSpPr>
            <p:cNvPr id="6144" name="Group 6143">
              <a:extLst>
                <a:ext uri="{FF2B5EF4-FFF2-40B4-BE49-F238E27FC236}">
                  <a16:creationId xmlns:a16="http://schemas.microsoft.com/office/drawing/2014/main" id="{2B33F997-DB2D-4343-95D1-6E9085380972}"/>
                </a:ext>
              </a:extLst>
            </p:cNvPr>
            <p:cNvGrpSpPr/>
            <p:nvPr/>
          </p:nvGrpSpPr>
          <p:grpSpPr>
            <a:xfrm>
              <a:off x="6324008" y="2269302"/>
              <a:ext cx="3569503" cy="4510028"/>
              <a:chOff x="2251566" y="2271060"/>
              <a:chExt cx="3569503" cy="4510028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8FEE540-8EAE-4804-B8AC-BE6F1D16C6C5}"/>
                  </a:ext>
                </a:extLst>
              </p:cNvPr>
              <p:cNvGrpSpPr/>
              <p:nvPr/>
            </p:nvGrpSpPr>
            <p:grpSpPr>
              <a:xfrm>
                <a:off x="2251566" y="3117493"/>
                <a:ext cx="835866" cy="400110"/>
                <a:chOff x="533400" y="1570204"/>
                <a:chExt cx="852855" cy="400110"/>
              </a:xfrm>
            </p:grpSpPr>
            <p:sp>
              <p:nvSpPr>
                <p:cNvPr id="66" name="Rectangle 5">
                  <a:extLst>
                    <a:ext uri="{FF2B5EF4-FFF2-40B4-BE49-F238E27FC236}">
                      <a16:creationId xmlns:a16="http://schemas.microsoft.com/office/drawing/2014/main" id="{80B82896-2202-44C3-B2CC-3999699D2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7" name="Text Box 11">
                  <a:extLst>
                    <a:ext uri="{FF2B5EF4-FFF2-40B4-BE49-F238E27FC236}">
                      <a16:creationId xmlns:a16="http://schemas.microsoft.com/office/drawing/2014/main" id="{2E62130B-C5B7-45E1-AFD5-AAB902F44E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500" y="1570204"/>
                  <a:ext cx="819755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“ ”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CBC6E840-20AC-4162-8227-7AF02B153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168" y="3972922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" name="Text Box 11">
                <a:extLst>
                  <a:ext uri="{FF2B5EF4-FFF2-40B4-BE49-F238E27FC236}">
                    <a16:creationId xmlns:a16="http://schemas.microsoft.com/office/drawing/2014/main" id="{A88DDAE8-B956-46D4-B0EC-3B464CE35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495" y="3953812"/>
                <a:ext cx="68345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C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C2D654D8-5FAC-4710-B7B4-C23E395FF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836" y="4778894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Text Box 11">
                <a:extLst>
                  <a:ext uri="{FF2B5EF4-FFF2-40B4-BE49-F238E27FC236}">
                    <a16:creationId xmlns:a16="http://schemas.microsoft.com/office/drawing/2014/main" id="{184D7190-AF8C-4AEC-A8D6-82EE29918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5163" y="4759784"/>
                <a:ext cx="73930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M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8FE33B23-1A80-4D30-836A-3B6EFF06C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541" y="5610237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" name="Text Box 11">
                <a:extLst>
                  <a:ext uri="{FF2B5EF4-FFF2-40B4-BE49-F238E27FC236}">
                    <a16:creationId xmlns:a16="http://schemas.microsoft.com/office/drawing/2014/main" id="{E3E66093-1341-47A1-BC84-8D6DCA2A5E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8868" y="5591127"/>
                <a:ext cx="66877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E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37046FE-C4DD-4567-A293-F89AFD670014}"/>
                  </a:ext>
                </a:extLst>
              </p:cNvPr>
              <p:cNvGrpSpPr/>
              <p:nvPr/>
            </p:nvGrpSpPr>
            <p:grpSpPr>
              <a:xfrm>
                <a:off x="3272565" y="6380978"/>
                <a:ext cx="795528" cy="400110"/>
                <a:chOff x="533400" y="1581090"/>
                <a:chExt cx="811697" cy="400110"/>
              </a:xfrm>
            </p:grpSpPr>
            <p:sp>
              <p:nvSpPr>
                <p:cNvPr id="12" name="Rectangle 5">
                  <a:extLst>
                    <a:ext uri="{FF2B5EF4-FFF2-40B4-BE49-F238E27FC236}">
                      <a16:creationId xmlns:a16="http://schemas.microsoft.com/office/drawing/2014/main" id="{1CD858C8-3995-4FB8-A218-7C08F7BE63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3" name="Text Box 11">
                  <a:extLst>
                    <a:ext uri="{FF2B5EF4-FFF2-40B4-BE49-F238E27FC236}">
                      <a16:creationId xmlns:a16="http://schemas.microsoft.com/office/drawing/2014/main" id="{E54F8C5A-82E0-4666-B896-B0683CB322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608765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I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647FDAA-87C4-4CFF-A194-20B73CDA1B36}"/>
                  </a:ext>
                </a:extLst>
              </p:cNvPr>
              <p:cNvGrpSpPr/>
              <p:nvPr/>
            </p:nvGrpSpPr>
            <p:grpSpPr>
              <a:xfrm>
                <a:off x="4350250" y="6380978"/>
                <a:ext cx="795528" cy="400110"/>
                <a:chOff x="533400" y="1581090"/>
                <a:chExt cx="811697" cy="400110"/>
              </a:xfrm>
            </p:grpSpPr>
            <p:sp>
              <p:nvSpPr>
                <p:cNvPr id="42" name="Rectangle 5">
                  <a:extLst>
                    <a:ext uri="{FF2B5EF4-FFF2-40B4-BE49-F238E27FC236}">
                      <a16:creationId xmlns:a16="http://schemas.microsoft.com/office/drawing/2014/main" id="{3688120F-A4A8-4ABE-BD3A-97ECB3DAD3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3" name="Text Box 11">
                  <a:extLst>
                    <a:ext uri="{FF2B5EF4-FFF2-40B4-BE49-F238E27FC236}">
                      <a16:creationId xmlns:a16="http://schemas.microsoft.com/office/drawing/2014/main" id="{D0339D88-2BA3-465F-B67D-70574EB113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638205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?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" name="Line 18">
                <a:extLst>
                  <a:ext uri="{FF2B5EF4-FFF2-40B4-BE49-F238E27FC236}">
                    <a16:creationId xmlns:a16="http://schemas.microsoft.com/office/drawing/2014/main" id="{5523C332-70C6-4164-B28B-98599D02D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686" y="6029600"/>
                <a:ext cx="258128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" name="Line 19">
                <a:extLst>
                  <a:ext uri="{FF2B5EF4-FFF2-40B4-BE49-F238E27FC236}">
                    <a16:creationId xmlns:a16="http://schemas.microsoft.com/office/drawing/2014/main" id="{28407B1C-8DE6-479E-8BE9-40DA1DC83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0001" y="6029600"/>
                <a:ext cx="256032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D35AA12-246C-45EE-AE18-023B2DCC591D}"/>
                  </a:ext>
                </a:extLst>
              </p:cNvPr>
              <p:cNvGrpSpPr/>
              <p:nvPr/>
            </p:nvGrpSpPr>
            <p:grpSpPr>
              <a:xfrm>
                <a:off x="3802521" y="5591127"/>
                <a:ext cx="795528" cy="400110"/>
                <a:chOff x="533400" y="1581090"/>
                <a:chExt cx="811697" cy="400110"/>
              </a:xfrm>
            </p:grpSpPr>
            <p:sp>
              <p:nvSpPr>
                <p:cNvPr id="40" name="Rectangle 5">
                  <a:extLst>
                    <a:ext uri="{FF2B5EF4-FFF2-40B4-BE49-F238E27FC236}">
                      <a16:creationId xmlns:a16="http://schemas.microsoft.com/office/drawing/2014/main" id="{9662617F-604A-4D76-A44D-A449BD115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8" name="Text Box 11">
                  <a:extLst>
                    <a:ext uri="{FF2B5EF4-FFF2-40B4-BE49-F238E27FC236}">
                      <a16:creationId xmlns:a16="http://schemas.microsoft.com/office/drawing/2014/main" id="{B4C689F0-15DA-48C5-A93D-D8D64E5F3E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7535" y="1581090"/>
                  <a:ext cx="31926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 dirty="0"/>
                    <a:t>2</a:t>
                  </a:r>
                </a:p>
              </p:txBody>
            </p:sp>
          </p:grp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F649E3A4-4188-4B26-83A9-7AE8DE05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1202" y="4773949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Text Box 11">
                <a:extLst>
                  <a:ext uri="{FF2B5EF4-FFF2-40B4-BE49-F238E27FC236}">
                    <a16:creationId xmlns:a16="http://schemas.microsoft.com/office/drawing/2014/main" id="{751A5543-823A-43C3-90AE-39B2AB5FE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0474" y="4754839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4</a:t>
                </a:r>
              </a:p>
            </p:txBody>
          </p:sp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BE12C687-7E6D-4DDA-BBC8-D9BC5CC38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295" y="3967977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" name="Text Box 11">
                <a:extLst>
                  <a:ext uri="{FF2B5EF4-FFF2-40B4-BE49-F238E27FC236}">
                    <a16:creationId xmlns:a16="http://schemas.microsoft.com/office/drawing/2014/main" id="{38964210-EA63-4193-8277-FA2E2E7D3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7681" y="3948867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7</a:t>
                </a:r>
              </a:p>
            </p:txBody>
          </p:sp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37CBD7D3-755F-49D3-A7C9-388E9576D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237" y="3150137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" name="Text Box 11">
                <a:extLst>
                  <a:ext uri="{FF2B5EF4-FFF2-40B4-BE49-F238E27FC236}">
                    <a16:creationId xmlns:a16="http://schemas.microsoft.com/office/drawing/2014/main" id="{EF16FD32-62C7-432C-B406-BA1B122180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0503" y="3131027"/>
                <a:ext cx="44114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13</a:t>
                </a:r>
              </a:p>
            </p:txBody>
          </p:sp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30C96AA3-0E46-4A43-BB4C-86D604F10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525" y="2290170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" name="Text Box 11">
                <a:extLst>
                  <a:ext uri="{FF2B5EF4-FFF2-40B4-BE49-F238E27FC236}">
                    <a16:creationId xmlns:a16="http://schemas.microsoft.com/office/drawing/2014/main" id="{7C022672-BF46-4EA9-8770-7BA5F6DE18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1791" y="2271060"/>
                <a:ext cx="44114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21</a:t>
                </a:r>
              </a:p>
            </p:txBody>
          </p:sp>
          <p:sp>
            <p:nvSpPr>
              <p:cNvPr id="76" name="Line 18">
                <a:extLst>
                  <a:ext uri="{FF2B5EF4-FFF2-40B4-BE49-F238E27FC236}">
                    <a16:creationId xmlns:a16="http://schemas.microsoft.com/office/drawing/2014/main" id="{4D74BEA8-191F-45B6-9F4E-57745C1B8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8828" y="5201276"/>
                <a:ext cx="258128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9">
                <a:extLst>
                  <a:ext uri="{FF2B5EF4-FFF2-40B4-BE49-F238E27FC236}">
                    <a16:creationId xmlns:a16="http://schemas.microsoft.com/office/drawing/2014/main" id="{C1BEC2DE-7FAC-46CE-85B6-7D4A1DB6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7143" y="5201276"/>
                <a:ext cx="256032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648ACEE6-3247-46BA-94B2-1EE8AAFEF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8200" y="4397549"/>
                <a:ext cx="258128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19">
                <a:extLst>
                  <a:ext uri="{FF2B5EF4-FFF2-40B4-BE49-F238E27FC236}">
                    <a16:creationId xmlns:a16="http://schemas.microsoft.com/office/drawing/2014/main" id="{8D425BAD-D10F-414B-81ED-45E605225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6515" y="4397549"/>
                <a:ext cx="256032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18">
                <a:extLst>
                  <a:ext uri="{FF2B5EF4-FFF2-40B4-BE49-F238E27FC236}">
                    <a16:creationId xmlns:a16="http://schemas.microsoft.com/office/drawing/2014/main" id="{F36F3060-87DE-40A8-A95E-7E2E68718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2455" y="3591197"/>
                <a:ext cx="258128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7A4E70E2-925C-4A4D-B3D8-CACFC065E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770" y="3591197"/>
                <a:ext cx="256032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18">
                <a:extLst>
                  <a:ext uri="{FF2B5EF4-FFF2-40B4-BE49-F238E27FC236}">
                    <a16:creationId xmlns:a16="http://schemas.microsoft.com/office/drawing/2014/main" id="{06DA6C4E-FECB-4E58-9209-86A3B369C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4624" y="2742116"/>
                <a:ext cx="258128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9">
                <a:extLst>
                  <a:ext uri="{FF2B5EF4-FFF2-40B4-BE49-F238E27FC236}">
                    <a16:creationId xmlns:a16="http://schemas.microsoft.com/office/drawing/2014/main" id="{F805B600-BD96-4A62-9215-2AEAC9CA9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2939" y="2742116"/>
                <a:ext cx="256032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" name="Line 18">
              <a:extLst>
                <a:ext uri="{FF2B5EF4-FFF2-40B4-BE49-F238E27FC236}">
                  <a16:creationId xmlns:a16="http://schemas.microsoft.com/office/drawing/2014/main" id="{61901846-86CD-4FA5-AED7-0C4636584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5494" y="2729473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19">
              <a:extLst>
                <a:ext uri="{FF2B5EF4-FFF2-40B4-BE49-F238E27FC236}">
                  <a16:creationId xmlns:a16="http://schemas.microsoft.com/office/drawing/2014/main" id="{70A67A6A-28BC-4534-B515-A995EBD35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3809" y="2729473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8">
              <a:extLst>
                <a:ext uri="{FF2B5EF4-FFF2-40B4-BE49-F238E27FC236}">
                  <a16:creationId xmlns:a16="http://schemas.microsoft.com/office/drawing/2014/main" id="{F2B35499-3E44-4210-8A0C-4F4E24887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5265" y="3588520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C1CB06BA-D7E9-4B85-9440-377CD48FB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580" y="3588520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6E99A735-FE65-4DC9-BC60-B090F979C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7524" y="4403869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1B56B626-4599-4404-B6D8-144123803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839" y="4403869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3F1A2D-CAA0-4DAB-B6C8-5898FEEE8C47}"/>
              </a:ext>
            </a:extLst>
          </p:cNvPr>
          <p:cNvGrpSpPr/>
          <p:nvPr/>
        </p:nvGrpSpPr>
        <p:grpSpPr>
          <a:xfrm>
            <a:off x="2847133" y="1651760"/>
            <a:ext cx="2219001" cy="623352"/>
            <a:chOff x="5095805" y="1651760"/>
            <a:chExt cx="2219001" cy="623352"/>
          </a:xfrm>
        </p:grpSpPr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E42AD4C0-0BEE-432E-B742-CF23192A5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95805" y="1981017"/>
              <a:ext cx="564035" cy="2940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35FBC055-755F-4FC5-9DFD-0EDCC0536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8514" y="1981018"/>
              <a:ext cx="696292" cy="289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1D9346FE-1F3B-41D0-8E16-00E7C194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150" y="1670870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E1D39512-E2FB-48E5-A357-A89B46096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302" y="1651760"/>
              <a:ext cx="4411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71142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145" name="TextBox 6144">
            <a:extLst>
              <a:ext uri="{FF2B5EF4-FFF2-40B4-BE49-F238E27FC236}">
                <a16:creationId xmlns:a16="http://schemas.microsoft.com/office/drawing/2014/main" id="{1FF31D86-A18B-48B2-AFE0-14FA627090E0}"/>
              </a:ext>
            </a:extLst>
          </p:cNvPr>
          <p:cNvSpPr txBox="1"/>
          <p:nvPr/>
        </p:nvSpPr>
        <p:spPr>
          <a:xfrm>
            <a:off x="445739" y="1204565"/>
            <a:ext cx="108639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algn="ctr">
              <a:spcBef>
                <a:spcPts val="240"/>
              </a:spcBef>
            </a:pPr>
            <a:r>
              <a:rPr lang="en-US" altLang="en-US" sz="2200" b="1" dirty="0">
                <a:solidFill>
                  <a:srgbClr val="FF0000"/>
                </a:solidFill>
                <a:sym typeface="Symbol" pitchFamily="18" charset="2"/>
              </a:rPr>
              <a:t>Using Huffman coding, encode the string: </a:t>
            </a:r>
            <a:r>
              <a:rPr lang="en-US" altLang="en-US" sz="2200" b="1" dirty="0">
                <a:sym typeface="Symbol" pitchFamily="18" charset="2"/>
              </a:rPr>
              <a:t>“</a:t>
            </a:r>
            <a:r>
              <a:rPr lang="en-US" altLang="en-US" sz="2200" dirty="0">
                <a:sym typeface="Symbol" pitchFamily="18" charset="2"/>
              </a:rPr>
              <a:t>CAN A CLAM CRAM IN A CLEAN CREAM CAN?”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ECC67A-D710-4AFB-B1A6-166E4FDE69B8}"/>
              </a:ext>
            </a:extLst>
          </p:cNvPr>
          <p:cNvGrpSpPr/>
          <p:nvPr/>
        </p:nvGrpSpPr>
        <p:grpSpPr>
          <a:xfrm>
            <a:off x="794093" y="2301960"/>
            <a:ext cx="6850750" cy="4510028"/>
            <a:chOff x="3042761" y="2269302"/>
            <a:chExt cx="6850750" cy="4510028"/>
          </a:xfrm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CA69EA4B-6529-4F44-A87B-F22FDFCE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204" y="3142765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D517B482-FE82-44B5-AB8A-388E556CC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5531" y="3123655"/>
              <a:ext cx="6834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A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79C74484-1895-4C4B-A2DB-6DFF8E83F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813" y="3971639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358652B0-09C6-477B-A3B8-239CBF391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140" y="3952529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N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0C83F1D7-4000-4134-98C1-F88EAF3EA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761" y="4772191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Text Box 11">
              <a:extLst>
                <a:ext uri="{FF2B5EF4-FFF2-40B4-BE49-F238E27FC236}">
                  <a16:creationId xmlns:a16="http://schemas.microsoft.com/office/drawing/2014/main" id="{89DB21A0-4C3E-4E6A-8AEF-C4E4C7424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860" y="4753081"/>
              <a:ext cx="65928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L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AB08BF17-1644-44C1-9B15-4268E2874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172" y="4772191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Text Box 11">
              <a:extLst>
                <a:ext uri="{FF2B5EF4-FFF2-40B4-BE49-F238E27FC236}">
                  <a16:creationId xmlns:a16="http://schemas.microsoft.com/office/drawing/2014/main" id="{0345FB9D-8979-4F78-9339-4D49DB285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271" y="4753081"/>
              <a:ext cx="683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R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7F9D9C0F-90FD-4C8D-89CC-6E50D62F9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112" y="3966694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6A205520-A2A8-425A-B726-4357331F0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384" y="3947584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6CB392B8-0DB7-4A06-8D19-1F7DE4EC9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308" y="3141198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Text Box 11">
              <a:extLst>
                <a:ext uri="{FF2B5EF4-FFF2-40B4-BE49-F238E27FC236}">
                  <a16:creationId xmlns:a16="http://schemas.microsoft.com/office/drawing/2014/main" id="{305543D9-30CD-4ECB-96CF-47F6F7FDC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580" y="3122088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8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0812D6E-CD4E-4479-8828-810AED60B473}"/>
                </a:ext>
              </a:extLst>
            </p:cNvPr>
            <p:cNvGrpSpPr/>
            <p:nvPr/>
          </p:nvGrpSpPr>
          <p:grpSpPr>
            <a:xfrm>
              <a:off x="4700081" y="2273097"/>
              <a:ext cx="795528" cy="400110"/>
              <a:chOff x="4693251" y="2218580"/>
              <a:chExt cx="795528" cy="400110"/>
            </a:xfrm>
          </p:grpSpPr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3501D1C7-07D4-44BD-93DC-EF657AC56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251" y="2237690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9" name="Text Box 11">
                <a:extLst>
                  <a:ext uri="{FF2B5EF4-FFF2-40B4-BE49-F238E27FC236}">
                    <a16:creationId xmlns:a16="http://schemas.microsoft.com/office/drawing/2014/main" id="{A6AADDC4-3548-4E89-AF96-EF5E1B6AC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8403" y="2218580"/>
                <a:ext cx="44114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16</a:t>
                </a:r>
              </a:p>
            </p:txBody>
          </p:sp>
        </p:grpSp>
        <p:grpSp>
          <p:nvGrpSpPr>
            <p:cNvPr id="6144" name="Group 6143">
              <a:extLst>
                <a:ext uri="{FF2B5EF4-FFF2-40B4-BE49-F238E27FC236}">
                  <a16:creationId xmlns:a16="http://schemas.microsoft.com/office/drawing/2014/main" id="{2B33F997-DB2D-4343-95D1-6E9085380972}"/>
                </a:ext>
              </a:extLst>
            </p:cNvPr>
            <p:cNvGrpSpPr/>
            <p:nvPr/>
          </p:nvGrpSpPr>
          <p:grpSpPr>
            <a:xfrm>
              <a:off x="6324008" y="2269302"/>
              <a:ext cx="3569503" cy="4510028"/>
              <a:chOff x="2251566" y="2271060"/>
              <a:chExt cx="3569503" cy="4510028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8FEE540-8EAE-4804-B8AC-BE6F1D16C6C5}"/>
                  </a:ext>
                </a:extLst>
              </p:cNvPr>
              <p:cNvGrpSpPr/>
              <p:nvPr/>
            </p:nvGrpSpPr>
            <p:grpSpPr>
              <a:xfrm>
                <a:off x="2251566" y="3117493"/>
                <a:ext cx="835866" cy="400110"/>
                <a:chOff x="533400" y="1570204"/>
                <a:chExt cx="852855" cy="400110"/>
              </a:xfrm>
            </p:grpSpPr>
            <p:sp>
              <p:nvSpPr>
                <p:cNvPr id="66" name="Rectangle 5">
                  <a:extLst>
                    <a:ext uri="{FF2B5EF4-FFF2-40B4-BE49-F238E27FC236}">
                      <a16:creationId xmlns:a16="http://schemas.microsoft.com/office/drawing/2014/main" id="{80B82896-2202-44C3-B2CC-3999699D2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7" name="Text Box 11">
                  <a:extLst>
                    <a:ext uri="{FF2B5EF4-FFF2-40B4-BE49-F238E27FC236}">
                      <a16:creationId xmlns:a16="http://schemas.microsoft.com/office/drawing/2014/main" id="{2E62130B-C5B7-45E1-AFD5-AAB902F44E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500" y="1570204"/>
                  <a:ext cx="819755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“ ”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CBC6E840-20AC-4162-8227-7AF02B153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168" y="3972922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" name="Text Box 11">
                <a:extLst>
                  <a:ext uri="{FF2B5EF4-FFF2-40B4-BE49-F238E27FC236}">
                    <a16:creationId xmlns:a16="http://schemas.microsoft.com/office/drawing/2014/main" id="{A88DDAE8-B956-46D4-B0EC-3B464CE35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495" y="3953812"/>
                <a:ext cx="68345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C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C2D654D8-5FAC-4710-B7B4-C23E395FF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836" y="4778894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Text Box 11">
                <a:extLst>
                  <a:ext uri="{FF2B5EF4-FFF2-40B4-BE49-F238E27FC236}">
                    <a16:creationId xmlns:a16="http://schemas.microsoft.com/office/drawing/2014/main" id="{184D7190-AF8C-4AEC-A8D6-82EE29918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5163" y="4759784"/>
                <a:ext cx="73930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M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8FE33B23-1A80-4D30-836A-3B6EFF06C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541" y="5610237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" name="Text Box 11">
                <a:extLst>
                  <a:ext uri="{FF2B5EF4-FFF2-40B4-BE49-F238E27FC236}">
                    <a16:creationId xmlns:a16="http://schemas.microsoft.com/office/drawing/2014/main" id="{E3E66093-1341-47A1-BC84-8D6DCA2A5E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8868" y="5591127"/>
                <a:ext cx="66877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E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37046FE-C4DD-4567-A293-F89AFD670014}"/>
                  </a:ext>
                </a:extLst>
              </p:cNvPr>
              <p:cNvGrpSpPr/>
              <p:nvPr/>
            </p:nvGrpSpPr>
            <p:grpSpPr>
              <a:xfrm>
                <a:off x="3272565" y="6380978"/>
                <a:ext cx="795528" cy="400110"/>
                <a:chOff x="533400" y="1581090"/>
                <a:chExt cx="811697" cy="400110"/>
              </a:xfrm>
            </p:grpSpPr>
            <p:sp>
              <p:nvSpPr>
                <p:cNvPr id="12" name="Rectangle 5">
                  <a:extLst>
                    <a:ext uri="{FF2B5EF4-FFF2-40B4-BE49-F238E27FC236}">
                      <a16:creationId xmlns:a16="http://schemas.microsoft.com/office/drawing/2014/main" id="{1CD858C8-3995-4FB8-A218-7C08F7BE63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3" name="Text Box 11">
                  <a:extLst>
                    <a:ext uri="{FF2B5EF4-FFF2-40B4-BE49-F238E27FC236}">
                      <a16:creationId xmlns:a16="http://schemas.microsoft.com/office/drawing/2014/main" id="{E54F8C5A-82E0-4666-B896-B0683CB322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608765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I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647FDAA-87C4-4CFF-A194-20B73CDA1B36}"/>
                  </a:ext>
                </a:extLst>
              </p:cNvPr>
              <p:cNvGrpSpPr/>
              <p:nvPr/>
            </p:nvGrpSpPr>
            <p:grpSpPr>
              <a:xfrm>
                <a:off x="4350250" y="6380978"/>
                <a:ext cx="795528" cy="400110"/>
                <a:chOff x="533400" y="1581090"/>
                <a:chExt cx="811697" cy="400110"/>
              </a:xfrm>
            </p:grpSpPr>
            <p:sp>
              <p:nvSpPr>
                <p:cNvPr id="42" name="Rectangle 5">
                  <a:extLst>
                    <a:ext uri="{FF2B5EF4-FFF2-40B4-BE49-F238E27FC236}">
                      <a16:creationId xmlns:a16="http://schemas.microsoft.com/office/drawing/2014/main" id="{3688120F-A4A8-4ABE-BD3A-97ECB3DAD3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3" name="Text Box 11">
                  <a:extLst>
                    <a:ext uri="{FF2B5EF4-FFF2-40B4-BE49-F238E27FC236}">
                      <a16:creationId xmlns:a16="http://schemas.microsoft.com/office/drawing/2014/main" id="{D0339D88-2BA3-465F-B67D-70574EB113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638205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?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" name="Line 18">
                <a:extLst>
                  <a:ext uri="{FF2B5EF4-FFF2-40B4-BE49-F238E27FC236}">
                    <a16:creationId xmlns:a16="http://schemas.microsoft.com/office/drawing/2014/main" id="{5523C332-70C6-4164-B28B-98599D02D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686" y="6029600"/>
                <a:ext cx="258128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" name="Line 19">
                <a:extLst>
                  <a:ext uri="{FF2B5EF4-FFF2-40B4-BE49-F238E27FC236}">
                    <a16:creationId xmlns:a16="http://schemas.microsoft.com/office/drawing/2014/main" id="{28407B1C-8DE6-479E-8BE9-40DA1DC83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0001" y="6029600"/>
                <a:ext cx="256032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D35AA12-246C-45EE-AE18-023B2DCC591D}"/>
                  </a:ext>
                </a:extLst>
              </p:cNvPr>
              <p:cNvGrpSpPr/>
              <p:nvPr/>
            </p:nvGrpSpPr>
            <p:grpSpPr>
              <a:xfrm>
                <a:off x="3802521" y="5591127"/>
                <a:ext cx="795528" cy="400110"/>
                <a:chOff x="533400" y="1581090"/>
                <a:chExt cx="811697" cy="400110"/>
              </a:xfrm>
            </p:grpSpPr>
            <p:sp>
              <p:nvSpPr>
                <p:cNvPr id="40" name="Rectangle 5">
                  <a:extLst>
                    <a:ext uri="{FF2B5EF4-FFF2-40B4-BE49-F238E27FC236}">
                      <a16:creationId xmlns:a16="http://schemas.microsoft.com/office/drawing/2014/main" id="{9662617F-604A-4D76-A44D-A449BD115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8" name="Text Box 11">
                  <a:extLst>
                    <a:ext uri="{FF2B5EF4-FFF2-40B4-BE49-F238E27FC236}">
                      <a16:creationId xmlns:a16="http://schemas.microsoft.com/office/drawing/2014/main" id="{B4C689F0-15DA-48C5-A93D-D8D64E5F3E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7535" y="1581090"/>
                  <a:ext cx="31926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 dirty="0"/>
                    <a:t>2</a:t>
                  </a:r>
                </a:p>
              </p:txBody>
            </p:sp>
          </p:grp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F649E3A4-4188-4B26-83A9-7AE8DE05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1202" y="4773949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Text Box 11">
                <a:extLst>
                  <a:ext uri="{FF2B5EF4-FFF2-40B4-BE49-F238E27FC236}">
                    <a16:creationId xmlns:a16="http://schemas.microsoft.com/office/drawing/2014/main" id="{751A5543-823A-43C3-90AE-39B2AB5FE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0474" y="4754839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4</a:t>
                </a:r>
              </a:p>
            </p:txBody>
          </p:sp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BE12C687-7E6D-4DDA-BBC8-D9BC5CC38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295" y="3967977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" name="Text Box 11">
                <a:extLst>
                  <a:ext uri="{FF2B5EF4-FFF2-40B4-BE49-F238E27FC236}">
                    <a16:creationId xmlns:a16="http://schemas.microsoft.com/office/drawing/2014/main" id="{38964210-EA63-4193-8277-FA2E2E7D3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7681" y="3948867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7</a:t>
                </a:r>
              </a:p>
            </p:txBody>
          </p:sp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37CBD7D3-755F-49D3-A7C9-388E9576D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237" y="3150137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" name="Text Box 11">
                <a:extLst>
                  <a:ext uri="{FF2B5EF4-FFF2-40B4-BE49-F238E27FC236}">
                    <a16:creationId xmlns:a16="http://schemas.microsoft.com/office/drawing/2014/main" id="{EF16FD32-62C7-432C-B406-BA1B122180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0503" y="3131027"/>
                <a:ext cx="44114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13</a:t>
                </a:r>
              </a:p>
            </p:txBody>
          </p:sp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30C96AA3-0E46-4A43-BB4C-86D604F10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525" y="2290170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" name="Text Box 11">
                <a:extLst>
                  <a:ext uri="{FF2B5EF4-FFF2-40B4-BE49-F238E27FC236}">
                    <a16:creationId xmlns:a16="http://schemas.microsoft.com/office/drawing/2014/main" id="{7C022672-BF46-4EA9-8770-7BA5F6DE18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1791" y="2271060"/>
                <a:ext cx="44114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21</a:t>
                </a:r>
              </a:p>
            </p:txBody>
          </p:sp>
          <p:sp>
            <p:nvSpPr>
              <p:cNvPr id="76" name="Line 18">
                <a:extLst>
                  <a:ext uri="{FF2B5EF4-FFF2-40B4-BE49-F238E27FC236}">
                    <a16:creationId xmlns:a16="http://schemas.microsoft.com/office/drawing/2014/main" id="{4D74BEA8-191F-45B6-9F4E-57745C1B8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8828" y="5201276"/>
                <a:ext cx="258128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9">
                <a:extLst>
                  <a:ext uri="{FF2B5EF4-FFF2-40B4-BE49-F238E27FC236}">
                    <a16:creationId xmlns:a16="http://schemas.microsoft.com/office/drawing/2014/main" id="{C1BEC2DE-7FAC-46CE-85B6-7D4A1DB6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7143" y="5201276"/>
                <a:ext cx="256032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648ACEE6-3247-46BA-94B2-1EE8AAFEF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8200" y="4397549"/>
                <a:ext cx="258128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19">
                <a:extLst>
                  <a:ext uri="{FF2B5EF4-FFF2-40B4-BE49-F238E27FC236}">
                    <a16:creationId xmlns:a16="http://schemas.microsoft.com/office/drawing/2014/main" id="{8D425BAD-D10F-414B-81ED-45E605225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6515" y="4397549"/>
                <a:ext cx="256032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18">
                <a:extLst>
                  <a:ext uri="{FF2B5EF4-FFF2-40B4-BE49-F238E27FC236}">
                    <a16:creationId xmlns:a16="http://schemas.microsoft.com/office/drawing/2014/main" id="{F36F3060-87DE-40A8-A95E-7E2E68718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2455" y="3591197"/>
                <a:ext cx="258128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7A4E70E2-925C-4A4D-B3D8-CACFC065E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770" y="3591197"/>
                <a:ext cx="256032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18">
                <a:extLst>
                  <a:ext uri="{FF2B5EF4-FFF2-40B4-BE49-F238E27FC236}">
                    <a16:creationId xmlns:a16="http://schemas.microsoft.com/office/drawing/2014/main" id="{06DA6C4E-FECB-4E58-9209-86A3B369C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4624" y="2742116"/>
                <a:ext cx="258128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9">
                <a:extLst>
                  <a:ext uri="{FF2B5EF4-FFF2-40B4-BE49-F238E27FC236}">
                    <a16:creationId xmlns:a16="http://schemas.microsoft.com/office/drawing/2014/main" id="{F805B600-BD96-4A62-9215-2AEAC9CA9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2939" y="2742116"/>
                <a:ext cx="256032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" name="Line 18">
              <a:extLst>
                <a:ext uri="{FF2B5EF4-FFF2-40B4-BE49-F238E27FC236}">
                  <a16:creationId xmlns:a16="http://schemas.microsoft.com/office/drawing/2014/main" id="{61901846-86CD-4FA5-AED7-0C4636584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5494" y="2729473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19">
              <a:extLst>
                <a:ext uri="{FF2B5EF4-FFF2-40B4-BE49-F238E27FC236}">
                  <a16:creationId xmlns:a16="http://schemas.microsoft.com/office/drawing/2014/main" id="{70A67A6A-28BC-4534-B515-A995EBD35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3809" y="2729473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8">
              <a:extLst>
                <a:ext uri="{FF2B5EF4-FFF2-40B4-BE49-F238E27FC236}">
                  <a16:creationId xmlns:a16="http://schemas.microsoft.com/office/drawing/2014/main" id="{F2B35499-3E44-4210-8A0C-4F4E24887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5265" y="3588520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C1CB06BA-D7E9-4B85-9440-377CD48FB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580" y="3588520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6E99A735-FE65-4DC9-BC60-B090F979C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7524" y="4403869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1B56B626-4599-4404-B6D8-144123803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839" y="4403869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3F1A2D-CAA0-4DAB-B6C8-5898FEEE8C47}"/>
              </a:ext>
            </a:extLst>
          </p:cNvPr>
          <p:cNvGrpSpPr/>
          <p:nvPr/>
        </p:nvGrpSpPr>
        <p:grpSpPr>
          <a:xfrm>
            <a:off x="2847137" y="1651760"/>
            <a:ext cx="2219001" cy="623352"/>
            <a:chOff x="5095805" y="1651760"/>
            <a:chExt cx="2219001" cy="623352"/>
          </a:xfrm>
        </p:grpSpPr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E42AD4C0-0BEE-432E-B742-CF23192A5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95805" y="1981017"/>
              <a:ext cx="564035" cy="2940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35FBC055-755F-4FC5-9DFD-0EDCC0536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8514" y="1981018"/>
              <a:ext cx="696292" cy="289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1D9346FE-1F3B-41D0-8E16-00E7C194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150" y="1670870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E1D39512-E2FB-48E5-A357-A89B46096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302" y="1651760"/>
              <a:ext cx="4411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37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8AB1335-4143-4E17-9CED-D62D394134E9}"/>
              </a:ext>
            </a:extLst>
          </p:cNvPr>
          <p:cNvGrpSpPr/>
          <p:nvPr/>
        </p:nvGrpSpPr>
        <p:grpSpPr>
          <a:xfrm>
            <a:off x="951794" y="1751820"/>
            <a:ext cx="6468961" cy="4594724"/>
            <a:chOff x="951794" y="1751820"/>
            <a:chExt cx="6468961" cy="4594724"/>
          </a:xfrm>
        </p:grpSpPr>
        <p:sp>
          <p:nvSpPr>
            <p:cNvPr id="44" name="Text Box 35">
              <a:extLst>
                <a:ext uri="{FF2B5EF4-FFF2-40B4-BE49-F238E27FC236}">
                  <a16:creationId xmlns:a16="http://schemas.microsoft.com/office/drawing/2014/main" id="{9863236F-45A3-42EE-ACBB-3B25D83F1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692" y="175182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53" name="Text Box 40">
              <a:extLst>
                <a:ext uri="{FF2B5EF4-FFF2-40B4-BE49-F238E27FC236}">
                  <a16:creationId xmlns:a16="http://schemas.microsoft.com/office/drawing/2014/main" id="{2D2ECCD3-C5FB-4850-87EF-8E99ACA30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112" y="17782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" name="Text Box 35">
              <a:extLst>
                <a:ext uri="{FF2B5EF4-FFF2-40B4-BE49-F238E27FC236}">
                  <a16:creationId xmlns:a16="http://schemas.microsoft.com/office/drawing/2014/main" id="{23BD4FCA-3DD5-4B9C-8A1F-4B6594855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9630" y="263184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16" name="Text Box 35">
              <a:extLst>
                <a:ext uri="{FF2B5EF4-FFF2-40B4-BE49-F238E27FC236}">
                  <a16:creationId xmlns:a16="http://schemas.microsoft.com/office/drawing/2014/main" id="{45EE913B-62F0-4F0F-8ACF-E74D87563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400" y="3509669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19" name="Text Box 35">
              <a:extLst>
                <a:ext uri="{FF2B5EF4-FFF2-40B4-BE49-F238E27FC236}">
                  <a16:creationId xmlns:a16="http://schemas.microsoft.com/office/drawing/2014/main" id="{7082244B-2B4E-4B68-8B9D-5A51F6C92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794" y="4311055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22" name="Text Box 35">
              <a:extLst>
                <a:ext uri="{FF2B5EF4-FFF2-40B4-BE49-F238E27FC236}">
                  <a16:creationId xmlns:a16="http://schemas.microsoft.com/office/drawing/2014/main" id="{6393969B-872F-48DD-AC59-E20A6B013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202" y="263184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32" name="Text Box 35">
              <a:extLst>
                <a:ext uri="{FF2B5EF4-FFF2-40B4-BE49-F238E27FC236}">
                  <a16:creationId xmlns:a16="http://schemas.microsoft.com/office/drawing/2014/main" id="{1C76F6D6-5A45-4FCF-A44D-2920E7684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162" y="3508879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33" name="Text Box 35">
              <a:extLst>
                <a:ext uri="{FF2B5EF4-FFF2-40B4-BE49-F238E27FC236}">
                  <a16:creationId xmlns:a16="http://schemas.microsoft.com/office/drawing/2014/main" id="{5EEEDED7-463F-4449-8B21-A65451F23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5850" y="4311055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2CBDF69C-281B-4872-A735-34CB074FA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7992" y="5093334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9743079B-C9C4-4A06-BC5A-E1B7786E8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033" y="5928859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7" name="Text Box 40">
              <a:extLst>
                <a:ext uri="{FF2B5EF4-FFF2-40B4-BE49-F238E27FC236}">
                  <a16:creationId xmlns:a16="http://schemas.microsoft.com/office/drawing/2014/main" id="{99F676F1-701B-4967-8C1F-52BBC7252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875" y="2634415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0" name="Text Box 40">
              <a:extLst>
                <a:ext uri="{FF2B5EF4-FFF2-40B4-BE49-F238E27FC236}">
                  <a16:creationId xmlns:a16="http://schemas.microsoft.com/office/drawing/2014/main" id="{89F5DD18-A5A5-4381-A683-014269672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4600" y="350959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6" name="Text Box 40">
              <a:extLst>
                <a:ext uri="{FF2B5EF4-FFF2-40B4-BE49-F238E27FC236}">
                  <a16:creationId xmlns:a16="http://schemas.microsoft.com/office/drawing/2014/main" id="{A605724D-5173-41E0-8F6C-16B38D122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2397" y="4311055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9" name="Text Box 40">
              <a:extLst>
                <a:ext uri="{FF2B5EF4-FFF2-40B4-BE49-F238E27FC236}">
                  <a16:creationId xmlns:a16="http://schemas.microsoft.com/office/drawing/2014/main" id="{3A24F4EE-9A3A-4AAD-9B6E-6D48E54C9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601" y="263184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2" name="Text Box 40">
              <a:extLst>
                <a:ext uri="{FF2B5EF4-FFF2-40B4-BE49-F238E27FC236}">
                  <a16:creationId xmlns:a16="http://schemas.microsoft.com/office/drawing/2014/main" id="{31173F7B-D38D-4B83-AB5B-A4CCA0703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4457" y="3508879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70" name="Text Box 40">
              <a:extLst>
                <a:ext uri="{FF2B5EF4-FFF2-40B4-BE49-F238E27FC236}">
                  <a16:creationId xmlns:a16="http://schemas.microsoft.com/office/drawing/2014/main" id="{1DF1FA37-9C61-41C3-BDF9-115A2169C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0530" y="4309337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0" name="Text Box 40">
              <a:extLst>
                <a:ext uri="{FF2B5EF4-FFF2-40B4-BE49-F238E27FC236}">
                  <a16:creationId xmlns:a16="http://schemas.microsoft.com/office/drawing/2014/main" id="{8209A187-EB3F-410E-A749-F6E93C6B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849" y="5093334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2" name="Text Box 40">
              <a:extLst>
                <a:ext uri="{FF2B5EF4-FFF2-40B4-BE49-F238E27FC236}">
                  <a16:creationId xmlns:a16="http://schemas.microsoft.com/office/drawing/2014/main" id="{1E101D82-5BEF-4B6B-95D0-2F74D445E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5150" y="5946434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aphicFrame>
        <p:nvGraphicFramePr>
          <p:cNvPr id="6147" name="Table 6146">
            <a:extLst>
              <a:ext uri="{FF2B5EF4-FFF2-40B4-BE49-F238E27FC236}">
                <a16:creationId xmlns:a16="http://schemas.microsoft.com/office/drawing/2014/main" id="{09940ED2-5707-45BC-9490-5B08862F2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767361"/>
              </p:ext>
            </p:extLst>
          </p:nvPr>
        </p:nvGraphicFramePr>
        <p:xfrm>
          <a:off x="7337867" y="1880739"/>
          <a:ext cx="3623425" cy="238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49">
                  <a:extLst>
                    <a:ext uri="{9D8B030D-6E8A-4147-A177-3AD203B41FA5}">
                      <a16:colId xmlns:a16="http://schemas.microsoft.com/office/drawing/2014/main" val="3742036608"/>
                    </a:ext>
                  </a:extLst>
                </a:gridCol>
                <a:gridCol w="933492">
                  <a:extLst>
                    <a:ext uri="{9D8B030D-6E8A-4147-A177-3AD203B41FA5}">
                      <a16:colId xmlns:a16="http://schemas.microsoft.com/office/drawing/2014/main" val="4058888225"/>
                    </a:ext>
                  </a:extLst>
                </a:gridCol>
                <a:gridCol w="933492">
                  <a:extLst>
                    <a:ext uri="{9D8B030D-6E8A-4147-A177-3AD203B41FA5}">
                      <a16:colId xmlns:a16="http://schemas.microsoft.com/office/drawing/2014/main" val="3081502039"/>
                    </a:ext>
                  </a:extLst>
                </a:gridCol>
                <a:gridCol w="933492">
                  <a:extLst>
                    <a:ext uri="{9D8B030D-6E8A-4147-A177-3AD203B41FA5}">
                      <a16:colId xmlns:a16="http://schemas.microsoft.com/office/drawing/2014/main" val="2661568751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Character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Frequency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Huffman Code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bits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7672748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0469143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C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110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4481000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E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11111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9161709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I</a:t>
                      </a:r>
                      <a:endParaRPr lang="en-US" sz="1200" b="1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111100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7940441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L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0000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9592087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1110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2824480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7392890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0001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7078537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“ “</a:t>
                      </a:r>
                      <a:endParaRPr lang="en-US" sz="1200" b="1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4467370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?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2F2B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2F2B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2F2B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033944"/>
                  </a:ext>
                </a:extLst>
              </a:tr>
            </a:tbl>
          </a:graphicData>
        </a:graphic>
      </p:graphicFrame>
      <p:sp>
        <p:nvSpPr>
          <p:cNvPr id="6149" name="Text Box 46">
            <a:extLst>
              <a:ext uri="{FF2B5EF4-FFF2-40B4-BE49-F238E27FC236}">
                <a16:creationId xmlns:a16="http://schemas.microsoft.com/office/drawing/2014/main" id="{6C2B4980-C3D6-45D9-92A8-7226993E5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1" y="6003089"/>
            <a:ext cx="4703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600" dirty="0">
                <a:cs typeface="Times New Roman" panose="02020603050405020304" pitchFamily="18" charset="0"/>
              </a:rPr>
              <a:t>16 + 18 + 10 + 6 + 8 + 12 + 12 + 8 + 16 + 6  = </a:t>
            </a:r>
            <a:r>
              <a:rPr lang="en-US" altLang="en-US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112</a:t>
            </a:r>
            <a:r>
              <a:rPr lang="en-US" altLang="en-US" sz="1600" dirty="0">
                <a:cs typeface="Times New Roman" panose="02020603050405020304" pitchFamily="18" charset="0"/>
              </a:rPr>
              <a:t> bits</a:t>
            </a:r>
          </a:p>
        </p:txBody>
      </p:sp>
      <p:sp>
        <p:nvSpPr>
          <p:cNvPr id="6150" name="TextBox 6149">
            <a:extLst>
              <a:ext uri="{FF2B5EF4-FFF2-40B4-BE49-F238E27FC236}">
                <a16:creationId xmlns:a16="http://schemas.microsoft.com/office/drawing/2014/main" id="{891EEE2B-67D5-4254-8329-546F4D4E7554}"/>
              </a:ext>
            </a:extLst>
          </p:cNvPr>
          <p:cNvSpPr txBox="1"/>
          <p:nvPr/>
        </p:nvSpPr>
        <p:spPr>
          <a:xfrm>
            <a:off x="273903" y="5639477"/>
            <a:ext cx="2581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space usage in bits: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1" name="TextBox 6150">
            <a:extLst>
              <a:ext uri="{FF2B5EF4-FFF2-40B4-BE49-F238E27FC236}">
                <a16:creationId xmlns:a16="http://schemas.microsoft.com/office/drawing/2014/main" id="{8123BCD0-7D2B-429C-923A-A2F50BE2EAC9}"/>
              </a:ext>
            </a:extLst>
          </p:cNvPr>
          <p:cNvSpPr txBox="1"/>
          <p:nvPr/>
        </p:nvSpPr>
        <p:spPr>
          <a:xfrm>
            <a:off x="7891541" y="4780660"/>
            <a:ext cx="34050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the savings: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259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Fixed-Length code  148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Huffman Coding  112 bits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788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  <p:bldP spid="61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145" name="TextBox 6144">
            <a:extLst>
              <a:ext uri="{FF2B5EF4-FFF2-40B4-BE49-F238E27FC236}">
                <a16:creationId xmlns:a16="http://schemas.microsoft.com/office/drawing/2014/main" id="{1FF31D86-A18B-48B2-AFE0-14FA627090E0}"/>
              </a:ext>
            </a:extLst>
          </p:cNvPr>
          <p:cNvSpPr txBox="1"/>
          <p:nvPr/>
        </p:nvSpPr>
        <p:spPr>
          <a:xfrm>
            <a:off x="445739" y="1204565"/>
            <a:ext cx="108639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algn="ctr">
              <a:spcBef>
                <a:spcPts val="240"/>
              </a:spcBef>
            </a:pPr>
            <a:r>
              <a:rPr lang="en-US" altLang="en-US" sz="2200" b="1" dirty="0">
                <a:solidFill>
                  <a:srgbClr val="FF0000"/>
                </a:solidFill>
                <a:sym typeface="Symbol" pitchFamily="18" charset="2"/>
              </a:rPr>
              <a:t>Using Huffman coding, encode the string: </a:t>
            </a:r>
            <a:r>
              <a:rPr lang="en-US" altLang="en-US" sz="2200" b="1" dirty="0">
                <a:sym typeface="Symbol" pitchFamily="18" charset="2"/>
              </a:rPr>
              <a:t>“</a:t>
            </a:r>
            <a:r>
              <a:rPr lang="en-US" altLang="en-US" sz="2200" dirty="0">
                <a:sym typeface="Symbol" pitchFamily="18" charset="2"/>
              </a:rPr>
              <a:t>CAN A CLAM CRAM IN A CLEAN CREAM CAN?”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ECC67A-D710-4AFB-B1A6-166E4FDE69B8}"/>
              </a:ext>
            </a:extLst>
          </p:cNvPr>
          <p:cNvGrpSpPr/>
          <p:nvPr/>
        </p:nvGrpSpPr>
        <p:grpSpPr>
          <a:xfrm>
            <a:off x="794093" y="2301960"/>
            <a:ext cx="6850750" cy="4510028"/>
            <a:chOff x="3042761" y="2269302"/>
            <a:chExt cx="6850750" cy="4510028"/>
          </a:xfrm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CA69EA4B-6529-4F44-A87B-F22FDFCE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204" y="3142765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D517B482-FE82-44B5-AB8A-388E556CC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5531" y="3123655"/>
              <a:ext cx="6834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A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79C74484-1895-4C4B-A2DB-6DFF8E83F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813" y="3971639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358652B0-09C6-477B-A3B8-239CBF391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140" y="3952529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N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0C83F1D7-4000-4134-98C1-F88EAF3EA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761" y="4772191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Text Box 11">
              <a:extLst>
                <a:ext uri="{FF2B5EF4-FFF2-40B4-BE49-F238E27FC236}">
                  <a16:creationId xmlns:a16="http://schemas.microsoft.com/office/drawing/2014/main" id="{89DB21A0-4C3E-4E6A-8AEF-C4E4C7424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860" y="4753081"/>
              <a:ext cx="65928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L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AB08BF17-1644-44C1-9B15-4268E2874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172" y="4772191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Text Box 11">
              <a:extLst>
                <a:ext uri="{FF2B5EF4-FFF2-40B4-BE49-F238E27FC236}">
                  <a16:creationId xmlns:a16="http://schemas.microsoft.com/office/drawing/2014/main" id="{0345FB9D-8979-4F78-9339-4D49DB285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271" y="4753081"/>
              <a:ext cx="683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R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7F9D9C0F-90FD-4C8D-89CC-6E50D62F9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112" y="3966694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6A205520-A2A8-425A-B726-4357331F0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384" y="3947584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6CB392B8-0DB7-4A06-8D19-1F7DE4EC9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308" y="3141198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Text Box 11">
              <a:extLst>
                <a:ext uri="{FF2B5EF4-FFF2-40B4-BE49-F238E27FC236}">
                  <a16:creationId xmlns:a16="http://schemas.microsoft.com/office/drawing/2014/main" id="{305543D9-30CD-4ECB-96CF-47F6F7FDC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580" y="3122088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8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0812D6E-CD4E-4479-8828-810AED60B473}"/>
                </a:ext>
              </a:extLst>
            </p:cNvPr>
            <p:cNvGrpSpPr/>
            <p:nvPr/>
          </p:nvGrpSpPr>
          <p:grpSpPr>
            <a:xfrm>
              <a:off x="4700081" y="2273097"/>
              <a:ext cx="795528" cy="400110"/>
              <a:chOff x="4693251" y="2218580"/>
              <a:chExt cx="795528" cy="400110"/>
            </a:xfrm>
          </p:grpSpPr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3501D1C7-07D4-44BD-93DC-EF657AC56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251" y="2237690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9" name="Text Box 11">
                <a:extLst>
                  <a:ext uri="{FF2B5EF4-FFF2-40B4-BE49-F238E27FC236}">
                    <a16:creationId xmlns:a16="http://schemas.microsoft.com/office/drawing/2014/main" id="{A6AADDC4-3548-4E89-AF96-EF5E1B6AC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8403" y="2218580"/>
                <a:ext cx="44114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16</a:t>
                </a:r>
              </a:p>
            </p:txBody>
          </p:sp>
        </p:grpSp>
        <p:grpSp>
          <p:nvGrpSpPr>
            <p:cNvPr id="6144" name="Group 6143">
              <a:extLst>
                <a:ext uri="{FF2B5EF4-FFF2-40B4-BE49-F238E27FC236}">
                  <a16:creationId xmlns:a16="http://schemas.microsoft.com/office/drawing/2014/main" id="{2B33F997-DB2D-4343-95D1-6E9085380972}"/>
                </a:ext>
              </a:extLst>
            </p:cNvPr>
            <p:cNvGrpSpPr/>
            <p:nvPr/>
          </p:nvGrpSpPr>
          <p:grpSpPr>
            <a:xfrm>
              <a:off x="6324008" y="2269302"/>
              <a:ext cx="3569503" cy="4510028"/>
              <a:chOff x="2251566" y="2271060"/>
              <a:chExt cx="3569503" cy="4510028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8FEE540-8EAE-4804-B8AC-BE6F1D16C6C5}"/>
                  </a:ext>
                </a:extLst>
              </p:cNvPr>
              <p:cNvGrpSpPr/>
              <p:nvPr/>
            </p:nvGrpSpPr>
            <p:grpSpPr>
              <a:xfrm>
                <a:off x="2251566" y="3117493"/>
                <a:ext cx="835866" cy="400110"/>
                <a:chOff x="533400" y="1570204"/>
                <a:chExt cx="852855" cy="400110"/>
              </a:xfrm>
            </p:grpSpPr>
            <p:sp>
              <p:nvSpPr>
                <p:cNvPr id="66" name="Rectangle 5">
                  <a:extLst>
                    <a:ext uri="{FF2B5EF4-FFF2-40B4-BE49-F238E27FC236}">
                      <a16:creationId xmlns:a16="http://schemas.microsoft.com/office/drawing/2014/main" id="{80B82896-2202-44C3-B2CC-3999699D2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7" name="Text Box 11">
                  <a:extLst>
                    <a:ext uri="{FF2B5EF4-FFF2-40B4-BE49-F238E27FC236}">
                      <a16:creationId xmlns:a16="http://schemas.microsoft.com/office/drawing/2014/main" id="{2E62130B-C5B7-45E1-AFD5-AAB902F44E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500" y="1570204"/>
                  <a:ext cx="819755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“ ”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CBC6E840-20AC-4162-8227-7AF02B153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168" y="3972922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" name="Text Box 11">
                <a:extLst>
                  <a:ext uri="{FF2B5EF4-FFF2-40B4-BE49-F238E27FC236}">
                    <a16:creationId xmlns:a16="http://schemas.microsoft.com/office/drawing/2014/main" id="{A88DDAE8-B956-46D4-B0EC-3B464CE35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495" y="3953812"/>
                <a:ext cx="68345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C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C2D654D8-5FAC-4710-B7B4-C23E395FF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836" y="4778894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Text Box 11">
                <a:extLst>
                  <a:ext uri="{FF2B5EF4-FFF2-40B4-BE49-F238E27FC236}">
                    <a16:creationId xmlns:a16="http://schemas.microsoft.com/office/drawing/2014/main" id="{184D7190-AF8C-4AEC-A8D6-82EE29918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5163" y="4759784"/>
                <a:ext cx="73930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M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8FE33B23-1A80-4D30-836A-3B6EFF06C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541" y="5610237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" name="Text Box 11">
                <a:extLst>
                  <a:ext uri="{FF2B5EF4-FFF2-40B4-BE49-F238E27FC236}">
                    <a16:creationId xmlns:a16="http://schemas.microsoft.com/office/drawing/2014/main" id="{E3E66093-1341-47A1-BC84-8D6DCA2A5E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8868" y="5591127"/>
                <a:ext cx="66877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E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37046FE-C4DD-4567-A293-F89AFD670014}"/>
                  </a:ext>
                </a:extLst>
              </p:cNvPr>
              <p:cNvGrpSpPr/>
              <p:nvPr/>
            </p:nvGrpSpPr>
            <p:grpSpPr>
              <a:xfrm>
                <a:off x="3272565" y="6380978"/>
                <a:ext cx="795528" cy="400110"/>
                <a:chOff x="533400" y="1581090"/>
                <a:chExt cx="811697" cy="400110"/>
              </a:xfrm>
            </p:grpSpPr>
            <p:sp>
              <p:nvSpPr>
                <p:cNvPr id="12" name="Rectangle 5">
                  <a:extLst>
                    <a:ext uri="{FF2B5EF4-FFF2-40B4-BE49-F238E27FC236}">
                      <a16:creationId xmlns:a16="http://schemas.microsoft.com/office/drawing/2014/main" id="{1CD858C8-3995-4FB8-A218-7C08F7BE63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3" name="Text Box 11">
                  <a:extLst>
                    <a:ext uri="{FF2B5EF4-FFF2-40B4-BE49-F238E27FC236}">
                      <a16:creationId xmlns:a16="http://schemas.microsoft.com/office/drawing/2014/main" id="{E54F8C5A-82E0-4666-B896-B0683CB322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608765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I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647FDAA-87C4-4CFF-A194-20B73CDA1B36}"/>
                  </a:ext>
                </a:extLst>
              </p:cNvPr>
              <p:cNvGrpSpPr/>
              <p:nvPr/>
            </p:nvGrpSpPr>
            <p:grpSpPr>
              <a:xfrm>
                <a:off x="4350250" y="6380978"/>
                <a:ext cx="795528" cy="400110"/>
                <a:chOff x="533400" y="1581090"/>
                <a:chExt cx="811697" cy="400110"/>
              </a:xfrm>
            </p:grpSpPr>
            <p:sp>
              <p:nvSpPr>
                <p:cNvPr id="42" name="Rectangle 5">
                  <a:extLst>
                    <a:ext uri="{FF2B5EF4-FFF2-40B4-BE49-F238E27FC236}">
                      <a16:creationId xmlns:a16="http://schemas.microsoft.com/office/drawing/2014/main" id="{3688120F-A4A8-4ABE-BD3A-97ECB3DAD3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3" name="Text Box 11">
                  <a:extLst>
                    <a:ext uri="{FF2B5EF4-FFF2-40B4-BE49-F238E27FC236}">
                      <a16:creationId xmlns:a16="http://schemas.microsoft.com/office/drawing/2014/main" id="{D0339D88-2BA3-465F-B67D-70574EB113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608" y="1581090"/>
                  <a:ext cx="638205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l" eaLnBrk="1" hangingPunct="1"/>
                  <a:r>
                    <a:rPr lang="en-US" altLang="en-US" sz="2000" dirty="0">
                      <a:solidFill>
                        <a:srgbClr val="00CC00"/>
                      </a:solidFill>
                    </a:rPr>
                    <a:t>?</a:t>
                  </a:r>
                  <a:r>
                    <a:rPr lang="en-US" altLang="en-US" sz="2000" dirty="0"/>
                    <a:t> : </a:t>
                  </a:r>
                  <a:r>
                    <a:rPr lang="en-US" altLang="en-US" sz="2000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" name="Line 18">
                <a:extLst>
                  <a:ext uri="{FF2B5EF4-FFF2-40B4-BE49-F238E27FC236}">
                    <a16:creationId xmlns:a16="http://schemas.microsoft.com/office/drawing/2014/main" id="{5523C332-70C6-4164-B28B-98599D02D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686" y="6029600"/>
                <a:ext cx="258128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" name="Line 19">
                <a:extLst>
                  <a:ext uri="{FF2B5EF4-FFF2-40B4-BE49-F238E27FC236}">
                    <a16:creationId xmlns:a16="http://schemas.microsoft.com/office/drawing/2014/main" id="{28407B1C-8DE6-479E-8BE9-40DA1DC83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0001" y="6029600"/>
                <a:ext cx="256032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D35AA12-246C-45EE-AE18-023B2DCC591D}"/>
                  </a:ext>
                </a:extLst>
              </p:cNvPr>
              <p:cNvGrpSpPr/>
              <p:nvPr/>
            </p:nvGrpSpPr>
            <p:grpSpPr>
              <a:xfrm>
                <a:off x="3802521" y="5591127"/>
                <a:ext cx="795528" cy="400110"/>
                <a:chOff x="533400" y="1581090"/>
                <a:chExt cx="811697" cy="400110"/>
              </a:xfrm>
            </p:grpSpPr>
            <p:sp>
              <p:nvSpPr>
                <p:cNvPr id="40" name="Rectangle 5">
                  <a:extLst>
                    <a:ext uri="{FF2B5EF4-FFF2-40B4-BE49-F238E27FC236}">
                      <a16:creationId xmlns:a16="http://schemas.microsoft.com/office/drawing/2014/main" id="{9662617F-604A-4D76-A44D-A449BD115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" y="1600200"/>
                  <a:ext cx="811697" cy="36671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8" name="Text Box 11">
                  <a:extLst>
                    <a:ext uri="{FF2B5EF4-FFF2-40B4-BE49-F238E27FC236}">
                      <a16:creationId xmlns:a16="http://schemas.microsoft.com/office/drawing/2014/main" id="{B4C689F0-15DA-48C5-A93D-D8D64E5F3E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7535" y="1581090"/>
                  <a:ext cx="31926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 dirty="0"/>
                    <a:t>2</a:t>
                  </a:r>
                </a:p>
              </p:txBody>
            </p:sp>
          </p:grp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F649E3A4-4188-4B26-83A9-7AE8DE05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1202" y="4773949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Text Box 11">
                <a:extLst>
                  <a:ext uri="{FF2B5EF4-FFF2-40B4-BE49-F238E27FC236}">
                    <a16:creationId xmlns:a16="http://schemas.microsoft.com/office/drawing/2014/main" id="{751A5543-823A-43C3-90AE-39B2AB5FE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0474" y="4754839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4</a:t>
                </a:r>
              </a:p>
            </p:txBody>
          </p:sp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BE12C687-7E6D-4DDA-BBC8-D9BC5CC38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295" y="3967977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" name="Text Box 11">
                <a:extLst>
                  <a:ext uri="{FF2B5EF4-FFF2-40B4-BE49-F238E27FC236}">
                    <a16:creationId xmlns:a16="http://schemas.microsoft.com/office/drawing/2014/main" id="{38964210-EA63-4193-8277-FA2E2E7D3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7681" y="3948867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7</a:t>
                </a:r>
              </a:p>
            </p:txBody>
          </p:sp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37CBD7D3-755F-49D3-A7C9-388E9576D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237" y="3150137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" name="Text Box 11">
                <a:extLst>
                  <a:ext uri="{FF2B5EF4-FFF2-40B4-BE49-F238E27FC236}">
                    <a16:creationId xmlns:a16="http://schemas.microsoft.com/office/drawing/2014/main" id="{EF16FD32-62C7-432C-B406-BA1B122180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0503" y="3131027"/>
                <a:ext cx="44114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13</a:t>
                </a:r>
              </a:p>
            </p:txBody>
          </p:sp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30C96AA3-0E46-4A43-BB4C-86D604F10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525" y="2290170"/>
                <a:ext cx="795528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" name="Text Box 11">
                <a:extLst>
                  <a:ext uri="{FF2B5EF4-FFF2-40B4-BE49-F238E27FC236}">
                    <a16:creationId xmlns:a16="http://schemas.microsoft.com/office/drawing/2014/main" id="{7C022672-BF46-4EA9-8770-7BA5F6DE18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1791" y="2271060"/>
                <a:ext cx="44114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21</a:t>
                </a:r>
              </a:p>
            </p:txBody>
          </p:sp>
          <p:sp>
            <p:nvSpPr>
              <p:cNvPr id="76" name="Line 18">
                <a:extLst>
                  <a:ext uri="{FF2B5EF4-FFF2-40B4-BE49-F238E27FC236}">
                    <a16:creationId xmlns:a16="http://schemas.microsoft.com/office/drawing/2014/main" id="{4D74BEA8-191F-45B6-9F4E-57745C1B8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8828" y="5201276"/>
                <a:ext cx="258128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9">
                <a:extLst>
                  <a:ext uri="{FF2B5EF4-FFF2-40B4-BE49-F238E27FC236}">
                    <a16:creationId xmlns:a16="http://schemas.microsoft.com/office/drawing/2014/main" id="{C1BEC2DE-7FAC-46CE-85B6-7D4A1DB6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7143" y="5201276"/>
                <a:ext cx="256032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648ACEE6-3247-46BA-94B2-1EE8AAFEF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8200" y="4397549"/>
                <a:ext cx="258128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19">
                <a:extLst>
                  <a:ext uri="{FF2B5EF4-FFF2-40B4-BE49-F238E27FC236}">
                    <a16:creationId xmlns:a16="http://schemas.microsoft.com/office/drawing/2014/main" id="{8D425BAD-D10F-414B-81ED-45E605225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6515" y="4397549"/>
                <a:ext cx="256032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18">
                <a:extLst>
                  <a:ext uri="{FF2B5EF4-FFF2-40B4-BE49-F238E27FC236}">
                    <a16:creationId xmlns:a16="http://schemas.microsoft.com/office/drawing/2014/main" id="{F36F3060-87DE-40A8-A95E-7E2E68718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2455" y="3591197"/>
                <a:ext cx="258128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7A4E70E2-925C-4A4D-B3D8-CACFC065E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770" y="3591197"/>
                <a:ext cx="256032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18">
                <a:extLst>
                  <a:ext uri="{FF2B5EF4-FFF2-40B4-BE49-F238E27FC236}">
                    <a16:creationId xmlns:a16="http://schemas.microsoft.com/office/drawing/2014/main" id="{06DA6C4E-FECB-4E58-9209-86A3B369C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4624" y="2742116"/>
                <a:ext cx="258128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9">
                <a:extLst>
                  <a:ext uri="{FF2B5EF4-FFF2-40B4-BE49-F238E27FC236}">
                    <a16:creationId xmlns:a16="http://schemas.microsoft.com/office/drawing/2014/main" id="{F805B600-BD96-4A62-9215-2AEAC9CA9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2939" y="2742116"/>
                <a:ext cx="256032" cy="320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" name="Line 18">
              <a:extLst>
                <a:ext uri="{FF2B5EF4-FFF2-40B4-BE49-F238E27FC236}">
                  <a16:creationId xmlns:a16="http://schemas.microsoft.com/office/drawing/2014/main" id="{61901846-86CD-4FA5-AED7-0C4636584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5494" y="2729473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19">
              <a:extLst>
                <a:ext uri="{FF2B5EF4-FFF2-40B4-BE49-F238E27FC236}">
                  <a16:creationId xmlns:a16="http://schemas.microsoft.com/office/drawing/2014/main" id="{70A67A6A-28BC-4534-B515-A995EBD35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3809" y="2729473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8">
              <a:extLst>
                <a:ext uri="{FF2B5EF4-FFF2-40B4-BE49-F238E27FC236}">
                  <a16:creationId xmlns:a16="http://schemas.microsoft.com/office/drawing/2014/main" id="{F2B35499-3E44-4210-8A0C-4F4E24887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5265" y="3588520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C1CB06BA-D7E9-4B85-9440-377CD48FB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580" y="3588520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6E99A735-FE65-4DC9-BC60-B090F979C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7524" y="4403869"/>
              <a:ext cx="258128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1B56B626-4599-4404-B6D8-144123803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839" y="4403869"/>
              <a:ext cx="256032" cy="320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3F1A2D-CAA0-4DAB-B6C8-5898FEEE8C47}"/>
              </a:ext>
            </a:extLst>
          </p:cNvPr>
          <p:cNvGrpSpPr/>
          <p:nvPr/>
        </p:nvGrpSpPr>
        <p:grpSpPr>
          <a:xfrm>
            <a:off x="2847137" y="1651760"/>
            <a:ext cx="2219001" cy="623352"/>
            <a:chOff x="5095805" y="1651760"/>
            <a:chExt cx="2219001" cy="623352"/>
          </a:xfrm>
        </p:grpSpPr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E42AD4C0-0BEE-432E-B742-CF23192A5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95805" y="1981017"/>
              <a:ext cx="564035" cy="2940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35FBC055-755F-4FC5-9DFD-0EDCC0536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8514" y="1981018"/>
              <a:ext cx="696292" cy="289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1D9346FE-1F3B-41D0-8E16-00E7C194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150" y="1670870"/>
              <a:ext cx="795528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E1D39512-E2FB-48E5-A357-A89B46096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302" y="1651760"/>
              <a:ext cx="4411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37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8AB1335-4143-4E17-9CED-D62D394134E9}"/>
              </a:ext>
            </a:extLst>
          </p:cNvPr>
          <p:cNvGrpSpPr/>
          <p:nvPr/>
        </p:nvGrpSpPr>
        <p:grpSpPr>
          <a:xfrm>
            <a:off x="951794" y="1751820"/>
            <a:ext cx="6468961" cy="4594724"/>
            <a:chOff x="951794" y="1751820"/>
            <a:chExt cx="6468961" cy="4594724"/>
          </a:xfrm>
        </p:grpSpPr>
        <p:sp>
          <p:nvSpPr>
            <p:cNvPr id="44" name="Text Box 35">
              <a:extLst>
                <a:ext uri="{FF2B5EF4-FFF2-40B4-BE49-F238E27FC236}">
                  <a16:creationId xmlns:a16="http://schemas.microsoft.com/office/drawing/2014/main" id="{9863236F-45A3-42EE-ACBB-3B25D83F1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692" y="175182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53" name="Text Box 40">
              <a:extLst>
                <a:ext uri="{FF2B5EF4-FFF2-40B4-BE49-F238E27FC236}">
                  <a16:creationId xmlns:a16="http://schemas.microsoft.com/office/drawing/2014/main" id="{2D2ECCD3-C5FB-4850-87EF-8E99ACA30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112" y="1778206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" name="Text Box 35">
              <a:extLst>
                <a:ext uri="{FF2B5EF4-FFF2-40B4-BE49-F238E27FC236}">
                  <a16:creationId xmlns:a16="http://schemas.microsoft.com/office/drawing/2014/main" id="{23BD4FCA-3DD5-4B9C-8A1F-4B6594855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9630" y="263184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16" name="Text Box 35">
              <a:extLst>
                <a:ext uri="{FF2B5EF4-FFF2-40B4-BE49-F238E27FC236}">
                  <a16:creationId xmlns:a16="http://schemas.microsoft.com/office/drawing/2014/main" id="{45EE913B-62F0-4F0F-8ACF-E74D87563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400" y="3509669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19" name="Text Box 35">
              <a:extLst>
                <a:ext uri="{FF2B5EF4-FFF2-40B4-BE49-F238E27FC236}">
                  <a16:creationId xmlns:a16="http://schemas.microsoft.com/office/drawing/2014/main" id="{7082244B-2B4E-4B68-8B9D-5A51F6C92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794" y="4311055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22" name="Text Box 35">
              <a:extLst>
                <a:ext uri="{FF2B5EF4-FFF2-40B4-BE49-F238E27FC236}">
                  <a16:creationId xmlns:a16="http://schemas.microsoft.com/office/drawing/2014/main" id="{6393969B-872F-48DD-AC59-E20A6B013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202" y="263184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32" name="Text Box 35">
              <a:extLst>
                <a:ext uri="{FF2B5EF4-FFF2-40B4-BE49-F238E27FC236}">
                  <a16:creationId xmlns:a16="http://schemas.microsoft.com/office/drawing/2014/main" id="{1C76F6D6-5A45-4FCF-A44D-2920E7684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162" y="3508879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33" name="Text Box 35">
              <a:extLst>
                <a:ext uri="{FF2B5EF4-FFF2-40B4-BE49-F238E27FC236}">
                  <a16:creationId xmlns:a16="http://schemas.microsoft.com/office/drawing/2014/main" id="{5EEEDED7-463F-4449-8B21-A65451F23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5850" y="4311055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2CBDF69C-281B-4872-A735-34CB074FA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7992" y="5093334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9743079B-C9C4-4A06-BC5A-E1B7786E8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033" y="5928859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7" name="Text Box 40">
              <a:extLst>
                <a:ext uri="{FF2B5EF4-FFF2-40B4-BE49-F238E27FC236}">
                  <a16:creationId xmlns:a16="http://schemas.microsoft.com/office/drawing/2014/main" id="{99F676F1-701B-4967-8C1F-52BBC7252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875" y="2634415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0" name="Text Box 40">
              <a:extLst>
                <a:ext uri="{FF2B5EF4-FFF2-40B4-BE49-F238E27FC236}">
                  <a16:creationId xmlns:a16="http://schemas.microsoft.com/office/drawing/2014/main" id="{89F5DD18-A5A5-4381-A683-014269672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4600" y="350959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6" name="Text Box 40">
              <a:extLst>
                <a:ext uri="{FF2B5EF4-FFF2-40B4-BE49-F238E27FC236}">
                  <a16:creationId xmlns:a16="http://schemas.microsoft.com/office/drawing/2014/main" id="{A605724D-5173-41E0-8F6C-16B38D122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2397" y="4311055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9" name="Text Box 40">
              <a:extLst>
                <a:ext uri="{FF2B5EF4-FFF2-40B4-BE49-F238E27FC236}">
                  <a16:creationId xmlns:a16="http://schemas.microsoft.com/office/drawing/2014/main" id="{3A24F4EE-9A3A-4AAD-9B6E-6D48E54C9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601" y="2631840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2" name="Text Box 40">
              <a:extLst>
                <a:ext uri="{FF2B5EF4-FFF2-40B4-BE49-F238E27FC236}">
                  <a16:creationId xmlns:a16="http://schemas.microsoft.com/office/drawing/2014/main" id="{31173F7B-D38D-4B83-AB5B-A4CCA0703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4457" y="3508879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70" name="Text Box 40">
              <a:extLst>
                <a:ext uri="{FF2B5EF4-FFF2-40B4-BE49-F238E27FC236}">
                  <a16:creationId xmlns:a16="http://schemas.microsoft.com/office/drawing/2014/main" id="{1DF1FA37-9C61-41C3-BDF9-115A2169C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0530" y="4309337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0" name="Text Box 40">
              <a:extLst>
                <a:ext uri="{FF2B5EF4-FFF2-40B4-BE49-F238E27FC236}">
                  <a16:creationId xmlns:a16="http://schemas.microsoft.com/office/drawing/2014/main" id="{8209A187-EB3F-410E-A749-F6E93C6B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849" y="5093334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2" name="Text Box 40">
              <a:extLst>
                <a:ext uri="{FF2B5EF4-FFF2-40B4-BE49-F238E27FC236}">
                  <a16:creationId xmlns:a16="http://schemas.microsoft.com/office/drawing/2014/main" id="{1E101D82-5BEF-4B6B-95D0-2F74D445E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5150" y="5946434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aphicFrame>
        <p:nvGraphicFramePr>
          <p:cNvPr id="6147" name="Table 6146">
            <a:extLst>
              <a:ext uri="{FF2B5EF4-FFF2-40B4-BE49-F238E27FC236}">
                <a16:creationId xmlns:a16="http://schemas.microsoft.com/office/drawing/2014/main" id="{09940ED2-5707-45BC-9490-5B08862F28E7}"/>
              </a:ext>
            </a:extLst>
          </p:cNvPr>
          <p:cNvGraphicFramePr>
            <a:graphicFrameLocks noGrp="1"/>
          </p:cNvGraphicFramePr>
          <p:nvPr/>
        </p:nvGraphicFramePr>
        <p:xfrm>
          <a:off x="7337867" y="1880739"/>
          <a:ext cx="3623425" cy="238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49">
                  <a:extLst>
                    <a:ext uri="{9D8B030D-6E8A-4147-A177-3AD203B41FA5}">
                      <a16:colId xmlns:a16="http://schemas.microsoft.com/office/drawing/2014/main" val="3742036608"/>
                    </a:ext>
                  </a:extLst>
                </a:gridCol>
                <a:gridCol w="933492">
                  <a:extLst>
                    <a:ext uri="{9D8B030D-6E8A-4147-A177-3AD203B41FA5}">
                      <a16:colId xmlns:a16="http://schemas.microsoft.com/office/drawing/2014/main" val="4058888225"/>
                    </a:ext>
                  </a:extLst>
                </a:gridCol>
                <a:gridCol w="933492">
                  <a:extLst>
                    <a:ext uri="{9D8B030D-6E8A-4147-A177-3AD203B41FA5}">
                      <a16:colId xmlns:a16="http://schemas.microsoft.com/office/drawing/2014/main" val="3081502039"/>
                    </a:ext>
                  </a:extLst>
                </a:gridCol>
                <a:gridCol w="933492">
                  <a:extLst>
                    <a:ext uri="{9D8B030D-6E8A-4147-A177-3AD203B41FA5}">
                      <a16:colId xmlns:a16="http://schemas.microsoft.com/office/drawing/2014/main" val="2661568751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Character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Frequency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Huffman Code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 bits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7672748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0469143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C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110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4481000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E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11111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9161709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I</a:t>
                      </a:r>
                      <a:endParaRPr lang="en-US" sz="1200" b="1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111100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7940441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L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0000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9592087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1110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2824480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7392890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0001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7078537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“ “</a:t>
                      </a:r>
                      <a:endParaRPr lang="en-US" sz="1200" b="1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2F2B2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4467370"/>
                  </a:ext>
                </a:extLst>
              </a:tr>
              <a:tr h="200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?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2F2B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2F2B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2F2B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033944"/>
                  </a:ext>
                </a:extLst>
              </a:tr>
            </a:tbl>
          </a:graphicData>
        </a:graphic>
      </p:graphicFrame>
      <p:sp>
        <p:nvSpPr>
          <p:cNvPr id="6149" name="Text Box 46">
            <a:extLst>
              <a:ext uri="{FF2B5EF4-FFF2-40B4-BE49-F238E27FC236}">
                <a16:creationId xmlns:a16="http://schemas.microsoft.com/office/drawing/2014/main" id="{6C2B4980-C3D6-45D9-92A8-7226993E5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1" y="6003089"/>
            <a:ext cx="4703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600" dirty="0">
                <a:cs typeface="Times New Roman" panose="02020603050405020304" pitchFamily="18" charset="0"/>
              </a:rPr>
              <a:t>16 + 18 + 10 + 6 + 8 + 12 + 12 + 8 + 16 + 6  = </a:t>
            </a:r>
            <a:r>
              <a:rPr lang="en-US" altLang="en-US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112</a:t>
            </a:r>
            <a:r>
              <a:rPr lang="en-US" altLang="en-US" sz="1600" dirty="0">
                <a:cs typeface="Times New Roman" panose="02020603050405020304" pitchFamily="18" charset="0"/>
              </a:rPr>
              <a:t> bits</a:t>
            </a:r>
          </a:p>
        </p:txBody>
      </p:sp>
      <p:sp>
        <p:nvSpPr>
          <p:cNvPr id="6150" name="TextBox 6149">
            <a:extLst>
              <a:ext uri="{FF2B5EF4-FFF2-40B4-BE49-F238E27FC236}">
                <a16:creationId xmlns:a16="http://schemas.microsoft.com/office/drawing/2014/main" id="{891EEE2B-67D5-4254-8329-546F4D4E7554}"/>
              </a:ext>
            </a:extLst>
          </p:cNvPr>
          <p:cNvSpPr txBox="1"/>
          <p:nvPr/>
        </p:nvSpPr>
        <p:spPr>
          <a:xfrm>
            <a:off x="273903" y="5639477"/>
            <a:ext cx="2581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space usage in bits: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1" name="TextBox 6150">
            <a:extLst>
              <a:ext uri="{FF2B5EF4-FFF2-40B4-BE49-F238E27FC236}">
                <a16:creationId xmlns:a16="http://schemas.microsoft.com/office/drawing/2014/main" id="{8123BCD0-7D2B-429C-923A-A2F50BE2EAC9}"/>
              </a:ext>
            </a:extLst>
          </p:cNvPr>
          <p:cNvSpPr txBox="1"/>
          <p:nvPr/>
        </p:nvSpPr>
        <p:spPr>
          <a:xfrm>
            <a:off x="7891541" y="4780660"/>
            <a:ext cx="34050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the savings: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259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Fixed-Length code  148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Huffman Coding  112 bits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8130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2"/>
            <a:ext cx="10416180" cy="2864521"/>
          </a:xfrm>
        </p:spPr>
        <p:txBody>
          <a:bodyPr/>
          <a:lstStyle/>
          <a:p>
            <a:pPr algn="just"/>
            <a:r>
              <a:rPr lang="en-US" dirty="0"/>
              <a:t>All data stored on a system or transmitted across systems is represented as binary digit</a:t>
            </a:r>
          </a:p>
          <a:p>
            <a:pPr lvl="1" algn="just"/>
            <a:r>
              <a:rPr lang="en-US" dirty="0"/>
              <a:t>stream of 1s and 0s.</a:t>
            </a:r>
          </a:p>
          <a:p>
            <a:pPr algn="just"/>
            <a:endParaRPr lang="en-US" altLang="en-US" sz="1200" dirty="0">
              <a:sym typeface="Symbol" pitchFamily="18" charset="2"/>
            </a:endParaRPr>
          </a:p>
          <a:p>
            <a:pPr algn="just"/>
            <a:r>
              <a:rPr lang="en-US" altLang="en-US" dirty="0"/>
              <a:t>Since there are finite number of characters to represent, traditional solution assigned </a:t>
            </a:r>
            <a:r>
              <a:rPr lang="en-US" altLang="en-US" dirty="0">
                <a:cs typeface="Calibri" panose="020F0502020204030204" pitchFamily="34" charset="0"/>
              </a:rPr>
              <a:t>every character with a unique standardized binary pattern of a fixed length.</a:t>
            </a:r>
            <a:endParaRPr lang="en-US" altLang="en-US" dirty="0"/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7-bit ASCII codes (American Standard Code for Information Exchange)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8-bit EBCDIC codes (Extended Binary Coded Decimal Interchange Code)</a:t>
            </a:r>
          </a:p>
          <a:p>
            <a:pPr lvl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6" name="Picture 3" descr="361px-ASCII_Code_Chart-Quick_ref_card">
            <a:extLst>
              <a:ext uri="{FF2B5EF4-FFF2-40B4-BE49-F238E27FC236}">
                <a16:creationId xmlns:a16="http://schemas.microsoft.com/office/drawing/2014/main" id="{67ACDD0D-AA4E-4CB0-B9BC-321FFED2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299" y="3917553"/>
            <a:ext cx="4260828" cy="286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7188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28873E1-5581-406C-9087-D7EA6286BBC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0386" y="1347540"/>
                <a:ext cx="10169614" cy="4876800"/>
              </a:xfrm>
            </p:spPr>
            <p:txBody>
              <a:bodyPr/>
              <a:lstStyle/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</a:rPr>
                  <a:t>INPUT: Character set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2000" b="1" dirty="0">
                    <a:latin typeface="Courier New" pitchFamily="49" charset="0"/>
                  </a:rPr>
                  <a:t> with frequency distribution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en-US" sz="2000" b="1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en-US" sz="2000" b="1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altLang="en-US" sz="2000" b="1" dirty="0">
                  <a:latin typeface="Courier New" pitchFamily="49" charset="0"/>
                </a:endParaRP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</a:rPr>
                  <a:t>OUTPUT: Binary Huffman Tree</a:t>
                </a:r>
              </a:p>
              <a:p>
                <a:pPr>
                  <a:buFont typeface="Times New Roman" pitchFamily="18" charset="0"/>
                  <a:buNone/>
                </a:pPr>
                <a:endParaRPr lang="en-US" altLang="en-US" sz="2000" b="1" dirty="0">
                  <a:latin typeface="Courier New" pitchFamily="49" charset="0"/>
                </a:endParaRP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</a:rPr>
                  <a:t>Huffman(A)</a:t>
                </a: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</a:rPr>
                  <a:t>    n = |A|</a:t>
                </a: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</a:rPr>
                  <a:t>    Q = 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A</a:t>
                </a:r>
                <a:r>
                  <a:rPr lang="en-US" altLang="en-US" sz="2000" b="1" dirty="0">
                    <a:latin typeface="Courier New" pitchFamily="49" charset="0"/>
                  </a:rPr>
                  <a:t>;</a:t>
                </a: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   for 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= 1 to n - 1 </a:t>
                </a: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       z = new node;</a:t>
                </a: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       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z.left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= x = 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ExtractMin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(Q);</a:t>
                </a: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       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z.right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= y = 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ExtractMin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(Q);</a:t>
                </a: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</a:rPr>
                  <a:t>        </a:t>
                </a:r>
                <a:r>
                  <a:rPr lang="en-US" altLang="en-US" sz="2000" b="1" dirty="0" err="1">
                    <a:latin typeface="Courier New" pitchFamily="49" charset="0"/>
                  </a:rPr>
                  <a:t>z.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f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= 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x.f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+ 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y.f</a:t>
                </a:r>
                <a:endParaRPr lang="en-US" altLang="en-US" sz="2000" b="1" dirty="0">
                  <a:latin typeface="Courier New" pitchFamily="49" charset="0"/>
                  <a:sym typeface="Symbol" pitchFamily="18" charset="2"/>
                </a:endParaRP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       Insert(Q, z);</a:t>
                </a: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   Return 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ExtractMin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(Q);</a:t>
                </a:r>
                <a:endParaRPr lang="en-US" altLang="en-US" sz="2000" b="1" dirty="0">
                  <a:latin typeface="Courier New" pitchFamily="49" charset="0"/>
                  <a:sym typeface="Math B" pitchFamily="2" charset="2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28873E1-5581-406C-9087-D7EA6286B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0386" y="1347540"/>
                <a:ext cx="10169614" cy="4876800"/>
              </a:xfrm>
              <a:blipFill>
                <a:blip r:embed="rId6"/>
                <a:stretch>
                  <a:fillRect t="-500" b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488FE44-3D05-416B-820B-633D23D8D956}"/>
              </a:ext>
            </a:extLst>
          </p:cNvPr>
          <p:cNvGrpSpPr>
            <a:grpSpLocks/>
          </p:cNvGrpSpPr>
          <p:nvPr/>
        </p:nvGrpSpPr>
        <p:grpSpPr bwMode="auto">
          <a:xfrm>
            <a:off x="5342013" y="3074129"/>
            <a:ext cx="4191284" cy="431185"/>
            <a:chOff x="2496" y="1104"/>
            <a:chExt cx="1813" cy="234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74C62CC6-6F93-48C0-A765-4CA8D8087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04"/>
              <a:ext cx="142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O(n) to build the min-heap</a:t>
              </a: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7149E86-CBA5-4534-ABC4-AD17D572D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248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747733-4863-40DA-AFC7-459AF0A855BC}"/>
              </a:ext>
            </a:extLst>
          </p:cNvPr>
          <p:cNvGrpSpPr>
            <a:grpSpLocks/>
          </p:cNvGrpSpPr>
          <p:nvPr/>
        </p:nvGrpSpPr>
        <p:grpSpPr bwMode="auto">
          <a:xfrm>
            <a:off x="5350660" y="3473581"/>
            <a:ext cx="1604386" cy="431185"/>
            <a:chOff x="2496" y="1104"/>
            <a:chExt cx="694" cy="234"/>
          </a:xfrm>
        </p:grpSpPr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BDCB7319-965D-4460-BA92-EB3C00E1F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04"/>
              <a:ext cx="30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O(n)</a:t>
              </a: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16F3E9D6-A012-4213-A97B-BCE9B1FEE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248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25227-F84C-4BEA-AC71-B685B50D1BBC}"/>
              </a:ext>
            </a:extLst>
          </p:cNvPr>
          <p:cNvGrpSpPr>
            <a:grpSpLocks/>
          </p:cNvGrpSpPr>
          <p:nvPr/>
        </p:nvGrpSpPr>
        <p:grpSpPr bwMode="auto">
          <a:xfrm>
            <a:off x="6493364" y="4369727"/>
            <a:ext cx="4872804" cy="431185"/>
            <a:chOff x="2496" y="1194"/>
            <a:chExt cx="1768" cy="234"/>
          </a:xfrm>
        </p:grpSpPr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1D9F4C4C-573C-4AEC-B0EB-CA546FA37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" y="1194"/>
              <a:ext cx="139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en-US" sz="2200" b="1" i="1" dirty="0">
                  <a:solidFill>
                    <a:srgbClr val="00B050"/>
                  </a:solidFill>
                </a:rPr>
                <a:t>O(n lg n) for the entire for loop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2DBE2086-153E-4125-9223-6C927A353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329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E5DB2B-97B4-4AD9-BFB9-52F99C693A9F}"/>
              </a:ext>
            </a:extLst>
          </p:cNvPr>
          <p:cNvGrpSpPr>
            <a:grpSpLocks/>
          </p:cNvGrpSpPr>
          <p:nvPr/>
        </p:nvGrpSpPr>
        <p:grpSpPr bwMode="auto">
          <a:xfrm>
            <a:off x="5350660" y="5310038"/>
            <a:ext cx="4872804" cy="431185"/>
            <a:chOff x="2496" y="1194"/>
            <a:chExt cx="1768" cy="234"/>
          </a:xfrm>
        </p:grpSpPr>
        <p:sp>
          <p:nvSpPr>
            <p:cNvPr id="26" name="Text Box 6">
              <a:extLst>
                <a:ext uri="{FF2B5EF4-FFF2-40B4-BE49-F238E27FC236}">
                  <a16:creationId xmlns:a16="http://schemas.microsoft.com/office/drawing/2014/main" id="{ECC9D818-5534-45D8-8A19-C4126107C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" y="1194"/>
              <a:ext cx="139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en-US" sz="2200" b="1" i="1" dirty="0">
                  <a:solidFill>
                    <a:srgbClr val="00B050"/>
                  </a:solidFill>
                </a:rPr>
                <a:t>O(n lg n) for the entire for loop</a:t>
              </a:r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2A681126-B203-4E6E-9637-386964DFDB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329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sp>
        <p:nvSpPr>
          <p:cNvPr id="28" name="Text Box 4">
            <a:extLst>
              <a:ext uri="{FF2B5EF4-FFF2-40B4-BE49-F238E27FC236}">
                <a16:creationId xmlns:a16="http://schemas.microsoft.com/office/drawing/2014/main" id="{283EF856-3895-427F-8D85-A0888A220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226" y="2015533"/>
            <a:ext cx="4144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What will be the running time?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7C700B44-4C5B-4CE9-9BA1-4BE76E92E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5820" y="2026259"/>
            <a:ext cx="12907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O(n lg 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4276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 Practicality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2"/>
            <a:ext cx="10093000" cy="5462027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Huffman coding</a:t>
            </a:r>
            <a:r>
              <a:rPr lang="en-US" dirty="0"/>
              <a:t> is practical if:</a:t>
            </a:r>
          </a:p>
          <a:p>
            <a:pPr lvl="1" algn="just"/>
            <a:r>
              <a:rPr lang="en-US" dirty="0"/>
              <a:t>The encoded string is large relative to the code table</a:t>
            </a:r>
          </a:p>
          <a:p>
            <a:pPr lvl="1" algn="just"/>
            <a:r>
              <a:rPr lang="en-US" dirty="0"/>
              <a:t>Code table is agreed upon beforehand</a:t>
            </a:r>
          </a:p>
          <a:p>
            <a:pPr lvl="2" algn="just"/>
            <a:r>
              <a:rPr lang="en-US" dirty="0"/>
              <a:t>E</a:t>
            </a:r>
            <a:r>
              <a:rPr lang="en-US" altLang="en-US" dirty="0"/>
              <a:t>asy to find a table of letter frequencies for English (or other alphabet-based languages)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Huffman coding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is not practical when using it for a single short string as code table is required for decoding and including the code table in the entire message makes the whole thing bigger than just the ASCII message.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12EDF3-00BE-453D-BAEE-628A9716B08B}" type="slidenum"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2928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 Example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2"/>
            <a:ext cx="9922747" cy="5462027"/>
          </a:xfrm>
        </p:spPr>
        <p:txBody>
          <a:bodyPr/>
          <a:lstStyle/>
          <a:p>
            <a:pPr algn="just"/>
            <a:r>
              <a:rPr lang="en-US" sz="2400" dirty="0"/>
              <a:t>Given the following characters with their frequency of occurrence in a file of length 100. Find the fixed-length and variable length (Huffman) code for these characters.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12EDF3-00BE-453D-BAEE-628A9716B08B}" type="slidenum"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5" name="Group 28">
            <a:extLst>
              <a:ext uri="{FF2B5EF4-FFF2-40B4-BE49-F238E27FC236}">
                <a16:creationId xmlns:a16="http://schemas.microsoft.com/office/drawing/2014/main" id="{810DDA0B-9826-47DF-8490-02514ED2FB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715792"/>
              </p:ext>
            </p:extLst>
          </p:nvPr>
        </p:nvGraphicFramePr>
        <p:xfrm>
          <a:off x="3885709" y="2983623"/>
          <a:ext cx="3810000" cy="1143000"/>
        </p:xfrm>
        <a:graphic>
          <a:graphicData uri="http://schemas.openxmlformats.org/drawingml/2006/table">
            <a:tbl>
              <a:tblPr rtl="1"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8676387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0940-678C-48C1-A679-83300F70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2414016"/>
            <a:ext cx="10160000" cy="1984248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9600" dirty="0"/>
              <a:t>THANK YOU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88A03C-EB64-4F20-BC2C-92149CAE3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1374967" y="5648326"/>
            <a:ext cx="732367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05E9FF7-011F-4680-B80D-89596CEB9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68" y="2226902"/>
            <a:ext cx="1032179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1300" dirty="0">
                <a:solidFill>
                  <a:srgbClr val="0070C0"/>
                </a:solidFill>
                <a:latin typeface="+mj-lt"/>
              </a:rPr>
              <a:t>	CAN 		      “ ”	                A                             </a:t>
            </a:r>
            <a:r>
              <a:rPr lang="en-US" altLang="en-US" sz="1300" dirty="0">
                <a:solidFill>
                  <a:srgbClr val="0070C0"/>
                </a:solidFill>
              </a:rPr>
              <a:t>“ ”</a:t>
            </a:r>
            <a:r>
              <a:rPr lang="en-US" altLang="en-US" sz="1300" dirty="0">
                <a:solidFill>
                  <a:srgbClr val="0070C0"/>
                </a:solidFill>
                <a:latin typeface="+mj-lt"/>
              </a:rPr>
              <a:t> 		</a:t>
            </a:r>
            <a:r>
              <a:rPr lang="en-US" altLang="en-US" sz="1300" dirty="0">
                <a:solidFill>
                  <a:srgbClr val="0070C0"/>
                </a:solidFill>
              </a:rPr>
              <a:t> CLAM</a:t>
            </a:r>
            <a:endParaRPr lang="en-US" altLang="en-US" sz="1300" dirty="0">
              <a:solidFill>
                <a:srgbClr val="0070C0"/>
              </a:solidFill>
              <a:latin typeface="+mj-lt"/>
            </a:endParaRPr>
          </a:p>
          <a:p>
            <a:pPr algn="just" eaLnBrk="1" hangingPunct="1"/>
            <a:r>
              <a:rPr lang="en-US" sz="1300" dirty="0">
                <a:latin typeface="+mj-lt"/>
              </a:rPr>
              <a:t>100001110000011001110	0100000                1000001                0100000	</a:t>
            </a:r>
            <a:r>
              <a:rPr lang="en-US" sz="1300" dirty="0"/>
              <a:t> 1000011100110010000011001101</a:t>
            </a:r>
            <a:endParaRPr lang="en-US" sz="1300" dirty="0">
              <a:latin typeface="+mj-lt"/>
            </a:endParaRPr>
          </a:p>
          <a:p>
            <a:pPr algn="just" eaLnBrk="1" hangingPunct="1"/>
            <a:endParaRPr lang="en-US" sz="1000" dirty="0">
              <a:latin typeface="+mj-lt"/>
            </a:endParaRPr>
          </a:p>
          <a:p>
            <a:pPr algn="just" eaLnBrk="1" hangingPunct="1"/>
            <a:r>
              <a:rPr lang="en-US" altLang="en-US" sz="1300" dirty="0">
                <a:solidFill>
                  <a:srgbClr val="0070C0"/>
                </a:solidFill>
                <a:latin typeface="+mj-lt"/>
              </a:rPr>
              <a:t>      </a:t>
            </a:r>
            <a:r>
              <a:rPr lang="en-US" altLang="en-US" sz="1300" dirty="0">
                <a:solidFill>
                  <a:srgbClr val="0070C0"/>
                </a:solidFill>
              </a:rPr>
              <a:t>“ ” </a:t>
            </a:r>
            <a:r>
              <a:rPr lang="en-US" altLang="en-US" sz="1300" dirty="0">
                <a:solidFill>
                  <a:srgbClr val="0070C0"/>
                </a:solidFill>
                <a:latin typeface="+mj-lt"/>
              </a:rPr>
              <a:t>		            CRAM			     </a:t>
            </a:r>
            <a:r>
              <a:rPr lang="en-US" altLang="en-US" sz="1300" dirty="0">
                <a:solidFill>
                  <a:srgbClr val="0070C0"/>
                </a:solidFill>
              </a:rPr>
              <a:t>“ ” 	                  IN	    “ ” 	      A	            “ ”</a:t>
            </a:r>
            <a:endParaRPr lang="en-US" sz="1300" dirty="0">
              <a:latin typeface="+mj-lt"/>
            </a:endParaRPr>
          </a:p>
          <a:p>
            <a:pPr algn="just" eaLnBrk="1" hangingPunct="1"/>
            <a:r>
              <a:rPr lang="en-US" sz="1300" dirty="0">
                <a:latin typeface="+mj-lt"/>
              </a:rPr>
              <a:t>0100000 	        1000011101001010000011001101	</a:t>
            </a:r>
            <a:r>
              <a:rPr lang="en-US" sz="1300" dirty="0"/>
              <a:t>0100000              10010011001110           0100000        1000001	        0100000</a:t>
            </a:r>
            <a:endParaRPr lang="en-US" sz="1300" dirty="0">
              <a:latin typeface="+mj-lt"/>
            </a:endParaRPr>
          </a:p>
          <a:p>
            <a:pPr algn="just" eaLnBrk="1" hangingPunct="1"/>
            <a:endParaRPr lang="en-US" altLang="en-US" sz="1000" dirty="0">
              <a:latin typeface="+mj-lt"/>
            </a:endParaRPr>
          </a:p>
          <a:p>
            <a:pPr algn="just" eaLnBrk="1" hangingPunct="1"/>
            <a:r>
              <a:rPr lang="en-US" altLang="en-US" sz="1300" dirty="0">
                <a:solidFill>
                  <a:srgbClr val="0070C0"/>
                </a:solidFill>
                <a:latin typeface="+mj-lt"/>
              </a:rPr>
              <a:t> 	      CLEAN	             	    	      </a:t>
            </a:r>
            <a:r>
              <a:rPr lang="en-US" altLang="en-US" sz="1300" dirty="0">
                <a:solidFill>
                  <a:srgbClr val="0070C0"/>
                </a:solidFill>
              </a:rPr>
              <a:t>“ ” </a:t>
            </a:r>
            <a:r>
              <a:rPr lang="en-US" altLang="en-US" sz="1300" dirty="0">
                <a:solidFill>
                  <a:srgbClr val="0070C0"/>
                </a:solidFill>
                <a:latin typeface="+mj-lt"/>
              </a:rPr>
              <a:t>	 </a:t>
            </a:r>
            <a:r>
              <a:rPr lang="en-US" altLang="en-US" sz="1300" dirty="0">
                <a:solidFill>
                  <a:srgbClr val="0070C0"/>
                </a:solidFill>
              </a:rPr>
              <a:t>	               CREAM	             	               “ ” 	</a:t>
            </a:r>
            <a:endParaRPr lang="en-US" altLang="en-US" sz="1300" dirty="0">
              <a:solidFill>
                <a:srgbClr val="0070C0"/>
              </a:solidFill>
              <a:latin typeface="+mj-lt"/>
            </a:endParaRPr>
          </a:p>
          <a:p>
            <a:pPr algn="just" eaLnBrk="1" hangingPunct="1"/>
            <a:r>
              <a:rPr lang="en-US" sz="1300" dirty="0">
                <a:latin typeface="+mj-lt"/>
              </a:rPr>
              <a:t>10000111001100100010110000011001110            0100000 	        </a:t>
            </a:r>
            <a:r>
              <a:rPr lang="en-US" sz="1300" dirty="0"/>
              <a:t> 10000111010010100010110000011001101    	           0100000</a:t>
            </a:r>
            <a:endParaRPr lang="en-US" sz="1300" dirty="0">
              <a:latin typeface="+mj-lt"/>
            </a:endParaRPr>
          </a:p>
          <a:p>
            <a:pPr algn="just" eaLnBrk="1" hangingPunct="1"/>
            <a:endParaRPr lang="en-US" altLang="en-US" sz="1000" dirty="0">
              <a:latin typeface="+mj-lt"/>
            </a:endParaRPr>
          </a:p>
          <a:p>
            <a:pPr algn="just" eaLnBrk="1" hangingPunct="1"/>
            <a:r>
              <a:rPr lang="en-US" altLang="en-US" sz="1300" dirty="0">
                <a:solidFill>
                  <a:srgbClr val="0070C0"/>
                </a:solidFill>
                <a:latin typeface="+mj-lt"/>
              </a:rPr>
              <a:t>                       CAN		       </a:t>
            </a:r>
            <a:r>
              <a:rPr lang="en-US" altLang="en-US" sz="1300" dirty="0">
                <a:solidFill>
                  <a:srgbClr val="0070C0"/>
                </a:solidFill>
              </a:rPr>
              <a:t>?</a:t>
            </a:r>
            <a:endParaRPr lang="en-US" altLang="en-US" sz="1300" dirty="0">
              <a:solidFill>
                <a:srgbClr val="0070C0"/>
              </a:solidFill>
              <a:latin typeface="+mj-lt"/>
            </a:endParaRPr>
          </a:p>
          <a:p>
            <a:pPr algn="just" eaLnBrk="1" hangingPunct="1"/>
            <a:r>
              <a:rPr lang="en-US" sz="1300" dirty="0">
                <a:latin typeface="+mj-lt"/>
              </a:rPr>
              <a:t>100001110000011001110	</a:t>
            </a:r>
            <a:r>
              <a:rPr lang="en-US" sz="1400" dirty="0"/>
              <a:t> 0111111</a:t>
            </a:r>
            <a:endParaRPr lang="en-US" sz="13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BF7E8-C43B-494D-879F-B1502A02AB8B}"/>
              </a:ext>
            </a:extLst>
          </p:cNvPr>
          <p:cNvSpPr txBox="1"/>
          <p:nvPr/>
        </p:nvSpPr>
        <p:spPr>
          <a:xfrm>
            <a:off x="641684" y="1268766"/>
            <a:ext cx="60875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algn="ctr">
              <a:spcBef>
                <a:spcPts val="240"/>
              </a:spcBef>
            </a:pPr>
            <a:r>
              <a:rPr lang="en-US" altLang="en-US" sz="2200" b="1" dirty="0">
                <a:solidFill>
                  <a:srgbClr val="FF0000"/>
                </a:solidFill>
                <a:sym typeface="Symbol" pitchFamily="18" charset="2"/>
              </a:rPr>
              <a:t>Encoding the following string using ASCII codes:</a:t>
            </a:r>
            <a:r>
              <a:rPr lang="en-US" altLang="en-US" sz="2200" dirty="0">
                <a:sym typeface="Symbol" pitchFamily="18" charset="2"/>
              </a:rPr>
              <a:t> CAN A CLAM CRAM IN A CLEAN CREAM CAN?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52B71F-4704-4010-8F25-FB8C98A3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22332"/>
              </p:ext>
            </p:extLst>
          </p:nvPr>
        </p:nvGraphicFramePr>
        <p:xfrm>
          <a:off x="1502570" y="5213114"/>
          <a:ext cx="8503917" cy="148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37">
                  <a:extLst>
                    <a:ext uri="{9D8B030D-6E8A-4147-A177-3AD203B41FA5}">
                      <a16:colId xmlns:a16="http://schemas.microsoft.com/office/drawing/2014/main" val="2777019287"/>
                    </a:ext>
                  </a:extLst>
                </a:gridCol>
                <a:gridCol w="732298">
                  <a:extLst>
                    <a:ext uri="{9D8B030D-6E8A-4147-A177-3AD203B41FA5}">
                      <a16:colId xmlns:a16="http://schemas.microsoft.com/office/drawing/2014/main" val="2574768626"/>
                    </a:ext>
                  </a:extLst>
                </a:gridCol>
                <a:gridCol w="732298">
                  <a:extLst>
                    <a:ext uri="{9D8B030D-6E8A-4147-A177-3AD203B41FA5}">
                      <a16:colId xmlns:a16="http://schemas.microsoft.com/office/drawing/2014/main" val="377095450"/>
                    </a:ext>
                  </a:extLst>
                </a:gridCol>
                <a:gridCol w="732298">
                  <a:extLst>
                    <a:ext uri="{9D8B030D-6E8A-4147-A177-3AD203B41FA5}">
                      <a16:colId xmlns:a16="http://schemas.microsoft.com/office/drawing/2014/main" val="2164167002"/>
                    </a:ext>
                  </a:extLst>
                </a:gridCol>
                <a:gridCol w="732298">
                  <a:extLst>
                    <a:ext uri="{9D8B030D-6E8A-4147-A177-3AD203B41FA5}">
                      <a16:colId xmlns:a16="http://schemas.microsoft.com/office/drawing/2014/main" val="2087035783"/>
                    </a:ext>
                  </a:extLst>
                </a:gridCol>
                <a:gridCol w="732298">
                  <a:extLst>
                    <a:ext uri="{9D8B030D-6E8A-4147-A177-3AD203B41FA5}">
                      <a16:colId xmlns:a16="http://schemas.microsoft.com/office/drawing/2014/main" val="3580666752"/>
                    </a:ext>
                  </a:extLst>
                </a:gridCol>
                <a:gridCol w="732298">
                  <a:extLst>
                    <a:ext uri="{9D8B030D-6E8A-4147-A177-3AD203B41FA5}">
                      <a16:colId xmlns:a16="http://schemas.microsoft.com/office/drawing/2014/main" val="3634028602"/>
                    </a:ext>
                  </a:extLst>
                </a:gridCol>
                <a:gridCol w="732298">
                  <a:extLst>
                    <a:ext uri="{9D8B030D-6E8A-4147-A177-3AD203B41FA5}">
                      <a16:colId xmlns:a16="http://schemas.microsoft.com/office/drawing/2014/main" val="2354464549"/>
                    </a:ext>
                  </a:extLst>
                </a:gridCol>
                <a:gridCol w="732298">
                  <a:extLst>
                    <a:ext uri="{9D8B030D-6E8A-4147-A177-3AD203B41FA5}">
                      <a16:colId xmlns:a16="http://schemas.microsoft.com/office/drawing/2014/main" val="1031549708"/>
                    </a:ext>
                  </a:extLst>
                </a:gridCol>
                <a:gridCol w="732298">
                  <a:extLst>
                    <a:ext uri="{9D8B030D-6E8A-4147-A177-3AD203B41FA5}">
                      <a16:colId xmlns:a16="http://schemas.microsoft.com/office/drawing/2014/main" val="3951326302"/>
                    </a:ext>
                  </a:extLst>
                </a:gridCol>
                <a:gridCol w="732298">
                  <a:extLst>
                    <a:ext uri="{9D8B030D-6E8A-4147-A177-3AD203B41FA5}">
                      <a16:colId xmlns:a16="http://schemas.microsoft.com/office/drawing/2014/main" val="2523538862"/>
                    </a:ext>
                  </a:extLst>
                </a:gridCol>
              </a:tblGrid>
              <a:tr h="392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Character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“ ”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4219127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ASCII Code (Decimal)</a:t>
                      </a:r>
                      <a:endParaRPr lang="en-US" sz="1200" b="1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65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67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73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77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78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82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63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8799773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ASCII Code (Binary)</a:t>
                      </a:r>
                      <a:endParaRPr lang="en-US" sz="1200" b="1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1000001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1000011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1000101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1001001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1001100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1001101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1001110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1010010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111111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07635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67998F-9F78-4AD5-AF90-FA47D7698C0F}"/>
              </a:ext>
            </a:extLst>
          </p:cNvPr>
          <p:cNvSpPr txBox="1"/>
          <p:nvPr/>
        </p:nvSpPr>
        <p:spPr>
          <a:xfrm>
            <a:off x="6667981" y="4107684"/>
            <a:ext cx="2971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+mn-lt"/>
              </a:rPr>
              <a:t>No. of Characters (</a:t>
            </a:r>
            <a:r>
              <a:rPr lang="en-US" altLang="en-US" sz="1600" dirty="0">
                <a:solidFill>
                  <a:srgbClr val="FF0000"/>
                </a:solidFill>
              </a:rPr>
              <a:t>n</a:t>
            </a:r>
            <a:r>
              <a:rPr lang="en-US" altLang="en-US" sz="1600" dirty="0">
                <a:latin typeface="+mn-lt"/>
              </a:rPr>
              <a:t>) = 37</a:t>
            </a:r>
          </a:p>
          <a:p>
            <a:r>
              <a:rPr lang="en-US" sz="1600" dirty="0"/>
              <a:t>No. of bits per character (</a:t>
            </a: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ℓ</a:t>
            </a:r>
            <a:r>
              <a:rPr lang="en-US" sz="1600" dirty="0"/>
              <a:t>) =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8DE42-97DE-4848-94EC-C430715DCA1E}"/>
              </a:ext>
            </a:extLst>
          </p:cNvPr>
          <p:cNvSpPr txBox="1"/>
          <p:nvPr/>
        </p:nvSpPr>
        <p:spPr>
          <a:xfrm>
            <a:off x="6667982" y="4627142"/>
            <a:ext cx="4314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hlink"/>
                </a:solidFill>
                <a:latin typeface="+mn-lt"/>
                <a:cs typeface="Calibri" panose="020F0502020204030204" pitchFamily="34" charset="0"/>
              </a:rPr>
              <a:t>Total space usage in bits: </a:t>
            </a: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nℓ </a:t>
            </a:r>
            <a:r>
              <a:rPr lang="en-US" altLang="en-US" sz="1800" dirty="0">
                <a:latin typeface="+mn-lt"/>
              </a:rPr>
              <a:t>bits </a:t>
            </a:r>
            <a:r>
              <a:rPr lang="en-US" altLang="en-US" sz="1800" dirty="0">
                <a:latin typeface="+mn-lt"/>
                <a:sym typeface="Wingdings" panose="05000000000000000000" pitchFamily="2" charset="2"/>
              </a:rPr>
              <a:t> 259 bits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7814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3"/>
            <a:ext cx="10416180" cy="1788386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Problem:</a:t>
            </a:r>
            <a:r>
              <a:rPr lang="en-US" dirty="0"/>
              <a:t> Assigning 7 bits to each character in a document takes up a lot of space. </a:t>
            </a:r>
            <a:r>
              <a:rPr lang="en-US" altLang="en-US" dirty="0"/>
              <a:t>We need ways to efficiently store and transmit data.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Solution: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fixed length codes</a:t>
            </a:r>
          </a:p>
          <a:p>
            <a:pPr algn="just"/>
            <a:endParaRPr lang="en-US" altLang="en-US" sz="1200" b="1" dirty="0">
              <a:solidFill>
                <a:srgbClr val="FF0000"/>
              </a:solidFill>
              <a:sym typeface="Symbol" pitchFamily="18" charset="2"/>
            </a:endParaRPr>
          </a:p>
          <a:p>
            <a:pPr algn="just"/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Encoding the following string using Fixed length codes:</a:t>
            </a:r>
            <a:r>
              <a:rPr lang="en-US" altLang="en-US" dirty="0">
                <a:sym typeface="Symbol" pitchFamily="18" charset="2"/>
              </a:rPr>
              <a:t> </a:t>
            </a:r>
          </a:p>
          <a:p>
            <a:pPr lvl="1" algn="just"/>
            <a:r>
              <a:rPr lang="en-US" altLang="en-US" dirty="0">
                <a:sym typeface="Symbol" pitchFamily="18" charset="2"/>
              </a:rPr>
              <a:t>CAN A CLAM CRAM IN A CLEAN CREAM CAN?</a:t>
            </a:r>
          </a:p>
          <a:p>
            <a:pPr algn="just"/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4BC21F-6DA3-4E7A-B563-4A548126C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34381"/>
              </p:ext>
            </p:extLst>
          </p:nvPr>
        </p:nvGraphicFramePr>
        <p:xfrm>
          <a:off x="8641724" y="1917439"/>
          <a:ext cx="2168176" cy="2424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859">
                  <a:extLst>
                    <a:ext uri="{9D8B030D-6E8A-4147-A177-3AD203B41FA5}">
                      <a16:colId xmlns:a16="http://schemas.microsoft.com/office/drawing/2014/main" val="3742036608"/>
                    </a:ext>
                  </a:extLst>
                </a:gridCol>
                <a:gridCol w="1152317">
                  <a:extLst>
                    <a:ext uri="{9D8B030D-6E8A-4147-A177-3AD203B41FA5}">
                      <a16:colId xmlns:a16="http://schemas.microsoft.com/office/drawing/2014/main" val="3081502039"/>
                    </a:ext>
                  </a:extLst>
                </a:gridCol>
              </a:tblGrid>
              <a:tr h="385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Character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Fixed Length Code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7672748"/>
                  </a:ext>
                </a:extLst>
              </a:tr>
              <a:tr h="2039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0000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0469143"/>
                  </a:ext>
                </a:extLst>
              </a:tr>
              <a:tr h="2039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C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0001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4481000"/>
                  </a:ext>
                </a:extLst>
              </a:tr>
              <a:tr h="2039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E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0010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9161709"/>
                  </a:ext>
                </a:extLst>
              </a:tr>
              <a:tr h="2039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I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0011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7940441"/>
                  </a:ext>
                </a:extLst>
              </a:tr>
              <a:tr h="2039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L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0100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9592087"/>
                  </a:ext>
                </a:extLst>
              </a:tr>
              <a:tr h="2039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M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0101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2824480"/>
                  </a:ext>
                </a:extLst>
              </a:tr>
              <a:tr h="2039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0110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7392890"/>
                  </a:ext>
                </a:extLst>
              </a:tr>
              <a:tr h="2039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0111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7078537"/>
                  </a:ext>
                </a:extLst>
              </a:tr>
              <a:tr h="2039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“ “</a:t>
                      </a:r>
                      <a:endParaRPr lang="en-US" sz="1200" b="1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4467370"/>
                  </a:ext>
                </a:extLst>
              </a:tr>
              <a:tr h="2039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?</a:t>
                      </a:r>
                      <a:endParaRPr lang="en-US" sz="1200" b="1" i="0" u="none" strike="noStrike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1001</a:t>
                      </a:r>
                      <a:endParaRPr lang="en-US" sz="1200" b="0" i="0" u="none" strike="noStrike" dirty="0">
                        <a:solidFill>
                          <a:srgbClr val="2F2B2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033944"/>
                  </a:ext>
                </a:extLst>
              </a:tr>
            </a:tbl>
          </a:graphicData>
        </a:graphic>
      </p:graphicFrame>
      <p:sp>
        <p:nvSpPr>
          <p:cNvPr id="11" name="Text Box 4">
            <a:extLst>
              <a:ext uri="{FF2B5EF4-FFF2-40B4-BE49-F238E27FC236}">
                <a16:creationId xmlns:a16="http://schemas.microsoft.com/office/drawing/2014/main" id="{8B75CCD4-C5FE-46CE-AC4E-929D04C1C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68" y="3860811"/>
            <a:ext cx="8129011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1300" dirty="0">
                <a:solidFill>
                  <a:srgbClr val="0070C0"/>
                </a:solidFill>
                <a:latin typeface="+mj-lt"/>
              </a:rPr>
              <a:t>          CAN 	                     </a:t>
            </a:r>
            <a:r>
              <a:rPr lang="en-US" altLang="en-US" sz="1300" dirty="0">
                <a:solidFill>
                  <a:srgbClr val="0070C0"/>
                </a:solidFill>
              </a:rPr>
              <a:t>“ ” </a:t>
            </a:r>
            <a:r>
              <a:rPr lang="en-US" altLang="en-US" sz="1300" dirty="0">
                <a:solidFill>
                  <a:srgbClr val="0070C0"/>
                </a:solidFill>
                <a:latin typeface="+mj-lt"/>
              </a:rPr>
              <a:t>	A                       </a:t>
            </a:r>
            <a:r>
              <a:rPr lang="en-US" altLang="en-US" sz="1300" dirty="0">
                <a:solidFill>
                  <a:srgbClr val="0070C0"/>
                </a:solidFill>
              </a:rPr>
              <a:t>“ ”</a:t>
            </a:r>
            <a:r>
              <a:rPr lang="en-US" altLang="en-US" sz="1300" dirty="0">
                <a:solidFill>
                  <a:srgbClr val="0070C0"/>
                </a:solidFill>
                <a:latin typeface="+mj-lt"/>
              </a:rPr>
              <a:t> 	              </a:t>
            </a:r>
            <a:r>
              <a:rPr lang="en-US" altLang="en-US" sz="1300" dirty="0">
                <a:solidFill>
                  <a:srgbClr val="0070C0"/>
                </a:solidFill>
              </a:rPr>
              <a:t> CLAM	            “ ”</a:t>
            </a:r>
            <a:endParaRPr lang="en-US" altLang="en-US" sz="1300" dirty="0">
              <a:solidFill>
                <a:srgbClr val="0070C0"/>
              </a:solidFill>
              <a:latin typeface="+mj-lt"/>
            </a:endParaRPr>
          </a:p>
          <a:p>
            <a:pPr algn="just" eaLnBrk="1" hangingPunct="1"/>
            <a:r>
              <a:rPr lang="en-US" sz="1400" dirty="0"/>
              <a:t>000100000110            1000</a:t>
            </a:r>
            <a:r>
              <a:rPr lang="en-US" sz="1300" dirty="0">
                <a:latin typeface="+mj-lt"/>
              </a:rPr>
              <a:t>                   0000                1000	</a:t>
            </a:r>
            <a:r>
              <a:rPr lang="en-US" sz="1300" dirty="0"/>
              <a:t> </a:t>
            </a:r>
            <a:r>
              <a:rPr lang="en-US" sz="1400" dirty="0"/>
              <a:t>0001010000000101 	         1000</a:t>
            </a:r>
            <a:endParaRPr lang="en-US" sz="1300" dirty="0">
              <a:latin typeface="+mj-lt"/>
            </a:endParaRPr>
          </a:p>
          <a:p>
            <a:pPr algn="just" eaLnBrk="1" hangingPunct="1"/>
            <a:endParaRPr lang="en-US" sz="1000" dirty="0">
              <a:latin typeface="+mj-lt"/>
            </a:endParaRPr>
          </a:p>
          <a:p>
            <a:pPr algn="just" eaLnBrk="1" hangingPunct="1"/>
            <a:r>
              <a:rPr lang="en-US" altLang="en-US" sz="1300" dirty="0">
                <a:solidFill>
                  <a:srgbClr val="0070C0"/>
                </a:solidFill>
                <a:latin typeface="+mj-lt"/>
              </a:rPr>
              <a:t>             CRAM		       </a:t>
            </a:r>
            <a:r>
              <a:rPr lang="en-US" altLang="en-US" sz="1300" dirty="0">
                <a:solidFill>
                  <a:srgbClr val="0070C0"/>
                </a:solidFill>
              </a:rPr>
              <a:t>“ ” 	           IN	             “ ” 	          A	            “ ”</a:t>
            </a:r>
            <a:endParaRPr lang="en-US" sz="1300" dirty="0">
              <a:latin typeface="+mj-lt"/>
            </a:endParaRPr>
          </a:p>
          <a:p>
            <a:pPr algn="just" eaLnBrk="1" hangingPunct="1"/>
            <a:r>
              <a:rPr lang="en-US" sz="1400" dirty="0"/>
              <a:t>0001011100000101 </a:t>
            </a:r>
            <a:r>
              <a:rPr lang="en-US" sz="1300" dirty="0">
                <a:latin typeface="+mj-lt"/>
              </a:rPr>
              <a:t>	 </a:t>
            </a:r>
            <a:r>
              <a:rPr lang="en-US" sz="1300" dirty="0"/>
              <a:t>0100000 	     </a:t>
            </a:r>
            <a:r>
              <a:rPr lang="en-US" sz="1400" dirty="0"/>
              <a:t>00110110</a:t>
            </a:r>
            <a:r>
              <a:rPr lang="en-US" sz="1300" dirty="0"/>
              <a:t>           1000           0000	          1000</a:t>
            </a:r>
            <a:endParaRPr lang="en-US" sz="1300" dirty="0">
              <a:latin typeface="+mj-lt"/>
            </a:endParaRPr>
          </a:p>
          <a:p>
            <a:pPr algn="just" eaLnBrk="1" hangingPunct="1"/>
            <a:endParaRPr lang="en-US" altLang="en-US" sz="1000" dirty="0">
              <a:latin typeface="+mj-lt"/>
            </a:endParaRPr>
          </a:p>
          <a:p>
            <a:pPr algn="just" eaLnBrk="1" hangingPunct="1"/>
            <a:r>
              <a:rPr lang="en-US" altLang="en-US" sz="1300" dirty="0">
                <a:solidFill>
                  <a:srgbClr val="0070C0"/>
                </a:solidFill>
                <a:latin typeface="+mj-lt"/>
              </a:rPr>
              <a:t>                 CLEAN	            </a:t>
            </a:r>
            <a:r>
              <a:rPr lang="en-US" altLang="en-US" sz="1300" dirty="0">
                <a:solidFill>
                  <a:srgbClr val="0070C0"/>
                </a:solidFill>
              </a:rPr>
              <a:t>“ ” </a:t>
            </a:r>
            <a:r>
              <a:rPr lang="en-US" altLang="en-US" sz="1300" dirty="0">
                <a:solidFill>
                  <a:srgbClr val="0070C0"/>
                </a:solidFill>
                <a:latin typeface="+mj-lt"/>
              </a:rPr>
              <a:t>	 </a:t>
            </a:r>
            <a:r>
              <a:rPr lang="en-US" altLang="en-US" sz="1300" dirty="0">
                <a:solidFill>
                  <a:srgbClr val="0070C0"/>
                </a:solidFill>
              </a:rPr>
              <a:t>                   CREAM	                 “ ” 	 CAN	       ?</a:t>
            </a:r>
            <a:endParaRPr lang="en-US" altLang="en-US" sz="1300" dirty="0">
              <a:solidFill>
                <a:srgbClr val="0070C0"/>
              </a:solidFill>
              <a:latin typeface="+mj-lt"/>
            </a:endParaRPr>
          </a:p>
          <a:p>
            <a:pPr algn="just" eaLnBrk="1" hangingPunct="1"/>
            <a:r>
              <a:rPr lang="en-US" sz="1400" dirty="0"/>
              <a:t>00010100001000000110</a:t>
            </a:r>
            <a:r>
              <a:rPr lang="en-US" sz="1300" dirty="0">
                <a:latin typeface="+mj-lt"/>
              </a:rPr>
              <a:t>           1000	        </a:t>
            </a:r>
            <a:r>
              <a:rPr lang="en-US" sz="1300" dirty="0"/>
              <a:t> 00010111001000000101           1000                000100000110         1001</a:t>
            </a:r>
            <a:endParaRPr lang="en-US" sz="13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1E176-1CBC-474C-B24E-782AD55CE55C}"/>
              </a:ext>
            </a:extLst>
          </p:cNvPr>
          <p:cNvSpPr txBox="1"/>
          <p:nvPr/>
        </p:nvSpPr>
        <p:spPr>
          <a:xfrm>
            <a:off x="4158767" y="5731349"/>
            <a:ext cx="2971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+mn-lt"/>
              </a:rPr>
              <a:t>No. of Characters (</a:t>
            </a:r>
            <a:r>
              <a:rPr lang="en-US" altLang="en-US" sz="1600" dirty="0">
                <a:solidFill>
                  <a:srgbClr val="FF0000"/>
                </a:solidFill>
              </a:rPr>
              <a:t>n</a:t>
            </a:r>
            <a:r>
              <a:rPr lang="en-US" altLang="en-US" sz="1600" dirty="0">
                <a:latin typeface="+mn-lt"/>
              </a:rPr>
              <a:t>) = 37</a:t>
            </a:r>
          </a:p>
          <a:p>
            <a:r>
              <a:rPr lang="en-US" sz="1600" dirty="0"/>
              <a:t>No. of bits per character (</a:t>
            </a: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ℓ</a:t>
            </a:r>
            <a:r>
              <a:rPr lang="en-US" sz="1600" dirty="0"/>
              <a:t>) 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CFFFC-80F7-4BB4-8545-5744AF0807DF}"/>
              </a:ext>
            </a:extLst>
          </p:cNvPr>
          <p:cNvSpPr txBox="1"/>
          <p:nvPr/>
        </p:nvSpPr>
        <p:spPr>
          <a:xfrm>
            <a:off x="4158767" y="6316124"/>
            <a:ext cx="4779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hlink"/>
                </a:solidFill>
                <a:latin typeface="+mn-lt"/>
                <a:cs typeface="Calibri" panose="020F0502020204030204" pitchFamily="34" charset="0"/>
              </a:rPr>
              <a:t>Total space usage in bits: </a:t>
            </a: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nℓ </a:t>
            </a:r>
            <a:r>
              <a:rPr lang="en-US" altLang="en-US" sz="1800" dirty="0">
                <a:latin typeface="+mn-lt"/>
              </a:rPr>
              <a:t>bits </a:t>
            </a:r>
            <a:r>
              <a:rPr lang="en-US" altLang="en-US" sz="1800" dirty="0">
                <a:latin typeface="+mn-lt"/>
                <a:sym typeface="Wingdings" panose="05000000000000000000" pitchFamily="2" charset="2"/>
              </a:rPr>
              <a:t> 148 bits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064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  <p:bldP spid="11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2"/>
            <a:ext cx="10207632" cy="5462027"/>
          </a:xfrm>
        </p:spPr>
        <p:txBody>
          <a:bodyPr/>
          <a:lstStyle/>
          <a:p>
            <a:pPr algn="just"/>
            <a:r>
              <a:rPr lang="en-US" dirty="0"/>
              <a:t>Why should the character “X” and “Z” take up the same number of bits as “e” or “ “?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Huffman codes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variable-length codes to represent each character. More frequently used letters have shorter strings to represent them (probability based).</a:t>
            </a:r>
          </a:p>
          <a:p>
            <a:pPr algn="just"/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Huffman codes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alt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prefix property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 No character’s code is the prefix of any other character’s code. </a:t>
            </a:r>
          </a:p>
          <a:p>
            <a:pPr lvl="1" algn="just"/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altLang="en-US" dirty="0"/>
              <a:t>This makes decoding a compressed string easy; simply include successive bits until a code is recognized, translate it for output, and remove it from the input string.</a:t>
            </a:r>
          </a:p>
          <a:p>
            <a:pPr algn="just"/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/>
              <a:t>The technique for creating codes guarantees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prefix property </a:t>
            </a:r>
            <a:r>
              <a:rPr lang="en-US" dirty="0"/>
              <a:t>of the codes.</a:t>
            </a:r>
          </a:p>
          <a:p>
            <a:pPr algn="just"/>
            <a:endParaRPr lang="en-US" sz="1200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Huffman coding</a:t>
            </a:r>
            <a:r>
              <a:rPr lang="en-US" dirty="0"/>
              <a:t> is a simple example of data compression</a:t>
            </a:r>
          </a:p>
          <a:p>
            <a:pPr lvl="1" algn="just"/>
            <a:r>
              <a:rPr lang="en-US" dirty="0"/>
              <a:t>representing data in fewer bits than it would otherwise need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12EDF3-00BE-453D-BAEE-628A9716B08B}" type="slidenum"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6026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3"/>
            <a:ext cx="10207632" cy="2562508"/>
          </a:xfrm>
        </p:spPr>
        <p:txBody>
          <a:bodyPr/>
          <a:lstStyle/>
          <a:p>
            <a:pPr algn="just"/>
            <a:r>
              <a:rPr lang="en-US" dirty="0"/>
              <a:t>Binary tree can be used to represent any binary code scheme where all characters are stored at the leaves of the tree. </a:t>
            </a:r>
          </a:p>
          <a:p>
            <a:pPr lvl="1" algn="just"/>
            <a:r>
              <a:rPr lang="en-US" altLang="en-US" sz="2000" dirty="0">
                <a:latin typeface="+mn-lt"/>
              </a:rPr>
              <a:t>Leaf nodes also contain the probability of occurrence of each character.</a:t>
            </a:r>
          </a:p>
          <a:p>
            <a:pPr lvl="1" algn="just"/>
            <a:r>
              <a:rPr lang="en-US" altLang="en-US" sz="2000" dirty="0">
                <a:latin typeface="+mn-lt"/>
              </a:rPr>
              <a:t>An interior node contain the sum of the frequencies of the leaves in its subtree.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Left-edge is numbered “0” and a right-edge is numbered “1”. </a:t>
            </a:r>
            <a:r>
              <a:rPr lang="en-US" altLang="en-US" dirty="0">
                <a:latin typeface="+mn-lt"/>
              </a:rPr>
              <a:t>The code of a character is obtained by following the root-to-leaf path.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12EDF3-00BE-453D-BAEE-628A9716B08B}" type="slidenum"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3B868E-198A-4FD7-9064-55E742DDB7D6}"/>
              </a:ext>
            </a:extLst>
          </p:cNvPr>
          <p:cNvGrpSpPr/>
          <p:nvPr/>
        </p:nvGrpSpPr>
        <p:grpSpPr>
          <a:xfrm>
            <a:off x="7747616" y="4161668"/>
            <a:ext cx="3440365" cy="2335739"/>
            <a:chOff x="7747616" y="4161668"/>
            <a:chExt cx="3440365" cy="23357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948F4D-E086-4AD3-B207-DD1C430738F3}"/>
                </a:ext>
              </a:extLst>
            </p:cNvPr>
            <p:cNvSpPr/>
            <p:nvPr/>
          </p:nvSpPr>
          <p:spPr>
            <a:xfrm>
              <a:off x="7747616" y="6128075"/>
              <a:ext cx="34403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{A : 00,    B : 01,     C : 10,    D : 11}</a:t>
              </a:r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CD432F5-D122-4417-B0A7-EC38292CAD10}"/>
                </a:ext>
              </a:extLst>
            </p:cNvPr>
            <p:cNvGrpSpPr/>
            <p:nvPr/>
          </p:nvGrpSpPr>
          <p:grpSpPr>
            <a:xfrm>
              <a:off x="8135097" y="4161668"/>
              <a:ext cx="2570744" cy="1873878"/>
              <a:chOff x="4768061" y="3733800"/>
              <a:chExt cx="2570744" cy="1873878"/>
            </a:xfrm>
          </p:grpSpPr>
          <p:sp>
            <p:nvSpPr>
              <p:cNvPr id="7" name="Oval 5">
                <a:extLst>
                  <a:ext uri="{FF2B5EF4-FFF2-40B4-BE49-F238E27FC236}">
                    <a16:creationId xmlns:a16="http://schemas.microsoft.com/office/drawing/2014/main" id="{23E3502F-B5D2-4409-B05C-2C772EB55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950" y="3733800"/>
                <a:ext cx="304800" cy="304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BFDA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" name="Oval 6">
                <a:extLst>
                  <a:ext uri="{FF2B5EF4-FFF2-40B4-BE49-F238E27FC236}">
                    <a16:creationId xmlns:a16="http://schemas.microsoft.com/office/drawing/2014/main" id="{8D3AA63B-F2D3-44BB-A735-D99A2464B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0812" y="4365894"/>
                <a:ext cx="304800" cy="304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BFDA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A37D2E2-6D30-4CDB-8934-4D7DFF82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7704" y="4396230"/>
                <a:ext cx="304800" cy="304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BFDA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" name="Line 12">
                <a:extLst>
                  <a:ext uri="{FF2B5EF4-FFF2-40B4-BE49-F238E27FC236}">
                    <a16:creationId xmlns:a16="http://schemas.microsoft.com/office/drawing/2014/main" id="{59EE6498-84BB-48A4-AF9C-4FBF970CB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86399" y="3969758"/>
                <a:ext cx="385761" cy="4498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3">
                <a:extLst>
                  <a:ext uri="{FF2B5EF4-FFF2-40B4-BE49-F238E27FC236}">
                    <a16:creationId xmlns:a16="http://schemas.microsoft.com/office/drawing/2014/main" id="{68027FA3-8A03-440F-9222-6A1AE9A89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00764" y="3962400"/>
                <a:ext cx="484082" cy="5066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5">
                <a:extLst>
                  <a:ext uri="{FF2B5EF4-FFF2-40B4-BE49-F238E27FC236}">
                    <a16:creationId xmlns:a16="http://schemas.microsoft.com/office/drawing/2014/main" id="{6FDCE335-BB7E-4781-B966-178F962D5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00251" y="4683649"/>
                <a:ext cx="347663" cy="533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6">
                <a:extLst>
                  <a:ext uri="{FF2B5EF4-FFF2-40B4-BE49-F238E27FC236}">
                    <a16:creationId xmlns:a16="http://schemas.microsoft.com/office/drawing/2014/main" id="{61A25D7C-AABB-4146-B0ED-1B87BCB55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5942" y="4683649"/>
                <a:ext cx="366899" cy="56894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20">
                <a:extLst>
                  <a:ext uri="{FF2B5EF4-FFF2-40B4-BE49-F238E27FC236}">
                    <a16:creationId xmlns:a16="http://schemas.microsoft.com/office/drawing/2014/main" id="{45F6CF17-EC00-4765-B3F6-E5D1DE7BD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0890" y="3873542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5" name="Text Box 21">
                <a:extLst>
                  <a:ext uri="{FF2B5EF4-FFF2-40B4-BE49-F238E27FC236}">
                    <a16:creationId xmlns:a16="http://schemas.microsoft.com/office/drawing/2014/main" id="{79BB0A72-97C9-4DA3-B5BE-33A59A063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8216" y="4623259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09689D2C-E1EE-4B83-97F1-9B984159DF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9255" y="3875301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chemeClr val="hlink"/>
                    </a:solidFill>
                  </a:rPr>
                  <a:t>1</a:t>
                </a:r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Text Box 24">
                <a:extLst>
                  <a:ext uri="{FF2B5EF4-FFF2-40B4-BE49-F238E27FC236}">
                    <a16:creationId xmlns:a16="http://schemas.microsoft.com/office/drawing/2014/main" id="{21383682-9D97-4124-AC35-3EEA5A80F6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9356" y="4623259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chemeClr val="hlink"/>
                    </a:solidFill>
                  </a:rPr>
                  <a:t>1</a:t>
                </a:r>
                <a:endParaRPr lang="en-US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A8E5F6-9B4C-40B9-B905-5692F47B22AF}"/>
                  </a:ext>
                </a:extLst>
              </p:cNvPr>
              <p:cNvGrpSpPr/>
              <p:nvPr/>
            </p:nvGrpSpPr>
            <p:grpSpPr>
              <a:xfrm>
                <a:off x="6077952" y="5118559"/>
                <a:ext cx="336550" cy="461665"/>
                <a:chOff x="5943600" y="5105400"/>
                <a:chExt cx="336550" cy="461665"/>
              </a:xfrm>
            </p:grpSpPr>
            <p:sp>
              <p:nvSpPr>
                <p:cNvPr id="32" name="Oval 9">
                  <a:extLst>
                    <a:ext uri="{FF2B5EF4-FFF2-40B4-BE49-F238E27FC236}">
                      <a16:creationId xmlns:a16="http://schemas.microsoft.com/office/drawing/2014/main" id="{0F5E44D4-18D7-4E38-935F-F7D4B1670E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5350" y="5181600"/>
                  <a:ext cx="304800" cy="3048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BFDA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" name="Text Box 27">
                  <a:extLst>
                    <a:ext uri="{FF2B5EF4-FFF2-40B4-BE49-F238E27FC236}">
                      <a16:creationId xmlns:a16="http://schemas.microsoft.com/office/drawing/2014/main" id="{DA4709EE-D89C-4633-9D59-43014E61C0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3600" y="5105400"/>
                  <a:ext cx="336550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C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84E575F-2FCF-4177-872A-1E2592FDA781}"/>
                  </a:ext>
                </a:extLst>
              </p:cNvPr>
              <p:cNvGrpSpPr/>
              <p:nvPr/>
            </p:nvGrpSpPr>
            <p:grpSpPr>
              <a:xfrm>
                <a:off x="7002255" y="5146013"/>
                <a:ext cx="336550" cy="461665"/>
                <a:chOff x="5943600" y="5105400"/>
                <a:chExt cx="336550" cy="461665"/>
              </a:xfrm>
            </p:grpSpPr>
            <p:sp>
              <p:nvSpPr>
                <p:cNvPr id="30" name="Oval 9">
                  <a:extLst>
                    <a:ext uri="{FF2B5EF4-FFF2-40B4-BE49-F238E27FC236}">
                      <a16:creationId xmlns:a16="http://schemas.microsoft.com/office/drawing/2014/main" id="{EC5C52DF-7F55-4C5F-ADE9-59E28D257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5350" y="5181600"/>
                  <a:ext cx="304800" cy="3048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BFDA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1" name="Text Box 27">
                  <a:extLst>
                    <a:ext uri="{FF2B5EF4-FFF2-40B4-BE49-F238E27FC236}">
                      <a16:creationId xmlns:a16="http://schemas.microsoft.com/office/drawing/2014/main" id="{4EEB4371-7D5E-48B7-8FDE-41D304F020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3600" y="5105400"/>
                  <a:ext cx="336550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D</a:t>
                  </a:r>
                </a:p>
              </p:txBody>
            </p:sp>
          </p:grp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482940C8-2EF0-47AD-8FBD-4573DACBA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0360" y="4650753"/>
                <a:ext cx="347663" cy="533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6">
                <a:extLst>
                  <a:ext uri="{FF2B5EF4-FFF2-40B4-BE49-F238E27FC236}">
                    <a16:creationId xmlns:a16="http://schemas.microsoft.com/office/drawing/2014/main" id="{82DEECBC-5569-4EE2-AB5F-B7C17EF38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6051" y="4650753"/>
                <a:ext cx="366899" cy="56894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 Box 21">
                <a:extLst>
                  <a:ext uri="{FF2B5EF4-FFF2-40B4-BE49-F238E27FC236}">
                    <a16:creationId xmlns:a16="http://schemas.microsoft.com/office/drawing/2014/main" id="{4AE0484E-B631-4653-ABDB-931FEECEF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8567" y="4570088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3" name="Text Box 24">
                <a:extLst>
                  <a:ext uri="{FF2B5EF4-FFF2-40B4-BE49-F238E27FC236}">
                    <a16:creationId xmlns:a16="http://schemas.microsoft.com/office/drawing/2014/main" id="{5D50B01E-6A60-44A7-84C7-32CCCAEC0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9500" y="4589688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chemeClr val="hlink"/>
                    </a:solidFill>
                  </a:rPr>
                  <a:t>1</a:t>
                </a:r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8264EAE-CFC7-49F2-B8B9-D4286FA78600}"/>
                  </a:ext>
                </a:extLst>
              </p:cNvPr>
              <p:cNvGrpSpPr/>
              <p:nvPr/>
            </p:nvGrpSpPr>
            <p:grpSpPr>
              <a:xfrm>
                <a:off x="4768061" y="5085663"/>
                <a:ext cx="336550" cy="461665"/>
                <a:chOff x="5943600" y="5105400"/>
                <a:chExt cx="336550" cy="461665"/>
              </a:xfrm>
            </p:grpSpPr>
            <p:sp>
              <p:nvSpPr>
                <p:cNvPr id="28" name="Oval 9">
                  <a:extLst>
                    <a:ext uri="{FF2B5EF4-FFF2-40B4-BE49-F238E27FC236}">
                      <a16:creationId xmlns:a16="http://schemas.microsoft.com/office/drawing/2014/main" id="{07625CB8-D51C-4763-B7A8-D7F49F87D3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5350" y="5181600"/>
                  <a:ext cx="304800" cy="3048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BFDA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9" name="Text Box 27">
                  <a:extLst>
                    <a:ext uri="{FF2B5EF4-FFF2-40B4-BE49-F238E27FC236}">
                      <a16:creationId xmlns:a16="http://schemas.microsoft.com/office/drawing/2014/main" id="{32A81249-2613-4AAD-B1C3-2A46302A70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3600" y="5105400"/>
                  <a:ext cx="336550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A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FCFDF7E-6FEB-42F7-AE2B-4D0A5D669199}"/>
                  </a:ext>
                </a:extLst>
              </p:cNvPr>
              <p:cNvGrpSpPr/>
              <p:nvPr/>
            </p:nvGrpSpPr>
            <p:grpSpPr>
              <a:xfrm>
                <a:off x="5692364" y="5113117"/>
                <a:ext cx="336550" cy="461665"/>
                <a:chOff x="5943600" y="5105400"/>
                <a:chExt cx="336550" cy="461665"/>
              </a:xfrm>
            </p:grpSpPr>
            <p:sp>
              <p:nvSpPr>
                <p:cNvPr id="26" name="Oval 9">
                  <a:extLst>
                    <a:ext uri="{FF2B5EF4-FFF2-40B4-BE49-F238E27FC236}">
                      <a16:creationId xmlns:a16="http://schemas.microsoft.com/office/drawing/2014/main" id="{F3C2962F-0E98-4F9F-8794-A47D70D872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5350" y="5181600"/>
                  <a:ext cx="304800" cy="3048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BFDA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7" name="Text Box 27">
                  <a:extLst>
                    <a:ext uri="{FF2B5EF4-FFF2-40B4-BE49-F238E27FC236}">
                      <a16:creationId xmlns:a16="http://schemas.microsoft.com/office/drawing/2014/main" id="{0C28E408-9325-445A-8717-08991A6900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3600" y="5105400"/>
                  <a:ext cx="336550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B</a:t>
                  </a:r>
                </a:p>
              </p:txBody>
            </p:sp>
          </p:grpSp>
        </p:grpSp>
      </p:grpSp>
      <p:sp>
        <p:nvSpPr>
          <p:cNvPr id="36" name="Rectangle 3">
            <a:extLst>
              <a:ext uri="{FF2B5EF4-FFF2-40B4-BE49-F238E27FC236}">
                <a16:creationId xmlns:a16="http://schemas.microsoft.com/office/drawing/2014/main" id="{920335DF-125D-4804-95FA-6835BA56B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665" y="3859933"/>
            <a:ext cx="6680564" cy="286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code generated is a prefix code since each of the</a:t>
            </a:r>
            <a:r>
              <a:rPr lang="en-US" alt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leaves has a path ending in it, without continuation.</a:t>
            </a:r>
          </a:p>
          <a:p>
            <a:pPr algn="just"/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ensure smaller (efficient) code, frequently occurring symbols should be closer to the root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If the tree is full then we are not “wasting” bits.</a:t>
            </a:r>
          </a:p>
          <a:p>
            <a:pPr algn="just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9829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28873E1-5581-406C-9087-D7EA6286BBC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0386" y="1347540"/>
                <a:ext cx="10169614" cy="4876800"/>
              </a:xfrm>
            </p:spPr>
            <p:txBody>
              <a:bodyPr/>
              <a:lstStyle/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</a:rPr>
                  <a:t>INPUT: Character set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2000" b="1" dirty="0">
                    <a:latin typeface="Courier New" pitchFamily="49" charset="0"/>
                  </a:rPr>
                  <a:t> with frequency distribution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en-US" sz="2000" b="1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en-US" sz="2000" b="1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altLang="en-US" sz="2000" b="1" dirty="0">
                  <a:latin typeface="Courier New" pitchFamily="49" charset="0"/>
                </a:endParaRP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</a:rPr>
                  <a:t>OUTPUT: Binary Huffman Tree</a:t>
                </a:r>
              </a:p>
              <a:p>
                <a:pPr>
                  <a:buFont typeface="Times New Roman" pitchFamily="18" charset="0"/>
                  <a:buNone/>
                </a:pPr>
                <a:endParaRPr lang="en-US" altLang="en-US" sz="2000" b="1" dirty="0">
                  <a:latin typeface="Courier New" pitchFamily="49" charset="0"/>
                </a:endParaRP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</a:rPr>
                  <a:t>Huffman(A)</a:t>
                </a: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</a:rPr>
                  <a:t>    n = |A|</a:t>
                </a: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</a:rPr>
                  <a:t>    Q = 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A</a:t>
                </a:r>
                <a:r>
                  <a:rPr lang="en-US" altLang="en-US" sz="2000" b="1" dirty="0">
                    <a:latin typeface="Courier New" pitchFamily="49" charset="0"/>
                  </a:rPr>
                  <a:t>;</a:t>
                </a: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   for 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= 1 to n - 1 </a:t>
                </a: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       z = new node;</a:t>
                </a: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       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z.left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= x = 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ExtractMin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(Q);</a:t>
                </a: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       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z.right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= y = 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ExtractMin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(Q);</a:t>
                </a: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</a:rPr>
                  <a:t>        </a:t>
                </a:r>
                <a:r>
                  <a:rPr lang="en-US" altLang="en-US" sz="2000" b="1" dirty="0" err="1">
                    <a:latin typeface="Courier New" pitchFamily="49" charset="0"/>
                  </a:rPr>
                  <a:t>z.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f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= 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x.f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+ 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y.f</a:t>
                </a:r>
                <a:endParaRPr lang="en-US" altLang="en-US" sz="2000" b="1" dirty="0">
                  <a:latin typeface="Courier New" pitchFamily="49" charset="0"/>
                  <a:sym typeface="Symbol" pitchFamily="18" charset="2"/>
                </a:endParaRP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       Insert(Q, z);</a:t>
                </a:r>
              </a:p>
              <a:p>
                <a:pPr>
                  <a:buFont typeface="Times New Roman" pitchFamily="18" charset="0"/>
                  <a:buNone/>
                </a:pP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    Return </a:t>
                </a:r>
                <a:r>
                  <a:rPr lang="en-US" altLang="en-US" sz="2000" b="1" dirty="0" err="1">
                    <a:latin typeface="Courier New" pitchFamily="49" charset="0"/>
                    <a:sym typeface="Symbol" pitchFamily="18" charset="2"/>
                  </a:rPr>
                  <a:t>ExtractMin</a:t>
                </a:r>
                <a:r>
                  <a:rPr lang="en-US" altLang="en-US" sz="2000" b="1" dirty="0">
                    <a:latin typeface="Courier New" pitchFamily="49" charset="0"/>
                    <a:sym typeface="Symbol" pitchFamily="18" charset="2"/>
                  </a:rPr>
                  <a:t>(Q);</a:t>
                </a:r>
                <a:endParaRPr lang="en-US" altLang="en-US" sz="2000" b="1" dirty="0">
                  <a:latin typeface="Courier New" pitchFamily="49" charset="0"/>
                  <a:sym typeface="Math B" pitchFamily="2" charset="2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28873E1-5581-406C-9087-D7EA6286B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0386" y="1347540"/>
                <a:ext cx="10169614" cy="4876800"/>
              </a:xfrm>
              <a:blipFill>
                <a:blip r:embed="rId6"/>
                <a:stretch>
                  <a:fillRect t="-500" b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488FE44-3D05-416B-820B-633D23D8D956}"/>
              </a:ext>
            </a:extLst>
          </p:cNvPr>
          <p:cNvGrpSpPr>
            <a:grpSpLocks/>
          </p:cNvGrpSpPr>
          <p:nvPr/>
        </p:nvGrpSpPr>
        <p:grpSpPr bwMode="auto">
          <a:xfrm>
            <a:off x="5152825" y="3058369"/>
            <a:ext cx="5342558" cy="431185"/>
            <a:chOff x="2496" y="1104"/>
            <a:chExt cx="2311" cy="234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74C62CC6-6F93-48C0-A765-4CA8D8087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04"/>
              <a:ext cx="191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Insert character set in priority queue</a:t>
              </a: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7149E86-CBA5-4534-ABC4-AD17D572D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248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747733-4863-40DA-AFC7-459AF0A855BC}"/>
              </a:ext>
            </a:extLst>
          </p:cNvPr>
          <p:cNvGrpSpPr>
            <a:grpSpLocks/>
          </p:cNvGrpSpPr>
          <p:nvPr/>
        </p:nvGrpSpPr>
        <p:grpSpPr bwMode="auto">
          <a:xfrm>
            <a:off x="6119151" y="3822630"/>
            <a:ext cx="3814462" cy="431185"/>
            <a:chOff x="2496" y="1104"/>
            <a:chExt cx="1650" cy="234"/>
          </a:xfrm>
        </p:grpSpPr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BDCB7319-965D-4460-BA92-EB3C00E1F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04"/>
              <a:ext cx="125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Create a new tree node</a:t>
              </a: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16F3E9D6-A012-4213-A97B-BCE9B1FEE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248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25227-F84C-4BEA-AC71-B685B50D1BBC}"/>
              </a:ext>
            </a:extLst>
          </p:cNvPr>
          <p:cNvGrpSpPr>
            <a:grpSpLocks/>
          </p:cNvGrpSpPr>
          <p:nvPr/>
        </p:nvGrpSpPr>
        <p:grpSpPr bwMode="auto">
          <a:xfrm>
            <a:off x="6919033" y="4282722"/>
            <a:ext cx="4128866" cy="770236"/>
            <a:chOff x="2496" y="1104"/>
            <a:chExt cx="1786" cy="418"/>
          </a:xfrm>
        </p:grpSpPr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1D9F4C4C-573C-4AEC-B0EB-CA546FA37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04"/>
              <a:ext cx="1394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en-US" sz="2200" b="1" i="1" dirty="0">
                  <a:solidFill>
                    <a:srgbClr val="00B050"/>
                  </a:solidFill>
                </a:rPr>
                <a:t>Extract two characters with minimum frequency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2DBE2086-153E-4125-9223-6C927A353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329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16FF7-8CFC-42F3-92BE-74F95E059EFE}"/>
              </a:ext>
            </a:extLst>
          </p:cNvPr>
          <p:cNvGrpSpPr>
            <a:grpSpLocks/>
          </p:cNvGrpSpPr>
          <p:nvPr/>
        </p:nvGrpSpPr>
        <p:grpSpPr bwMode="auto">
          <a:xfrm>
            <a:off x="7215624" y="4981667"/>
            <a:ext cx="4010964" cy="770236"/>
            <a:chOff x="2496" y="1113"/>
            <a:chExt cx="1735" cy="418"/>
          </a:xfrm>
        </p:grpSpPr>
        <p:sp>
          <p:nvSpPr>
            <p:cNvPr id="17" name="Text Box 6">
              <a:extLst>
                <a:ext uri="{FF2B5EF4-FFF2-40B4-BE49-F238E27FC236}">
                  <a16:creationId xmlns:a16="http://schemas.microsoft.com/office/drawing/2014/main" id="{6B794BA7-1BB5-4D80-90A0-37AC5E93E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13"/>
              <a:ext cx="1343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en-US" sz="2200" b="1" i="1" dirty="0">
                  <a:solidFill>
                    <a:srgbClr val="00B050"/>
                  </a:solidFill>
                </a:rPr>
                <a:t>Update frequency of the new node</a:t>
              </a:r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275EDA40-36D7-460A-9ECF-153CC3BA9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239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EB8AF4-1788-418A-8757-E3A4843C2163}"/>
              </a:ext>
            </a:extLst>
          </p:cNvPr>
          <p:cNvGrpSpPr>
            <a:grpSpLocks/>
          </p:cNvGrpSpPr>
          <p:nvPr/>
        </p:nvGrpSpPr>
        <p:grpSpPr bwMode="auto">
          <a:xfrm>
            <a:off x="4949722" y="5571849"/>
            <a:ext cx="6394069" cy="630194"/>
            <a:chOff x="2541" y="1005"/>
            <a:chExt cx="1730" cy="342"/>
          </a:xfrm>
        </p:grpSpPr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DCFAFB57-82EF-4474-BAE6-D62E9B31A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1113"/>
              <a:ext cx="140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en-US" sz="2200" b="1" i="1" dirty="0">
                  <a:solidFill>
                    <a:srgbClr val="00B050"/>
                  </a:solidFill>
                </a:rPr>
                <a:t>Insert the new node in the priority queue</a:t>
              </a:r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E01BAF2D-F696-4A73-AA66-09E28A1CA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1" y="1005"/>
              <a:ext cx="301" cy="234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311F45-B2A6-4CE2-B6E3-38D7A45775B8}"/>
              </a:ext>
            </a:extLst>
          </p:cNvPr>
          <p:cNvGrpSpPr>
            <a:grpSpLocks/>
          </p:cNvGrpSpPr>
          <p:nvPr/>
        </p:nvGrpSpPr>
        <p:grpSpPr bwMode="auto">
          <a:xfrm>
            <a:off x="4968796" y="6197332"/>
            <a:ext cx="5525510" cy="602554"/>
            <a:chOff x="2541" y="1005"/>
            <a:chExt cx="1495" cy="327"/>
          </a:xfrm>
        </p:grpSpPr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F8B60B29-411F-43A5-B7A1-B76F170C1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1098"/>
              <a:ext cx="116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en-US" sz="2200" b="1" i="1" dirty="0">
                  <a:solidFill>
                    <a:srgbClr val="00B050"/>
                  </a:solidFill>
                </a:rPr>
                <a:t>Return the root node of the tree</a:t>
              </a:r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00F1C202-881C-42DE-8E32-AE60DE3A6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1" y="1005"/>
              <a:ext cx="301" cy="234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51469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BF7E8-C43B-494D-879F-B1502A02AB8B}"/>
              </a:ext>
            </a:extLst>
          </p:cNvPr>
          <p:cNvSpPr txBox="1"/>
          <p:nvPr/>
        </p:nvSpPr>
        <p:spPr>
          <a:xfrm>
            <a:off x="445739" y="1204565"/>
            <a:ext cx="108639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algn="ctr">
              <a:spcBef>
                <a:spcPts val="240"/>
              </a:spcBef>
            </a:pPr>
            <a:r>
              <a:rPr lang="en-US" altLang="en-US" sz="2200" b="1" dirty="0">
                <a:solidFill>
                  <a:srgbClr val="FF0000"/>
                </a:solidFill>
                <a:sym typeface="Symbol" pitchFamily="18" charset="2"/>
              </a:rPr>
              <a:t>Using Huffman coding, encode the string: </a:t>
            </a:r>
            <a:r>
              <a:rPr lang="en-US" altLang="en-US" sz="2200" b="1" dirty="0">
                <a:sym typeface="Symbol" pitchFamily="18" charset="2"/>
              </a:rPr>
              <a:t>“</a:t>
            </a:r>
            <a:r>
              <a:rPr lang="en-US" altLang="en-US" sz="2200" dirty="0">
                <a:sym typeface="Symbol" pitchFamily="18" charset="2"/>
              </a:rPr>
              <a:t>CAN A CLAM CRAM IN A CLEAN CREAM CAN?”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046FE-C4DD-4567-A293-F89AFD670014}"/>
              </a:ext>
            </a:extLst>
          </p:cNvPr>
          <p:cNvGrpSpPr/>
          <p:nvPr/>
        </p:nvGrpSpPr>
        <p:grpSpPr>
          <a:xfrm>
            <a:off x="587828" y="2147510"/>
            <a:ext cx="795528" cy="400110"/>
            <a:chOff x="533400" y="1581090"/>
            <a:chExt cx="811697" cy="400110"/>
          </a:xfrm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CD858C8-3995-4FB8-A218-7C08F7BE6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E54F8C5A-82E0-4666-B896-B0683CB32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0876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I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47FDAA-87C4-4CFF-A194-20B73CDA1B36}"/>
              </a:ext>
            </a:extLst>
          </p:cNvPr>
          <p:cNvGrpSpPr/>
          <p:nvPr/>
        </p:nvGrpSpPr>
        <p:grpSpPr>
          <a:xfrm>
            <a:off x="1665513" y="2147510"/>
            <a:ext cx="795528" cy="400110"/>
            <a:chOff x="533400" y="1581090"/>
            <a:chExt cx="811697" cy="400110"/>
          </a:xfrm>
        </p:grpSpPr>
        <p:sp>
          <p:nvSpPr>
            <p:cNvPr id="42" name="Rectangle 5">
              <a:extLst>
                <a:ext uri="{FF2B5EF4-FFF2-40B4-BE49-F238E27FC236}">
                  <a16:creationId xmlns:a16="http://schemas.microsoft.com/office/drawing/2014/main" id="{3688120F-A4A8-4ABE-BD3A-97ECB3DAD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D0339D88-2BA3-465F-B67D-70574EB11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3820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?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7D8A17-8A3B-4E9F-8C07-A62117E311FC}"/>
              </a:ext>
            </a:extLst>
          </p:cNvPr>
          <p:cNvGrpSpPr/>
          <p:nvPr/>
        </p:nvGrpSpPr>
        <p:grpSpPr>
          <a:xfrm>
            <a:off x="2722081" y="2147510"/>
            <a:ext cx="795528" cy="400110"/>
            <a:chOff x="533400" y="1581090"/>
            <a:chExt cx="811697" cy="400110"/>
          </a:xfrm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8FE33B23-1A80-4D30-836A-3B6EFF06C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Text Box 11">
              <a:extLst>
                <a:ext uri="{FF2B5EF4-FFF2-40B4-BE49-F238E27FC236}">
                  <a16:creationId xmlns:a16="http://schemas.microsoft.com/office/drawing/2014/main" id="{E3E66093-1341-47A1-BC84-8D6DCA2A5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823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E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30169F-8BF5-4A37-8180-7E51AFA24337}"/>
              </a:ext>
            </a:extLst>
          </p:cNvPr>
          <p:cNvGrpSpPr/>
          <p:nvPr/>
        </p:nvGrpSpPr>
        <p:grpSpPr>
          <a:xfrm>
            <a:off x="3799766" y="2147510"/>
            <a:ext cx="795528" cy="400110"/>
            <a:chOff x="533400" y="1581090"/>
            <a:chExt cx="811697" cy="400110"/>
          </a:xfrm>
        </p:grpSpPr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0C83F1D7-4000-4134-98C1-F88EAF3EA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Text Box 11">
              <a:extLst>
                <a:ext uri="{FF2B5EF4-FFF2-40B4-BE49-F238E27FC236}">
                  <a16:creationId xmlns:a16="http://schemas.microsoft.com/office/drawing/2014/main" id="{89DB21A0-4C3E-4E6A-8AEF-C4E4C7424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7268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L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C8FC8E-165E-4FF5-B9E4-76AE748F5370}"/>
              </a:ext>
            </a:extLst>
          </p:cNvPr>
          <p:cNvGrpSpPr/>
          <p:nvPr/>
        </p:nvGrpSpPr>
        <p:grpSpPr>
          <a:xfrm>
            <a:off x="4872177" y="2147510"/>
            <a:ext cx="795528" cy="400110"/>
            <a:chOff x="533400" y="1581090"/>
            <a:chExt cx="811697" cy="400110"/>
          </a:xfrm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AB08BF17-1644-44C1-9B15-4268E2874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Text Box 11">
              <a:extLst>
                <a:ext uri="{FF2B5EF4-FFF2-40B4-BE49-F238E27FC236}">
                  <a16:creationId xmlns:a16="http://schemas.microsoft.com/office/drawing/2014/main" id="{0345FB9D-8979-4F78-9339-4D49DB285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9708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R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8EC5EC-8955-423C-88D9-34CBDB451EAE}"/>
              </a:ext>
            </a:extLst>
          </p:cNvPr>
          <p:cNvGrpSpPr/>
          <p:nvPr/>
        </p:nvGrpSpPr>
        <p:grpSpPr>
          <a:xfrm>
            <a:off x="5949862" y="2147510"/>
            <a:ext cx="795528" cy="400110"/>
            <a:chOff x="533400" y="1581090"/>
            <a:chExt cx="811697" cy="400110"/>
          </a:xfrm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C2D654D8-5FAC-4710-B7B4-C23E395FF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184D7190-AF8C-4AEC-A8D6-82EE29918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7543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M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8A641-117D-4291-89A4-51FC16B0652D}"/>
              </a:ext>
            </a:extLst>
          </p:cNvPr>
          <p:cNvGrpSpPr/>
          <p:nvPr/>
        </p:nvGrpSpPr>
        <p:grpSpPr>
          <a:xfrm>
            <a:off x="7006430" y="2147510"/>
            <a:ext cx="795528" cy="400110"/>
            <a:chOff x="533400" y="1581090"/>
            <a:chExt cx="811697" cy="400110"/>
          </a:xfrm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79C74484-1895-4C4B-A2DB-6DFF8E83F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358652B0-09C6-477B-A3B8-239CBF391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7118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N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AB8714-642B-4855-A26E-9E4780EC5893}"/>
              </a:ext>
            </a:extLst>
          </p:cNvPr>
          <p:cNvGrpSpPr/>
          <p:nvPr/>
        </p:nvGrpSpPr>
        <p:grpSpPr>
          <a:xfrm>
            <a:off x="8084115" y="2147510"/>
            <a:ext cx="795528" cy="400110"/>
            <a:chOff x="533400" y="1581090"/>
            <a:chExt cx="811697" cy="400110"/>
          </a:xfrm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CBC6E840-20AC-4162-8227-7AF02B15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Text Box 11">
              <a:extLst>
                <a:ext uri="{FF2B5EF4-FFF2-40B4-BE49-F238E27FC236}">
                  <a16:creationId xmlns:a16="http://schemas.microsoft.com/office/drawing/2014/main" id="{A88DDAE8-B956-46D4-B0EC-3B464CE35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973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C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C304F3-5DEF-4E4A-80E4-3AA986C7B9DC}"/>
              </a:ext>
            </a:extLst>
          </p:cNvPr>
          <p:cNvGrpSpPr/>
          <p:nvPr/>
        </p:nvGrpSpPr>
        <p:grpSpPr>
          <a:xfrm>
            <a:off x="9161800" y="2147510"/>
            <a:ext cx="795528" cy="400110"/>
            <a:chOff x="533400" y="1581090"/>
            <a:chExt cx="811697" cy="400110"/>
          </a:xfrm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CA69EA4B-6529-4F44-A87B-F22FDFCE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D517B482-FE82-44B5-AB8A-388E556CC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973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A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8FEE540-8EAE-4804-B8AC-BE6F1D16C6C5}"/>
              </a:ext>
            </a:extLst>
          </p:cNvPr>
          <p:cNvGrpSpPr/>
          <p:nvPr/>
        </p:nvGrpSpPr>
        <p:grpSpPr>
          <a:xfrm>
            <a:off x="10239485" y="2147510"/>
            <a:ext cx="846753" cy="400110"/>
            <a:chOff x="533400" y="1581090"/>
            <a:chExt cx="863963" cy="400110"/>
          </a:xfrm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80B82896-2202-44C3-B2CC-3999699D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2E62130B-C5B7-45E1-AFD5-AAB902F44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8197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“ ”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8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769070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Algorithms: Huffman Coding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7D8A17-8A3B-4E9F-8C07-A62117E311FC}"/>
              </a:ext>
            </a:extLst>
          </p:cNvPr>
          <p:cNvGrpSpPr/>
          <p:nvPr/>
        </p:nvGrpSpPr>
        <p:grpSpPr>
          <a:xfrm>
            <a:off x="2722081" y="2147510"/>
            <a:ext cx="795528" cy="400110"/>
            <a:chOff x="533400" y="1581090"/>
            <a:chExt cx="811697" cy="400110"/>
          </a:xfrm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8FE33B23-1A80-4D30-836A-3B6EFF06C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Text Box 11">
              <a:extLst>
                <a:ext uri="{FF2B5EF4-FFF2-40B4-BE49-F238E27FC236}">
                  <a16:creationId xmlns:a16="http://schemas.microsoft.com/office/drawing/2014/main" id="{E3E66093-1341-47A1-BC84-8D6DCA2A5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823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E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30169F-8BF5-4A37-8180-7E51AFA24337}"/>
              </a:ext>
            </a:extLst>
          </p:cNvPr>
          <p:cNvGrpSpPr/>
          <p:nvPr/>
        </p:nvGrpSpPr>
        <p:grpSpPr>
          <a:xfrm>
            <a:off x="3799766" y="2147510"/>
            <a:ext cx="795528" cy="400110"/>
            <a:chOff x="533400" y="1581090"/>
            <a:chExt cx="811697" cy="400110"/>
          </a:xfrm>
        </p:grpSpPr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0C83F1D7-4000-4134-98C1-F88EAF3EA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Text Box 11">
              <a:extLst>
                <a:ext uri="{FF2B5EF4-FFF2-40B4-BE49-F238E27FC236}">
                  <a16:creationId xmlns:a16="http://schemas.microsoft.com/office/drawing/2014/main" id="{89DB21A0-4C3E-4E6A-8AEF-C4E4C7424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7268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L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C8FC8E-165E-4FF5-B9E4-76AE748F5370}"/>
              </a:ext>
            </a:extLst>
          </p:cNvPr>
          <p:cNvGrpSpPr/>
          <p:nvPr/>
        </p:nvGrpSpPr>
        <p:grpSpPr>
          <a:xfrm>
            <a:off x="4872177" y="2147510"/>
            <a:ext cx="795528" cy="400110"/>
            <a:chOff x="533400" y="1581090"/>
            <a:chExt cx="811697" cy="400110"/>
          </a:xfrm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AB08BF17-1644-44C1-9B15-4268E2874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Text Box 11">
              <a:extLst>
                <a:ext uri="{FF2B5EF4-FFF2-40B4-BE49-F238E27FC236}">
                  <a16:creationId xmlns:a16="http://schemas.microsoft.com/office/drawing/2014/main" id="{0345FB9D-8979-4F78-9339-4D49DB285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9708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R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8EC5EC-8955-423C-88D9-34CBDB451EAE}"/>
              </a:ext>
            </a:extLst>
          </p:cNvPr>
          <p:cNvGrpSpPr/>
          <p:nvPr/>
        </p:nvGrpSpPr>
        <p:grpSpPr>
          <a:xfrm>
            <a:off x="5949862" y="2147510"/>
            <a:ext cx="795528" cy="400110"/>
            <a:chOff x="533400" y="1581090"/>
            <a:chExt cx="811697" cy="400110"/>
          </a:xfrm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C2D654D8-5FAC-4710-B7B4-C23E395FF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184D7190-AF8C-4AEC-A8D6-82EE29918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7543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M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8A641-117D-4291-89A4-51FC16B0652D}"/>
              </a:ext>
            </a:extLst>
          </p:cNvPr>
          <p:cNvGrpSpPr/>
          <p:nvPr/>
        </p:nvGrpSpPr>
        <p:grpSpPr>
          <a:xfrm>
            <a:off x="7006430" y="2147510"/>
            <a:ext cx="795528" cy="400110"/>
            <a:chOff x="533400" y="1581090"/>
            <a:chExt cx="811697" cy="400110"/>
          </a:xfrm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79C74484-1895-4C4B-A2DB-6DFF8E83F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358652B0-09C6-477B-A3B8-239CBF391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7118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N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AB8714-642B-4855-A26E-9E4780EC5893}"/>
              </a:ext>
            </a:extLst>
          </p:cNvPr>
          <p:cNvGrpSpPr/>
          <p:nvPr/>
        </p:nvGrpSpPr>
        <p:grpSpPr>
          <a:xfrm>
            <a:off x="8084115" y="2147510"/>
            <a:ext cx="795528" cy="400110"/>
            <a:chOff x="533400" y="1581090"/>
            <a:chExt cx="811697" cy="400110"/>
          </a:xfrm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CBC6E840-20AC-4162-8227-7AF02B15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Text Box 11">
              <a:extLst>
                <a:ext uri="{FF2B5EF4-FFF2-40B4-BE49-F238E27FC236}">
                  <a16:creationId xmlns:a16="http://schemas.microsoft.com/office/drawing/2014/main" id="{A88DDAE8-B956-46D4-B0EC-3B464CE35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973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C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C304F3-5DEF-4E4A-80E4-3AA986C7B9DC}"/>
              </a:ext>
            </a:extLst>
          </p:cNvPr>
          <p:cNvGrpSpPr/>
          <p:nvPr/>
        </p:nvGrpSpPr>
        <p:grpSpPr>
          <a:xfrm>
            <a:off x="9161800" y="2147510"/>
            <a:ext cx="795528" cy="400110"/>
            <a:chOff x="533400" y="1581090"/>
            <a:chExt cx="811697" cy="400110"/>
          </a:xfrm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CA69EA4B-6529-4F44-A87B-F22FDFCE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D517B482-FE82-44B5-AB8A-388E556CC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6973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A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8FEE540-8EAE-4804-B8AC-BE6F1D16C6C5}"/>
              </a:ext>
            </a:extLst>
          </p:cNvPr>
          <p:cNvGrpSpPr/>
          <p:nvPr/>
        </p:nvGrpSpPr>
        <p:grpSpPr>
          <a:xfrm>
            <a:off x="10239485" y="2147510"/>
            <a:ext cx="846753" cy="400110"/>
            <a:chOff x="533400" y="1581090"/>
            <a:chExt cx="863963" cy="400110"/>
          </a:xfrm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80B82896-2202-44C3-B2CC-3999699D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00200"/>
              <a:ext cx="811697" cy="3667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2E62130B-C5B7-45E1-AFD5-AAB902F44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08" y="1581090"/>
              <a:ext cx="8197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/>
              <a:r>
                <a:rPr lang="en-US" altLang="en-US" sz="2000" dirty="0">
                  <a:solidFill>
                    <a:srgbClr val="00CC00"/>
                  </a:solidFill>
                </a:rPr>
                <a:t>“ ”</a:t>
              </a:r>
              <a:r>
                <a:rPr lang="en-US" altLang="en-US" sz="2000" dirty="0"/>
                <a:t> : </a:t>
              </a:r>
              <a:r>
                <a:rPr lang="en-US" altLang="en-US" sz="20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161D0DD-6D76-49F3-8D0E-E77B935F9406}"/>
              </a:ext>
            </a:extLst>
          </p:cNvPr>
          <p:cNvGrpSpPr/>
          <p:nvPr/>
        </p:nvGrpSpPr>
        <p:grpSpPr>
          <a:xfrm>
            <a:off x="4123255" y="3718950"/>
            <a:ext cx="1873213" cy="1451218"/>
            <a:chOff x="4123255" y="3718950"/>
            <a:chExt cx="1873213" cy="14512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37046FE-C4DD-4567-A293-F89AFD670014}"/>
                </a:ext>
              </a:extLst>
            </p:cNvPr>
            <p:cNvGrpSpPr/>
            <p:nvPr/>
          </p:nvGrpSpPr>
          <p:grpSpPr>
            <a:xfrm>
              <a:off x="4123255" y="4770058"/>
              <a:ext cx="795528" cy="400110"/>
              <a:chOff x="533400" y="1581090"/>
              <a:chExt cx="811697" cy="400110"/>
            </a:xfrm>
          </p:grpSpPr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1CD858C8-3995-4FB8-A218-7C08F7BE6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Text Box 11">
                <a:extLst>
                  <a:ext uri="{FF2B5EF4-FFF2-40B4-BE49-F238E27FC236}">
                    <a16:creationId xmlns:a16="http://schemas.microsoft.com/office/drawing/2014/main" id="{E54F8C5A-82E0-4666-B896-B0683CB32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0876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I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647FDAA-87C4-4CFF-A194-20B73CDA1B36}"/>
                </a:ext>
              </a:extLst>
            </p:cNvPr>
            <p:cNvGrpSpPr/>
            <p:nvPr/>
          </p:nvGrpSpPr>
          <p:grpSpPr>
            <a:xfrm>
              <a:off x="5200940" y="4770058"/>
              <a:ext cx="795528" cy="400110"/>
              <a:chOff x="533400" y="1581090"/>
              <a:chExt cx="811697" cy="400110"/>
            </a:xfrm>
          </p:grpSpPr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id="{3688120F-A4A8-4ABE-BD3A-97ECB3DAD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" name="Text Box 11">
                <a:extLst>
                  <a:ext uri="{FF2B5EF4-FFF2-40B4-BE49-F238E27FC236}">
                    <a16:creationId xmlns:a16="http://schemas.microsoft.com/office/drawing/2014/main" id="{D0339D88-2BA3-465F-B67D-70574EB11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3820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?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2" name="Line 18">
              <a:extLst>
                <a:ext uri="{FF2B5EF4-FFF2-40B4-BE49-F238E27FC236}">
                  <a16:creationId xmlns:a16="http://schemas.microsoft.com/office/drawing/2014/main" id="{5523C332-70C6-4164-B28B-98599D02D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2376" y="4244504"/>
              <a:ext cx="258128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Line 19">
              <a:extLst>
                <a:ext uri="{FF2B5EF4-FFF2-40B4-BE49-F238E27FC236}">
                  <a16:creationId xmlns:a16="http://schemas.microsoft.com/office/drawing/2014/main" id="{28407B1C-8DE6-479E-8BE9-40DA1DC83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691" y="4244504"/>
              <a:ext cx="256032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D35AA12-246C-45EE-AE18-023B2DCC591D}"/>
                </a:ext>
              </a:extLst>
            </p:cNvPr>
            <p:cNvGrpSpPr/>
            <p:nvPr/>
          </p:nvGrpSpPr>
          <p:grpSpPr>
            <a:xfrm>
              <a:off x="4653211" y="3718950"/>
              <a:ext cx="795528" cy="400110"/>
              <a:chOff x="533400" y="1581090"/>
              <a:chExt cx="811697" cy="400110"/>
            </a:xfrm>
          </p:grpSpPr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9662617F-604A-4D76-A44D-A449BD115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8" name="Text Box 11">
                <a:extLst>
                  <a:ext uri="{FF2B5EF4-FFF2-40B4-BE49-F238E27FC236}">
                    <a16:creationId xmlns:a16="http://schemas.microsoft.com/office/drawing/2014/main" id="{B4C689F0-15DA-48C5-A93D-D8D64E5F3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535" y="1581090"/>
                <a:ext cx="31926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2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9876EB3-173C-4332-AA6F-27393E290DC1}"/>
              </a:ext>
            </a:extLst>
          </p:cNvPr>
          <p:cNvSpPr txBox="1"/>
          <p:nvPr/>
        </p:nvSpPr>
        <p:spPr>
          <a:xfrm>
            <a:off x="445739" y="1204565"/>
            <a:ext cx="108639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algn="ctr">
              <a:spcBef>
                <a:spcPts val="240"/>
              </a:spcBef>
            </a:pPr>
            <a:r>
              <a:rPr lang="en-US" altLang="en-US" sz="2200" b="1" dirty="0">
                <a:solidFill>
                  <a:srgbClr val="FF0000"/>
                </a:solidFill>
                <a:sym typeface="Symbol" pitchFamily="18" charset="2"/>
              </a:rPr>
              <a:t>Using Huffman coding, encode the string: </a:t>
            </a:r>
            <a:r>
              <a:rPr lang="en-US" altLang="en-US" sz="2200" b="1" dirty="0">
                <a:sym typeface="Symbol" pitchFamily="18" charset="2"/>
              </a:rPr>
              <a:t>“</a:t>
            </a:r>
            <a:r>
              <a:rPr lang="en-US" altLang="en-US" sz="2200" dirty="0">
                <a:sym typeface="Symbol" pitchFamily="18" charset="2"/>
              </a:rPr>
              <a:t>CAN A CLAM CRAM IN A CLEAN CREAM CAN?”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4C7AB8-DBB2-4AF6-BD5E-AF43256F7FD9}"/>
              </a:ext>
            </a:extLst>
          </p:cNvPr>
          <p:cNvGrpSpPr/>
          <p:nvPr/>
        </p:nvGrpSpPr>
        <p:grpSpPr>
          <a:xfrm>
            <a:off x="4119940" y="4770058"/>
            <a:ext cx="1873213" cy="400110"/>
            <a:chOff x="7190835" y="4970113"/>
            <a:chExt cx="1873213" cy="40011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FBE8E04-9397-42F5-B8AD-1AA15AC864A1}"/>
                </a:ext>
              </a:extLst>
            </p:cNvPr>
            <p:cNvGrpSpPr/>
            <p:nvPr/>
          </p:nvGrpSpPr>
          <p:grpSpPr>
            <a:xfrm>
              <a:off x="7190835" y="4970113"/>
              <a:ext cx="795528" cy="400110"/>
              <a:chOff x="533400" y="1581090"/>
              <a:chExt cx="811697" cy="400110"/>
            </a:xfrm>
          </p:grpSpPr>
          <p:sp>
            <p:nvSpPr>
              <p:cNvPr id="80" name="Rectangle 5">
                <a:extLst>
                  <a:ext uri="{FF2B5EF4-FFF2-40B4-BE49-F238E27FC236}">
                    <a16:creationId xmlns:a16="http://schemas.microsoft.com/office/drawing/2014/main" id="{5369406D-0045-421B-A4FB-4048FAF5E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1" name="Text Box 11">
                <a:extLst>
                  <a:ext uri="{FF2B5EF4-FFF2-40B4-BE49-F238E27FC236}">
                    <a16:creationId xmlns:a16="http://schemas.microsoft.com/office/drawing/2014/main" id="{79091A71-A07B-46A5-B4CA-BD75B8455C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0876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I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7B7B75F-2A67-4078-A380-C9BBC08F5322}"/>
                </a:ext>
              </a:extLst>
            </p:cNvPr>
            <p:cNvGrpSpPr/>
            <p:nvPr/>
          </p:nvGrpSpPr>
          <p:grpSpPr>
            <a:xfrm>
              <a:off x="8268520" y="4970113"/>
              <a:ext cx="795528" cy="400110"/>
              <a:chOff x="533400" y="1581090"/>
              <a:chExt cx="811697" cy="400110"/>
            </a:xfrm>
          </p:grpSpPr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id="{8E463E63-046A-4448-8813-F161956CC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9" name="Text Box 11">
                <a:extLst>
                  <a:ext uri="{FF2B5EF4-FFF2-40B4-BE49-F238E27FC236}">
                    <a16:creationId xmlns:a16="http://schemas.microsoft.com/office/drawing/2014/main" id="{7AF1C66A-3649-444A-9600-CC0FC76299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08" y="1581090"/>
                <a:ext cx="63820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 sz="2000" dirty="0">
                    <a:solidFill>
                      <a:srgbClr val="00CC00"/>
                    </a:solidFill>
                  </a:rPr>
                  <a:t>?</a:t>
                </a:r>
                <a:r>
                  <a:rPr lang="en-US" altLang="en-US" sz="2000" dirty="0"/>
                  <a:t> : 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0AED22F-5797-47F3-922E-3247D10F948C}"/>
              </a:ext>
            </a:extLst>
          </p:cNvPr>
          <p:cNvGrpSpPr/>
          <p:nvPr/>
        </p:nvGrpSpPr>
        <p:grpSpPr>
          <a:xfrm>
            <a:off x="4499061" y="3718950"/>
            <a:ext cx="1114347" cy="925664"/>
            <a:chOff x="7569956" y="3919005"/>
            <a:chExt cx="1114347" cy="925664"/>
          </a:xfrm>
        </p:grpSpPr>
        <p:sp>
          <p:nvSpPr>
            <p:cNvPr id="73" name="Line 18">
              <a:extLst>
                <a:ext uri="{FF2B5EF4-FFF2-40B4-BE49-F238E27FC236}">
                  <a16:creationId xmlns:a16="http://schemas.microsoft.com/office/drawing/2014/main" id="{B413CD02-812D-4028-8A34-5F08A82F2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69956" y="4444559"/>
              <a:ext cx="258128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9">
              <a:extLst>
                <a:ext uri="{FF2B5EF4-FFF2-40B4-BE49-F238E27FC236}">
                  <a16:creationId xmlns:a16="http://schemas.microsoft.com/office/drawing/2014/main" id="{06F12623-03B4-48CF-B665-26345CA6F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8271" y="4444559"/>
              <a:ext cx="256032" cy="400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D5296B9-780D-46B0-9952-7704543689C9}"/>
                </a:ext>
              </a:extLst>
            </p:cNvPr>
            <p:cNvGrpSpPr/>
            <p:nvPr/>
          </p:nvGrpSpPr>
          <p:grpSpPr>
            <a:xfrm>
              <a:off x="7720791" y="3919005"/>
              <a:ext cx="795528" cy="400110"/>
              <a:chOff x="533400" y="1581090"/>
              <a:chExt cx="811697" cy="400110"/>
            </a:xfrm>
          </p:grpSpPr>
          <p:sp>
            <p:nvSpPr>
              <p:cNvPr id="76" name="Rectangle 5">
                <a:extLst>
                  <a:ext uri="{FF2B5EF4-FFF2-40B4-BE49-F238E27FC236}">
                    <a16:creationId xmlns:a16="http://schemas.microsoft.com/office/drawing/2014/main" id="{D3FDA40C-4167-4267-9DAF-62D9F1135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1697" cy="36671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" name="Text Box 11">
                <a:extLst>
                  <a:ext uri="{FF2B5EF4-FFF2-40B4-BE49-F238E27FC236}">
                    <a16:creationId xmlns:a16="http://schemas.microsoft.com/office/drawing/2014/main" id="{A373D19F-4E4A-4E9F-9DE8-96DE974375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535" y="1581090"/>
                <a:ext cx="31926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2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53332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24895 -0.2291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9.8|3.1|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18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2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9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33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7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7.8|44.4|4.3|8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7.8|44.4|4.3|8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6.6|13.6|15.6|8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3|7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4.9|14.8|8.3|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12.2|8.2|13|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27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29.7|5.5|46.8|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2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20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2460</Words>
  <Application>Microsoft Office PowerPoint</Application>
  <PresentationFormat>Widescreen</PresentationFormat>
  <Paragraphs>635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Cambria Math</vt:lpstr>
      <vt:lpstr>Courier New</vt:lpstr>
      <vt:lpstr>Times New Roman</vt:lpstr>
      <vt:lpstr>Office Theme</vt:lpstr>
      <vt:lpstr>Adjacency</vt:lpstr>
      <vt:lpstr>CSC 301 – Design and Analysis of Algorithms</vt:lpstr>
      <vt:lpstr>Greedy Algorithms: Huffman Coding</vt:lpstr>
      <vt:lpstr>Greedy Algorithms: Huffman Coding</vt:lpstr>
      <vt:lpstr>Greedy Algorithms: Huffman Coding</vt:lpstr>
      <vt:lpstr>Greedy Algorithms: Huffman Coding</vt:lpstr>
      <vt:lpstr>Greedy Algorithms: Huffman Coding</vt:lpstr>
      <vt:lpstr>Greedy Algorithms: Huffman Coding</vt:lpstr>
      <vt:lpstr>Greedy Algorithms: Huffman Coding</vt:lpstr>
      <vt:lpstr>Greedy Algorithms: Huffman Coding</vt:lpstr>
      <vt:lpstr>Greedy Algorithms: Huffman Coding</vt:lpstr>
      <vt:lpstr>Greedy Algorithms: Huffman Coding</vt:lpstr>
      <vt:lpstr>Greedy Algorithms: Huffman Coding</vt:lpstr>
      <vt:lpstr>Greedy Algorithms: Huffman Coding</vt:lpstr>
      <vt:lpstr>Greedy Algorithms: Huffman Coding</vt:lpstr>
      <vt:lpstr>Greedy Algorithms: Huffman Coding</vt:lpstr>
      <vt:lpstr>Greedy Algorithms: Huffman Coding</vt:lpstr>
      <vt:lpstr>Greedy Algorithms: Huffman Coding</vt:lpstr>
      <vt:lpstr>Greedy Algorithms: Huffman Coding</vt:lpstr>
      <vt:lpstr>Greedy Algorithms: Huffman Coding</vt:lpstr>
      <vt:lpstr>Greedy Algorithms: Huffman Coding</vt:lpstr>
      <vt:lpstr>Greedy Algorithms: Huffman Coding Practicality</vt:lpstr>
      <vt:lpstr>Greedy Algorithms: Huffman Coding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301 – Design and Analysis of Algorithms</dc:title>
  <dc:creator>Hasan Jamal</dc:creator>
  <cp:lastModifiedBy>Hasan Jamal</cp:lastModifiedBy>
  <cp:revision>296</cp:revision>
  <dcterms:created xsi:type="dcterms:W3CDTF">2020-06-30T06:24:28Z</dcterms:created>
  <dcterms:modified xsi:type="dcterms:W3CDTF">2020-08-10T12:28:57Z</dcterms:modified>
</cp:coreProperties>
</file>