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4"/>
  </p:notesMasterIdLst>
  <p:handoutMasterIdLst>
    <p:handoutMasterId r:id="rId95"/>
  </p:handoutMasterIdLst>
  <p:sldIdLst>
    <p:sldId id="501" r:id="rId2"/>
    <p:sldId id="524" r:id="rId3"/>
    <p:sldId id="673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445" r:id="rId13"/>
    <p:sldId id="385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440" r:id="rId42"/>
    <p:sldId id="441" r:id="rId43"/>
    <p:sldId id="442" r:id="rId44"/>
    <p:sldId id="444" r:id="rId45"/>
    <p:sldId id="525" r:id="rId46"/>
    <p:sldId id="669" r:id="rId47"/>
    <p:sldId id="526" r:id="rId48"/>
    <p:sldId id="570" r:id="rId49"/>
    <p:sldId id="671" r:id="rId50"/>
    <p:sldId id="572" r:id="rId51"/>
    <p:sldId id="571" r:id="rId52"/>
    <p:sldId id="575" r:id="rId53"/>
    <p:sldId id="574" r:id="rId54"/>
    <p:sldId id="672" r:id="rId55"/>
    <p:sldId id="576" r:id="rId56"/>
    <p:sldId id="578" r:id="rId57"/>
    <p:sldId id="579" r:id="rId58"/>
    <p:sldId id="710" r:id="rId59"/>
    <p:sldId id="713" r:id="rId60"/>
    <p:sldId id="581" r:id="rId61"/>
    <p:sldId id="582" r:id="rId62"/>
    <p:sldId id="583" r:id="rId63"/>
    <p:sldId id="586" r:id="rId64"/>
    <p:sldId id="585" r:id="rId65"/>
    <p:sldId id="588" r:id="rId66"/>
    <p:sldId id="589" r:id="rId67"/>
    <p:sldId id="591" r:id="rId68"/>
    <p:sldId id="597" r:id="rId69"/>
    <p:sldId id="598" r:id="rId70"/>
    <p:sldId id="601" r:id="rId71"/>
    <p:sldId id="714" r:id="rId72"/>
    <p:sldId id="603" r:id="rId73"/>
    <p:sldId id="613" r:id="rId74"/>
    <p:sldId id="614" r:id="rId75"/>
    <p:sldId id="618" r:id="rId76"/>
    <p:sldId id="619" r:id="rId77"/>
    <p:sldId id="620" r:id="rId78"/>
    <p:sldId id="641" r:id="rId79"/>
    <p:sldId id="643" r:id="rId80"/>
    <p:sldId id="645" r:id="rId81"/>
    <p:sldId id="667" r:id="rId82"/>
    <p:sldId id="648" r:id="rId83"/>
    <p:sldId id="650" r:id="rId84"/>
    <p:sldId id="651" r:id="rId85"/>
    <p:sldId id="652" r:id="rId86"/>
    <p:sldId id="655" r:id="rId87"/>
    <p:sldId id="719" r:id="rId88"/>
    <p:sldId id="660" r:id="rId89"/>
    <p:sldId id="662" r:id="rId90"/>
    <p:sldId id="664" r:id="rId91"/>
    <p:sldId id="663" r:id="rId92"/>
    <p:sldId id="666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6174C-0F64-4DFC-9062-9851EE765F64}" v="3" dt="2020-10-28T04:06:29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96735" autoAdjust="0"/>
  </p:normalViewPr>
  <p:slideViewPr>
    <p:cSldViewPr>
      <p:cViewPr varScale="1">
        <p:scale>
          <a:sx n="62" d="100"/>
          <a:sy n="62" d="100"/>
        </p:scale>
        <p:origin x="67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49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3.xml"/><Relationship Id="rId2" Type="http://schemas.openxmlformats.org/officeDocument/2006/relationships/slide" Target="slides/slide62.xml"/><Relationship Id="rId1" Type="http://schemas.openxmlformats.org/officeDocument/2006/relationships/slide" Target="slides/slide49.xml"/><Relationship Id="rId5" Type="http://schemas.openxmlformats.org/officeDocument/2006/relationships/slide" Target="slides/slide70.xml"/><Relationship Id="rId4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FD66174C-0F64-4DFC-9062-9851EE765F64}"/>
    <pc:docChg chg="undo custSel modSld">
      <pc:chgData name="Hasan Jamal" userId="6724a5da2ffd1b8f" providerId="LiveId" clId="{FD66174C-0F64-4DFC-9062-9851EE765F64}" dt="2020-10-28T04:48:41.802" v="6" actId="27636"/>
      <pc:docMkLst>
        <pc:docMk/>
      </pc:docMkLst>
      <pc:sldChg chg="modSp mod">
        <pc:chgData name="Hasan Jamal" userId="6724a5da2ffd1b8f" providerId="LiveId" clId="{FD66174C-0F64-4DFC-9062-9851EE765F64}" dt="2020-10-28T04:48:41.706" v="5" actId="1076"/>
        <pc:sldMkLst>
          <pc:docMk/>
          <pc:sldMk cId="2349804515" sldId="385"/>
        </pc:sldMkLst>
        <pc:spChg chg="mod">
          <ac:chgData name="Hasan Jamal" userId="6724a5da2ffd1b8f" providerId="LiveId" clId="{FD66174C-0F64-4DFC-9062-9851EE765F64}" dt="2020-10-28T04:48:41.706" v="5" actId="1076"/>
          <ac:spMkLst>
            <pc:docMk/>
            <pc:sldMk cId="2349804515" sldId="385"/>
            <ac:spMk id="704515" creationId="{00000000-0000-0000-0000-000000000000}"/>
          </ac:spMkLst>
        </pc:spChg>
      </pc:sldChg>
      <pc:sldChg chg="addSp delSp modSp">
        <pc:chgData name="Hasan Jamal" userId="6724a5da2ffd1b8f" providerId="LiveId" clId="{FD66174C-0F64-4DFC-9062-9851EE765F64}" dt="2020-10-28T04:06:29.839" v="2"/>
        <pc:sldMkLst>
          <pc:docMk/>
          <pc:sldMk cId="2555411944" sldId="445"/>
        </pc:sldMkLst>
        <pc:spChg chg="mod">
          <ac:chgData name="Hasan Jamal" userId="6724a5da2ffd1b8f" providerId="LiveId" clId="{FD66174C-0F64-4DFC-9062-9851EE765F64}" dt="2020-10-28T04:06:28.368" v="0"/>
          <ac:spMkLst>
            <pc:docMk/>
            <pc:sldMk cId="2555411944" sldId="445"/>
            <ac:spMk id="7" creationId="{22C338E7-2D8B-4BA7-B0E1-6D11E6C79C5F}"/>
          </ac:spMkLst>
        </pc:spChg>
        <pc:spChg chg="mod">
          <ac:chgData name="Hasan Jamal" userId="6724a5da2ffd1b8f" providerId="LiveId" clId="{FD66174C-0F64-4DFC-9062-9851EE765F64}" dt="2020-10-28T04:06:28.368" v="0"/>
          <ac:spMkLst>
            <pc:docMk/>
            <pc:sldMk cId="2555411944" sldId="445"/>
            <ac:spMk id="8" creationId="{BD9C886C-AB6F-4F9D-933E-F2FD24F73713}"/>
          </ac:spMkLst>
        </pc:spChg>
        <pc:spChg chg="mod">
          <ac:chgData name="Hasan Jamal" userId="6724a5da2ffd1b8f" providerId="LiveId" clId="{FD66174C-0F64-4DFC-9062-9851EE765F64}" dt="2020-10-28T04:06:28.368" v="0"/>
          <ac:spMkLst>
            <pc:docMk/>
            <pc:sldMk cId="2555411944" sldId="445"/>
            <ac:spMk id="9" creationId="{A80E1A4C-3D3C-45DB-AA1A-C32C2E3433B8}"/>
          </ac:spMkLst>
        </pc:spChg>
        <pc:spChg chg="mod">
          <ac:chgData name="Hasan Jamal" userId="6724a5da2ffd1b8f" providerId="LiveId" clId="{FD66174C-0F64-4DFC-9062-9851EE765F64}" dt="2020-10-28T04:06:28.368" v="0"/>
          <ac:spMkLst>
            <pc:docMk/>
            <pc:sldMk cId="2555411944" sldId="445"/>
            <ac:spMk id="10" creationId="{ED94D571-265F-4E08-A255-FE3F064642BF}"/>
          </ac:spMkLst>
        </pc:spChg>
        <pc:spChg chg="mod">
          <ac:chgData name="Hasan Jamal" userId="6724a5da2ffd1b8f" providerId="LiveId" clId="{FD66174C-0F64-4DFC-9062-9851EE765F64}" dt="2020-10-28T04:06:28.368" v="0"/>
          <ac:spMkLst>
            <pc:docMk/>
            <pc:sldMk cId="2555411944" sldId="445"/>
            <ac:spMk id="11" creationId="{C8283F04-128E-4980-A6F7-3923E77C805E}"/>
          </ac:spMkLst>
        </pc:spChg>
        <pc:spChg chg="mod">
          <ac:chgData name="Hasan Jamal" userId="6724a5da2ffd1b8f" providerId="LiveId" clId="{FD66174C-0F64-4DFC-9062-9851EE765F64}" dt="2020-10-28T04:06:28.368" v="0"/>
          <ac:spMkLst>
            <pc:docMk/>
            <pc:sldMk cId="2555411944" sldId="445"/>
            <ac:spMk id="12" creationId="{E65E91ED-D449-44F3-9DD7-28B7825B3977}"/>
          </ac:spMkLst>
        </pc:spChg>
        <pc:spChg chg="add del mod">
          <ac:chgData name="Hasan Jamal" userId="6724a5da2ffd1b8f" providerId="LiveId" clId="{FD66174C-0F64-4DFC-9062-9851EE765F64}" dt="2020-10-28T04:06:29.839" v="2"/>
          <ac:spMkLst>
            <pc:docMk/>
            <pc:sldMk cId="2555411944" sldId="445"/>
            <ac:spMk id="13" creationId="{95870B5B-988B-4EE9-9B13-96A38132DC2A}"/>
          </ac:spMkLst>
        </pc:spChg>
        <pc:spChg chg="add del mod">
          <ac:chgData name="Hasan Jamal" userId="6724a5da2ffd1b8f" providerId="LiveId" clId="{FD66174C-0F64-4DFC-9062-9851EE765F64}" dt="2020-10-28T04:06:29.839" v="2"/>
          <ac:spMkLst>
            <pc:docMk/>
            <pc:sldMk cId="2555411944" sldId="445"/>
            <ac:spMk id="14" creationId="{2349144A-4C47-4119-99DA-3CAFCA55A417}"/>
          </ac:spMkLst>
        </pc:spChg>
        <pc:spChg chg="add del mod">
          <ac:chgData name="Hasan Jamal" userId="6724a5da2ffd1b8f" providerId="LiveId" clId="{FD66174C-0F64-4DFC-9062-9851EE765F64}" dt="2020-10-28T04:06:29.839" v="2"/>
          <ac:spMkLst>
            <pc:docMk/>
            <pc:sldMk cId="2555411944" sldId="445"/>
            <ac:spMk id="15" creationId="{2B8B5D05-2827-420C-897E-7D7003974AD7}"/>
          </ac:spMkLst>
        </pc:spChg>
        <pc:spChg chg="add del mod">
          <ac:chgData name="Hasan Jamal" userId="6724a5da2ffd1b8f" providerId="LiveId" clId="{FD66174C-0F64-4DFC-9062-9851EE765F64}" dt="2020-10-28T04:06:29.839" v="2"/>
          <ac:spMkLst>
            <pc:docMk/>
            <pc:sldMk cId="2555411944" sldId="445"/>
            <ac:spMk id="16" creationId="{D95F14E3-DBCD-4F24-9DA1-D0D6C5DF0DFD}"/>
          </ac:spMkLst>
        </pc:spChg>
        <pc:grpChg chg="add del mod">
          <ac:chgData name="Hasan Jamal" userId="6724a5da2ffd1b8f" providerId="LiveId" clId="{FD66174C-0F64-4DFC-9062-9851EE765F64}" dt="2020-10-28T04:06:29.839" v="2"/>
          <ac:grpSpMkLst>
            <pc:docMk/>
            <pc:sldMk cId="2555411944" sldId="445"/>
            <ac:grpSpMk id="6" creationId="{5C18D6E5-6218-48B7-8136-DE0FE4EFD012}"/>
          </ac:grpSpMkLst>
        </pc:grpChg>
      </pc:sldChg>
      <pc:sldChg chg="modSp mod">
        <pc:chgData name="Hasan Jamal" userId="6724a5da2ffd1b8f" providerId="LiveId" clId="{FD66174C-0F64-4DFC-9062-9851EE765F64}" dt="2020-10-28T04:48:41.802" v="6" actId="27636"/>
        <pc:sldMkLst>
          <pc:docMk/>
          <pc:sldMk cId="394201501" sldId="620"/>
        </pc:sldMkLst>
        <pc:spChg chg="mod">
          <ac:chgData name="Hasan Jamal" userId="6724a5da2ffd1b8f" providerId="LiveId" clId="{FD66174C-0F64-4DFC-9062-9851EE765F64}" dt="2020-10-28T04:48:41.802" v="6" actId="27636"/>
          <ac:spMkLst>
            <pc:docMk/>
            <pc:sldMk cId="394201501" sldId="620"/>
            <ac:spMk id="43622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16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6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6.wmf"/><Relationship Id="rId1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AD351-BB33-4B61-956F-4185AF43698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2600-4358-4888-B427-78F313A58A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779C-975D-4B1C-BDB6-66A5970D3F8A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ABD1-748C-4C67-BC83-25F695A14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BAFC4-143D-4CE3-845B-A7A32753F18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103F9-299D-4CFD-A04D-03E8FD3D400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BAFC4-143D-4CE3-845B-A7A32753F18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AA6F81-0579-468C-A41A-A20420FFA7D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F0E6A0-19BB-4EE9-ABE3-E1ADA32BE1D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103F9-299D-4CFD-A04D-03E8FD3D400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7979F-CBE2-456A-BFB7-DAA3AA5D211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-25000"/>
              <a:t>7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47802-7AA1-4917-B93A-F7C04C8B780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103F9-299D-4CFD-A04D-03E8FD3D400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BDAC4-301B-4A43-9390-F52D54605C0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BAFC4-143D-4CE3-845B-A7A32753F18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E8BB2-EAE4-4200-8A9D-579341FCC4E3}" type="slidenum">
              <a:rPr lang="en-US" altLang="en-US">
                <a:solidFill>
                  <a:prstClr val="black"/>
                </a:solidFill>
              </a:rPr>
              <a:pPr/>
              <a:t>58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D3918-4D8F-4161-B4AA-9459E3196F8A}" type="slidenum">
              <a:rPr lang="en-US" altLang="en-US">
                <a:solidFill>
                  <a:prstClr val="black"/>
                </a:solidFill>
              </a:rPr>
              <a:pPr/>
              <a:t>59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73AD6-A58B-476A-86CF-1D366384E09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5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EACB0-497C-474F-B022-994233468EA1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DA1D-4DFC-4119-90F7-D5FB718E1963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BAFC4-143D-4CE3-845B-A7A32753F18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2AEDC-F414-474E-96BB-9F8401CB163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62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34778" indent="-282607" defTabSz="913762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30427" indent="-226085" defTabSz="913762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582598" indent="-226085" defTabSz="913762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34769" indent="-226085" defTabSz="913762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486939" indent="-226085" defTabSz="9137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39110" indent="-226085" defTabSz="9137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391281" indent="-226085" defTabSz="9137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43452" indent="-226085" defTabSz="9137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D50DD9-8415-4A44-B6A6-F1D1CBDDEA8E}" type="slidenum">
              <a:rPr lang="en-US" altLang="en-US" sz="1200" i="0">
                <a:latin typeface="Times New Roman" pitchFamily="18" charset="0"/>
              </a:rPr>
              <a:pPr/>
              <a:t>70</a:t>
            </a:fld>
            <a:endParaRPr lang="en-US" altLang="en-US" sz="1200" i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1BD61-CD69-4C7C-AADE-34E2B0F2B287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2D2E6-1362-4995-8395-CCC773099194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455CB-312E-4AE2-B846-6024425798A1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269C8-A02E-4F78-9768-A1C7EC9F0F39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09769-85CF-42E0-AE13-EE30ACA5DDAD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361FF-AEE7-4B43-ADB3-00F7A3F5D295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33F670-9833-4078-A187-004B677247F8}" type="slidenum">
              <a:rPr lang="en-US" altLang="en-US" sz="1200" smtClean="0"/>
              <a:pPr/>
              <a:t>79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510280-5384-4852-91E0-CA620958C38A}" type="slidenum">
              <a:rPr lang="en-US" altLang="en-US" sz="1200" smtClean="0"/>
              <a:pPr/>
              <a:t>80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BAFC4-143D-4CE3-845B-A7A32753F18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7C5437-B3D4-4302-914D-292F19C3E2E4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94FE2B-1670-47AD-8369-9AB774A1976B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3B5E6-BD52-46C5-9287-58CDBB5BF9F2}" type="slidenum">
              <a:rPr lang="en-US" altLang="en-US" sz="1200" smtClean="0"/>
              <a:pPr/>
              <a:t>90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6F08DF-113C-4491-B34E-12FEDE1B5B24}" type="slidenum">
              <a:rPr lang="en-US" altLang="en-US" sz="1200" smtClean="0"/>
              <a:pPr/>
              <a:t>91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5C6B71-C325-4B19-9E8E-C3EF3B404EAE}" type="slidenum">
              <a:rPr lang="en-US" altLang="en-US" sz="1200" smtClean="0"/>
              <a:pPr/>
              <a:t>92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103F9-299D-4CFD-A04D-03E8FD3D40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47802-7AA1-4917-B93A-F7C04C8B78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77F-7CE1-4BF5-A313-A18974E16C2B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758E-C204-4444-AE2B-172986394607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0DA-0467-4598-8741-3BB1611F016A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92A3F-6956-4C6E-8E27-6457963DE9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969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5CE6E001-7FD1-4E58-A0D7-956EF161D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47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BF03468-675F-4C8C-A221-5E7D46A5C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67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8552398-CAF4-4208-B69C-903B2513F7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98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7F65ADC-51FF-4CD2-B15F-5B01060CA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4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785A-FA63-4AB3-A0FE-558ADE85F9E9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2AF-8282-4BBC-8B5F-26DA6F193291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7AF5-C0C4-4281-B5BC-6555A344B189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C8E-E38B-4F57-A1A9-23E06BFBFCEA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4B8-D264-47F9-A362-C976DE7E6FDF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21F-05C3-4DB3-A066-B1C9D73E6355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C924-8DA0-457B-ADEB-8A8827C597AF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0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30-77CA-4884-B576-6B7D5D03AC56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</p:spTree>
    <p:extLst>
      <p:ext uri="{BB962C8B-B14F-4D97-AF65-F5344CB8AC3E}">
        <p14:creationId xmlns:p14="http://schemas.microsoft.com/office/powerpoint/2010/main" val="11776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B08C07-7FC7-4128-BE93-ECE38436EA48}" type="datetime1">
              <a:rPr lang="en-US" smtClean="0">
                <a:solidFill>
                  <a:srgbClr val="DFDCB7"/>
                </a:solidFill>
              </a:rPr>
              <a:pPr/>
              <a:t>10/25/2020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8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6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3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5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9.png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png"/><Relationship Id="rId14" Type="http://schemas.openxmlformats.org/officeDocument/2006/relationships/oleObject" Target="../embeddings/oleObject41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9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Instructor: Dr. M. Hasan Jamal</a:t>
            </a:r>
          </a:p>
          <a:p>
            <a:pPr algn="ctr"/>
            <a:r>
              <a:rPr lang="en-US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Lecture# 03: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3006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Best Case Analysis (Modified)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7345361" cy="3810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array is already sorted</a:t>
            </a:r>
          </a:p>
          <a:p>
            <a:pPr lvl="1"/>
            <a:r>
              <a:rPr lang="en-US" altLang="en-US" sz="2200" dirty="0"/>
              <a:t>Keep track of no. of swaps done in an iteration </a:t>
            </a:r>
          </a:p>
          <a:p>
            <a:pPr lvl="1"/>
            <a:r>
              <a:rPr lang="en-US" altLang="en-US" sz="2200" dirty="0"/>
              <a:t>Can finish early if </a:t>
            </a:r>
            <a:r>
              <a:rPr lang="en-US" altLang="en-US" sz="2200" dirty="0">
                <a:solidFill>
                  <a:srgbClr val="3333FF"/>
                </a:solidFill>
              </a:rPr>
              <a:t>no swapping</a:t>
            </a:r>
            <a:r>
              <a:rPr lang="en-US" altLang="en-US" sz="2200" dirty="0"/>
              <a:t> occurs</a:t>
            </a:r>
          </a:p>
          <a:p>
            <a:pPr lvl="1"/>
            <a:r>
              <a:rPr lang="en-US" altLang="en-US" sz="2200" dirty="0" err="1"/>
              <a:t>t</a:t>
            </a:r>
            <a:r>
              <a:rPr lang="en-US" altLang="en-US" sz="2200" baseline="-25000" dirty="0" err="1">
                <a:latin typeface="Comic Sans MS" pitchFamily="66" charset="0"/>
              </a:rPr>
              <a:t>j</a:t>
            </a:r>
            <a:r>
              <a:rPr lang="en-US" altLang="en-US" sz="2200" i="1" dirty="0"/>
              <a:t> </a:t>
            </a:r>
            <a:r>
              <a:rPr lang="en-US" altLang="en-US" sz="2200" dirty="0"/>
              <a:t>= 1 </a:t>
            </a:r>
            <a:r>
              <a:rPr lang="en-US" altLang="en-US" sz="2200" dirty="0">
                <a:sym typeface="Wingdings" panose="05000000000000000000" pitchFamily="2" charset="2"/>
              </a:rPr>
              <a:t> n – 1 comparisons in a single iteration</a:t>
            </a:r>
            <a:endParaRPr lang="en-US" altLang="en-US" sz="2200" dirty="0"/>
          </a:p>
          <a:p>
            <a:pPr>
              <a:lnSpc>
                <a:spcPct val="150000"/>
              </a:lnSpc>
            </a:pPr>
            <a:endParaRPr lang="en-US" altLang="en-US" dirty="0">
              <a:latin typeface="Comic Sans MS" pitchFamily="66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en-US" dirty="0">
                <a:latin typeface="Comic Sans MS" pitchFamily="66" charset="0"/>
              </a:rPr>
              <a:t>T(n) = c</a:t>
            </a:r>
            <a:r>
              <a:rPr lang="en-US" altLang="en-US" baseline="-25000" dirty="0">
                <a:latin typeface="Comic Sans MS" pitchFamily="66" charset="0"/>
              </a:rPr>
              <a:t>1</a:t>
            </a:r>
            <a:r>
              <a:rPr lang="en-US" altLang="en-US" dirty="0">
                <a:latin typeface="Comic Sans MS" pitchFamily="66" charset="0"/>
              </a:rPr>
              <a:t> + c</a:t>
            </a:r>
            <a:r>
              <a:rPr lang="en-US" altLang="en-US" baseline="-25000" dirty="0">
                <a:latin typeface="Comic Sans MS" pitchFamily="66" charset="0"/>
              </a:rPr>
              <a:t>2</a:t>
            </a:r>
            <a:r>
              <a:rPr lang="en-US" altLang="en-US" dirty="0">
                <a:latin typeface="Comic Sans MS" pitchFamily="66" charset="0"/>
              </a:rPr>
              <a:t>(n -1) + c</a:t>
            </a:r>
            <a:r>
              <a:rPr lang="en-US" altLang="en-US" baseline="-25000" dirty="0">
                <a:latin typeface="Comic Sans MS" pitchFamily="66" charset="0"/>
              </a:rPr>
              <a:t>3</a:t>
            </a:r>
            <a:r>
              <a:rPr lang="en-US" altLang="en-US" dirty="0">
                <a:latin typeface="Comic Sans MS" pitchFamily="66" charset="0"/>
              </a:rPr>
              <a:t>(n -1) + c</a:t>
            </a:r>
            <a:r>
              <a:rPr lang="en-US" altLang="en-US" baseline="-25000" dirty="0">
                <a:latin typeface="Comic Sans MS" pitchFamily="66" charset="0"/>
              </a:rPr>
              <a:t>4</a:t>
            </a:r>
            <a:r>
              <a:rPr lang="en-US" altLang="en-US" dirty="0">
                <a:latin typeface="Comic Sans MS" pitchFamily="66" charset="0"/>
              </a:rPr>
              <a:t>(n -1) + c</a:t>
            </a:r>
            <a:r>
              <a:rPr lang="en-US" altLang="en-US" baseline="-25000" dirty="0">
                <a:latin typeface="Comic Sans MS" pitchFamily="66" charset="0"/>
              </a:rPr>
              <a:t>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aseline="-25000" dirty="0">
                <a:latin typeface="Comic Sans MS" pitchFamily="66" charset="0"/>
              </a:rPr>
              <a:t> </a:t>
            </a:r>
            <a:r>
              <a:rPr lang="en-US" altLang="en-US" dirty="0">
                <a:latin typeface="Comic Sans MS" pitchFamily="66" charset="0"/>
              </a:rPr>
              <a:t>        = (c</a:t>
            </a:r>
            <a:r>
              <a:rPr lang="en-US" altLang="en-US" baseline="-25000" dirty="0">
                <a:latin typeface="Comic Sans MS" pitchFamily="66" charset="0"/>
              </a:rPr>
              <a:t>2</a:t>
            </a:r>
            <a:r>
              <a:rPr lang="en-US" altLang="en-US" dirty="0">
                <a:latin typeface="Comic Sans MS" pitchFamily="66" charset="0"/>
              </a:rPr>
              <a:t> + c</a:t>
            </a:r>
            <a:r>
              <a:rPr lang="en-US" altLang="en-US" baseline="-25000" dirty="0">
                <a:latin typeface="Comic Sans MS" pitchFamily="66" charset="0"/>
              </a:rPr>
              <a:t>3</a:t>
            </a:r>
            <a:r>
              <a:rPr lang="en-US" altLang="en-US" dirty="0">
                <a:latin typeface="Comic Sans MS" pitchFamily="66" charset="0"/>
              </a:rPr>
              <a:t> + c</a:t>
            </a:r>
            <a:r>
              <a:rPr lang="en-US" altLang="en-US" baseline="-25000" dirty="0">
                <a:latin typeface="Comic Sans MS" pitchFamily="66" charset="0"/>
              </a:rPr>
              <a:t>4</a:t>
            </a:r>
            <a:r>
              <a:rPr lang="en-US" altLang="en-US" dirty="0">
                <a:latin typeface="Comic Sans MS" pitchFamily="66" charset="0"/>
              </a:rPr>
              <a:t>)n + (c</a:t>
            </a:r>
            <a:r>
              <a:rPr lang="en-US" altLang="en-US" baseline="-25000" dirty="0">
                <a:latin typeface="Comic Sans MS" pitchFamily="66" charset="0"/>
              </a:rPr>
              <a:t>1</a:t>
            </a:r>
            <a:r>
              <a:rPr lang="en-US" altLang="en-US" dirty="0">
                <a:latin typeface="Comic Sans MS" pitchFamily="66" charset="0"/>
              </a:rPr>
              <a:t> – c</a:t>
            </a:r>
            <a:r>
              <a:rPr lang="en-US" altLang="en-US" baseline="-25000" dirty="0">
                <a:latin typeface="Comic Sans MS" pitchFamily="66" charset="0"/>
              </a:rPr>
              <a:t>2</a:t>
            </a:r>
            <a:r>
              <a:rPr lang="en-US" altLang="en-US" dirty="0">
                <a:latin typeface="Comic Sans MS" pitchFamily="66" charset="0"/>
              </a:rPr>
              <a:t> – c</a:t>
            </a:r>
            <a:r>
              <a:rPr lang="en-US" altLang="en-US" baseline="-25000" dirty="0">
                <a:latin typeface="Comic Sans MS" pitchFamily="66" charset="0"/>
              </a:rPr>
              <a:t>3</a:t>
            </a:r>
            <a:r>
              <a:rPr lang="en-US" altLang="en-US" dirty="0">
                <a:latin typeface="Comic Sans MS" pitchFamily="66" charset="0"/>
              </a:rPr>
              <a:t> – c</a:t>
            </a:r>
            <a:r>
              <a:rPr lang="en-US" altLang="en-US" baseline="-25000" dirty="0">
                <a:latin typeface="Comic Sans MS" pitchFamily="66" charset="0"/>
              </a:rPr>
              <a:t>4</a:t>
            </a:r>
            <a:r>
              <a:rPr lang="en-US" altLang="en-US" dirty="0">
                <a:latin typeface="Comic Sans MS" pitchFamily="66" charset="0"/>
              </a:rPr>
              <a:t> + c</a:t>
            </a:r>
            <a:r>
              <a:rPr lang="en-US" altLang="en-US" baseline="-25000" dirty="0">
                <a:latin typeface="Comic Sans MS" pitchFamily="66" charset="0"/>
              </a:rPr>
              <a:t>8</a:t>
            </a:r>
            <a:r>
              <a:rPr lang="en-US" altLang="en-US" dirty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/>
              <a:t>	      </a:t>
            </a:r>
            <a:r>
              <a:rPr lang="en-US" altLang="en-US" dirty="0">
                <a:latin typeface="Comic Sans MS" pitchFamily="66" charset="0"/>
              </a:rPr>
              <a:t>= an + b = </a:t>
            </a:r>
            <a:r>
              <a:rPr lang="en-US" altLang="en-US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dirty="0">
                <a:latin typeface="Comic Sans MS" pitchFamily="66" charset="0"/>
              </a:rPr>
              <a:t>(n)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baseline="3000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36953"/>
              </p:ext>
            </p:extLst>
          </p:nvPr>
        </p:nvGraphicFramePr>
        <p:xfrm>
          <a:off x="741363" y="5943600"/>
          <a:ext cx="7612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4432300" imgH="444500" progId="Equation.3">
                  <p:embed/>
                </p:oleObj>
              </mc:Choice>
              <mc:Fallback>
                <p:oleObj name="Equation" r:id="rId4" imgW="4432300" imgH="4445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943600"/>
                        <a:ext cx="76120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1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Worst Case Analysis (Modified)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28241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Always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] &gt; A[i+1]</a:t>
            </a:r>
            <a:r>
              <a:rPr lang="en-US" altLang="en-US" sz="2000" dirty="0"/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000" dirty="0"/>
          </a:p>
          <a:p>
            <a:pPr marL="114300" indent="0">
              <a:buNone/>
            </a:pP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000" dirty="0"/>
              <a:t>					a quadratic function of n</a:t>
            </a:r>
          </a:p>
          <a:p>
            <a:pPr marL="114300" indent="0">
              <a:buNone/>
            </a:pPr>
            <a:r>
              <a:rPr lang="en-US" altLang="en-US" dirty="0">
                <a:latin typeface="Comic Sans MS" pitchFamily="66" charset="0"/>
              </a:rPr>
              <a:t>    T(n) = </a:t>
            </a:r>
            <a:r>
              <a:rPr lang="en-US" altLang="en-US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dirty="0">
                <a:latin typeface="Comic Sans MS" pitchFamily="66" charset="0"/>
              </a:rPr>
              <a:t>(n</a:t>
            </a:r>
            <a:r>
              <a:rPr lang="en-US" altLang="en-US" baseline="30000" dirty="0">
                <a:latin typeface="Comic Sans MS" pitchFamily="66" charset="0"/>
              </a:rPr>
              <a:t>2</a:t>
            </a:r>
            <a:r>
              <a:rPr lang="en-US" altLang="en-US" dirty="0">
                <a:latin typeface="Comic Sans MS" pitchFamily="66" charset="0"/>
              </a:rPr>
              <a:t>)</a:t>
            </a:r>
            <a:r>
              <a:rPr lang="en-US" altLang="en-US" dirty="0"/>
              <a:t> </a:t>
            </a:r>
            <a:r>
              <a:rPr lang="en-US" altLang="en-US" sz="2400" dirty="0"/>
              <a:t> 		</a:t>
            </a:r>
            <a:r>
              <a:rPr lang="en-US" altLang="en-US" sz="2000" dirty="0"/>
              <a:t>order of growth in </a:t>
            </a:r>
            <a:r>
              <a:rPr lang="en-US" altLang="en-US" sz="2000" dirty="0">
                <a:latin typeface="Comic Sans MS" pitchFamily="66" charset="0"/>
              </a:rPr>
              <a:t>n</a:t>
            </a:r>
            <a:r>
              <a:rPr lang="en-US" altLang="en-US" sz="2000" baseline="30000" dirty="0">
                <a:latin typeface="Comic Sans MS" pitchFamily="66" charset="0"/>
              </a:rPr>
              <a:t>2</a:t>
            </a:r>
          </a:p>
          <a:p>
            <a:pPr marL="114300" indent="0">
              <a:buNone/>
            </a:pPr>
            <a:endParaRPr lang="en-US" altLang="en-US" sz="2000" baseline="30000" dirty="0"/>
          </a:p>
          <a:p>
            <a:pPr marL="114300" indent="0">
              <a:buNone/>
            </a:pPr>
            <a:endParaRPr lang="en-US" altLang="en-US" sz="2000" dirty="0"/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52997"/>
              </p:ext>
            </p:extLst>
          </p:nvPr>
        </p:nvGraphicFramePr>
        <p:xfrm>
          <a:off x="838201" y="2971800"/>
          <a:ext cx="168627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901309" imgH="203112" progId="Equation.3">
                  <p:embed/>
                </p:oleObj>
              </mc:Choice>
              <mc:Fallback>
                <p:oleObj name="Equation" r:id="rId4" imgW="901309" imgH="203112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2971800"/>
                        <a:ext cx="1686278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40442"/>
              </p:ext>
            </p:extLst>
          </p:nvPr>
        </p:nvGraphicFramePr>
        <p:xfrm>
          <a:off x="6781800" y="1447800"/>
          <a:ext cx="15382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104840" imgH="393480" progId="Equation.3">
                  <p:embed/>
                </p:oleObj>
              </mc:Choice>
              <mc:Fallback>
                <p:oleObj name="Equation" r:id="rId6" imgW="110484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447800"/>
                        <a:ext cx="15382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5541612"/>
              </p:ext>
            </p:extLst>
          </p:nvPr>
        </p:nvGraphicFramePr>
        <p:xfrm>
          <a:off x="346075" y="2400300"/>
          <a:ext cx="787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5422680" imgH="393480" progId="Equation.3">
                  <p:embed/>
                </p:oleObj>
              </mc:Choice>
              <mc:Fallback>
                <p:oleObj name="Equation" r:id="rId8" imgW="5422680" imgH="39348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400300"/>
                        <a:ext cx="787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36953"/>
              </p:ext>
            </p:extLst>
          </p:nvPr>
        </p:nvGraphicFramePr>
        <p:xfrm>
          <a:off x="741363" y="5943600"/>
          <a:ext cx="7612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4432300" imgH="444500" progId="Equation.3">
                  <p:embed/>
                </p:oleObj>
              </mc:Choice>
              <mc:Fallback>
                <p:oleObj name="Equation" r:id="rId10" imgW="4432300" imgH="4445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943600"/>
                        <a:ext cx="76120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4227493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Advantages</a:t>
            </a:r>
          </a:p>
          <a:p>
            <a:pPr lvl="1"/>
            <a:r>
              <a:rPr lang="en-US" altLang="en-US" dirty="0"/>
              <a:t>Simple to code</a:t>
            </a:r>
          </a:p>
          <a:p>
            <a:pPr lvl="1"/>
            <a:r>
              <a:rPr lang="en-US" altLang="en-US" dirty="0"/>
              <a:t>Requires little memory (in-place)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4206895"/>
            <a:ext cx="4724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ym typeface="Symbol" pitchFamily="18" charset="2"/>
              </a:rPr>
              <a:t>Disadvantages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(n</a:t>
            </a:r>
            <a:r>
              <a:rPr lang="en-US" altLang="en-US" baseline="30000" dirty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running time in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 altLang="en-US" dirty="0">
                <a:sym typeface="Symbol" pitchFamily="18" charset="2"/>
              </a:rPr>
              <a:t> &amp;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 altLang="en-US" dirty="0">
                <a:sym typeface="Symbol" pitchFamily="18" charset="2"/>
              </a:rPr>
              <a:t> case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Nobody “EVER” uses bubble sort (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EXTREMELY INEFFICIENT</a:t>
            </a:r>
            <a:r>
              <a:rPr lang="en-US" alt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75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099222" cy="2971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Start with empty left hand and cards face down on the table.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compare it with each card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these cards were originally the top cards of the pile on the table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87F-66E5-4743-B9EC-F7A93D7778CD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24171"/>
            <a:ext cx="3527222" cy="243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41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0.56</a:t>
            </a:r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2.78</a:t>
            </a:r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7.42</a:t>
            </a:r>
          </a:p>
        </p:txBody>
      </p:sp>
      <p:sp>
        <p:nvSpPr>
          <p:cNvPr id="37" name="Rectangle 70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38" name="Rectangle 72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39" name="Rectangle 74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0: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3" name="Group 87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44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45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46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47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48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49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50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51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52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53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54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8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0.56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1: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5" name="Group 29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51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0.56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2: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2895600" y="5257800"/>
            <a:ext cx="1066800" cy="381000"/>
            <a:chOff x="2016" y="3072"/>
            <a:chExt cx="672" cy="240"/>
          </a:xfrm>
        </p:grpSpPr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46" name="AutoShape 33"/>
          <p:cNvCxnSpPr>
            <a:cxnSpLocks noChangeShapeType="1"/>
            <a:stCxn id="44" idx="2"/>
            <a:endCxn id="45" idx="2"/>
          </p:cNvCxnSpPr>
          <p:nvPr/>
        </p:nvCxnSpPr>
        <p:spPr bwMode="auto">
          <a:xfrm rot="16200000" flipH="1">
            <a:off x="34290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47" name="Group 34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8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0.56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7" name="Group 28"/>
          <p:cNvGrpSpPr>
            <a:grpSpLocks/>
          </p:cNvGrpSpPr>
          <p:nvPr/>
        </p:nvGrpSpPr>
        <p:grpSpPr bwMode="auto">
          <a:xfrm>
            <a:off x="2362200" y="5257800"/>
            <a:ext cx="1066800" cy="381000"/>
            <a:chOff x="2016" y="3072"/>
            <a:chExt cx="672" cy="240"/>
          </a:xfrm>
        </p:grpSpPr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2.78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70" name="AutoShape 31"/>
          <p:cNvCxnSpPr>
            <a:cxnSpLocks noChangeShapeType="1"/>
            <a:stCxn id="68" idx="2"/>
            <a:endCxn id="69" idx="2"/>
          </p:cNvCxnSpPr>
          <p:nvPr/>
        </p:nvCxnSpPr>
        <p:spPr bwMode="auto">
          <a:xfrm rot="16200000" flipH="1">
            <a:off x="28956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71" name="Group 44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2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3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4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5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82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4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6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23622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2.78</a:t>
              </a:r>
              <a:endParaRPr kumimoji="0" lang="en-US" sz="1400" b="1" dirty="0">
                <a:latin typeface="+mj-lt"/>
              </a:endParaRPr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8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9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7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55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3: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3429000" y="5257800"/>
            <a:ext cx="1066800" cy="381000"/>
            <a:chOff x="2016" y="3072"/>
            <a:chExt cx="672" cy="240"/>
          </a:xfrm>
        </p:grpSpPr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8" name="AutoShape 31"/>
          <p:cNvCxnSpPr>
            <a:cxnSpLocks noChangeShapeType="1"/>
          </p:cNvCxnSpPr>
          <p:nvPr/>
        </p:nvCxnSpPr>
        <p:spPr bwMode="auto">
          <a:xfrm rot="16200000" flipH="1">
            <a:off x="3962400" y="5378451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2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3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4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3: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28956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2.78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49" name="AutoShape 31"/>
          <p:cNvCxnSpPr>
            <a:cxnSpLocks noChangeShapeType="1"/>
            <a:stCxn id="46" idx="2"/>
            <a:endCxn id="47" idx="2"/>
          </p:cNvCxnSpPr>
          <p:nvPr/>
        </p:nvCxnSpPr>
        <p:spPr bwMode="auto">
          <a:xfrm rot="16200000" flipH="1">
            <a:off x="34290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0" name="Group 44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6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6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Types of Sorting Algorithms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099222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Non-recursive/Incremental comparison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Selection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Bubble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Insertion sort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Recursive comparison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Merge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Quick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Heap sort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Non-comparison linear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Count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Radix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Bucket sort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87F-66E5-4743-B9EC-F7A93D7778CD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69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3: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28956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2.78</a:t>
              </a:r>
              <a:endParaRPr kumimoji="0" lang="en-US" sz="1400" b="1" dirty="0">
                <a:latin typeface="+mj-lt"/>
              </a:endParaRPr>
            </a:p>
          </p:txBody>
        </p:sp>
      </p:grpSp>
      <p:grpSp>
        <p:nvGrpSpPr>
          <p:cNvPr id="50" name="Group 44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6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60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1.17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4: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4" name="Group 28"/>
          <p:cNvGrpSpPr>
            <a:grpSpLocks/>
          </p:cNvGrpSpPr>
          <p:nvPr/>
        </p:nvGrpSpPr>
        <p:grpSpPr bwMode="auto">
          <a:xfrm>
            <a:off x="3962400" y="5257800"/>
            <a:ext cx="1066800" cy="381000"/>
            <a:chOff x="2016" y="3072"/>
            <a:chExt cx="672" cy="240"/>
          </a:xfrm>
        </p:grpSpPr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1.17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7" name="AutoShape 31"/>
          <p:cNvCxnSpPr>
            <a:cxnSpLocks noChangeShapeType="1"/>
            <a:stCxn id="65" idx="2"/>
            <a:endCxn id="66" idx="2"/>
          </p:cNvCxnSpPr>
          <p:nvPr/>
        </p:nvCxnSpPr>
        <p:spPr bwMode="auto">
          <a:xfrm rot="16200000" flipH="1">
            <a:off x="44958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68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9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grpSp>
        <p:nvGrpSpPr>
          <p:cNvPr id="44" name="Group 13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4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84" name="Group 28"/>
          <p:cNvGrpSpPr>
            <a:grpSpLocks/>
          </p:cNvGrpSpPr>
          <p:nvPr/>
        </p:nvGrpSpPr>
        <p:grpSpPr bwMode="auto">
          <a:xfrm>
            <a:off x="3429000" y="5257800"/>
            <a:ext cx="1066800" cy="381000"/>
            <a:chOff x="2016" y="3072"/>
            <a:chExt cx="672" cy="240"/>
          </a:xfrm>
        </p:grpSpPr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1.17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2.78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87" name="AutoShape 31"/>
          <p:cNvCxnSpPr>
            <a:cxnSpLocks noChangeShapeType="1"/>
            <a:stCxn id="85" idx="2"/>
            <a:endCxn id="86" idx="2"/>
          </p:cNvCxnSpPr>
          <p:nvPr/>
        </p:nvCxnSpPr>
        <p:spPr bwMode="auto">
          <a:xfrm rot="16200000" flipH="1">
            <a:off x="39624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87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1.17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4: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5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8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9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0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1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2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4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04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0.32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5: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1" name="Group 28"/>
          <p:cNvGrpSpPr>
            <a:grpSpLocks/>
          </p:cNvGrpSpPr>
          <p:nvPr/>
        </p:nvGrpSpPr>
        <p:grpSpPr bwMode="auto">
          <a:xfrm>
            <a:off x="4495800" y="5257800"/>
            <a:ext cx="1066800" cy="381000"/>
            <a:chOff x="2016" y="3072"/>
            <a:chExt cx="672" cy="240"/>
          </a:xfrm>
        </p:grpSpPr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44" name="AutoShape 31"/>
          <p:cNvCxnSpPr>
            <a:cxnSpLocks noChangeShapeType="1"/>
            <a:stCxn id="42" idx="2"/>
            <a:endCxn id="43" idx="2"/>
          </p:cNvCxnSpPr>
          <p:nvPr/>
        </p:nvCxnSpPr>
        <p:spPr bwMode="auto">
          <a:xfrm rot="16200000" flipH="1">
            <a:off x="50292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0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7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9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3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0.32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5: 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3962400" y="5257800"/>
            <a:ext cx="1066800" cy="381000"/>
            <a:chOff x="2016" y="3072"/>
            <a:chExt cx="672" cy="240"/>
          </a:xfrm>
        </p:grpSpPr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2.78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8" name="AutoShape 31"/>
          <p:cNvCxnSpPr>
            <a:cxnSpLocks noChangeShapeType="1"/>
            <a:stCxn id="66" idx="2"/>
            <a:endCxn id="67" idx="2"/>
          </p:cNvCxnSpPr>
          <p:nvPr/>
        </p:nvCxnSpPr>
        <p:spPr bwMode="auto">
          <a:xfrm rot="16200000" flipH="1">
            <a:off x="44958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2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3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4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5: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34290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1.17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50" name="AutoShape 31"/>
          <p:cNvCxnSpPr>
            <a:cxnSpLocks noChangeShapeType="1"/>
            <a:stCxn id="46" idx="2"/>
            <a:endCxn id="47" idx="2"/>
          </p:cNvCxnSpPr>
          <p:nvPr/>
        </p:nvCxnSpPr>
        <p:spPr bwMode="auto">
          <a:xfrm rot="16200000" flipH="1">
            <a:off x="39624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1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80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0.32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5: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3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2895600" y="5257800"/>
            <a:ext cx="1066800" cy="381000"/>
            <a:chOff x="2016" y="3072"/>
            <a:chExt cx="672" cy="240"/>
          </a:xfrm>
        </p:grpSpPr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1.12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8" name="AutoShape 31"/>
          <p:cNvCxnSpPr>
            <a:cxnSpLocks noChangeShapeType="1"/>
            <a:stCxn id="66" idx="2"/>
            <a:endCxn id="67" idx="2"/>
          </p:cNvCxnSpPr>
          <p:nvPr/>
        </p:nvCxnSpPr>
        <p:spPr bwMode="auto">
          <a:xfrm rot="16200000" flipH="1">
            <a:off x="34290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2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3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4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9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5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4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23622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0.56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50" name="AutoShape 31"/>
          <p:cNvCxnSpPr>
            <a:cxnSpLocks noChangeShapeType="1"/>
            <a:stCxn id="46" idx="2"/>
            <a:endCxn id="47" idx="2"/>
          </p:cNvCxnSpPr>
          <p:nvPr/>
        </p:nvCxnSpPr>
        <p:spPr bwMode="auto">
          <a:xfrm rot="16200000" flipH="1">
            <a:off x="28956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1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80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3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5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5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23622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0.56</a:t>
              </a:r>
              <a:endParaRPr kumimoji="0" lang="en-US" sz="1400" b="1" dirty="0">
                <a:latin typeface="+mj-lt"/>
              </a:endParaRPr>
            </a:p>
          </p:txBody>
        </p:sp>
      </p:grpSp>
      <p:grpSp>
        <p:nvGrpSpPr>
          <p:cNvPr id="51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80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5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Selection Sort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95400"/>
            <a:ext cx="8340725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Idea:</a:t>
            </a:r>
          </a:p>
          <a:p>
            <a:pPr lvl="1" eaLnBrk="1" hangingPunct="1"/>
            <a:r>
              <a:rPr lang="en-US" altLang="en-US" sz="2200" dirty="0"/>
              <a:t>Find the smallest element in the array</a:t>
            </a:r>
          </a:p>
          <a:p>
            <a:pPr lvl="1" eaLnBrk="1" hangingPunct="1"/>
            <a:r>
              <a:rPr lang="en-US" altLang="en-US" sz="2200" dirty="0"/>
              <a:t>Exchange it with the element in the first position</a:t>
            </a:r>
          </a:p>
          <a:p>
            <a:pPr lvl="1" eaLnBrk="1" hangingPunct="1"/>
            <a:r>
              <a:rPr lang="en-US" altLang="en-US" sz="2200" dirty="0"/>
              <a:t>Find the second smallest element and exchange it with the element in the second position</a:t>
            </a:r>
          </a:p>
          <a:p>
            <a:pPr lvl="1" eaLnBrk="1" hangingPunct="1"/>
            <a:r>
              <a:rPr lang="en-US" altLang="en-US" sz="2200" dirty="0"/>
              <a:t>Continue until the array is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04825" y="4065588"/>
            <a:ext cx="3154363" cy="423862"/>
            <a:chOff x="221" y="912"/>
            <a:chExt cx="1987" cy="267"/>
          </a:xfrm>
          <a:noFill/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221038" y="406876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04825" y="4718050"/>
            <a:ext cx="3154363" cy="423863"/>
            <a:chOff x="221" y="912"/>
            <a:chExt cx="1987" cy="267"/>
          </a:xfrm>
          <a:noFill/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2309813" y="47307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504825" y="5380038"/>
            <a:ext cx="3154363" cy="423862"/>
            <a:chOff x="221" y="912"/>
            <a:chExt cx="1987" cy="267"/>
          </a:xfrm>
          <a:noFill/>
        </p:grpSpPr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765425" y="53863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504825" y="6053138"/>
            <a:ext cx="3154363" cy="423862"/>
            <a:chOff x="221" y="912"/>
            <a:chExt cx="1987" cy="267"/>
          </a:xfrm>
          <a:noFill/>
        </p:grpSpPr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2312988" y="60579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4856163" y="4718050"/>
            <a:ext cx="3154362" cy="423863"/>
            <a:chOff x="221" y="912"/>
            <a:chExt cx="1987" cy="267"/>
          </a:xfrm>
          <a:noFill/>
        </p:grpSpPr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99" name="Oval 97"/>
          <p:cNvSpPr>
            <a:spLocks noChangeArrowheads="1"/>
          </p:cNvSpPr>
          <p:nvPr/>
        </p:nvSpPr>
        <p:spPr bwMode="auto">
          <a:xfrm>
            <a:off x="7115175" y="407352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Oval 98"/>
          <p:cNvSpPr>
            <a:spLocks noChangeArrowheads="1"/>
          </p:cNvSpPr>
          <p:nvPr/>
        </p:nvSpPr>
        <p:spPr bwMode="auto">
          <a:xfrm>
            <a:off x="7583488" y="474186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1" name="Group 99"/>
          <p:cNvGrpSpPr>
            <a:grpSpLocks/>
          </p:cNvGrpSpPr>
          <p:nvPr/>
        </p:nvGrpSpPr>
        <p:grpSpPr bwMode="auto">
          <a:xfrm>
            <a:off x="4856163" y="4065588"/>
            <a:ext cx="3154362" cy="423862"/>
            <a:chOff x="221" y="912"/>
            <a:chExt cx="1987" cy="267"/>
          </a:xfrm>
          <a:noFill/>
        </p:grpSpPr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119" name="Group 117"/>
          <p:cNvGrpSpPr>
            <a:grpSpLocks/>
          </p:cNvGrpSpPr>
          <p:nvPr/>
        </p:nvGrpSpPr>
        <p:grpSpPr bwMode="auto">
          <a:xfrm>
            <a:off x="4856163" y="5380038"/>
            <a:ext cx="3154362" cy="423862"/>
            <a:chOff x="221" y="912"/>
            <a:chExt cx="1987" cy="267"/>
          </a:xfrm>
          <a:noFill/>
        </p:grpSpPr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137" name="Oval 135"/>
          <p:cNvSpPr>
            <a:spLocks noChangeArrowheads="1"/>
          </p:cNvSpPr>
          <p:nvPr/>
        </p:nvSpPr>
        <p:spPr bwMode="auto">
          <a:xfrm>
            <a:off x="7569200" y="53927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8" name="Group 136"/>
          <p:cNvGrpSpPr>
            <a:grpSpLocks/>
          </p:cNvGrpSpPr>
          <p:nvPr/>
        </p:nvGrpSpPr>
        <p:grpSpPr bwMode="auto">
          <a:xfrm>
            <a:off x="4856163" y="6053138"/>
            <a:ext cx="3154362" cy="423862"/>
            <a:chOff x="221" y="912"/>
            <a:chExt cx="1987" cy="267"/>
          </a:xfrm>
          <a:noFill/>
        </p:grpSpPr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3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9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 animBg="1"/>
      <p:bldP spid="80" grpId="0" animBg="1"/>
      <p:bldP spid="99" grpId="0" animBg="1"/>
      <p:bldP spid="100" grpId="0" animBg="1"/>
      <p:bldP spid="1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6.21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6: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3" name="Group 28"/>
          <p:cNvGrpSpPr>
            <a:grpSpLocks/>
          </p:cNvGrpSpPr>
          <p:nvPr/>
        </p:nvGrpSpPr>
        <p:grpSpPr bwMode="auto">
          <a:xfrm>
            <a:off x="5029200" y="5257800"/>
            <a:ext cx="1066800" cy="381000"/>
            <a:chOff x="2016" y="3072"/>
            <a:chExt cx="672" cy="240"/>
          </a:xfrm>
        </p:grpSpPr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6.21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6" name="AutoShape 31"/>
          <p:cNvCxnSpPr>
            <a:cxnSpLocks noChangeShapeType="1"/>
            <a:stCxn id="64" idx="2"/>
            <a:endCxn id="65" idx="2"/>
          </p:cNvCxnSpPr>
          <p:nvPr/>
        </p:nvCxnSpPr>
        <p:spPr bwMode="auto">
          <a:xfrm rot="16200000" flipH="1">
            <a:off x="55626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67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5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4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6: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3" name="Group 28"/>
          <p:cNvGrpSpPr>
            <a:grpSpLocks/>
          </p:cNvGrpSpPr>
          <p:nvPr/>
        </p:nvGrpSpPr>
        <p:grpSpPr bwMode="auto">
          <a:xfrm>
            <a:off x="5029200" y="5257800"/>
            <a:ext cx="1066800" cy="381000"/>
            <a:chOff x="2016" y="3072"/>
            <a:chExt cx="672" cy="240"/>
          </a:xfrm>
        </p:grpSpPr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6.21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grpSp>
        <p:nvGrpSpPr>
          <p:cNvPr id="67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5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759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7: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55626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4.42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51" name="AutoShape 31"/>
          <p:cNvCxnSpPr>
            <a:cxnSpLocks noChangeShapeType="1"/>
            <a:stCxn id="46" idx="2"/>
            <a:endCxn id="47" idx="2"/>
          </p:cNvCxnSpPr>
          <p:nvPr/>
        </p:nvCxnSpPr>
        <p:spPr bwMode="auto">
          <a:xfrm rot="16200000" flipH="1">
            <a:off x="60960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80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3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7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4.42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7: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4" name="Group 28"/>
          <p:cNvGrpSpPr>
            <a:grpSpLocks/>
          </p:cNvGrpSpPr>
          <p:nvPr/>
        </p:nvGrpSpPr>
        <p:grpSpPr bwMode="auto">
          <a:xfrm>
            <a:off x="5029200" y="5257800"/>
            <a:ext cx="1066800" cy="381000"/>
            <a:chOff x="2016" y="3072"/>
            <a:chExt cx="672" cy="240"/>
          </a:xfrm>
        </p:grpSpPr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4.42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6.21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8" name="AutoShape 31"/>
          <p:cNvCxnSpPr>
            <a:cxnSpLocks noChangeShapeType="1"/>
            <a:stCxn id="65" idx="2"/>
            <a:endCxn id="67" idx="2"/>
          </p:cNvCxnSpPr>
          <p:nvPr/>
        </p:nvCxnSpPr>
        <p:spPr bwMode="auto">
          <a:xfrm rot="16200000" flipH="1">
            <a:off x="55626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2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3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8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3.14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7: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4" name="Group 28"/>
          <p:cNvGrpSpPr>
            <a:grpSpLocks/>
          </p:cNvGrpSpPr>
          <p:nvPr/>
        </p:nvGrpSpPr>
        <p:grpSpPr bwMode="auto">
          <a:xfrm>
            <a:off x="5029200" y="5257800"/>
            <a:ext cx="1066800" cy="381000"/>
            <a:chOff x="2016" y="3072"/>
            <a:chExt cx="672" cy="240"/>
          </a:xfrm>
        </p:grpSpPr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4.42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6.21</a:t>
              </a:r>
              <a:endParaRPr kumimoji="0" lang="en-US" sz="1400" b="1" dirty="0">
                <a:latin typeface="+mj-lt"/>
              </a:endParaRPr>
            </a:p>
          </p:txBody>
        </p:sp>
      </p:grp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2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3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44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3.14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8: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4" name="Group 28"/>
          <p:cNvGrpSpPr>
            <a:grpSpLocks/>
          </p:cNvGrpSpPr>
          <p:nvPr/>
        </p:nvGrpSpPr>
        <p:grpSpPr bwMode="auto">
          <a:xfrm>
            <a:off x="6096000" y="5257800"/>
            <a:ext cx="1066800" cy="381000"/>
            <a:chOff x="2016" y="3072"/>
            <a:chExt cx="672" cy="240"/>
          </a:xfrm>
        </p:grpSpPr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3.14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7.42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47" name="AutoShape 31"/>
          <p:cNvCxnSpPr>
            <a:cxnSpLocks noChangeShapeType="1"/>
            <a:stCxn id="45" idx="2"/>
            <a:endCxn id="46" idx="2"/>
          </p:cNvCxnSpPr>
          <p:nvPr/>
        </p:nvCxnSpPr>
        <p:spPr bwMode="auto">
          <a:xfrm rot="16200000" flipH="1">
            <a:off x="66294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1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68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4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7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3.14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8: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4" name="Group 28"/>
          <p:cNvGrpSpPr>
            <a:grpSpLocks/>
          </p:cNvGrpSpPr>
          <p:nvPr/>
        </p:nvGrpSpPr>
        <p:grpSpPr bwMode="auto">
          <a:xfrm>
            <a:off x="5562600" y="5257800"/>
            <a:ext cx="1066800" cy="381000"/>
            <a:chOff x="2016" y="3072"/>
            <a:chExt cx="672" cy="240"/>
          </a:xfrm>
        </p:grpSpPr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3.14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6.21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69" name="AutoShape 31"/>
          <p:cNvCxnSpPr>
            <a:cxnSpLocks noChangeShapeType="1"/>
            <a:stCxn id="65" idx="2"/>
            <a:endCxn id="67" idx="2"/>
          </p:cNvCxnSpPr>
          <p:nvPr/>
        </p:nvCxnSpPr>
        <p:spPr bwMode="auto">
          <a:xfrm rot="16200000" flipH="1">
            <a:off x="60960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70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0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8: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50292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3.14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4.42</a:t>
              </a:r>
              <a:endParaRPr kumimoji="0" lang="en-US" sz="1400" b="1" dirty="0">
                <a:latin typeface="+mj-lt"/>
              </a:endParaRPr>
            </a:p>
          </p:txBody>
        </p:sp>
      </p:grpSp>
      <p:cxnSp>
        <p:nvCxnSpPr>
          <p:cNvPr id="51" name="AutoShape 31"/>
          <p:cNvCxnSpPr>
            <a:cxnSpLocks noChangeShapeType="1"/>
            <a:stCxn id="46" idx="2"/>
            <a:endCxn id="47" idx="2"/>
          </p:cNvCxnSpPr>
          <p:nvPr/>
        </p:nvCxnSpPr>
        <p:spPr bwMode="auto">
          <a:xfrm rot="16200000" flipH="1">
            <a:off x="5562600" y="5372100"/>
            <a:ext cx="12700" cy="533400"/>
          </a:xfrm>
          <a:prstGeom prst="curvedConnector3">
            <a:avLst>
              <a:gd name="adj1" fmla="val 1800000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2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3.14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7.71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8: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3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5029200" y="5257800"/>
            <a:ext cx="1066800" cy="381000"/>
            <a:chOff x="2016" y="3072"/>
            <a:chExt cx="672" cy="24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3.14</a:t>
              </a:r>
              <a:endParaRPr kumimoji="0" lang="en-US" sz="14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4.42</a:t>
              </a:r>
              <a:endParaRPr kumimoji="0" lang="en-US" sz="1400" b="1" dirty="0">
                <a:latin typeface="+mj-lt"/>
              </a:endParaRPr>
            </a:p>
          </p:txBody>
        </p:sp>
      </p:grp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85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3.14</a:t>
            </a: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7.71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9: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step 0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2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0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229600" cy="53641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j ← 0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 - 2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smallest</a:t>
            </a:r>
            <a:r>
              <a:rPr lang="en-US" altLang="en-US" dirty="0">
                <a:solidFill>
                  <a:schemeClr val="tx1"/>
                </a:solidFill>
              </a:rPr>
              <a:t> ←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← j + 1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   if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] &lt; A[smallest]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	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      exchange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A[j] ↔ A[smallest]</a:t>
            </a:r>
            <a:endParaRPr lang="en-US" altLang="en-US" dirty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72200" y="1341438"/>
            <a:ext cx="2133600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Cost	 Steps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 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3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5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6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200" baseline="-25000" dirty="0">
                <a:solidFill>
                  <a:schemeClr val="tx1"/>
                </a:solidFill>
                <a:latin typeface="Comic Sans MS" pitchFamily="66" charset="0"/>
              </a:rPr>
              <a:t>7</a:t>
            </a:r>
            <a:r>
              <a:rPr lang="en-US" altLang="en-US" sz="2200" dirty="0">
                <a:solidFill>
                  <a:schemeClr val="tx1"/>
                </a:solidFill>
                <a:latin typeface="Comic Sans MS" pitchFamily="66" charset="0"/>
              </a:rPr>
              <a:t> 	   n-1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29554"/>
              </p:ext>
            </p:extLst>
          </p:nvPr>
        </p:nvGraphicFramePr>
        <p:xfrm>
          <a:off x="7451725" y="3352800"/>
          <a:ext cx="473075" cy="61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42720" imgH="444240" progId="Equation.3">
                  <p:embed/>
                </p:oleObj>
              </mc:Choice>
              <mc:Fallback>
                <p:oleObj name="Equation" r:id="rId4" imgW="342720" imgH="4442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352800"/>
                        <a:ext cx="473075" cy="615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02748"/>
              </p:ext>
            </p:extLst>
          </p:nvPr>
        </p:nvGraphicFramePr>
        <p:xfrm>
          <a:off x="520700" y="5867400"/>
          <a:ext cx="7415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4317840" imgH="444240" progId="Equation.3">
                  <p:embed/>
                </p:oleObj>
              </mc:Choice>
              <mc:Fallback>
                <p:oleObj name="Equation" r:id="rId6" imgW="4317840" imgH="444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867400"/>
                        <a:ext cx="74152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771996"/>
              </p:ext>
            </p:extLst>
          </p:nvPr>
        </p:nvGraphicFramePr>
        <p:xfrm>
          <a:off x="7455971" y="3962400"/>
          <a:ext cx="4688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342720" imgH="444240" progId="Equation.3">
                  <p:embed/>
                </p:oleObj>
              </mc:Choice>
              <mc:Fallback>
                <p:oleObj name="Equation" r:id="rId8" imgW="34272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971" y="3962400"/>
                        <a:ext cx="468829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37416"/>
              </p:ext>
            </p:extLst>
          </p:nvPr>
        </p:nvGraphicFramePr>
        <p:xfrm>
          <a:off x="7469187" y="4512424"/>
          <a:ext cx="455613" cy="59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42720" imgH="444240" progId="Equation.3">
                  <p:embed/>
                </p:oleObj>
              </mc:Choice>
              <mc:Fallback>
                <p:oleObj name="Equation" r:id="rId10" imgW="342720" imgH="444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7" y="4512424"/>
                        <a:ext cx="455613" cy="592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Selection Sort Analysis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43013" y="5562600"/>
            <a:ext cx="6408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: # of times the inner for loop statement is executed at iteration j </a:t>
            </a:r>
          </a:p>
        </p:txBody>
      </p:sp>
    </p:spTree>
    <p:extLst>
      <p:ext uri="{BB962C8B-B14F-4D97-AF65-F5344CB8AC3E}">
        <p14:creationId xmlns:p14="http://schemas.microsoft.com/office/powerpoint/2010/main" val="33812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620000" cy="31242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b="1" dirty="0" err="1">
                <a:latin typeface="Courier New" pitchFamily="49" charset="0"/>
              </a:rPr>
              <a:t>InsertionSort</a:t>
            </a:r>
            <a:r>
              <a:rPr lang="en-US" sz="2000" b="1" dirty="0">
                <a:latin typeface="Courier New" pitchFamily="49" charset="0"/>
              </a:rPr>
              <a:t>(A,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1 to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key 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j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while (j &gt;= 0) and (A[j] &gt; key)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A[j+1] = A[j]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	j = j –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itchFamily="49" charset="0"/>
              </a:rPr>
              <a:t>	A[j+1] = key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629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7.42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429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1.12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9624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1.17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62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0.32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95800" y="52578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2.78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2895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0.56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3.14</a:t>
            </a: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71628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+mj-lt"/>
              </a:rPr>
              <a:t>7.71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762000" y="525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>
                <a:latin typeface="+mj-lt"/>
              </a:rPr>
              <a:t>Value</a:t>
            </a: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6.21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55626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+mj-lt"/>
              </a:rPr>
              <a:t>4.42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2514600" y="62626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Iteration 10:  </a:t>
            </a:r>
            <a:r>
              <a:rPr kumimoji="0" lang="en-US" dirty="0">
                <a:solidFill>
                  <a:srgbClr val="003399"/>
                </a:solidFill>
                <a:latin typeface="+mj-lt"/>
              </a:rPr>
              <a:t>DONE!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grpSp>
        <p:nvGrpSpPr>
          <p:cNvPr id="62" name="Group 32"/>
          <p:cNvGrpSpPr>
            <a:grpSpLocks/>
          </p:cNvGrpSpPr>
          <p:nvPr/>
        </p:nvGrpSpPr>
        <p:grpSpPr bwMode="auto">
          <a:xfrm>
            <a:off x="762000" y="4876800"/>
            <a:ext cx="6934200" cy="381000"/>
            <a:chOff x="672" y="2304"/>
            <a:chExt cx="4368" cy="240"/>
          </a:xfrm>
        </p:grpSpPr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94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8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152400" y="1400176"/>
            <a:ext cx="8229600" cy="4557711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sz="2200" b="1" dirty="0" err="1">
                <a:latin typeface="Courier New" pitchFamily="49" charset="0"/>
              </a:rPr>
              <a:t>InsertionSort</a:t>
            </a:r>
            <a:r>
              <a:rPr lang="en-US" sz="2200" b="1" dirty="0">
                <a:latin typeface="Courier New" pitchFamily="49" charset="0"/>
              </a:rPr>
              <a:t>(A, n)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for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 = 1 to n-1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key = A[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j =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 - 1;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while (j&gt;=0) and (A[j] &gt; key){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A[j+1] = A[j]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j = j – 1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A[j+1] = key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}	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400800" y="12477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     n-1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	   n-1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	   n-1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5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6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alt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7</a:t>
            </a:r>
            <a:r>
              <a:rPr lang="en-US" altLang="en-US" sz="2400" dirty="0">
                <a:solidFill>
                  <a:schemeClr val="tx1"/>
                </a:solidFill>
                <a:latin typeface="Comic Sans MS" pitchFamily="66" charset="0"/>
              </a:rPr>
              <a:t>	   n-1	</a:t>
            </a:r>
            <a:r>
              <a:rPr lang="en-US" altLang="en-US" sz="2400" dirty="0">
                <a:solidFill>
                  <a:schemeClr val="tx1"/>
                </a:solidFill>
              </a:rPr>
              <a:t>   </a:t>
            </a:r>
            <a:endParaRPr lang="en-US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FACF-0ADB-43BB-A851-3BCA7640C1DA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26104"/>
              </p:ext>
            </p:extLst>
          </p:nvPr>
        </p:nvGraphicFramePr>
        <p:xfrm>
          <a:off x="7570788" y="3059113"/>
          <a:ext cx="788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444240" imgH="291960" progId="Equation.3">
                  <p:embed/>
                </p:oleObj>
              </mc:Choice>
              <mc:Fallback>
                <p:oleObj name="Equation" r:id="rId4" imgW="444240" imgH="291960" progId="Equation.3">
                  <p:embed/>
                  <p:pic>
                    <p:nvPicPr>
                      <p:cNvPr id="220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3059113"/>
                        <a:ext cx="7889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3291"/>
              </p:ext>
            </p:extLst>
          </p:nvPr>
        </p:nvGraphicFramePr>
        <p:xfrm>
          <a:off x="320675" y="5954713"/>
          <a:ext cx="7702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4635360" imgH="431640" progId="Equation.3">
                  <p:embed/>
                </p:oleObj>
              </mc:Choice>
              <mc:Fallback>
                <p:oleObj name="Equation" r:id="rId6" imgW="4635360" imgH="431640" progId="Equation.3">
                  <p:embed/>
                  <p:pic>
                    <p:nvPicPr>
                      <p:cNvPr id="22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954713"/>
                        <a:ext cx="7702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243013" y="5576887"/>
            <a:ext cx="559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: # of times the while statement is executed at iteration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30592"/>
              </p:ext>
            </p:extLst>
          </p:nvPr>
        </p:nvGraphicFramePr>
        <p:xfrm>
          <a:off x="7554913" y="3521075"/>
          <a:ext cx="788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444240" imgH="291960" progId="Equation.3">
                  <p:embed/>
                </p:oleObj>
              </mc:Choice>
              <mc:Fallback>
                <p:oleObj name="Equation" r:id="rId8" imgW="444240" imgH="2919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3521075"/>
                        <a:ext cx="7889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2229"/>
              </p:ext>
            </p:extLst>
          </p:nvPr>
        </p:nvGraphicFramePr>
        <p:xfrm>
          <a:off x="7554913" y="3962400"/>
          <a:ext cx="788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444240" imgH="291960" progId="Equation.3">
                  <p:embed/>
                </p:oleObj>
              </mc:Choice>
              <mc:Fallback>
                <p:oleObj name="Equation" r:id="rId10" imgW="444240" imgH="2919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3962400"/>
                        <a:ext cx="7889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493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Best Case Analysis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595438"/>
            <a:ext cx="6858000" cy="419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The array is already sorted in ascending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Inner loop will not be executed</a:t>
            </a:r>
          </a:p>
          <a:p>
            <a:pPr>
              <a:lnSpc>
                <a:spcPct val="110000"/>
              </a:lnSpc>
            </a:pPr>
            <a:r>
              <a:rPr lang="en-US" dirty="0"/>
              <a:t>The number of moves: 2*(n-1) </a:t>
            </a:r>
          </a:p>
          <a:p>
            <a:pPr>
              <a:lnSpc>
                <a:spcPct val="110000"/>
              </a:lnSpc>
            </a:pPr>
            <a:r>
              <a:rPr lang="en-US" dirty="0"/>
              <a:t>The number of key comparisons: (n-1)</a:t>
            </a: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altLang="en-US" sz="2000" dirty="0"/>
              <a:t>T(n) = 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(n-1) + 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 -1) + c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(n -1) + c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(n -1) + c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(n-1)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en-US" sz="2000" dirty="0"/>
              <a:t>= (c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)n - (c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+ c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= an + b = </a:t>
            </a:r>
            <a:r>
              <a:rPr lang="en-US" altLang="en-US" sz="2000" dirty="0">
                <a:sym typeface="Symbol" pitchFamily="18" charset="2"/>
              </a:rPr>
              <a:t></a:t>
            </a:r>
            <a:r>
              <a:rPr lang="en-US" altLang="en-US" sz="2000" dirty="0"/>
              <a:t>(n)</a:t>
            </a:r>
            <a:endParaRPr lang="en-US" altLang="en-US" sz="2000" baseline="30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0F46-6810-4738-95F0-991F04E7A7E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76800" y="1143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b="1" dirty="0">
                <a:solidFill>
                  <a:srgbClr val="DD0111"/>
                </a:solidFill>
              </a:rPr>
              <a:t>“while </a:t>
            </a:r>
            <a:r>
              <a:rPr lang="en-US" altLang="en-US" sz="2400" dirty="0">
                <a:solidFill>
                  <a:srgbClr val="DD0111"/>
                </a:solidFill>
              </a:rPr>
              <a:t>j &gt;= 0 and A[j] &gt; key”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52682"/>
              </p:ext>
            </p:extLst>
          </p:nvPr>
        </p:nvGraphicFramePr>
        <p:xfrm>
          <a:off x="320675" y="5954713"/>
          <a:ext cx="7702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4635360" imgH="431640" progId="Equation.3">
                  <p:embed/>
                </p:oleObj>
              </mc:Choice>
              <mc:Fallback>
                <p:oleObj name="Equation" r:id="rId4" imgW="4635360" imgH="4316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954713"/>
                        <a:ext cx="7702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475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519238"/>
            <a:ext cx="8232775" cy="50339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array is in reverse sorted order</a:t>
            </a:r>
          </a:p>
          <a:p>
            <a:pPr>
              <a:lnSpc>
                <a:spcPct val="120000"/>
              </a:lnSpc>
            </a:pPr>
            <a:r>
              <a:rPr lang="en-US" dirty="0"/>
              <a:t>The number of moves: 2*(n-1)+(1+2+...+n-1)= 2*(n-1)+ </a:t>
            </a:r>
            <a:r>
              <a:rPr lang="en-US" dirty="0">
                <a:sym typeface="Wingdings" pitchFamily="2" charset="2"/>
              </a:rPr>
              <a:t>n*(n-1)/2</a:t>
            </a:r>
          </a:p>
          <a:p>
            <a:pPr>
              <a:lnSpc>
                <a:spcPct val="120000"/>
              </a:lnSpc>
            </a:pPr>
            <a:r>
              <a:rPr lang="en-US" dirty="0"/>
              <a:t>The number of key comparisons: (1+2+...+n-1)= </a:t>
            </a:r>
            <a:r>
              <a:rPr lang="en-US" dirty="0">
                <a:sym typeface="Wingdings" pitchFamily="2" charset="2"/>
              </a:rPr>
              <a:t>n*(n-1)/2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Always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dirty="0">
                <a:latin typeface="Comic Sans MS" pitchFamily="66" charset="0"/>
              </a:rPr>
              <a:t>j</a:t>
            </a:r>
            <a:r>
              <a:rPr lang="en-US" altLang="en-US" sz="2000" dirty="0">
                <a:latin typeface="Comic Sans MS" pitchFamily="66" charset="0"/>
              </a:rPr>
              <a:t>] &gt; key</a:t>
            </a:r>
            <a:r>
              <a:rPr lang="en-US" altLang="en-US" sz="2000" dirty="0"/>
              <a:t> in </a:t>
            </a:r>
            <a:r>
              <a:rPr lang="en-US" altLang="en-US" sz="2000" b="1" dirty="0"/>
              <a:t>while</a:t>
            </a:r>
            <a:r>
              <a:rPr lang="en-US" alt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Have to compare </a:t>
            </a:r>
            <a:r>
              <a:rPr lang="en-US" altLang="en-US" sz="2000" dirty="0">
                <a:latin typeface="Comic Sans MS" pitchFamily="66" charset="0"/>
              </a:rPr>
              <a:t>key</a:t>
            </a:r>
            <a:r>
              <a:rPr lang="en-US" altLang="en-US" sz="2000" i="1" dirty="0"/>
              <a:t> </a:t>
            </a:r>
            <a:r>
              <a:rPr lang="en-US" altLang="en-US" sz="2000" dirty="0"/>
              <a:t>with all elements to the left of the </a:t>
            </a:r>
            <a:r>
              <a:rPr lang="en-US" altLang="en-US" sz="2000" dirty="0">
                <a:latin typeface="Comic Sans MS" pitchFamily="66" charset="0"/>
              </a:rPr>
              <a:t>j</a:t>
            </a:r>
            <a:r>
              <a:rPr lang="en-US" altLang="en-US" sz="2000" i="1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position </a:t>
            </a:r>
            <a:r>
              <a:rPr lang="en-US" altLang="en-US" sz="2000" dirty="0">
                <a:sym typeface="Symbol" pitchFamily="18" charset="2"/>
              </a:rPr>
              <a:t> </a:t>
            </a:r>
            <a:r>
              <a:rPr lang="en-US" altLang="en-US" sz="2000" dirty="0"/>
              <a:t>compare with</a:t>
            </a:r>
            <a:r>
              <a:rPr lang="en-US" altLang="en-US" sz="2000" dirty="0">
                <a:latin typeface="Comic Sans MS" pitchFamily="66" charset="0"/>
              </a:rPr>
              <a:t> i-1</a:t>
            </a:r>
            <a:r>
              <a:rPr lang="en-US" altLang="en-US" sz="2000" dirty="0"/>
              <a:t> elements </a:t>
            </a:r>
            <a:r>
              <a:rPr lang="en-US" altLang="en-US" sz="2000" dirty="0">
                <a:sym typeface="Symbol" pitchFamily="18" charset="2"/>
              </a:rPr>
              <a:t>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>
                <a:latin typeface="Comic Sans MS" pitchFamily="66" charset="0"/>
              </a:rPr>
              <a:t>j</a:t>
            </a:r>
            <a:r>
              <a:rPr lang="en-US" altLang="en-US" sz="2000" dirty="0">
                <a:latin typeface="Comic Sans MS" pitchFamily="66" charset="0"/>
              </a:rPr>
              <a:t> =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lvl="1">
              <a:buFontTx/>
              <a:buNone/>
            </a:pP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		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					</a:t>
            </a:r>
            <a:r>
              <a:rPr lang="en-US" altLang="en-US" sz="1800" dirty="0"/>
              <a:t>a quadratic function of n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T(n) = </a:t>
            </a:r>
            <a:r>
              <a:rPr lang="en-US" altLang="en-US" sz="18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1800" dirty="0">
                <a:latin typeface="Comic Sans MS" pitchFamily="66" charset="0"/>
              </a:rPr>
              <a:t>(n</a:t>
            </a:r>
            <a:r>
              <a:rPr lang="en-US" altLang="en-US" sz="1800" baseline="30000" dirty="0">
                <a:latin typeface="Comic Sans MS" pitchFamily="66" charset="0"/>
              </a:rPr>
              <a:t>2</a:t>
            </a:r>
            <a:r>
              <a:rPr lang="en-US" altLang="en-US" sz="1800" dirty="0">
                <a:latin typeface="Comic Sans MS" pitchFamily="66" charset="0"/>
              </a:rPr>
              <a:t>)	</a:t>
            </a:r>
            <a:r>
              <a:rPr lang="en-US" altLang="en-US" sz="1800" dirty="0"/>
              <a:t>  		order of growth in </a:t>
            </a:r>
            <a:r>
              <a:rPr lang="en-US" altLang="en-US" sz="1800" dirty="0">
                <a:latin typeface="Comic Sans MS" pitchFamily="66" charset="0"/>
              </a:rPr>
              <a:t>n</a:t>
            </a:r>
            <a:r>
              <a:rPr lang="en-US" altLang="en-US" sz="1800" baseline="30000" dirty="0">
                <a:latin typeface="Comic Sans MS" pitchFamily="66" charset="0"/>
              </a:rPr>
              <a:t>2</a:t>
            </a:r>
            <a:endParaRPr lang="en-US" altLang="en-US" sz="1800" dirty="0">
              <a:latin typeface="Comic Sans MS" pitchFamily="66" charset="0"/>
            </a:endParaRPr>
          </a:p>
        </p:txBody>
      </p:sp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64819566"/>
              </p:ext>
            </p:extLst>
          </p:nvPr>
        </p:nvGraphicFramePr>
        <p:xfrm>
          <a:off x="609600" y="4446587"/>
          <a:ext cx="69183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4533840" imgH="431640" progId="Equation.3">
                  <p:embed/>
                </p:oleObj>
              </mc:Choice>
              <mc:Fallback>
                <p:oleObj name="Equation" r:id="rId4" imgW="4533840" imgH="431640" progId="Equation.3">
                  <p:embed/>
                  <p:pic>
                    <p:nvPicPr>
                      <p:cNvPr id="22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46587"/>
                        <a:ext cx="69183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3AFE-9FD3-4796-B512-57A64BAF1C28}" type="slidenum">
              <a:rPr lang="en-US" altLang="en-US"/>
              <a:pPr/>
              <a:t>43</a:t>
            </a:fld>
            <a:endParaRPr lang="en-US" altLang="en-US"/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81541"/>
              </p:ext>
            </p:extLst>
          </p:nvPr>
        </p:nvGraphicFramePr>
        <p:xfrm>
          <a:off x="1066800" y="4953001"/>
          <a:ext cx="1676399" cy="37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901440" imgH="203040" progId="Equation.3">
                  <p:embed/>
                </p:oleObj>
              </mc:Choice>
              <mc:Fallback>
                <p:oleObj name="Equation" r:id="rId6" imgW="901440" imgH="203040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1"/>
                        <a:ext cx="1676399" cy="378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4876800" y="1143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b="1" dirty="0">
                <a:solidFill>
                  <a:srgbClr val="DD0111"/>
                </a:solidFill>
              </a:rPr>
              <a:t>“while </a:t>
            </a:r>
            <a:r>
              <a:rPr lang="en-US" altLang="en-US" sz="2400" dirty="0">
                <a:solidFill>
                  <a:srgbClr val="DD0111"/>
                </a:solidFill>
              </a:rPr>
              <a:t>j &gt;= 0 and A[j] &gt; key”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587360"/>
              </p:ext>
            </p:extLst>
          </p:nvPr>
        </p:nvGraphicFramePr>
        <p:xfrm>
          <a:off x="7013520" y="3886200"/>
          <a:ext cx="137641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965160" imgH="431640" progId="Equation.3">
                  <p:embed/>
                </p:oleObj>
              </mc:Choice>
              <mc:Fallback>
                <p:oleObj name="Equation" r:id="rId8" imgW="965160" imgH="4316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20" y="3886200"/>
                        <a:ext cx="137641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52682"/>
              </p:ext>
            </p:extLst>
          </p:nvPr>
        </p:nvGraphicFramePr>
        <p:xfrm>
          <a:off x="320675" y="5954713"/>
          <a:ext cx="7702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4635500" imgH="431800" progId="Equation.3">
                  <p:embed/>
                </p:oleObj>
              </mc:Choice>
              <mc:Fallback>
                <p:oleObj name="Equation" r:id="rId10" imgW="4635500" imgH="431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954713"/>
                        <a:ext cx="7702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317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001000" cy="4800600"/>
          </a:xfrm>
        </p:spPr>
        <p:txBody>
          <a:bodyPr/>
          <a:lstStyle/>
          <a:p>
            <a:r>
              <a:rPr lang="en-US" dirty="0"/>
              <a:t>Running time not only depends on the size of the array but also the contents of the array.</a:t>
            </a:r>
            <a:endParaRPr lang="en-US" altLang="en-US" dirty="0"/>
          </a:p>
          <a:p>
            <a:endParaRPr lang="en-US" alt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Average-case: 	</a:t>
            </a:r>
            <a:r>
              <a:rPr lang="en-US" b="1" dirty="0">
                <a:sym typeface="Wingdings" pitchFamily="2" charset="2"/>
              </a:rPr>
              <a:t> O(n</a:t>
            </a:r>
            <a:r>
              <a:rPr lang="en-US" b="1" baseline="30000" dirty="0">
                <a:sym typeface="Wingdings" pitchFamily="2" charset="2"/>
              </a:rPr>
              <a:t>2</a:t>
            </a:r>
            <a:r>
              <a:rPr lang="en-US" b="1" dirty="0">
                <a:sym typeface="Wingdings" pitchFamily="2" charset="2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We have to look at all possible initial data organizations.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Good running time for “almost sorted” arrays </a:t>
            </a:r>
            <a:r>
              <a:rPr lang="en-US" altLang="en-US" dirty="0">
                <a:sym typeface="Symbol" pitchFamily="18" charset="2"/>
              </a:rPr>
              <a:t>(n)</a:t>
            </a:r>
          </a:p>
          <a:p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Disadvantages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altLang="en-US" baseline="30000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running time in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 altLang="en-US" dirty="0">
                <a:sym typeface="Symbol" pitchFamily="18" charset="2"/>
              </a:rPr>
              <a:t> and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 altLang="en-US" dirty="0">
                <a:sym typeface="Symbol" pitchFamily="18" charset="2"/>
              </a:rPr>
              <a:t> case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 n</a:t>
            </a:r>
            <a:r>
              <a:rPr lang="en-US" altLang="en-US" baseline="30000" dirty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/2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comparisons</a:t>
            </a:r>
            <a:r>
              <a:rPr lang="en-US" altLang="en-US" dirty="0">
                <a:sym typeface="Symbol" pitchFamily="18" charset="2"/>
              </a:rPr>
              <a:t> and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exchanges</a:t>
            </a:r>
            <a:endParaRPr lang="en-US" altLang="en-US" baseline="30000" dirty="0">
              <a:solidFill>
                <a:srgbClr val="CC0000"/>
              </a:solidFill>
              <a:sym typeface="Symbol" pitchFamily="18" charset="2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348-F79E-45D1-9177-22D432246A5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Insertion Sort Summary</a:t>
            </a:r>
          </a:p>
        </p:txBody>
      </p:sp>
    </p:spTree>
    <p:extLst>
      <p:ext uri="{BB962C8B-B14F-4D97-AF65-F5344CB8AC3E}">
        <p14:creationId xmlns:p14="http://schemas.microsoft.com/office/powerpoint/2010/main" val="2558344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Types of Sorting Algorithms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099222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Non-recursive/incremental comparison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Selection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Bubble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Insertion sort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Recursive comparison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Merge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Quick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Heap sort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Non-comparison linear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Count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Radix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Bucket sort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87F-66E5-4743-B9EC-F7A93D7778CD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25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31188" cy="1143000"/>
          </a:xfrm>
        </p:spPr>
        <p:txBody>
          <a:bodyPr/>
          <a:lstStyle/>
          <a:p>
            <a:pPr eaLnBrk="1" hangingPunct="1"/>
            <a:r>
              <a:rPr lang="en-US" sz="4000" dirty="0"/>
              <a:t>Recursive Comparison Sorting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077200" cy="5181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sz="2400" dirty="0"/>
              <a:t>There are many ways to design algorithms:</a:t>
            </a:r>
          </a:p>
          <a:p>
            <a:pPr marL="114300" indent="0">
              <a:buNone/>
            </a:pPr>
            <a:endParaRPr lang="en-US" altLang="en-US" sz="2400" dirty="0"/>
          </a:p>
          <a:p>
            <a:pPr marL="114300" indent="0">
              <a:buNone/>
            </a:pPr>
            <a:r>
              <a:rPr lang="en-US" altLang="en-US" sz="2400" dirty="0"/>
              <a:t>Insertion/Bubble/Selection sort uses an incremental approach</a:t>
            </a:r>
          </a:p>
          <a:p>
            <a:r>
              <a:rPr lang="en-US" altLang="en-US" sz="2000" dirty="0"/>
              <a:t>Having sorted to array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..j]</a:t>
            </a:r>
          </a:p>
          <a:p>
            <a:r>
              <a:rPr lang="en-US" altLang="en-US" sz="2000" dirty="0"/>
              <a:t>We insert the single element A[j+1] into its proper place, to get a sorted array A[i..j+1]</a:t>
            </a:r>
          </a:p>
          <a:p>
            <a:pPr marL="411480" lvl="1" indent="0">
              <a:buNone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sz="2400" dirty="0"/>
              <a:t>An alternative design approach is </a:t>
            </a:r>
            <a:r>
              <a:rPr lang="en-US" altLang="en-US" dirty="0"/>
              <a:t>“Divide and Conquer”</a:t>
            </a:r>
          </a:p>
          <a:p>
            <a:r>
              <a:rPr lang="en-US" altLang="en-US" sz="2000" b="1" u="sng" dirty="0">
                <a:sym typeface="Symbol" pitchFamily="18" charset="2"/>
              </a:rPr>
              <a:t>Divide</a:t>
            </a:r>
            <a:r>
              <a:rPr lang="en-US" altLang="en-US" sz="2000" b="1" dirty="0"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the problems into a number of sub-problems</a:t>
            </a:r>
          </a:p>
          <a:p>
            <a:r>
              <a:rPr lang="en-US" altLang="en-US" sz="2000" b="1" u="sng" dirty="0">
                <a:sym typeface="Symbol" pitchFamily="18" charset="2"/>
              </a:rPr>
              <a:t>Conquer</a:t>
            </a:r>
            <a:r>
              <a:rPr lang="en-US" altLang="en-US" sz="2000" b="1" dirty="0"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the sub-problems by solving them recursively. If sub-problem sizes are small enough, just solve them in a straight forward manner.</a:t>
            </a:r>
          </a:p>
          <a:p>
            <a:r>
              <a:rPr lang="en-US" altLang="en-US" sz="2000" b="1" u="sng" dirty="0">
                <a:sym typeface="Symbol" pitchFamily="18" charset="2"/>
              </a:rPr>
              <a:t>Combine</a:t>
            </a:r>
            <a:r>
              <a:rPr lang="en-US" altLang="en-US" sz="2000" b="1" dirty="0"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the solutions to the sub-problems into the solution for the original problem.</a:t>
            </a:r>
            <a:endParaRPr lang="en-US" altLang="en-US" sz="2000" b="1" u="sng" dirty="0">
              <a:sym typeface="Symbol" pitchFamily="18" charset="2"/>
            </a:endParaRPr>
          </a:p>
          <a:p>
            <a:endParaRPr lang="en-US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9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28600"/>
            <a:ext cx="8231188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Merge Sort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7924800" cy="3810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b="1" dirty="0"/>
              <a:t>Idea</a:t>
            </a:r>
            <a:r>
              <a:rPr lang="en-US" sz="2000" dirty="0"/>
              <a:t>: Order a list of values by recursively dividing the list in half until each sub-list has one element, then recombining</a:t>
            </a:r>
          </a:p>
          <a:p>
            <a:pPr marL="411480" lvl="1" indent="0" eaLnBrk="1" hangingPunct="1">
              <a:buNone/>
            </a:pPr>
            <a:endParaRPr lang="en-US" sz="1800" dirty="0"/>
          </a:p>
          <a:p>
            <a:pPr eaLnBrk="1" hangingPunct="1"/>
            <a:r>
              <a:rPr lang="en-US" sz="2000" dirty="0"/>
              <a:t>More specifically:</a:t>
            </a:r>
          </a:p>
          <a:p>
            <a:pPr lvl="1"/>
            <a:r>
              <a:rPr lang="en-US" altLang="en-US" b="1" u="sng" dirty="0">
                <a:sym typeface="Symbol" pitchFamily="18" charset="2"/>
              </a:rPr>
              <a:t>Divide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the n element sequence to be sorted into two subsequences of n/2 elements each.</a:t>
            </a:r>
            <a:endParaRPr lang="en-US" dirty="0"/>
          </a:p>
          <a:p>
            <a:pPr lvl="1"/>
            <a:r>
              <a:rPr lang="en-US" altLang="en-US" b="1" u="sng" dirty="0">
                <a:sym typeface="Symbol" pitchFamily="18" charset="2"/>
              </a:rPr>
              <a:t>Conquer: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Sort the two subsequences to produce the sorted answer.</a:t>
            </a:r>
            <a:endParaRPr lang="en-US" dirty="0"/>
          </a:p>
          <a:p>
            <a:pPr lvl="1"/>
            <a:r>
              <a:rPr lang="en-US" altLang="en-US" b="1" u="sng" dirty="0">
                <a:sym typeface="Symbol" pitchFamily="18" charset="2"/>
              </a:rPr>
              <a:t>Combine: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Merge the two sorted sub sequences to produce the sorted answer.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36800" y="4495800"/>
            <a:ext cx="203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68800" y="4495800"/>
            <a:ext cx="20320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5400" y="5421868"/>
            <a:ext cx="203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461000" y="5421868"/>
            <a:ext cx="20320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59885" y="58790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48400" y="58790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62200" y="6248400"/>
            <a:ext cx="4064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49754" y="5867400"/>
            <a:ext cx="1860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merge(0, n/2, n-1)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38466" y="5040868"/>
            <a:ext cx="2014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</a:rPr>
              <a:t>(0, n/2-1)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453266" y="5040868"/>
            <a:ext cx="2014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</a:rPr>
              <a:t>(n/2, n-1)</a:t>
            </a:r>
          </a:p>
        </p:txBody>
      </p:sp>
    </p:spTree>
    <p:extLst>
      <p:ext uri="{BB962C8B-B14F-4D97-AF65-F5344CB8AC3E}">
        <p14:creationId xmlns:p14="http://schemas.microsoft.com/office/powerpoint/2010/main" val="650064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sz="4000" dirty="0"/>
              <a:t>Merge Sort Pseudocode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5669117" cy="2819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5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6781800" cy="304800"/>
          </a:xfrm>
          <a:noFill/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u="sng">
                <a:sym typeface="Symbol" pitchFamily="18" charset="2"/>
              </a:rPr>
              <a:t> Base Case:</a:t>
            </a:r>
            <a:r>
              <a:rPr lang="en-US" altLang="en-US" sz="1800" b="1">
                <a:sym typeface="Symbol" pitchFamily="18" charset="2"/>
              </a:rPr>
              <a:t>      </a:t>
            </a:r>
            <a:r>
              <a:rPr lang="en-US" altLang="en-US" sz="1800">
                <a:sym typeface="Symbol" pitchFamily="18" charset="2"/>
              </a:rPr>
              <a:t>When the sequences to be sorted has length 1.</a:t>
            </a:r>
            <a:endParaRPr lang="en-US" altLang="en-US" sz="1800" b="1" u="sng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524000"/>
            <a:ext cx="6858000" cy="838200"/>
            <a:chOff x="288" y="1152"/>
            <a:chExt cx="4320" cy="528"/>
          </a:xfrm>
        </p:grpSpPr>
        <p:sp>
          <p:nvSpPr>
            <p:cNvPr id="11419" name="Rectangle 5"/>
            <p:cNvSpPr>
              <a:spLocks noChangeArrowheads="1"/>
            </p:cNvSpPr>
            <p:nvPr/>
          </p:nvSpPr>
          <p:spPr bwMode="auto">
            <a:xfrm>
              <a:off x="172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420" name="Rectangle 6"/>
            <p:cNvSpPr>
              <a:spLocks noChangeArrowheads="1"/>
            </p:cNvSpPr>
            <p:nvPr/>
          </p:nvSpPr>
          <p:spPr bwMode="auto">
            <a:xfrm>
              <a:off x="220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421" name="Rectangle 7"/>
            <p:cNvSpPr>
              <a:spLocks noChangeArrowheads="1"/>
            </p:cNvSpPr>
            <p:nvPr/>
          </p:nvSpPr>
          <p:spPr bwMode="auto">
            <a:xfrm>
              <a:off x="364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422" name="Rectangle 8"/>
            <p:cNvSpPr>
              <a:spLocks noChangeArrowheads="1"/>
            </p:cNvSpPr>
            <p:nvPr/>
          </p:nvSpPr>
          <p:spPr bwMode="auto">
            <a:xfrm>
              <a:off x="268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423" name="Rectangle 9"/>
            <p:cNvSpPr>
              <a:spLocks noChangeArrowheads="1"/>
            </p:cNvSpPr>
            <p:nvPr/>
          </p:nvSpPr>
          <p:spPr bwMode="auto">
            <a:xfrm>
              <a:off x="316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424" name="Rectangle 10"/>
            <p:cNvSpPr>
              <a:spLocks noChangeArrowheads="1"/>
            </p:cNvSpPr>
            <p:nvPr/>
          </p:nvSpPr>
          <p:spPr bwMode="auto">
            <a:xfrm>
              <a:off x="412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425" name="Rectangle 11"/>
            <p:cNvSpPr>
              <a:spLocks noChangeArrowheads="1"/>
            </p:cNvSpPr>
            <p:nvPr/>
          </p:nvSpPr>
          <p:spPr bwMode="auto">
            <a:xfrm>
              <a:off x="1248" y="1152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11426" name="Text Box 12"/>
            <p:cNvSpPr txBox="1">
              <a:spLocks noChangeArrowheads="1"/>
            </p:cNvSpPr>
            <p:nvPr/>
          </p:nvSpPr>
          <p:spPr bwMode="auto">
            <a:xfrm>
              <a:off x="288" y="1248"/>
              <a:ext cx="96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Unsorted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5400" y="2362200"/>
            <a:ext cx="3276600" cy="1447800"/>
            <a:chOff x="816" y="1680"/>
            <a:chExt cx="2064" cy="912"/>
          </a:xfrm>
        </p:grpSpPr>
        <p:sp>
          <p:nvSpPr>
            <p:cNvPr id="11413" name="Rectangle 14"/>
            <p:cNvSpPr>
              <a:spLocks noChangeArrowheads="1"/>
            </p:cNvSpPr>
            <p:nvPr/>
          </p:nvSpPr>
          <p:spPr bwMode="auto">
            <a:xfrm>
              <a:off x="1296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414" name="Rectangle 15"/>
            <p:cNvSpPr>
              <a:spLocks noChangeArrowheads="1"/>
            </p:cNvSpPr>
            <p:nvPr/>
          </p:nvSpPr>
          <p:spPr bwMode="auto">
            <a:xfrm>
              <a:off x="1776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415" name="Rectangle 16"/>
            <p:cNvSpPr>
              <a:spLocks noChangeArrowheads="1"/>
            </p:cNvSpPr>
            <p:nvPr/>
          </p:nvSpPr>
          <p:spPr bwMode="auto">
            <a:xfrm>
              <a:off x="2256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416" name="Rectangle 17"/>
            <p:cNvSpPr>
              <a:spLocks noChangeArrowheads="1"/>
            </p:cNvSpPr>
            <p:nvPr/>
          </p:nvSpPr>
          <p:spPr bwMode="auto">
            <a:xfrm>
              <a:off x="816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11417" name="Line 18"/>
            <p:cNvSpPr>
              <a:spLocks noChangeShapeType="1"/>
            </p:cNvSpPr>
            <p:nvPr/>
          </p:nvSpPr>
          <p:spPr bwMode="auto">
            <a:xfrm flipH="1">
              <a:off x="1776" y="1680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418" name="Text Box 19"/>
            <p:cNvSpPr txBox="1">
              <a:spLocks noChangeArrowheads="1"/>
            </p:cNvSpPr>
            <p:nvPr/>
          </p:nvSpPr>
          <p:spPr bwMode="auto">
            <a:xfrm>
              <a:off x="1008" y="1722"/>
              <a:ext cx="67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04800" y="3810000"/>
            <a:ext cx="2362200" cy="1447800"/>
            <a:chOff x="192" y="2592"/>
            <a:chExt cx="1488" cy="912"/>
          </a:xfrm>
        </p:grpSpPr>
        <p:sp>
          <p:nvSpPr>
            <p:cNvPr id="11409" name="Rectangle 21"/>
            <p:cNvSpPr>
              <a:spLocks noChangeArrowheads="1"/>
            </p:cNvSpPr>
            <p:nvPr/>
          </p:nvSpPr>
          <p:spPr bwMode="auto">
            <a:xfrm>
              <a:off x="1008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410" name="Rectangle 22"/>
            <p:cNvSpPr>
              <a:spLocks noChangeArrowheads="1"/>
            </p:cNvSpPr>
            <p:nvPr/>
          </p:nvSpPr>
          <p:spPr bwMode="auto">
            <a:xfrm>
              <a:off x="528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11411" name="Line 23"/>
            <p:cNvSpPr>
              <a:spLocks noChangeShapeType="1"/>
            </p:cNvSpPr>
            <p:nvPr/>
          </p:nvSpPr>
          <p:spPr bwMode="auto">
            <a:xfrm flipH="1">
              <a:off x="960" y="259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412" name="Text Box 24"/>
            <p:cNvSpPr txBox="1">
              <a:spLocks noChangeArrowheads="1"/>
            </p:cNvSpPr>
            <p:nvPr/>
          </p:nvSpPr>
          <p:spPr bwMode="auto">
            <a:xfrm>
              <a:off x="192" y="2634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2400" y="5334000"/>
            <a:ext cx="1524000" cy="1152525"/>
            <a:chOff x="96" y="3546"/>
            <a:chExt cx="960" cy="726"/>
          </a:xfrm>
        </p:grpSpPr>
        <p:sp>
          <p:nvSpPr>
            <p:cNvPr id="11406" name="Rectangle 26"/>
            <p:cNvSpPr>
              <a:spLocks noChangeArrowheads="1"/>
            </p:cNvSpPr>
            <p:nvPr/>
          </p:nvSpPr>
          <p:spPr bwMode="auto">
            <a:xfrm>
              <a:off x="432" y="393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endParaRPr kumimoji="0" lang="en-GB" altLang="en-US" sz="2400">
                <a:latin typeface="Times New Roman" pitchFamily="18" charset="0"/>
              </a:endParaRPr>
            </a:p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66</a:t>
              </a:r>
            </a:p>
            <a:p>
              <a:pPr algn="ctr" eaLnBrk="1" hangingPunct="1"/>
              <a:endParaRPr kumimoji="0" lang="en-GB" altLang="en-US" sz="2400">
                <a:latin typeface="Times New Roman" pitchFamily="18" charset="0"/>
              </a:endParaRPr>
            </a:p>
          </p:txBody>
        </p:sp>
        <p:sp>
          <p:nvSpPr>
            <p:cNvPr id="11407" name="Line 27"/>
            <p:cNvSpPr>
              <a:spLocks noChangeShapeType="1"/>
            </p:cNvSpPr>
            <p:nvPr/>
          </p:nvSpPr>
          <p:spPr bwMode="auto">
            <a:xfrm flipH="1">
              <a:off x="720" y="35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408" name="Text Box 28"/>
            <p:cNvSpPr txBox="1">
              <a:spLocks noChangeArrowheads="1"/>
            </p:cNvSpPr>
            <p:nvPr/>
          </p:nvSpPr>
          <p:spPr bwMode="auto">
            <a:xfrm>
              <a:off x="96" y="3546"/>
              <a:ext cx="67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52400" y="5334000"/>
            <a:ext cx="1295400" cy="1152525"/>
            <a:chOff x="2112" y="3312"/>
            <a:chExt cx="816" cy="726"/>
          </a:xfrm>
        </p:grpSpPr>
        <p:sp>
          <p:nvSpPr>
            <p:cNvPr id="11404" name="Rectangle 30"/>
            <p:cNvSpPr>
              <a:spLocks noChangeArrowheads="1"/>
            </p:cNvSpPr>
            <p:nvPr/>
          </p:nvSpPr>
          <p:spPr bwMode="auto">
            <a:xfrm>
              <a:off x="2448" y="3702"/>
              <a:ext cx="480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endParaRPr kumimoji="0" lang="en-GB" altLang="en-US" sz="2400">
                <a:latin typeface="Times New Roman" pitchFamily="18" charset="0"/>
              </a:endParaRPr>
            </a:p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66</a:t>
              </a:r>
            </a:p>
            <a:p>
              <a:pPr algn="ctr" eaLnBrk="1" hangingPunct="1"/>
              <a:endParaRPr kumimoji="0" lang="en-GB" altLang="en-US" sz="2400">
                <a:latin typeface="Times New Roman" pitchFamily="18" charset="0"/>
              </a:endParaRPr>
            </a:p>
          </p:txBody>
        </p:sp>
        <p:sp>
          <p:nvSpPr>
            <p:cNvPr id="11405" name="Text Box 31"/>
            <p:cNvSpPr txBox="1">
              <a:spLocks noChangeArrowheads="1"/>
            </p:cNvSpPr>
            <p:nvPr/>
          </p:nvSpPr>
          <p:spPr bwMode="auto">
            <a:xfrm>
              <a:off x="2112" y="3312"/>
              <a:ext cx="672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52400" y="5324475"/>
            <a:ext cx="1295400" cy="1152525"/>
            <a:chOff x="2112" y="3312"/>
            <a:chExt cx="816" cy="726"/>
          </a:xfrm>
        </p:grpSpPr>
        <p:sp>
          <p:nvSpPr>
            <p:cNvPr id="11402" name="Rectangle 33"/>
            <p:cNvSpPr>
              <a:spLocks noChangeArrowheads="1"/>
            </p:cNvSpPr>
            <p:nvPr/>
          </p:nvSpPr>
          <p:spPr bwMode="auto">
            <a:xfrm>
              <a:off x="2448" y="3702"/>
              <a:ext cx="48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endParaRPr kumimoji="0" lang="en-GB" altLang="en-US" sz="2400">
                <a:latin typeface="Times New Roman" pitchFamily="18" charset="0"/>
              </a:endParaRPr>
            </a:p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66</a:t>
              </a:r>
            </a:p>
            <a:p>
              <a:pPr algn="ctr" eaLnBrk="1" hangingPunct="1"/>
              <a:endParaRPr kumimoji="0" lang="en-GB" altLang="en-US" sz="2400">
                <a:latin typeface="Times New Roman" pitchFamily="18" charset="0"/>
              </a:endParaRPr>
            </a:p>
          </p:txBody>
        </p:sp>
        <p:sp>
          <p:nvSpPr>
            <p:cNvPr id="11403" name="Text Box 34"/>
            <p:cNvSpPr txBox="1">
              <a:spLocks noChangeArrowheads="1"/>
            </p:cNvSpPr>
            <p:nvPr/>
          </p:nvSpPr>
          <p:spPr bwMode="auto">
            <a:xfrm>
              <a:off x="2112" y="3312"/>
              <a:ext cx="672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752600" y="5334000"/>
            <a:ext cx="1676400" cy="1219200"/>
            <a:chOff x="1104" y="3552"/>
            <a:chExt cx="1056" cy="960"/>
          </a:xfrm>
        </p:grpSpPr>
        <p:sp>
          <p:nvSpPr>
            <p:cNvPr id="11399" name="Line 36"/>
            <p:cNvSpPr>
              <a:spLocks noChangeShapeType="1"/>
            </p:cNvSpPr>
            <p:nvPr/>
          </p:nvSpPr>
          <p:spPr bwMode="auto">
            <a:xfrm>
              <a:off x="1104" y="35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400" name="Rectangle 37"/>
            <p:cNvSpPr>
              <a:spLocks noChangeArrowheads="1"/>
            </p:cNvSpPr>
            <p:nvPr/>
          </p:nvSpPr>
          <p:spPr bwMode="auto">
            <a:xfrm>
              <a:off x="1248" y="398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401" name="Text Box 38"/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3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752600" y="5334000"/>
            <a:ext cx="1676400" cy="1219200"/>
            <a:chOff x="1104" y="3552"/>
            <a:chExt cx="1056" cy="960"/>
          </a:xfrm>
        </p:grpSpPr>
        <p:sp>
          <p:nvSpPr>
            <p:cNvPr id="11396" name="Line 40"/>
            <p:cNvSpPr>
              <a:spLocks noChangeShapeType="1"/>
            </p:cNvSpPr>
            <p:nvPr/>
          </p:nvSpPr>
          <p:spPr bwMode="auto">
            <a:xfrm>
              <a:off x="1104" y="35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97" name="Rectangle 41"/>
            <p:cNvSpPr>
              <a:spLocks noChangeArrowheads="1"/>
            </p:cNvSpPr>
            <p:nvPr/>
          </p:nvSpPr>
          <p:spPr bwMode="auto">
            <a:xfrm>
              <a:off x="1248" y="3984"/>
              <a:ext cx="480" cy="5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398" name="Text Box 42"/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36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752600" y="5334000"/>
            <a:ext cx="1676400" cy="1219200"/>
            <a:chOff x="1104" y="3552"/>
            <a:chExt cx="1056" cy="960"/>
          </a:xfrm>
        </p:grpSpPr>
        <p:sp>
          <p:nvSpPr>
            <p:cNvPr id="11393" name="Line 44"/>
            <p:cNvSpPr>
              <a:spLocks noChangeShapeType="1"/>
            </p:cNvSpPr>
            <p:nvPr/>
          </p:nvSpPr>
          <p:spPr bwMode="auto">
            <a:xfrm>
              <a:off x="1104" y="35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94" name="Rectangle 45"/>
            <p:cNvSpPr>
              <a:spLocks noChangeArrowheads="1"/>
            </p:cNvSpPr>
            <p:nvPr/>
          </p:nvSpPr>
          <p:spPr bwMode="auto">
            <a:xfrm>
              <a:off x="1248" y="398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395" name="Text Box 46"/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3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04800" y="3886200"/>
            <a:ext cx="2133600" cy="1371600"/>
            <a:chOff x="192" y="2640"/>
            <a:chExt cx="1344" cy="864"/>
          </a:xfrm>
        </p:grpSpPr>
        <p:grpSp>
          <p:nvGrpSpPr>
            <p:cNvPr id="11389" name="Group 48"/>
            <p:cNvGrpSpPr>
              <a:grpSpLocks/>
            </p:cNvGrpSpPr>
            <p:nvPr/>
          </p:nvGrpSpPr>
          <p:grpSpPr bwMode="auto">
            <a:xfrm>
              <a:off x="480" y="2976"/>
              <a:ext cx="1056" cy="528"/>
              <a:chOff x="624" y="2640"/>
              <a:chExt cx="1056" cy="528"/>
            </a:xfrm>
          </p:grpSpPr>
          <p:sp>
            <p:nvSpPr>
              <p:cNvPr id="11391" name="Rectangle 49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528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en-US" sz="2400">
                    <a:latin typeface="Times New Roman" pitchFamily="18" charset="0"/>
                  </a:rPr>
                  <a:t>66</a:t>
                </a:r>
              </a:p>
            </p:txBody>
          </p:sp>
          <p:sp>
            <p:nvSpPr>
              <p:cNvPr id="11392" name="Rectangle 50"/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528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en-US" sz="2400" dirty="0">
                    <a:latin typeface="Times New Roman" pitchFamily="18" charset="0"/>
                  </a:rPr>
                  <a:t>108</a:t>
                </a:r>
              </a:p>
            </p:txBody>
          </p:sp>
        </p:grpSp>
        <p:sp>
          <p:nvSpPr>
            <p:cNvPr id="11390" name="Text Box 51"/>
            <p:cNvSpPr txBox="1">
              <a:spLocks noChangeArrowheads="1"/>
            </p:cNvSpPr>
            <p:nvPr/>
          </p:nvSpPr>
          <p:spPr bwMode="auto">
            <a:xfrm>
              <a:off x="192" y="2640"/>
              <a:ext cx="72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sp>
        <p:nvSpPr>
          <p:cNvPr id="11279" name="Text Box 52"/>
          <p:cNvSpPr txBox="1">
            <a:spLocks noChangeArrowheads="1"/>
          </p:cNvSpPr>
          <p:nvPr/>
        </p:nvSpPr>
        <p:spPr bwMode="auto">
          <a:xfrm>
            <a:off x="3352800" y="3962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en-US" altLang="en-US" sz="2400">
              <a:latin typeface="Times New Roman" pitchFamily="18" charset="0"/>
            </a:endParaRP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2667000" y="3810000"/>
            <a:ext cx="2057400" cy="1447800"/>
            <a:chOff x="1680" y="2592"/>
            <a:chExt cx="1296" cy="912"/>
          </a:xfrm>
        </p:grpSpPr>
        <p:sp>
          <p:nvSpPr>
            <p:cNvPr id="11385" name="Rectangle 54"/>
            <p:cNvSpPr>
              <a:spLocks noChangeArrowheads="1"/>
            </p:cNvSpPr>
            <p:nvPr/>
          </p:nvSpPr>
          <p:spPr bwMode="auto">
            <a:xfrm>
              <a:off x="1824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86" name="Rectangle 55"/>
            <p:cNvSpPr>
              <a:spLocks noChangeArrowheads="1"/>
            </p:cNvSpPr>
            <p:nvPr/>
          </p:nvSpPr>
          <p:spPr bwMode="auto">
            <a:xfrm>
              <a:off x="2304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87" name="Line 56"/>
            <p:cNvSpPr>
              <a:spLocks noChangeShapeType="1"/>
            </p:cNvSpPr>
            <p:nvPr/>
          </p:nvSpPr>
          <p:spPr bwMode="auto">
            <a:xfrm>
              <a:off x="1680" y="2592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88" name="Text Box 57"/>
            <p:cNvSpPr txBox="1">
              <a:spLocks noChangeArrowheads="1"/>
            </p:cNvSpPr>
            <p:nvPr/>
          </p:nvSpPr>
          <p:spPr bwMode="auto">
            <a:xfrm>
              <a:off x="2208" y="2634"/>
              <a:ext cx="768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362200" y="5334000"/>
            <a:ext cx="1371600" cy="1219200"/>
            <a:chOff x="1488" y="3552"/>
            <a:chExt cx="864" cy="768"/>
          </a:xfrm>
        </p:grpSpPr>
        <p:sp>
          <p:nvSpPr>
            <p:cNvPr id="11382" name="Rectangle 59"/>
            <p:cNvSpPr>
              <a:spLocks noChangeArrowheads="1"/>
            </p:cNvSpPr>
            <p:nvPr/>
          </p:nvSpPr>
          <p:spPr bwMode="auto">
            <a:xfrm>
              <a:off x="1824" y="3888"/>
              <a:ext cx="48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83" name="Line 60"/>
            <p:cNvSpPr>
              <a:spLocks noChangeShapeType="1"/>
            </p:cNvSpPr>
            <p:nvPr/>
          </p:nvSpPr>
          <p:spPr bwMode="auto">
            <a:xfrm flipH="1">
              <a:off x="2160" y="35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84" name="Text Box 61"/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2362200" y="5334000"/>
            <a:ext cx="1371600" cy="1219200"/>
            <a:chOff x="1488" y="3552"/>
            <a:chExt cx="864" cy="768"/>
          </a:xfrm>
        </p:grpSpPr>
        <p:sp>
          <p:nvSpPr>
            <p:cNvPr id="11379" name="Rectangle 63"/>
            <p:cNvSpPr>
              <a:spLocks noChangeArrowheads="1"/>
            </p:cNvSpPr>
            <p:nvPr/>
          </p:nvSpPr>
          <p:spPr bwMode="auto">
            <a:xfrm>
              <a:off x="1824" y="3888"/>
              <a:ext cx="480" cy="4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80" name="Line 64"/>
            <p:cNvSpPr>
              <a:spLocks noChangeShapeType="1"/>
            </p:cNvSpPr>
            <p:nvPr/>
          </p:nvSpPr>
          <p:spPr bwMode="auto">
            <a:xfrm flipH="1">
              <a:off x="2160" y="35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81" name="Text Box 65"/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2362200" y="5334000"/>
            <a:ext cx="1371600" cy="1219200"/>
            <a:chOff x="1488" y="3552"/>
            <a:chExt cx="864" cy="768"/>
          </a:xfrm>
        </p:grpSpPr>
        <p:sp>
          <p:nvSpPr>
            <p:cNvPr id="11376" name="Rectangle 67"/>
            <p:cNvSpPr>
              <a:spLocks noChangeArrowheads="1"/>
            </p:cNvSpPr>
            <p:nvPr/>
          </p:nvSpPr>
          <p:spPr bwMode="auto">
            <a:xfrm>
              <a:off x="1824" y="3888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77" name="Line 68"/>
            <p:cNvSpPr>
              <a:spLocks noChangeShapeType="1"/>
            </p:cNvSpPr>
            <p:nvPr/>
          </p:nvSpPr>
          <p:spPr bwMode="auto">
            <a:xfrm flipH="1">
              <a:off x="2160" y="35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78" name="Text Box 69"/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sp>
        <p:nvSpPr>
          <p:cNvPr id="11284" name="Text Box 70"/>
          <p:cNvSpPr txBox="1">
            <a:spLocks noChangeArrowheads="1"/>
          </p:cNvSpPr>
          <p:nvPr/>
        </p:nvSpPr>
        <p:spPr bwMode="auto">
          <a:xfrm>
            <a:off x="4038600" y="533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en-US" altLang="en-US" sz="2400">
              <a:latin typeface="Times New Roman" pitchFamily="18" charset="0"/>
            </a:endParaRPr>
          </a:p>
        </p:txBody>
      </p: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3657600" y="5334000"/>
            <a:ext cx="1600200" cy="1219200"/>
            <a:chOff x="2304" y="3552"/>
            <a:chExt cx="1008" cy="768"/>
          </a:xfrm>
        </p:grpSpPr>
        <p:sp>
          <p:nvSpPr>
            <p:cNvPr id="11373" name="Rectangle 72"/>
            <p:cNvSpPr>
              <a:spLocks noChangeArrowheads="1"/>
            </p:cNvSpPr>
            <p:nvPr/>
          </p:nvSpPr>
          <p:spPr bwMode="auto">
            <a:xfrm>
              <a:off x="2352" y="3936"/>
              <a:ext cx="4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74" name="Line 73"/>
            <p:cNvSpPr>
              <a:spLocks noChangeShapeType="1"/>
            </p:cNvSpPr>
            <p:nvPr/>
          </p:nvSpPr>
          <p:spPr bwMode="auto">
            <a:xfrm>
              <a:off x="2304" y="35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75" name="Text Box 74"/>
            <p:cNvSpPr txBox="1">
              <a:spLocks noChangeArrowheads="1"/>
            </p:cNvSpPr>
            <p:nvPr/>
          </p:nvSpPr>
          <p:spPr bwMode="auto">
            <a:xfrm>
              <a:off x="2592" y="3552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3657600" y="5334000"/>
            <a:ext cx="1600200" cy="1219200"/>
            <a:chOff x="2304" y="3552"/>
            <a:chExt cx="1008" cy="768"/>
          </a:xfrm>
        </p:grpSpPr>
        <p:sp>
          <p:nvSpPr>
            <p:cNvPr id="11370" name="Rectangle 76"/>
            <p:cNvSpPr>
              <a:spLocks noChangeArrowheads="1"/>
            </p:cNvSpPr>
            <p:nvPr/>
          </p:nvSpPr>
          <p:spPr bwMode="auto">
            <a:xfrm>
              <a:off x="2352" y="3936"/>
              <a:ext cx="480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71" name="Line 77"/>
            <p:cNvSpPr>
              <a:spLocks noChangeShapeType="1"/>
            </p:cNvSpPr>
            <p:nvPr/>
          </p:nvSpPr>
          <p:spPr bwMode="auto">
            <a:xfrm>
              <a:off x="2304" y="35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72" name="Text Box 78"/>
            <p:cNvSpPr txBox="1">
              <a:spLocks noChangeArrowheads="1"/>
            </p:cNvSpPr>
            <p:nvPr/>
          </p:nvSpPr>
          <p:spPr bwMode="auto">
            <a:xfrm>
              <a:off x="2592" y="3552"/>
              <a:ext cx="720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657600" y="5334000"/>
            <a:ext cx="1600200" cy="1219200"/>
            <a:chOff x="2304" y="3552"/>
            <a:chExt cx="1008" cy="768"/>
          </a:xfrm>
        </p:grpSpPr>
        <p:sp>
          <p:nvSpPr>
            <p:cNvPr id="11367" name="Rectangle 80"/>
            <p:cNvSpPr>
              <a:spLocks noChangeArrowheads="1"/>
            </p:cNvSpPr>
            <p:nvPr/>
          </p:nvSpPr>
          <p:spPr bwMode="auto">
            <a:xfrm>
              <a:off x="2352" y="3936"/>
              <a:ext cx="480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68" name="Line 81"/>
            <p:cNvSpPr>
              <a:spLocks noChangeShapeType="1"/>
            </p:cNvSpPr>
            <p:nvPr/>
          </p:nvSpPr>
          <p:spPr bwMode="auto">
            <a:xfrm>
              <a:off x="2304" y="355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69" name="Text Box 82"/>
            <p:cNvSpPr txBox="1">
              <a:spLocks noChangeArrowheads="1"/>
            </p:cNvSpPr>
            <p:nvPr/>
          </p:nvSpPr>
          <p:spPr bwMode="auto">
            <a:xfrm>
              <a:off x="2592" y="3552"/>
              <a:ext cx="72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2667000" y="3810000"/>
            <a:ext cx="2057400" cy="1447800"/>
            <a:chOff x="1680" y="2592"/>
            <a:chExt cx="1296" cy="912"/>
          </a:xfrm>
        </p:grpSpPr>
        <p:sp>
          <p:nvSpPr>
            <p:cNvPr id="11363" name="Rectangle 84"/>
            <p:cNvSpPr>
              <a:spLocks noChangeArrowheads="1"/>
            </p:cNvSpPr>
            <p:nvPr/>
          </p:nvSpPr>
          <p:spPr bwMode="auto">
            <a:xfrm>
              <a:off x="1824" y="2976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64" name="Rectangle 85"/>
            <p:cNvSpPr>
              <a:spLocks noChangeArrowheads="1"/>
            </p:cNvSpPr>
            <p:nvPr/>
          </p:nvSpPr>
          <p:spPr bwMode="auto">
            <a:xfrm>
              <a:off x="2304" y="2976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65" name="Line 86"/>
            <p:cNvSpPr>
              <a:spLocks noChangeShapeType="1"/>
            </p:cNvSpPr>
            <p:nvPr/>
          </p:nvSpPr>
          <p:spPr bwMode="auto">
            <a:xfrm>
              <a:off x="1680" y="2592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66" name="Text Box 87"/>
            <p:cNvSpPr txBox="1">
              <a:spLocks noChangeArrowheads="1"/>
            </p:cNvSpPr>
            <p:nvPr/>
          </p:nvSpPr>
          <p:spPr bwMode="auto">
            <a:xfrm>
              <a:off x="2208" y="2634"/>
              <a:ext cx="768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21" name="Group 88"/>
          <p:cNvGrpSpPr>
            <a:grpSpLocks/>
          </p:cNvGrpSpPr>
          <p:nvPr/>
        </p:nvGrpSpPr>
        <p:grpSpPr bwMode="auto">
          <a:xfrm>
            <a:off x="1295400" y="2362200"/>
            <a:ext cx="3276600" cy="1447800"/>
            <a:chOff x="816" y="1680"/>
            <a:chExt cx="2064" cy="912"/>
          </a:xfrm>
        </p:grpSpPr>
        <p:sp>
          <p:nvSpPr>
            <p:cNvPr id="11357" name="Rectangle 89"/>
            <p:cNvSpPr>
              <a:spLocks noChangeArrowheads="1"/>
            </p:cNvSpPr>
            <p:nvPr/>
          </p:nvSpPr>
          <p:spPr bwMode="auto">
            <a:xfrm>
              <a:off x="1296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58" name="Rectangle 90"/>
            <p:cNvSpPr>
              <a:spLocks noChangeArrowheads="1"/>
            </p:cNvSpPr>
            <p:nvPr/>
          </p:nvSpPr>
          <p:spPr bwMode="auto">
            <a:xfrm>
              <a:off x="1776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11359" name="Rectangle 91"/>
            <p:cNvSpPr>
              <a:spLocks noChangeArrowheads="1"/>
            </p:cNvSpPr>
            <p:nvPr/>
          </p:nvSpPr>
          <p:spPr bwMode="auto">
            <a:xfrm>
              <a:off x="2256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360" name="Rectangle 92"/>
            <p:cNvSpPr>
              <a:spLocks noChangeArrowheads="1"/>
            </p:cNvSpPr>
            <p:nvPr/>
          </p:nvSpPr>
          <p:spPr bwMode="auto">
            <a:xfrm>
              <a:off x="816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61" name="Line 93"/>
            <p:cNvSpPr>
              <a:spLocks noChangeShapeType="1"/>
            </p:cNvSpPr>
            <p:nvPr/>
          </p:nvSpPr>
          <p:spPr bwMode="auto">
            <a:xfrm flipH="1">
              <a:off x="1776" y="1680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62" name="Text Box 94"/>
            <p:cNvSpPr txBox="1">
              <a:spLocks noChangeArrowheads="1"/>
            </p:cNvSpPr>
            <p:nvPr/>
          </p:nvSpPr>
          <p:spPr bwMode="auto">
            <a:xfrm>
              <a:off x="1008" y="1722"/>
              <a:ext cx="672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22" name="Group 95"/>
          <p:cNvGrpSpPr>
            <a:grpSpLocks/>
          </p:cNvGrpSpPr>
          <p:nvPr/>
        </p:nvGrpSpPr>
        <p:grpSpPr bwMode="auto">
          <a:xfrm>
            <a:off x="4648200" y="2362200"/>
            <a:ext cx="3276600" cy="1447800"/>
            <a:chOff x="2928" y="1680"/>
            <a:chExt cx="2064" cy="912"/>
          </a:xfrm>
        </p:grpSpPr>
        <p:sp>
          <p:nvSpPr>
            <p:cNvPr id="11352" name="Rectangle 96"/>
            <p:cNvSpPr>
              <a:spLocks noChangeArrowheads="1"/>
            </p:cNvSpPr>
            <p:nvPr/>
          </p:nvSpPr>
          <p:spPr bwMode="auto">
            <a:xfrm>
              <a:off x="4032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53" name="Rectangle 97"/>
            <p:cNvSpPr>
              <a:spLocks noChangeArrowheads="1"/>
            </p:cNvSpPr>
            <p:nvPr/>
          </p:nvSpPr>
          <p:spPr bwMode="auto">
            <a:xfrm>
              <a:off x="3552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54" name="Rectangle 98"/>
            <p:cNvSpPr>
              <a:spLocks noChangeArrowheads="1"/>
            </p:cNvSpPr>
            <p:nvPr/>
          </p:nvSpPr>
          <p:spPr bwMode="auto">
            <a:xfrm>
              <a:off x="4512" y="2064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355" name="Line 99"/>
            <p:cNvSpPr>
              <a:spLocks noChangeShapeType="1"/>
            </p:cNvSpPr>
            <p:nvPr/>
          </p:nvSpPr>
          <p:spPr bwMode="auto">
            <a:xfrm>
              <a:off x="2928" y="1680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56" name="Text Box 100"/>
            <p:cNvSpPr txBox="1">
              <a:spLocks noChangeArrowheads="1"/>
            </p:cNvSpPr>
            <p:nvPr/>
          </p:nvSpPr>
          <p:spPr bwMode="auto">
            <a:xfrm>
              <a:off x="4032" y="1722"/>
              <a:ext cx="67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23" name="Group 101"/>
          <p:cNvGrpSpPr>
            <a:grpSpLocks/>
          </p:cNvGrpSpPr>
          <p:nvPr/>
        </p:nvGrpSpPr>
        <p:grpSpPr bwMode="auto">
          <a:xfrm>
            <a:off x="4800600" y="3810000"/>
            <a:ext cx="1828800" cy="1447800"/>
            <a:chOff x="3024" y="2592"/>
            <a:chExt cx="1152" cy="912"/>
          </a:xfrm>
        </p:grpSpPr>
        <p:sp>
          <p:nvSpPr>
            <p:cNvPr id="11348" name="Rectangle 102"/>
            <p:cNvSpPr>
              <a:spLocks noChangeArrowheads="1"/>
            </p:cNvSpPr>
            <p:nvPr/>
          </p:nvSpPr>
          <p:spPr bwMode="auto">
            <a:xfrm>
              <a:off x="3696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49" name="Rectangle 103"/>
            <p:cNvSpPr>
              <a:spLocks noChangeArrowheads="1"/>
            </p:cNvSpPr>
            <p:nvPr/>
          </p:nvSpPr>
          <p:spPr bwMode="auto">
            <a:xfrm>
              <a:off x="3216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50" name="Line 104"/>
            <p:cNvSpPr>
              <a:spLocks noChangeShapeType="1"/>
            </p:cNvSpPr>
            <p:nvPr/>
          </p:nvSpPr>
          <p:spPr bwMode="auto">
            <a:xfrm flipH="1">
              <a:off x="3792" y="259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51" name="Text Box 105"/>
            <p:cNvSpPr txBox="1">
              <a:spLocks noChangeArrowheads="1"/>
            </p:cNvSpPr>
            <p:nvPr/>
          </p:nvSpPr>
          <p:spPr bwMode="auto">
            <a:xfrm>
              <a:off x="3024" y="2634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24" name="Group 106"/>
          <p:cNvGrpSpPr>
            <a:grpSpLocks/>
          </p:cNvGrpSpPr>
          <p:nvPr/>
        </p:nvGrpSpPr>
        <p:grpSpPr bwMode="auto">
          <a:xfrm>
            <a:off x="4114800" y="5257800"/>
            <a:ext cx="1752600" cy="1371600"/>
            <a:chOff x="2592" y="3504"/>
            <a:chExt cx="1104" cy="864"/>
          </a:xfrm>
        </p:grpSpPr>
        <p:sp>
          <p:nvSpPr>
            <p:cNvPr id="11345" name="Rectangle 107"/>
            <p:cNvSpPr>
              <a:spLocks noChangeArrowheads="1"/>
            </p:cNvSpPr>
            <p:nvPr/>
          </p:nvSpPr>
          <p:spPr bwMode="auto">
            <a:xfrm>
              <a:off x="3120" y="3878"/>
              <a:ext cx="480" cy="4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46" name="Line 108"/>
            <p:cNvSpPr>
              <a:spLocks noChangeShapeType="1"/>
            </p:cNvSpPr>
            <p:nvPr/>
          </p:nvSpPr>
          <p:spPr bwMode="auto">
            <a:xfrm flipH="1">
              <a:off x="3360" y="3504"/>
              <a:ext cx="336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47" name="Text Box 109"/>
            <p:cNvSpPr txBox="1">
              <a:spLocks noChangeArrowheads="1"/>
            </p:cNvSpPr>
            <p:nvPr/>
          </p:nvSpPr>
          <p:spPr bwMode="auto">
            <a:xfrm>
              <a:off x="2592" y="3552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25" name="Group 110"/>
          <p:cNvGrpSpPr>
            <a:grpSpLocks/>
          </p:cNvGrpSpPr>
          <p:nvPr/>
        </p:nvGrpSpPr>
        <p:grpSpPr bwMode="auto">
          <a:xfrm>
            <a:off x="4114800" y="5257800"/>
            <a:ext cx="1752600" cy="1371600"/>
            <a:chOff x="2592" y="3504"/>
            <a:chExt cx="1104" cy="864"/>
          </a:xfrm>
        </p:grpSpPr>
        <p:sp>
          <p:nvSpPr>
            <p:cNvPr id="11342" name="Rectangle 111"/>
            <p:cNvSpPr>
              <a:spLocks noChangeArrowheads="1"/>
            </p:cNvSpPr>
            <p:nvPr/>
          </p:nvSpPr>
          <p:spPr bwMode="auto">
            <a:xfrm>
              <a:off x="3120" y="3878"/>
              <a:ext cx="480" cy="49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43" name="Line 112"/>
            <p:cNvSpPr>
              <a:spLocks noChangeShapeType="1"/>
            </p:cNvSpPr>
            <p:nvPr/>
          </p:nvSpPr>
          <p:spPr bwMode="auto">
            <a:xfrm flipH="1">
              <a:off x="3360" y="3504"/>
              <a:ext cx="336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44" name="Text Box 113"/>
            <p:cNvSpPr txBox="1">
              <a:spLocks noChangeArrowheads="1"/>
            </p:cNvSpPr>
            <p:nvPr/>
          </p:nvSpPr>
          <p:spPr bwMode="auto">
            <a:xfrm>
              <a:off x="2592" y="3552"/>
              <a:ext cx="720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26" name="Group 114"/>
          <p:cNvGrpSpPr>
            <a:grpSpLocks/>
          </p:cNvGrpSpPr>
          <p:nvPr/>
        </p:nvGrpSpPr>
        <p:grpSpPr bwMode="auto">
          <a:xfrm>
            <a:off x="4114800" y="5257800"/>
            <a:ext cx="1752600" cy="1371600"/>
            <a:chOff x="2592" y="3504"/>
            <a:chExt cx="1104" cy="864"/>
          </a:xfrm>
        </p:grpSpPr>
        <p:sp>
          <p:nvSpPr>
            <p:cNvPr id="11339" name="Rectangle 115"/>
            <p:cNvSpPr>
              <a:spLocks noChangeArrowheads="1"/>
            </p:cNvSpPr>
            <p:nvPr/>
          </p:nvSpPr>
          <p:spPr bwMode="auto">
            <a:xfrm>
              <a:off x="3120" y="3878"/>
              <a:ext cx="480" cy="4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40" name="Line 116"/>
            <p:cNvSpPr>
              <a:spLocks noChangeShapeType="1"/>
            </p:cNvSpPr>
            <p:nvPr/>
          </p:nvSpPr>
          <p:spPr bwMode="auto">
            <a:xfrm flipH="1">
              <a:off x="3360" y="3504"/>
              <a:ext cx="336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41" name="Text Box 117"/>
            <p:cNvSpPr txBox="1">
              <a:spLocks noChangeArrowheads="1"/>
            </p:cNvSpPr>
            <p:nvPr/>
          </p:nvSpPr>
          <p:spPr bwMode="auto">
            <a:xfrm>
              <a:off x="2592" y="3552"/>
              <a:ext cx="72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27" name="Group 118"/>
          <p:cNvGrpSpPr>
            <a:grpSpLocks/>
          </p:cNvGrpSpPr>
          <p:nvPr/>
        </p:nvGrpSpPr>
        <p:grpSpPr bwMode="auto">
          <a:xfrm>
            <a:off x="5867400" y="5257800"/>
            <a:ext cx="1676400" cy="1295400"/>
            <a:chOff x="3696" y="3504"/>
            <a:chExt cx="1056" cy="816"/>
          </a:xfrm>
        </p:grpSpPr>
        <p:sp>
          <p:nvSpPr>
            <p:cNvPr id="11336" name="Rectangle 119"/>
            <p:cNvSpPr>
              <a:spLocks noChangeArrowheads="1"/>
            </p:cNvSpPr>
            <p:nvPr/>
          </p:nvSpPr>
          <p:spPr bwMode="auto">
            <a:xfrm>
              <a:off x="3792" y="3888"/>
              <a:ext cx="48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37" name="Line 120"/>
            <p:cNvSpPr>
              <a:spLocks noChangeShapeType="1"/>
            </p:cNvSpPr>
            <p:nvPr/>
          </p:nvSpPr>
          <p:spPr bwMode="auto">
            <a:xfrm>
              <a:off x="3696" y="350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38" name="Text Box 121"/>
            <p:cNvSpPr txBox="1">
              <a:spLocks noChangeArrowheads="1"/>
            </p:cNvSpPr>
            <p:nvPr/>
          </p:nvSpPr>
          <p:spPr bwMode="auto">
            <a:xfrm>
              <a:off x="4032" y="3546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5867400" y="5257800"/>
            <a:ext cx="1676400" cy="1295400"/>
            <a:chOff x="3696" y="3504"/>
            <a:chExt cx="1056" cy="816"/>
          </a:xfrm>
        </p:grpSpPr>
        <p:sp>
          <p:nvSpPr>
            <p:cNvPr id="11333" name="Rectangle 123"/>
            <p:cNvSpPr>
              <a:spLocks noChangeArrowheads="1"/>
            </p:cNvSpPr>
            <p:nvPr/>
          </p:nvSpPr>
          <p:spPr bwMode="auto">
            <a:xfrm>
              <a:off x="3792" y="3888"/>
              <a:ext cx="480" cy="4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34" name="Line 124"/>
            <p:cNvSpPr>
              <a:spLocks noChangeShapeType="1"/>
            </p:cNvSpPr>
            <p:nvPr/>
          </p:nvSpPr>
          <p:spPr bwMode="auto">
            <a:xfrm>
              <a:off x="3696" y="350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35" name="Text Box 125"/>
            <p:cNvSpPr txBox="1">
              <a:spLocks noChangeArrowheads="1"/>
            </p:cNvSpPr>
            <p:nvPr/>
          </p:nvSpPr>
          <p:spPr bwMode="auto">
            <a:xfrm>
              <a:off x="4032" y="3546"/>
              <a:ext cx="720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29" name="Group 126"/>
          <p:cNvGrpSpPr>
            <a:grpSpLocks/>
          </p:cNvGrpSpPr>
          <p:nvPr/>
        </p:nvGrpSpPr>
        <p:grpSpPr bwMode="auto">
          <a:xfrm>
            <a:off x="5867400" y="5257800"/>
            <a:ext cx="1676400" cy="1295400"/>
            <a:chOff x="3696" y="3504"/>
            <a:chExt cx="1056" cy="816"/>
          </a:xfrm>
        </p:grpSpPr>
        <p:sp>
          <p:nvSpPr>
            <p:cNvPr id="11330" name="Rectangle 127"/>
            <p:cNvSpPr>
              <a:spLocks noChangeArrowheads="1"/>
            </p:cNvSpPr>
            <p:nvPr/>
          </p:nvSpPr>
          <p:spPr bwMode="auto">
            <a:xfrm>
              <a:off x="3792" y="3888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31" name="Line 128"/>
            <p:cNvSpPr>
              <a:spLocks noChangeShapeType="1"/>
            </p:cNvSpPr>
            <p:nvPr/>
          </p:nvSpPr>
          <p:spPr bwMode="auto">
            <a:xfrm>
              <a:off x="3696" y="350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32" name="Text Box 129"/>
            <p:cNvSpPr txBox="1">
              <a:spLocks noChangeArrowheads="1"/>
            </p:cNvSpPr>
            <p:nvPr/>
          </p:nvSpPr>
          <p:spPr bwMode="auto">
            <a:xfrm>
              <a:off x="4032" y="3546"/>
              <a:ext cx="72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30" name="Group 130"/>
          <p:cNvGrpSpPr>
            <a:grpSpLocks/>
          </p:cNvGrpSpPr>
          <p:nvPr/>
        </p:nvGrpSpPr>
        <p:grpSpPr bwMode="auto">
          <a:xfrm>
            <a:off x="4800600" y="3810000"/>
            <a:ext cx="1828800" cy="1447800"/>
            <a:chOff x="3024" y="2592"/>
            <a:chExt cx="1152" cy="912"/>
          </a:xfrm>
        </p:grpSpPr>
        <p:sp>
          <p:nvSpPr>
            <p:cNvPr id="11326" name="Rectangle 131"/>
            <p:cNvSpPr>
              <a:spLocks noChangeArrowheads="1"/>
            </p:cNvSpPr>
            <p:nvPr/>
          </p:nvSpPr>
          <p:spPr bwMode="auto">
            <a:xfrm>
              <a:off x="3696" y="2976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27" name="Rectangle 132"/>
            <p:cNvSpPr>
              <a:spLocks noChangeArrowheads="1"/>
            </p:cNvSpPr>
            <p:nvPr/>
          </p:nvSpPr>
          <p:spPr bwMode="auto">
            <a:xfrm>
              <a:off x="3216" y="2976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28" name="Line 133"/>
            <p:cNvSpPr>
              <a:spLocks noChangeShapeType="1"/>
            </p:cNvSpPr>
            <p:nvPr/>
          </p:nvSpPr>
          <p:spPr bwMode="auto">
            <a:xfrm flipH="1">
              <a:off x="3792" y="259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29" name="Text Box 134"/>
            <p:cNvSpPr txBox="1">
              <a:spLocks noChangeArrowheads="1"/>
            </p:cNvSpPr>
            <p:nvPr/>
          </p:nvSpPr>
          <p:spPr bwMode="auto">
            <a:xfrm>
              <a:off x="3024" y="2634"/>
              <a:ext cx="72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31" name="Group 135"/>
          <p:cNvGrpSpPr>
            <a:grpSpLocks/>
          </p:cNvGrpSpPr>
          <p:nvPr/>
        </p:nvGrpSpPr>
        <p:grpSpPr bwMode="auto">
          <a:xfrm>
            <a:off x="6629400" y="3810000"/>
            <a:ext cx="1981200" cy="1447800"/>
            <a:chOff x="4176" y="2592"/>
            <a:chExt cx="1248" cy="912"/>
          </a:xfrm>
        </p:grpSpPr>
        <p:sp>
          <p:nvSpPr>
            <p:cNvPr id="11323" name="Rectangle 136"/>
            <p:cNvSpPr>
              <a:spLocks noChangeArrowheads="1"/>
            </p:cNvSpPr>
            <p:nvPr/>
          </p:nvSpPr>
          <p:spPr bwMode="auto">
            <a:xfrm>
              <a:off x="4464" y="2976"/>
              <a:ext cx="48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324" name="Line 137"/>
            <p:cNvSpPr>
              <a:spLocks noChangeShapeType="1"/>
            </p:cNvSpPr>
            <p:nvPr/>
          </p:nvSpPr>
          <p:spPr bwMode="auto">
            <a:xfrm>
              <a:off x="4176" y="259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25" name="Text Box 138"/>
            <p:cNvSpPr txBox="1">
              <a:spLocks noChangeArrowheads="1"/>
            </p:cNvSpPr>
            <p:nvPr/>
          </p:nvSpPr>
          <p:spPr bwMode="auto">
            <a:xfrm>
              <a:off x="4704" y="2640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Divide</a:t>
              </a:r>
            </a:p>
          </p:txBody>
        </p:sp>
      </p:grpSp>
      <p:grpSp>
        <p:nvGrpSpPr>
          <p:cNvPr id="7168" name="Group 139"/>
          <p:cNvGrpSpPr>
            <a:grpSpLocks/>
          </p:cNvGrpSpPr>
          <p:nvPr/>
        </p:nvGrpSpPr>
        <p:grpSpPr bwMode="auto">
          <a:xfrm>
            <a:off x="6629400" y="3810000"/>
            <a:ext cx="1981200" cy="1447800"/>
            <a:chOff x="4176" y="2592"/>
            <a:chExt cx="1248" cy="912"/>
          </a:xfrm>
        </p:grpSpPr>
        <p:sp>
          <p:nvSpPr>
            <p:cNvPr id="11320" name="Rectangle 140"/>
            <p:cNvSpPr>
              <a:spLocks noChangeArrowheads="1"/>
            </p:cNvSpPr>
            <p:nvPr/>
          </p:nvSpPr>
          <p:spPr bwMode="auto">
            <a:xfrm>
              <a:off x="4464" y="2976"/>
              <a:ext cx="480" cy="5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321" name="Line 141"/>
            <p:cNvSpPr>
              <a:spLocks noChangeShapeType="1"/>
            </p:cNvSpPr>
            <p:nvPr/>
          </p:nvSpPr>
          <p:spPr bwMode="auto">
            <a:xfrm>
              <a:off x="4176" y="259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22" name="Text Box 142"/>
            <p:cNvSpPr txBox="1">
              <a:spLocks noChangeArrowheads="1"/>
            </p:cNvSpPr>
            <p:nvPr/>
          </p:nvSpPr>
          <p:spPr bwMode="auto">
            <a:xfrm>
              <a:off x="4704" y="2640"/>
              <a:ext cx="720" cy="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BCase</a:t>
              </a:r>
            </a:p>
          </p:txBody>
        </p:sp>
      </p:grpSp>
      <p:grpSp>
        <p:nvGrpSpPr>
          <p:cNvPr id="7169" name="Group 143"/>
          <p:cNvGrpSpPr>
            <a:grpSpLocks/>
          </p:cNvGrpSpPr>
          <p:nvPr/>
        </p:nvGrpSpPr>
        <p:grpSpPr bwMode="auto">
          <a:xfrm>
            <a:off x="6629400" y="3810000"/>
            <a:ext cx="1981200" cy="1447800"/>
            <a:chOff x="4176" y="2592"/>
            <a:chExt cx="1248" cy="912"/>
          </a:xfrm>
        </p:grpSpPr>
        <p:sp>
          <p:nvSpPr>
            <p:cNvPr id="11317" name="Rectangle 144"/>
            <p:cNvSpPr>
              <a:spLocks noChangeArrowheads="1"/>
            </p:cNvSpPr>
            <p:nvPr/>
          </p:nvSpPr>
          <p:spPr bwMode="auto">
            <a:xfrm>
              <a:off x="4464" y="2976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318" name="Line 145"/>
            <p:cNvSpPr>
              <a:spLocks noChangeShapeType="1"/>
            </p:cNvSpPr>
            <p:nvPr/>
          </p:nvSpPr>
          <p:spPr bwMode="auto">
            <a:xfrm>
              <a:off x="4176" y="259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19" name="Text Box 146"/>
            <p:cNvSpPr txBox="1">
              <a:spLocks noChangeArrowheads="1"/>
            </p:cNvSpPr>
            <p:nvPr/>
          </p:nvSpPr>
          <p:spPr bwMode="auto">
            <a:xfrm>
              <a:off x="4704" y="2640"/>
              <a:ext cx="72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7172" name="Group 147"/>
          <p:cNvGrpSpPr>
            <a:grpSpLocks/>
          </p:cNvGrpSpPr>
          <p:nvPr/>
        </p:nvGrpSpPr>
        <p:grpSpPr bwMode="auto">
          <a:xfrm>
            <a:off x="4648200" y="2362200"/>
            <a:ext cx="3276600" cy="1447800"/>
            <a:chOff x="2928" y="1680"/>
            <a:chExt cx="2064" cy="912"/>
          </a:xfrm>
        </p:grpSpPr>
        <p:sp>
          <p:nvSpPr>
            <p:cNvPr id="11312" name="Rectangle 148"/>
            <p:cNvSpPr>
              <a:spLocks noChangeArrowheads="1"/>
            </p:cNvSpPr>
            <p:nvPr/>
          </p:nvSpPr>
          <p:spPr bwMode="auto">
            <a:xfrm>
              <a:off x="4032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313" name="Rectangle 149"/>
            <p:cNvSpPr>
              <a:spLocks noChangeArrowheads="1"/>
            </p:cNvSpPr>
            <p:nvPr/>
          </p:nvSpPr>
          <p:spPr bwMode="auto">
            <a:xfrm>
              <a:off x="3552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14" name="Rectangle 150"/>
            <p:cNvSpPr>
              <a:spLocks noChangeArrowheads="1"/>
            </p:cNvSpPr>
            <p:nvPr/>
          </p:nvSpPr>
          <p:spPr bwMode="auto">
            <a:xfrm>
              <a:off x="4512" y="2064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15" name="Line 151"/>
            <p:cNvSpPr>
              <a:spLocks noChangeShapeType="1"/>
            </p:cNvSpPr>
            <p:nvPr/>
          </p:nvSpPr>
          <p:spPr bwMode="auto">
            <a:xfrm>
              <a:off x="2928" y="1680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11316" name="Text Box 152"/>
            <p:cNvSpPr txBox="1">
              <a:spLocks noChangeArrowheads="1"/>
            </p:cNvSpPr>
            <p:nvPr/>
          </p:nvSpPr>
          <p:spPr bwMode="auto">
            <a:xfrm>
              <a:off x="4032" y="1722"/>
              <a:ext cx="672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Merge</a:t>
              </a:r>
            </a:p>
          </p:txBody>
        </p:sp>
      </p:grpSp>
      <p:grpSp>
        <p:nvGrpSpPr>
          <p:cNvPr id="7173" name="Group 153"/>
          <p:cNvGrpSpPr>
            <a:grpSpLocks/>
          </p:cNvGrpSpPr>
          <p:nvPr/>
        </p:nvGrpSpPr>
        <p:grpSpPr bwMode="auto">
          <a:xfrm>
            <a:off x="457200" y="1524000"/>
            <a:ext cx="6858000" cy="838200"/>
            <a:chOff x="288" y="1152"/>
            <a:chExt cx="4320" cy="528"/>
          </a:xfrm>
        </p:grpSpPr>
        <p:sp>
          <p:nvSpPr>
            <p:cNvPr id="11304" name="Rectangle 154"/>
            <p:cNvSpPr>
              <a:spLocks noChangeArrowheads="1"/>
            </p:cNvSpPr>
            <p:nvPr/>
          </p:nvSpPr>
          <p:spPr bwMode="auto">
            <a:xfrm>
              <a:off x="172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1305" name="Rectangle 155"/>
            <p:cNvSpPr>
              <a:spLocks noChangeArrowheads="1"/>
            </p:cNvSpPr>
            <p:nvPr/>
          </p:nvSpPr>
          <p:spPr bwMode="auto">
            <a:xfrm>
              <a:off x="220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1306" name="Rectangle 156"/>
            <p:cNvSpPr>
              <a:spLocks noChangeArrowheads="1"/>
            </p:cNvSpPr>
            <p:nvPr/>
          </p:nvSpPr>
          <p:spPr bwMode="auto">
            <a:xfrm>
              <a:off x="364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11307" name="Rectangle 157"/>
            <p:cNvSpPr>
              <a:spLocks noChangeArrowheads="1"/>
            </p:cNvSpPr>
            <p:nvPr/>
          </p:nvSpPr>
          <p:spPr bwMode="auto">
            <a:xfrm>
              <a:off x="268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1308" name="Rectangle 158"/>
            <p:cNvSpPr>
              <a:spLocks noChangeArrowheads="1"/>
            </p:cNvSpPr>
            <p:nvPr/>
          </p:nvSpPr>
          <p:spPr bwMode="auto">
            <a:xfrm>
              <a:off x="316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11309" name="Rectangle 159"/>
            <p:cNvSpPr>
              <a:spLocks noChangeArrowheads="1"/>
            </p:cNvSpPr>
            <p:nvPr/>
          </p:nvSpPr>
          <p:spPr bwMode="auto">
            <a:xfrm>
              <a:off x="412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1310" name="Rectangle 160"/>
            <p:cNvSpPr>
              <a:spLocks noChangeArrowheads="1"/>
            </p:cNvSpPr>
            <p:nvPr/>
          </p:nvSpPr>
          <p:spPr bwMode="auto">
            <a:xfrm>
              <a:off x="1248" y="1152"/>
              <a:ext cx="48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kumimoji="0" lang="en-GB" altLang="en-US" sz="24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311" name="Text Box 161"/>
            <p:cNvSpPr txBox="1">
              <a:spLocks noChangeArrowheads="1"/>
            </p:cNvSpPr>
            <p:nvPr/>
          </p:nvSpPr>
          <p:spPr bwMode="auto">
            <a:xfrm>
              <a:off x="288" y="1248"/>
              <a:ext cx="960" cy="2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en-US" sz="2400">
                  <a:latin typeface="Times New Roman" pitchFamily="18" charset="0"/>
                </a:rPr>
                <a:t>Sorted</a:t>
              </a:r>
            </a:p>
          </p:txBody>
        </p:sp>
      </p:grpSp>
      <p:sp>
        <p:nvSpPr>
          <p:cNvPr id="1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31188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10793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Best/Worst/Average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2895600"/>
            <a:ext cx="4419599" cy="2743200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T(n) = </a:t>
            </a:r>
            <a:r>
              <a:rPr lang="en-US" altLang="en-US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2400" dirty="0">
                <a:latin typeface="Comic Sans MS" pitchFamily="66" charset="0"/>
              </a:rPr>
              <a:t>(n</a:t>
            </a:r>
            <a:r>
              <a:rPr lang="en-US" altLang="en-US" sz="2400" baseline="30000" dirty="0">
                <a:latin typeface="Comic Sans MS" pitchFamily="66" charset="0"/>
              </a:rPr>
              <a:t>2</a:t>
            </a:r>
            <a:r>
              <a:rPr lang="en-US" altLang="en-US" sz="2400" dirty="0">
                <a:latin typeface="Comic Sans MS" pitchFamily="66" charset="0"/>
              </a:rPr>
              <a:t>)</a:t>
            </a:r>
          </a:p>
          <a:p>
            <a:endParaRPr lang="en-US" altLang="en-US" dirty="0"/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Disadvantage:</a:t>
            </a:r>
          </a:p>
          <a:p>
            <a:pPr marL="411480" lvl="1" indent="0">
              <a:buNone/>
            </a:pP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(n</a:t>
            </a:r>
            <a:r>
              <a:rPr lang="en-US" altLang="en-US" baseline="30000" dirty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running time in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all </a:t>
            </a:r>
            <a:r>
              <a:rPr lang="en-US" altLang="en-US" dirty="0">
                <a:sym typeface="Symbol" pitchFamily="18" charset="2"/>
              </a:rPr>
              <a:t>cases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sz="2400" dirty="0">
              <a:latin typeface="Comic Sans MS" pitchFamily="66" charset="0"/>
            </a:endParaRPr>
          </a:p>
          <a:p>
            <a:pPr lvl="1">
              <a:buFontTx/>
              <a:buNone/>
            </a:pPr>
            <a:endParaRPr lang="en-US" altLang="en-US" sz="2400" baseline="30000" dirty="0">
              <a:latin typeface="Comic Sans MS" pitchFamily="66" charset="0"/>
            </a:endParaRPr>
          </a:p>
          <a:p>
            <a:pPr lvl="1">
              <a:buFontTx/>
              <a:buNone/>
            </a:pPr>
            <a:endParaRPr lang="en-US" altLang="en-US" sz="2400" baseline="30000" dirty="0">
              <a:latin typeface="Comic Sans MS" pitchFamily="66" charset="0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46772"/>
              </p:ext>
            </p:extLst>
          </p:nvPr>
        </p:nvGraphicFramePr>
        <p:xfrm>
          <a:off x="990600" y="2286000"/>
          <a:ext cx="1676400" cy="37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901309" imgH="203112" progId="Equation.3">
                  <p:embed/>
                </p:oleObj>
              </mc:Choice>
              <mc:Fallback>
                <p:oleObj name="Equation" r:id="rId4" imgW="901309" imgH="203112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1676400" cy="378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65339"/>
              </p:ext>
            </p:extLst>
          </p:nvPr>
        </p:nvGraphicFramePr>
        <p:xfrm>
          <a:off x="6640512" y="2743200"/>
          <a:ext cx="16652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952200" imgH="444240" progId="Equation.3">
                  <p:embed/>
                </p:oleObj>
              </mc:Choice>
              <mc:Fallback>
                <p:oleObj name="Equation" r:id="rId6" imgW="952200" imgH="4442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2" y="2743200"/>
                        <a:ext cx="16652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4458623"/>
              </p:ext>
            </p:extLst>
          </p:nvPr>
        </p:nvGraphicFramePr>
        <p:xfrm>
          <a:off x="457200" y="1614488"/>
          <a:ext cx="7856537" cy="62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4927320" imgH="393480" progId="Equation.3">
                  <p:embed/>
                </p:oleObj>
              </mc:Choice>
              <mc:Fallback>
                <p:oleObj name="Equation" r:id="rId8" imgW="4927320" imgH="39348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14488"/>
                        <a:ext cx="7856537" cy="62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02748"/>
              </p:ext>
            </p:extLst>
          </p:nvPr>
        </p:nvGraphicFramePr>
        <p:xfrm>
          <a:off x="520700" y="5867400"/>
          <a:ext cx="7415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4317840" imgH="444240" progId="Equation.3">
                  <p:embed/>
                </p:oleObj>
              </mc:Choice>
              <mc:Fallback>
                <p:oleObj name="Equation" r:id="rId10" imgW="4317840" imgH="444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867400"/>
                        <a:ext cx="74152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861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0" name="Rectangle 6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Merge Function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153400" cy="5949950"/>
          </a:xfrm>
        </p:spPr>
        <p:txBody>
          <a:bodyPr>
            <a:normAutofit/>
          </a:bodyPr>
          <a:lstStyle/>
          <a:p>
            <a:pPr marL="114300" indent="0" eaLnBrk="1" hangingPunct="1">
              <a:buClr>
                <a:schemeClr val="tx1"/>
              </a:buClr>
              <a:buNone/>
            </a:pPr>
            <a:r>
              <a:rPr lang="en-US" dirty="0"/>
              <a:t>Given two sorted arrays, </a:t>
            </a:r>
            <a:r>
              <a:rPr lang="en-US" i="1" dirty="0"/>
              <a:t>merge</a:t>
            </a:r>
            <a:r>
              <a:rPr lang="en-US" dirty="0"/>
              <a:t> operation produces a sorted array with all the elements of the two arrays</a:t>
            </a:r>
          </a:p>
          <a:p>
            <a:pPr eaLnBrk="1" hangingPunct="1">
              <a:buClr>
                <a:schemeClr val="tx1"/>
              </a:buClr>
            </a:pPr>
            <a:endParaRPr lang="en-US" dirty="0"/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114300" indent="0" eaLnBrk="1" hangingPunct="1">
              <a:buClr>
                <a:schemeClr val="tx1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114300" indent="0" eaLnBrk="1" hangingPunct="1">
              <a:buClr>
                <a:schemeClr val="tx1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47402"/>
              </p:ext>
            </p:extLst>
          </p:nvPr>
        </p:nvGraphicFramePr>
        <p:xfrm>
          <a:off x="2832100" y="2133600"/>
          <a:ext cx="2571750" cy="4572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831975" y="2743200"/>
            <a:ext cx="434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ea typeface="新細明體" panose="02020500000000000000" pitchFamily="18" charset="-120"/>
              </a:rPr>
              <a:t>Divide the array in half and conquer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757488" y="20574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414838" y="2057400"/>
            <a:ext cx="1071562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84612" y="2971800"/>
            <a:ext cx="458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b="1">
                <a:ea typeface="新細明體" panose="02020500000000000000" pitchFamily="18" charset="-120"/>
              </a:rPr>
              <a:t>...</a:t>
            </a:r>
          </a:p>
        </p:txBody>
      </p:sp>
      <p:graphicFrame>
        <p:nvGraphicFramePr>
          <p:cNvPr id="14" name="Group 23"/>
          <p:cNvGraphicFramePr>
            <a:graphicFrameLocks noGrp="1"/>
          </p:cNvGraphicFramePr>
          <p:nvPr/>
        </p:nvGraphicFramePr>
        <p:xfrm>
          <a:off x="2832100" y="3352800"/>
          <a:ext cx="1543050" cy="4572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3"/>
          <p:cNvGraphicFramePr>
            <a:graphicFrameLocks noGrp="1"/>
          </p:cNvGraphicFramePr>
          <p:nvPr/>
        </p:nvGraphicFramePr>
        <p:xfrm>
          <a:off x="4648200" y="3352800"/>
          <a:ext cx="1028700" cy="4572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2971800" y="3962400"/>
            <a:ext cx="2157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Merge the halves</a:t>
            </a:r>
          </a:p>
        </p:txBody>
      </p:sp>
      <p:graphicFrame>
        <p:nvGraphicFramePr>
          <p:cNvPr id="17" name="Group 42"/>
          <p:cNvGraphicFramePr>
            <a:graphicFrameLocks noGrp="1"/>
          </p:cNvGraphicFramePr>
          <p:nvPr/>
        </p:nvGraphicFramePr>
        <p:xfrm>
          <a:off x="2832100" y="4419600"/>
          <a:ext cx="2571750" cy="4572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56"/>
          <p:cNvSpPr>
            <a:spLocks noChangeShapeType="1"/>
          </p:cNvSpPr>
          <p:nvPr/>
        </p:nvSpPr>
        <p:spPr bwMode="auto">
          <a:xfrm>
            <a:off x="30480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 flipH="1">
            <a:off x="35814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auto">
          <a:xfrm flipH="1">
            <a:off x="41148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276600" y="3324225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SG"/>
          </a:p>
        </p:txBody>
      </p:sp>
      <p:sp>
        <p:nvSpPr>
          <p:cNvPr id="22" name="Line 60"/>
          <p:cNvSpPr>
            <a:spLocks noChangeShapeType="1"/>
          </p:cNvSpPr>
          <p:nvPr/>
        </p:nvSpPr>
        <p:spPr bwMode="auto">
          <a:xfrm>
            <a:off x="3886200" y="3810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1"/>
          <p:cNvSpPr txBox="1">
            <a:spLocks noChangeArrowheads="1"/>
          </p:cNvSpPr>
          <p:nvPr/>
        </p:nvSpPr>
        <p:spPr bwMode="auto">
          <a:xfrm>
            <a:off x="2895600" y="44481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3403600" y="44481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3962400" y="44481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470400" y="44481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5003800" y="44481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990600" y="5338763"/>
            <a:ext cx="1890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dirty="0">
                <a:ea typeface="新細明體" panose="02020500000000000000" pitchFamily="18" charset="-120"/>
              </a:rPr>
              <a:t>Original Array:</a:t>
            </a:r>
          </a:p>
        </p:txBody>
      </p:sp>
      <p:graphicFrame>
        <p:nvGraphicFramePr>
          <p:cNvPr id="29" name="Group 67"/>
          <p:cNvGraphicFramePr>
            <a:graphicFrameLocks noGrp="1"/>
          </p:cNvGraphicFramePr>
          <p:nvPr/>
        </p:nvGraphicFramePr>
        <p:xfrm>
          <a:off x="2832100" y="5334000"/>
          <a:ext cx="2571750" cy="4572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1252538" y="4419600"/>
            <a:ext cx="156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b="1">
                <a:ea typeface="新細明體" panose="02020500000000000000" pitchFamily="18" charset="-120"/>
              </a:rPr>
              <a:t>temp</a:t>
            </a:r>
            <a:r>
              <a:rPr kumimoji="1" lang="en-US" altLang="zh-TW">
                <a:ea typeface="新細明體" panose="02020500000000000000" pitchFamily="18" charset="-120"/>
              </a:rPr>
              <a:t>Array:</a:t>
            </a:r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>
            <a:off x="40386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83"/>
          <p:cNvSpPr txBox="1">
            <a:spLocks noChangeArrowheads="1"/>
          </p:cNvSpPr>
          <p:nvPr/>
        </p:nvSpPr>
        <p:spPr bwMode="auto">
          <a:xfrm>
            <a:off x="3700463" y="48768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>
                <a:ea typeface="新細明體" panose="02020500000000000000" pitchFamily="18" charset="-120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067286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 animBg="1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sz="4000" dirty="0"/>
              <a:t>Merge Function Pseudocode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63148"/>
            <a:ext cx="5715000" cy="519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19800" y="4876800"/>
            <a:ext cx="68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O(</a:t>
            </a:r>
            <a:r>
              <a:rPr lang="en-US" sz="2200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4196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Complexity of </a:t>
            </a:r>
            <a:r>
              <a:rPr lang="en-US" sz="2200" i="1" dirty="0">
                <a:solidFill>
                  <a:srgbClr val="FF0000"/>
                </a:solidFill>
                <a:cs typeface="Times New Roman" panose="02020603050405020304" pitchFamily="18" charset="0"/>
              </a:rPr>
              <a:t>Merge Function?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Merge Sort Analysis </a:t>
            </a:r>
          </a:p>
        </p:txBody>
      </p:sp>
      <p:sp>
        <p:nvSpPr>
          <p:cNvPr id="1702915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3371310"/>
            <a:ext cx="8107517" cy="3486689"/>
          </a:xfrm>
        </p:spPr>
        <p:txBody>
          <a:bodyPr>
            <a:noAutofit/>
          </a:bodyPr>
          <a:lstStyle/>
          <a:p>
            <a:pPr marL="114300" indent="0">
              <a:lnSpc>
                <a:spcPct val="80000"/>
              </a:lnSpc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be the time taken by this algorithm to sort an array of </a:t>
            </a:r>
            <a:r>
              <a:rPr lang="en-US" altLang="en-US" i="1" dirty="0"/>
              <a:t>n</a:t>
            </a:r>
            <a:r>
              <a:rPr lang="en-US" altLang="en-US" dirty="0"/>
              <a:t> elements dividing A</a:t>
            </a:r>
            <a:r>
              <a:rPr lang="en-US" altLang="en-US" i="1" dirty="0"/>
              <a:t> </a:t>
            </a:r>
            <a:r>
              <a:rPr lang="en-US" altLang="en-US" dirty="0"/>
              <a:t>into sub-arrays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i="1" baseline="-25000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. Merge operation takes the linear time. Consequently, </a:t>
            </a:r>
          </a:p>
          <a:p>
            <a:pPr marL="114300" indent="0">
              <a:lnSpc>
                <a:spcPct val="80000"/>
              </a:lnSpc>
              <a:buNone/>
            </a:pPr>
            <a:endParaRPr lang="en-US" altLang="en-US" sz="800" i="1" dirty="0"/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/2) +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/2) + θ(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2</a:t>
            </a:r>
            <a:r>
              <a:rPr lang="en-US" altLang="en-US" i="1" dirty="0"/>
              <a:t>T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/2) + θ(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en-US" sz="1000" dirty="0"/>
          </a:p>
          <a:p>
            <a:pPr marL="114300" indent="0">
              <a:lnSpc>
                <a:spcPct val="80000"/>
              </a:lnSpc>
              <a:buNone/>
            </a:pPr>
            <a:r>
              <a:rPr lang="en-US" altLang="en-US" dirty="0"/>
              <a:t>The above recurrence relation is non-homogenous and can be solved by any of the methods: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Substitution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Recursion tree 	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Master method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83" y="1139740"/>
            <a:ext cx="4449917" cy="22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2679700" y="17732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701892" name="Rectangle 4"/>
          <p:cNvSpPr>
            <a:spLocks noChangeArrowheads="1"/>
          </p:cNvSpPr>
          <p:nvPr/>
        </p:nvSpPr>
        <p:spPr bwMode="auto">
          <a:xfrm>
            <a:off x="1536700" y="26114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n/2</a:t>
            </a:r>
          </a:p>
        </p:txBody>
      </p:sp>
      <p:sp>
        <p:nvSpPr>
          <p:cNvPr id="1701893" name="Rectangle 5"/>
          <p:cNvSpPr>
            <a:spLocks noChangeArrowheads="1"/>
          </p:cNvSpPr>
          <p:nvPr/>
        </p:nvSpPr>
        <p:spPr bwMode="auto">
          <a:xfrm>
            <a:off x="3822700" y="26114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n/2</a:t>
            </a:r>
          </a:p>
        </p:txBody>
      </p:sp>
      <p:cxnSp>
        <p:nvCxnSpPr>
          <p:cNvPr id="1701894" name="AutoShape 6"/>
          <p:cNvCxnSpPr>
            <a:cxnSpLocks noChangeShapeType="1"/>
            <a:stCxn id="1701892" idx="0"/>
            <a:endCxn id="1701891" idx="2"/>
          </p:cNvCxnSpPr>
          <p:nvPr/>
        </p:nvCxnSpPr>
        <p:spPr bwMode="auto">
          <a:xfrm flipV="1">
            <a:off x="1841500" y="2154238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1895" name="AutoShape 7"/>
          <p:cNvCxnSpPr>
            <a:cxnSpLocks noChangeShapeType="1"/>
            <a:stCxn id="1701891" idx="2"/>
            <a:endCxn id="1701893" idx="0"/>
          </p:cNvCxnSpPr>
          <p:nvPr/>
        </p:nvCxnSpPr>
        <p:spPr bwMode="auto">
          <a:xfrm>
            <a:off x="2984500" y="2154238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1896" name="Rectangle 8"/>
          <p:cNvSpPr>
            <a:spLocks noChangeArrowheads="1"/>
          </p:cNvSpPr>
          <p:nvPr/>
        </p:nvSpPr>
        <p:spPr bwMode="auto">
          <a:xfrm>
            <a:off x="774700" y="34496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n/4</a:t>
            </a:r>
          </a:p>
        </p:txBody>
      </p:sp>
      <p:sp>
        <p:nvSpPr>
          <p:cNvPr id="1701897" name="Rectangle 9"/>
          <p:cNvSpPr>
            <a:spLocks noChangeArrowheads="1"/>
          </p:cNvSpPr>
          <p:nvPr/>
        </p:nvSpPr>
        <p:spPr bwMode="auto">
          <a:xfrm>
            <a:off x="2222500" y="34496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n/4</a:t>
            </a:r>
          </a:p>
        </p:txBody>
      </p:sp>
      <p:cxnSp>
        <p:nvCxnSpPr>
          <p:cNvPr id="1701898" name="AutoShape 10"/>
          <p:cNvCxnSpPr>
            <a:cxnSpLocks noChangeShapeType="1"/>
            <a:stCxn id="1701896" idx="0"/>
            <a:endCxn id="1701892" idx="2"/>
          </p:cNvCxnSpPr>
          <p:nvPr/>
        </p:nvCxnSpPr>
        <p:spPr bwMode="auto">
          <a:xfrm flipV="1">
            <a:off x="1079500" y="2992438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1899" name="AutoShape 11"/>
          <p:cNvCxnSpPr>
            <a:cxnSpLocks noChangeShapeType="1"/>
            <a:stCxn id="1701892" idx="2"/>
            <a:endCxn id="1701897" idx="0"/>
          </p:cNvCxnSpPr>
          <p:nvPr/>
        </p:nvCxnSpPr>
        <p:spPr bwMode="auto">
          <a:xfrm>
            <a:off x="1841500" y="299243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1900" name="Rectangle 12"/>
          <p:cNvSpPr>
            <a:spLocks noChangeArrowheads="1"/>
          </p:cNvSpPr>
          <p:nvPr/>
        </p:nvSpPr>
        <p:spPr bwMode="auto">
          <a:xfrm>
            <a:off x="3136900" y="34496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n/4</a:t>
            </a:r>
          </a:p>
        </p:txBody>
      </p:sp>
      <p:sp>
        <p:nvSpPr>
          <p:cNvPr id="1701901" name="Rectangle 13"/>
          <p:cNvSpPr>
            <a:spLocks noChangeArrowheads="1"/>
          </p:cNvSpPr>
          <p:nvPr/>
        </p:nvSpPr>
        <p:spPr bwMode="auto">
          <a:xfrm>
            <a:off x="4584700" y="34496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n/4</a:t>
            </a:r>
          </a:p>
        </p:txBody>
      </p:sp>
      <p:cxnSp>
        <p:nvCxnSpPr>
          <p:cNvPr id="1701902" name="AutoShape 14"/>
          <p:cNvCxnSpPr>
            <a:cxnSpLocks noChangeShapeType="1"/>
            <a:stCxn id="1701900" idx="0"/>
            <a:endCxn id="1701893" idx="2"/>
          </p:cNvCxnSpPr>
          <p:nvPr/>
        </p:nvCxnSpPr>
        <p:spPr bwMode="auto">
          <a:xfrm flipV="1">
            <a:off x="3441700" y="299243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1903" name="AutoShape 15"/>
          <p:cNvCxnSpPr>
            <a:cxnSpLocks noChangeShapeType="1"/>
            <a:stCxn id="1701893" idx="2"/>
            <a:endCxn id="1701901" idx="0"/>
          </p:cNvCxnSpPr>
          <p:nvPr/>
        </p:nvCxnSpPr>
        <p:spPr bwMode="auto">
          <a:xfrm>
            <a:off x="4127500" y="2992438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1904" name="Rectangle 16"/>
          <p:cNvSpPr>
            <a:spLocks noChangeArrowheads="1"/>
          </p:cNvSpPr>
          <p:nvPr/>
        </p:nvSpPr>
        <p:spPr bwMode="auto">
          <a:xfrm>
            <a:off x="442913" y="48212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701905" name="Rectangle 17"/>
          <p:cNvSpPr>
            <a:spLocks noChangeArrowheads="1"/>
          </p:cNvSpPr>
          <p:nvPr/>
        </p:nvSpPr>
        <p:spPr bwMode="auto">
          <a:xfrm>
            <a:off x="976313" y="48212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701906" name="Rectangle 18"/>
          <p:cNvSpPr>
            <a:spLocks noChangeArrowheads="1"/>
          </p:cNvSpPr>
          <p:nvPr/>
        </p:nvSpPr>
        <p:spPr bwMode="auto">
          <a:xfrm>
            <a:off x="1509713" y="48212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701907" name="Rectangle 19"/>
          <p:cNvSpPr>
            <a:spLocks noChangeArrowheads="1"/>
          </p:cNvSpPr>
          <p:nvPr/>
        </p:nvSpPr>
        <p:spPr bwMode="auto">
          <a:xfrm>
            <a:off x="4154488" y="48212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701908" name="Rectangle 20"/>
          <p:cNvSpPr>
            <a:spLocks noChangeArrowheads="1"/>
          </p:cNvSpPr>
          <p:nvPr/>
        </p:nvSpPr>
        <p:spPr bwMode="auto">
          <a:xfrm>
            <a:off x="4687888" y="48212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701909" name="Rectangle 21"/>
          <p:cNvSpPr>
            <a:spLocks noChangeArrowheads="1"/>
          </p:cNvSpPr>
          <p:nvPr/>
        </p:nvSpPr>
        <p:spPr bwMode="auto">
          <a:xfrm>
            <a:off x="5221288" y="48212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701910" name="Text Box 22"/>
          <p:cNvSpPr txBox="1">
            <a:spLocks noChangeArrowheads="1"/>
          </p:cNvSpPr>
          <p:nvPr/>
        </p:nvSpPr>
        <p:spPr bwMode="auto">
          <a:xfrm>
            <a:off x="2271713" y="4525963"/>
            <a:ext cx="11699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4400" b="1">
                <a:ea typeface="新細明體" panose="02020500000000000000" pitchFamily="18" charset="-120"/>
              </a:rPr>
              <a:t>. . .</a:t>
            </a:r>
          </a:p>
        </p:txBody>
      </p:sp>
      <p:sp>
        <p:nvSpPr>
          <p:cNvPr id="1701911" name="Text Box 23"/>
          <p:cNvSpPr txBox="1">
            <a:spLocks noChangeArrowheads="1"/>
          </p:cNvSpPr>
          <p:nvPr/>
        </p:nvSpPr>
        <p:spPr bwMode="auto">
          <a:xfrm>
            <a:off x="5562600" y="1676400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1400" dirty="0">
                <a:ea typeface="新細明體" panose="02020500000000000000" pitchFamily="18" charset="-120"/>
              </a:rPr>
              <a:t>Level 0</a:t>
            </a:r>
          </a:p>
        </p:txBody>
      </p:sp>
      <p:sp>
        <p:nvSpPr>
          <p:cNvPr id="1701912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1400" dirty="0">
                <a:ea typeface="新細明體" panose="02020500000000000000" pitchFamily="18" charset="-120"/>
              </a:rPr>
              <a:t>Level 1</a:t>
            </a:r>
          </a:p>
        </p:txBody>
      </p:sp>
      <p:sp>
        <p:nvSpPr>
          <p:cNvPr id="1701913" name="Text Box 25"/>
          <p:cNvSpPr txBox="1">
            <a:spLocks noChangeArrowheads="1"/>
          </p:cNvSpPr>
          <p:nvPr/>
        </p:nvSpPr>
        <p:spPr bwMode="auto">
          <a:xfrm>
            <a:off x="5562600" y="3429000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1400" dirty="0">
                <a:ea typeface="新細明體" panose="02020500000000000000" pitchFamily="18" charset="-120"/>
              </a:rPr>
              <a:t>Level 2</a:t>
            </a:r>
          </a:p>
        </p:txBody>
      </p:sp>
      <p:sp>
        <p:nvSpPr>
          <p:cNvPr id="1701914" name="Text Box 26"/>
          <p:cNvSpPr txBox="1">
            <a:spLocks noChangeArrowheads="1"/>
          </p:cNvSpPr>
          <p:nvPr/>
        </p:nvSpPr>
        <p:spPr bwMode="auto">
          <a:xfrm>
            <a:off x="6096000" y="4876800"/>
            <a:ext cx="1887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ea typeface="新細明體" panose="02020500000000000000" pitchFamily="18" charset="-120"/>
              </a:rPr>
              <a:t>Tree Height : log</a:t>
            </a:r>
            <a:r>
              <a:rPr kumimoji="1" lang="en-US" altLang="zh-TW" sz="1400" baseline="-25000">
                <a:ea typeface="新細明體" panose="02020500000000000000" pitchFamily="18" charset="-120"/>
              </a:rPr>
              <a:t>2</a:t>
            </a:r>
            <a:r>
              <a:rPr kumimoji="1" lang="en-US" altLang="zh-TW" sz="14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701915" name="Text Box 27"/>
          <p:cNvSpPr txBox="1">
            <a:spLocks noChangeArrowheads="1"/>
          </p:cNvSpPr>
          <p:nvPr/>
        </p:nvSpPr>
        <p:spPr bwMode="auto">
          <a:xfrm>
            <a:off x="6553200" y="1524000"/>
            <a:ext cx="198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dirty="0">
                <a:latin typeface="+mn-lt"/>
                <a:ea typeface="新細明體" panose="02020500000000000000" pitchFamily="18" charset="-120"/>
              </a:rPr>
              <a:t>Merge n items:</a:t>
            </a:r>
          </a:p>
          <a:p>
            <a:pPr algn="ctr" eaLnBrk="1" hangingPunct="1"/>
            <a:r>
              <a:rPr kumimoji="1" lang="en-US" altLang="zh-TW" dirty="0">
                <a:latin typeface="+mn-lt"/>
                <a:ea typeface="新細明體" panose="02020500000000000000" pitchFamily="18" charset="-120"/>
              </a:rPr>
              <a:t>O(</a:t>
            </a:r>
            <a:r>
              <a:rPr kumimoji="1" lang="en-US" altLang="zh-TW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kumimoji="1" lang="en-US" altLang="zh-TW" dirty="0">
                <a:latin typeface="+mn-lt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701916" name="Text Box 28"/>
          <p:cNvSpPr txBox="1">
            <a:spLocks noChangeArrowheads="1"/>
          </p:cNvSpPr>
          <p:nvPr/>
        </p:nvSpPr>
        <p:spPr bwMode="auto">
          <a:xfrm>
            <a:off x="6363463" y="2514600"/>
            <a:ext cx="22781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kumimoji="1" lang="en-US" altLang="zh-TW" dirty="0">
                <a:latin typeface="+mn-lt"/>
                <a:ea typeface="新細明體" panose="02020500000000000000" pitchFamily="18" charset="-120"/>
              </a:rPr>
              <a:t>Merge two n/2 items: </a:t>
            </a:r>
          </a:p>
          <a:p>
            <a:pPr algn="ctr" eaLnBrk="1" hangingPunct="1"/>
            <a:r>
              <a:rPr kumimoji="1" lang="en-US" altLang="zh-TW" dirty="0">
                <a:latin typeface="+mn-lt"/>
                <a:ea typeface="新細明體" panose="02020500000000000000" pitchFamily="18" charset="-120"/>
              </a:rPr>
              <a:t>O(</a:t>
            </a:r>
            <a:r>
              <a:rPr kumimoji="1" lang="en-US" altLang="zh-TW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kumimoji="1" lang="en-US" altLang="zh-TW" dirty="0">
                <a:latin typeface="+mn-lt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701917" name="Text Box 29"/>
          <p:cNvSpPr txBox="1">
            <a:spLocks noChangeArrowheads="1"/>
          </p:cNvSpPr>
          <p:nvPr/>
        </p:nvSpPr>
        <p:spPr bwMode="auto">
          <a:xfrm>
            <a:off x="5983288" y="3951288"/>
            <a:ext cx="2713037" cy="6508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b="1">
                <a:ea typeface="新細明體" panose="02020500000000000000" pitchFamily="18" charset="-120"/>
              </a:rPr>
              <a:t>Each level requires </a:t>
            </a:r>
          </a:p>
          <a:p>
            <a:pPr eaLnBrk="1" hangingPunct="1"/>
            <a:r>
              <a:rPr kumimoji="1" lang="en-US" altLang="zh-TW" b="1">
                <a:ea typeface="新細明體" panose="02020500000000000000" pitchFamily="18" charset="-120"/>
              </a:rPr>
              <a:t>O(</a:t>
            </a:r>
            <a:r>
              <a:rPr kumimoji="1" lang="en-US" altLang="zh-TW" b="1" i="1">
                <a:ea typeface="新細明體" panose="02020500000000000000" pitchFamily="18" charset="-120"/>
              </a:rPr>
              <a:t>n</a:t>
            </a:r>
            <a:r>
              <a:rPr kumimoji="1" lang="en-US" altLang="zh-TW" b="1">
                <a:ea typeface="新細明體" panose="02020500000000000000" pitchFamily="18" charset="-120"/>
              </a:rPr>
              <a:t>) operations</a:t>
            </a:r>
          </a:p>
        </p:txBody>
      </p:sp>
      <p:sp>
        <p:nvSpPr>
          <p:cNvPr id="1701918" name="Text Box 30"/>
          <p:cNvSpPr txBox="1">
            <a:spLocks noChangeArrowheads="1"/>
          </p:cNvSpPr>
          <p:nvPr/>
        </p:nvSpPr>
        <p:spPr bwMode="auto">
          <a:xfrm>
            <a:off x="609600" y="5491163"/>
            <a:ext cx="771842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b="1">
                <a:ea typeface="新細明體" panose="02020500000000000000" pitchFamily="18" charset="-120"/>
              </a:rPr>
              <a:t>Each level O(</a:t>
            </a:r>
            <a:r>
              <a:rPr kumimoji="1" lang="en-US" altLang="zh-TW" b="1" i="1">
                <a:ea typeface="新細明體" panose="02020500000000000000" pitchFamily="18" charset="-120"/>
              </a:rPr>
              <a:t>n</a:t>
            </a:r>
            <a:r>
              <a:rPr kumimoji="1" lang="en-US" altLang="zh-TW" b="1">
                <a:ea typeface="新細明體" panose="02020500000000000000" pitchFamily="18" charset="-120"/>
              </a:rPr>
              <a:t>) operations &amp; O(log</a:t>
            </a:r>
            <a:r>
              <a:rPr kumimoji="1" lang="en-US" altLang="zh-TW" b="1" baseline="-25000">
                <a:ea typeface="新細明體" panose="02020500000000000000" pitchFamily="18" charset="-120"/>
              </a:rPr>
              <a:t>2</a:t>
            </a:r>
            <a:r>
              <a:rPr kumimoji="1" lang="en-US" altLang="zh-TW" b="1" i="1">
                <a:ea typeface="新細明體" panose="02020500000000000000" pitchFamily="18" charset="-120"/>
              </a:rPr>
              <a:t>n</a:t>
            </a:r>
            <a:r>
              <a:rPr kumimoji="1" lang="en-US" altLang="zh-TW" b="1">
                <a:ea typeface="新細明體" panose="02020500000000000000" pitchFamily="18" charset="-120"/>
              </a:rPr>
              <a:t>) levels </a:t>
            </a:r>
            <a:r>
              <a:rPr kumimoji="1"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 O(</a:t>
            </a:r>
            <a:r>
              <a:rPr kumimoji="1" lang="en-US" altLang="zh-TW" b="1" i="1"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kumimoji="1"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*log</a:t>
            </a:r>
            <a:r>
              <a:rPr kumimoji="1" lang="en-US" altLang="zh-TW" b="1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kumimoji="1" lang="en-US" altLang="zh-TW" b="1" i="1"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kumimoji="1"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endParaRPr kumimoji="1" lang="en-US" altLang="zh-TW" b="1">
              <a:ea typeface="新細明體" panose="02020500000000000000" pitchFamily="18" charset="-120"/>
            </a:endParaRP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Merge Sort Analysis </a:t>
            </a:r>
          </a:p>
        </p:txBody>
      </p:sp>
    </p:spTree>
    <p:extLst>
      <p:ext uri="{BB962C8B-B14F-4D97-AF65-F5344CB8AC3E}">
        <p14:creationId xmlns:p14="http://schemas.microsoft.com/office/powerpoint/2010/main" val="16527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0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0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0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0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0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0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0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0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0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0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0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0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0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0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0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0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0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0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0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70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70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70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0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/>
      <p:bldP spid="1701892" grpId="0" animBg="1"/>
      <p:bldP spid="1701893" grpId="0" animBg="1"/>
      <p:bldP spid="1701896" grpId="0" animBg="1"/>
      <p:bldP spid="1701897" grpId="0" animBg="1"/>
      <p:bldP spid="1701900" grpId="0" animBg="1"/>
      <p:bldP spid="1701901" grpId="0" animBg="1"/>
      <p:bldP spid="1701904" grpId="0" animBg="1"/>
      <p:bldP spid="1701905" grpId="0" animBg="1"/>
      <p:bldP spid="1701906" grpId="0" animBg="1"/>
      <p:bldP spid="1701907" grpId="0" animBg="1"/>
      <p:bldP spid="1701908" grpId="0" animBg="1"/>
      <p:bldP spid="1701909" grpId="0" animBg="1"/>
      <p:bldP spid="1701910" grpId="0"/>
      <p:bldP spid="1701911" grpId="0"/>
      <p:bldP spid="1701912" grpId="0"/>
      <p:bldP spid="1701913" grpId="0"/>
      <p:bldP spid="1701914" grpId="0"/>
      <p:bldP spid="1701915" grpId="0"/>
      <p:bldP spid="1701916" grpId="0"/>
      <p:bldP spid="1701917" grpId="0" animBg="1"/>
      <p:bldP spid="17019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0010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Worst case: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Average case: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Performance is independent of the initial order of the array items.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Advantage: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err="1">
                <a:ea typeface="新細明體" panose="02020500000000000000" pitchFamily="18" charset="-120"/>
              </a:rPr>
              <a:t>Mergesort</a:t>
            </a:r>
            <a:r>
              <a:rPr lang="en-US" altLang="zh-TW" sz="2200" dirty="0">
                <a:ea typeface="新細明體" panose="02020500000000000000" pitchFamily="18" charset="-120"/>
              </a:rPr>
              <a:t> is an extremely fast algorithm.</a:t>
            </a:r>
          </a:p>
          <a:p>
            <a:pPr lvl="1">
              <a:lnSpc>
                <a:spcPct val="90000"/>
              </a:lnSpc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Disadvantage: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err="1">
                <a:ea typeface="新細明體" panose="02020500000000000000" pitchFamily="18" charset="-120"/>
              </a:rPr>
              <a:t>Mergesort</a:t>
            </a:r>
            <a:r>
              <a:rPr lang="en-US" altLang="zh-TW" sz="2200" dirty="0">
                <a:ea typeface="新細明體" panose="02020500000000000000" pitchFamily="18" charset="-120"/>
              </a:rPr>
              <a:t> requires a second array as large as the original array.</a:t>
            </a:r>
          </a:p>
        </p:txBody>
      </p:sp>
      <p:sp>
        <p:nvSpPr>
          <p:cNvPr id="1702916" name="Text Box 4"/>
          <p:cNvSpPr txBox="1">
            <a:spLocks noChangeArrowheads="1"/>
          </p:cNvSpPr>
          <p:nvPr/>
        </p:nvSpPr>
        <p:spPr bwMode="auto">
          <a:xfrm>
            <a:off x="3200400" y="1600200"/>
            <a:ext cx="2028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2200" dirty="0">
                <a:ea typeface="新細明體" panose="02020500000000000000" pitchFamily="18" charset="-120"/>
              </a:rPr>
              <a:t>O(</a:t>
            </a:r>
            <a:r>
              <a:rPr kumimoji="1" lang="en-US" altLang="zh-TW" sz="2200" i="1" dirty="0">
                <a:ea typeface="新細明體" panose="02020500000000000000" pitchFamily="18" charset="-120"/>
              </a:rPr>
              <a:t>n</a:t>
            </a:r>
            <a:r>
              <a:rPr kumimoji="1" lang="en-US" altLang="zh-TW" sz="2200" dirty="0">
                <a:ea typeface="新細明體" panose="02020500000000000000" pitchFamily="18" charset="-120"/>
              </a:rPr>
              <a:t> * log</a:t>
            </a:r>
            <a:r>
              <a:rPr kumimoji="1" lang="en-US" altLang="zh-TW" sz="2200" baseline="-25000" dirty="0">
                <a:ea typeface="新細明體" panose="02020500000000000000" pitchFamily="18" charset="-120"/>
              </a:rPr>
              <a:t>2</a:t>
            </a:r>
            <a:r>
              <a:rPr kumimoji="1" lang="en-US" altLang="zh-TW" sz="2200" i="1" dirty="0">
                <a:ea typeface="新細明體" panose="02020500000000000000" pitchFamily="18" charset="-120"/>
              </a:rPr>
              <a:t>n</a:t>
            </a:r>
            <a:r>
              <a:rPr kumimoji="1" lang="en-US" altLang="zh-TW" sz="2200" dirty="0">
                <a:ea typeface="新細明體" panose="02020500000000000000" pitchFamily="18" charset="-120"/>
              </a:rPr>
              <a:t>).</a:t>
            </a:r>
            <a:endParaRPr kumimoji="1" lang="zh-TW" altLang="en-US" sz="2200" dirty="0">
              <a:ea typeface="新細明體" panose="02020500000000000000" pitchFamily="18" charset="-120"/>
            </a:endParaRPr>
          </a:p>
        </p:txBody>
      </p:sp>
      <p:sp>
        <p:nvSpPr>
          <p:cNvPr id="1702917" name="Text Box 5"/>
          <p:cNvSpPr txBox="1">
            <a:spLocks noChangeArrowheads="1"/>
          </p:cNvSpPr>
          <p:nvPr/>
        </p:nvSpPr>
        <p:spPr bwMode="auto">
          <a:xfrm>
            <a:off x="3200400" y="1996280"/>
            <a:ext cx="2028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kumimoji="1" lang="en-US" altLang="zh-TW" sz="2200" dirty="0">
                <a:ea typeface="新細明體" panose="02020500000000000000" pitchFamily="18" charset="-120"/>
              </a:rPr>
              <a:t>O(</a:t>
            </a:r>
            <a:r>
              <a:rPr kumimoji="1" lang="en-US" altLang="zh-TW" sz="2200" i="1" dirty="0">
                <a:ea typeface="新細明體" panose="02020500000000000000" pitchFamily="18" charset="-120"/>
              </a:rPr>
              <a:t>n</a:t>
            </a:r>
            <a:r>
              <a:rPr kumimoji="1" lang="en-US" altLang="zh-TW" sz="2200" dirty="0">
                <a:ea typeface="新細明體" panose="02020500000000000000" pitchFamily="18" charset="-120"/>
              </a:rPr>
              <a:t> * log</a:t>
            </a:r>
            <a:r>
              <a:rPr kumimoji="1" lang="en-US" altLang="zh-TW" sz="2200" baseline="-25000" dirty="0">
                <a:ea typeface="新細明體" panose="02020500000000000000" pitchFamily="18" charset="-120"/>
              </a:rPr>
              <a:t>2</a:t>
            </a:r>
            <a:r>
              <a:rPr kumimoji="1" lang="en-US" altLang="zh-TW" sz="2200" i="1" dirty="0">
                <a:ea typeface="新細明體" panose="02020500000000000000" pitchFamily="18" charset="-120"/>
              </a:rPr>
              <a:t>n</a:t>
            </a:r>
            <a:r>
              <a:rPr kumimoji="1" lang="en-US" altLang="zh-TW" sz="2200" dirty="0">
                <a:ea typeface="新細明體" panose="02020500000000000000" pitchFamily="18" charset="-120"/>
              </a:rPr>
              <a:t>).</a:t>
            </a:r>
            <a:endParaRPr kumimoji="1" lang="zh-TW" altLang="en-US" sz="2200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Merge Sort Analysis </a:t>
            </a:r>
          </a:p>
        </p:txBody>
      </p:sp>
    </p:spTree>
    <p:extLst>
      <p:ext uri="{BB962C8B-B14F-4D97-AF65-F5344CB8AC3E}">
        <p14:creationId xmlns:p14="http://schemas.microsoft.com/office/powerpoint/2010/main" val="25716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6" grpId="0"/>
      <p:bldP spid="17029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311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Quick Sort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7"/>
            <a:ext cx="8153400" cy="5211763"/>
          </a:xfrm>
        </p:spPr>
        <p:txBody>
          <a:bodyPr/>
          <a:lstStyle/>
          <a:p>
            <a:r>
              <a:rPr lang="en-US" b="1" dirty="0"/>
              <a:t>Quick Sort</a:t>
            </a:r>
            <a:r>
              <a:rPr lang="en-US" dirty="0"/>
              <a:t>: orders a list of values by partitioning the list around one element called a </a:t>
            </a:r>
            <a:r>
              <a:rPr lang="en-US" b="1" i="1" dirty="0"/>
              <a:t>pivot</a:t>
            </a:r>
            <a:r>
              <a:rPr lang="en-US" dirty="0"/>
              <a:t>, then sorting each partition. It is based on divide and conquer approach.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dirty="0"/>
              <a:t>Key Points: Given an array </a:t>
            </a:r>
            <a:r>
              <a:rPr lang="en-US" b="1" dirty="0"/>
              <a:t>S</a:t>
            </a:r>
            <a:r>
              <a:rPr lang="en-US" dirty="0"/>
              <a:t> to be sorted</a:t>
            </a:r>
          </a:p>
          <a:p>
            <a:pPr lvl="1"/>
            <a:r>
              <a:rPr lang="en-US" sz="2000" dirty="0"/>
              <a:t>Pick any element </a:t>
            </a:r>
            <a:r>
              <a:rPr lang="en-US" sz="2000" b="1" dirty="0"/>
              <a:t>v</a:t>
            </a:r>
            <a:r>
              <a:rPr lang="en-US" sz="2000" dirty="0"/>
              <a:t> in array </a:t>
            </a:r>
            <a:r>
              <a:rPr lang="en-US" sz="2000" b="1" dirty="0"/>
              <a:t>S</a:t>
            </a:r>
            <a:r>
              <a:rPr lang="en-US" sz="2000" dirty="0"/>
              <a:t> as the </a:t>
            </a:r>
            <a:r>
              <a:rPr lang="en-US" sz="2000" b="1" dirty="0"/>
              <a:t>pivot</a:t>
            </a:r>
            <a:r>
              <a:rPr lang="en-US" sz="2000" dirty="0"/>
              <a:t> (i.e. </a:t>
            </a:r>
            <a:r>
              <a:rPr lang="en-US" sz="2000" b="1" dirty="0"/>
              <a:t>partition element</a:t>
            </a:r>
            <a:r>
              <a:rPr lang="en-US" sz="2000" dirty="0"/>
              <a:t>)</a:t>
            </a:r>
          </a:p>
          <a:p>
            <a:pPr lvl="1"/>
            <a:r>
              <a:rPr lang="en-US" sz="2200" dirty="0"/>
              <a:t>Partition the remaining elements in </a:t>
            </a:r>
            <a:r>
              <a:rPr lang="en-US" sz="2200" b="1" dirty="0"/>
              <a:t>S</a:t>
            </a:r>
            <a:r>
              <a:rPr lang="en-US" sz="2200" dirty="0"/>
              <a:t> into two groups</a:t>
            </a:r>
          </a:p>
          <a:p>
            <a:pPr lvl="2"/>
            <a:r>
              <a:rPr lang="en-US" altLang="en-US" sz="2000" b="1" dirty="0">
                <a:latin typeface="Courier New" pitchFamily="16" charset="0"/>
              </a:rPr>
              <a:t>S1</a:t>
            </a:r>
            <a:r>
              <a:rPr lang="en-US" altLang="en-US" sz="2000" dirty="0"/>
              <a:t> = {all elements in </a:t>
            </a:r>
            <a:r>
              <a:rPr lang="en-US" altLang="en-US" sz="2000" b="1" dirty="0">
                <a:latin typeface="Courier New" pitchFamily="16" charset="0"/>
              </a:rPr>
              <a:t>S-{v}</a:t>
            </a:r>
            <a:r>
              <a:rPr lang="en-US" altLang="en-US" sz="2000" dirty="0"/>
              <a:t> that are smaller than </a:t>
            </a:r>
            <a:r>
              <a:rPr lang="en-US" altLang="en-US" sz="2000" b="1" dirty="0">
                <a:latin typeface="Courier New" pitchFamily="16" charset="0"/>
              </a:rPr>
              <a:t>v</a:t>
            </a:r>
            <a:r>
              <a:rPr lang="en-US" altLang="en-US" sz="2000" dirty="0"/>
              <a:t>}</a:t>
            </a:r>
          </a:p>
          <a:p>
            <a:pPr lvl="2"/>
            <a:r>
              <a:rPr lang="en-US" altLang="en-US" sz="2000" b="1" dirty="0">
                <a:latin typeface="Courier New" pitchFamily="16" charset="0"/>
              </a:rPr>
              <a:t>S2</a:t>
            </a:r>
            <a:r>
              <a:rPr lang="en-US" altLang="en-US" sz="2000" dirty="0"/>
              <a:t> = {all elements in </a:t>
            </a:r>
            <a:r>
              <a:rPr lang="en-US" altLang="en-US" sz="2000" b="1" dirty="0">
                <a:latin typeface="Courier New" pitchFamily="16" charset="0"/>
              </a:rPr>
              <a:t>S-{v}</a:t>
            </a:r>
            <a:r>
              <a:rPr lang="en-US" altLang="en-US" sz="2000" dirty="0"/>
              <a:t> that are larger than </a:t>
            </a:r>
            <a:r>
              <a:rPr lang="en-US" altLang="en-US" sz="2000" b="1" dirty="0">
                <a:latin typeface="Courier New" pitchFamily="16" charset="0"/>
              </a:rPr>
              <a:t>v</a:t>
            </a:r>
            <a:r>
              <a:rPr lang="en-US" altLang="en-US" sz="2000" dirty="0"/>
              <a:t>}</a:t>
            </a:r>
            <a:endParaRPr lang="en-US" altLang="en-US" sz="2200" b="1" i="1" dirty="0"/>
          </a:p>
          <a:p>
            <a:pPr lvl="1"/>
            <a:r>
              <a:rPr lang="en-US" sz="2200" dirty="0"/>
              <a:t>apply the quick sort algorithm (</a:t>
            </a:r>
            <a:r>
              <a:rPr lang="en-US" sz="2200" b="1" dirty="0"/>
              <a:t>recursively</a:t>
            </a:r>
            <a:r>
              <a:rPr lang="en-US" sz="2200" dirty="0"/>
              <a:t>) to </a:t>
            </a:r>
            <a:r>
              <a:rPr lang="en-US" sz="2200" b="1" dirty="0"/>
              <a:t>both partitions</a:t>
            </a:r>
          </a:p>
          <a:p>
            <a:endParaRPr lang="en-US" altLang="en-US" dirty="0"/>
          </a:p>
          <a:p>
            <a:r>
              <a:rPr lang="en-US" altLang="en-US" dirty="0"/>
              <a:t>Trick lies in handling the partitioning</a:t>
            </a:r>
          </a:p>
          <a:p>
            <a:pPr lvl="1"/>
            <a:r>
              <a:rPr lang="en-US" altLang="en-US" dirty="0"/>
              <a:t>i.e. picking a good pivot is essential to performance</a:t>
            </a:r>
            <a:endParaRPr lang="en-US" sz="2600" b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0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842963" y="1266825"/>
            <a:ext cx="6654800" cy="1704975"/>
            <a:chOff x="543" y="672"/>
            <a:chExt cx="3144" cy="1432"/>
          </a:xfrm>
        </p:grpSpPr>
        <p:sp>
          <p:nvSpPr>
            <p:cNvPr id="19505" name="Freeform 3"/>
            <p:cNvSpPr>
              <a:spLocks/>
            </p:cNvSpPr>
            <p:nvPr/>
          </p:nvSpPr>
          <p:spPr bwMode="auto">
            <a:xfrm>
              <a:off x="543" y="1113"/>
              <a:ext cx="3144" cy="991"/>
            </a:xfrm>
            <a:custGeom>
              <a:avLst/>
              <a:gdLst>
                <a:gd name="T0" fmla="*/ 1975 w 3372"/>
                <a:gd name="T1" fmla="*/ 139 h 1299"/>
                <a:gd name="T2" fmla="*/ 866 w 3372"/>
                <a:gd name="T3" fmla="*/ 65 h 1299"/>
                <a:gd name="T4" fmla="*/ 578 w 3372"/>
                <a:gd name="T5" fmla="*/ 75 h 1299"/>
                <a:gd name="T6" fmla="*/ 471 w 3372"/>
                <a:gd name="T7" fmla="*/ 107 h 1299"/>
                <a:gd name="T8" fmla="*/ 439 w 3372"/>
                <a:gd name="T9" fmla="*/ 129 h 1299"/>
                <a:gd name="T10" fmla="*/ 407 w 3372"/>
                <a:gd name="T11" fmla="*/ 139 h 1299"/>
                <a:gd name="T12" fmla="*/ 300 w 3372"/>
                <a:gd name="T13" fmla="*/ 214 h 1299"/>
                <a:gd name="T14" fmla="*/ 247 w 3372"/>
                <a:gd name="T15" fmla="*/ 310 h 1299"/>
                <a:gd name="T16" fmla="*/ 204 w 3372"/>
                <a:gd name="T17" fmla="*/ 417 h 1299"/>
                <a:gd name="T18" fmla="*/ 151 w 3372"/>
                <a:gd name="T19" fmla="*/ 513 h 1299"/>
                <a:gd name="T20" fmla="*/ 140 w 3372"/>
                <a:gd name="T21" fmla="*/ 545 h 1299"/>
                <a:gd name="T22" fmla="*/ 98 w 3372"/>
                <a:gd name="T23" fmla="*/ 609 h 1299"/>
                <a:gd name="T24" fmla="*/ 34 w 3372"/>
                <a:gd name="T25" fmla="*/ 737 h 1299"/>
                <a:gd name="T26" fmla="*/ 2 w 3372"/>
                <a:gd name="T27" fmla="*/ 865 h 1299"/>
                <a:gd name="T28" fmla="*/ 23 w 3372"/>
                <a:gd name="T29" fmla="*/ 1035 h 1299"/>
                <a:gd name="T30" fmla="*/ 450 w 3372"/>
                <a:gd name="T31" fmla="*/ 1259 h 1299"/>
                <a:gd name="T32" fmla="*/ 802 w 3372"/>
                <a:gd name="T33" fmla="*/ 1249 h 1299"/>
                <a:gd name="T34" fmla="*/ 1324 w 3372"/>
                <a:gd name="T35" fmla="*/ 1163 h 1299"/>
                <a:gd name="T36" fmla="*/ 1644 w 3372"/>
                <a:gd name="T37" fmla="*/ 1185 h 1299"/>
                <a:gd name="T38" fmla="*/ 2146 w 3372"/>
                <a:gd name="T39" fmla="*/ 1291 h 1299"/>
                <a:gd name="T40" fmla="*/ 2668 w 3372"/>
                <a:gd name="T41" fmla="*/ 1238 h 1299"/>
                <a:gd name="T42" fmla="*/ 2754 w 3372"/>
                <a:gd name="T43" fmla="*/ 1195 h 1299"/>
                <a:gd name="T44" fmla="*/ 2786 w 3372"/>
                <a:gd name="T45" fmla="*/ 1185 h 1299"/>
                <a:gd name="T46" fmla="*/ 2892 w 3372"/>
                <a:gd name="T47" fmla="*/ 1131 h 1299"/>
                <a:gd name="T48" fmla="*/ 2956 w 3372"/>
                <a:gd name="T49" fmla="*/ 1110 h 1299"/>
                <a:gd name="T50" fmla="*/ 3106 w 3372"/>
                <a:gd name="T51" fmla="*/ 1046 h 1299"/>
                <a:gd name="T52" fmla="*/ 3287 w 3372"/>
                <a:gd name="T53" fmla="*/ 929 h 1299"/>
                <a:gd name="T54" fmla="*/ 3298 w 3372"/>
                <a:gd name="T55" fmla="*/ 897 h 1299"/>
                <a:gd name="T56" fmla="*/ 3319 w 3372"/>
                <a:gd name="T57" fmla="*/ 875 h 1299"/>
                <a:gd name="T58" fmla="*/ 3372 w 3372"/>
                <a:gd name="T59" fmla="*/ 673 h 1299"/>
                <a:gd name="T60" fmla="*/ 3298 w 3372"/>
                <a:gd name="T61" fmla="*/ 363 h 1299"/>
                <a:gd name="T62" fmla="*/ 3234 w 3372"/>
                <a:gd name="T63" fmla="*/ 235 h 1299"/>
                <a:gd name="T64" fmla="*/ 2839 w 3372"/>
                <a:gd name="T65" fmla="*/ 22 h 1299"/>
                <a:gd name="T66" fmla="*/ 2690 w 3372"/>
                <a:gd name="T67" fmla="*/ 1 h 1299"/>
                <a:gd name="T68" fmla="*/ 2370 w 3372"/>
                <a:gd name="T69" fmla="*/ 22 h 1299"/>
                <a:gd name="T70" fmla="*/ 2242 w 3372"/>
                <a:gd name="T71" fmla="*/ 54 h 1299"/>
                <a:gd name="T72" fmla="*/ 2178 w 3372"/>
                <a:gd name="T73" fmla="*/ 75 h 1299"/>
                <a:gd name="T74" fmla="*/ 1975 w 3372"/>
                <a:gd name="T75" fmla="*/ 139 h 12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72"/>
                <a:gd name="T115" fmla="*/ 0 h 1299"/>
                <a:gd name="T116" fmla="*/ 3372 w 3372"/>
                <a:gd name="T117" fmla="*/ 1299 h 12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72" h="1299">
                  <a:moveTo>
                    <a:pt x="1975" y="139"/>
                  </a:moveTo>
                  <a:cubicBezTo>
                    <a:pt x="1602" y="127"/>
                    <a:pt x="1237" y="90"/>
                    <a:pt x="866" y="65"/>
                  </a:cubicBezTo>
                  <a:cubicBezTo>
                    <a:pt x="770" y="68"/>
                    <a:pt x="674" y="69"/>
                    <a:pt x="578" y="75"/>
                  </a:cubicBezTo>
                  <a:cubicBezTo>
                    <a:pt x="541" y="77"/>
                    <a:pt x="471" y="107"/>
                    <a:pt x="471" y="107"/>
                  </a:cubicBezTo>
                  <a:cubicBezTo>
                    <a:pt x="460" y="114"/>
                    <a:pt x="451" y="123"/>
                    <a:pt x="439" y="129"/>
                  </a:cubicBezTo>
                  <a:cubicBezTo>
                    <a:pt x="429" y="134"/>
                    <a:pt x="417" y="133"/>
                    <a:pt x="407" y="139"/>
                  </a:cubicBezTo>
                  <a:cubicBezTo>
                    <a:pt x="370" y="161"/>
                    <a:pt x="336" y="190"/>
                    <a:pt x="300" y="214"/>
                  </a:cubicBezTo>
                  <a:cubicBezTo>
                    <a:pt x="280" y="244"/>
                    <a:pt x="263" y="278"/>
                    <a:pt x="247" y="310"/>
                  </a:cubicBezTo>
                  <a:cubicBezTo>
                    <a:pt x="228" y="347"/>
                    <a:pt x="229" y="381"/>
                    <a:pt x="204" y="417"/>
                  </a:cubicBezTo>
                  <a:cubicBezTo>
                    <a:pt x="186" y="474"/>
                    <a:pt x="200" y="440"/>
                    <a:pt x="151" y="513"/>
                  </a:cubicBezTo>
                  <a:cubicBezTo>
                    <a:pt x="145" y="522"/>
                    <a:pt x="145" y="535"/>
                    <a:pt x="140" y="545"/>
                  </a:cubicBezTo>
                  <a:cubicBezTo>
                    <a:pt x="128" y="567"/>
                    <a:pt x="106" y="585"/>
                    <a:pt x="98" y="609"/>
                  </a:cubicBezTo>
                  <a:cubicBezTo>
                    <a:pt x="82" y="655"/>
                    <a:pt x="55" y="694"/>
                    <a:pt x="34" y="737"/>
                  </a:cubicBezTo>
                  <a:cubicBezTo>
                    <a:pt x="15" y="775"/>
                    <a:pt x="10" y="824"/>
                    <a:pt x="2" y="865"/>
                  </a:cubicBezTo>
                  <a:cubicBezTo>
                    <a:pt x="2" y="866"/>
                    <a:pt x="0" y="996"/>
                    <a:pt x="23" y="1035"/>
                  </a:cubicBezTo>
                  <a:cubicBezTo>
                    <a:pt x="111" y="1183"/>
                    <a:pt x="289" y="1238"/>
                    <a:pt x="450" y="1259"/>
                  </a:cubicBezTo>
                  <a:cubicBezTo>
                    <a:pt x="567" y="1256"/>
                    <a:pt x="685" y="1256"/>
                    <a:pt x="802" y="1249"/>
                  </a:cubicBezTo>
                  <a:cubicBezTo>
                    <a:pt x="980" y="1238"/>
                    <a:pt x="1144" y="1176"/>
                    <a:pt x="1324" y="1163"/>
                  </a:cubicBezTo>
                  <a:cubicBezTo>
                    <a:pt x="1381" y="1165"/>
                    <a:pt x="1552" y="1162"/>
                    <a:pt x="1644" y="1185"/>
                  </a:cubicBezTo>
                  <a:cubicBezTo>
                    <a:pt x="1814" y="1227"/>
                    <a:pt x="1970" y="1276"/>
                    <a:pt x="2146" y="1291"/>
                  </a:cubicBezTo>
                  <a:cubicBezTo>
                    <a:pt x="2355" y="1285"/>
                    <a:pt x="2490" y="1299"/>
                    <a:pt x="2668" y="1238"/>
                  </a:cubicBezTo>
                  <a:cubicBezTo>
                    <a:pt x="2706" y="1202"/>
                    <a:pt x="2682" y="1219"/>
                    <a:pt x="2754" y="1195"/>
                  </a:cubicBezTo>
                  <a:cubicBezTo>
                    <a:pt x="2765" y="1191"/>
                    <a:pt x="2786" y="1185"/>
                    <a:pt x="2786" y="1185"/>
                  </a:cubicBezTo>
                  <a:cubicBezTo>
                    <a:pt x="2818" y="1163"/>
                    <a:pt x="2856" y="1146"/>
                    <a:pt x="2892" y="1131"/>
                  </a:cubicBezTo>
                  <a:cubicBezTo>
                    <a:pt x="2913" y="1123"/>
                    <a:pt x="2956" y="1110"/>
                    <a:pt x="2956" y="1110"/>
                  </a:cubicBezTo>
                  <a:cubicBezTo>
                    <a:pt x="3000" y="1068"/>
                    <a:pt x="3059" y="1077"/>
                    <a:pt x="3106" y="1046"/>
                  </a:cubicBezTo>
                  <a:cubicBezTo>
                    <a:pt x="3152" y="1015"/>
                    <a:pt x="3234" y="946"/>
                    <a:pt x="3287" y="929"/>
                  </a:cubicBezTo>
                  <a:cubicBezTo>
                    <a:pt x="3291" y="918"/>
                    <a:pt x="3292" y="907"/>
                    <a:pt x="3298" y="897"/>
                  </a:cubicBezTo>
                  <a:cubicBezTo>
                    <a:pt x="3303" y="888"/>
                    <a:pt x="3315" y="884"/>
                    <a:pt x="3319" y="875"/>
                  </a:cubicBezTo>
                  <a:cubicBezTo>
                    <a:pt x="3348" y="815"/>
                    <a:pt x="3362" y="738"/>
                    <a:pt x="3372" y="673"/>
                  </a:cubicBezTo>
                  <a:cubicBezTo>
                    <a:pt x="3362" y="531"/>
                    <a:pt x="3356" y="482"/>
                    <a:pt x="3298" y="363"/>
                  </a:cubicBezTo>
                  <a:cubicBezTo>
                    <a:pt x="3276" y="319"/>
                    <a:pt x="3269" y="272"/>
                    <a:pt x="3234" y="235"/>
                  </a:cubicBezTo>
                  <a:cubicBezTo>
                    <a:pt x="3182" y="83"/>
                    <a:pt x="2979" y="41"/>
                    <a:pt x="2839" y="22"/>
                  </a:cubicBezTo>
                  <a:cubicBezTo>
                    <a:pt x="2789" y="15"/>
                    <a:pt x="2690" y="1"/>
                    <a:pt x="2690" y="1"/>
                  </a:cubicBezTo>
                  <a:cubicBezTo>
                    <a:pt x="2509" y="8"/>
                    <a:pt x="2498" y="0"/>
                    <a:pt x="2370" y="22"/>
                  </a:cubicBezTo>
                  <a:cubicBezTo>
                    <a:pt x="2327" y="29"/>
                    <a:pt x="2284" y="41"/>
                    <a:pt x="2242" y="54"/>
                  </a:cubicBezTo>
                  <a:cubicBezTo>
                    <a:pt x="2221" y="60"/>
                    <a:pt x="2178" y="75"/>
                    <a:pt x="2178" y="75"/>
                  </a:cubicBezTo>
                  <a:cubicBezTo>
                    <a:pt x="2129" y="124"/>
                    <a:pt x="2043" y="139"/>
                    <a:pt x="1975" y="13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Text Box 4"/>
            <p:cNvSpPr txBox="1">
              <a:spLocks noChangeArrowheads="1"/>
            </p:cNvSpPr>
            <p:nvPr/>
          </p:nvSpPr>
          <p:spPr bwMode="auto">
            <a:xfrm>
              <a:off x="958" y="120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40</a:t>
              </a:r>
            </a:p>
          </p:txBody>
        </p:sp>
        <p:sp>
          <p:nvSpPr>
            <p:cNvPr id="19507" name="Text Box 5"/>
            <p:cNvSpPr txBox="1">
              <a:spLocks noChangeArrowheads="1"/>
            </p:cNvSpPr>
            <p:nvPr/>
          </p:nvSpPr>
          <p:spPr bwMode="auto">
            <a:xfrm>
              <a:off x="721" y="152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10</a:t>
              </a:r>
            </a:p>
          </p:txBody>
        </p:sp>
        <p:sp>
          <p:nvSpPr>
            <p:cNvPr id="19508" name="Text Box 6"/>
            <p:cNvSpPr txBox="1">
              <a:spLocks noChangeArrowheads="1"/>
            </p:cNvSpPr>
            <p:nvPr/>
          </p:nvSpPr>
          <p:spPr bwMode="auto">
            <a:xfrm>
              <a:off x="1402" y="1415"/>
              <a:ext cx="24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9509" name="Text Box 7"/>
            <p:cNvSpPr txBox="1">
              <a:spLocks noChangeArrowheads="1"/>
            </p:cNvSpPr>
            <p:nvPr/>
          </p:nvSpPr>
          <p:spPr bwMode="auto">
            <a:xfrm>
              <a:off x="1834" y="152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19510" name="Text Box 8"/>
            <p:cNvSpPr txBox="1">
              <a:spLocks noChangeArrowheads="1"/>
            </p:cNvSpPr>
            <p:nvPr/>
          </p:nvSpPr>
          <p:spPr bwMode="auto">
            <a:xfrm>
              <a:off x="3178" y="1144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2</a:t>
              </a:r>
            </a:p>
          </p:txBody>
        </p:sp>
        <p:sp>
          <p:nvSpPr>
            <p:cNvPr id="19511" name="Text Box 9"/>
            <p:cNvSpPr txBox="1">
              <a:spLocks noChangeArrowheads="1"/>
            </p:cNvSpPr>
            <p:nvPr/>
          </p:nvSpPr>
          <p:spPr bwMode="auto">
            <a:xfrm>
              <a:off x="3322" y="148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35</a:t>
              </a:r>
            </a:p>
          </p:txBody>
        </p:sp>
        <p:sp>
          <p:nvSpPr>
            <p:cNvPr id="19512" name="Text Box 10"/>
            <p:cNvSpPr txBox="1">
              <a:spLocks noChangeArrowheads="1"/>
            </p:cNvSpPr>
            <p:nvPr/>
          </p:nvSpPr>
          <p:spPr bwMode="auto">
            <a:xfrm>
              <a:off x="2530" y="120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37</a:t>
              </a:r>
            </a:p>
          </p:txBody>
        </p:sp>
        <p:sp>
          <p:nvSpPr>
            <p:cNvPr id="19513" name="Text Box 11"/>
            <p:cNvSpPr txBox="1">
              <a:spLocks noChangeArrowheads="1"/>
            </p:cNvSpPr>
            <p:nvPr/>
          </p:nvSpPr>
          <p:spPr bwMode="auto">
            <a:xfrm>
              <a:off x="2233" y="1592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17</a:t>
              </a:r>
            </a:p>
          </p:txBody>
        </p:sp>
        <p:sp>
          <p:nvSpPr>
            <p:cNvPr id="19514" name="Text Box 12"/>
            <p:cNvSpPr txBox="1">
              <a:spLocks noChangeArrowheads="1"/>
            </p:cNvSpPr>
            <p:nvPr/>
          </p:nvSpPr>
          <p:spPr bwMode="auto">
            <a:xfrm>
              <a:off x="2866" y="1592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19515" name="Text Box 13"/>
            <p:cNvSpPr txBox="1">
              <a:spLocks noChangeArrowheads="1"/>
            </p:cNvSpPr>
            <p:nvPr/>
          </p:nvSpPr>
          <p:spPr bwMode="auto">
            <a:xfrm>
              <a:off x="1117" y="1656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12</a:t>
              </a:r>
            </a:p>
          </p:txBody>
        </p:sp>
        <p:sp>
          <p:nvSpPr>
            <p:cNvPr id="19516" name="Text Box 14"/>
            <p:cNvSpPr txBox="1">
              <a:spLocks noChangeArrowheads="1"/>
            </p:cNvSpPr>
            <p:nvPr/>
          </p:nvSpPr>
          <p:spPr bwMode="auto">
            <a:xfrm>
              <a:off x="1872" y="672"/>
              <a:ext cx="770" cy="3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pick a pivot</a:t>
              </a:r>
            </a:p>
          </p:txBody>
        </p:sp>
        <p:cxnSp>
          <p:nvCxnSpPr>
            <p:cNvPr id="19517" name="AutoShape 15"/>
            <p:cNvCxnSpPr>
              <a:cxnSpLocks noChangeShapeType="1"/>
              <a:stCxn id="19516" idx="1"/>
              <a:endCxn id="19508" idx="0"/>
            </p:cNvCxnSpPr>
            <p:nvPr/>
          </p:nvCxnSpPr>
          <p:spPr bwMode="auto">
            <a:xfrm flipH="1">
              <a:off x="1562" y="819"/>
              <a:ext cx="310" cy="589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3151235"/>
            <a:ext cx="7598330" cy="1192165"/>
            <a:chOff x="464" y="2400"/>
            <a:chExt cx="3590" cy="1001"/>
          </a:xfrm>
        </p:grpSpPr>
        <p:sp>
          <p:nvSpPr>
            <p:cNvPr id="19491" name="Freeform 17"/>
            <p:cNvSpPr>
              <a:spLocks/>
            </p:cNvSpPr>
            <p:nvPr/>
          </p:nvSpPr>
          <p:spPr bwMode="auto">
            <a:xfrm>
              <a:off x="2736" y="2680"/>
              <a:ext cx="1318" cy="656"/>
            </a:xfrm>
            <a:custGeom>
              <a:avLst/>
              <a:gdLst>
                <a:gd name="T0" fmla="*/ 822 w 1423"/>
                <a:gd name="T1" fmla="*/ 123 h 905"/>
                <a:gd name="T2" fmla="*/ 630 w 1423"/>
                <a:gd name="T3" fmla="*/ 6 h 905"/>
                <a:gd name="T4" fmla="*/ 256 w 1423"/>
                <a:gd name="T5" fmla="*/ 38 h 905"/>
                <a:gd name="T6" fmla="*/ 192 w 1423"/>
                <a:gd name="T7" fmla="*/ 91 h 905"/>
                <a:gd name="T8" fmla="*/ 128 w 1423"/>
                <a:gd name="T9" fmla="*/ 176 h 905"/>
                <a:gd name="T10" fmla="*/ 96 w 1423"/>
                <a:gd name="T11" fmla="*/ 240 h 905"/>
                <a:gd name="T12" fmla="*/ 75 w 1423"/>
                <a:gd name="T13" fmla="*/ 304 h 905"/>
                <a:gd name="T14" fmla="*/ 43 w 1423"/>
                <a:gd name="T15" fmla="*/ 368 h 905"/>
                <a:gd name="T16" fmla="*/ 22 w 1423"/>
                <a:gd name="T17" fmla="*/ 454 h 905"/>
                <a:gd name="T18" fmla="*/ 0 w 1423"/>
                <a:gd name="T19" fmla="*/ 518 h 905"/>
                <a:gd name="T20" fmla="*/ 11 w 1423"/>
                <a:gd name="T21" fmla="*/ 678 h 905"/>
                <a:gd name="T22" fmla="*/ 32 w 1423"/>
                <a:gd name="T23" fmla="*/ 784 h 905"/>
                <a:gd name="T24" fmla="*/ 331 w 1423"/>
                <a:gd name="T25" fmla="*/ 902 h 905"/>
                <a:gd name="T26" fmla="*/ 704 w 1423"/>
                <a:gd name="T27" fmla="*/ 870 h 905"/>
                <a:gd name="T28" fmla="*/ 875 w 1423"/>
                <a:gd name="T29" fmla="*/ 816 h 905"/>
                <a:gd name="T30" fmla="*/ 1238 w 1423"/>
                <a:gd name="T31" fmla="*/ 816 h 905"/>
                <a:gd name="T32" fmla="*/ 1302 w 1423"/>
                <a:gd name="T33" fmla="*/ 795 h 905"/>
                <a:gd name="T34" fmla="*/ 1334 w 1423"/>
                <a:gd name="T35" fmla="*/ 763 h 905"/>
                <a:gd name="T36" fmla="*/ 1366 w 1423"/>
                <a:gd name="T37" fmla="*/ 710 h 905"/>
                <a:gd name="T38" fmla="*/ 1419 w 1423"/>
                <a:gd name="T39" fmla="*/ 539 h 905"/>
                <a:gd name="T40" fmla="*/ 1398 w 1423"/>
                <a:gd name="T41" fmla="*/ 368 h 905"/>
                <a:gd name="T42" fmla="*/ 886 w 1423"/>
                <a:gd name="T43" fmla="*/ 155 h 905"/>
                <a:gd name="T44" fmla="*/ 822 w 1423"/>
                <a:gd name="T45" fmla="*/ 123 h 90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23"/>
                <a:gd name="T70" fmla="*/ 0 h 905"/>
                <a:gd name="T71" fmla="*/ 1423 w 1423"/>
                <a:gd name="T72" fmla="*/ 905 h 90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23" h="905">
                  <a:moveTo>
                    <a:pt x="822" y="123"/>
                  </a:moveTo>
                  <a:cubicBezTo>
                    <a:pt x="796" y="46"/>
                    <a:pt x="699" y="28"/>
                    <a:pt x="630" y="6"/>
                  </a:cubicBezTo>
                  <a:cubicBezTo>
                    <a:pt x="386" y="14"/>
                    <a:pt x="403" y="0"/>
                    <a:pt x="256" y="38"/>
                  </a:cubicBezTo>
                  <a:cubicBezTo>
                    <a:pt x="246" y="46"/>
                    <a:pt x="204" y="75"/>
                    <a:pt x="192" y="91"/>
                  </a:cubicBezTo>
                  <a:cubicBezTo>
                    <a:pt x="120" y="187"/>
                    <a:pt x="178" y="128"/>
                    <a:pt x="128" y="176"/>
                  </a:cubicBezTo>
                  <a:cubicBezTo>
                    <a:pt x="94" y="283"/>
                    <a:pt x="147" y="126"/>
                    <a:pt x="96" y="240"/>
                  </a:cubicBezTo>
                  <a:cubicBezTo>
                    <a:pt x="87" y="260"/>
                    <a:pt x="87" y="285"/>
                    <a:pt x="75" y="304"/>
                  </a:cubicBezTo>
                  <a:cubicBezTo>
                    <a:pt x="54" y="336"/>
                    <a:pt x="53" y="332"/>
                    <a:pt x="43" y="368"/>
                  </a:cubicBezTo>
                  <a:cubicBezTo>
                    <a:pt x="35" y="396"/>
                    <a:pt x="32" y="426"/>
                    <a:pt x="22" y="454"/>
                  </a:cubicBezTo>
                  <a:cubicBezTo>
                    <a:pt x="15" y="475"/>
                    <a:pt x="0" y="518"/>
                    <a:pt x="0" y="518"/>
                  </a:cubicBezTo>
                  <a:cubicBezTo>
                    <a:pt x="4" y="571"/>
                    <a:pt x="6" y="625"/>
                    <a:pt x="11" y="678"/>
                  </a:cubicBezTo>
                  <a:cubicBezTo>
                    <a:pt x="14" y="714"/>
                    <a:pt x="10" y="755"/>
                    <a:pt x="32" y="784"/>
                  </a:cubicBezTo>
                  <a:cubicBezTo>
                    <a:pt x="102" y="879"/>
                    <a:pt x="223" y="888"/>
                    <a:pt x="331" y="902"/>
                  </a:cubicBezTo>
                  <a:cubicBezTo>
                    <a:pt x="574" y="893"/>
                    <a:pt x="557" y="905"/>
                    <a:pt x="704" y="870"/>
                  </a:cubicBezTo>
                  <a:cubicBezTo>
                    <a:pt x="756" y="834"/>
                    <a:pt x="813" y="827"/>
                    <a:pt x="875" y="816"/>
                  </a:cubicBezTo>
                  <a:cubicBezTo>
                    <a:pt x="1029" y="825"/>
                    <a:pt x="1084" y="836"/>
                    <a:pt x="1238" y="816"/>
                  </a:cubicBezTo>
                  <a:cubicBezTo>
                    <a:pt x="1260" y="813"/>
                    <a:pt x="1302" y="795"/>
                    <a:pt x="1302" y="795"/>
                  </a:cubicBezTo>
                  <a:cubicBezTo>
                    <a:pt x="1313" y="784"/>
                    <a:pt x="1326" y="776"/>
                    <a:pt x="1334" y="763"/>
                  </a:cubicBezTo>
                  <a:cubicBezTo>
                    <a:pt x="1385" y="685"/>
                    <a:pt x="1301" y="772"/>
                    <a:pt x="1366" y="710"/>
                  </a:cubicBezTo>
                  <a:cubicBezTo>
                    <a:pt x="1385" y="653"/>
                    <a:pt x="1400" y="595"/>
                    <a:pt x="1419" y="539"/>
                  </a:cubicBezTo>
                  <a:cubicBezTo>
                    <a:pt x="1414" y="482"/>
                    <a:pt x="1423" y="419"/>
                    <a:pt x="1398" y="368"/>
                  </a:cubicBezTo>
                  <a:cubicBezTo>
                    <a:pt x="1304" y="179"/>
                    <a:pt x="1067" y="165"/>
                    <a:pt x="886" y="155"/>
                  </a:cubicBezTo>
                  <a:cubicBezTo>
                    <a:pt x="866" y="136"/>
                    <a:pt x="852" y="123"/>
                    <a:pt x="822" y="123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18"/>
            <p:cNvSpPr>
              <a:spLocks/>
            </p:cNvSpPr>
            <p:nvPr/>
          </p:nvSpPr>
          <p:spPr bwMode="auto">
            <a:xfrm>
              <a:off x="464" y="2688"/>
              <a:ext cx="1351" cy="713"/>
            </a:xfrm>
            <a:custGeom>
              <a:avLst/>
              <a:gdLst>
                <a:gd name="T0" fmla="*/ 757 w 1561"/>
                <a:gd name="T1" fmla="*/ 85 h 1041"/>
                <a:gd name="T2" fmla="*/ 779 w 1561"/>
                <a:gd name="T3" fmla="*/ 64 h 1041"/>
                <a:gd name="T4" fmla="*/ 715 w 1561"/>
                <a:gd name="T5" fmla="*/ 43 h 1041"/>
                <a:gd name="T6" fmla="*/ 459 w 1561"/>
                <a:gd name="T7" fmla="*/ 0 h 1041"/>
                <a:gd name="T8" fmla="*/ 299 w 1561"/>
                <a:gd name="T9" fmla="*/ 21 h 1041"/>
                <a:gd name="T10" fmla="*/ 32 w 1561"/>
                <a:gd name="T11" fmla="*/ 267 h 1041"/>
                <a:gd name="T12" fmla="*/ 0 w 1561"/>
                <a:gd name="T13" fmla="*/ 405 h 1041"/>
                <a:gd name="T14" fmla="*/ 11 w 1561"/>
                <a:gd name="T15" fmla="*/ 661 h 1041"/>
                <a:gd name="T16" fmla="*/ 96 w 1561"/>
                <a:gd name="T17" fmla="*/ 843 h 1041"/>
                <a:gd name="T18" fmla="*/ 139 w 1561"/>
                <a:gd name="T19" fmla="*/ 896 h 1041"/>
                <a:gd name="T20" fmla="*/ 373 w 1561"/>
                <a:gd name="T21" fmla="*/ 949 h 1041"/>
                <a:gd name="T22" fmla="*/ 1440 w 1561"/>
                <a:gd name="T23" fmla="*/ 853 h 1041"/>
                <a:gd name="T24" fmla="*/ 1536 w 1561"/>
                <a:gd name="T25" fmla="*/ 715 h 1041"/>
                <a:gd name="T26" fmla="*/ 1557 w 1561"/>
                <a:gd name="T27" fmla="*/ 619 h 1041"/>
                <a:gd name="T28" fmla="*/ 1408 w 1561"/>
                <a:gd name="T29" fmla="*/ 181 h 1041"/>
                <a:gd name="T30" fmla="*/ 1141 w 1561"/>
                <a:gd name="T31" fmla="*/ 75 h 1041"/>
                <a:gd name="T32" fmla="*/ 949 w 1561"/>
                <a:gd name="T33" fmla="*/ 53 h 1041"/>
                <a:gd name="T34" fmla="*/ 779 w 1561"/>
                <a:gd name="T35" fmla="*/ 64 h 1041"/>
                <a:gd name="T36" fmla="*/ 757 w 1561"/>
                <a:gd name="T37" fmla="*/ 85 h 10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1"/>
                <a:gd name="T58" fmla="*/ 0 h 1041"/>
                <a:gd name="T59" fmla="*/ 1561 w 1561"/>
                <a:gd name="T60" fmla="*/ 1041 h 104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1" h="1041">
                  <a:moveTo>
                    <a:pt x="757" y="85"/>
                  </a:moveTo>
                  <a:cubicBezTo>
                    <a:pt x="764" y="78"/>
                    <a:pt x="786" y="71"/>
                    <a:pt x="779" y="64"/>
                  </a:cubicBezTo>
                  <a:cubicBezTo>
                    <a:pt x="763" y="48"/>
                    <a:pt x="736" y="50"/>
                    <a:pt x="715" y="43"/>
                  </a:cubicBezTo>
                  <a:cubicBezTo>
                    <a:pt x="634" y="16"/>
                    <a:pt x="544" y="10"/>
                    <a:pt x="459" y="0"/>
                  </a:cubicBezTo>
                  <a:cubicBezTo>
                    <a:pt x="380" y="7"/>
                    <a:pt x="360" y="4"/>
                    <a:pt x="299" y="21"/>
                  </a:cubicBezTo>
                  <a:cubicBezTo>
                    <a:pt x="158" y="61"/>
                    <a:pt x="124" y="175"/>
                    <a:pt x="32" y="267"/>
                  </a:cubicBezTo>
                  <a:cubicBezTo>
                    <a:pt x="3" y="355"/>
                    <a:pt x="14" y="309"/>
                    <a:pt x="0" y="405"/>
                  </a:cubicBezTo>
                  <a:cubicBezTo>
                    <a:pt x="4" y="490"/>
                    <a:pt x="3" y="576"/>
                    <a:pt x="11" y="661"/>
                  </a:cubicBezTo>
                  <a:cubicBezTo>
                    <a:pt x="18" y="731"/>
                    <a:pt x="55" y="791"/>
                    <a:pt x="96" y="843"/>
                  </a:cubicBezTo>
                  <a:cubicBezTo>
                    <a:pt x="108" y="858"/>
                    <a:pt x="119" y="886"/>
                    <a:pt x="139" y="896"/>
                  </a:cubicBezTo>
                  <a:cubicBezTo>
                    <a:pt x="209" y="931"/>
                    <a:pt x="297" y="941"/>
                    <a:pt x="373" y="949"/>
                  </a:cubicBezTo>
                  <a:cubicBezTo>
                    <a:pt x="582" y="946"/>
                    <a:pt x="1160" y="1041"/>
                    <a:pt x="1440" y="853"/>
                  </a:cubicBezTo>
                  <a:cubicBezTo>
                    <a:pt x="1486" y="822"/>
                    <a:pt x="1507" y="760"/>
                    <a:pt x="1536" y="715"/>
                  </a:cubicBezTo>
                  <a:cubicBezTo>
                    <a:pt x="1543" y="683"/>
                    <a:pt x="1557" y="652"/>
                    <a:pt x="1557" y="619"/>
                  </a:cubicBezTo>
                  <a:cubicBezTo>
                    <a:pt x="1557" y="512"/>
                    <a:pt x="1561" y="234"/>
                    <a:pt x="1408" y="181"/>
                  </a:cubicBezTo>
                  <a:cubicBezTo>
                    <a:pt x="1355" y="142"/>
                    <a:pt x="1206" y="82"/>
                    <a:pt x="1141" y="75"/>
                  </a:cubicBezTo>
                  <a:cubicBezTo>
                    <a:pt x="1077" y="68"/>
                    <a:pt x="949" y="53"/>
                    <a:pt x="949" y="53"/>
                  </a:cubicBezTo>
                  <a:cubicBezTo>
                    <a:pt x="892" y="57"/>
                    <a:pt x="835" y="55"/>
                    <a:pt x="779" y="64"/>
                  </a:cubicBezTo>
                  <a:cubicBezTo>
                    <a:pt x="769" y="66"/>
                    <a:pt x="757" y="85"/>
                    <a:pt x="757" y="85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19"/>
            <p:cNvSpPr txBox="1">
              <a:spLocks noChangeArrowheads="1"/>
            </p:cNvSpPr>
            <p:nvPr/>
          </p:nvSpPr>
          <p:spPr bwMode="auto">
            <a:xfrm>
              <a:off x="757" y="268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6</a:t>
              </a:r>
            </a:p>
          </p:txBody>
        </p:sp>
        <p:sp>
          <p:nvSpPr>
            <p:cNvPr id="19494" name="Text Box 20"/>
            <p:cNvSpPr txBox="1">
              <a:spLocks noChangeArrowheads="1"/>
            </p:cNvSpPr>
            <p:nvPr/>
          </p:nvSpPr>
          <p:spPr bwMode="auto">
            <a:xfrm>
              <a:off x="526" y="2872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10</a:t>
              </a:r>
            </a:p>
          </p:txBody>
        </p:sp>
        <p:sp>
          <p:nvSpPr>
            <p:cNvPr id="19495" name="Text Box 21"/>
            <p:cNvSpPr txBox="1">
              <a:spLocks noChangeArrowheads="1"/>
            </p:cNvSpPr>
            <p:nvPr/>
          </p:nvSpPr>
          <p:spPr bwMode="auto">
            <a:xfrm>
              <a:off x="966" y="288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12</a:t>
              </a:r>
            </a:p>
          </p:txBody>
        </p:sp>
        <p:sp>
          <p:nvSpPr>
            <p:cNvPr id="19496" name="Text Box 22"/>
            <p:cNvSpPr txBox="1">
              <a:spLocks noChangeArrowheads="1"/>
            </p:cNvSpPr>
            <p:nvPr/>
          </p:nvSpPr>
          <p:spPr bwMode="auto">
            <a:xfrm>
              <a:off x="1348" y="2888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9497" name="Text Box 23"/>
            <p:cNvSpPr txBox="1">
              <a:spLocks noChangeArrowheads="1"/>
            </p:cNvSpPr>
            <p:nvPr/>
          </p:nvSpPr>
          <p:spPr bwMode="auto">
            <a:xfrm>
              <a:off x="1536" y="280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17</a:t>
              </a:r>
            </a:p>
          </p:txBody>
        </p:sp>
        <p:sp>
          <p:nvSpPr>
            <p:cNvPr id="19498" name="Freeform 24"/>
            <p:cNvSpPr>
              <a:spLocks/>
            </p:cNvSpPr>
            <p:nvPr/>
          </p:nvSpPr>
          <p:spPr bwMode="auto">
            <a:xfrm>
              <a:off x="2051" y="2744"/>
              <a:ext cx="479" cy="511"/>
            </a:xfrm>
            <a:custGeom>
              <a:avLst/>
              <a:gdLst>
                <a:gd name="T0" fmla="*/ 248 w 593"/>
                <a:gd name="T1" fmla="*/ 28 h 511"/>
                <a:gd name="T2" fmla="*/ 226 w 593"/>
                <a:gd name="T3" fmla="*/ 7 h 511"/>
                <a:gd name="T4" fmla="*/ 88 w 593"/>
                <a:gd name="T5" fmla="*/ 82 h 511"/>
                <a:gd name="T6" fmla="*/ 34 w 593"/>
                <a:gd name="T7" fmla="*/ 167 h 511"/>
                <a:gd name="T8" fmla="*/ 13 w 593"/>
                <a:gd name="T9" fmla="*/ 231 h 511"/>
                <a:gd name="T10" fmla="*/ 56 w 593"/>
                <a:gd name="T11" fmla="*/ 370 h 511"/>
                <a:gd name="T12" fmla="*/ 77 w 593"/>
                <a:gd name="T13" fmla="*/ 434 h 511"/>
                <a:gd name="T14" fmla="*/ 98 w 593"/>
                <a:gd name="T15" fmla="*/ 466 h 511"/>
                <a:gd name="T16" fmla="*/ 109 w 593"/>
                <a:gd name="T17" fmla="*/ 498 h 511"/>
                <a:gd name="T18" fmla="*/ 141 w 593"/>
                <a:gd name="T19" fmla="*/ 508 h 511"/>
                <a:gd name="T20" fmla="*/ 376 w 593"/>
                <a:gd name="T21" fmla="*/ 444 h 511"/>
                <a:gd name="T22" fmla="*/ 408 w 593"/>
                <a:gd name="T23" fmla="*/ 423 h 511"/>
                <a:gd name="T24" fmla="*/ 472 w 593"/>
                <a:gd name="T25" fmla="*/ 402 h 511"/>
                <a:gd name="T26" fmla="*/ 525 w 593"/>
                <a:gd name="T27" fmla="*/ 359 h 511"/>
                <a:gd name="T28" fmla="*/ 536 w 593"/>
                <a:gd name="T29" fmla="*/ 327 h 511"/>
                <a:gd name="T30" fmla="*/ 557 w 593"/>
                <a:gd name="T31" fmla="*/ 295 h 511"/>
                <a:gd name="T32" fmla="*/ 418 w 593"/>
                <a:gd name="T33" fmla="*/ 18 h 511"/>
                <a:gd name="T34" fmla="*/ 248 w 593"/>
                <a:gd name="T35" fmla="*/ 28 h 5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93"/>
                <a:gd name="T55" fmla="*/ 0 h 511"/>
                <a:gd name="T56" fmla="*/ 593 w 593"/>
                <a:gd name="T57" fmla="*/ 511 h 5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93" h="511">
                  <a:moveTo>
                    <a:pt x="248" y="28"/>
                  </a:moveTo>
                  <a:cubicBezTo>
                    <a:pt x="241" y="21"/>
                    <a:pt x="236" y="8"/>
                    <a:pt x="226" y="7"/>
                  </a:cubicBezTo>
                  <a:cubicBezTo>
                    <a:pt x="172" y="0"/>
                    <a:pt x="122" y="46"/>
                    <a:pt x="88" y="82"/>
                  </a:cubicBezTo>
                  <a:cubicBezTo>
                    <a:pt x="76" y="118"/>
                    <a:pt x="62" y="141"/>
                    <a:pt x="34" y="167"/>
                  </a:cubicBezTo>
                  <a:cubicBezTo>
                    <a:pt x="27" y="188"/>
                    <a:pt x="20" y="210"/>
                    <a:pt x="13" y="231"/>
                  </a:cubicBezTo>
                  <a:cubicBezTo>
                    <a:pt x="0" y="271"/>
                    <a:pt x="42" y="335"/>
                    <a:pt x="56" y="370"/>
                  </a:cubicBezTo>
                  <a:cubicBezTo>
                    <a:pt x="64" y="391"/>
                    <a:pt x="65" y="415"/>
                    <a:pt x="77" y="434"/>
                  </a:cubicBezTo>
                  <a:cubicBezTo>
                    <a:pt x="84" y="445"/>
                    <a:pt x="92" y="455"/>
                    <a:pt x="98" y="466"/>
                  </a:cubicBezTo>
                  <a:cubicBezTo>
                    <a:pt x="103" y="476"/>
                    <a:pt x="101" y="490"/>
                    <a:pt x="109" y="498"/>
                  </a:cubicBezTo>
                  <a:cubicBezTo>
                    <a:pt x="117" y="506"/>
                    <a:pt x="130" y="505"/>
                    <a:pt x="141" y="508"/>
                  </a:cubicBezTo>
                  <a:cubicBezTo>
                    <a:pt x="276" y="497"/>
                    <a:pt x="275" y="511"/>
                    <a:pt x="376" y="444"/>
                  </a:cubicBezTo>
                  <a:cubicBezTo>
                    <a:pt x="387" y="437"/>
                    <a:pt x="397" y="430"/>
                    <a:pt x="408" y="423"/>
                  </a:cubicBezTo>
                  <a:cubicBezTo>
                    <a:pt x="427" y="411"/>
                    <a:pt x="472" y="402"/>
                    <a:pt x="472" y="402"/>
                  </a:cubicBezTo>
                  <a:cubicBezTo>
                    <a:pt x="488" y="386"/>
                    <a:pt x="511" y="377"/>
                    <a:pt x="525" y="359"/>
                  </a:cubicBezTo>
                  <a:cubicBezTo>
                    <a:pt x="532" y="350"/>
                    <a:pt x="531" y="337"/>
                    <a:pt x="536" y="327"/>
                  </a:cubicBezTo>
                  <a:cubicBezTo>
                    <a:pt x="542" y="316"/>
                    <a:pt x="550" y="306"/>
                    <a:pt x="557" y="295"/>
                  </a:cubicBezTo>
                  <a:cubicBezTo>
                    <a:pt x="593" y="153"/>
                    <a:pt x="554" y="60"/>
                    <a:pt x="418" y="18"/>
                  </a:cubicBezTo>
                  <a:cubicBezTo>
                    <a:pt x="219" y="28"/>
                    <a:pt x="162" y="28"/>
                    <a:pt x="248" y="2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Text Box 25"/>
            <p:cNvSpPr txBox="1">
              <a:spLocks noChangeArrowheads="1"/>
            </p:cNvSpPr>
            <p:nvPr/>
          </p:nvSpPr>
          <p:spPr bwMode="auto">
            <a:xfrm>
              <a:off x="2160" y="280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9500" name="Text Box 26"/>
            <p:cNvSpPr txBox="1">
              <a:spLocks noChangeArrowheads="1"/>
            </p:cNvSpPr>
            <p:nvPr/>
          </p:nvSpPr>
          <p:spPr bwMode="auto">
            <a:xfrm>
              <a:off x="3082" y="2744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40</a:t>
              </a:r>
            </a:p>
          </p:txBody>
        </p:sp>
        <p:sp>
          <p:nvSpPr>
            <p:cNvPr id="19501" name="Text Box 27"/>
            <p:cNvSpPr txBox="1">
              <a:spLocks noChangeArrowheads="1"/>
            </p:cNvSpPr>
            <p:nvPr/>
          </p:nvSpPr>
          <p:spPr bwMode="auto">
            <a:xfrm>
              <a:off x="3658" y="280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37</a:t>
              </a:r>
            </a:p>
          </p:txBody>
        </p:sp>
        <p:sp>
          <p:nvSpPr>
            <p:cNvPr id="19502" name="Text Box 28"/>
            <p:cNvSpPr txBox="1">
              <a:spLocks noChangeArrowheads="1"/>
            </p:cNvSpPr>
            <p:nvPr/>
          </p:nvSpPr>
          <p:spPr bwMode="auto">
            <a:xfrm>
              <a:off x="2880" y="2976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19503" name="Text Box 29"/>
            <p:cNvSpPr txBox="1">
              <a:spLocks noChangeArrowheads="1"/>
            </p:cNvSpPr>
            <p:nvPr/>
          </p:nvSpPr>
          <p:spPr bwMode="auto">
            <a:xfrm>
              <a:off x="3360" y="292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35</a:t>
              </a:r>
            </a:p>
          </p:txBody>
        </p:sp>
        <p:sp>
          <p:nvSpPr>
            <p:cNvPr id="19504" name="Text Box 30"/>
            <p:cNvSpPr txBox="1">
              <a:spLocks noChangeArrowheads="1"/>
            </p:cNvSpPr>
            <p:nvPr/>
          </p:nvSpPr>
          <p:spPr bwMode="auto">
            <a:xfrm>
              <a:off x="1920" y="2400"/>
              <a:ext cx="57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partition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49225" y="4429125"/>
            <a:ext cx="8080431" cy="1000125"/>
            <a:chOff x="215" y="3456"/>
            <a:chExt cx="3818" cy="840"/>
          </a:xfrm>
        </p:grpSpPr>
        <p:sp>
          <p:nvSpPr>
            <p:cNvPr id="19476" name="Text Box 32"/>
            <p:cNvSpPr txBox="1">
              <a:spLocks noChangeArrowheads="1"/>
            </p:cNvSpPr>
            <p:nvPr/>
          </p:nvSpPr>
          <p:spPr bwMode="auto">
            <a:xfrm>
              <a:off x="768" y="3504"/>
              <a:ext cx="62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quicksort</a:t>
              </a:r>
            </a:p>
          </p:txBody>
        </p:sp>
        <p:sp>
          <p:nvSpPr>
            <p:cNvPr id="19477" name="Text Box 33"/>
            <p:cNvSpPr txBox="1">
              <a:spLocks noChangeArrowheads="1"/>
            </p:cNvSpPr>
            <p:nvPr/>
          </p:nvSpPr>
          <p:spPr bwMode="auto">
            <a:xfrm>
              <a:off x="2976" y="3456"/>
              <a:ext cx="62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quicksort</a:t>
              </a:r>
            </a:p>
          </p:txBody>
        </p:sp>
        <p:sp>
          <p:nvSpPr>
            <p:cNvPr id="19478" name="Freeform 34"/>
            <p:cNvSpPr>
              <a:spLocks/>
            </p:cNvSpPr>
            <p:nvPr/>
          </p:nvSpPr>
          <p:spPr bwMode="auto">
            <a:xfrm>
              <a:off x="215" y="3792"/>
              <a:ext cx="1772" cy="480"/>
            </a:xfrm>
            <a:custGeom>
              <a:avLst/>
              <a:gdLst>
                <a:gd name="T0" fmla="*/ 633 w 1772"/>
                <a:gd name="T1" fmla="*/ 120 h 419"/>
                <a:gd name="T2" fmla="*/ 644 w 1772"/>
                <a:gd name="T3" fmla="*/ 88 h 419"/>
                <a:gd name="T4" fmla="*/ 580 w 1772"/>
                <a:gd name="T5" fmla="*/ 67 h 419"/>
                <a:gd name="T6" fmla="*/ 462 w 1772"/>
                <a:gd name="T7" fmla="*/ 46 h 419"/>
                <a:gd name="T8" fmla="*/ 46 w 1772"/>
                <a:gd name="T9" fmla="*/ 110 h 419"/>
                <a:gd name="T10" fmla="*/ 46 w 1772"/>
                <a:gd name="T11" fmla="*/ 302 h 419"/>
                <a:gd name="T12" fmla="*/ 110 w 1772"/>
                <a:gd name="T13" fmla="*/ 323 h 419"/>
                <a:gd name="T14" fmla="*/ 281 w 1772"/>
                <a:gd name="T15" fmla="*/ 387 h 419"/>
                <a:gd name="T16" fmla="*/ 1113 w 1772"/>
                <a:gd name="T17" fmla="*/ 398 h 419"/>
                <a:gd name="T18" fmla="*/ 1625 w 1772"/>
                <a:gd name="T19" fmla="*/ 398 h 419"/>
                <a:gd name="T20" fmla="*/ 1689 w 1772"/>
                <a:gd name="T21" fmla="*/ 376 h 419"/>
                <a:gd name="T22" fmla="*/ 1721 w 1772"/>
                <a:gd name="T23" fmla="*/ 366 h 419"/>
                <a:gd name="T24" fmla="*/ 1742 w 1772"/>
                <a:gd name="T25" fmla="*/ 195 h 419"/>
                <a:gd name="T26" fmla="*/ 1732 w 1772"/>
                <a:gd name="T27" fmla="*/ 131 h 419"/>
                <a:gd name="T28" fmla="*/ 1646 w 1772"/>
                <a:gd name="T29" fmla="*/ 88 h 419"/>
                <a:gd name="T30" fmla="*/ 1262 w 1772"/>
                <a:gd name="T31" fmla="*/ 56 h 419"/>
                <a:gd name="T32" fmla="*/ 814 w 1772"/>
                <a:gd name="T33" fmla="*/ 78 h 419"/>
                <a:gd name="T34" fmla="*/ 633 w 1772"/>
                <a:gd name="T35" fmla="*/ 120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72"/>
                <a:gd name="T55" fmla="*/ 0 h 419"/>
                <a:gd name="T56" fmla="*/ 1772 w 1772"/>
                <a:gd name="T57" fmla="*/ 419 h 4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72" h="419">
                  <a:moveTo>
                    <a:pt x="633" y="120"/>
                  </a:moveTo>
                  <a:cubicBezTo>
                    <a:pt x="637" y="109"/>
                    <a:pt x="652" y="96"/>
                    <a:pt x="644" y="88"/>
                  </a:cubicBezTo>
                  <a:cubicBezTo>
                    <a:pt x="628" y="72"/>
                    <a:pt x="602" y="71"/>
                    <a:pt x="580" y="67"/>
                  </a:cubicBezTo>
                  <a:cubicBezTo>
                    <a:pt x="541" y="60"/>
                    <a:pt x="462" y="46"/>
                    <a:pt x="462" y="46"/>
                  </a:cubicBezTo>
                  <a:cubicBezTo>
                    <a:pt x="305" y="51"/>
                    <a:pt x="156" y="0"/>
                    <a:pt x="46" y="110"/>
                  </a:cubicBezTo>
                  <a:cubicBezTo>
                    <a:pt x="31" y="154"/>
                    <a:pt x="0" y="269"/>
                    <a:pt x="46" y="302"/>
                  </a:cubicBezTo>
                  <a:cubicBezTo>
                    <a:pt x="64" y="315"/>
                    <a:pt x="89" y="316"/>
                    <a:pt x="110" y="323"/>
                  </a:cubicBezTo>
                  <a:cubicBezTo>
                    <a:pt x="166" y="342"/>
                    <a:pt x="220" y="385"/>
                    <a:pt x="281" y="387"/>
                  </a:cubicBezTo>
                  <a:cubicBezTo>
                    <a:pt x="558" y="394"/>
                    <a:pt x="836" y="394"/>
                    <a:pt x="1113" y="398"/>
                  </a:cubicBezTo>
                  <a:cubicBezTo>
                    <a:pt x="1326" y="413"/>
                    <a:pt x="1340" y="419"/>
                    <a:pt x="1625" y="398"/>
                  </a:cubicBezTo>
                  <a:cubicBezTo>
                    <a:pt x="1647" y="396"/>
                    <a:pt x="1668" y="383"/>
                    <a:pt x="1689" y="376"/>
                  </a:cubicBezTo>
                  <a:cubicBezTo>
                    <a:pt x="1700" y="372"/>
                    <a:pt x="1721" y="366"/>
                    <a:pt x="1721" y="366"/>
                  </a:cubicBezTo>
                  <a:cubicBezTo>
                    <a:pt x="1772" y="312"/>
                    <a:pt x="1752" y="277"/>
                    <a:pt x="1742" y="195"/>
                  </a:cubicBezTo>
                  <a:cubicBezTo>
                    <a:pt x="1740" y="174"/>
                    <a:pt x="1740" y="151"/>
                    <a:pt x="1732" y="131"/>
                  </a:cubicBezTo>
                  <a:cubicBezTo>
                    <a:pt x="1722" y="105"/>
                    <a:pt x="1656" y="90"/>
                    <a:pt x="1646" y="88"/>
                  </a:cubicBezTo>
                  <a:cubicBezTo>
                    <a:pt x="1441" y="51"/>
                    <a:pt x="1569" y="69"/>
                    <a:pt x="1262" y="56"/>
                  </a:cubicBezTo>
                  <a:cubicBezTo>
                    <a:pt x="1209" y="58"/>
                    <a:pt x="936" y="56"/>
                    <a:pt x="814" y="78"/>
                  </a:cubicBezTo>
                  <a:cubicBezTo>
                    <a:pt x="753" y="89"/>
                    <a:pt x="694" y="109"/>
                    <a:pt x="633" y="12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35"/>
            <p:cNvSpPr>
              <a:spLocks/>
            </p:cNvSpPr>
            <p:nvPr/>
          </p:nvSpPr>
          <p:spPr bwMode="auto">
            <a:xfrm>
              <a:off x="2051" y="3785"/>
              <a:ext cx="451" cy="511"/>
            </a:xfrm>
            <a:custGeom>
              <a:avLst/>
              <a:gdLst>
                <a:gd name="T0" fmla="*/ 248 w 593"/>
                <a:gd name="T1" fmla="*/ 28 h 511"/>
                <a:gd name="T2" fmla="*/ 226 w 593"/>
                <a:gd name="T3" fmla="*/ 7 h 511"/>
                <a:gd name="T4" fmla="*/ 88 w 593"/>
                <a:gd name="T5" fmla="*/ 82 h 511"/>
                <a:gd name="T6" fmla="*/ 34 w 593"/>
                <a:gd name="T7" fmla="*/ 167 h 511"/>
                <a:gd name="T8" fmla="*/ 13 w 593"/>
                <a:gd name="T9" fmla="*/ 231 h 511"/>
                <a:gd name="T10" fmla="*/ 56 w 593"/>
                <a:gd name="T11" fmla="*/ 370 h 511"/>
                <a:gd name="T12" fmla="*/ 77 w 593"/>
                <a:gd name="T13" fmla="*/ 434 h 511"/>
                <a:gd name="T14" fmla="*/ 98 w 593"/>
                <a:gd name="T15" fmla="*/ 466 h 511"/>
                <a:gd name="T16" fmla="*/ 109 w 593"/>
                <a:gd name="T17" fmla="*/ 498 h 511"/>
                <a:gd name="T18" fmla="*/ 141 w 593"/>
                <a:gd name="T19" fmla="*/ 508 h 511"/>
                <a:gd name="T20" fmla="*/ 376 w 593"/>
                <a:gd name="T21" fmla="*/ 444 h 511"/>
                <a:gd name="T22" fmla="*/ 408 w 593"/>
                <a:gd name="T23" fmla="*/ 423 h 511"/>
                <a:gd name="T24" fmla="*/ 472 w 593"/>
                <a:gd name="T25" fmla="*/ 402 h 511"/>
                <a:gd name="T26" fmla="*/ 525 w 593"/>
                <a:gd name="T27" fmla="*/ 359 h 511"/>
                <a:gd name="T28" fmla="*/ 536 w 593"/>
                <a:gd name="T29" fmla="*/ 327 h 511"/>
                <a:gd name="T30" fmla="*/ 557 w 593"/>
                <a:gd name="T31" fmla="*/ 295 h 511"/>
                <a:gd name="T32" fmla="*/ 418 w 593"/>
                <a:gd name="T33" fmla="*/ 18 h 511"/>
                <a:gd name="T34" fmla="*/ 248 w 593"/>
                <a:gd name="T35" fmla="*/ 28 h 5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93"/>
                <a:gd name="T55" fmla="*/ 0 h 511"/>
                <a:gd name="T56" fmla="*/ 593 w 593"/>
                <a:gd name="T57" fmla="*/ 511 h 5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93" h="511">
                  <a:moveTo>
                    <a:pt x="248" y="28"/>
                  </a:moveTo>
                  <a:cubicBezTo>
                    <a:pt x="241" y="21"/>
                    <a:pt x="236" y="8"/>
                    <a:pt x="226" y="7"/>
                  </a:cubicBezTo>
                  <a:cubicBezTo>
                    <a:pt x="172" y="0"/>
                    <a:pt x="122" y="46"/>
                    <a:pt x="88" y="82"/>
                  </a:cubicBezTo>
                  <a:cubicBezTo>
                    <a:pt x="76" y="118"/>
                    <a:pt x="62" y="141"/>
                    <a:pt x="34" y="167"/>
                  </a:cubicBezTo>
                  <a:cubicBezTo>
                    <a:pt x="27" y="188"/>
                    <a:pt x="20" y="210"/>
                    <a:pt x="13" y="231"/>
                  </a:cubicBezTo>
                  <a:cubicBezTo>
                    <a:pt x="0" y="271"/>
                    <a:pt x="42" y="335"/>
                    <a:pt x="56" y="370"/>
                  </a:cubicBezTo>
                  <a:cubicBezTo>
                    <a:pt x="64" y="391"/>
                    <a:pt x="65" y="415"/>
                    <a:pt x="77" y="434"/>
                  </a:cubicBezTo>
                  <a:cubicBezTo>
                    <a:pt x="84" y="445"/>
                    <a:pt x="92" y="455"/>
                    <a:pt x="98" y="466"/>
                  </a:cubicBezTo>
                  <a:cubicBezTo>
                    <a:pt x="103" y="476"/>
                    <a:pt x="101" y="490"/>
                    <a:pt x="109" y="498"/>
                  </a:cubicBezTo>
                  <a:cubicBezTo>
                    <a:pt x="117" y="506"/>
                    <a:pt x="130" y="505"/>
                    <a:pt x="141" y="508"/>
                  </a:cubicBezTo>
                  <a:cubicBezTo>
                    <a:pt x="276" y="497"/>
                    <a:pt x="275" y="511"/>
                    <a:pt x="376" y="444"/>
                  </a:cubicBezTo>
                  <a:cubicBezTo>
                    <a:pt x="387" y="437"/>
                    <a:pt x="397" y="430"/>
                    <a:pt x="408" y="423"/>
                  </a:cubicBezTo>
                  <a:cubicBezTo>
                    <a:pt x="427" y="411"/>
                    <a:pt x="472" y="402"/>
                    <a:pt x="472" y="402"/>
                  </a:cubicBezTo>
                  <a:cubicBezTo>
                    <a:pt x="488" y="386"/>
                    <a:pt x="511" y="377"/>
                    <a:pt x="525" y="359"/>
                  </a:cubicBezTo>
                  <a:cubicBezTo>
                    <a:pt x="532" y="350"/>
                    <a:pt x="531" y="337"/>
                    <a:pt x="536" y="327"/>
                  </a:cubicBezTo>
                  <a:cubicBezTo>
                    <a:pt x="542" y="316"/>
                    <a:pt x="550" y="306"/>
                    <a:pt x="557" y="295"/>
                  </a:cubicBezTo>
                  <a:cubicBezTo>
                    <a:pt x="593" y="153"/>
                    <a:pt x="554" y="60"/>
                    <a:pt x="418" y="18"/>
                  </a:cubicBezTo>
                  <a:cubicBezTo>
                    <a:pt x="219" y="28"/>
                    <a:pt x="162" y="28"/>
                    <a:pt x="248" y="2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Text Box 36"/>
            <p:cNvSpPr txBox="1">
              <a:spLocks noChangeArrowheads="1"/>
            </p:cNvSpPr>
            <p:nvPr/>
          </p:nvSpPr>
          <p:spPr bwMode="auto">
            <a:xfrm>
              <a:off x="2160" y="388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18</a:t>
              </a:r>
            </a:p>
          </p:txBody>
        </p:sp>
        <p:sp>
          <p:nvSpPr>
            <p:cNvPr id="19481" name="Text Box 37"/>
            <p:cNvSpPr txBox="1">
              <a:spLocks noChangeArrowheads="1"/>
            </p:cNvSpPr>
            <p:nvPr/>
          </p:nvSpPr>
          <p:spPr bwMode="auto">
            <a:xfrm>
              <a:off x="960" y="388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10</a:t>
              </a:r>
            </a:p>
          </p:txBody>
        </p:sp>
        <p:sp>
          <p:nvSpPr>
            <p:cNvPr id="19482" name="Text Box 38"/>
            <p:cNvSpPr txBox="1">
              <a:spLocks noChangeArrowheads="1"/>
            </p:cNvSpPr>
            <p:nvPr/>
          </p:nvSpPr>
          <p:spPr bwMode="auto">
            <a:xfrm>
              <a:off x="1296" y="388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12</a:t>
              </a:r>
            </a:p>
          </p:txBody>
        </p:sp>
        <p:sp>
          <p:nvSpPr>
            <p:cNvPr id="19483" name="Text Box 39"/>
            <p:cNvSpPr txBox="1">
              <a:spLocks noChangeArrowheads="1"/>
            </p:cNvSpPr>
            <p:nvPr/>
          </p:nvSpPr>
          <p:spPr bwMode="auto">
            <a:xfrm>
              <a:off x="1584" y="388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17</a:t>
              </a:r>
            </a:p>
          </p:txBody>
        </p:sp>
        <p:sp>
          <p:nvSpPr>
            <p:cNvPr id="19484" name="Text Box 40"/>
            <p:cNvSpPr txBox="1">
              <a:spLocks noChangeArrowheads="1"/>
            </p:cNvSpPr>
            <p:nvPr/>
          </p:nvSpPr>
          <p:spPr bwMode="auto">
            <a:xfrm>
              <a:off x="624" y="3888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19485" name="Text Box 41"/>
            <p:cNvSpPr txBox="1">
              <a:spLocks noChangeArrowheads="1"/>
            </p:cNvSpPr>
            <p:nvPr/>
          </p:nvSpPr>
          <p:spPr bwMode="auto">
            <a:xfrm>
              <a:off x="384" y="3888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9486" name="Freeform 42"/>
            <p:cNvSpPr>
              <a:spLocks/>
            </p:cNvSpPr>
            <p:nvPr/>
          </p:nvSpPr>
          <p:spPr bwMode="auto">
            <a:xfrm>
              <a:off x="2557" y="3792"/>
              <a:ext cx="1476" cy="480"/>
            </a:xfrm>
            <a:custGeom>
              <a:avLst/>
              <a:gdLst>
                <a:gd name="T0" fmla="*/ 650 w 1566"/>
                <a:gd name="T1" fmla="*/ 53 h 395"/>
                <a:gd name="T2" fmla="*/ 640 w 1566"/>
                <a:gd name="T3" fmla="*/ 21 h 395"/>
                <a:gd name="T4" fmla="*/ 576 w 1566"/>
                <a:gd name="T5" fmla="*/ 0 h 395"/>
                <a:gd name="T6" fmla="*/ 245 w 1566"/>
                <a:gd name="T7" fmla="*/ 53 h 395"/>
                <a:gd name="T8" fmla="*/ 160 w 1566"/>
                <a:gd name="T9" fmla="*/ 75 h 395"/>
                <a:gd name="T10" fmla="*/ 96 w 1566"/>
                <a:gd name="T11" fmla="*/ 96 h 395"/>
                <a:gd name="T12" fmla="*/ 32 w 1566"/>
                <a:gd name="T13" fmla="*/ 171 h 395"/>
                <a:gd name="T14" fmla="*/ 10 w 1566"/>
                <a:gd name="T15" fmla="*/ 235 h 395"/>
                <a:gd name="T16" fmla="*/ 0 w 1566"/>
                <a:gd name="T17" fmla="*/ 267 h 395"/>
                <a:gd name="T18" fmla="*/ 21 w 1566"/>
                <a:gd name="T19" fmla="*/ 373 h 395"/>
                <a:gd name="T20" fmla="*/ 85 w 1566"/>
                <a:gd name="T21" fmla="*/ 395 h 395"/>
                <a:gd name="T22" fmla="*/ 288 w 1566"/>
                <a:gd name="T23" fmla="*/ 384 h 395"/>
                <a:gd name="T24" fmla="*/ 458 w 1566"/>
                <a:gd name="T25" fmla="*/ 363 h 395"/>
                <a:gd name="T26" fmla="*/ 938 w 1566"/>
                <a:gd name="T27" fmla="*/ 352 h 395"/>
                <a:gd name="T28" fmla="*/ 1376 w 1566"/>
                <a:gd name="T29" fmla="*/ 363 h 395"/>
                <a:gd name="T30" fmla="*/ 1493 w 1566"/>
                <a:gd name="T31" fmla="*/ 320 h 395"/>
                <a:gd name="T32" fmla="*/ 1536 w 1566"/>
                <a:gd name="T33" fmla="*/ 267 h 395"/>
                <a:gd name="T34" fmla="*/ 1557 w 1566"/>
                <a:gd name="T35" fmla="*/ 203 h 395"/>
                <a:gd name="T36" fmla="*/ 1461 w 1566"/>
                <a:gd name="T37" fmla="*/ 0 h 395"/>
                <a:gd name="T38" fmla="*/ 906 w 1566"/>
                <a:gd name="T39" fmla="*/ 11 h 395"/>
                <a:gd name="T40" fmla="*/ 714 w 1566"/>
                <a:gd name="T41" fmla="*/ 32 h 395"/>
                <a:gd name="T42" fmla="*/ 650 w 1566"/>
                <a:gd name="T43" fmla="*/ 53 h 39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66"/>
                <a:gd name="T67" fmla="*/ 0 h 395"/>
                <a:gd name="T68" fmla="*/ 1566 w 1566"/>
                <a:gd name="T69" fmla="*/ 395 h 39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66" h="395">
                  <a:moveTo>
                    <a:pt x="650" y="53"/>
                  </a:moveTo>
                  <a:cubicBezTo>
                    <a:pt x="647" y="42"/>
                    <a:pt x="649" y="28"/>
                    <a:pt x="640" y="21"/>
                  </a:cubicBezTo>
                  <a:cubicBezTo>
                    <a:pt x="622" y="8"/>
                    <a:pt x="576" y="0"/>
                    <a:pt x="576" y="0"/>
                  </a:cubicBezTo>
                  <a:cubicBezTo>
                    <a:pt x="454" y="8"/>
                    <a:pt x="360" y="26"/>
                    <a:pt x="245" y="53"/>
                  </a:cubicBezTo>
                  <a:cubicBezTo>
                    <a:pt x="216" y="60"/>
                    <a:pt x="188" y="67"/>
                    <a:pt x="160" y="75"/>
                  </a:cubicBezTo>
                  <a:cubicBezTo>
                    <a:pt x="138" y="81"/>
                    <a:pt x="96" y="96"/>
                    <a:pt x="96" y="96"/>
                  </a:cubicBezTo>
                  <a:cubicBezTo>
                    <a:pt x="73" y="119"/>
                    <a:pt x="46" y="141"/>
                    <a:pt x="32" y="171"/>
                  </a:cubicBezTo>
                  <a:cubicBezTo>
                    <a:pt x="23" y="192"/>
                    <a:pt x="17" y="214"/>
                    <a:pt x="10" y="235"/>
                  </a:cubicBezTo>
                  <a:cubicBezTo>
                    <a:pt x="6" y="246"/>
                    <a:pt x="0" y="267"/>
                    <a:pt x="0" y="267"/>
                  </a:cubicBezTo>
                  <a:cubicBezTo>
                    <a:pt x="1" y="275"/>
                    <a:pt x="9" y="364"/>
                    <a:pt x="21" y="373"/>
                  </a:cubicBezTo>
                  <a:cubicBezTo>
                    <a:pt x="39" y="386"/>
                    <a:pt x="85" y="395"/>
                    <a:pt x="85" y="395"/>
                  </a:cubicBezTo>
                  <a:cubicBezTo>
                    <a:pt x="153" y="391"/>
                    <a:pt x="220" y="390"/>
                    <a:pt x="288" y="384"/>
                  </a:cubicBezTo>
                  <a:cubicBezTo>
                    <a:pt x="345" y="379"/>
                    <a:pt x="458" y="363"/>
                    <a:pt x="458" y="363"/>
                  </a:cubicBezTo>
                  <a:cubicBezTo>
                    <a:pt x="611" y="310"/>
                    <a:pt x="781" y="348"/>
                    <a:pt x="938" y="352"/>
                  </a:cubicBezTo>
                  <a:cubicBezTo>
                    <a:pt x="1128" y="374"/>
                    <a:pt x="1103" y="372"/>
                    <a:pt x="1376" y="363"/>
                  </a:cubicBezTo>
                  <a:cubicBezTo>
                    <a:pt x="1424" y="353"/>
                    <a:pt x="1453" y="347"/>
                    <a:pt x="1493" y="320"/>
                  </a:cubicBezTo>
                  <a:cubicBezTo>
                    <a:pt x="1505" y="301"/>
                    <a:pt x="1526" y="287"/>
                    <a:pt x="1536" y="267"/>
                  </a:cubicBezTo>
                  <a:cubicBezTo>
                    <a:pt x="1546" y="247"/>
                    <a:pt x="1557" y="203"/>
                    <a:pt x="1557" y="203"/>
                  </a:cubicBezTo>
                  <a:cubicBezTo>
                    <a:pt x="1546" y="93"/>
                    <a:pt x="1566" y="36"/>
                    <a:pt x="1461" y="0"/>
                  </a:cubicBezTo>
                  <a:cubicBezTo>
                    <a:pt x="1276" y="4"/>
                    <a:pt x="1091" y="5"/>
                    <a:pt x="906" y="11"/>
                  </a:cubicBezTo>
                  <a:cubicBezTo>
                    <a:pt x="740" y="16"/>
                    <a:pt x="817" y="14"/>
                    <a:pt x="714" y="32"/>
                  </a:cubicBezTo>
                  <a:cubicBezTo>
                    <a:pt x="637" y="45"/>
                    <a:pt x="622" y="25"/>
                    <a:pt x="650" y="53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Text Box 43"/>
            <p:cNvSpPr txBox="1">
              <a:spLocks noChangeArrowheads="1"/>
            </p:cNvSpPr>
            <p:nvPr/>
          </p:nvSpPr>
          <p:spPr bwMode="auto">
            <a:xfrm>
              <a:off x="3733" y="384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40</a:t>
              </a:r>
            </a:p>
          </p:txBody>
        </p:sp>
        <p:sp>
          <p:nvSpPr>
            <p:cNvPr id="19488" name="Text Box 44"/>
            <p:cNvSpPr txBox="1">
              <a:spLocks noChangeArrowheads="1"/>
            </p:cNvSpPr>
            <p:nvPr/>
          </p:nvSpPr>
          <p:spPr bwMode="auto">
            <a:xfrm>
              <a:off x="3349" y="384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37</a:t>
              </a:r>
            </a:p>
          </p:txBody>
        </p:sp>
        <p:sp>
          <p:nvSpPr>
            <p:cNvPr id="19489" name="Text Box 45"/>
            <p:cNvSpPr txBox="1">
              <a:spLocks noChangeArrowheads="1"/>
            </p:cNvSpPr>
            <p:nvPr/>
          </p:nvSpPr>
          <p:spPr bwMode="auto">
            <a:xfrm>
              <a:off x="2965" y="384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35</a:t>
              </a:r>
            </a:p>
          </p:txBody>
        </p:sp>
        <p:sp>
          <p:nvSpPr>
            <p:cNvPr id="19490" name="Text Box 46"/>
            <p:cNvSpPr txBox="1">
              <a:spLocks noChangeArrowheads="1"/>
            </p:cNvSpPr>
            <p:nvPr/>
          </p:nvSpPr>
          <p:spPr bwMode="auto">
            <a:xfrm>
              <a:off x="2629" y="3888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32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26495" y="5486400"/>
            <a:ext cx="7757068" cy="1076325"/>
            <a:chOff x="299" y="4280"/>
            <a:chExt cx="3665" cy="904"/>
          </a:xfrm>
        </p:grpSpPr>
        <p:sp>
          <p:nvSpPr>
            <p:cNvPr id="19464" name="Text Box 48"/>
            <p:cNvSpPr txBox="1">
              <a:spLocks noChangeArrowheads="1"/>
            </p:cNvSpPr>
            <p:nvPr/>
          </p:nvSpPr>
          <p:spPr bwMode="auto">
            <a:xfrm>
              <a:off x="1920" y="4280"/>
              <a:ext cx="5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combine</a:t>
              </a:r>
            </a:p>
          </p:txBody>
        </p:sp>
        <p:sp>
          <p:nvSpPr>
            <p:cNvPr id="19465" name="Freeform 49"/>
            <p:cNvSpPr>
              <a:spLocks/>
            </p:cNvSpPr>
            <p:nvPr/>
          </p:nvSpPr>
          <p:spPr bwMode="auto">
            <a:xfrm>
              <a:off x="299" y="4676"/>
              <a:ext cx="3665" cy="508"/>
            </a:xfrm>
            <a:custGeom>
              <a:avLst/>
              <a:gdLst>
                <a:gd name="T0" fmla="*/ 3628 w 3718"/>
                <a:gd name="T1" fmla="*/ 115 h 584"/>
                <a:gd name="T2" fmla="*/ 2903 w 3718"/>
                <a:gd name="T3" fmla="*/ 115 h 584"/>
                <a:gd name="T4" fmla="*/ 2498 w 3718"/>
                <a:gd name="T5" fmla="*/ 94 h 584"/>
                <a:gd name="T6" fmla="*/ 1751 w 3718"/>
                <a:gd name="T7" fmla="*/ 30 h 584"/>
                <a:gd name="T8" fmla="*/ 268 w 3718"/>
                <a:gd name="T9" fmla="*/ 83 h 584"/>
                <a:gd name="T10" fmla="*/ 76 w 3718"/>
                <a:gd name="T11" fmla="*/ 147 h 584"/>
                <a:gd name="T12" fmla="*/ 55 w 3718"/>
                <a:gd name="T13" fmla="*/ 190 h 584"/>
                <a:gd name="T14" fmla="*/ 12 w 3718"/>
                <a:gd name="T15" fmla="*/ 243 h 584"/>
                <a:gd name="T16" fmla="*/ 34 w 3718"/>
                <a:gd name="T17" fmla="*/ 403 h 584"/>
                <a:gd name="T18" fmla="*/ 98 w 3718"/>
                <a:gd name="T19" fmla="*/ 446 h 584"/>
                <a:gd name="T20" fmla="*/ 162 w 3718"/>
                <a:gd name="T21" fmla="*/ 488 h 584"/>
                <a:gd name="T22" fmla="*/ 460 w 3718"/>
                <a:gd name="T23" fmla="*/ 542 h 584"/>
                <a:gd name="T24" fmla="*/ 652 w 3718"/>
                <a:gd name="T25" fmla="*/ 552 h 584"/>
                <a:gd name="T26" fmla="*/ 791 w 3718"/>
                <a:gd name="T27" fmla="*/ 563 h 584"/>
                <a:gd name="T28" fmla="*/ 2391 w 3718"/>
                <a:gd name="T29" fmla="*/ 584 h 584"/>
                <a:gd name="T30" fmla="*/ 3340 w 3718"/>
                <a:gd name="T31" fmla="*/ 552 h 584"/>
                <a:gd name="T32" fmla="*/ 3404 w 3718"/>
                <a:gd name="T33" fmla="*/ 542 h 584"/>
                <a:gd name="T34" fmla="*/ 3490 w 3718"/>
                <a:gd name="T35" fmla="*/ 520 h 584"/>
                <a:gd name="T36" fmla="*/ 3703 w 3718"/>
                <a:gd name="T37" fmla="*/ 392 h 584"/>
                <a:gd name="T38" fmla="*/ 3660 w 3718"/>
                <a:gd name="T39" fmla="*/ 179 h 584"/>
                <a:gd name="T40" fmla="*/ 3628 w 3718"/>
                <a:gd name="T41" fmla="*/ 115 h 5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18"/>
                <a:gd name="T64" fmla="*/ 0 h 584"/>
                <a:gd name="T65" fmla="*/ 3718 w 3718"/>
                <a:gd name="T66" fmla="*/ 584 h 5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18" h="584">
                  <a:moveTo>
                    <a:pt x="3628" y="115"/>
                  </a:moveTo>
                  <a:cubicBezTo>
                    <a:pt x="3323" y="144"/>
                    <a:pt x="3481" y="133"/>
                    <a:pt x="2903" y="115"/>
                  </a:cubicBezTo>
                  <a:cubicBezTo>
                    <a:pt x="2768" y="111"/>
                    <a:pt x="2498" y="94"/>
                    <a:pt x="2498" y="94"/>
                  </a:cubicBezTo>
                  <a:cubicBezTo>
                    <a:pt x="2250" y="58"/>
                    <a:pt x="2001" y="42"/>
                    <a:pt x="1751" y="30"/>
                  </a:cubicBezTo>
                  <a:cubicBezTo>
                    <a:pt x="1273" y="35"/>
                    <a:pt x="751" y="0"/>
                    <a:pt x="268" y="83"/>
                  </a:cubicBezTo>
                  <a:cubicBezTo>
                    <a:pt x="204" y="115"/>
                    <a:pt x="137" y="107"/>
                    <a:pt x="76" y="147"/>
                  </a:cubicBezTo>
                  <a:cubicBezTo>
                    <a:pt x="69" y="161"/>
                    <a:pt x="65" y="178"/>
                    <a:pt x="55" y="190"/>
                  </a:cubicBezTo>
                  <a:cubicBezTo>
                    <a:pt x="0" y="256"/>
                    <a:pt x="39" y="164"/>
                    <a:pt x="12" y="243"/>
                  </a:cubicBezTo>
                  <a:cubicBezTo>
                    <a:pt x="17" y="297"/>
                    <a:pt x="4" y="358"/>
                    <a:pt x="34" y="403"/>
                  </a:cubicBezTo>
                  <a:cubicBezTo>
                    <a:pt x="67" y="452"/>
                    <a:pt x="57" y="423"/>
                    <a:pt x="98" y="446"/>
                  </a:cubicBezTo>
                  <a:cubicBezTo>
                    <a:pt x="120" y="458"/>
                    <a:pt x="141" y="474"/>
                    <a:pt x="162" y="488"/>
                  </a:cubicBezTo>
                  <a:cubicBezTo>
                    <a:pt x="210" y="520"/>
                    <a:pt x="405" y="538"/>
                    <a:pt x="460" y="542"/>
                  </a:cubicBezTo>
                  <a:cubicBezTo>
                    <a:pt x="524" y="547"/>
                    <a:pt x="588" y="548"/>
                    <a:pt x="652" y="552"/>
                  </a:cubicBezTo>
                  <a:cubicBezTo>
                    <a:pt x="698" y="555"/>
                    <a:pt x="745" y="559"/>
                    <a:pt x="791" y="563"/>
                  </a:cubicBezTo>
                  <a:cubicBezTo>
                    <a:pt x="1324" y="553"/>
                    <a:pt x="1860" y="529"/>
                    <a:pt x="2391" y="584"/>
                  </a:cubicBezTo>
                  <a:cubicBezTo>
                    <a:pt x="2707" y="574"/>
                    <a:pt x="3024" y="574"/>
                    <a:pt x="3340" y="552"/>
                  </a:cubicBezTo>
                  <a:cubicBezTo>
                    <a:pt x="3361" y="549"/>
                    <a:pt x="3383" y="547"/>
                    <a:pt x="3404" y="542"/>
                  </a:cubicBezTo>
                  <a:cubicBezTo>
                    <a:pt x="3433" y="536"/>
                    <a:pt x="3490" y="520"/>
                    <a:pt x="3490" y="520"/>
                  </a:cubicBezTo>
                  <a:cubicBezTo>
                    <a:pt x="3555" y="477"/>
                    <a:pt x="3649" y="448"/>
                    <a:pt x="3703" y="392"/>
                  </a:cubicBezTo>
                  <a:cubicBezTo>
                    <a:pt x="3698" y="313"/>
                    <a:pt x="3718" y="234"/>
                    <a:pt x="3660" y="179"/>
                  </a:cubicBezTo>
                  <a:cubicBezTo>
                    <a:pt x="3646" y="135"/>
                    <a:pt x="3656" y="156"/>
                    <a:pt x="3628" y="115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50"/>
            <p:cNvSpPr txBox="1">
              <a:spLocks noChangeArrowheads="1"/>
            </p:cNvSpPr>
            <p:nvPr/>
          </p:nvSpPr>
          <p:spPr bwMode="auto">
            <a:xfrm>
              <a:off x="2160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18</a:t>
              </a:r>
            </a:p>
          </p:txBody>
        </p:sp>
        <p:sp>
          <p:nvSpPr>
            <p:cNvPr id="19467" name="Text Box 51"/>
            <p:cNvSpPr txBox="1">
              <a:spLocks noChangeArrowheads="1"/>
            </p:cNvSpPr>
            <p:nvPr/>
          </p:nvSpPr>
          <p:spPr bwMode="auto">
            <a:xfrm>
              <a:off x="960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10</a:t>
              </a:r>
            </a:p>
          </p:txBody>
        </p:sp>
        <p:sp>
          <p:nvSpPr>
            <p:cNvPr id="19468" name="Text Box 52"/>
            <p:cNvSpPr txBox="1">
              <a:spLocks noChangeArrowheads="1"/>
            </p:cNvSpPr>
            <p:nvPr/>
          </p:nvSpPr>
          <p:spPr bwMode="auto">
            <a:xfrm>
              <a:off x="1296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12</a:t>
              </a:r>
            </a:p>
          </p:txBody>
        </p:sp>
        <p:sp>
          <p:nvSpPr>
            <p:cNvPr id="19469" name="Text Box 53"/>
            <p:cNvSpPr txBox="1">
              <a:spLocks noChangeArrowheads="1"/>
            </p:cNvSpPr>
            <p:nvPr/>
          </p:nvSpPr>
          <p:spPr bwMode="auto">
            <a:xfrm>
              <a:off x="1680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17</a:t>
              </a:r>
            </a:p>
          </p:txBody>
        </p:sp>
        <p:sp>
          <p:nvSpPr>
            <p:cNvPr id="19470" name="Text Box 54"/>
            <p:cNvSpPr txBox="1">
              <a:spLocks noChangeArrowheads="1"/>
            </p:cNvSpPr>
            <p:nvPr/>
          </p:nvSpPr>
          <p:spPr bwMode="auto">
            <a:xfrm>
              <a:off x="624" y="480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19471" name="Text Box 55"/>
            <p:cNvSpPr txBox="1">
              <a:spLocks noChangeArrowheads="1"/>
            </p:cNvSpPr>
            <p:nvPr/>
          </p:nvSpPr>
          <p:spPr bwMode="auto">
            <a:xfrm>
              <a:off x="418" y="4728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/>
                <a:t>2</a:t>
              </a:r>
            </a:p>
          </p:txBody>
        </p:sp>
        <p:sp>
          <p:nvSpPr>
            <p:cNvPr id="19472" name="Text Box 56"/>
            <p:cNvSpPr txBox="1">
              <a:spLocks noChangeArrowheads="1"/>
            </p:cNvSpPr>
            <p:nvPr/>
          </p:nvSpPr>
          <p:spPr bwMode="auto">
            <a:xfrm>
              <a:off x="3600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40</a:t>
              </a:r>
            </a:p>
          </p:txBody>
        </p:sp>
        <p:sp>
          <p:nvSpPr>
            <p:cNvPr id="19473" name="Text Box 57"/>
            <p:cNvSpPr txBox="1">
              <a:spLocks noChangeArrowheads="1"/>
            </p:cNvSpPr>
            <p:nvPr/>
          </p:nvSpPr>
          <p:spPr bwMode="auto">
            <a:xfrm>
              <a:off x="3264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37</a:t>
              </a:r>
            </a:p>
          </p:txBody>
        </p:sp>
        <p:sp>
          <p:nvSpPr>
            <p:cNvPr id="19474" name="Text Box 58"/>
            <p:cNvSpPr txBox="1">
              <a:spLocks noChangeArrowheads="1"/>
            </p:cNvSpPr>
            <p:nvPr/>
          </p:nvSpPr>
          <p:spPr bwMode="auto">
            <a:xfrm>
              <a:off x="2928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35</a:t>
              </a:r>
            </a:p>
          </p:txBody>
        </p:sp>
        <p:sp>
          <p:nvSpPr>
            <p:cNvPr id="19475" name="Text Box 59"/>
            <p:cNvSpPr txBox="1">
              <a:spLocks noChangeArrowheads="1"/>
            </p:cNvSpPr>
            <p:nvPr/>
          </p:nvSpPr>
          <p:spPr bwMode="auto">
            <a:xfrm>
              <a:off x="2592" y="4800"/>
              <a:ext cx="23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</p:grpSp>
      <p:sp>
        <p:nvSpPr>
          <p:cNvPr id="1649724" name="Rectangle 6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Quick Sort Illustrated </a:t>
            </a:r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2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sz="4000" dirty="0"/>
              <a:t>Quick Sort Pseudocode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732235" cy="27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92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Partitioning Algorithm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772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Original input : </a:t>
            </a:r>
            <a:r>
              <a:rPr lang="en-US" altLang="en-US" sz="2000" b="1" dirty="0">
                <a:latin typeface="Courier New" pitchFamily="16" charset="0"/>
              </a:rPr>
              <a:t>S = {6, 1, 4, 9, 0, 3, 5, 2, 7, 8}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Pick the first element as pivot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</a:pPr>
            <a:endParaRPr lang="en-US" alt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Have two ‘iterators’ – </a:t>
            </a:r>
            <a:r>
              <a:rPr lang="en-US" altLang="en-US" sz="2000" b="1" dirty="0" err="1">
                <a:solidFill>
                  <a:schemeClr val="hlink"/>
                </a:solidFill>
                <a:latin typeface="Courier New" pitchFamily="16" charset="0"/>
              </a:rPr>
              <a:t>i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solidFill>
                  <a:schemeClr val="hlink"/>
                </a:solidFill>
                <a:latin typeface="Courier New" pitchFamily="16" charset="0"/>
              </a:rPr>
              <a:t>j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en-US" sz="1800" b="1" dirty="0" err="1">
                <a:solidFill>
                  <a:schemeClr val="hlink"/>
                </a:solidFill>
                <a:latin typeface="Courier New" pitchFamily="16" charset="0"/>
              </a:rPr>
              <a:t>i</a:t>
            </a:r>
            <a:r>
              <a:rPr lang="en-US" altLang="en-US" sz="1800" dirty="0"/>
              <a:t> starts at first element and moves forward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 sz="1800" b="1" dirty="0">
                <a:solidFill>
                  <a:schemeClr val="hlink"/>
                </a:solidFill>
                <a:latin typeface="Courier New" pitchFamily="16" charset="0"/>
              </a:rPr>
              <a:t>j</a:t>
            </a:r>
            <a:r>
              <a:rPr lang="en-US" altLang="en-US" sz="1800" dirty="0"/>
              <a:t> starts at last element and moves backwards</a:t>
            </a:r>
          </a:p>
          <a:p>
            <a:pPr marL="285750" indent="-285750">
              <a:lnSpc>
                <a:spcPct val="90000"/>
              </a:lnSpc>
            </a:pPr>
            <a:endParaRPr lang="en-US" altLang="en-US" sz="1800" dirty="0"/>
          </a:p>
          <a:p>
            <a:pPr marL="285750" indent="-285750">
              <a:lnSpc>
                <a:spcPct val="90000"/>
              </a:lnSpc>
            </a:pPr>
            <a:endParaRPr lang="en-US" altLang="en-US" sz="1800" dirty="0"/>
          </a:p>
          <a:p>
            <a:pPr marL="285750" indent="-28575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16" charset="0"/>
              </a:rPr>
              <a:t>While (</a:t>
            </a:r>
            <a:r>
              <a:rPr lang="en-US" altLang="en-US" sz="2000" b="1" dirty="0" err="1">
                <a:latin typeface="Courier New" pitchFamily="16" charset="0"/>
              </a:rPr>
              <a:t>i</a:t>
            </a:r>
            <a:r>
              <a:rPr lang="en-US" altLang="en-US" sz="2000" b="1" dirty="0">
                <a:latin typeface="Courier New" pitchFamily="16" charset="0"/>
              </a:rPr>
              <a:t> &lt; j)</a:t>
            </a:r>
          </a:p>
          <a:p>
            <a:pPr indent="-342900">
              <a:lnSpc>
                <a:spcPct val="90000"/>
              </a:lnSpc>
            </a:pPr>
            <a:r>
              <a:rPr lang="en-US" altLang="en-US" sz="1800" dirty="0">
                <a:solidFill>
                  <a:schemeClr val="hlink"/>
                </a:solidFill>
              </a:rPr>
              <a:t>Move </a:t>
            </a:r>
            <a:r>
              <a:rPr lang="en-US" altLang="en-US" sz="1800" b="1" dirty="0" err="1">
                <a:solidFill>
                  <a:schemeClr val="hlink"/>
                </a:solidFill>
                <a:latin typeface="Courier New" pitchFamily="16" charset="0"/>
              </a:rPr>
              <a:t>i</a:t>
            </a:r>
            <a:r>
              <a:rPr lang="en-US" altLang="en-US" sz="1800" dirty="0">
                <a:solidFill>
                  <a:schemeClr val="hlink"/>
                </a:solidFill>
              </a:rPr>
              <a:t> to the right</a:t>
            </a:r>
            <a:r>
              <a:rPr lang="en-US" altLang="en-US" sz="1800" dirty="0"/>
              <a:t> till we find a number greater than </a:t>
            </a:r>
            <a:r>
              <a:rPr lang="en-US" altLang="en-US" sz="1800" b="1" dirty="0">
                <a:latin typeface="Courier New" pitchFamily="16" charset="0"/>
              </a:rPr>
              <a:t>pivot</a:t>
            </a:r>
          </a:p>
          <a:p>
            <a:pPr indent="-342900">
              <a:lnSpc>
                <a:spcPct val="90000"/>
              </a:lnSpc>
            </a:pPr>
            <a:r>
              <a:rPr lang="en-US" altLang="en-US" sz="1800" dirty="0">
                <a:solidFill>
                  <a:schemeClr val="hlink"/>
                </a:solidFill>
              </a:rPr>
              <a:t>Move </a:t>
            </a:r>
            <a:r>
              <a:rPr lang="en-US" altLang="en-US" sz="1800" b="1" dirty="0">
                <a:solidFill>
                  <a:schemeClr val="hlink"/>
                </a:solidFill>
                <a:latin typeface="Courier New" pitchFamily="16" charset="0"/>
              </a:rPr>
              <a:t>j</a:t>
            </a:r>
            <a:r>
              <a:rPr lang="en-US" altLang="en-US" sz="1800" dirty="0">
                <a:solidFill>
                  <a:schemeClr val="hlink"/>
                </a:solidFill>
              </a:rPr>
              <a:t> to the left</a:t>
            </a:r>
            <a:r>
              <a:rPr lang="en-US" altLang="en-US" sz="1800" dirty="0"/>
              <a:t> till we find a number smaller than </a:t>
            </a:r>
            <a:r>
              <a:rPr lang="en-US" altLang="en-US" sz="1800" b="1" dirty="0">
                <a:latin typeface="Courier New" pitchFamily="16" charset="0"/>
              </a:rPr>
              <a:t>pivot</a:t>
            </a:r>
            <a:endParaRPr lang="en-US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16" charset="0"/>
              </a:rPr>
              <a:t>If (</a:t>
            </a:r>
            <a:r>
              <a:rPr lang="en-US" altLang="en-US" sz="2000" b="1" dirty="0" err="1">
                <a:latin typeface="Courier New" pitchFamily="16" charset="0"/>
              </a:rPr>
              <a:t>i</a:t>
            </a:r>
            <a:r>
              <a:rPr lang="en-US" altLang="en-US" sz="2000" b="1" dirty="0">
                <a:latin typeface="Courier New" pitchFamily="16" charset="0"/>
              </a:rPr>
              <a:t>&lt;j) swap(S[</a:t>
            </a:r>
            <a:r>
              <a:rPr lang="en-US" altLang="en-US" sz="2000" b="1" dirty="0" err="1">
                <a:latin typeface="Courier New" pitchFamily="16" charset="0"/>
              </a:rPr>
              <a:t>i</a:t>
            </a:r>
            <a:r>
              <a:rPr lang="en-US" altLang="en-US" sz="2000" b="1" dirty="0">
                <a:latin typeface="Courier New" pitchFamily="16" charset="0"/>
              </a:rPr>
              <a:t>], S[j])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 sz="1800" dirty="0"/>
              <a:t>The effect is to push larger elements to the right and smaller elements to the left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Swap</a:t>
            </a:r>
            <a:r>
              <a:rPr lang="en-US" altLang="en-US" sz="2000" dirty="0"/>
              <a:t> the </a:t>
            </a:r>
            <a:r>
              <a:rPr lang="en-US" altLang="en-US" sz="2000" b="1" dirty="0">
                <a:latin typeface="Courier New" pitchFamily="16" charset="0"/>
              </a:rPr>
              <a:t>pivot</a:t>
            </a:r>
            <a:r>
              <a:rPr lang="en-US" altLang="en-US" sz="2000" dirty="0"/>
              <a:t> with </a:t>
            </a:r>
            <a:r>
              <a:rPr lang="en-US" altLang="en-US" sz="2000" b="1" dirty="0">
                <a:latin typeface="Courier New" pitchFamily="16" charset="0"/>
              </a:rPr>
              <a:t>S[</a:t>
            </a:r>
            <a:r>
              <a:rPr lang="en-US" altLang="en-US" sz="2000" b="1" dirty="0" err="1">
                <a:latin typeface="Courier New" pitchFamily="16" charset="0"/>
              </a:rPr>
              <a:t>i</a:t>
            </a:r>
            <a:r>
              <a:rPr lang="en-US" altLang="en-US" sz="2000" b="1" dirty="0">
                <a:latin typeface="Courier New" pitchFamily="16" charset="0"/>
              </a:rPr>
              <a:t>]</a:t>
            </a:r>
            <a:endParaRPr lang="en-US" altLang="en-US" sz="2000" dirty="0"/>
          </a:p>
        </p:txBody>
      </p:sp>
      <p:grpSp>
        <p:nvGrpSpPr>
          <p:cNvPr id="971789" name="Group 13"/>
          <p:cNvGrpSpPr>
            <a:grpSpLocks/>
          </p:cNvGrpSpPr>
          <p:nvPr/>
        </p:nvGrpSpPr>
        <p:grpSpPr bwMode="auto">
          <a:xfrm>
            <a:off x="1860550" y="2057402"/>
            <a:ext cx="3549651" cy="674688"/>
            <a:chOff x="1296" y="1920"/>
            <a:chExt cx="2236" cy="425"/>
          </a:xfrm>
        </p:grpSpPr>
        <p:sp>
          <p:nvSpPr>
            <p:cNvPr id="971781" name="Text Box 5"/>
            <p:cNvSpPr txBox="1">
              <a:spLocks noChangeArrowheads="1"/>
            </p:cNvSpPr>
            <p:nvPr/>
          </p:nvSpPr>
          <p:spPr bwMode="auto">
            <a:xfrm>
              <a:off x="1296" y="1920"/>
              <a:ext cx="21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ahoma" pitchFamily="16" charset="0"/>
                  <a:cs typeface="Times New Roman" pitchFamily="16" charset="0"/>
                </a:rPr>
                <a:t>8   1   4   9   0   3   5   2   7   6</a:t>
              </a:r>
            </a:p>
          </p:txBody>
        </p:sp>
        <p:sp>
          <p:nvSpPr>
            <p:cNvPr id="971782" name="Rectangle 6"/>
            <p:cNvSpPr>
              <a:spLocks noChangeArrowheads="1"/>
            </p:cNvSpPr>
            <p:nvPr/>
          </p:nvSpPr>
          <p:spPr bwMode="auto">
            <a:xfrm>
              <a:off x="3199" y="1920"/>
              <a:ext cx="288" cy="24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endParaRPr>
            </a:p>
          </p:txBody>
        </p:sp>
        <p:sp>
          <p:nvSpPr>
            <p:cNvPr id="971783" name="Text Box 7"/>
            <p:cNvSpPr txBox="1">
              <a:spLocks noChangeArrowheads="1"/>
            </p:cNvSpPr>
            <p:nvPr/>
          </p:nvSpPr>
          <p:spPr bwMode="auto">
            <a:xfrm>
              <a:off x="3103" y="2112"/>
              <a:ext cx="4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ahoma" pitchFamily="16" charset="0"/>
                  <a:cs typeface="Times New Roman" pitchFamily="16" charset="0"/>
                </a:rPr>
                <a:t>pivot</a:t>
              </a:r>
            </a:p>
          </p:txBody>
        </p:sp>
      </p:grpSp>
      <p:grpSp>
        <p:nvGrpSpPr>
          <p:cNvPr id="971790" name="Group 14"/>
          <p:cNvGrpSpPr>
            <a:grpSpLocks/>
          </p:cNvGrpSpPr>
          <p:nvPr/>
        </p:nvGrpSpPr>
        <p:grpSpPr bwMode="auto">
          <a:xfrm>
            <a:off x="1752600" y="3886200"/>
            <a:ext cx="3733801" cy="663575"/>
            <a:chOff x="1392" y="3360"/>
            <a:chExt cx="2352" cy="418"/>
          </a:xfrm>
        </p:grpSpPr>
        <p:sp>
          <p:nvSpPr>
            <p:cNvPr id="971780" name="Text Box 4"/>
            <p:cNvSpPr txBox="1">
              <a:spLocks noChangeArrowheads="1"/>
            </p:cNvSpPr>
            <p:nvPr/>
          </p:nvSpPr>
          <p:spPr bwMode="auto">
            <a:xfrm>
              <a:off x="1440" y="3360"/>
              <a:ext cx="21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ahoma" pitchFamily="16" charset="0"/>
                  <a:cs typeface="Times New Roman" pitchFamily="16" charset="0"/>
                </a:rPr>
                <a:t>8   1   4   9   0   3   5   2   7   6</a:t>
              </a:r>
            </a:p>
          </p:txBody>
        </p:sp>
        <p:sp>
          <p:nvSpPr>
            <p:cNvPr id="971784" name="Text Box 8"/>
            <p:cNvSpPr txBox="1">
              <a:spLocks noChangeArrowheads="1"/>
            </p:cNvSpPr>
            <p:nvPr/>
          </p:nvSpPr>
          <p:spPr bwMode="auto">
            <a:xfrm>
              <a:off x="1488" y="3545"/>
              <a:ext cx="1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000000"/>
                  </a:solidFill>
                  <a:latin typeface="Tahoma" pitchFamily="16" charset="0"/>
                  <a:cs typeface="Times New Roman" pitchFamily="16" charset="0"/>
                </a:rPr>
                <a:t>i</a:t>
              </a:r>
              <a:endParaRPr lang="en-US" altLang="en-US" dirty="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endParaRPr>
            </a:p>
          </p:txBody>
        </p:sp>
        <p:sp>
          <p:nvSpPr>
            <p:cNvPr id="971785" name="Text Box 9"/>
            <p:cNvSpPr txBox="1">
              <a:spLocks noChangeArrowheads="1"/>
            </p:cNvSpPr>
            <p:nvPr/>
          </p:nvSpPr>
          <p:spPr bwMode="auto">
            <a:xfrm>
              <a:off x="3154" y="3545"/>
              <a:ext cx="1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ahoma" pitchFamily="16" charset="0"/>
                  <a:cs typeface="Times New Roman" pitchFamily="16" charset="0"/>
                </a:rPr>
                <a:t>j</a:t>
              </a:r>
            </a:p>
          </p:txBody>
        </p:sp>
        <p:sp>
          <p:nvSpPr>
            <p:cNvPr id="971786" name="Rectangle 10"/>
            <p:cNvSpPr>
              <a:spLocks noChangeArrowheads="1"/>
            </p:cNvSpPr>
            <p:nvPr/>
          </p:nvSpPr>
          <p:spPr bwMode="auto">
            <a:xfrm>
              <a:off x="3120" y="3360"/>
              <a:ext cx="243" cy="233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endParaRPr>
            </a:p>
          </p:txBody>
        </p:sp>
        <p:sp>
          <p:nvSpPr>
            <p:cNvPr id="971787" name="Rectangle 11"/>
            <p:cNvSpPr>
              <a:spLocks noChangeArrowheads="1"/>
            </p:cNvSpPr>
            <p:nvPr/>
          </p:nvSpPr>
          <p:spPr bwMode="auto">
            <a:xfrm>
              <a:off x="1392" y="3360"/>
              <a:ext cx="288" cy="233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endParaRPr>
            </a:p>
          </p:txBody>
        </p:sp>
        <p:sp>
          <p:nvSpPr>
            <p:cNvPr id="971788" name="Text Box 12"/>
            <p:cNvSpPr txBox="1">
              <a:spLocks noChangeArrowheads="1"/>
            </p:cNvSpPr>
            <p:nvPr/>
          </p:nvSpPr>
          <p:spPr bwMode="auto">
            <a:xfrm>
              <a:off x="3315" y="3504"/>
              <a:ext cx="4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ahoma" pitchFamily="16" charset="0"/>
                  <a:cs typeface="Times New Roman" pitchFamily="16" charset="0"/>
                </a:rPr>
                <a:t>pivot</a:t>
              </a: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113BA103-8B41-4DC0-A340-5D2F7C085A0C}" type="slidenum">
              <a:rPr lang="en-US" altLang="en-US">
                <a:solidFill>
                  <a:srgbClr val="FFFFFF"/>
                </a:solidFill>
              </a:rPr>
              <a:pPr/>
              <a:t>58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75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838200"/>
          </a:xfrm>
        </p:spPr>
        <p:txBody>
          <a:bodyPr/>
          <a:lstStyle/>
          <a:p>
            <a:r>
              <a:rPr lang="en-US" altLang="en-US" sz="4000" dirty="0"/>
              <a:t>Partitioning Algorithm Illustrated</a:t>
            </a:r>
          </a:p>
        </p:txBody>
      </p:sp>
      <p:sp>
        <p:nvSpPr>
          <p:cNvPr id="975875" name="Text Box 3"/>
          <p:cNvSpPr txBox="1">
            <a:spLocks noChangeArrowheads="1"/>
          </p:cNvSpPr>
          <p:nvPr/>
        </p:nvSpPr>
        <p:spPr bwMode="auto">
          <a:xfrm>
            <a:off x="2438400" y="1600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8   1   4   9   0   3   5   2   7   6</a:t>
            </a:r>
          </a:p>
        </p:txBody>
      </p:sp>
      <p:sp>
        <p:nvSpPr>
          <p:cNvPr id="975876" name="Text Box 4"/>
          <p:cNvSpPr txBox="1">
            <a:spLocks noChangeArrowheads="1"/>
          </p:cNvSpPr>
          <p:nvPr/>
        </p:nvSpPr>
        <p:spPr bwMode="auto">
          <a:xfrm>
            <a:off x="2514600" y="12954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877" name="Text Box 5"/>
          <p:cNvSpPr txBox="1">
            <a:spLocks noChangeArrowheads="1"/>
          </p:cNvSpPr>
          <p:nvPr/>
        </p:nvSpPr>
        <p:spPr bwMode="auto">
          <a:xfrm>
            <a:off x="6096000" y="12954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6019800" y="16764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79" name="Rectangle 7"/>
          <p:cNvSpPr>
            <a:spLocks noChangeArrowheads="1"/>
          </p:cNvSpPr>
          <p:nvPr/>
        </p:nvSpPr>
        <p:spPr bwMode="auto">
          <a:xfrm>
            <a:off x="2438400" y="16764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80" name="Text Box 8"/>
          <p:cNvSpPr txBox="1">
            <a:spLocks noChangeArrowheads="1"/>
          </p:cNvSpPr>
          <p:nvPr/>
        </p:nvSpPr>
        <p:spPr bwMode="auto">
          <a:xfrm>
            <a:off x="6400800" y="12954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881" name="Text Box 9"/>
          <p:cNvSpPr txBox="1">
            <a:spLocks noChangeArrowheads="1"/>
          </p:cNvSpPr>
          <p:nvPr/>
        </p:nvSpPr>
        <p:spPr bwMode="auto">
          <a:xfrm>
            <a:off x="2438400" y="2362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8   1   4   9   0   3   5   2   7   6</a:t>
            </a:r>
          </a:p>
        </p:txBody>
      </p:sp>
      <p:sp>
        <p:nvSpPr>
          <p:cNvPr id="975882" name="Text Box 10"/>
          <p:cNvSpPr txBox="1">
            <a:spLocks noChangeArrowheads="1"/>
          </p:cNvSpPr>
          <p:nvPr/>
        </p:nvSpPr>
        <p:spPr bwMode="auto">
          <a:xfrm>
            <a:off x="2514600" y="20574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884" name="Rectangle 12"/>
          <p:cNvSpPr>
            <a:spLocks noChangeArrowheads="1"/>
          </p:cNvSpPr>
          <p:nvPr/>
        </p:nvSpPr>
        <p:spPr bwMode="auto">
          <a:xfrm>
            <a:off x="5562600" y="2362200"/>
            <a:ext cx="4064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83" name="Text Box 11"/>
          <p:cNvSpPr txBox="1">
            <a:spLocks noChangeArrowheads="1"/>
          </p:cNvSpPr>
          <p:nvPr/>
        </p:nvSpPr>
        <p:spPr bwMode="auto">
          <a:xfrm>
            <a:off x="5638800" y="20574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885" name="Rectangle 13"/>
          <p:cNvSpPr>
            <a:spLocks noChangeArrowheads="1"/>
          </p:cNvSpPr>
          <p:nvPr/>
        </p:nvSpPr>
        <p:spPr bwMode="auto">
          <a:xfrm>
            <a:off x="2438400" y="2362200"/>
            <a:ext cx="4064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86" name="Text Box 14"/>
          <p:cNvSpPr txBox="1">
            <a:spLocks noChangeArrowheads="1"/>
          </p:cNvSpPr>
          <p:nvPr/>
        </p:nvSpPr>
        <p:spPr bwMode="auto">
          <a:xfrm>
            <a:off x="6400800" y="21336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887" name="Text Box 15"/>
          <p:cNvSpPr txBox="1">
            <a:spLocks noChangeArrowheads="1"/>
          </p:cNvSpPr>
          <p:nvPr/>
        </p:nvSpPr>
        <p:spPr bwMode="auto">
          <a:xfrm>
            <a:off x="2438400" y="30480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2   1   4   9   0   3   5   8   7   6</a:t>
            </a:r>
          </a:p>
        </p:txBody>
      </p:sp>
      <p:sp>
        <p:nvSpPr>
          <p:cNvPr id="975888" name="Text Box 16"/>
          <p:cNvSpPr txBox="1">
            <a:spLocks noChangeArrowheads="1"/>
          </p:cNvSpPr>
          <p:nvPr/>
        </p:nvSpPr>
        <p:spPr bwMode="auto">
          <a:xfrm>
            <a:off x="2514600" y="27432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890" name="Rectangle 18"/>
          <p:cNvSpPr>
            <a:spLocks noChangeArrowheads="1"/>
          </p:cNvSpPr>
          <p:nvPr/>
        </p:nvSpPr>
        <p:spPr bwMode="auto">
          <a:xfrm>
            <a:off x="5562600" y="30480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89" name="Text Box 17"/>
          <p:cNvSpPr txBox="1">
            <a:spLocks noChangeArrowheads="1"/>
          </p:cNvSpPr>
          <p:nvPr/>
        </p:nvSpPr>
        <p:spPr bwMode="auto">
          <a:xfrm>
            <a:off x="5638800" y="27432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891" name="Rectangle 19"/>
          <p:cNvSpPr>
            <a:spLocks noChangeArrowheads="1"/>
          </p:cNvSpPr>
          <p:nvPr/>
        </p:nvSpPr>
        <p:spPr bwMode="auto">
          <a:xfrm>
            <a:off x="2438400" y="30480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92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893" name="Text Box 21"/>
          <p:cNvSpPr txBox="1">
            <a:spLocks noChangeArrowheads="1"/>
          </p:cNvSpPr>
          <p:nvPr/>
        </p:nvSpPr>
        <p:spPr bwMode="auto">
          <a:xfrm>
            <a:off x="1416050" y="2130425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Move</a:t>
            </a:r>
          </a:p>
        </p:txBody>
      </p:sp>
      <p:sp>
        <p:nvSpPr>
          <p:cNvPr id="975894" name="Text Box 22"/>
          <p:cNvSpPr txBox="1">
            <a:spLocks noChangeArrowheads="1"/>
          </p:cNvSpPr>
          <p:nvPr/>
        </p:nvSpPr>
        <p:spPr bwMode="auto">
          <a:xfrm>
            <a:off x="1430338" y="2857500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swap</a:t>
            </a:r>
          </a:p>
        </p:txBody>
      </p:sp>
      <p:sp>
        <p:nvSpPr>
          <p:cNvPr id="975895" name="Text Box 23"/>
          <p:cNvSpPr txBox="1">
            <a:spLocks noChangeArrowheads="1"/>
          </p:cNvSpPr>
          <p:nvPr/>
        </p:nvSpPr>
        <p:spPr bwMode="auto">
          <a:xfrm>
            <a:off x="2438400" y="3733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2   1   4   9   0   3   5   8   7   6</a:t>
            </a:r>
          </a:p>
        </p:txBody>
      </p:sp>
      <p:sp>
        <p:nvSpPr>
          <p:cNvPr id="975896" name="Text Box 24"/>
          <p:cNvSpPr txBox="1">
            <a:spLocks noChangeArrowheads="1"/>
          </p:cNvSpPr>
          <p:nvPr/>
        </p:nvSpPr>
        <p:spPr bwMode="auto">
          <a:xfrm>
            <a:off x="3886200" y="3429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898" name="Rectangle 26"/>
          <p:cNvSpPr>
            <a:spLocks noChangeArrowheads="1"/>
          </p:cNvSpPr>
          <p:nvPr/>
        </p:nvSpPr>
        <p:spPr bwMode="auto">
          <a:xfrm>
            <a:off x="5105400" y="37338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897" name="Text Box 25"/>
          <p:cNvSpPr txBox="1">
            <a:spLocks noChangeArrowheads="1"/>
          </p:cNvSpPr>
          <p:nvPr/>
        </p:nvSpPr>
        <p:spPr bwMode="auto">
          <a:xfrm>
            <a:off x="5181600" y="34290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899" name="Rectangle 27"/>
          <p:cNvSpPr>
            <a:spLocks noChangeArrowheads="1"/>
          </p:cNvSpPr>
          <p:nvPr/>
        </p:nvSpPr>
        <p:spPr bwMode="auto">
          <a:xfrm>
            <a:off x="3810000" y="37338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00" name="Text Box 28"/>
          <p:cNvSpPr txBox="1">
            <a:spLocks noChangeArrowheads="1"/>
          </p:cNvSpPr>
          <p:nvPr/>
        </p:nvSpPr>
        <p:spPr bwMode="auto">
          <a:xfrm>
            <a:off x="6400800" y="34290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901" name="Text Box 29"/>
          <p:cNvSpPr txBox="1">
            <a:spLocks noChangeArrowheads="1"/>
          </p:cNvSpPr>
          <p:nvPr/>
        </p:nvSpPr>
        <p:spPr bwMode="auto">
          <a:xfrm>
            <a:off x="1430338" y="3524250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move</a:t>
            </a:r>
          </a:p>
        </p:txBody>
      </p:sp>
      <p:sp>
        <p:nvSpPr>
          <p:cNvPr id="975902" name="Text Box 30"/>
          <p:cNvSpPr txBox="1">
            <a:spLocks noChangeArrowheads="1"/>
          </p:cNvSpPr>
          <p:nvPr/>
        </p:nvSpPr>
        <p:spPr bwMode="auto">
          <a:xfrm>
            <a:off x="2438400" y="44196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2   1   4   5   0   3   9   8   7   6</a:t>
            </a:r>
          </a:p>
        </p:txBody>
      </p:sp>
      <p:sp>
        <p:nvSpPr>
          <p:cNvPr id="975903" name="Text Box 31"/>
          <p:cNvSpPr txBox="1">
            <a:spLocks noChangeArrowheads="1"/>
          </p:cNvSpPr>
          <p:nvPr/>
        </p:nvSpPr>
        <p:spPr bwMode="auto">
          <a:xfrm>
            <a:off x="3886200" y="41148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905" name="Rectangle 33"/>
          <p:cNvSpPr>
            <a:spLocks noChangeArrowheads="1"/>
          </p:cNvSpPr>
          <p:nvPr/>
        </p:nvSpPr>
        <p:spPr bwMode="auto">
          <a:xfrm>
            <a:off x="5105400" y="44196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04" name="Text Box 32"/>
          <p:cNvSpPr txBox="1">
            <a:spLocks noChangeArrowheads="1"/>
          </p:cNvSpPr>
          <p:nvPr/>
        </p:nvSpPr>
        <p:spPr bwMode="auto">
          <a:xfrm>
            <a:off x="5181600" y="41148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906" name="Rectangle 34"/>
          <p:cNvSpPr>
            <a:spLocks noChangeArrowheads="1"/>
          </p:cNvSpPr>
          <p:nvPr/>
        </p:nvSpPr>
        <p:spPr bwMode="auto">
          <a:xfrm>
            <a:off x="3810000" y="44196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07" name="Text Box 35"/>
          <p:cNvSpPr txBox="1">
            <a:spLocks noChangeArrowheads="1"/>
          </p:cNvSpPr>
          <p:nvPr/>
        </p:nvSpPr>
        <p:spPr bwMode="auto">
          <a:xfrm>
            <a:off x="6400800" y="41148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908" name="Text Box 36"/>
          <p:cNvSpPr txBox="1">
            <a:spLocks noChangeArrowheads="1"/>
          </p:cNvSpPr>
          <p:nvPr/>
        </p:nvSpPr>
        <p:spPr bwMode="auto">
          <a:xfrm>
            <a:off x="1430338" y="4213225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swap</a:t>
            </a:r>
          </a:p>
        </p:txBody>
      </p:sp>
      <p:sp>
        <p:nvSpPr>
          <p:cNvPr id="975909" name="Text Box 37"/>
          <p:cNvSpPr txBox="1">
            <a:spLocks noChangeArrowheads="1"/>
          </p:cNvSpPr>
          <p:nvPr/>
        </p:nvSpPr>
        <p:spPr bwMode="auto">
          <a:xfrm>
            <a:off x="2438400" y="51816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2   1   4   5   0   3   9   8   7   6</a:t>
            </a:r>
          </a:p>
        </p:txBody>
      </p:sp>
      <p:sp>
        <p:nvSpPr>
          <p:cNvPr id="975910" name="Text Box 38"/>
          <p:cNvSpPr txBox="1">
            <a:spLocks noChangeArrowheads="1"/>
          </p:cNvSpPr>
          <p:nvPr/>
        </p:nvSpPr>
        <p:spPr bwMode="auto">
          <a:xfrm>
            <a:off x="5181600" y="48768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912" name="Rectangle 40"/>
          <p:cNvSpPr>
            <a:spLocks noChangeArrowheads="1"/>
          </p:cNvSpPr>
          <p:nvPr/>
        </p:nvSpPr>
        <p:spPr bwMode="auto">
          <a:xfrm>
            <a:off x="4648200" y="51816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11" name="Text Box 39"/>
          <p:cNvSpPr txBox="1">
            <a:spLocks noChangeArrowheads="1"/>
          </p:cNvSpPr>
          <p:nvPr/>
        </p:nvSpPr>
        <p:spPr bwMode="auto">
          <a:xfrm>
            <a:off x="4724400" y="48768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913" name="Rectangle 41"/>
          <p:cNvSpPr>
            <a:spLocks noChangeArrowheads="1"/>
          </p:cNvSpPr>
          <p:nvPr/>
        </p:nvSpPr>
        <p:spPr bwMode="auto">
          <a:xfrm>
            <a:off x="5105400" y="51816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14" name="Text Box 42"/>
          <p:cNvSpPr txBox="1">
            <a:spLocks noChangeArrowheads="1"/>
          </p:cNvSpPr>
          <p:nvPr/>
        </p:nvSpPr>
        <p:spPr bwMode="auto">
          <a:xfrm>
            <a:off x="6400800" y="48768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915" name="Text Box 43"/>
          <p:cNvSpPr txBox="1">
            <a:spLocks noChangeArrowheads="1"/>
          </p:cNvSpPr>
          <p:nvPr/>
        </p:nvSpPr>
        <p:spPr bwMode="auto">
          <a:xfrm>
            <a:off x="1430338" y="4940300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move</a:t>
            </a:r>
          </a:p>
        </p:txBody>
      </p:sp>
      <p:sp>
        <p:nvSpPr>
          <p:cNvPr id="975916" name="Text Box 44"/>
          <p:cNvSpPr txBox="1">
            <a:spLocks noChangeArrowheads="1"/>
          </p:cNvSpPr>
          <p:nvPr/>
        </p:nvSpPr>
        <p:spPr bwMode="auto">
          <a:xfrm>
            <a:off x="2446338" y="5643563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2   1   4   5   0   3   6   8   7   9</a:t>
            </a:r>
          </a:p>
        </p:txBody>
      </p:sp>
      <p:sp>
        <p:nvSpPr>
          <p:cNvPr id="975917" name="Text Box 45"/>
          <p:cNvSpPr txBox="1">
            <a:spLocks noChangeArrowheads="1"/>
          </p:cNvSpPr>
          <p:nvPr/>
        </p:nvSpPr>
        <p:spPr bwMode="auto">
          <a:xfrm>
            <a:off x="5181600" y="60198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</a:t>
            </a:r>
          </a:p>
        </p:txBody>
      </p:sp>
      <p:sp>
        <p:nvSpPr>
          <p:cNvPr id="975918" name="Text Box 46"/>
          <p:cNvSpPr txBox="1">
            <a:spLocks noChangeArrowheads="1"/>
          </p:cNvSpPr>
          <p:nvPr/>
        </p:nvSpPr>
        <p:spPr bwMode="auto">
          <a:xfrm>
            <a:off x="4724400" y="6019800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j</a:t>
            </a:r>
          </a:p>
        </p:txBody>
      </p:sp>
      <p:sp>
        <p:nvSpPr>
          <p:cNvPr id="975919" name="Rectangle 47"/>
          <p:cNvSpPr>
            <a:spLocks noChangeArrowheads="1"/>
          </p:cNvSpPr>
          <p:nvPr/>
        </p:nvSpPr>
        <p:spPr bwMode="auto">
          <a:xfrm>
            <a:off x="4648200" y="57150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0" name="Rectangle 48"/>
          <p:cNvSpPr>
            <a:spLocks noChangeArrowheads="1"/>
          </p:cNvSpPr>
          <p:nvPr/>
        </p:nvSpPr>
        <p:spPr bwMode="auto">
          <a:xfrm>
            <a:off x="5105400" y="5715000"/>
            <a:ext cx="406400" cy="363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1" name="Text Box 49"/>
          <p:cNvSpPr txBox="1">
            <a:spLocks noChangeArrowheads="1"/>
          </p:cNvSpPr>
          <p:nvPr/>
        </p:nvSpPr>
        <p:spPr bwMode="auto">
          <a:xfrm>
            <a:off x="5029200" y="62484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pivot</a:t>
            </a:r>
          </a:p>
        </p:txBody>
      </p:sp>
      <p:sp>
        <p:nvSpPr>
          <p:cNvPr id="975922" name="Text Box 50"/>
          <p:cNvSpPr txBox="1">
            <a:spLocks noChangeArrowheads="1"/>
          </p:cNvSpPr>
          <p:nvPr/>
        </p:nvSpPr>
        <p:spPr bwMode="auto">
          <a:xfrm>
            <a:off x="1143000" y="5562600"/>
            <a:ext cx="1341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Swap S[i]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with pivot</a:t>
            </a:r>
          </a:p>
        </p:txBody>
      </p:sp>
      <p:sp>
        <p:nvSpPr>
          <p:cNvPr id="975923" name="Line 51"/>
          <p:cNvSpPr>
            <a:spLocks noChangeShapeType="1"/>
          </p:cNvSpPr>
          <p:nvPr/>
        </p:nvSpPr>
        <p:spPr bwMode="auto">
          <a:xfrm>
            <a:off x="1295400" y="2130425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4" name="Line 52"/>
          <p:cNvSpPr>
            <a:spLocks noChangeShapeType="1"/>
          </p:cNvSpPr>
          <p:nvPr/>
        </p:nvSpPr>
        <p:spPr bwMode="auto">
          <a:xfrm>
            <a:off x="1295400" y="2797175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5" name="Line 53"/>
          <p:cNvSpPr>
            <a:spLocks noChangeShapeType="1"/>
          </p:cNvSpPr>
          <p:nvPr/>
        </p:nvSpPr>
        <p:spPr bwMode="auto">
          <a:xfrm>
            <a:off x="1295400" y="3462338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6" name="Line 54"/>
          <p:cNvSpPr>
            <a:spLocks noChangeShapeType="1"/>
          </p:cNvSpPr>
          <p:nvPr/>
        </p:nvSpPr>
        <p:spPr bwMode="auto">
          <a:xfrm>
            <a:off x="1295400" y="4129088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7" name="Line 55"/>
          <p:cNvSpPr>
            <a:spLocks noChangeShapeType="1"/>
          </p:cNvSpPr>
          <p:nvPr/>
        </p:nvSpPr>
        <p:spPr bwMode="auto">
          <a:xfrm>
            <a:off x="1295400" y="4856163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8" name="Line 56"/>
          <p:cNvSpPr>
            <a:spLocks noChangeShapeType="1"/>
          </p:cNvSpPr>
          <p:nvPr/>
        </p:nvSpPr>
        <p:spPr bwMode="auto">
          <a:xfrm>
            <a:off x="1295400" y="5583238"/>
            <a:ext cx="62277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975929" name="Text Box 57"/>
          <p:cNvSpPr txBox="1">
            <a:spLocks noChangeArrowheads="1"/>
          </p:cNvSpPr>
          <p:nvPr/>
        </p:nvSpPr>
        <p:spPr bwMode="auto">
          <a:xfrm>
            <a:off x="7162800" y="4876800"/>
            <a:ext cx="1500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i and j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16" charset="0"/>
                <a:cs typeface="Times New Roman" pitchFamily="16" charset="0"/>
              </a:rPr>
              <a:t>have crossed</a:t>
            </a:r>
            <a:endParaRPr lang="en-US" altLang="en-US" sz="2400">
              <a:solidFill>
                <a:srgbClr val="000000"/>
              </a:solidFill>
              <a:latin typeface="Tahoma" pitchFamily="16" charset="0"/>
              <a:cs typeface="Times New Roman" pitchFamily="16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113BA103-8B41-4DC0-A340-5D2F7C085A0C}" type="slidenum">
              <a:rPr lang="en-US" altLang="en-US">
                <a:solidFill>
                  <a:srgbClr val="FFFFFF"/>
                </a:solidFill>
              </a:rPr>
              <a:pPr/>
              <a:t>59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Bubble Sort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382000" cy="1524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dirty="0"/>
              <a:t>    Given a list of N elements, repeat the following steps N-1 times:</a:t>
            </a:r>
          </a:p>
          <a:p>
            <a:pPr lvl="1"/>
            <a:r>
              <a:rPr lang="en-US" altLang="en-US" sz="1800" dirty="0"/>
              <a:t>For each </a:t>
            </a:r>
            <a:r>
              <a:rPr lang="en-US" altLang="en-US" sz="1800" dirty="0">
                <a:solidFill>
                  <a:srgbClr val="3333FF"/>
                </a:solidFill>
              </a:rPr>
              <a:t>pair </a:t>
            </a:r>
            <a:r>
              <a:rPr lang="en-US" altLang="en-US" sz="1800" dirty="0"/>
              <a:t>of adjacent numbers, if number on the left is greater than the number on the right, swap them.</a:t>
            </a:r>
          </a:p>
          <a:p>
            <a:pPr lvl="1"/>
            <a:r>
              <a:rPr lang="en-US" altLang="en-US" sz="1800" dirty="0"/>
              <a:t>“Bubble” the </a:t>
            </a:r>
            <a:r>
              <a:rPr lang="en-US" altLang="en-US" sz="1800" dirty="0">
                <a:solidFill>
                  <a:srgbClr val="3333FF"/>
                </a:solidFill>
              </a:rPr>
              <a:t>largest value</a:t>
            </a:r>
            <a:r>
              <a:rPr lang="en-US" altLang="en-US" sz="1800" dirty="0"/>
              <a:t> to the end using </a:t>
            </a:r>
            <a:r>
              <a:rPr lang="en-US" altLang="en-US" sz="1800" dirty="0">
                <a:solidFill>
                  <a:srgbClr val="3333FF"/>
                </a:solidFill>
              </a:rPr>
              <a:t>pair-wise comparisons and swapping.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D21B9348-F79E-45D1-9177-22D432246A5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3276601" y="38655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7" name="Rectangle 69"/>
          <p:cNvSpPr>
            <a:spLocks noChangeArrowheads="1"/>
          </p:cNvSpPr>
          <p:nvPr/>
        </p:nvSpPr>
        <p:spPr bwMode="auto">
          <a:xfrm>
            <a:off x="3260726" y="38655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6361113" y="38735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6364288" y="38703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10" name="Rectangle 90"/>
          <p:cNvSpPr>
            <a:spLocks noChangeArrowheads="1"/>
          </p:cNvSpPr>
          <p:nvPr/>
        </p:nvSpPr>
        <p:spPr bwMode="auto">
          <a:xfrm>
            <a:off x="5337176" y="387191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11" name="Rectangle 91"/>
          <p:cNvSpPr>
            <a:spLocks noChangeArrowheads="1"/>
          </p:cNvSpPr>
          <p:nvPr/>
        </p:nvSpPr>
        <p:spPr bwMode="auto">
          <a:xfrm>
            <a:off x="5334001" y="38735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12" name="Rectangle 65"/>
          <p:cNvSpPr>
            <a:spLocks noChangeArrowheads="1"/>
          </p:cNvSpPr>
          <p:nvPr/>
        </p:nvSpPr>
        <p:spPr bwMode="auto">
          <a:xfrm>
            <a:off x="4332288" y="38655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3" name="Rectangle 66"/>
          <p:cNvSpPr>
            <a:spLocks noChangeArrowheads="1"/>
          </p:cNvSpPr>
          <p:nvPr/>
        </p:nvSpPr>
        <p:spPr bwMode="auto">
          <a:xfrm>
            <a:off x="4329113" y="38735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4327526" y="38655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4324351" y="38735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5345113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17" name="Rectangle 70"/>
          <p:cNvSpPr>
            <a:spLocks noChangeArrowheads="1"/>
          </p:cNvSpPr>
          <p:nvPr/>
        </p:nvSpPr>
        <p:spPr bwMode="auto">
          <a:xfrm>
            <a:off x="3268663" y="386238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18" name="Rectangle 71"/>
          <p:cNvSpPr>
            <a:spLocks noChangeArrowheads="1"/>
          </p:cNvSpPr>
          <p:nvPr/>
        </p:nvSpPr>
        <p:spPr bwMode="auto">
          <a:xfrm>
            <a:off x="3268663" y="38735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2292351" y="3865563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20" name="Rectangle 74"/>
          <p:cNvSpPr>
            <a:spLocks noChangeArrowheads="1"/>
          </p:cNvSpPr>
          <p:nvPr/>
        </p:nvSpPr>
        <p:spPr bwMode="auto">
          <a:xfrm>
            <a:off x="1279526" y="38655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1287463" y="38655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3290888" y="28829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279775" y="28829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3287713" y="287496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5" name="Rectangle 77"/>
          <p:cNvSpPr>
            <a:spLocks noChangeArrowheads="1"/>
          </p:cNvSpPr>
          <p:nvPr/>
        </p:nvSpPr>
        <p:spPr bwMode="auto">
          <a:xfrm>
            <a:off x="2292351" y="3865563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6372225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370638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6367463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5351463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6375400" y="28797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338638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4335463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4335463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4343400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4340225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5354638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5351463" y="28829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3271838" y="287496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03463" y="287496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1290638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284288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2306638" y="287496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2303463" y="287496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1298575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290638" y="287496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1290638" y="376396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>
            <a:off x="1290638" y="287496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8" name="Line 28"/>
          <p:cNvSpPr>
            <a:spLocks noChangeShapeType="1"/>
          </p:cNvSpPr>
          <p:nvPr/>
        </p:nvSpPr>
        <p:spPr bwMode="auto">
          <a:xfrm>
            <a:off x="2306638" y="287496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>
            <a:off x="3271838" y="287496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0" name="Line 30"/>
          <p:cNvSpPr>
            <a:spLocks noChangeShapeType="1"/>
          </p:cNvSpPr>
          <p:nvPr/>
        </p:nvSpPr>
        <p:spPr bwMode="auto">
          <a:xfrm>
            <a:off x="4338638" y="287496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5354638" y="287496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>
            <a:off x="6370638" y="287496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>
            <a:off x="7386638" y="287496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1298575" y="28749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2303463" y="287496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5348288" y="288131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57" name="Line 79"/>
          <p:cNvSpPr>
            <a:spLocks noChangeShapeType="1"/>
          </p:cNvSpPr>
          <p:nvPr/>
        </p:nvSpPr>
        <p:spPr bwMode="auto">
          <a:xfrm>
            <a:off x="1279526" y="38655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8" name="Line 81"/>
          <p:cNvSpPr>
            <a:spLocks noChangeShapeType="1"/>
          </p:cNvSpPr>
          <p:nvPr/>
        </p:nvSpPr>
        <p:spPr bwMode="auto">
          <a:xfrm>
            <a:off x="1279526" y="38655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59" name="Line 82"/>
          <p:cNvSpPr>
            <a:spLocks noChangeShapeType="1"/>
          </p:cNvSpPr>
          <p:nvPr/>
        </p:nvSpPr>
        <p:spPr bwMode="auto">
          <a:xfrm>
            <a:off x="2295526" y="38655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0" name="Line 83"/>
          <p:cNvSpPr>
            <a:spLocks noChangeShapeType="1"/>
          </p:cNvSpPr>
          <p:nvPr/>
        </p:nvSpPr>
        <p:spPr bwMode="auto">
          <a:xfrm>
            <a:off x="3260726" y="38655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1" name="Line 84"/>
          <p:cNvSpPr>
            <a:spLocks noChangeShapeType="1"/>
          </p:cNvSpPr>
          <p:nvPr/>
        </p:nvSpPr>
        <p:spPr bwMode="auto">
          <a:xfrm>
            <a:off x="4327526" y="38655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5343526" y="38655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3" name="Line 86"/>
          <p:cNvSpPr>
            <a:spLocks noChangeShapeType="1"/>
          </p:cNvSpPr>
          <p:nvPr/>
        </p:nvSpPr>
        <p:spPr bwMode="auto">
          <a:xfrm>
            <a:off x="6359526" y="38655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4" name="Line 87"/>
          <p:cNvSpPr>
            <a:spLocks noChangeShapeType="1"/>
          </p:cNvSpPr>
          <p:nvPr/>
        </p:nvSpPr>
        <p:spPr bwMode="auto">
          <a:xfrm>
            <a:off x="7375526" y="38655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5" name="Line 80"/>
          <p:cNvSpPr>
            <a:spLocks noChangeShapeType="1"/>
          </p:cNvSpPr>
          <p:nvPr/>
        </p:nvSpPr>
        <p:spPr bwMode="auto">
          <a:xfrm>
            <a:off x="1279526" y="47545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>
            <a:off x="5330826" y="58928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2305051" y="58801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273426" y="58848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3265488" y="588168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70" name="Rectangle 90"/>
          <p:cNvSpPr>
            <a:spLocks noChangeArrowheads="1"/>
          </p:cNvSpPr>
          <p:nvPr/>
        </p:nvSpPr>
        <p:spPr bwMode="auto">
          <a:xfrm>
            <a:off x="2297113" y="58801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3268663" y="48514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276601" y="48641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2308226" y="48641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3265488" y="48641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3268663" y="486410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4329113" y="484663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4327526" y="484187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361113" y="48641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6364288" y="48641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5337176" y="484505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5334001" y="484981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2274888" y="48641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1279526" y="48387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84" name="Rectangle 17"/>
          <p:cNvSpPr>
            <a:spLocks noChangeArrowheads="1"/>
          </p:cNvSpPr>
          <p:nvPr/>
        </p:nvSpPr>
        <p:spPr bwMode="auto">
          <a:xfrm>
            <a:off x="1284288" y="48387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85" name="Rectangle 21"/>
          <p:cNvSpPr>
            <a:spLocks noChangeArrowheads="1"/>
          </p:cNvSpPr>
          <p:nvPr/>
        </p:nvSpPr>
        <p:spPr bwMode="auto">
          <a:xfrm>
            <a:off x="2274888" y="48641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12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279526" y="4865688"/>
            <a:ext cx="6096000" cy="889000"/>
            <a:chOff x="604838" y="1627188"/>
            <a:chExt cx="6096000" cy="889000"/>
          </a:xfrm>
        </p:grpSpPr>
        <p:sp>
          <p:nvSpPr>
            <p:cNvPr id="87" name="Line 55"/>
            <p:cNvSpPr>
              <a:spLocks noChangeShapeType="1"/>
            </p:cNvSpPr>
            <p:nvPr/>
          </p:nvSpPr>
          <p:spPr bwMode="auto">
            <a:xfrm>
              <a:off x="604838" y="1627188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88" name="Line 56"/>
            <p:cNvSpPr>
              <a:spLocks noChangeShapeType="1"/>
            </p:cNvSpPr>
            <p:nvPr/>
          </p:nvSpPr>
          <p:spPr bwMode="auto">
            <a:xfrm>
              <a:off x="604838" y="1627188"/>
              <a:ext cx="0" cy="889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89" name="Line 57"/>
            <p:cNvSpPr>
              <a:spLocks noChangeShapeType="1"/>
            </p:cNvSpPr>
            <p:nvPr/>
          </p:nvSpPr>
          <p:spPr bwMode="auto">
            <a:xfrm>
              <a:off x="1620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90" name="Line 58"/>
            <p:cNvSpPr>
              <a:spLocks noChangeShapeType="1"/>
            </p:cNvSpPr>
            <p:nvPr/>
          </p:nvSpPr>
          <p:spPr bwMode="auto">
            <a:xfrm>
              <a:off x="25860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91" name="Line 59"/>
            <p:cNvSpPr>
              <a:spLocks noChangeShapeType="1"/>
            </p:cNvSpPr>
            <p:nvPr/>
          </p:nvSpPr>
          <p:spPr bwMode="auto">
            <a:xfrm>
              <a:off x="3652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92" name="Line 60"/>
            <p:cNvSpPr>
              <a:spLocks noChangeShapeType="1"/>
            </p:cNvSpPr>
            <p:nvPr/>
          </p:nvSpPr>
          <p:spPr bwMode="auto">
            <a:xfrm>
              <a:off x="4668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93" name="Line 61"/>
            <p:cNvSpPr>
              <a:spLocks noChangeShapeType="1"/>
            </p:cNvSpPr>
            <p:nvPr/>
          </p:nvSpPr>
          <p:spPr bwMode="auto">
            <a:xfrm>
              <a:off x="5684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94" name="Line 62"/>
            <p:cNvSpPr>
              <a:spLocks noChangeShapeType="1"/>
            </p:cNvSpPr>
            <p:nvPr/>
          </p:nvSpPr>
          <p:spPr bwMode="auto">
            <a:xfrm>
              <a:off x="6700838" y="1627188"/>
              <a:ext cx="0" cy="889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95" name="Line 63"/>
            <p:cNvSpPr>
              <a:spLocks noChangeShapeType="1"/>
            </p:cNvSpPr>
            <p:nvPr/>
          </p:nvSpPr>
          <p:spPr bwMode="auto">
            <a:xfrm>
              <a:off x="604838" y="2516188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</p:grpSp>
      <p:sp>
        <p:nvSpPr>
          <p:cNvPr id="96" name="Rectangle 64"/>
          <p:cNvSpPr>
            <a:spLocks noChangeArrowheads="1"/>
          </p:cNvSpPr>
          <p:nvPr/>
        </p:nvSpPr>
        <p:spPr bwMode="auto">
          <a:xfrm>
            <a:off x="2300288" y="4864100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97" name="Rectangle 71"/>
          <p:cNvSpPr>
            <a:spLocks noChangeArrowheads="1"/>
          </p:cNvSpPr>
          <p:nvPr/>
        </p:nvSpPr>
        <p:spPr bwMode="auto">
          <a:xfrm>
            <a:off x="4325938" y="58928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98" name="Rectangle 72"/>
          <p:cNvSpPr>
            <a:spLocks noChangeArrowheads="1"/>
          </p:cNvSpPr>
          <p:nvPr/>
        </p:nvSpPr>
        <p:spPr bwMode="auto">
          <a:xfrm>
            <a:off x="4324351" y="58848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99" name="Rectangle 73"/>
          <p:cNvSpPr>
            <a:spLocks noChangeArrowheads="1"/>
          </p:cNvSpPr>
          <p:nvPr/>
        </p:nvSpPr>
        <p:spPr bwMode="auto">
          <a:xfrm>
            <a:off x="6357938" y="58928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100" name="Rectangle 74"/>
          <p:cNvSpPr>
            <a:spLocks noChangeArrowheads="1"/>
          </p:cNvSpPr>
          <p:nvPr/>
        </p:nvSpPr>
        <p:spPr bwMode="auto">
          <a:xfrm>
            <a:off x="6361113" y="588962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101" name="Rectangle 75"/>
          <p:cNvSpPr>
            <a:spLocks noChangeArrowheads="1"/>
          </p:cNvSpPr>
          <p:nvPr/>
        </p:nvSpPr>
        <p:spPr bwMode="auto">
          <a:xfrm>
            <a:off x="5334001" y="589121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102" name="Rectangle 78"/>
          <p:cNvSpPr>
            <a:spLocks noChangeArrowheads="1"/>
          </p:cNvSpPr>
          <p:nvPr/>
        </p:nvSpPr>
        <p:spPr bwMode="auto">
          <a:xfrm>
            <a:off x="1276351" y="58848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103" name="Rectangle 79"/>
          <p:cNvSpPr>
            <a:spLocks noChangeArrowheads="1"/>
          </p:cNvSpPr>
          <p:nvPr/>
        </p:nvSpPr>
        <p:spPr bwMode="auto">
          <a:xfrm>
            <a:off x="1284288" y="58848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104" name="Line 81"/>
          <p:cNvSpPr>
            <a:spLocks noChangeShapeType="1"/>
          </p:cNvSpPr>
          <p:nvPr/>
        </p:nvSpPr>
        <p:spPr bwMode="auto">
          <a:xfrm>
            <a:off x="1276351" y="58848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1276351" y="58848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2292351" y="58848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07" name="Line 84"/>
          <p:cNvSpPr>
            <a:spLocks noChangeShapeType="1"/>
          </p:cNvSpPr>
          <p:nvPr/>
        </p:nvSpPr>
        <p:spPr bwMode="auto">
          <a:xfrm>
            <a:off x="3257551" y="58848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324351" y="58848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>
            <a:off x="5340351" y="58848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10" name="Line 87"/>
          <p:cNvSpPr>
            <a:spLocks noChangeShapeType="1"/>
          </p:cNvSpPr>
          <p:nvPr/>
        </p:nvSpPr>
        <p:spPr bwMode="auto">
          <a:xfrm>
            <a:off x="6356351" y="58848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11" name="Line 88"/>
          <p:cNvSpPr>
            <a:spLocks noChangeShapeType="1"/>
          </p:cNvSpPr>
          <p:nvPr/>
        </p:nvSpPr>
        <p:spPr bwMode="auto">
          <a:xfrm>
            <a:off x="7372351" y="58848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112" name="Line 89"/>
          <p:cNvSpPr>
            <a:spLocks noChangeShapeType="1"/>
          </p:cNvSpPr>
          <p:nvPr/>
        </p:nvSpPr>
        <p:spPr bwMode="auto">
          <a:xfrm>
            <a:off x="1276351" y="67738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  <p:bldP spid="8" grpId="2"/>
      <p:bldP spid="9" grpId="0"/>
      <p:bldP spid="9" grpId="1"/>
      <p:bldP spid="10" grpId="0"/>
      <p:bldP spid="10" grpId="1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18" grpId="1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  <p:bldP spid="37" grpId="1"/>
      <p:bldP spid="38" grpId="0"/>
      <p:bldP spid="39" grpId="0"/>
      <p:bldP spid="39" grpId="1"/>
      <p:bldP spid="40" grpId="0"/>
      <p:bldP spid="41" grpId="0"/>
      <p:bldP spid="41" grpId="1"/>
      <p:bldP spid="42" grpId="0"/>
      <p:bldP spid="43" grpId="0"/>
      <p:bldP spid="44" grpId="0"/>
      <p:bldP spid="54" grpId="0"/>
      <p:bldP spid="55" grpId="0"/>
      <p:bldP spid="56" grpId="0"/>
      <p:bldP spid="56" grpId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9" grpId="0"/>
      <p:bldP spid="69" grpId="1"/>
      <p:bldP spid="69" grpId="2"/>
      <p:bldP spid="70" grpId="0"/>
      <p:bldP spid="70" grpId="1"/>
      <p:bldP spid="71" grpId="0"/>
      <p:bldP spid="71" grpId="1"/>
      <p:bldP spid="72" grpId="0"/>
      <p:bldP spid="72" grpId="1"/>
      <p:bldP spid="73" grpId="0"/>
      <p:bldP spid="74" grpId="0"/>
      <p:bldP spid="74" grpId="1"/>
      <p:bldP spid="75" grpId="0"/>
      <p:bldP spid="76" grpId="0"/>
      <p:bldP spid="76" grpId="1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80" grpId="0"/>
      <p:bldP spid="80" grpId="1"/>
      <p:bldP spid="81" grpId="0"/>
      <p:bldP spid="81" grpId="1"/>
      <p:bldP spid="81" grpId="2"/>
      <p:bldP spid="82" grpId="0"/>
      <p:bldP spid="82" grpId="1"/>
      <p:bldP spid="83" grpId="0"/>
      <p:bldP spid="83" grpId="1"/>
      <p:bldP spid="83" grpId="2"/>
      <p:bldP spid="84" grpId="0"/>
      <p:bldP spid="84" grpId="1"/>
      <p:bldP spid="85" grpId="0"/>
      <p:bldP spid="85" grpId="1"/>
      <p:bldP spid="96" grpId="0"/>
      <p:bldP spid="96" grpId="1"/>
      <p:bldP spid="97" grpId="0"/>
      <p:bldP spid="97" grpId="1"/>
      <p:bldP spid="98" grpId="0"/>
      <p:bldP spid="98" grpId="1"/>
      <p:bldP spid="98" grpId="2"/>
      <p:bldP spid="99" grpId="0"/>
      <p:bldP spid="99" grpId="1"/>
      <p:bldP spid="99" grpId="2"/>
      <p:bldP spid="100" grpId="0"/>
      <p:bldP spid="100" grpId="1"/>
      <p:bldP spid="101" grpId="0"/>
      <p:bldP spid="101" grpId="1"/>
      <p:bldP spid="102" grpId="0"/>
      <p:bldP spid="102" grpId="1"/>
      <p:bldP spid="102" grpId="2"/>
      <p:bldP spid="103" grpId="0"/>
      <p:bldP spid="103" grpId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210-22EB-43B9-A201-0491E414B47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Partitioning </a:t>
            </a:r>
            <a:r>
              <a:rPr lang="en-US" sz="4000" dirty="0"/>
              <a:t>Pseudocode</a:t>
            </a:r>
            <a:endParaRPr lang="en-US" altLang="en-US" sz="4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553200" cy="5410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sz="1800" dirty="0">
                <a:latin typeface="Verdana" pitchFamily="34" charset="0"/>
              </a:rPr>
              <a:t>PARTITION(A, p, r)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pivot = A[p];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</a:t>
            </a:r>
            <a:r>
              <a:rPr lang="en-US" altLang="en-US" sz="1800" dirty="0" err="1">
                <a:latin typeface="Verdana" pitchFamily="34" charset="0"/>
              </a:rPr>
              <a:t>leftPointer</a:t>
            </a:r>
            <a:r>
              <a:rPr lang="en-US" altLang="en-US" sz="1800" dirty="0">
                <a:latin typeface="Verdana" pitchFamily="34" charset="0"/>
              </a:rPr>
              <a:t> = p + 1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</a:t>
            </a:r>
            <a:r>
              <a:rPr lang="en-US" altLang="en-US" sz="1800" dirty="0" err="1">
                <a:latin typeface="Verdana" pitchFamily="34" charset="0"/>
              </a:rPr>
              <a:t>rightPointer</a:t>
            </a:r>
            <a:r>
              <a:rPr lang="en-US" altLang="en-US" sz="1800" dirty="0">
                <a:latin typeface="Verdana" pitchFamily="34" charset="0"/>
              </a:rPr>
              <a:t> = r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while (True)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while (A[</a:t>
            </a:r>
            <a:r>
              <a:rPr lang="en-US" altLang="en-US" sz="1800" dirty="0" err="1">
                <a:latin typeface="Verdana" pitchFamily="34" charset="0"/>
              </a:rPr>
              <a:t>leftPointer</a:t>
            </a:r>
            <a:r>
              <a:rPr lang="en-US" altLang="en-US" sz="1800" dirty="0">
                <a:latin typeface="Verdana" pitchFamily="34" charset="0"/>
              </a:rPr>
              <a:t>] &lt; pivot)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          </a:t>
            </a:r>
            <a:r>
              <a:rPr lang="en-US" altLang="en-US" sz="1800" dirty="0" err="1">
                <a:latin typeface="Verdana" pitchFamily="34" charset="0"/>
              </a:rPr>
              <a:t>leftPointer</a:t>
            </a:r>
            <a:r>
              <a:rPr lang="en-US" altLang="en-US" sz="1800" dirty="0">
                <a:latin typeface="Verdana" pitchFamily="34" charset="0"/>
              </a:rPr>
              <a:t>++;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while (A[</a:t>
            </a:r>
            <a:r>
              <a:rPr lang="en-US" altLang="en-US" sz="1800" dirty="0" err="1">
                <a:latin typeface="Verdana" pitchFamily="34" charset="0"/>
              </a:rPr>
              <a:t>rightPointer</a:t>
            </a:r>
            <a:r>
              <a:rPr lang="en-US" altLang="en-US" sz="1800" dirty="0">
                <a:latin typeface="Verdana" pitchFamily="34" charset="0"/>
              </a:rPr>
              <a:t>] &gt;= pivot)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          </a:t>
            </a:r>
            <a:r>
              <a:rPr lang="en-US" altLang="en-US" sz="1800" dirty="0" err="1">
                <a:latin typeface="Verdana" pitchFamily="34" charset="0"/>
              </a:rPr>
              <a:t>rightPointer</a:t>
            </a:r>
            <a:r>
              <a:rPr lang="en-US" altLang="en-US" sz="1800" dirty="0">
                <a:latin typeface="Verdana" pitchFamily="34" charset="0"/>
              </a:rPr>
              <a:t>--;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if </a:t>
            </a:r>
            <a:r>
              <a:rPr lang="en-US" altLang="en-US" sz="1800" dirty="0" err="1">
                <a:latin typeface="Verdana" pitchFamily="34" charset="0"/>
              </a:rPr>
              <a:t>leftPointer</a:t>
            </a:r>
            <a:r>
              <a:rPr lang="en-US" altLang="en-US" sz="1800" dirty="0">
                <a:latin typeface="Verdana" pitchFamily="34" charset="0"/>
              </a:rPr>
              <a:t> &gt;= </a:t>
            </a:r>
            <a:r>
              <a:rPr lang="en-US" altLang="en-US" sz="1800" dirty="0" err="1">
                <a:latin typeface="Verdana" pitchFamily="34" charset="0"/>
              </a:rPr>
              <a:t>rightPointer</a:t>
            </a:r>
            <a:endParaRPr lang="en-US" altLang="en-US" sz="1800" dirty="0">
              <a:latin typeface="Verdana" pitchFamily="34" charset="0"/>
            </a:endParaRP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         break;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else                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                   A[</a:t>
            </a:r>
            <a:r>
              <a:rPr lang="en-US" altLang="en-US" sz="1800" dirty="0" err="1">
                <a:latin typeface="Verdana" pitchFamily="34" charset="0"/>
              </a:rPr>
              <a:t>leftPointer</a:t>
            </a:r>
            <a:r>
              <a:rPr lang="en-US" altLang="en-US" sz="1800" dirty="0">
                <a:latin typeface="Verdana" pitchFamily="34" charset="0"/>
              </a:rPr>
              <a:t>] </a:t>
            </a:r>
            <a:r>
              <a:rPr lang="en-US" altLang="en-US" sz="1800" dirty="0">
                <a:latin typeface="Verdana" pitchFamily="34" charset="0"/>
                <a:sym typeface="Wingdings" panose="05000000000000000000" pitchFamily="2" charset="2"/>
              </a:rPr>
              <a:t></a:t>
            </a:r>
            <a:r>
              <a:rPr lang="en-US" altLang="en-US" sz="1800" dirty="0">
                <a:latin typeface="Verdana" pitchFamily="34" charset="0"/>
              </a:rPr>
              <a:t> A[</a:t>
            </a:r>
            <a:r>
              <a:rPr lang="en-US" altLang="en-US" sz="1800" dirty="0" err="1">
                <a:latin typeface="Verdana" pitchFamily="34" charset="0"/>
              </a:rPr>
              <a:t>rightPointer</a:t>
            </a:r>
            <a:r>
              <a:rPr lang="en-US" altLang="en-US" sz="1800" dirty="0">
                <a:latin typeface="Verdana" pitchFamily="34" charset="0"/>
              </a:rPr>
              <a:t>]</a:t>
            </a:r>
          </a:p>
          <a:p>
            <a:pPr marL="4572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1800" dirty="0">
                <a:latin typeface="Verdana" pitchFamily="34" charset="0"/>
              </a:rPr>
              <a:t> A[</a:t>
            </a:r>
            <a:r>
              <a:rPr lang="en-US" altLang="en-US" sz="1800" dirty="0" err="1">
                <a:latin typeface="Verdana" pitchFamily="34" charset="0"/>
              </a:rPr>
              <a:t>leftPointer</a:t>
            </a:r>
            <a:r>
              <a:rPr lang="en-US" altLang="en-US" sz="1800" dirty="0">
                <a:latin typeface="Verdana" pitchFamily="34" charset="0"/>
              </a:rPr>
              <a:t>] </a:t>
            </a:r>
            <a:r>
              <a:rPr lang="en-US" altLang="en-US" sz="1800" dirty="0">
                <a:latin typeface="Verdana" pitchFamily="34" charset="0"/>
                <a:sym typeface="Wingdings" panose="05000000000000000000" pitchFamily="2" charset="2"/>
              </a:rPr>
              <a:t></a:t>
            </a:r>
            <a:r>
              <a:rPr lang="en-US" altLang="en-US" sz="1800" dirty="0">
                <a:latin typeface="Verdana" pitchFamily="34" charset="0"/>
              </a:rPr>
              <a:t> pivot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0" y="1295400"/>
            <a:ext cx="386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What is the running time of </a:t>
            </a:r>
            <a:r>
              <a:rPr lang="en-US" altLang="en-US" b="1" dirty="0">
                <a:solidFill>
                  <a:srgbClr val="002060"/>
                </a:solidFill>
                <a:latin typeface="Courier New" pitchFamily="49" charset="0"/>
              </a:rPr>
              <a:t>partition()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46600" y="2209800"/>
            <a:ext cx="386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2060"/>
                </a:solidFill>
                <a:latin typeface="Courier New" pitchFamily="49" charset="0"/>
              </a:rPr>
              <a:t>partition()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 runs in O(n) time</a:t>
            </a:r>
          </a:p>
        </p:txBody>
      </p:sp>
    </p:spTree>
    <p:extLst>
      <p:ext uri="{BB962C8B-B14F-4D97-AF65-F5344CB8AC3E}">
        <p14:creationId xmlns:p14="http://schemas.microsoft.com/office/powerpoint/2010/main" val="12702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Partitioning Algorithm Illustrated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391400" cy="4800600"/>
          </a:xfrm>
        </p:spPr>
        <p:txBody>
          <a:bodyPr/>
          <a:lstStyle/>
          <a:p>
            <a:r>
              <a:rPr lang="en-US" altLang="en-US" sz="2400" dirty="0"/>
              <a:t>choose pivot:	</a:t>
            </a:r>
            <a:r>
              <a:rPr lang="en-US" altLang="en-US" u="sng" dirty="0"/>
              <a:t>4</a:t>
            </a:r>
            <a:r>
              <a:rPr lang="en-US" altLang="en-US" dirty="0"/>
              <a:t> 3 6 9 2 4 3 1 2 1 8 9 3 5 6</a:t>
            </a:r>
          </a:p>
          <a:p>
            <a:r>
              <a:rPr lang="en-US" altLang="en-US" sz="2400" dirty="0"/>
              <a:t>search: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6</a:t>
            </a:r>
            <a:r>
              <a:rPr lang="en-US" altLang="en-US" dirty="0"/>
              <a:t> 9 2 4 3 1 2 1 8 9 </a:t>
            </a:r>
            <a:r>
              <a:rPr lang="en-US" altLang="en-US" dirty="0">
                <a:solidFill>
                  <a:srgbClr val="00B050"/>
                </a:solidFill>
              </a:rPr>
              <a:t>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  <a:p>
            <a:r>
              <a:rPr lang="en-US" altLang="en-US" sz="2400" dirty="0"/>
              <a:t>swap: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3</a:t>
            </a:r>
            <a:r>
              <a:rPr lang="en-US" altLang="en-US" dirty="0"/>
              <a:t> 9 2 4 3 1 2 1 8 9 </a:t>
            </a:r>
            <a:r>
              <a:rPr lang="en-US" altLang="en-US" dirty="0">
                <a:solidFill>
                  <a:srgbClr val="00B050"/>
                </a:solidFill>
              </a:rPr>
              <a:t>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  <a:p>
            <a:r>
              <a:rPr lang="en-US" altLang="en-US" sz="2400" dirty="0"/>
              <a:t>search: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>
                <a:solidFill>
                  <a:srgbClr val="3366FF"/>
                </a:solidFill>
              </a:rPr>
              <a:t>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9</a:t>
            </a:r>
            <a:r>
              <a:rPr lang="en-US" altLang="en-US" dirty="0"/>
              <a:t> 2 4 3 1 2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8 9 6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  <a:p>
            <a:r>
              <a:rPr lang="en-US" altLang="en-US" sz="2400" dirty="0"/>
              <a:t>swap: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>
                <a:solidFill>
                  <a:srgbClr val="3366FF"/>
                </a:solidFill>
              </a:rPr>
              <a:t>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2 4 3 1 2 </a:t>
            </a:r>
            <a:r>
              <a:rPr lang="en-US" altLang="en-US" dirty="0">
                <a:solidFill>
                  <a:srgbClr val="00B050"/>
                </a:solidFill>
              </a:rPr>
              <a:t>9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8 9 6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  <a:p>
            <a:r>
              <a:rPr lang="en-US" altLang="en-US" sz="2400" dirty="0"/>
              <a:t>search: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>
                <a:solidFill>
                  <a:srgbClr val="3366FF"/>
                </a:solidFill>
              </a:rPr>
              <a:t>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1 2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4</a:t>
            </a:r>
            <a:r>
              <a:rPr lang="en-US" altLang="en-US" dirty="0"/>
              <a:t> 3 1 </a:t>
            </a:r>
            <a:r>
              <a:rPr lang="en-US" altLang="en-US" dirty="0">
                <a:solidFill>
                  <a:srgbClr val="00B050"/>
                </a:solidFill>
              </a:rPr>
              <a:t>2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9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8 9 6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  <a:p>
            <a:r>
              <a:rPr lang="en-US" altLang="en-US" sz="2400" dirty="0"/>
              <a:t>swap: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>
                <a:solidFill>
                  <a:srgbClr val="3366FF"/>
                </a:solidFill>
              </a:rPr>
              <a:t>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1 2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2</a:t>
            </a:r>
            <a:r>
              <a:rPr lang="en-US" altLang="en-US" dirty="0"/>
              <a:t> 3 1 </a:t>
            </a:r>
            <a:r>
              <a:rPr lang="en-US" altLang="en-US" dirty="0">
                <a:solidFill>
                  <a:srgbClr val="00B050"/>
                </a:solidFill>
              </a:rPr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9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8 9 6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  <a:p>
            <a:r>
              <a:rPr lang="en-US" altLang="en-US" sz="2400" dirty="0"/>
              <a:t>search:		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>
                <a:solidFill>
                  <a:srgbClr val="3366FF"/>
                </a:solidFill>
              </a:rPr>
              <a:t>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1 2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2 3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9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8 9 6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  <a:r>
              <a:rPr lang="en-US" altLang="en-US" sz="2000" dirty="0"/>
              <a:t>  (left &gt; right)</a:t>
            </a:r>
          </a:p>
          <a:p>
            <a:r>
              <a:rPr lang="en-US" altLang="en-US" sz="2400" dirty="0"/>
              <a:t>swap with pivot:	</a:t>
            </a:r>
            <a:r>
              <a:rPr lang="en-US" altLang="en-US" dirty="0">
                <a:solidFill>
                  <a:srgbClr val="FF9999"/>
                </a:solidFill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3</a:t>
            </a:r>
            <a:r>
              <a:rPr lang="en-US" altLang="en-US" dirty="0">
                <a:solidFill>
                  <a:srgbClr val="3366FF"/>
                </a:solidFill>
              </a:rPr>
              <a:t> 3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1 2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2 3</a:t>
            </a:r>
            <a:r>
              <a:rPr lang="en-US" altLang="en-US" dirty="0"/>
              <a:t> </a:t>
            </a:r>
            <a:r>
              <a:rPr lang="en-US" altLang="en-US" u="sng" dirty="0"/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4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9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66FF"/>
                </a:solidFill>
              </a:rPr>
              <a:t>8 9 6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5 6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A103-8B41-4DC0-A340-5D2F7C085A0C}" type="slidenum">
              <a:rPr lang="en-US" altLang="en-US">
                <a:solidFill>
                  <a:srgbClr val="FFFFFF"/>
                </a:solidFill>
              </a:rPr>
              <a:pPr/>
              <a:t>61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160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Quick Sort: Best Case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391400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Assuming that keys are random, uniformly distributed.</a:t>
            </a:r>
          </a:p>
          <a:p>
            <a:pPr marL="0" indent="0">
              <a:buNone/>
            </a:pPr>
            <a:r>
              <a:rPr lang="en-US" altLang="en-US" dirty="0"/>
              <a:t>The best case running time occurs when pivot is the median</a:t>
            </a:r>
          </a:p>
          <a:p>
            <a:pPr lvl="1" indent="-342900"/>
            <a:r>
              <a:rPr lang="en-US" altLang="en-US" dirty="0"/>
              <a:t>Partition splits array in two sub-arrays of size n/2 at each step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81400" y="29114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86050" y="3281363"/>
            <a:ext cx="106362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52850" y="3281363"/>
            <a:ext cx="1063625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258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87875" y="38258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>
                <a:latin typeface="Courier New" panose="02070309020205020404" pitchFamily="49" charset="0"/>
              </a:rPr>
              <a:t>n/2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530725" y="4283075"/>
            <a:ext cx="59055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121275" y="4283075"/>
            <a:ext cx="7016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30675" y="45878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78475" y="45878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270375" y="3216275"/>
            <a:ext cx="3273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654675" y="4054475"/>
            <a:ext cx="188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56375" y="4878388"/>
            <a:ext cx="98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086600" y="569991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680325" y="29876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680325" y="36734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680325" y="45878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680325" y="54260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1314450" y="4283075"/>
            <a:ext cx="59055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05000" y="4283075"/>
            <a:ext cx="701675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914400" y="45878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286000" y="45878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n/4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718175" y="5108575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099175" y="5108575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264275" y="5440363"/>
            <a:ext cx="822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424488" y="54260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>
                <a:latin typeface="Courier New" panose="02070309020205020404" pitchFamily="49" charset="0"/>
              </a:rPr>
              <a:t>n/8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4194175" y="5108575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575175" y="5108575"/>
            <a:ext cx="3778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587875" y="5440363"/>
            <a:ext cx="822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n/8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749675" y="5426075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n/8</a:t>
            </a:r>
          </a:p>
        </p:txBody>
      </p: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981200" y="5110163"/>
            <a:ext cx="1736725" cy="911225"/>
            <a:chOff x="1296" y="2249"/>
            <a:chExt cx="1094" cy="574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1500" y="2249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740" y="2249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872" y="2448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>
                  <a:latin typeface="Courier New" panose="02070309020205020404" pitchFamily="49" charset="0"/>
                </a:rPr>
                <a:t>n/8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296" y="2496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>
                  <a:latin typeface="Courier New" panose="02070309020205020404" pitchFamily="49" charset="0"/>
                </a:rPr>
                <a:t>n/8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04800" y="5184775"/>
            <a:ext cx="1736725" cy="835025"/>
            <a:chOff x="288" y="2297"/>
            <a:chExt cx="1094" cy="526"/>
          </a:xfrm>
        </p:grpSpPr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492" y="2297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32" y="2297"/>
              <a:ext cx="238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864" y="2496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 dirty="0">
                  <a:latin typeface="Courier New" panose="02070309020205020404" pitchFamily="49" charset="0"/>
                </a:rPr>
                <a:t>n/8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88" y="2496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800" dirty="0">
                  <a:latin typeface="Courier New" panose="02070309020205020404" pitchFamily="49" charset="0"/>
                </a:rPr>
                <a:t>n/8</a:t>
              </a:r>
            </a:p>
          </p:txBody>
        </p:sp>
      </p:grp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52400" y="3063875"/>
            <a:ext cx="300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Arial" panose="020B0604020202020204" pitchFamily="34" charset="0"/>
              </a:rPr>
              <a:t>Nodes contain problem size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6096000" y="253047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Arial" panose="020B0604020202020204" pitchFamily="34" charset="0"/>
              </a:rPr>
              <a:t>Partition Comparisons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1752600" y="6019800"/>
            <a:ext cx="4648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	T(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2 T(</a:t>
            </a:r>
            <a:r>
              <a:rPr lang="en-US" altLang="en-US" sz="2400" i="1" dirty="0"/>
              <a:t>n</a:t>
            </a:r>
            <a:r>
              <a:rPr lang="en-US" altLang="en-US" sz="2400" dirty="0"/>
              <a:t>/2) + </a:t>
            </a:r>
            <a:r>
              <a:rPr lang="en-US" altLang="en-US" sz="2400" dirty="0" err="1"/>
              <a:t>c</a:t>
            </a:r>
            <a:r>
              <a:rPr lang="en-US" altLang="en-US" sz="2400" i="1" dirty="0" err="1"/>
              <a:t>n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T(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c</a:t>
            </a:r>
            <a:r>
              <a:rPr lang="en-US" altLang="en-US" sz="2400" i="1" dirty="0" err="1"/>
              <a:t>n</a:t>
            </a:r>
            <a:r>
              <a:rPr lang="en-US" altLang="en-US" sz="2400" dirty="0"/>
              <a:t> 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+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O(</a:t>
            </a:r>
            <a:r>
              <a:rPr lang="en-US" altLang="en-US" sz="2400" i="1" dirty="0"/>
              <a:t>n</a:t>
            </a:r>
            <a:r>
              <a:rPr lang="en-US" altLang="en-US" sz="2400" dirty="0"/>
              <a:t> 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4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30" grpId="0"/>
      <p:bldP spid="31" grpId="0" animBg="1"/>
      <p:bldP spid="32" grpId="0" animBg="1"/>
      <p:bldP spid="33" grpId="0"/>
      <p:bldP spid="35" grpId="0"/>
      <p:bldP spid="48" grpId="0"/>
      <p:bldP spid="49" grpId="0"/>
      <p:bldP spid="5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16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Assuming that keys are random, uniformly distributed.</a:t>
            </a:r>
          </a:p>
          <a:p>
            <a:pPr marL="0" indent="0">
              <a:buNone/>
            </a:pPr>
            <a:r>
              <a:rPr lang="en-US" altLang="en-US" dirty="0"/>
              <a:t>The worst case running time occurs when pivot is the smallest (or largest) element all the time</a:t>
            </a:r>
          </a:p>
          <a:p>
            <a:pPr lvl="1" indent="-342900"/>
            <a:r>
              <a:rPr lang="en-US" altLang="en-US" dirty="0"/>
              <a:t>One of the two sub-arrays will have zero elements at each step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Quick Sort: Worst Case Analysis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14800" y="2918206"/>
            <a:ext cx="4191000" cy="3711194"/>
            <a:chOff x="4419600" y="1143000"/>
            <a:chExt cx="3733800" cy="3253278"/>
          </a:xfrm>
        </p:grpSpPr>
        <p:grpSp>
          <p:nvGrpSpPr>
            <p:cNvPr id="8" name="Group 7"/>
            <p:cNvGrpSpPr/>
            <p:nvPr/>
          </p:nvGrpSpPr>
          <p:grpSpPr>
            <a:xfrm>
              <a:off x="4419600" y="1219200"/>
              <a:ext cx="2447789" cy="3177078"/>
              <a:chOff x="3352800" y="1219200"/>
              <a:chExt cx="2447789" cy="3177078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3733800" y="1219200"/>
                <a:ext cx="64761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 dirty="0">
                    <a:latin typeface="Courier New" panose="02070309020205020404" pitchFamily="49" charset="0"/>
                  </a:rPr>
                  <a:t>n-1</a:t>
                </a:r>
              </a:p>
            </p:txBody>
          </p:sp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>
                <a:off x="3660775" y="1676400"/>
                <a:ext cx="377825" cy="30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4041775" y="1676400"/>
                <a:ext cx="377825" cy="30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3352800" y="1885248"/>
                <a:ext cx="314189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/>
                  <a:t>0</a:t>
                </a: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4191000" y="1981200"/>
                <a:ext cx="64761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 dirty="0">
                    <a:latin typeface="Courier New" panose="02070309020205020404" pitchFamily="49" charset="0"/>
                  </a:rPr>
                  <a:t>n-2</a:t>
                </a:r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 flipH="1">
                <a:off x="4172037" y="2438400"/>
                <a:ext cx="377825" cy="30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4553037" y="2438400"/>
                <a:ext cx="377825" cy="30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3876811" y="2667000"/>
                <a:ext cx="314189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/>
                  <a:t>0</a:t>
                </a: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4724400" y="2723448"/>
                <a:ext cx="64761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 dirty="0">
                    <a:latin typeface="Courier New" panose="02070309020205020404" pitchFamily="49" charset="0"/>
                  </a:rPr>
                  <a:t>n-3</a:t>
                </a: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 flipH="1">
                <a:off x="4962387" y="3755814"/>
                <a:ext cx="244475" cy="315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5210039" y="3755814"/>
                <a:ext cx="377825" cy="30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4724400" y="3995526"/>
                <a:ext cx="314189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5460752" y="3995526"/>
                <a:ext cx="339837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2000" dirty="0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2" name="Rectangle 20"/>
              <p:cNvSpPr>
                <a:spLocks noChangeArrowheads="1"/>
              </p:cNvSpPr>
              <p:nvPr/>
            </p:nvSpPr>
            <p:spPr bwMode="auto">
              <a:xfrm>
                <a:off x="4953000" y="2917614"/>
                <a:ext cx="243656" cy="923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1800" b="1" dirty="0"/>
                  <a:t>.</a:t>
                </a:r>
              </a:p>
              <a:p>
                <a:r>
                  <a:rPr lang="en-US" sz="1800" b="1" dirty="0"/>
                  <a:t>.</a:t>
                </a:r>
              </a:p>
              <a:p>
                <a:r>
                  <a:rPr lang="en-US" sz="1800" b="1" dirty="0"/>
                  <a:t>.</a:t>
                </a:r>
              </a:p>
            </p:txBody>
          </p:sp>
        </p:grp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5715000" y="1433513"/>
              <a:ext cx="1616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V="1">
              <a:off x="6105390" y="2195512"/>
              <a:ext cx="12256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6477560" y="2895600"/>
              <a:ext cx="9106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6934200" y="4136814"/>
              <a:ext cx="5656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7467600" y="1143000"/>
              <a:ext cx="647613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latin typeface="Courier New" panose="02070309020205020404" pitchFamily="49" charset="0"/>
                </a:rPr>
                <a:t>n-1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7467600" y="1905000"/>
              <a:ext cx="647613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latin typeface="Courier New" panose="02070309020205020404" pitchFamily="49" charset="0"/>
                </a:rPr>
                <a:t>n-2</a:t>
              </a: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7505787" y="2667000"/>
              <a:ext cx="647613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 dirty="0">
                  <a:latin typeface="Courier New" panose="02070309020205020404" pitchFamily="49" charset="0"/>
                </a:rPr>
                <a:t>n-3</a:t>
              </a: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7661163" y="3908214"/>
              <a:ext cx="339837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000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209550" y="4188478"/>
            <a:ext cx="3143250" cy="188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latin typeface="+mj-lt"/>
              </a:rPr>
              <a:t>	T(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) = T(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-1) + </a:t>
            </a:r>
            <a:r>
              <a:rPr lang="en-US" altLang="en-US" sz="2000" dirty="0" err="1">
                <a:latin typeface="+mj-lt"/>
              </a:rPr>
              <a:t>c</a:t>
            </a:r>
            <a:r>
              <a:rPr lang="en-US" altLang="en-US" sz="2000" i="1" dirty="0" err="1">
                <a:latin typeface="+mj-lt"/>
              </a:rPr>
              <a:t>n</a:t>
            </a:r>
            <a:endParaRPr lang="en-US" altLang="en-US" sz="2000" i="1" dirty="0">
              <a:latin typeface="+mj-lt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+mj-lt"/>
              </a:rPr>
              <a:t>	T(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-1) = T(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-2) + c(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-1)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j-lt"/>
              </a:rPr>
              <a:t>	T(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-2) = T(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-3) + c(</a:t>
            </a:r>
            <a:r>
              <a:rPr lang="en-US" altLang="en-US" sz="2000" i="1" dirty="0">
                <a:latin typeface="+mj-lt"/>
              </a:rPr>
              <a:t>n</a:t>
            </a:r>
            <a:r>
              <a:rPr lang="en-US" altLang="en-US" sz="2000" dirty="0">
                <a:latin typeface="+mj-lt"/>
              </a:rPr>
              <a:t>-2)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j-lt"/>
              </a:rPr>
              <a:t>	…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j-lt"/>
              </a:rPr>
              <a:t>	T(2) = T(1) + 2c 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51748"/>
              </p:ext>
            </p:extLst>
          </p:nvPr>
        </p:nvGraphicFramePr>
        <p:xfrm>
          <a:off x="549275" y="6093478"/>
          <a:ext cx="3184525" cy="68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767982" imgH="426831" progId="Equation.3">
                  <p:embed/>
                </p:oleObj>
              </mc:Choice>
              <mc:Fallback>
                <p:oleObj name="Equation" r:id="rId4" imgW="1767982" imgH="426831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6093478"/>
                        <a:ext cx="3184525" cy="688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85800" y="2971800"/>
            <a:ext cx="2315368" cy="458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Height of Tree  = 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743200" y="2949234"/>
            <a:ext cx="515937" cy="403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291361"/>
              </p:ext>
            </p:extLst>
          </p:nvPr>
        </p:nvGraphicFramePr>
        <p:xfrm>
          <a:off x="2586037" y="3375366"/>
          <a:ext cx="13763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965160" imgH="431640" progId="Equation.3">
                  <p:embed/>
                </p:oleObj>
              </mc:Choice>
              <mc:Fallback>
                <p:oleObj name="Equation" r:id="rId6" imgW="965160" imgH="4316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7" y="3375366"/>
                        <a:ext cx="13763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838200" y="3505201"/>
            <a:ext cx="2305050" cy="5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Total Cost   = 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48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3" grpId="0"/>
      <p:bldP spid="4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Quick Sort: Average Case Analysis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7620000" cy="1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en-US" dirty="0"/>
              <a:t>Assuming that keys are random, uniformly distributed.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en-US" dirty="0"/>
              <a:t>The average case running time occurs when pivot can take any position at each step</a:t>
            </a:r>
          </a:p>
          <a:p>
            <a:pPr lvl="1" indent="-342900"/>
            <a:r>
              <a:rPr lang="en-US" altLang="en-US" dirty="0"/>
              <a:t>The size of two sub-arrays will vary at each step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3068469"/>
            <a:ext cx="2305050" cy="817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dirty="0"/>
              <a:t>Per level Cost   = </a:t>
            </a:r>
          </a:p>
          <a:p>
            <a:pPr>
              <a:buFontTx/>
              <a:buNone/>
            </a:pPr>
            <a:r>
              <a:rPr lang="en-US" altLang="en-US" dirty="0"/>
              <a:t>Height of Tree  =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43200" y="3012737"/>
            <a:ext cx="5562600" cy="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n</a:t>
            </a:r>
          </a:p>
          <a:p>
            <a:pPr>
              <a:buFontTx/>
              <a:buNone/>
            </a:pPr>
            <a:r>
              <a:rPr lang="en-US" altLang="en-US" dirty="0" err="1"/>
              <a:t>log</a:t>
            </a:r>
            <a:r>
              <a:rPr lang="en-US" altLang="en-US" baseline="-25000" dirty="0" err="1"/>
              <a:t>x</a:t>
            </a:r>
            <a:r>
              <a:rPr lang="en-US" altLang="en-US" dirty="0" err="1"/>
              <a:t>n</a:t>
            </a:r>
            <a:r>
              <a:rPr lang="en-US" altLang="en-US" dirty="0"/>
              <a:t>        </a:t>
            </a:r>
            <a:r>
              <a:rPr lang="en-US" altLang="en-US" sz="1800" dirty="0"/>
              <a:t>(x depends on how the partition is split) 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743200" y="4495801"/>
            <a:ext cx="1905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dirty="0">
                <a:latin typeface="+mj-lt"/>
              </a:rPr>
              <a:t>O (n </a:t>
            </a:r>
            <a:r>
              <a:rPr lang="en-US" altLang="en-US" sz="3200" dirty="0" err="1">
                <a:latin typeface="+mj-lt"/>
              </a:rPr>
              <a:t>lg</a:t>
            </a:r>
            <a:r>
              <a:rPr lang="en-US" altLang="en-US" sz="3200" dirty="0">
                <a:latin typeface="+mj-lt"/>
              </a:rPr>
              <a:t> n)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3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Picking the Pivot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dirty="0"/>
              <a:t>How would you pick one?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Strategy 1: Pick the </a:t>
            </a:r>
            <a:r>
              <a:rPr lang="en-US" altLang="en-US" dirty="0">
                <a:solidFill>
                  <a:srgbClr val="0000FF"/>
                </a:solidFill>
              </a:rPr>
              <a:t>first element</a:t>
            </a:r>
            <a:r>
              <a:rPr lang="en-US" altLang="en-US" dirty="0"/>
              <a:t> in </a:t>
            </a:r>
            <a:r>
              <a:rPr lang="en-US" altLang="en-US" b="1" dirty="0">
                <a:latin typeface="Courier New" pitchFamily="16" charset="0"/>
              </a:rPr>
              <a:t>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Works only if input is random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input </a:t>
            </a:r>
            <a:r>
              <a:rPr lang="en-US" altLang="en-US" b="1" dirty="0">
                <a:latin typeface="Courier New" pitchFamily="16" charset="0"/>
              </a:rPr>
              <a:t>S</a:t>
            </a:r>
            <a:r>
              <a:rPr lang="en-US" altLang="en-US" dirty="0"/>
              <a:t> is sorted, or even mostly sorted?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All the remaining elements would go into either </a:t>
            </a:r>
            <a:r>
              <a:rPr lang="en-US" altLang="en-US" b="1" dirty="0">
                <a:latin typeface="Courier New" pitchFamily="16" charset="0"/>
              </a:rPr>
              <a:t>S1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itchFamily="16" charset="0"/>
              </a:rPr>
              <a:t>S2</a:t>
            </a:r>
            <a:r>
              <a:rPr lang="en-US" altLang="en-US" dirty="0"/>
              <a:t>!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Terrible performance!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Why worry about sorted input?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Remember </a:t>
            </a:r>
            <a:r>
              <a:rPr lang="en-US" altLang="en-US" dirty="0">
                <a:sym typeface="Wingdings" pitchFamily="16" charset="2"/>
              </a:rPr>
              <a:t> Quicksort is recursive, so sub-problems could be sorted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Plus mostly sorted input is quite frequent</a:t>
            </a:r>
          </a:p>
          <a:p>
            <a:pPr lvl="2">
              <a:lnSpc>
                <a:spcPct val="90000"/>
              </a:lnSpc>
            </a:pPr>
            <a:endParaRPr lang="en-US" altLang="en-US" sz="17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113BA103-8B41-4DC0-A340-5D2F7C085A0C}" type="slidenum">
              <a:rPr lang="en-US" altLang="en-US">
                <a:solidFill>
                  <a:srgbClr val="FFFFFF"/>
                </a:solidFill>
              </a:rPr>
              <a:pPr/>
              <a:t>65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Picking the Pivot (contd.)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Strategy 2: Pick the pivot </a:t>
            </a:r>
            <a:r>
              <a:rPr lang="en-US" altLang="en-US" dirty="0">
                <a:solidFill>
                  <a:srgbClr val="0000FF"/>
                </a:solidFill>
              </a:rPr>
              <a:t>randomly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Would usually work well, even for mostly sorted input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Unless the random number generator is not quite random!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Plus random number generation is an expensive operation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Strategy 3: </a:t>
            </a:r>
            <a:r>
              <a:rPr lang="en-US" altLang="en-US" dirty="0">
                <a:solidFill>
                  <a:srgbClr val="0000FF"/>
                </a:solidFill>
              </a:rPr>
              <a:t>Median-of-three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Ideally</a:t>
            </a:r>
            <a:r>
              <a:rPr lang="en-US" altLang="en-US" dirty="0"/>
              <a:t>, the pivot should be the </a:t>
            </a:r>
            <a:r>
              <a:rPr lang="en-US" altLang="en-US" dirty="0">
                <a:solidFill>
                  <a:srgbClr val="0000FF"/>
                </a:solidFill>
              </a:rPr>
              <a:t>median</a:t>
            </a:r>
            <a:r>
              <a:rPr lang="en-US" altLang="en-US" dirty="0"/>
              <a:t> of input array </a:t>
            </a:r>
            <a:r>
              <a:rPr lang="en-US" altLang="en-US" b="1" dirty="0">
                <a:latin typeface="Courier New" pitchFamily="16" charset="0"/>
              </a:rPr>
              <a:t>S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Median = element in the middle of the sorted sequence</a:t>
            </a:r>
          </a:p>
          <a:p>
            <a:pPr lvl="1">
              <a:lnSpc>
                <a:spcPct val="90000"/>
              </a:lnSpc>
            </a:pPr>
            <a:endParaRPr lang="en-US" altLang="en-US" sz="11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Would divide the input into two almost equal partitions</a:t>
            </a:r>
          </a:p>
          <a:p>
            <a:pPr lvl="1">
              <a:lnSpc>
                <a:spcPct val="90000"/>
              </a:lnSpc>
            </a:pPr>
            <a:endParaRPr lang="en-US" altLang="en-US" sz="11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Unfortunately, harder to calculate median quickly, without sorting first!</a:t>
            </a:r>
          </a:p>
          <a:p>
            <a:pPr lvl="1">
              <a:lnSpc>
                <a:spcPct val="90000"/>
              </a:lnSpc>
            </a:pPr>
            <a:endParaRPr lang="en-US" altLang="en-US" sz="11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So find the approximate median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Pivot = median of the </a:t>
            </a:r>
            <a:r>
              <a:rPr lang="en-US" altLang="en-US" dirty="0">
                <a:solidFill>
                  <a:srgbClr val="0000FF"/>
                </a:solidFill>
              </a:rPr>
              <a:t>left-most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rgbClr val="0000FF"/>
                </a:solidFill>
              </a:rPr>
              <a:t> right-most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00FF"/>
                </a:solidFill>
              </a:rPr>
              <a:t>center</a:t>
            </a:r>
            <a:r>
              <a:rPr lang="en-US" altLang="en-US" dirty="0"/>
              <a:t> elements of array </a:t>
            </a:r>
            <a:r>
              <a:rPr lang="en-US" altLang="en-US" b="1" dirty="0">
                <a:latin typeface="Courier New" pitchFamily="16" charset="0"/>
              </a:rPr>
              <a:t>S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Solves the problem of sorted input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113BA103-8B41-4DC0-A340-5D2F7C085A0C}" type="slidenum">
              <a:rPr lang="en-US" altLang="en-US">
                <a:solidFill>
                  <a:srgbClr val="FFFFFF"/>
                </a:solidFill>
              </a:rPr>
              <a:pPr/>
              <a:t>66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0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Picking the Pivot (contd.)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00FF"/>
                </a:solidFill>
              </a:rPr>
              <a:t>Median-of-three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Partitioning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Let input </a:t>
            </a:r>
            <a:r>
              <a:rPr lang="en-US" altLang="en-US" b="1" dirty="0">
                <a:latin typeface="Courier New" pitchFamily="16" charset="0"/>
              </a:rPr>
              <a:t>S = {6, 1, 4, 9, 0, 3, 5, 2, 7, 8}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itchFamily="16" charset="0"/>
              </a:rPr>
              <a:t>Left = 0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16" charset="0"/>
              </a:rPr>
              <a:t>S[left] = 6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itchFamily="16" charset="0"/>
              </a:rPr>
              <a:t>Right = 9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16" charset="0"/>
              </a:rPr>
              <a:t>S[right] = 8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itchFamily="16" charset="0"/>
              </a:rPr>
              <a:t>center = (left + right)/2 = 4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16" charset="0"/>
              </a:rPr>
              <a:t>S[center] = 0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Pivot 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latin typeface="Courier New" pitchFamily="16" charset="0"/>
              </a:rPr>
              <a:t>=</a:t>
            </a:r>
            <a:r>
              <a:rPr lang="en-US" altLang="en-US" sz="2000" dirty="0"/>
              <a:t> Median of </a:t>
            </a:r>
            <a:r>
              <a:rPr lang="en-US" altLang="en-US" sz="2000" b="1" dirty="0">
                <a:latin typeface="Courier New" pitchFamily="16" charset="0"/>
              </a:rPr>
              <a:t>S[left], S[right],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itchFamily="16" charset="0"/>
              </a:rPr>
              <a:t>S[center]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latin typeface="Courier New" pitchFamily="16" charset="0"/>
              </a:rPr>
              <a:t>=</a:t>
            </a:r>
            <a:r>
              <a:rPr lang="en-US" altLang="en-US" sz="2000" dirty="0"/>
              <a:t> median of 6, 8, and 0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latin typeface="Courier New" pitchFamily="16" charset="0"/>
              </a:rPr>
              <a:t>= S[left] = 6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113BA103-8B41-4DC0-A340-5D2F7C085A0C}" type="slidenum">
              <a:rPr lang="en-US" altLang="en-US">
                <a:solidFill>
                  <a:srgbClr val="FFFFFF"/>
                </a:solidFill>
              </a:rPr>
              <a:pPr/>
              <a:t>67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96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68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311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Quick Sort: Final Comments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153400" cy="5486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happens when the array contains many duplicate elements?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stable</a:t>
            </a:r>
            <a:endParaRPr lang="en-US" sz="2200" dirty="0"/>
          </a:p>
          <a:p>
            <a:endParaRPr lang="en-US" altLang="en-US" sz="1100" dirty="0"/>
          </a:p>
          <a:p>
            <a:pPr>
              <a:buClr>
                <a:schemeClr val="tx1"/>
              </a:buClr>
            </a:pPr>
            <a:r>
              <a:rPr lang="en-US" dirty="0"/>
              <a:t>What happens when the size of the array is small?</a:t>
            </a:r>
          </a:p>
          <a:p>
            <a:pPr lvl="1"/>
            <a:r>
              <a:rPr lang="en-US" altLang="en-US" dirty="0"/>
              <a:t>For small arrays </a:t>
            </a:r>
            <a:r>
              <a:rPr lang="en-US" altLang="en-US" b="1" dirty="0">
                <a:latin typeface="+mj-lt"/>
              </a:rPr>
              <a:t>(N ≤ 50)</a:t>
            </a:r>
            <a:r>
              <a:rPr lang="en-US" altLang="en-US" b="1" dirty="0"/>
              <a:t>, </a:t>
            </a:r>
            <a:r>
              <a:rPr lang="en-US" altLang="en-US" dirty="0"/>
              <a:t>Insertion sort is faster than quick sort due to recursive function call overheads of quick sort. Use hybrid algorithm; quick sort followed by  insertion sort when </a:t>
            </a:r>
            <a:r>
              <a:rPr lang="en-US" altLang="en-US" b="1" dirty="0">
                <a:latin typeface="+mj-lt"/>
              </a:rPr>
              <a:t>N </a:t>
            </a:r>
            <a:r>
              <a:rPr lang="en-US" altLang="en-US" sz="1800" b="1" dirty="0"/>
              <a:t>≤</a:t>
            </a:r>
            <a:r>
              <a:rPr lang="en-US" altLang="en-US" b="1" dirty="0">
                <a:latin typeface="+mj-lt"/>
              </a:rPr>
              <a:t> 50</a:t>
            </a:r>
            <a:endParaRPr lang="en-US" altLang="en-US" dirty="0">
              <a:latin typeface="+mj-lt"/>
            </a:endParaRPr>
          </a:p>
          <a:p>
            <a:endParaRPr lang="en-US" altLang="en-US" sz="1100" dirty="0"/>
          </a:p>
          <a:p>
            <a:r>
              <a:rPr lang="en-US" altLang="en-US" dirty="0"/>
              <a:t>However, Quicksort is </a:t>
            </a:r>
            <a:r>
              <a:rPr lang="en-US" altLang="en-US" i="1" dirty="0"/>
              <a:t>usually</a:t>
            </a:r>
            <a:r>
              <a:rPr lang="en-US" altLang="en-US" dirty="0"/>
              <a:t> </a:t>
            </a:r>
            <a:r>
              <a:rPr lang="en-US" altLang="en-US" dirty="0">
                <a:latin typeface="+mj-lt"/>
              </a:rPr>
              <a:t>O(n log</a:t>
            </a:r>
            <a:r>
              <a:rPr lang="en-US" altLang="en-US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n)</a:t>
            </a:r>
          </a:p>
          <a:p>
            <a:pPr lvl="1"/>
            <a:r>
              <a:rPr lang="en-US" altLang="en-US" dirty="0"/>
              <a:t>Constants are so good that it is generally the fastest algorithm known</a:t>
            </a:r>
          </a:p>
          <a:p>
            <a:pPr lvl="1"/>
            <a:r>
              <a:rPr lang="en-US" altLang="en-US" dirty="0"/>
              <a:t>Most real-world sorting is done by Quicksort</a:t>
            </a:r>
          </a:p>
          <a:p>
            <a:pPr lvl="1"/>
            <a:r>
              <a:rPr lang="en-US" altLang="en-US" dirty="0"/>
              <a:t>For optimum efficiency, the pivot must be chosen carefully</a:t>
            </a:r>
          </a:p>
          <a:p>
            <a:pPr lvl="1"/>
            <a:r>
              <a:rPr lang="en-US" altLang="en-US" dirty="0"/>
              <a:t>“Median of three” is a good technique for choosing the pivot</a:t>
            </a:r>
          </a:p>
          <a:p>
            <a:endParaRPr lang="en-US" altLang="en-US" sz="1100" dirty="0"/>
          </a:p>
          <a:p>
            <a:r>
              <a:rPr lang="en-US" altLang="en-US" dirty="0"/>
              <a:t>However, no matter what you do, some bad cases can be constructed where Quick Sort runs in</a:t>
            </a:r>
            <a:r>
              <a:rPr lang="en-US" altLang="en-US" dirty="0">
                <a:latin typeface="Trebuchet MS" pitchFamily="34" charset="0"/>
              </a:rPr>
              <a:t> </a:t>
            </a:r>
            <a:r>
              <a:rPr lang="en-US" altLang="en-US" dirty="0">
                <a:latin typeface="+mj-lt"/>
              </a:rPr>
              <a:t>O(n</a:t>
            </a:r>
            <a:r>
              <a:rPr lang="en-US" altLang="en-US" baseline="30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)</a:t>
            </a:r>
            <a:r>
              <a:rPr lang="en-US" altLang="en-US" dirty="0">
                <a:latin typeface="Trebuchet MS" pitchFamily="34" charset="0"/>
              </a:rPr>
              <a:t> </a:t>
            </a:r>
            <a:r>
              <a:rPr lang="en-US" alt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75148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Heap Sort</a:t>
            </a:r>
            <a:endParaRPr lang="en-US" alt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66100" cy="52578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/>
              <a:t>Uses </a:t>
            </a:r>
            <a:r>
              <a:rPr lang="en-US" altLang="en-US" i="1" dirty="0">
                <a:solidFill>
                  <a:srgbClr val="FF3300"/>
                </a:solidFill>
              </a:rPr>
              <a:t>Heap</a:t>
            </a:r>
            <a:r>
              <a:rPr lang="en-US" altLang="en-US" dirty="0"/>
              <a:t> data structure to manage data during algorithm execution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sz="16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dirty="0"/>
              <a:t>A</a:t>
            </a:r>
            <a:r>
              <a:rPr lang="en-US" altLang="en-US" i="1" dirty="0">
                <a:solidFill>
                  <a:srgbClr val="FF3300"/>
                </a:solidFill>
              </a:rPr>
              <a:t> (</a:t>
            </a:r>
            <a:r>
              <a:rPr lang="en-US" altLang="en-US" i="1" dirty="0">
                <a:solidFill>
                  <a:srgbClr val="CC0000"/>
                </a:solidFill>
              </a:rPr>
              <a:t>Max</a:t>
            </a:r>
            <a:r>
              <a:rPr lang="en-US" altLang="en-US" i="1" dirty="0"/>
              <a:t>/</a:t>
            </a:r>
            <a:r>
              <a:rPr lang="en-US" altLang="en-US" i="1" dirty="0">
                <a:solidFill>
                  <a:srgbClr val="00B050"/>
                </a:solidFill>
              </a:rPr>
              <a:t>Min</a:t>
            </a:r>
            <a:r>
              <a:rPr lang="en-US" altLang="en-US" i="1" dirty="0">
                <a:solidFill>
                  <a:srgbClr val="FF3300"/>
                </a:solidFill>
              </a:rPr>
              <a:t>)-Heap</a:t>
            </a:r>
            <a:r>
              <a:rPr lang="en-US" altLang="en-US" dirty="0"/>
              <a:t> is a balanced, left-justified binary tree in which no node has a value </a:t>
            </a:r>
            <a:r>
              <a:rPr lang="en-US" altLang="en-US" i="1" dirty="0">
                <a:solidFill>
                  <a:srgbClr val="CC0000"/>
                </a:solidFill>
              </a:rPr>
              <a:t>greater</a:t>
            </a:r>
            <a:r>
              <a:rPr lang="en-US" altLang="en-US" i="1" dirty="0"/>
              <a:t>/</a:t>
            </a:r>
            <a:r>
              <a:rPr lang="en-US" altLang="en-US" i="1" dirty="0">
                <a:solidFill>
                  <a:srgbClr val="00B050"/>
                </a:solidFill>
              </a:rPr>
              <a:t>lesser</a:t>
            </a:r>
            <a:r>
              <a:rPr lang="en-US" altLang="en-US" dirty="0"/>
              <a:t> than the value in its parent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CC0000"/>
                </a:solidFill>
              </a:rPr>
              <a:t>A</a:t>
            </a:r>
            <a:r>
              <a:rPr lang="en-US" altLang="en-US" sz="2000" dirty="0">
                <a:solidFill>
                  <a:srgbClr val="CC0000"/>
                </a:solidFill>
              </a:rPr>
              <a:t>[</a:t>
            </a:r>
            <a:r>
              <a:rPr lang="en-US" altLang="en-US" sz="2000" i="1" dirty="0">
                <a:solidFill>
                  <a:srgbClr val="CC0000"/>
                </a:solidFill>
              </a:rPr>
              <a:t>parent</a:t>
            </a:r>
            <a:r>
              <a:rPr lang="en-US" altLang="en-US" sz="2000" dirty="0">
                <a:solidFill>
                  <a:srgbClr val="CC0000"/>
                </a:solidFill>
              </a:rPr>
              <a:t>[</a:t>
            </a:r>
            <a:r>
              <a:rPr lang="en-US" altLang="en-US" sz="2000" i="1" dirty="0" err="1">
                <a:solidFill>
                  <a:srgbClr val="CC0000"/>
                </a:solidFill>
              </a:rPr>
              <a:t>i</a:t>
            </a:r>
            <a:r>
              <a:rPr lang="en-US" altLang="en-US" sz="2000" dirty="0">
                <a:solidFill>
                  <a:srgbClr val="CC0000"/>
                </a:solidFill>
              </a:rPr>
              <a:t>]] 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 </a:t>
            </a:r>
            <a:r>
              <a:rPr lang="en-US" altLang="en-US" sz="2000" i="1" dirty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[</a:t>
            </a:r>
            <a:r>
              <a:rPr lang="en-US" altLang="en-US" sz="2000" i="1" dirty="0" err="1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]</a:t>
            </a:r>
            <a:r>
              <a:rPr lang="en-US" altLang="en-US" sz="2000" dirty="0">
                <a:sym typeface="Symbol" pitchFamily="18" charset="2"/>
              </a:rPr>
              <a:t> (max-heap)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rgbClr val="00B050"/>
                </a:solidFill>
              </a:rPr>
              <a:t>A</a:t>
            </a:r>
            <a:r>
              <a:rPr lang="en-US" altLang="en-US" sz="2000" dirty="0">
                <a:solidFill>
                  <a:srgbClr val="00B050"/>
                </a:solidFill>
              </a:rPr>
              <a:t>[</a:t>
            </a:r>
            <a:r>
              <a:rPr lang="en-US" altLang="en-US" sz="2000" i="1" dirty="0">
                <a:solidFill>
                  <a:srgbClr val="00B050"/>
                </a:solidFill>
              </a:rPr>
              <a:t>parent</a:t>
            </a:r>
            <a:r>
              <a:rPr lang="en-US" altLang="en-US" sz="2000" dirty="0">
                <a:solidFill>
                  <a:srgbClr val="00B050"/>
                </a:solidFill>
              </a:rPr>
              <a:t>[</a:t>
            </a:r>
            <a:r>
              <a:rPr lang="en-US" altLang="en-US" sz="2000" i="1" dirty="0" err="1">
                <a:solidFill>
                  <a:srgbClr val="00B050"/>
                </a:solidFill>
              </a:rPr>
              <a:t>i</a:t>
            </a:r>
            <a:r>
              <a:rPr lang="en-US" altLang="en-US" sz="2000" dirty="0">
                <a:solidFill>
                  <a:srgbClr val="00B050"/>
                </a:solidFill>
              </a:rPr>
              <a:t>]] </a:t>
            </a:r>
            <a:r>
              <a:rPr lang="en-US" altLang="en-US" sz="2000" dirty="0">
                <a:solidFill>
                  <a:srgbClr val="00B050"/>
                </a:solidFill>
                <a:sym typeface="Symbol" pitchFamily="18" charset="2"/>
              </a:rPr>
              <a:t> A[</a:t>
            </a:r>
            <a:r>
              <a:rPr lang="en-US" altLang="en-US" sz="2000" i="1" dirty="0" err="1">
                <a:solidFill>
                  <a:srgbClr val="00B050"/>
                </a:solidFill>
                <a:sym typeface="Symbol" pitchFamily="18" charset="2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sym typeface="Symbol" pitchFamily="18" charset="2"/>
              </a:rPr>
              <a:t>]</a:t>
            </a:r>
            <a:r>
              <a:rPr lang="en-US" altLang="en-US" sz="2000" dirty="0">
                <a:sym typeface="Symbol" pitchFamily="18" charset="2"/>
              </a:rPr>
              <a:t> (min-heap)</a:t>
            </a:r>
            <a:endParaRPr lang="en-US" altLang="en-US" sz="2800" dirty="0">
              <a:sym typeface="Symbol" pitchFamily="18" charset="2"/>
            </a:endParaRPr>
          </a:p>
          <a:p>
            <a:pPr marL="114300" indent="0">
              <a:buNone/>
            </a:pPr>
            <a:endParaRPr lang="en-US" altLang="en-US" sz="1600" dirty="0">
              <a:solidFill>
                <a:srgbClr val="CC0000"/>
              </a:solidFill>
              <a:sym typeface="Symbol" pitchFamily="18" charset="2"/>
            </a:endParaRPr>
          </a:p>
          <a:p>
            <a:pPr marL="114300" indent="0">
              <a:buNone/>
            </a:pP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Largest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00B050"/>
                </a:solidFill>
                <a:sym typeface="Symbol" pitchFamily="18" charset="2"/>
              </a:rPr>
              <a:t>Smallest</a:t>
            </a:r>
            <a:r>
              <a:rPr lang="en-US" altLang="en-US" dirty="0">
                <a:sym typeface="Symbol" pitchFamily="18" charset="2"/>
              </a:rPr>
              <a:t> element is </a:t>
            </a:r>
            <a:r>
              <a:rPr lang="en-US" altLang="en-US" dirty="0">
                <a:solidFill>
                  <a:srgbClr val="FF3300"/>
                </a:solidFill>
                <a:sym typeface="Symbol" pitchFamily="18" charset="2"/>
              </a:rPr>
              <a:t>stored at the root</a:t>
            </a:r>
            <a:r>
              <a:rPr lang="en-US" altLang="en-US" dirty="0">
                <a:sym typeface="Symbol" pitchFamily="18" charset="2"/>
              </a:rPr>
              <a:t>.</a:t>
            </a:r>
          </a:p>
          <a:p>
            <a:pPr marL="114300" indent="0">
              <a:buNone/>
            </a:pPr>
            <a:endParaRPr lang="en-US" altLang="en-US" sz="1600" dirty="0">
              <a:sym typeface="Symbol" pitchFamily="18" charset="2"/>
            </a:endParaRPr>
          </a:p>
          <a:p>
            <a:pPr marL="114300" indent="0">
              <a:buNone/>
            </a:pPr>
            <a:r>
              <a:rPr lang="en-US" altLang="en-US" dirty="0">
                <a:sym typeface="Symbol" pitchFamily="18" charset="2"/>
              </a:rPr>
              <a:t>Subtree rooted at a node contains values no </a:t>
            </a:r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larger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dirty="0">
                <a:solidFill>
                  <a:srgbClr val="00B050"/>
                </a:solidFill>
                <a:sym typeface="Symbol" pitchFamily="18" charset="2"/>
              </a:rPr>
              <a:t>smaller</a:t>
            </a:r>
            <a:r>
              <a:rPr lang="en-US" altLang="en-US" dirty="0">
                <a:sym typeface="Symbol" pitchFamily="18" charset="2"/>
              </a:rPr>
              <a:t> than that at the node.</a:t>
            </a:r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31788" y="5648960"/>
            <a:ext cx="548640" cy="396240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69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 err="1">
                <a:latin typeface="Courier New" pitchFamily="49" charset="0"/>
              </a:rPr>
              <a:t>BubbleSort</a:t>
            </a:r>
            <a:r>
              <a:rPr lang="en-US" sz="2400" b="1" dirty="0">
                <a:latin typeface="Courier New" pitchFamily="49" charset="0"/>
              </a:rPr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n = Length[A];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for j = 0 to n-2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for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0 to n-j-2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	   if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&gt; A[i+1]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    temp =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		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= A[i+1]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		A[i+1] = temp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return A;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0" y="1323975"/>
            <a:ext cx="2633663" cy="5076825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cost	 times</a:t>
            </a:r>
          </a:p>
          <a:p>
            <a:pPr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pitchFamily="66" charset="0"/>
              </a:rPr>
              <a:t> c</a:t>
            </a:r>
            <a:r>
              <a:rPr lang="en-US" altLang="en-US" sz="2400" baseline="-25000" dirty="0">
                <a:latin typeface="Comic Sans MS" pitchFamily="66" charset="0"/>
              </a:rPr>
              <a:t>1</a:t>
            </a:r>
            <a:r>
              <a:rPr lang="en-US" altLang="en-US" sz="2400" dirty="0">
                <a:latin typeface="Comic Sans MS" pitchFamily="66" charset="0"/>
              </a:rPr>
              <a:t>          1</a:t>
            </a:r>
          </a:p>
          <a:p>
            <a:pPr>
              <a:buNone/>
            </a:pPr>
            <a:r>
              <a:rPr lang="en-US" altLang="en-US" sz="2400" dirty="0">
                <a:latin typeface="Comic Sans MS" pitchFamily="66" charset="0"/>
              </a:rPr>
              <a:t>  c</a:t>
            </a:r>
            <a:r>
              <a:rPr lang="en-US" altLang="en-US" sz="2400" baseline="-25000" dirty="0">
                <a:latin typeface="Comic Sans MS" pitchFamily="66" charset="0"/>
              </a:rPr>
              <a:t>2</a:t>
            </a:r>
            <a:r>
              <a:rPr lang="en-US" altLang="en-US" sz="2400" dirty="0">
                <a:latin typeface="Comic Sans MS" pitchFamily="66" charset="0"/>
              </a:rPr>
              <a:t> 	   n-1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3</a:t>
            </a:r>
            <a:r>
              <a:rPr lang="en-US" altLang="en-US" sz="2400" dirty="0"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4</a:t>
            </a:r>
            <a:r>
              <a:rPr lang="en-US" altLang="en-US" sz="2400" dirty="0"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5</a:t>
            </a:r>
            <a:r>
              <a:rPr lang="en-US" altLang="en-US" sz="2400" dirty="0"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6</a:t>
            </a:r>
            <a:r>
              <a:rPr lang="en-US" altLang="en-US" sz="2400" dirty="0"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7 </a:t>
            </a:r>
            <a:endParaRPr lang="en-US" altLang="en-US" sz="2400" dirty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mic Sans MS" pitchFamily="66" charset="0"/>
              </a:rPr>
              <a:t>  c</a:t>
            </a:r>
            <a:r>
              <a:rPr lang="en-US" altLang="en-US" sz="2400" baseline="-25000" dirty="0">
                <a:latin typeface="Comic Sans MS" pitchFamily="66" charset="0"/>
              </a:rPr>
              <a:t>8</a:t>
            </a:r>
            <a:r>
              <a:rPr lang="en-US" altLang="en-US" sz="2400" dirty="0">
                <a:latin typeface="Comic Sans MS" pitchFamily="66" charset="0"/>
              </a:rPr>
              <a:t>	    1	</a:t>
            </a:r>
            <a:r>
              <a:rPr lang="en-US" altLang="en-US" sz="2400" dirty="0"/>
              <a:t>   </a:t>
            </a:r>
            <a:endParaRPr lang="en-US" altLang="en-US" sz="2400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752122"/>
              </p:ext>
            </p:extLst>
          </p:nvPr>
        </p:nvGraphicFramePr>
        <p:xfrm>
          <a:off x="7254875" y="2667000"/>
          <a:ext cx="879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495000" imgH="304560" progId="Equation.3">
                  <p:embed/>
                </p:oleObj>
              </mc:Choice>
              <mc:Fallback>
                <p:oleObj name="Equation" r:id="rId4" imgW="495000" imgH="3045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2667000"/>
                        <a:ext cx="8794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36953"/>
              </p:ext>
            </p:extLst>
          </p:nvPr>
        </p:nvGraphicFramePr>
        <p:xfrm>
          <a:off x="741363" y="5943600"/>
          <a:ext cx="7612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4431960" imgH="444240" progId="Equation.3">
                  <p:embed/>
                </p:oleObj>
              </mc:Choice>
              <mc:Fallback>
                <p:oleObj name="Equation" r:id="rId6" imgW="4431960" imgH="444240" progId="Equation.3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943600"/>
                        <a:ext cx="761206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43013" y="5562600"/>
            <a:ext cx="6408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: # of times the inner for loop statement is executed at iteration j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37759"/>
              </p:ext>
            </p:extLst>
          </p:nvPr>
        </p:nvGraphicFramePr>
        <p:xfrm>
          <a:off x="7216775" y="3124200"/>
          <a:ext cx="881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495000" imgH="304560" progId="Equation.3">
                  <p:embed/>
                </p:oleObj>
              </mc:Choice>
              <mc:Fallback>
                <p:oleObj name="Equation" r:id="rId8" imgW="495000" imgH="3045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3124200"/>
                        <a:ext cx="8810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73216"/>
              </p:ext>
            </p:extLst>
          </p:nvPr>
        </p:nvGraphicFramePr>
        <p:xfrm>
          <a:off x="7216775" y="3581400"/>
          <a:ext cx="881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495000" imgH="304560" progId="Equation.3">
                  <p:embed/>
                </p:oleObj>
              </mc:Choice>
              <mc:Fallback>
                <p:oleObj name="Equation" r:id="rId10" imgW="495000" imgH="30456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3581400"/>
                        <a:ext cx="8810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265033"/>
              </p:ext>
            </p:extLst>
          </p:nvPr>
        </p:nvGraphicFramePr>
        <p:xfrm>
          <a:off x="7216775" y="4038600"/>
          <a:ext cx="881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2" imgW="495000" imgH="304560" progId="Equation.3">
                  <p:embed/>
                </p:oleObj>
              </mc:Choice>
              <mc:Fallback>
                <p:oleObj name="Equation" r:id="rId12" imgW="495000" imgH="30456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4038600"/>
                        <a:ext cx="8810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48063"/>
              </p:ext>
            </p:extLst>
          </p:nvPr>
        </p:nvGraphicFramePr>
        <p:xfrm>
          <a:off x="7219950" y="4489450"/>
          <a:ext cx="879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4" imgW="495000" imgH="304560" progId="Equation.3">
                  <p:embed/>
                </p:oleObj>
              </mc:Choice>
              <mc:Fallback>
                <p:oleObj name="Equation" r:id="rId14" imgW="495000" imgH="30456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4489450"/>
                        <a:ext cx="879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Bubble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37201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4383" y="1524000"/>
            <a:ext cx="2667000" cy="1828800"/>
            <a:chOff x="384" y="912"/>
            <a:chExt cx="1824" cy="1296"/>
          </a:xfrm>
        </p:grpSpPr>
        <p:sp>
          <p:nvSpPr>
            <p:cNvPr id="6153" name="Oval 3"/>
            <p:cNvSpPr>
              <a:spLocks noChangeArrowheads="1"/>
            </p:cNvSpPr>
            <p:nvPr/>
          </p:nvSpPr>
          <p:spPr bwMode="auto">
            <a:xfrm>
              <a:off x="1152" y="91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54" name="Oval 4"/>
            <p:cNvSpPr>
              <a:spLocks noChangeArrowheads="1"/>
            </p:cNvSpPr>
            <p:nvPr/>
          </p:nvSpPr>
          <p:spPr bwMode="auto">
            <a:xfrm>
              <a:off x="1680" y="139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55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156" name="Line 6"/>
            <p:cNvSpPr>
              <a:spLocks noChangeShapeType="1"/>
            </p:cNvSpPr>
            <p:nvPr/>
          </p:nvSpPr>
          <p:spPr bwMode="auto">
            <a:xfrm flipH="1">
              <a:off x="912" y="11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6157" name="Line 7"/>
            <p:cNvSpPr>
              <a:spLocks noChangeShapeType="1"/>
            </p:cNvSpPr>
            <p:nvPr/>
          </p:nvSpPr>
          <p:spPr bwMode="auto">
            <a:xfrm>
              <a:off x="1440" y="115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6158" name="Oval 8"/>
            <p:cNvSpPr>
              <a:spLocks noChangeArrowheads="1"/>
            </p:cNvSpPr>
            <p:nvPr/>
          </p:nvSpPr>
          <p:spPr bwMode="auto">
            <a:xfrm>
              <a:off x="384" y="1920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59" name="Oval 9"/>
            <p:cNvSpPr>
              <a:spLocks noChangeArrowheads="1"/>
            </p:cNvSpPr>
            <p:nvPr/>
          </p:nvSpPr>
          <p:spPr bwMode="auto">
            <a:xfrm>
              <a:off x="912" y="1920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 flipH="1">
              <a:off x="576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>
              <a:off x="912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6162" name="Oval 12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63" name="Oval 13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164" name="Line 14"/>
            <p:cNvSpPr>
              <a:spLocks noChangeShapeType="1"/>
            </p:cNvSpPr>
            <p:nvPr/>
          </p:nvSpPr>
          <p:spPr bwMode="auto">
            <a:xfrm flipH="1">
              <a:off x="1584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6165" name="Line 15"/>
            <p:cNvSpPr>
              <a:spLocks noChangeShapeType="1"/>
            </p:cNvSpPr>
            <p:nvPr/>
          </p:nvSpPr>
          <p:spPr bwMode="auto">
            <a:xfrm>
              <a:off x="1920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06700" y="1730375"/>
            <a:ext cx="1917700" cy="1704975"/>
            <a:chOff x="520" y="850"/>
            <a:chExt cx="1208" cy="1074"/>
          </a:xfrm>
        </p:grpSpPr>
        <p:sp>
          <p:nvSpPr>
            <p:cNvPr id="6150" name="Oval 17"/>
            <p:cNvSpPr>
              <a:spLocks noChangeArrowheads="1"/>
            </p:cNvSpPr>
            <p:nvPr/>
          </p:nvSpPr>
          <p:spPr bwMode="auto">
            <a:xfrm>
              <a:off x="520" y="1564"/>
              <a:ext cx="384" cy="3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" name="Text Box 18"/>
            <p:cNvSpPr txBox="1">
              <a:spLocks noChangeArrowheads="1"/>
            </p:cNvSpPr>
            <p:nvPr/>
          </p:nvSpPr>
          <p:spPr bwMode="auto">
            <a:xfrm>
              <a:off x="720" y="850"/>
              <a:ext cx="1008" cy="4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 dirty="0">
                  <a:solidFill>
                    <a:schemeClr val="bg1"/>
                  </a:solidFill>
                  <a:latin typeface="Times New Roman" pitchFamily="18" charset="0"/>
                </a:rPr>
                <a:t>Larger than its parent</a:t>
              </a:r>
            </a:p>
          </p:txBody>
        </p:sp>
        <p:sp>
          <p:nvSpPr>
            <p:cNvPr id="6152" name="Line 19"/>
            <p:cNvSpPr>
              <a:spLocks noChangeShapeType="1"/>
            </p:cNvSpPr>
            <p:nvPr/>
          </p:nvSpPr>
          <p:spPr bwMode="auto">
            <a:xfrm flipH="1">
              <a:off x="844" y="1275"/>
              <a:ext cx="304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9940" name="Text Box 20"/>
          <p:cNvSpPr txBox="1">
            <a:spLocks noChangeArrowheads="1"/>
          </p:cNvSpPr>
          <p:nvPr/>
        </p:nvSpPr>
        <p:spPr bwMode="auto">
          <a:xfrm>
            <a:off x="5410200" y="2630269"/>
            <a:ext cx="2493228" cy="646331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 b="1" i="0" dirty="0">
                <a:solidFill>
                  <a:schemeClr val="bg1"/>
                </a:solidFill>
                <a:latin typeface="Times New Roman" pitchFamily="18" charset="0"/>
              </a:rPr>
              <a:t>Not a Heap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31788" y="5648960"/>
            <a:ext cx="548640" cy="396240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70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Heap Property</a:t>
            </a:r>
            <a:endParaRPr lang="en-US" altLang="en-US" dirty="0"/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209800" y="3886200"/>
            <a:ext cx="6096000" cy="2667000"/>
            <a:chOff x="672" y="1344"/>
            <a:chExt cx="3984" cy="1776"/>
          </a:xfrm>
        </p:grpSpPr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2640" y="134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3840" y="182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1440" y="182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H="1">
              <a:off x="1680" y="1584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2928" y="158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968" y="230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960" y="230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20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728" y="20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4368" y="230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3360" y="2304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H="1">
              <a:off x="360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128" y="20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1200" y="283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120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2208" y="283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2208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auto">
            <a:xfrm>
              <a:off x="3072" y="2832"/>
              <a:ext cx="288" cy="28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800" b="1" i="0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771833" y="4629880"/>
            <a:ext cx="3955019" cy="1217613"/>
            <a:chOff x="379" y="1665"/>
            <a:chExt cx="1757" cy="767"/>
          </a:xfrm>
        </p:grpSpPr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1872" y="2064"/>
              <a:ext cx="264" cy="3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79" y="1665"/>
              <a:ext cx="894" cy="2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0" dirty="0">
                  <a:solidFill>
                    <a:schemeClr val="bg1"/>
                  </a:solidFill>
                  <a:latin typeface="Times New Roman" pitchFamily="18" charset="0"/>
                </a:rPr>
                <a:t>Not left-justified</a:t>
              </a: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>
              <a:off x="857" y="1923"/>
              <a:ext cx="1010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>
            <a:off x="3752162" y="2971800"/>
            <a:ext cx="1658038" cy="0"/>
          </a:xfrm>
          <a:prstGeom prst="straightConnector1">
            <a:avLst/>
          </a:prstGeom>
          <a:ln w="57150">
            <a:solidFill>
              <a:srgbClr val="1C06C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543101" y="3276600"/>
            <a:ext cx="0" cy="1062434"/>
          </a:xfrm>
          <a:prstGeom prst="straightConnector1">
            <a:avLst/>
          </a:prstGeom>
          <a:ln w="57150">
            <a:solidFill>
              <a:srgbClr val="1C06C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0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8938"/>
            <a:ext cx="8229600" cy="906462"/>
          </a:xfrm>
        </p:spPr>
        <p:txBody>
          <a:bodyPr/>
          <a:lstStyle/>
          <a:p>
            <a:r>
              <a:rPr lang="en-US" altLang="en-US" sz="4000" dirty="0"/>
              <a:t>Maintaining the Heap Property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772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Suppose a node is smaller than a child, violating heap property. To maintain heap property, exchange the node with the larger child, moving the node down the tree until it is not smaller than its children</a:t>
            </a:r>
          </a:p>
        </p:txBody>
      </p:sp>
      <p:graphicFrame>
        <p:nvGraphicFramePr>
          <p:cNvPr id="40858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9161984"/>
              </p:ext>
            </p:extLst>
          </p:nvPr>
        </p:nvGraphicFramePr>
        <p:xfrm>
          <a:off x="5486400" y="2590800"/>
          <a:ext cx="2312616" cy="198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Paint Shop Pro Image" r:id="rId4" imgW="2790244" imgH="2390244" progId="PaintShopPro">
                  <p:embed/>
                </p:oleObj>
              </mc:Choice>
              <mc:Fallback>
                <p:oleObj name="Paint Shop Pro Image" r:id="rId4" imgW="2790244" imgH="2390244" progId="PaintShopPro">
                  <p:embed/>
                  <p:pic>
                    <p:nvPicPr>
                      <p:cNvPr id="408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2312616" cy="1981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71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3428" y="2590800"/>
            <a:ext cx="5327772" cy="368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altLang="en-US" sz="1800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altLang="en-US" sz="1800" dirty="0"/>
              <a:t> </a:t>
            </a:r>
            <a:r>
              <a:rPr lang="en-US" altLang="en-US" sz="1800" u="sng" dirty="0">
                <a:solidFill>
                  <a:schemeClr val="tx1"/>
                </a:solidFill>
              </a:rPr>
              <a:t>MAX-HEAPIFY(</a:t>
            </a:r>
            <a:r>
              <a:rPr lang="en-US" altLang="en-US" sz="1800" u="sng" dirty="0">
                <a:solidFill>
                  <a:schemeClr val="tx1"/>
                </a:solidFill>
                <a:latin typeface="Comic Sans MS" pitchFamily="66" charset="0"/>
              </a:rPr>
              <a:t>A, </a:t>
            </a:r>
            <a:r>
              <a:rPr lang="en-US" altLang="en-US" sz="1800" u="sng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sz="1800" u="sng" dirty="0">
                <a:solidFill>
                  <a:schemeClr val="tx1"/>
                </a:solidFill>
                <a:latin typeface="Comic Sans MS" pitchFamily="66" charset="0"/>
              </a:rPr>
              <a:t>, n</a:t>
            </a:r>
            <a:r>
              <a:rPr lang="en-US" altLang="en-US" sz="1800" u="sng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l</a:t>
            </a:r>
            <a:r>
              <a:rPr lang="en-US" altLang="en-US" sz="1800" dirty="0">
                <a:solidFill>
                  <a:schemeClr val="tx1"/>
                </a:solidFill>
              </a:rPr>
              <a:t> ← LEFT(</a:t>
            </a:r>
            <a:r>
              <a:rPr lang="en-US" altLang="en-US" sz="18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r</a:t>
            </a:r>
            <a:r>
              <a:rPr lang="en-US" altLang="en-US" sz="1800" dirty="0">
                <a:solidFill>
                  <a:schemeClr val="tx1"/>
                </a:solidFill>
              </a:rPr>
              <a:t> ← RIGHT(</a:t>
            </a:r>
            <a:r>
              <a:rPr lang="en-US" altLang="en-US" sz="18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</a:rPr>
              <a:t>if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l ≤ n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A[l] &gt; A[</a:t>
            </a:r>
            <a:r>
              <a:rPr lang="en-US" altLang="en-US" sz="18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</a:rPr>
              <a:t>then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largest ←l</a:t>
            </a: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</a:rPr>
              <a:t>else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largest ←</a:t>
            </a:r>
            <a:r>
              <a:rPr lang="en-US" altLang="en-US" sz="18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endParaRPr lang="en-US" alt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</a:rPr>
              <a:t>if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r ≤ n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A[r] &gt; A[largest]</a:t>
            </a: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</a:rPr>
              <a:t>then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largest ←r</a:t>
            </a:r>
          </a:p>
          <a:p>
            <a:pPr>
              <a:buFontTx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</a:rPr>
              <a:t>if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largest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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endParaRPr lang="en-US" alt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</a:rPr>
              <a:t>then</a:t>
            </a:r>
            <a:r>
              <a:rPr lang="en-US" altLang="en-US" sz="1800" dirty="0">
                <a:solidFill>
                  <a:schemeClr val="tx1"/>
                </a:solidFill>
              </a:rPr>
              <a:t> exchange 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en-US" sz="18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] ↔ A[largest]</a:t>
            </a:r>
          </a:p>
          <a:p>
            <a:pPr>
              <a:buFontTx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            MAX-HEAPIFY(</a:t>
            </a:r>
            <a:r>
              <a:rPr lang="en-US" altLang="en-US" sz="1800" dirty="0">
                <a:solidFill>
                  <a:schemeClr val="tx1"/>
                </a:solidFill>
                <a:latin typeface="Comic Sans MS" pitchFamily="66" charset="0"/>
              </a:rPr>
              <a:t>A, largest, n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0" y="4953000"/>
            <a:ext cx="386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Complexity of </a:t>
            </a:r>
            <a:r>
              <a:rPr lang="en-US" altLang="en-US" b="1" dirty="0">
                <a:solidFill>
                  <a:srgbClr val="002060"/>
                </a:solidFill>
                <a:latin typeface="Courier New" pitchFamily="49" charset="0"/>
              </a:rPr>
              <a:t>MAX-HEAPIFY()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927600" y="5464314"/>
            <a:ext cx="330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O(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</a:rPr>
              <a:t>lg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 n) where 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</a:rPr>
              <a:t>lg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 n is the height of the tree</a:t>
            </a:r>
          </a:p>
        </p:txBody>
      </p:sp>
    </p:spTree>
    <p:extLst>
      <p:ext uri="{BB962C8B-B14F-4D97-AF65-F5344CB8AC3E}">
        <p14:creationId xmlns:p14="http://schemas.microsoft.com/office/powerpoint/2010/main" val="9859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utoUpdateAnimBg="0"/>
      <p:bldP spid="13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8938"/>
            <a:ext cx="8229600" cy="906462"/>
          </a:xfrm>
        </p:spPr>
        <p:txBody>
          <a:bodyPr/>
          <a:lstStyle/>
          <a:p>
            <a:r>
              <a:rPr lang="en-US" altLang="en-US" sz="4000" dirty="0"/>
              <a:t>Array Representation of Heaps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304800" y="1270000"/>
            <a:ext cx="4876800" cy="3683000"/>
          </a:xfrm>
        </p:spPr>
        <p:txBody>
          <a:bodyPr/>
          <a:lstStyle/>
          <a:p>
            <a:pPr marL="114300" indent="0">
              <a:lnSpc>
                <a:spcPct val="120000"/>
              </a:lnSpc>
              <a:buNone/>
            </a:pPr>
            <a:r>
              <a:rPr lang="en-US" altLang="en-US" dirty="0"/>
              <a:t>A heap can be stored as an array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Root of tree is </a:t>
            </a:r>
            <a:r>
              <a:rPr lang="en-US" altLang="en-US" sz="1800" dirty="0">
                <a:latin typeface="Comic Sans MS" pitchFamily="66" charset="0"/>
              </a:rPr>
              <a:t>A[1]</a:t>
            </a:r>
            <a:endParaRPr lang="en-US" altLang="en-US" sz="2000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Left child of </a:t>
            </a:r>
            <a:r>
              <a:rPr lang="en-US" altLang="en-US" sz="1800" dirty="0">
                <a:latin typeface="Comic Sans MS" pitchFamily="66" charset="0"/>
              </a:rPr>
              <a:t>A[</a:t>
            </a:r>
            <a:r>
              <a:rPr lang="en-US" altLang="en-US" sz="1800" dirty="0" err="1">
                <a:latin typeface="Comic Sans MS" pitchFamily="66" charset="0"/>
              </a:rPr>
              <a:t>i</a:t>
            </a:r>
            <a:r>
              <a:rPr lang="en-US" altLang="en-US" sz="1800" dirty="0">
                <a:latin typeface="Comic Sans MS" pitchFamily="66" charset="0"/>
              </a:rPr>
              <a:t>] = A[2i]</a:t>
            </a:r>
            <a:endParaRPr lang="en-US" altLang="en-US" sz="2000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Right child of </a:t>
            </a:r>
            <a:r>
              <a:rPr lang="en-US" altLang="en-US" sz="1800" dirty="0">
                <a:latin typeface="Comic Sans MS" pitchFamily="66" charset="0"/>
              </a:rPr>
              <a:t>A[</a:t>
            </a:r>
            <a:r>
              <a:rPr lang="en-US" altLang="en-US" sz="1800" dirty="0" err="1">
                <a:latin typeface="Comic Sans MS" pitchFamily="66" charset="0"/>
              </a:rPr>
              <a:t>i</a:t>
            </a:r>
            <a:r>
              <a:rPr lang="en-US" altLang="en-US" sz="1800" dirty="0">
                <a:latin typeface="Comic Sans MS" pitchFamily="66" charset="0"/>
              </a:rPr>
              <a:t>] = A[2i + 1]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Parent of </a:t>
            </a:r>
            <a:r>
              <a:rPr lang="en-US" altLang="en-US" sz="1800" dirty="0">
                <a:latin typeface="Comic Sans MS" pitchFamily="66" charset="0"/>
              </a:rPr>
              <a:t>A[</a:t>
            </a:r>
            <a:r>
              <a:rPr lang="en-US" altLang="en-US" sz="1800" dirty="0" err="1">
                <a:latin typeface="Comic Sans MS" pitchFamily="66" charset="0"/>
              </a:rPr>
              <a:t>i</a:t>
            </a:r>
            <a:r>
              <a:rPr lang="en-US" altLang="en-US" sz="1800" dirty="0">
                <a:latin typeface="Comic Sans MS" pitchFamily="66" charset="0"/>
              </a:rPr>
              <a:t>] = A[</a:t>
            </a:r>
            <a:r>
              <a:rPr lang="en-US" altLang="en-US" sz="1800" dirty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en-US" sz="1800" dirty="0" err="1">
                <a:latin typeface="Comic Sans MS" pitchFamily="66" charset="0"/>
              </a:rPr>
              <a:t>i</a:t>
            </a:r>
            <a:r>
              <a:rPr lang="en-US" altLang="en-US" sz="1800" dirty="0">
                <a:latin typeface="Comic Sans MS" pitchFamily="66" charset="0"/>
              </a:rPr>
              <a:t>/2</a:t>
            </a:r>
            <a:r>
              <a:rPr lang="en-US" altLang="en-US" sz="1800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en-US" sz="1800" dirty="0">
                <a:latin typeface="Comic Sans MS" pitchFamily="66" charset="0"/>
              </a:rPr>
              <a:t>]</a:t>
            </a:r>
            <a:endParaRPr lang="en-US" altLang="en-US" sz="2000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 err="1"/>
              <a:t>Heapsize</a:t>
            </a:r>
            <a:r>
              <a:rPr lang="en-US" altLang="en-US" sz="2000" dirty="0"/>
              <a:t>[A] </a:t>
            </a:r>
            <a:r>
              <a:rPr lang="en-US" altLang="en-US" sz="2000" dirty="0">
                <a:cs typeface="Arial" charset="0"/>
              </a:rPr>
              <a:t>≤</a:t>
            </a:r>
            <a:r>
              <a:rPr lang="en-US" altLang="en-US" sz="2000" dirty="0"/>
              <a:t> </a:t>
            </a:r>
            <a:r>
              <a:rPr lang="en-US" altLang="en-US" sz="1800" dirty="0">
                <a:latin typeface="Comic Sans MS" pitchFamily="66" charset="0"/>
              </a:rPr>
              <a:t>length[A]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altLang="en-US" dirty="0"/>
              <a:t>The elements in the subarray </a:t>
            </a:r>
            <a:r>
              <a:rPr lang="en-US" altLang="en-US" sz="2000" dirty="0">
                <a:latin typeface="Comic Sans MS" pitchFamily="66" charset="0"/>
              </a:rPr>
              <a:t>A[(</a:t>
            </a: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altLang="en-US" sz="2000" dirty="0">
                <a:latin typeface="Comic Sans MS" pitchFamily="66" charset="0"/>
              </a:rPr>
              <a:t>) .. n]</a:t>
            </a:r>
            <a:r>
              <a:rPr lang="en-US" altLang="en-US" sz="2000" dirty="0"/>
              <a:t> </a:t>
            </a:r>
            <a:r>
              <a:rPr lang="en-US" altLang="en-US" dirty="0"/>
              <a:t>are leaves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72</a:t>
            </a:fld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32275" y="1800225"/>
            <a:ext cx="4149725" cy="638175"/>
            <a:chOff x="1108075" y="1339850"/>
            <a:chExt cx="4149725" cy="638175"/>
          </a:xfrm>
        </p:grpSpPr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1108075" y="1608137"/>
              <a:ext cx="4149725" cy="369888"/>
              <a:chOff x="554" y="668"/>
              <a:chExt cx="2614" cy="233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554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26</a:t>
                </a:r>
              </a:p>
            </p:txBody>
          </p:sp>
          <p:sp>
            <p:nvSpPr>
              <p:cNvPr id="12" name="Text Box 4"/>
              <p:cNvSpPr txBox="1">
                <a:spLocks noChangeArrowheads="1"/>
              </p:cNvSpPr>
              <p:nvPr/>
            </p:nvSpPr>
            <p:spPr bwMode="auto">
              <a:xfrm>
                <a:off x="816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dirty="0"/>
                  <a:t>24</a:t>
                </a: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1056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20</a:t>
                </a:r>
              </a:p>
            </p:txBody>
          </p:sp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1320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18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1584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17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848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19</a:t>
                </a:r>
              </a:p>
            </p:txBody>
          </p:sp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2112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13</a:t>
                </a: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2378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12</a:t>
                </a: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640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14</a:t>
                </a: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2904" y="668"/>
                <a:ext cx="264" cy="23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dirty="0"/>
                  <a:t>11</a:t>
                </a: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166813" y="1339850"/>
              <a:ext cx="40909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dirty="0"/>
                <a:t> 1     2       3       4      5        6      7       8       9      10</a:t>
              </a: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107113" y="3048000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26</a:t>
            </a:r>
          </a:p>
        </p:txBody>
      </p: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5122862" y="3502025"/>
            <a:ext cx="2425700" cy="763588"/>
            <a:chOff x="1703" y="1667"/>
            <a:chExt cx="1528" cy="481"/>
          </a:xfrm>
        </p:grpSpPr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1703" y="1813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24</a:t>
              </a:r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2906" y="1813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cxnSp>
          <p:nvCxnSpPr>
            <p:cNvPr id="26" name="AutoShape 32"/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2600" y="1667"/>
              <a:ext cx="353" cy="1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33"/>
            <p:cNvCxnSpPr>
              <a:cxnSpLocks noChangeShapeType="1"/>
              <a:stCxn id="22" idx="3"/>
              <a:endCxn id="24" idx="7"/>
            </p:cNvCxnSpPr>
            <p:nvPr/>
          </p:nvCxnSpPr>
          <p:spPr bwMode="auto">
            <a:xfrm flipH="1">
              <a:off x="1980" y="1667"/>
              <a:ext cx="390" cy="1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44"/>
          <p:cNvGrpSpPr>
            <a:grpSpLocks/>
          </p:cNvGrpSpPr>
          <p:nvPr/>
        </p:nvGrpSpPr>
        <p:grpSpPr bwMode="auto">
          <a:xfrm>
            <a:off x="4513263" y="4187829"/>
            <a:ext cx="1735138" cy="993776"/>
            <a:chOff x="1319" y="2111"/>
            <a:chExt cx="1093" cy="626"/>
          </a:xfrm>
        </p:grpSpPr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1319" y="240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2087" y="240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17</a:t>
              </a:r>
            </a:p>
          </p:txBody>
        </p:sp>
        <p:cxnSp>
          <p:nvCxnSpPr>
            <p:cNvPr id="31" name="AutoShape 35"/>
            <p:cNvCxnSpPr>
              <a:cxnSpLocks noChangeShapeType="1"/>
              <a:stCxn id="24" idx="3"/>
              <a:endCxn id="29" idx="0"/>
            </p:cNvCxnSpPr>
            <p:nvPr/>
          </p:nvCxnSpPr>
          <p:spPr bwMode="auto">
            <a:xfrm flipH="1">
              <a:off x="1482" y="2111"/>
              <a:ext cx="269" cy="2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6"/>
            <p:cNvCxnSpPr>
              <a:cxnSpLocks noChangeShapeType="1"/>
              <a:stCxn id="24" idx="5"/>
              <a:endCxn id="30" idx="0"/>
            </p:cNvCxnSpPr>
            <p:nvPr/>
          </p:nvCxnSpPr>
          <p:spPr bwMode="auto">
            <a:xfrm>
              <a:off x="1980" y="2111"/>
              <a:ext cx="269" cy="2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6565901" y="4187828"/>
            <a:ext cx="1570038" cy="992188"/>
            <a:chOff x="2612" y="2111"/>
            <a:chExt cx="989" cy="625"/>
          </a:xfrm>
        </p:grpSpPr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2612" y="240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19</a:t>
              </a:r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3276" y="240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13</a:t>
              </a:r>
            </a:p>
          </p:txBody>
        </p:sp>
        <p:cxnSp>
          <p:nvCxnSpPr>
            <p:cNvPr id="36" name="AutoShape 37"/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H="1">
              <a:off x="2775" y="2111"/>
              <a:ext cx="179" cy="2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8"/>
            <p:cNvCxnSpPr>
              <a:cxnSpLocks noChangeShapeType="1"/>
              <a:stCxn id="25" idx="5"/>
              <a:endCxn id="35" idx="0"/>
            </p:cNvCxnSpPr>
            <p:nvPr/>
          </p:nvCxnSpPr>
          <p:spPr bwMode="auto">
            <a:xfrm>
              <a:off x="3183" y="2111"/>
              <a:ext cx="255" cy="2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4132263" y="5103812"/>
            <a:ext cx="1201737" cy="990600"/>
            <a:chOff x="1079" y="2688"/>
            <a:chExt cx="757" cy="624"/>
          </a:xfrm>
        </p:grpSpPr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1079" y="2977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1511" y="2977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cxnSp>
          <p:nvCxnSpPr>
            <p:cNvPr id="41" name="AutoShape 39"/>
            <p:cNvCxnSpPr>
              <a:cxnSpLocks noChangeShapeType="1"/>
              <a:stCxn id="29" idx="3"/>
              <a:endCxn id="39" idx="0"/>
            </p:cNvCxnSpPr>
            <p:nvPr/>
          </p:nvCxnSpPr>
          <p:spPr bwMode="auto">
            <a:xfrm flipH="1">
              <a:off x="1242" y="2688"/>
              <a:ext cx="125" cy="2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0"/>
            <p:cNvCxnSpPr>
              <a:cxnSpLocks noChangeShapeType="1"/>
              <a:stCxn id="29" idx="5"/>
              <a:endCxn id="40" idx="0"/>
            </p:cNvCxnSpPr>
            <p:nvPr/>
          </p:nvCxnSpPr>
          <p:spPr bwMode="auto">
            <a:xfrm>
              <a:off x="1596" y="2688"/>
              <a:ext cx="77" cy="2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7"/>
          <p:cNvGrpSpPr>
            <a:grpSpLocks/>
          </p:cNvGrpSpPr>
          <p:nvPr/>
        </p:nvGrpSpPr>
        <p:grpSpPr bwMode="auto">
          <a:xfrm>
            <a:off x="5427664" y="5102226"/>
            <a:ext cx="515938" cy="992188"/>
            <a:chOff x="1895" y="2687"/>
            <a:chExt cx="325" cy="625"/>
          </a:xfrm>
        </p:grpSpPr>
        <p:sp>
          <p:nvSpPr>
            <p:cNvPr id="44" name="Oval 24"/>
            <p:cNvSpPr>
              <a:spLocks noChangeArrowheads="1"/>
            </p:cNvSpPr>
            <p:nvPr/>
          </p:nvSpPr>
          <p:spPr bwMode="auto">
            <a:xfrm>
              <a:off x="1895" y="2977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11</a:t>
              </a:r>
            </a:p>
          </p:txBody>
        </p:sp>
        <p:cxnSp>
          <p:nvCxnSpPr>
            <p:cNvPr id="45" name="AutoShape 42"/>
            <p:cNvCxnSpPr>
              <a:cxnSpLocks noChangeShapeType="1"/>
              <a:stCxn id="30" idx="3"/>
              <a:endCxn id="44" idx="0"/>
            </p:cNvCxnSpPr>
            <p:nvPr/>
          </p:nvCxnSpPr>
          <p:spPr bwMode="auto">
            <a:xfrm flipH="1">
              <a:off x="2057" y="2687"/>
              <a:ext cx="77" cy="2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5334000" y="2450068"/>
            <a:ext cx="2191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Max-heap as an array</a:t>
            </a: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867400" y="5349874"/>
            <a:ext cx="2635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Max-heap as a binary tree</a:t>
            </a: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3295142" y="6146799"/>
            <a:ext cx="5315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Node Insertion: Insert in last row from left to right</a:t>
            </a:r>
          </a:p>
          <a:p>
            <a:r>
              <a:rPr lang="en-US" altLang="en-US" dirty="0"/>
              <a:t>Node Deletion: Delete from last row from right to left</a:t>
            </a:r>
          </a:p>
        </p:txBody>
      </p:sp>
    </p:spTree>
    <p:extLst>
      <p:ext uri="{BB962C8B-B14F-4D97-AF65-F5344CB8AC3E}">
        <p14:creationId xmlns:p14="http://schemas.microsoft.com/office/powerpoint/2010/main" val="16697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56" grpId="0" autoUpdateAnimBg="0"/>
      <p:bldP spid="5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Building a Heap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4338" y="3048000"/>
            <a:ext cx="3795712" cy="1757044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altLang="en-US" sz="2000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altLang="en-US" sz="2000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altLang="en-US" sz="2000" dirty="0">
                <a:latin typeface="Monotype Corsiva" pitchFamily="66" charset="0"/>
              </a:rPr>
              <a:t> </a:t>
            </a:r>
            <a:r>
              <a:rPr lang="en-US" altLang="en-US" sz="2000" u="sng" dirty="0"/>
              <a:t>BUILD-MAX-HEAP</a:t>
            </a:r>
            <a:r>
              <a:rPr lang="en-US" altLang="en-US" sz="2000" u="sng" dirty="0"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>
                <a:latin typeface="Comic Sans MS" pitchFamily="66" charset="0"/>
              </a:rPr>
              <a:t>n</a:t>
            </a:r>
            <a:r>
              <a:rPr lang="en-US" altLang="en-US" sz="2000" dirty="0"/>
              <a:t> = length[A]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b="1" dirty="0"/>
              <a:t>for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← </a:t>
            </a: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en-US" sz="2000" dirty="0">
                <a:latin typeface="Comic Sans MS" pitchFamily="66" charset="0"/>
              </a:rPr>
              <a:t>n/2</a:t>
            </a: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en-US" sz="2000" dirty="0">
                <a:latin typeface="Monotype Corsiva" pitchFamily="66" charset="0"/>
              </a:rPr>
              <a:t> </a:t>
            </a:r>
            <a:r>
              <a:rPr lang="en-US" altLang="en-US" sz="2000" b="1" dirty="0" err="1"/>
              <a:t>downto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mic Sans MS" pitchFamily="66" charset="0"/>
              </a:rPr>
              <a:t>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/>
              <a:t>       </a:t>
            </a:r>
            <a:r>
              <a:rPr lang="en-US" altLang="en-US" sz="2000" b="1" dirty="0"/>
              <a:t>do</a:t>
            </a:r>
            <a:r>
              <a:rPr lang="en-US" altLang="en-US" sz="2000" dirty="0"/>
              <a:t> MAX-HEAPIFY</a:t>
            </a:r>
            <a:r>
              <a:rPr lang="en-US" altLang="en-US" sz="2000" dirty="0">
                <a:latin typeface="Comic Sans MS" pitchFamily="66" charset="0"/>
              </a:rPr>
              <a:t>(A,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, n)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19200"/>
            <a:ext cx="8458200" cy="1828800"/>
          </a:xfrm>
        </p:spPr>
        <p:txBody>
          <a:bodyPr>
            <a:normAutofit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US" altLang="en-US" sz="2200" dirty="0"/>
              <a:t>A given array containing n elements can be converted into a max-heap by applying MAX-HEAPIFY on all </a:t>
            </a:r>
            <a:r>
              <a:rPr lang="en-US" altLang="en-US" sz="2200" dirty="0">
                <a:sym typeface="Symbol" pitchFamily="18" charset="2"/>
              </a:rPr>
              <a:t>interior nodes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elements in the subarray A[1 … </a:t>
            </a:r>
            <a:r>
              <a:rPr lang="en-US" altLang="en-US" sz="2000" dirty="0">
                <a:sym typeface="Symbol" pitchFamily="18" charset="2"/>
              </a:rPr>
              <a:t>n/2</a:t>
            </a:r>
            <a:r>
              <a:rPr lang="en-US" altLang="en-US" sz="2000" dirty="0"/>
              <a:t>]</a:t>
            </a:r>
            <a:r>
              <a:rPr lang="en-US" altLang="en-US" sz="2000" dirty="0">
                <a:sym typeface="Symbol" pitchFamily="18" charset="2"/>
              </a:rPr>
              <a:t> are interior nodes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The elements in the subarray A[(</a:t>
            </a:r>
            <a:r>
              <a:rPr lang="en-US" altLang="en-US" sz="2000" dirty="0">
                <a:sym typeface="Symbol" pitchFamily="18" charset="2"/>
              </a:rPr>
              <a:t>n/2+1</a:t>
            </a:r>
            <a:r>
              <a:rPr lang="en-US" altLang="en-US" sz="2000" dirty="0"/>
              <a:t>) .. n] are leaves</a:t>
            </a:r>
          </a:p>
        </p:txBody>
      </p:sp>
      <p:grpSp>
        <p:nvGrpSpPr>
          <p:cNvPr id="412677" name="Group 5"/>
          <p:cNvGrpSpPr>
            <a:grpSpLocks/>
          </p:cNvGrpSpPr>
          <p:nvPr/>
        </p:nvGrpSpPr>
        <p:grpSpPr bwMode="auto">
          <a:xfrm>
            <a:off x="5170488" y="4737100"/>
            <a:ext cx="2943225" cy="2044700"/>
            <a:chOff x="137" y="715"/>
            <a:chExt cx="1854" cy="1288"/>
          </a:xfrm>
        </p:grpSpPr>
        <p:sp>
          <p:nvSpPr>
            <p:cNvPr id="412678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79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3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4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685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12686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2687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2688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12689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691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2692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2693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12695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12696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12698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12699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12700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12701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12702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12703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aphicFrame>
        <p:nvGraphicFramePr>
          <p:cNvPr id="41270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556"/>
              </p:ext>
            </p:extLst>
          </p:nvPr>
        </p:nvGraphicFramePr>
        <p:xfrm>
          <a:off x="688975" y="5962332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728" name="Text Box 56"/>
          <p:cNvSpPr txBox="1">
            <a:spLocks noChangeArrowheads="1"/>
          </p:cNvSpPr>
          <p:nvPr/>
        </p:nvSpPr>
        <p:spPr bwMode="auto">
          <a:xfrm>
            <a:off x="304800" y="594360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A:</a:t>
            </a:r>
          </a:p>
        </p:txBody>
      </p:sp>
      <p:sp>
        <p:nvSpPr>
          <p:cNvPr id="412729" name="Freeform 57"/>
          <p:cNvSpPr>
            <a:spLocks/>
          </p:cNvSpPr>
          <p:nvPr/>
        </p:nvSpPr>
        <p:spPr bwMode="auto">
          <a:xfrm>
            <a:off x="5318125" y="4667250"/>
            <a:ext cx="2636838" cy="1811338"/>
          </a:xfrm>
          <a:custGeom>
            <a:avLst/>
            <a:gdLst>
              <a:gd name="T0" fmla="*/ 300 w 1661"/>
              <a:gd name="T1" fmla="*/ 593 h 1141"/>
              <a:gd name="T2" fmla="*/ 260 w 1661"/>
              <a:gd name="T3" fmla="*/ 638 h 1141"/>
              <a:gd name="T4" fmla="*/ 158 w 1661"/>
              <a:gd name="T5" fmla="*/ 666 h 1141"/>
              <a:gd name="T6" fmla="*/ 85 w 1661"/>
              <a:gd name="T7" fmla="*/ 694 h 1141"/>
              <a:gd name="T8" fmla="*/ 57 w 1661"/>
              <a:gd name="T9" fmla="*/ 711 h 1141"/>
              <a:gd name="T10" fmla="*/ 12 w 1661"/>
              <a:gd name="T11" fmla="*/ 768 h 1141"/>
              <a:gd name="T12" fmla="*/ 0 w 1661"/>
              <a:gd name="T13" fmla="*/ 802 h 1141"/>
              <a:gd name="T14" fmla="*/ 40 w 1661"/>
              <a:gd name="T15" fmla="*/ 966 h 1141"/>
              <a:gd name="T16" fmla="*/ 62 w 1661"/>
              <a:gd name="T17" fmla="*/ 1011 h 1141"/>
              <a:gd name="T18" fmla="*/ 91 w 1661"/>
              <a:gd name="T19" fmla="*/ 1056 h 1141"/>
              <a:gd name="T20" fmla="*/ 125 w 1661"/>
              <a:gd name="T21" fmla="*/ 1078 h 1141"/>
              <a:gd name="T22" fmla="*/ 108 w 1661"/>
              <a:gd name="T23" fmla="*/ 1084 h 1141"/>
              <a:gd name="T24" fmla="*/ 147 w 1661"/>
              <a:gd name="T25" fmla="*/ 1095 h 1141"/>
              <a:gd name="T26" fmla="*/ 277 w 1661"/>
              <a:gd name="T27" fmla="*/ 1129 h 1141"/>
              <a:gd name="T28" fmla="*/ 322 w 1661"/>
              <a:gd name="T29" fmla="*/ 1124 h 1141"/>
              <a:gd name="T30" fmla="*/ 334 w 1661"/>
              <a:gd name="T31" fmla="*/ 1135 h 1141"/>
              <a:gd name="T32" fmla="*/ 350 w 1661"/>
              <a:gd name="T33" fmla="*/ 1124 h 1141"/>
              <a:gd name="T34" fmla="*/ 418 w 1661"/>
              <a:gd name="T35" fmla="*/ 1101 h 1141"/>
              <a:gd name="T36" fmla="*/ 475 w 1661"/>
              <a:gd name="T37" fmla="*/ 1078 h 1141"/>
              <a:gd name="T38" fmla="*/ 514 w 1661"/>
              <a:gd name="T39" fmla="*/ 1067 h 1141"/>
              <a:gd name="T40" fmla="*/ 791 w 1661"/>
              <a:gd name="T41" fmla="*/ 1095 h 1141"/>
              <a:gd name="T42" fmla="*/ 910 w 1661"/>
              <a:gd name="T43" fmla="*/ 1141 h 1141"/>
              <a:gd name="T44" fmla="*/ 972 w 1661"/>
              <a:gd name="T45" fmla="*/ 1101 h 1141"/>
              <a:gd name="T46" fmla="*/ 977 w 1661"/>
              <a:gd name="T47" fmla="*/ 920 h 1141"/>
              <a:gd name="T48" fmla="*/ 989 w 1661"/>
              <a:gd name="T49" fmla="*/ 909 h 1141"/>
              <a:gd name="T50" fmla="*/ 1147 w 1661"/>
              <a:gd name="T51" fmla="*/ 824 h 1141"/>
              <a:gd name="T52" fmla="*/ 1373 w 1661"/>
              <a:gd name="T53" fmla="*/ 847 h 1141"/>
              <a:gd name="T54" fmla="*/ 1587 w 1661"/>
              <a:gd name="T55" fmla="*/ 819 h 1141"/>
              <a:gd name="T56" fmla="*/ 1610 w 1661"/>
              <a:gd name="T57" fmla="*/ 796 h 1141"/>
              <a:gd name="T58" fmla="*/ 1638 w 1661"/>
              <a:gd name="T59" fmla="*/ 751 h 1141"/>
              <a:gd name="T60" fmla="*/ 1644 w 1661"/>
              <a:gd name="T61" fmla="*/ 734 h 1141"/>
              <a:gd name="T62" fmla="*/ 1649 w 1661"/>
              <a:gd name="T63" fmla="*/ 717 h 1141"/>
              <a:gd name="T64" fmla="*/ 1661 w 1661"/>
              <a:gd name="T65" fmla="*/ 683 h 1141"/>
              <a:gd name="T66" fmla="*/ 1632 w 1661"/>
              <a:gd name="T67" fmla="*/ 570 h 1141"/>
              <a:gd name="T68" fmla="*/ 1615 w 1661"/>
              <a:gd name="T69" fmla="*/ 519 h 1141"/>
              <a:gd name="T70" fmla="*/ 1610 w 1661"/>
              <a:gd name="T71" fmla="*/ 469 h 1141"/>
              <a:gd name="T72" fmla="*/ 1598 w 1661"/>
              <a:gd name="T73" fmla="*/ 423 h 1141"/>
              <a:gd name="T74" fmla="*/ 1587 w 1661"/>
              <a:gd name="T75" fmla="*/ 367 h 1141"/>
              <a:gd name="T76" fmla="*/ 1553 w 1661"/>
              <a:gd name="T77" fmla="*/ 299 h 1141"/>
              <a:gd name="T78" fmla="*/ 1519 w 1661"/>
              <a:gd name="T79" fmla="*/ 226 h 1141"/>
              <a:gd name="T80" fmla="*/ 1491 w 1661"/>
              <a:gd name="T81" fmla="*/ 186 h 1141"/>
              <a:gd name="T82" fmla="*/ 1378 w 1661"/>
              <a:gd name="T83" fmla="*/ 102 h 1141"/>
              <a:gd name="T84" fmla="*/ 1265 w 1661"/>
              <a:gd name="T85" fmla="*/ 51 h 1141"/>
              <a:gd name="T86" fmla="*/ 1130 w 1661"/>
              <a:gd name="T87" fmla="*/ 0 h 1141"/>
              <a:gd name="T88" fmla="*/ 983 w 1661"/>
              <a:gd name="T89" fmla="*/ 11 h 1141"/>
              <a:gd name="T90" fmla="*/ 926 w 1661"/>
              <a:gd name="T91" fmla="*/ 22 h 1141"/>
              <a:gd name="T92" fmla="*/ 893 w 1661"/>
              <a:gd name="T93" fmla="*/ 34 h 1141"/>
              <a:gd name="T94" fmla="*/ 814 w 1661"/>
              <a:gd name="T95" fmla="*/ 73 h 1141"/>
              <a:gd name="T96" fmla="*/ 734 w 1661"/>
              <a:gd name="T97" fmla="*/ 113 h 1141"/>
              <a:gd name="T98" fmla="*/ 661 w 1661"/>
              <a:gd name="T99" fmla="*/ 164 h 1141"/>
              <a:gd name="T100" fmla="*/ 616 w 1661"/>
              <a:gd name="T101" fmla="*/ 198 h 1141"/>
              <a:gd name="T102" fmla="*/ 582 w 1661"/>
              <a:gd name="T103" fmla="*/ 220 h 1141"/>
              <a:gd name="T104" fmla="*/ 571 w 1661"/>
              <a:gd name="T105" fmla="*/ 237 h 1141"/>
              <a:gd name="T106" fmla="*/ 554 w 1661"/>
              <a:gd name="T107" fmla="*/ 243 h 1141"/>
              <a:gd name="T108" fmla="*/ 531 w 1661"/>
              <a:gd name="T109" fmla="*/ 265 h 1141"/>
              <a:gd name="T110" fmla="*/ 486 w 1661"/>
              <a:gd name="T111" fmla="*/ 294 h 1141"/>
              <a:gd name="T112" fmla="*/ 418 w 1661"/>
              <a:gd name="T113" fmla="*/ 350 h 1141"/>
              <a:gd name="T114" fmla="*/ 384 w 1661"/>
              <a:gd name="T115" fmla="*/ 384 h 1141"/>
              <a:gd name="T116" fmla="*/ 350 w 1661"/>
              <a:gd name="T117" fmla="*/ 440 h 1141"/>
              <a:gd name="T118" fmla="*/ 328 w 1661"/>
              <a:gd name="T119" fmla="*/ 486 h 1141"/>
              <a:gd name="T120" fmla="*/ 300 w 1661"/>
              <a:gd name="T121" fmla="*/ 576 h 1141"/>
              <a:gd name="T122" fmla="*/ 300 w 1661"/>
              <a:gd name="T123" fmla="*/ 593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73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298080" y="4406900"/>
            <a:ext cx="9204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mic Sans MS" pitchFamily="66" charset="0"/>
              </a:rPr>
              <a:t>O(</a:t>
            </a:r>
            <a:r>
              <a:rPr lang="en-US" altLang="en-US" sz="2000" dirty="0" err="1">
                <a:latin typeface="Comic Sans MS" pitchFamily="66" charset="0"/>
              </a:rPr>
              <a:t>lgn</a:t>
            </a:r>
            <a:r>
              <a:rPr lang="en-US" altLang="en-US" sz="2000" dirty="0">
                <a:latin typeface="Comic Sans MS" pitchFamily="66" charset="0"/>
              </a:rPr>
              <a:t>)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410200" y="4122737"/>
            <a:ext cx="7136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itchFamily="66" charset="0"/>
              </a:rPr>
              <a:t>O(n)</a:t>
            </a: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5181600" y="3903662"/>
            <a:ext cx="152400" cy="973138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522288" y="5097462"/>
            <a:ext cx="3721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i="1" dirty="0">
                <a:sym typeface="Symbol" pitchFamily="18" charset="2"/>
              </a:rPr>
              <a:t>Complexity of BUILD-MAX-HEAP?</a:t>
            </a:r>
            <a:endParaRPr lang="en-US" sz="2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4204058" y="5112851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itchFamily="66" charset="0"/>
              </a:rPr>
              <a:t>O(n </a:t>
            </a:r>
            <a:r>
              <a:rPr lang="en-US" altLang="en-US" dirty="0" err="1">
                <a:latin typeface="Comic Sans MS" pitchFamily="66" charset="0"/>
              </a:rPr>
              <a:t>lgn</a:t>
            </a:r>
            <a:r>
              <a:rPr lang="en-US" altLang="en-US" dirty="0">
                <a:latin typeface="Comic Sans MS" pitchFamily="66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/>
      <p:bldP spid="412729" grpId="0" animBg="1"/>
      <p:bldP spid="37" grpId="0"/>
      <p:bldP spid="38" grpId="0"/>
      <p:bldP spid="39" grpId="0" animBg="1"/>
      <p:bldP spid="2" grpId="0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8938"/>
            <a:ext cx="8229600" cy="906462"/>
          </a:xfrm>
        </p:spPr>
        <p:txBody>
          <a:bodyPr/>
          <a:lstStyle/>
          <a:p>
            <a:pPr algn="l"/>
            <a:r>
              <a:rPr lang="en-US" altLang="en-US" sz="4000" dirty="0"/>
              <a:t>Example:             A: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610146"/>
              </p:ext>
            </p:extLst>
          </p:nvPr>
        </p:nvGraphicFramePr>
        <p:xfrm>
          <a:off x="4164013" y="73152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9083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429084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5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6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7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90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091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092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093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094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095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096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097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099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00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01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03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04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06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07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09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10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429111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2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3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4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5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6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7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18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19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20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21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22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23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24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25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26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27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28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29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30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31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32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33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34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35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36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37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429138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39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0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1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2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3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4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45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46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47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48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49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50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51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52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53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54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55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56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57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58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59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60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61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62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63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64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429165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6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7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8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9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0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1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72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73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74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75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76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77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78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79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80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81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82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83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84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85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86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87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 dirty="0"/>
                <a:t>7</a:t>
              </a:r>
            </a:p>
          </p:txBody>
        </p:sp>
        <p:sp>
          <p:nvSpPr>
            <p:cNvPr id="429188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89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90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91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429192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3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4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5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6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7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8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99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200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201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202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203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204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205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206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207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208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209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210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211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212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213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214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215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216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217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218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429219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0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1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2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3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4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5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226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227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228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229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230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231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232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233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234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235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236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237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 dirty="0"/>
                <a:t>3</a:t>
              </a:r>
            </a:p>
          </p:txBody>
        </p:sp>
        <p:sp>
          <p:nvSpPr>
            <p:cNvPr id="429238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239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240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241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242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243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244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1</a:t>
            </a:r>
          </a:p>
        </p:txBody>
      </p:sp>
      <p:sp>
        <p:nvSpPr>
          <p:cNvPr id="172" name="Slide Number Placeholder 5"/>
          <p:cNvSpPr txBox="1">
            <a:spLocks/>
          </p:cNvSpPr>
          <p:nvPr/>
        </p:nvSpPr>
        <p:spPr bwMode="auto">
          <a:xfrm>
            <a:off x="8531788" y="6385560"/>
            <a:ext cx="54864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BA55CD15-726D-40F8-ACF4-A3375CA3CF57}" type="slidenum">
              <a:rPr lang="en-US" sz="1800" smtClean="0">
                <a:solidFill>
                  <a:srgbClr val="FFFFFF"/>
                </a:solidFill>
              </a:rPr>
              <a:pPr eaLnBrk="1" hangingPunct="1"/>
              <a:t>74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01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dirty="0"/>
              <a:t>A given array which has been </a:t>
            </a:r>
            <a:r>
              <a:rPr lang="en-US" altLang="en-US" dirty="0" err="1"/>
              <a:t>heapified</a:t>
            </a:r>
            <a:r>
              <a:rPr lang="en-US" altLang="en-US" dirty="0"/>
              <a:t> does not mean it is sorted</a:t>
            </a:r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sz="1800" dirty="0"/>
          </a:p>
          <a:p>
            <a:pPr marL="114300" indent="0">
              <a:buNone/>
            </a:pPr>
            <a:endParaRPr lang="en-US" altLang="en-US" sz="1800" dirty="0"/>
          </a:p>
          <a:p>
            <a:pPr marL="114300" indent="0">
              <a:buNone/>
            </a:pPr>
            <a:r>
              <a:rPr lang="en-US" altLang="en-US" dirty="0"/>
              <a:t>Notice that the largest number is at the root. It can be swapped with the rightmost leaf at the deepest level (its original position) and heap size decreased.</a:t>
            </a:r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The new root has lost heap property. </a:t>
            </a:r>
            <a:r>
              <a:rPr lang="en-US" altLang="en-US" dirty="0" err="1">
                <a:solidFill>
                  <a:srgbClr val="CC0000"/>
                </a:solidFill>
              </a:rPr>
              <a:t>Heapify</a:t>
            </a:r>
            <a:r>
              <a:rPr lang="en-US" altLang="en-US" dirty="0"/>
              <a:t> the new root and repeat this process until only one node remain.</a:t>
            </a:r>
          </a:p>
          <a:p>
            <a:pPr marL="1051560" lvl="3" indent="0">
              <a:buNone/>
            </a:pPr>
            <a:endParaRPr lang="en-US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75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Heap Sort</a:t>
            </a:r>
            <a:endParaRPr lang="en-US" altLang="en-US" dirty="0"/>
          </a:p>
        </p:txBody>
      </p: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2819400" y="1876869"/>
            <a:ext cx="2700680" cy="1780731"/>
            <a:chOff x="2062" y="1223"/>
            <a:chExt cx="1968" cy="1044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2062" y="2027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Verdana" pitchFamily="34" charset="0"/>
                </a:rPr>
                <a:t>14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2565" y="2011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Verdana" pitchFamily="34" charset="0"/>
                </a:rPr>
                <a:t>21</a:t>
              </a: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3694" y="2011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3050" y="2011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Verdana" pitchFamily="34" charset="0"/>
                </a:rPr>
                <a:t>9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>
              <a:off x="3273" y="1793"/>
              <a:ext cx="15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="1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32" y="1759"/>
              <a:ext cx="186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="1"/>
            </a:p>
          </p:txBody>
        </p:sp>
        <p:sp>
          <p:nvSpPr>
            <p:cNvPr id="43" name="Oval 25"/>
            <p:cNvSpPr>
              <a:spLocks noChangeArrowheads="1"/>
            </p:cNvSpPr>
            <p:nvPr/>
          </p:nvSpPr>
          <p:spPr bwMode="auto">
            <a:xfrm>
              <a:off x="2821" y="1223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Verdana" pitchFamily="34" charset="0"/>
                </a:rPr>
                <a:t>25</a:t>
              </a:r>
            </a:p>
          </p:txBody>
        </p:sp>
        <p:sp>
          <p:nvSpPr>
            <p:cNvPr id="44" name="Oval 26"/>
            <p:cNvSpPr>
              <a:spLocks noChangeArrowheads="1"/>
            </p:cNvSpPr>
            <p:nvPr/>
          </p:nvSpPr>
          <p:spPr bwMode="auto">
            <a:xfrm>
              <a:off x="3324" y="1564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Verdana" pitchFamily="34" charset="0"/>
                </a:rPr>
                <a:t>17</a:t>
              </a:r>
            </a:p>
          </p:txBody>
        </p:sp>
        <p:sp>
          <p:nvSpPr>
            <p:cNvPr id="45" name="Oval 27"/>
            <p:cNvSpPr>
              <a:spLocks noChangeArrowheads="1"/>
            </p:cNvSpPr>
            <p:nvPr/>
          </p:nvSpPr>
          <p:spPr bwMode="auto">
            <a:xfrm>
              <a:off x="2309" y="1564"/>
              <a:ext cx="33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Verdana" pitchFamily="34" charset="0"/>
                </a:rPr>
                <a:t>22</a:t>
              </a: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flipH="1">
              <a:off x="2565" y="1413"/>
              <a:ext cx="302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="1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30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="1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flipH="1">
              <a:off x="2274" y="1793"/>
              <a:ext cx="123" cy="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="1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2565" y="1804"/>
              <a:ext cx="116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7270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381000" y="304800"/>
            <a:ext cx="8229600" cy="906462"/>
          </a:xfrm>
        </p:spPr>
        <p:txBody>
          <a:bodyPr/>
          <a:lstStyle/>
          <a:p>
            <a:pPr algn="l"/>
            <a:r>
              <a:rPr lang="en-US" altLang="en-US" sz="4000" dirty="0"/>
              <a:t>Example:			A=[7, 4, 3, 1, 2]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76</a:t>
            </a:fld>
            <a:endParaRPr lang="en-US" sz="1800" dirty="0">
              <a:solidFill>
                <a:srgbClr val="FFFFFF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42852"/>
              </p:ext>
            </p:extLst>
          </p:nvPr>
        </p:nvGraphicFramePr>
        <p:xfrm>
          <a:off x="228600" y="403860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Paint Shop Pro Image" r:id="rId4" imgW="3814634" imgH="2126829" progId="PaintShopPro">
                  <p:embed/>
                </p:oleObj>
              </mc:Choice>
              <mc:Fallback>
                <p:oleObj name="Paint Shop Pro Image" r:id="rId4" imgW="3814634" imgH="2126829" progId="PaintShopPro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666734"/>
              </p:ext>
            </p:extLst>
          </p:nvPr>
        </p:nvGraphicFramePr>
        <p:xfrm>
          <a:off x="228600" y="172085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Paint Shop Pro Image" r:id="rId6" imgW="3512195" imgH="2097561" progId="PaintShopPro">
                  <p:embed/>
                </p:oleObj>
              </mc:Choice>
              <mc:Fallback>
                <p:oleObj name="Paint Shop Pro Image" r:id="rId6" imgW="3512195" imgH="2097561" progId="PaintShopPro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2085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03416"/>
              </p:ext>
            </p:extLst>
          </p:nvPr>
        </p:nvGraphicFramePr>
        <p:xfrm>
          <a:off x="3057525" y="172085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Paint Shop Pro Image" r:id="rId8" imgW="3482927" imgH="2107317" progId="PaintShopPro">
                  <p:embed/>
                </p:oleObj>
              </mc:Choice>
              <mc:Fallback>
                <p:oleObj name="Paint Shop Pro Image" r:id="rId8" imgW="3482927" imgH="2107317" progId="PaintShopPro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72085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7008"/>
              </p:ext>
            </p:extLst>
          </p:nvPr>
        </p:nvGraphicFramePr>
        <p:xfrm>
          <a:off x="5867400" y="172085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Paint Shop Pro Image" r:id="rId10" imgW="3687805" imgH="2078049" progId="PaintShopPro">
                  <p:embed/>
                </p:oleObj>
              </mc:Choice>
              <mc:Fallback>
                <p:oleObj name="Paint Shop Pro Image" r:id="rId10" imgW="3687805" imgH="2078049" progId="PaintShopPro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2085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38962"/>
              </p:ext>
            </p:extLst>
          </p:nvPr>
        </p:nvGraphicFramePr>
        <p:xfrm>
          <a:off x="3209925" y="405288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Paint Shop Pro Image" r:id="rId12" imgW="3502439" imgH="2087805" progId="PaintShopPro">
                  <p:embed/>
                </p:oleObj>
              </mc:Choice>
              <mc:Fallback>
                <p:oleObj name="Paint Shop Pro Image" r:id="rId12" imgW="3502439" imgH="2087805" progId="PaintShopPro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05288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76982"/>
              </p:ext>
            </p:extLst>
          </p:nvPr>
        </p:nvGraphicFramePr>
        <p:xfrm>
          <a:off x="5972175" y="4491038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Paint Shop Pro Image" r:id="rId14" imgW="3551220" imgH="839252" progId="PaintShopPro">
                  <p:embed/>
                </p:oleObj>
              </mc:Choice>
              <mc:Fallback>
                <p:oleObj name="Paint Shop Pro Image" r:id="rId14" imgW="3551220" imgH="839252" progId="PaintShopPro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491038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81000" y="2178050"/>
            <a:ext cx="2284413" cy="1403350"/>
            <a:chOff x="336" y="1152"/>
            <a:chExt cx="1439" cy="884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057" y="1152"/>
              <a:ext cx="96" cy="384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36" y="1824"/>
              <a:ext cx="14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solidFill>
                    <a:srgbClr val="DD0111"/>
                  </a:solidFill>
                </a:rPr>
                <a:t>MAX-HEAPIFY(A, 1, 4)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3200400" y="1949450"/>
            <a:ext cx="2284413" cy="1631950"/>
            <a:chOff x="2112" y="1008"/>
            <a:chExt cx="1439" cy="1028"/>
          </a:xfrm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112" y="1824"/>
              <a:ext cx="14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solidFill>
                    <a:srgbClr val="DD0111"/>
                  </a:solidFill>
                </a:rPr>
                <a:t>MAX-HEAPIFY(A, 1, 3)</a:t>
              </a: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6096000" y="1873250"/>
            <a:ext cx="2284413" cy="1708150"/>
            <a:chOff x="3936" y="960"/>
            <a:chExt cx="1439" cy="1076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936" y="1824"/>
              <a:ext cx="14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solidFill>
                    <a:srgbClr val="DD0111"/>
                  </a:solidFill>
                </a:rPr>
                <a:t>MAX-HEAPIFY(A, 1, 2)</a:t>
              </a: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381000" y="4229100"/>
            <a:ext cx="2284413" cy="1714500"/>
            <a:chOff x="336" y="2592"/>
            <a:chExt cx="1439" cy="1080"/>
          </a:xfrm>
        </p:grpSpPr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36" y="3460"/>
              <a:ext cx="14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solidFill>
                    <a:srgbClr val="DD0111"/>
                  </a:solidFill>
                </a:rPr>
                <a:t>MAX-HEAPIFY(A, 1, 1)</a:t>
              </a: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5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290638"/>
            <a:ext cx="7802562" cy="251936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dirty="0"/>
              <a:t>HEAPSORT(A)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BUILD-MAX-HEAP</a:t>
            </a:r>
            <a:r>
              <a:rPr lang="en-US" altLang="en-US" dirty="0"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for </a:t>
            </a:r>
            <a:r>
              <a:rPr lang="en-US" altLang="en-US" dirty="0" err="1">
                <a:latin typeface="Comic Sans MS" pitchFamily="66" charset="0"/>
              </a:rPr>
              <a:t>i</a:t>
            </a:r>
            <a:r>
              <a:rPr lang="en-US" altLang="en-US" dirty="0">
                <a:latin typeface="Comic Sans MS" pitchFamily="66" charset="0"/>
              </a:rPr>
              <a:t> ← length[A]</a:t>
            </a:r>
            <a:r>
              <a:rPr lang="en-US" altLang="en-US" i="1" dirty="0"/>
              <a:t> </a:t>
            </a:r>
            <a:r>
              <a:rPr lang="en-US" altLang="en-US" b="1" dirty="0" err="1"/>
              <a:t>downto</a:t>
            </a:r>
            <a:r>
              <a:rPr lang="en-US" altLang="en-US" b="1" dirty="0"/>
              <a:t> </a:t>
            </a:r>
            <a:r>
              <a:rPr lang="en-US" altLang="en-US" dirty="0"/>
              <a:t>2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 </a:t>
            </a:r>
            <a:r>
              <a:rPr lang="en-US" altLang="en-US" dirty="0"/>
              <a:t>exchange </a:t>
            </a:r>
            <a:r>
              <a:rPr lang="en-US" altLang="en-US" dirty="0">
                <a:latin typeface="Comic Sans MS" pitchFamily="66" charset="0"/>
              </a:rPr>
              <a:t>A[1] ↔ A[</a:t>
            </a:r>
            <a:r>
              <a:rPr lang="en-US" altLang="en-US" dirty="0" err="1">
                <a:latin typeface="Comic Sans MS" pitchFamily="66" charset="0"/>
              </a:rPr>
              <a:t>i</a:t>
            </a:r>
            <a:r>
              <a:rPr lang="en-US" altLang="en-US" dirty="0"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          MAX-HEAPIFY</a:t>
            </a:r>
            <a:r>
              <a:rPr lang="en-US" altLang="en-US" dirty="0">
                <a:latin typeface="Comic Sans MS" pitchFamily="66" charset="0"/>
              </a:rPr>
              <a:t>(A, 1, </a:t>
            </a:r>
            <a:r>
              <a:rPr lang="en-US" altLang="en-US" dirty="0" err="1">
                <a:latin typeface="Comic Sans MS" pitchFamily="66" charset="0"/>
              </a:rPr>
              <a:t>i</a:t>
            </a:r>
            <a:r>
              <a:rPr lang="en-US" altLang="en-US" dirty="0">
                <a:latin typeface="Comic Sans MS" pitchFamily="66" charset="0"/>
              </a:rPr>
              <a:t> - 1)</a:t>
            </a:r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5181600" y="1752601"/>
            <a:ext cx="2690813" cy="1801813"/>
            <a:chOff x="3965" y="1478"/>
            <a:chExt cx="1695" cy="1135"/>
          </a:xfrm>
        </p:grpSpPr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3965" y="1478"/>
              <a:ext cx="77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latin typeface="Comic Sans MS" pitchFamily="66" charset="0"/>
                </a:rPr>
                <a:t>O(n </a:t>
              </a:r>
              <a:r>
                <a:rPr lang="en-US" altLang="en-US" sz="2200" dirty="0" err="1">
                  <a:latin typeface="Comic Sans MS" pitchFamily="66" charset="0"/>
                </a:rPr>
                <a:t>lgn</a:t>
              </a:r>
              <a:r>
                <a:rPr lang="en-US" altLang="en-US" sz="2200" dirty="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6230" name="Text Box 6"/>
            <p:cNvSpPr txBox="1">
              <a:spLocks noChangeArrowheads="1"/>
            </p:cNvSpPr>
            <p:nvPr/>
          </p:nvSpPr>
          <p:spPr bwMode="auto">
            <a:xfrm>
              <a:off x="3965" y="2342"/>
              <a:ext cx="7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200" dirty="0">
                  <a:latin typeface="Comic Sans MS" pitchFamily="66" charset="0"/>
                </a:rPr>
                <a:t>O(</a:t>
              </a:r>
              <a:r>
                <a:rPr lang="en-US" altLang="en-US" sz="2200" dirty="0" err="1">
                  <a:latin typeface="Comic Sans MS" pitchFamily="66" charset="0"/>
                </a:rPr>
                <a:t>lgn</a:t>
              </a:r>
              <a:r>
                <a:rPr lang="en-US" altLang="en-US" sz="2200" dirty="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436231" name="AutoShape 7"/>
            <p:cNvSpPr>
              <a:spLocks/>
            </p:cNvSpPr>
            <p:nvPr/>
          </p:nvSpPr>
          <p:spPr bwMode="auto">
            <a:xfrm>
              <a:off x="4692" y="1862"/>
              <a:ext cx="144" cy="672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436232" name="Text Box 8"/>
            <p:cNvSpPr txBox="1">
              <a:spLocks noChangeArrowheads="1"/>
            </p:cNvSpPr>
            <p:nvPr/>
          </p:nvSpPr>
          <p:spPr bwMode="auto">
            <a:xfrm>
              <a:off x="4857" y="2054"/>
              <a:ext cx="80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dirty="0">
                  <a:latin typeface="Comic Sans MS" pitchFamily="66" charset="0"/>
                </a:rPr>
                <a:t>n-1</a:t>
              </a:r>
              <a:r>
                <a:rPr lang="en-US" altLang="en-US" sz="2200" dirty="0">
                  <a:latin typeface="Monotype Corsiva" pitchFamily="66" charset="0"/>
                </a:rPr>
                <a:t> </a:t>
              </a:r>
              <a:r>
                <a:rPr lang="en-US" altLang="en-US" sz="2200" dirty="0"/>
                <a:t>times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77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Heap Sort </a:t>
            </a:r>
            <a:r>
              <a:rPr lang="en-US" sz="4000" dirty="0"/>
              <a:t>Pseudocode</a:t>
            </a:r>
            <a:endParaRPr lang="en-US" alt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1000" y="3869194"/>
            <a:ext cx="5372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</a:rPr>
              <a:t>What is the running time of </a:t>
            </a:r>
            <a:r>
              <a:rPr lang="en-US" altLang="en-US" sz="2200" b="1" dirty="0">
                <a:solidFill>
                  <a:srgbClr val="002060"/>
                </a:solidFill>
                <a:latin typeface="Courier New" pitchFamily="49" charset="0"/>
              </a:rPr>
              <a:t>HEAPSORT()</a:t>
            </a: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613400" y="3810000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O(n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itchFamily="18" charset="0"/>
              </a:rPr>
              <a:t>lgn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04800" y="4572000"/>
            <a:ext cx="8001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dirty="0"/>
              <a:t>Why Heap Sort?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Heap Sort is always O(n </a:t>
            </a:r>
            <a:r>
              <a:rPr lang="en-US" altLang="en-US" dirty="0" err="1"/>
              <a:t>lgn</a:t>
            </a:r>
            <a:r>
              <a:rPr lang="en-US" altLang="en-US" dirty="0"/>
              <a:t>) and is in-place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Quicksort is usually O(n </a:t>
            </a:r>
            <a:r>
              <a:rPr lang="en-US" altLang="en-US" dirty="0" err="1"/>
              <a:t>lgn</a:t>
            </a:r>
            <a:r>
              <a:rPr lang="en-US" altLang="en-US" dirty="0"/>
              <a:t>) but in the worst case slows to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Quicksort is generally faster, but Heapsort is better in time-critical applications</a:t>
            </a:r>
            <a:endParaRPr lang="en-US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How Fast Can We Sort?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001000" cy="5410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Selection Sort, Bubble Sort, Insertion Sort </a:t>
            </a:r>
            <a:r>
              <a:rPr lang="en-US" altLang="en-US" dirty="0">
                <a:sym typeface="Wingdings" panose="05000000000000000000" pitchFamily="2" charset="2"/>
              </a:rPr>
              <a:t>  O(n</a:t>
            </a:r>
            <a:r>
              <a:rPr lang="en-US" altLang="en-US" baseline="30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  <a:endParaRPr lang="en-US" altLang="en-US" dirty="0"/>
          </a:p>
          <a:p>
            <a:r>
              <a:rPr lang="en-US" altLang="en-US" dirty="0"/>
              <a:t>Merge Sort, Quick Sort, Heap Sort </a:t>
            </a:r>
            <a:r>
              <a:rPr lang="en-US" altLang="en-US" dirty="0">
                <a:sym typeface="Wingdings" panose="05000000000000000000" pitchFamily="2" charset="2"/>
              </a:rPr>
              <a:t>  O(n </a:t>
            </a:r>
            <a:r>
              <a:rPr lang="en-US" altLang="en-US" dirty="0" err="1">
                <a:sym typeface="Wingdings" panose="05000000000000000000" pitchFamily="2" charset="2"/>
              </a:rPr>
              <a:t>lg</a:t>
            </a:r>
            <a:r>
              <a:rPr lang="en-US" altLang="en-US" dirty="0">
                <a:sym typeface="Wingdings" panose="05000000000000000000" pitchFamily="2" charset="2"/>
              </a:rPr>
              <a:t> n)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What is common to all these algorithms?</a:t>
            </a:r>
          </a:p>
          <a:p>
            <a:pPr lvl="1"/>
            <a:r>
              <a:rPr lang="en-US" altLang="en-US" dirty="0"/>
              <a:t>Make </a:t>
            </a:r>
            <a:r>
              <a:rPr lang="en-US" altLang="en-US" b="1" dirty="0"/>
              <a:t>comparisons</a:t>
            </a:r>
            <a:r>
              <a:rPr lang="en-US" altLang="en-US" dirty="0"/>
              <a:t> between input elements</a:t>
            </a:r>
          </a:p>
          <a:p>
            <a:endParaRPr lang="en-US" altLang="en-US" sz="1400" dirty="0"/>
          </a:p>
          <a:p>
            <a:r>
              <a:rPr lang="en-US" altLang="en-US" u="sng" dirty="0"/>
              <a:t>Lower bound for comparison based sorting</a:t>
            </a:r>
          </a:p>
          <a:p>
            <a:pPr lvl="1"/>
            <a:r>
              <a:rPr lang="en-US" altLang="en-US" b="1" dirty="0"/>
              <a:t>Theorem: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D0111"/>
                </a:solidFill>
              </a:rPr>
              <a:t>To sort n elements, comparison sorts </a:t>
            </a:r>
            <a:r>
              <a:rPr lang="en-US" altLang="en-US" b="1" dirty="0">
                <a:solidFill>
                  <a:srgbClr val="DD0111"/>
                </a:solidFill>
              </a:rPr>
              <a:t>must</a:t>
            </a:r>
            <a:r>
              <a:rPr lang="en-US" altLang="en-US" dirty="0">
                <a:solidFill>
                  <a:srgbClr val="DD0111"/>
                </a:solidFill>
              </a:rPr>
              <a:t> make </a:t>
            </a:r>
            <a:r>
              <a:rPr lang="en-US" altLang="en-US" dirty="0">
                <a:solidFill>
                  <a:srgbClr val="DD0111"/>
                </a:solidFill>
                <a:sym typeface="Symbol" pitchFamily="18" charset="2"/>
              </a:rPr>
              <a:t>(</a:t>
            </a:r>
            <a:r>
              <a:rPr lang="en-US" altLang="en-US" dirty="0" err="1">
                <a:solidFill>
                  <a:srgbClr val="DD0111"/>
                </a:solidFill>
              </a:rPr>
              <a:t>nlgn</a:t>
            </a:r>
            <a:r>
              <a:rPr lang="en-US" altLang="en-US" dirty="0">
                <a:solidFill>
                  <a:srgbClr val="DD0111"/>
                </a:solidFill>
              </a:rPr>
              <a:t>) comparisons in the worst case.</a:t>
            </a:r>
            <a:endParaRPr lang="en-US" altLang="en-US" dirty="0"/>
          </a:p>
          <a:p>
            <a:pPr lvl="1"/>
            <a:r>
              <a:rPr lang="en-US" altLang="en-US" b="1" dirty="0">
                <a:sym typeface="Symbol" pitchFamily="18" charset="2"/>
              </a:rPr>
              <a:t>Proof:</a:t>
            </a:r>
            <a:r>
              <a:rPr lang="en-US" altLang="en-US" dirty="0">
                <a:sym typeface="Symbol" pitchFamily="18" charset="2"/>
              </a:rPr>
              <a:t>  Draw  decision tree and calculate asymptotic height of any decision tree for sorting n elements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78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ym typeface="Symbol" pitchFamily="18" charset="2"/>
              </a:rPr>
              <a:t>Lower Bound For Comparison Sorting</a:t>
            </a:r>
            <a:endParaRPr lang="en-US" sz="2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0772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Consider sorting three numbers a1, a2, a3.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There are 3! = 6 possible combinations: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(a1, a2, a3), (a1, a3, a2) , (a3, a2, a1) (a3, a1, a2), (a2, a1, a3) , (a2, a3, a1)</a:t>
            </a:r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r>
              <a:rPr lang="en-US" altLang="en-US" i="1" dirty="0">
                <a:sym typeface="Symbol" pitchFamily="18" charset="2"/>
              </a:rPr>
              <a:t>What’s the minimum # of leaves?  n!</a:t>
            </a:r>
          </a:p>
          <a:p>
            <a:r>
              <a:rPr lang="en-US" altLang="en-US" i="1" dirty="0">
                <a:sym typeface="Symbol" pitchFamily="18" charset="2"/>
              </a:rPr>
              <a:t>What’s the maximum # of leaves of a binary tree of height h? 2</a:t>
            </a:r>
            <a:r>
              <a:rPr lang="en-US" altLang="en-US" i="1" baseline="30000" dirty="0">
                <a:sym typeface="Symbol" pitchFamily="18" charset="2"/>
              </a:rPr>
              <a:t>h</a:t>
            </a:r>
          </a:p>
          <a:p>
            <a:r>
              <a:rPr lang="en-US" altLang="en-US" dirty="0">
                <a:sym typeface="Symbol" pitchFamily="18" charset="2"/>
              </a:rPr>
              <a:t>minimum # of leaves ≤ maximum # of leaves</a:t>
            </a:r>
            <a:endParaRPr lang="en-US" altLang="en-US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 lvl="1">
              <a:buFont typeface="Wingdings 2" pitchFamily="18" charset="2"/>
              <a:buNone/>
            </a:pPr>
            <a:endParaRPr lang="en-US" altLang="en-US" dirty="0">
              <a:sym typeface="Symbol" pitchFamily="18" charset="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96" y="2592832"/>
            <a:ext cx="5109409" cy="2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79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Best/Worst/Average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355013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Since we don’t know at which iteration the list is completely sorted, the nested loop will execute completely.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000" dirty="0"/>
          </a:p>
          <a:p>
            <a:endParaRPr lang="en-US" altLang="en-US" sz="3200" dirty="0"/>
          </a:p>
          <a:p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					</a:t>
            </a:r>
            <a:r>
              <a:rPr lang="en-US" altLang="en-US" sz="2000" dirty="0"/>
              <a:t>a quadratic function of n</a:t>
            </a:r>
          </a:p>
          <a:p>
            <a:endParaRPr lang="en-US" altLang="en-US" sz="1600" dirty="0">
              <a:latin typeface="Comic Sans MS" pitchFamily="66" charset="0"/>
            </a:endParaRPr>
          </a:p>
          <a:p>
            <a:r>
              <a:rPr lang="en-US" altLang="en-US" sz="2400" dirty="0">
                <a:latin typeface="Comic Sans MS" pitchFamily="66" charset="0"/>
              </a:rPr>
              <a:t>T(n) = </a:t>
            </a:r>
            <a:r>
              <a:rPr lang="en-US" altLang="en-US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2400" dirty="0">
                <a:latin typeface="Comic Sans MS" pitchFamily="66" charset="0"/>
              </a:rPr>
              <a:t>(n</a:t>
            </a:r>
            <a:r>
              <a:rPr lang="en-US" altLang="en-US" sz="2400" baseline="30000" dirty="0">
                <a:latin typeface="Comic Sans MS" pitchFamily="66" charset="0"/>
              </a:rPr>
              <a:t>2</a:t>
            </a:r>
            <a:r>
              <a:rPr lang="en-US" altLang="en-US" sz="2400" dirty="0">
                <a:latin typeface="Comic Sans MS" pitchFamily="66" charset="0"/>
              </a:rPr>
              <a:t>)</a:t>
            </a:r>
            <a:r>
              <a:rPr lang="en-US" altLang="en-US" sz="2400" dirty="0"/>
              <a:t>  		order of growth in </a:t>
            </a:r>
            <a:r>
              <a:rPr lang="en-US" altLang="en-US" sz="2400" dirty="0">
                <a:latin typeface="Comic Sans MS" pitchFamily="66" charset="0"/>
              </a:rPr>
              <a:t>n</a:t>
            </a:r>
            <a:r>
              <a:rPr lang="en-US" altLang="en-US" sz="2400" baseline="30000" dirty="0">
                <a:latin typeface="Comic Sans MS" pitchFamily="66" charset="0"/>
              </a:rPr>
              <a:t>2</a:t>
            </a:r>
            <a:endParaRPr lang="en-US" altLang="en-US" sz="2400" dirty="0">
              <a:latin typeface="Comic Sans MS" pitchFamily="66" charset="0"/>
            </a:endParaRPr>
          </a:p>
        </p:txBody>
      </p:sp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75065791"/>
              </p:ext>
            </p:extLst>
          </p:nvPr>
        </p:nvGraphicFramePr>
        <p:xfrm>
          <a:off x="314325" y="2982913"/>
          <a:ext cx="7872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5422680" imgH="393480" progId="Equation.3">
                  <p:embed/>
                </p:oleObj>
              </mc:Choice>
              <mc:Fallback>
                <p:oleObj name="Equation" r:id="rId4" imgW="5422680" imgH="393480" progId="Equation.3">
                  <p:embed/>
                  <p:pic>
                    <p:nvPicPr>
                      <p:cNvPr id="223237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2982913"/>
                        <a:ext cx="7872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17084"/>
              </p:ext>
            </p:extLst>
          </p:nvPr>
        </p:nvGraphicFramePr>
        <p:xfrm>
          <a:off x="990600" y="39909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901309" imgH="203112" progId="Equation.3">
                  <p:embed/>
                </p:oleObj>
              </mc:Choice>
              <mc:Fallback>
                <p:oleObj name="Equation" r:id="rId6" imgW="901309" imgH="203112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90975"/>
                        <a:ext cx="1897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140282"/>
              </p:ext>
            </p:extLst>
          </p:nvPr>
        </p:nvGraphicFramePr>
        <p:xfrm>
          <a:off x="6872288" y="1905000"/>
          <a:ext cx="15382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1104840" imgH="393480" progId="Equation.3">
                  <p:embed/>
                </p:oleObj>
              </mc:Choice>
              <mc:Fallback>
                <p:oleObj name="Equation" r:id="rId8" imgW="110484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905000"/>
                        <a:ext cx="15382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36953"/>
              </p:ext>
            </p:extLst>
          </p:nvPr>
        </p:nvGraphicFramePr>
        <p:xfrm>
          <a:off x="741363" y="5943600"/>
          <a:ext cx="7612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4431960" imgH="444240" progId="Equation.3">
                  <p:embed/>
                </p:oleObj>
              </mc:Choice>
              <mc:Fallback>
                <p:oleObj name="Equation" r:id="rId10" imgW="4431960" imgH="4442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943600"/>
                        <a:ext cx="76120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5429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ym typeface="Symbol" pitchFamily="18" charset="2"/>
              </a:rPr>
              <a:t>Lower Bound For Comparison Sorting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55700"/>
            <a:ext cx="8153400" cy="5626100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Symbol" pitchFamily="18" charset="2"/>
              </a:rPr>
              <a:t>So we have…   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!  2</a:t>
            </a:r>
            <a:r>
              <a:rPr lang="en-US" altLang="en-US" i="1" baseline="30000" dirty="0">
                <a:sym typeface="Symbol" pitchFamily="18" charset="2"/>
              </a:rPr>
              <a:t>h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Taking logarithms:   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dirty="0" err="1">
                <a:sym typeface="Symbol" pitchFamily="18" charset="2"/>
              </a:rPr>
              <a:t>lg</a:t>
            </a:r>
            <a:r>
              <a:rPr lang="en-US" altLang="en-US" dirty="0">
                <a:sym typeface="Symbol" pitchFamily="18" charset="2"/>
              </a:rPr>
              <a:t> 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!)  </a:t>
            </a:r>
            <a:r>
              <a:rPr lang="en-US" altLang="en-US" i="1" dirty="0">
                <a:sym typeface="Symbol" pitchFamily="18" charset="2"/>
              </a:rPr>
              <a:t>h</a:t>
            </a:r>
          </a:p>
          <a:p>
            <a:r>
              <a:rPr lang="en-US" altLang="en-US" dirty="0" err="1">
                <a:sym typeface="Symbol" pitchFamily="18" charset="2"/>
              </a:rPr>
              <a:t>Stirling’s</a:t>
            </a:r>
            <a:r>
              <a:rPr lang="en-US" altLang="en-US" dirty="0">
                <a:sym typeface="Symbol" pitchFamily="18" charset="2"/>
              </a:rPr>
              <a:t> approximation tells us:</a:t>
            </a:r>
          </a:p>
          <a:p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r>
              <a:rPr lang="en-US" altLang="en-US" dirty="0"/>
              <a:t>Thus the minimum height of a decision tree is </a:t>
            </a:r>
            <a:r>
              <a:rPr lang="en-US" altLang="en-US" dirty="0">
                <a:sym typeface="Symbol" pitchFamily="18" charset="2"/>
              </a:rPr>
              <a:t>(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err="1">
                <a:sym typeface="Symbol" pitchFamily="18" charset="2"/>
              </a:rPr>
              <a:t>lg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dirty="0"/>
              <a:t> therefore the time to comparison sort </a:t>
            </a:r>
            <a:r>
              <a:rPr lang="en-US" altLang="en-US" i="1" dirty="0"/>
              <a:t>n</a:t>
            </a:r>
            <a:r>
              <a:rPr lang="en-US" altLang="en-US" dirty="0"/>
              <a:t> elements is </a:t>
            </a:r>
            <a:r>
              <a:rPr lang="en-US" altLang="en-US" dirty="0">
                <a:sym typeface="Symbol" pitchFamily="18" charset="2"/>
              </a:rPr>
              <a:t>(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err="1">
                <a:sym typeface="Symbol" pitchFamily="18" charset="2"/>
              </a:rPr>
              <a:t>lg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Corollary: Quick Sort, Heap Sort and Merge Sort are asymptotically optimal comparison sorts.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Can we do any better than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(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sym typeface="Symbol" pitchFamily="18" charset="2"/>
              </a:rPr>
              <a:t>lg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?</a:t>
            </a:r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35742"/>
              </p:ext>
            </p:extLst>
          </p:nvPr>
        </p:nvGraphicFramePr>
        <p:xfrm>
          <a:off x="4833937" y="2209799"/>
          <a:ext cx="11096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622080" imgH="469800" progId="Equation.3">
                  <p:embed/>
                </p:oleObj>
              </mc:Choice>
              <mc:Fallback>
                <p:oleObj name="Equation" r:id="rId4" imgW="622080" imgH="4698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7" y="2209799"/>
                        <a:ext cx="1109663" cy="836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01615"/>
              </p:ext>
            </p:extLst>
          </p:nvPr>
        </p:nvGraphicFramePr>
        <p:xfrm>
          <a:off x="6324600" y="2209800"/>
          <a:ext cx="124597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698400" imgH="469800" progId="Equation.3">
                  <p:embed/>
                </p:oleObj>
              </mc:Choice>
              <mc:Fallback>
                <p:oleObj name="Equation" r:id="rId6" imgW="698400" imgH="4698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1245973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80</a:t>
            </a:fld>
            <a:endParaRPr lang="en-US" sz="18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54410"/>
              </p:ext>
            </p:extLst>
          </p:nvPr>
        </p:nvGraphicFramePr>
        <p:xfrm>
          <a:off x="2743200" y="3200400"/>
          <a:ext cx="1905000" cy="122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939600" imgH="660240" progId="Equation.3">
                  <p:embed/>
                </p:oleObj>
              </mc:Choice>
              <mc:Fallback>
                <p:oleObj name="Equation" r:id="rId8" imgW="939600" imgH="6602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1905000" cy="1220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418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Types of Sorting Algorithms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099222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Non-recursive/incremental comparison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Selection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Bubble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Insertion sort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Recursive comparison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Merge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Quick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Heap sort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Non-comparison linear sorting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Count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Radix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Bucket sort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87F-66E5-4743-B9EC-F7A93D7778CD}" type="slidenum">
              <a:rPr lang="en-US" altLang="en-US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6550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Counting Sort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280988" y="6062246"/>
            <a:ext cx="761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https://www.cs.usfca.edu/~galles/visualization/CountingSort.html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82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04800" y="1295400"/>
            <a:ext cx="8077200" cy="27638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Assumptions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integers which are in the range [0,</a:t>
            </a:r>
            <a:r>
              <a:rPr lang="en-US" altLang="en-US" i="1" dirty="0"/>
              <a:t>k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i="1" dirty="0"/>
              <a:t>k</a:t>
            </a:r>
            <a:r>
              <a:rPr lang="en-US" altLang="en-US" dirty="0"/>
              <a:t> is in the order of n, that is, </a:t>
            </a:r>
            <a:r>
              <a:rPr lang="en-US" altLang="en-US" i="1" dirty="0"/>
              <a:t>k</a:t>
            </a:r>
            <a:r>
              <a:rPr lang="en-US" altLang="en-US" dirty="0"/>
              <a:t>=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 </a:t>
            </a:r>
          </a:p>
          <a:p>
            <a:endParaRPr lang="en-US" altLang="en-US" sz="1200" b="1" dirty="0"/>
          </a:p>
          <a:p>
            <a:r>
              <a:rPr lang="en-US" altLang="en-US" b="1" dirty="0"/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each element </a:t>
            </a:r>
            <a:r>
              <a:rPr lang="en-US" altLang="en-US" dirty="0">
                <a:latin typeface="Comic Sans MS" pitchFamily="66" charset="0"/>
              </a:rPr>
              <a:t>x</a:t>
            </a:r>
            <a:r>
              <a:rPr lang="en-US" altLang="en-US" dirty="0"/>
              <a:t>, find the number of elements ≤ </a:t>
            </a:r>
            <a:r>
              <a:rPr lang="en-US" altLang="en-US" dirty="0">
                <a:latin typeface="Comic Sans MS" pitchFamily="66" charset="0"/>
              </a:rPr>
              <a:t>x</a:t>
            </a:r>
          </a:p>
          <a:p>
            <a:pPr lvl="1"/>
            <a:r>
              <a:rPr lang="en-US" altLang="en-US" dirty="0"/>
              <a:t>Place </a:t>
            </a:r>
            <a:r>
              <a:rPr lang="en-US" altLang="en-US" dirty="0">
                <a:latin typeface="Comic Sans MS" pitchFamily="66" charset="0"/>
              </a:rPr>
              <a:t>x</a:t>
            </a:r>
            <a:r>
              <a:rPr lang="en-US" altLang="en-US" dirty="0"/>
              <a:t> into its correct position in the output array</a:t>
            </a:r>
          </a:p>
        </p:txBody>
      </p:sp>
      <p:pic>
        <p:nvPicPr>
          <p:cNvPr id="6" name="Picture 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2242" b="858"/>
          <a:stretch>
            <a:fillRect/>
          </a:stretch>
        </p:blipFill>
        <p:spPr bwMode="auto">
          <a:xfrm>
            <a:off x="1858853" y="3886200"/>
            <a:ext cx="4493220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5513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83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Counting Sort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81000" y="1371600"/>
            <a:ext cx="4114800" cy="685800"/>
            <a:chOff x="96" y="768"/>
            <a:chExt cx="2592" cy="43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9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 dirty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>
                      <a:solidFill>
                        <a:srgbClr val="0070C0"/>
                      </a:solidFill>
                    </a:rPr>
                    <a:t>0</a:t>
                  </a:r>
                </a:p>
              </p:txBody>
            </p:sp>
            <p:sp>
              <p:nvSpPr>
                <p:cNvPr id="21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>
                      <a:solidFill>
                        <a:srgbClr val="0070C0"/>
                      </a:solidFill>
                    </a:rPr>
                    <a:t>0</a:t>
                  </a:r>
                </a:p>
              </p:txBody>
            </p:sp>
            <p:sp>
              <p:nvSpPr>
                <p:cNvPr id="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  <p:sp>
              <p:nvSpPr>
                <p:cNvPr id="26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240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2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13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15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16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17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18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8</a:t>
                </a:r>
              </a:p>
            </p:txBody>
          </p:sp>
        </p:grp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70C0"/>
                  </a:solidFill>
                </a:rPr>
                <a:t>A</a:t>
              </a: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2693987" y="32972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2236787" y="32972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1" name="Rectangle 61"/>
          <p:cNvSpPr>
            <a:spLocks noChangeArrowheads="1"/>
          </p:cNvSpPr>
          <p:nvPr/>
        </p:nvSpPr>
        <p:spPr bwMode="auto">
          <a:xfrm>
            <a:off x="1779587" y="32972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1322387" y="32972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865187" y="32972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9" name="Rectangle 79"/>
          <p:cNvSpPr>
            <a:spLocks noChangeArrowheads="1"/>
          </p:cNvSpPr>
          <p:nvPr/>
        </p:nvSpPr>
        <p:spPr bwMode="auto">
          <a:xfrm>
            <a:off x="3151187" y="32972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81000" y="3022600"/>
            <a:ext cx="3227387" cy="711201"/>
            <a:chOff x="381000" y="3022600"/>
            <a:chExt cx="3227387" cy="711201"/>
          </a:xfrm>
        </p:grpSpPr>
        <p:sp>
          <p:nvSpPr>
            <p:cNvPr id="44" name="Line 64"/>
            <p:cNvSpPr>
              <a:spLocks noChangeShapeType="1"/>
            </p:cNvSpPr>
            <p:nvPr/>
          </p:nvSpPr>
          <p:spPr bwMode="auto">
            <a:xfrm>
              <a:off x="866775" y="3297238"/>
              <a:ext cx="27416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>
              <a:off x="865187" y="3708400"/>
              <a:ext cx="27416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865187" y="3297238"/>
              <a:ext cx="0" cy="4111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1322387" y="32972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1779587" y="32972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9" name="Line 69"/>
            <p:cNvSpPr>
              <a:spLocks noChangeShapeType="1"/>
            </p:cNvSpPr>
            <p:nvPr/>
          </p:nvSpPr>
          <p:spPr bwMode="auto">
            <a:xfrm>
              <a:off x="2236787" y="32972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2693987" y="32972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3151187" y="32972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>
              <a:off x="3608387" y="3297238"/>
              <a:ext cx="0" cy="4111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1430337" y="30226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 Box 74"/>
            <p:cNvSpPr txBox="1">
              <a:spLocks noChangeArrowheads="1"/>
            </p:cNvSpPr>
            <p:nvPr/>
          </p:nvSpPr>
          <p:spPr bwMode="auto">
            <a:xfrm>
              <a:off x="1887537" y="30226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2344737" y="30226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6" name="Text Box 76"/>
            <p:cNvSpPr txBox="1">
              <a:spLocks noChangeArrowheads="1"/>
            </p:cNvSpPr>
            <p:nvPr/>
          </p:nvSpPr>
          <p:spPr bwMode="auto">
            <a:xfrm>
              <a:off x="2801937" y="30226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7" name="Text Box 77"/>
            <p:cNvSpPr txBox="1">
              <a:spLocks noChangeArrowheads="1"/>
            </p:cNvSpPr>
            <p:nvPr/>
          </p:nvSpPr>
          <p:spPr bwMode="auto">
            <a:xfrm>
              <a:off x="3259137" y="30226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381000" y="3271838"/>
              <a:ext cx="4079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70C0"/>
                  </a:solidFill>
                </a:rPr>
                <a:t>C</a:t>
              </a:r>
              <a:endParaRPr lang="en-US" altLang="en-US" sz="2400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973137" y="30226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0</a:t>
              </a:r>
            </a:p>
          </p:txBody>
        </p:sp>
      </p:grp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2667000" y="24844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2209800" y="24844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752600" y="24844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1295400" y="24844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838200" y="24844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24200" y="2484438"/>
            <a:ext cx="457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354013" y="2209800"/>
            <a:ext cx="3227387" cy="711201"/>
            <a:chOff x="354013" y="2209800"/>
            <a:chExt cx="3227387" cy="711201"/>
          </a:xfrm>
        </p:grpSpPr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839788" y="2484438"/>
              <a:ext cx="27416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838200" y="2895600"/>
              <a:ext cx="27416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838200" y="2484438"/>
              <a:ext cx="0" cy="4111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1295400" y="24844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1752600" y="24844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2209800" y="24844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2667000" y="24844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3124200" y="2484438"/>
              <a:ext cx="0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3581400" y="2484438"/>
              <a:ext cx="0" cy="4111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1403350" y="22098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7" name="Text Box 74"/>
            <p:cNvSpPr txBox="1">
              <a:spLocks noChangeArrowheads="1"/>
            </p:cNvSpPr>
            <p:nvPr/>
          </p:nvSpPr>
          <p:spPr bwMode="auto">
            <a:xfrm>
              <a:off x="1860550" y="22098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8" name="Text Box 75"/>
            <p:cNvSpPr txBox="1">
              <a:spLocks noChangeArrowheads="1"/>
            </p:cNvSpPr>
            <p:nvPr/>
          </p:nvSpPr>
          <p:spPr bwMode="auto">
            <a:xfrm>
              <a:off x="2317750" y="22098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79" name="Text Box 76"/>
            <p:cNvSpPr txBox="1">
              <a:spLocks noChangeArrowheads="1"/>
            </p:cNvSpPr>
            <p:nvPr/>
          </p:nvSpPr>
          <p:spPr bwMode="auto">
            <a:xfrm>
              <a:off x="2774950" y="22098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0" name="Text Box 77"/>
            <p:cNvSpPr txBox="1">
              <a:spLocks noChangeArrowheads="1"/>
            </p:cNvSpPr>
            <p:nvPr/>
          </p:nvSpPr>
          <p:spPr bwMode="auto">
            <a:xfrm>
              <a:off x="3232150" y="22098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1" name="Text Box 78"/>
            <p:cNvSpPr txBox="1">
              <a:spLocks noChangeArrowheads="1"/>
            </p:cNvSpPr>
            <p:nvPr/>
          </p:nvSpPr>
          <p:spPr bwMode="auto">
            <a:xfrm>
              <a:off x="354013" y="2459038"/>
              <a:ext cx="4079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70C0"/>
                  </a:solidFill>
                </a:rPr>
                <a:t>C</a:t>
              </a:r>
              <a:endParaRPr lang="en-US" altLang="en-US" sz="2400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 Box 80"/>
            <p:cNvSpPr txBox="1">
              <a:spLocks noChangeArrowheads="1"/>
            </p:cNvSpPr>
            <p:nvPr/>
          </p:nvSpPr>
          <p:spPr bwMode="auto">
            <a:xfrm>
              <a:off x="946150" y="2209800"/>
              <a:ext cx="196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4576565"/>
            <a:ext cx="4114800" cy="685991"/>
            <a:chOff x="381000" y="3308350"/>
            <a:chExt cx="4114800" cy="685991"/>
          </a:xfrm>
        </p:grpSpPr>
        <p:sp>
          <p:nvSpPr>
            <p:cNvPr id="139" name="Rectangle 86"/>
            <p:cNvSpPr>
              <a:spLocks noChangeArrowheads="1"/>
            </p:cNvSpPr>
            <p:nvPr/>
          </p:nvSpPr>
          <p:spPr bwMode="auto">
            <a:xfrm>
              <a:off x="3581400" y="3581400"/>
              <a:ext cx="457200" cy="41148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 sz="2400">
                <a:solidFill>
                  <a:srgbClr val="0070C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1000" y="3308350"/>
              <a:ext cx="4114800" cy="685991"/>
              <a:chOff x="381000" y="3308350"/>
              <a:chExt cx="4114800" cy="685991"/>
            </a:xfrm>
          </p:grpSpPr>
          <p:grpSp>
            <p:nvGrpSpPr>
              <p:cNvPr id="85" name="Group 82"/>
              <p:cNvGrpSpPr>
                <a:grpSpLocks/>
              </p:cNvGrpSpPr>
              <p:nvPr/>
            </p:nvGrpSpPr>
            <p:grpSpPr bwMode="auto">
              <a:xfrm>
                <a:off x="838200" y="3308350"/>
                <a:ext cx="3657600" cy="685991"/>
                <a:chOff x="528" y="1392"/>
                <a:chExt cx="2688" cy="480"/>
              </a:xfrm>
            </p:grpSpPr>
            <p:grpSp>
              <p:nvGrpSpPr>
                <p:cNvPr id="110" name="Group 83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11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accent2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endParaRPr lang="en-US" altLang="en-US" sz="240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7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2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3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1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11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11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11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  <p:sp>
              <p:nvSpPr>
                <p:cNvPr id="11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  <p:sp>
              <p:nvSpPr>
                <p:cNvPr id="11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11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7</a:t>
                  </a:r>
                </a:p>
              </p:txBody>
            </p:sp>
            <p:sp>
              <p:nvSpPr>
                <p:cNvPr id="11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solidFill>
                        <a:srgbClr val="0070C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86" name="Text Box 111"/>
              <p:cNvSpPr txBox="1">
                <a:spLocks noChangeArrowheads="1"/>
              </p:cNvSpPr>
              <p:nvPr/>
            </p:nvSpPr>
            <p:spPr bwMode="auto">
              <a:xfrm>
                <a:off x="381000" y="3537014"/>
                <a:ext cx="387350" cy="457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rgbClr val="0070C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457200" y="5535415"/>
            <a:ext cx="3200400" cy="712985"/>
            <a:chOff x="838199" y="4621013"/>
            <a:chExt cx="3200400" cy="712985"/>
          </a:xfrm>
        </p:grpSpPr>
        <p:grpSp>
          <p:nvGrpSpPr>
            <p:cNvPr id="87" name="Group 112"/>
            <p:cNvGrpSpPr>
              <a:grpSpLocks/>
            </p:cNvGrpSpPr>
            <p:nvPr/>
          </p:nvGrpSpPr>
          <p:grpSpPr bwMode="auto">
            <a:xfrm>
              <a:off x="838199" y="4621013"/>
              <a:ext cx="3200400" cy="712985"/>
              <a:chOff x="96" y="1200"/>
              <a:chExt cx="2016" cy="449"/>
            </a:xfrm>
          </p:grpSpPr>
          <p:sp>
            <p:nvSpPr>
              <p:cNvPr id="88" name="Rectangle 113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90" name="Rectangle 115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91" name="Rectangle 116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93" name="Line 118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Line 119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Line 120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Line 121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" name="Line 122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Line 123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Line 124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0" name="Line 125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Line 126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Text Box 127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03" name="Text Box 128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104" name="Text Box 129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106" name="Text Box 131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107" name="Text Box 132"/>
              <p:cNvSpPr txBox="1">
                <a:spLocks noChangeArrowheads="1"/>
              </p:cNvSpPr>
              <p:nvPr/>
            </p:nvSpPr>
            <p:spPr bwMode="auto">
              <a:xfrm>
                <a:off x="96" y="1358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rgbClr val="0070C0"/>
                    </a:solidFill>
                  </a:rPr>
                  <a:t>C</a:t>
                </a:r>
                <a:endParaRPr lang="en-US" altLang="en-US" sz="2400" baseline="30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8" name="Rectangle 133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109" name="Text Box 134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70C0"/>
                    </a:solidFill>
                  </a:rPr>
                  <a:t>0</a:t>
                </a:r>
              </a:p>
            </p:txBody>
          </p:sp>
        </p:grpSp>
        <p:sp>
          <p:nvSpPr>
            <p:cNvPr id="142" name="Rectangle 60"/>
            <p:cNvSpPr>
              <a:spLocks noChangeArrowheads="1"/>
            </p:cNvSpPr>
            <p:nvPr/>
          </p:nvSpPr>
          <p:spPr bwMode="auto">
            <a:xfrm>
              <a:off x="2667000" y="4876800"/>
              <a:ext cx="457200" cy="411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sp>
        <p:nvSpPr>
          <p:cNvPr id="144" name="Rectangle 114"/>
          <p:cNvSpPr>
            <a:spLocks noChangeArrowheads="1"/>
          </p:cNvSpPr>
          <p:nvPr/>
        </p:nvSpPr>
        <p:spPr bwMode="auto">
          <a:xfrm>
            <a:off x="22860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48" name="Rectangle 114"/>
          <p:cNvSpPr>
            <a:spLocks noChangeArrowheads="1"/>
          </p:cNvSpPr>
          <p:nvPr/>
        </p:nvSpPr>
        <p:spPr bwMode="auto">
          <a:xfrm>
            <a:off x="9144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0" name="Rectangle 114"/>
          <p:cNvSpPr>
            <a:spLocks noChangeArrowheads="1"/>
          </p:cNvSpPr>
          <p:nvPr/>
        </p:nvSpPr>
        <p:spPr bwMode="auto">
          <a:xfrm>
            <a:off x="22860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52" name="Rectangle 114"/>
          <p:cNvSpPr>
            <a:spLocks noChangeArrowheads="1"/>
          </p:cNvSpPr>
          <p:nvPr/>
        </p:nvSpPr>
        <p:spPr bwMode="auto">
          <a:xfrm>
            <a:off x="18288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4" name="Rectangle 114"/>
          <p:cNvSpPr>
            <a:spLocks noChangeArrowheads="1"/>
          </p:cNvSpPr>
          <p:nvPr/>
        </p:nvSpPr>
        <p:spPr bwMode="auto">
          <a:xfrm>
            <a:off x="9144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6" name="Rectangle 114"/>
          <p:cNvSpPr>
            <a:spLocks noChangeArrowheads="1"/>
          </p:cNvSpPr>
          <p:nvPr/>
        </p:nvSpPr>
        <p:spPr bwMode="auto">
          <a:xfrm>
            <a:off x="22860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8" name="Rectangle 114"/>
          <p:cNvSpPr>
            <a:spLocks noChangeArrowheads="1"/>
          </p:cNvSpPr>
          <p:nvPr/>
        </p:nvSpPr>
        <p:spPr bwMode="auto">
          <a:xfrm>
            <a:off x="32004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60" name="Rectangle 114"/>
          <p:cNvSpPr>
            <a:spLocks noChangeArrowheads="1"/>
          </p:cNvSpPr>
          <p:nvPr/>
        </p:nvSpPr>
        <p:spPr bwMode="auto">
          <a:xfrm>
            <a:off x="1828801" y="5815586"/>
            <a:ext cx="457200" cy="41148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43" name="Rectangle 85"/>
          <p:cNvSpPr>
            <a:spLocks noChangeArrowheads="1"/>
          </p:cNvSpPr>
          <p:nvPr/>
        </p:nvSpPr>
        <p:spPr bwMode="auto">
          <a:xfrm>
            <a:off x="3651504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47" name="Rectangle 85"/>
          <p:cNvSpPr>
            <a:spLocks noChangeArrowheads="1"/>
          </p:cNvSpPr>
          <p:nvPr/>
        </p:nvSpPr>
        <p:spPr bwMode="auto">
          <a:xfrm>
            <a:off x="1374648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9" name="Rectangle 85"/>
          <p:cNvSpPr>
            <a:spLocks noChangeArrowheads="1"/>
          </p:cNvSpPr>
          <p:nvPr/>
        </p:nvSpPr>
        <p:spPr bwMode="auto">
          <a:xfrm>
            <a:off x="3188494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1" name="Rectangle 85"/>
          <p:cNvSpPr>
            <a:spLocks noChangeArrowheads="1"/>
          </p:cNvSpPr>
          <p:nvPr/>
        </p:nvSpPr>
        <p:spPr bwMode="auto">
          <a:xfrm>
            <a:off x="2286000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3" name="Rectangle 85"/>
          <p:cNvSpPr>
            <a:spLocks noChangeArrowheads="1"/>
          </p:cNvSpPr>
          <p:nvPr/>
        </p:nvSpPr>
        <p:spPr bwMode="auto">
          <a:xfrm>
            <a:off x="914400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5" name="Rectangle 85"/>
          <p:cNvSpPr>
            <a:spLocks noChangeArrowheads="1"/>
          </p:cNvSpPr>
          <p:nvPr/>
        </p:nvSpPr>
        <p:spPr bwMode="auto">
          <a:xfrm>
            <a:off x="2731294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7" name="Rectangle 85"/>
          <p:cNvSpPr>
            <a:spLocks noChangeArrowheads="1"/>
          </p:cNvSpPr>
          <p:nvPr/>
        </p:nvSpPr>
        <p:spPr bwMode="auto">
          <a:xfrm>
            <a:off x="4117848" y="4849616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59" name="Rectangle 85"/>
          <p:cNvSpPr>
            <a:spLocks noChangeArrowheads="1"/>
          </p:cNvSpPr>
          <p:nvPr/>
        </p:nvSpPr>
        <p:spPr bwMode="auto">
          <a:xfrm>
            <a:off x="1831848" y="4849615"/>
            <a:ext cx="457200" cy="4115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019800" y="1626513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Input Array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791200" y="2490114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Auxiliary Array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943600" y="483020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Output Array</a:t>
            </a:r>
          </a:p>
        </p:txBody>
      </p:sp>
    </p:spTree>
    <p:extLst>
      <p:ext uri="{BB962C8B-B14F-4D97-AF65-F5344CB8AC3E}">
        <p14:creationId xmlns:p14="http://schemas.microsoft.com/office/powerpoint/2010/main" val="1072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59" grpId="0"/>
      <p:bldP spid="62" grpId="0"/>
      <p:bldP spid="63" grpId="0"/>
      <p:bldP spid="64" grpId="0"/>
      <p:bldP spid="65" grpId="0"/>
      <p:bldP spid="66" grpId="0"/>
      <p:bldP spid="82" grpId="0"/>
      <p:bldP spid="144" grpId="0" animBg="1"/>
      <p:bldP spid="148" grpId="0" animBg="1"/>
      <p:bldP spid="150" grpId="0" animBg="1"/>
      <p:bldP spid="152" grpId="0" animBg="1"/>
      <p:bldP spid="154" grpId="0" animBg="1"/>
      <p:bldP spid="156" grpId="0" animBg="1"/>
      <p:bldP spid="158" grpId="0" animBg="1"/>
      <p:bldP spid="160" grpId="0" animBg="1"/>
      <p:bldP spid="143" grpId="0" animBg="1"/>
      <p:bldP spid="147" grpId="0" animBg="1"/>
      <p:bldP spid="149" grpId="0" animBg="1"/>
      <p:bldP spid="151" grpId="0" animBg="1"/>
      <p:bldP spid="153" grpId="0" animBg="1"/>
      <p:bldP spid="155" grpId="0" animBg="1"/>
      <p:bldP spid="157" grpId="0" animBg="1"/>
      <p:bldP spid="159" grpId="0" animBg="1"/>
      <p:bldP spid="165" grpId="0"/>
      <p:bldP spid="16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93157" y="1407616"/>
            <a:ext cx="590764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 dirty="0">
                <a:latin typeface="+mj-lt"/>
              </a:rPr>
              <a:t>Counting-Sort(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, </a:t>
            </a:r>
            <a:r>
              <a:rPr lang="en-US" altLang="en-US" sz="2200" i="1" dirty="0">
                <a:latin typeface="+mj-lt"/>
              </a:rPr>
              <a:t>B</a:t>
            </a:r>
            <a:r>
              <a:rPr lang="en-US" altLang="en-US" sz="2200" dirty="0">
                <a:latin typeface="+mj-lt"/>
              </a:rPr>
              <a:t>, </a:t>
            </a:r>
            <a:r>
              <a:rPr lang="en-US" altLang="en-US" sz="2200" i="1" dirty="0">
                <a:latin typeface="+mj-lt"/>
              </a:rPr>
              <a:t>k</a:t>
            </a:r>
            <a:r>
              <a:rPr lang="en-US" altLang="en-US" sz="2200" dirty="0">
                <a:latin typeface="+mj-lt"/>
              </a:rPr>
              <a:t>)</a:t>
            </a:r>
          </a:p>
          <a:p>
            <a:r>
              <a:rPr lang="en-US" altLang="en-US" sz="2200" dirty="0">
                <a:latin typeface="+mj-lt"/>
              </a:rPr>
              <a:t>     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dirty="0">
                <a:latin typeface="+mj-lt"/>
              </a:rPr>
              <a:t> = 1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to </a:t>
            </a:r>
            <a:r>
              <a:rPr lang="en-US" altLang="en-US" sz="2200" i="1" dirty="0">
                <a:latin typeface="+mj-lt"/>
              </a:rPr>
              <a:t>k</a:t>
            </a:r>
          </a:p>
          <a:p>
            <a:r>
              <a:rPr lang="en-US" altLang="en-US" sz="2200" dirty="0">
                <a:latin typeface="+mj-lt"/>
              </a:rPr>
              <a:t>	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do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dirty="0">
                <a:latin typeface="+mj-lt"/>
              </a:rPr>
              <a:t>] = 0</a:t>
            </a:r>
            <a:endParaRPr lang="en-US" altLang="en-US" sz="2200" dirty="0">
              <a:solidFill>
                <a:srgbClr val="33CC33"/>
              </a:solidFill>
              <a:latin typeface="+mj-lt"/>
            </a:endParaRPr>
          </a:p>
          <a:p>
            <a:r>
              <a:rPr lang="en-US" altLang="en-US" sz="2200" dirty="0">
                <a:latin typeface="+mj-lt"/>
              </a:rPr>
              <a:t>     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 = 1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to </a:t>
            </a:r>
            <a:r>
              <a:rPr lang="en-US" altLang="en-US" sz="2200" dirty="0">
                <a:latin typeface="+mj-lt"/>
              </a:rPr>
              <a:t>length[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]</a:t>
            </a:r>
          </a:p>
          <a:p>
            <a:r>
              <a:rPr lang="en-US" altLang="en-US" sz="2200" dirty="0">
                <a:latin typeface="+mj-lt"/>
              </a:rPr>
              <a:t>	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do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]] =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]] + 1</a:t>
            </a:r>
            <a:endParaRPr lang="en-US" altLang="en-US" sz="2200" dirty="0">
              <a:solidFill>
                <a:srgbClr val="33CC33"/>
              </a:solidFill>
              <a:latin typeface="+mj-lt"/>
            </a:endParaRPr>
          </a:p>
          <a:p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en-US" sz="2200" i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[</a:t>
            </a:r>
            <a:r>
              <a:rPr lang="en-US" altLang="en-US" sz="2200" i="1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] now contains the number of elements = </a:t>
            </a:r>
            <a:r>
              <a:rPr lang="en-US" altLang="en-US" sz="2200" i="1" dirty="0" err="1">
                <a:solidFill>
                  <a:srgbClr val="00B050"/>
                </a:solidFill>
                <a:latin typeface="+mj-lt"/>
              </a:rPr>
              <a:t>i</a:t>
            </a:r>
            <a:endParaRPr lang="en-US" altLang="en-US" sz="2200" i="1" dirty="0">
              <a:solidFill>
                <a:srgbClr val="00B050"/>
              </a:solidFill>
              <a:latin typeface="+mj-lt"/>
            </a:endParaRPr>
          </a:p>
          <a:p>
            <a:r>
              <a:rPr lang="en-US" altLang="en-US" sz="2200" dirty="0">
                <a:latin typeface="+mj-lt"/>
              </a:rPr>
              <a:t>     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dirty="0">
                <a:latin typeface="+mj-lt"/>
              </a:rPr>
              <a:t> = 2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to </a:t>
            </a:r>
            <a:r>
              <a:rPr lang="en-US" altLang="en-US" sz="2200" i="1" dirty="0">
                <a:latin typeface="+mj-lt"/>
              </a:rPr>
              <a:t>k</a:t>
            </a:r>
            <a:r>
              <a:rPr lang="en-US" altLang="en-US" sz="2200" dirty="0">
                <a:latin typeface="+mj-lt"/>
              </a:rPr>
              <a:t> </a:t>
            </a:r>
          </a:p>
          <a:p>
            <a:r>
              <a:rPr lang="en-US" altLang="en-US" sz="2200" dirty="0">
                <a:latin typeface="+mj-lt"/>
              </a:rPr>
              <a:t>	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do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dirty="0">
                <a:latin typeface="+mj-lt"/>
              </a:rPr>
              <a:t>] =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dirty="0">
                <a:latin typeface="+mj-lt"/>
              </a:rPr>
              <a:t>] +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dirty="0">
                <a:latin typeface="+mj-lt"/>
              </a:rPr>
              <a:t>-1]</a:t>
            </a:r>
            <a:endParaRPr lang="en-US" altLang="en-US" sz="2200" dirty="0">
              <a:solidFill>
                <a:srgbClr val="33CC33"/>
              </a:solidFill>
              <a:latin typeface="+mj-lt"/>
            </a:endParaRPr>
          </a:p>
          <a:p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en-US" sz="2200" i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[</a:t>
            </a:r>
            <a:r>
              <a:rPr lang="en-US" altLang="en-US" sz="2200" i="1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altLang="en-US" sz="2200" dirty="0">
                <a:solidFill>
                  <a:srgbClr val="00B050"/>
                </a:solidFill>
                <a:latin typeface="+mj-lt"/>
              </a:rPr>
              <a:t>] now contains the number of elements </a:t>
            </a:r>
            <a:r>
              <a:rPr lang="en-US" altLang="en-US" sz="2200" dirty="0">
                <a:solidFill>
                  <a:srgbClr val="00B050"/>
                </a:solidFill>
                <a:latin typeface="+mj-lt"/>
                <a:cs typeface="Times New Roman" pitchFamily="18" charset="0"/>
                <a:sym typeface="Math3" pitchFamily="2" charset="2"/>
              </a:rPr>
              <a:t>≤ </a:t>
            </a:r>
            <a:r>
              <a:rPr lang="en-US" altLang="en-US" sz="2200" i="1" dirty="0" err="1">
                <a:solidFill>
                  <a:srgbClr val="00B050"/>
                </a:solidFill>
                <a:latin typeface="+mj-lt"/>
              </a:rPr>
              <a:t>i</a:t>
            </a:r>
            <a:endParaRPr lang="en-US" altLang="en-US" sz="2200" i="1" dirty="0">
              <a:solidFill>
                <a:srgbClr val="00B050"/>
              </a:solidFill>
              <a:latin typeface="+mj-lt"/>
            </a:endParaRPr>
          </a:p>
          <a:p>
            <a:r>
              <a:rPr lang="en-US" altLang="en-US" sz="2200" dirty="0">
                <a:solidFill>
                  <a:schemeClr val="accent2"/>
                </a:solidFill>
                <a:latin typeface="+mj-lt"/>
              </a:rPr>
              <a:t>     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altLang="en-US" sz="2200" i="1" dirty="0">
                <a:latin typeface="+mj-lt"/>
              </a:rPr>
              <a:t>j </a:t>
            </a:r>
            <a:r>
              <a:rPr lang="en-US" altLang="en-US" sz="2200" dirty="0">
                <a:latin typeface="+mj-lt"/>
              </a:rPr>
              <a:t>= length[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] </a:t>
            </a:r>
            <a:r>
              <a:rPr lang="en-US" altLang="en-US" sz="2200" dirty="0" err="1">
                <a:solidFill>
                  <a:srgbClr val="0070C0"/>
                </a:solidFill>
                <a:latin typeface="+mj-lt"/>
              </a:rPr>
              <a:t>downto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1</a:t>
            </a:r>
          </a:p>
          <a:p>
            <a:r>
              <a:rPr lang="en-US" altLang="en-US" sz="2200" dirty="0">
                <a:latin typeface="+mj-lt"/>
              </a:rPr>
              <a:t>	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do </a:t>
            </a:r>
            <a:r>
              <a:rPr lang="en-US" altLang="en-US" sz="2200" i="1" dirty="0">
                <a:latin typeface="+mj-lt"/>
              </a:rPr>
              <a:t>B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]]] = 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]</a:t>
            </a:r>
          </a:p>
          <a:p>
            <a:r>
              <a:rPr lang="en-US" altLang="en-US" sz="2200" dirty="0">
                <a:latin typeface="+mj-lt"/>
              </a:rPr>
              <a:t>	    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]] = </a:t>
            </a:r>
            <a:r>
              <a:rPr lang="en-US" altLang="en-US" sz="2200" i="1" dirty="0">
                <a:latin typeface="+mj-lt"/>
              </a:rPr>
              <a:t>C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A</a:t>
            </a:r>
            <a:r>
              <a:rPr lang="en-US" altLang="en-US" sz="2200" dirty="0">
                <a:latin typeface="+mj-lt"/>
              </a:rPr>
              <a:t>[</a:t>
            </a:r>
            <a:r>
              <a:rPr lang="en-US" altLang="en-US" sz="2200" i="1" dirty="0">
                <a:latin typeface="+mj-lt"/>
              </a:rPr>
              <a:t>j</a:t>
            </a:r>
            <a:r>
              <a:rPr lang="en-US" altLang="en-US" sz="2200" dirty="0">
                <a:latin typeface="+mj-lt"/>
              </a:rPr>
              <a:t>]] - 1</a:t>
            </a:r>
            <a:endParaRPr lang="en-US" altLang="en-US" sz="2200" dirty="0">
              <a:solidFill>
                <a:srgbClr val="33CC33"/>
              </a:solidFill>
              <a:latin typeface="+mj-lt"/>
            </a:endParaRP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857250" y="6019800"/>
            <a:ext cx="600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Running time is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i="1" dirty="0" err="1">
                <a:solidFill>
                  <a:srgbClr val="FF0000"/>
                </a:solidFill>
              </a:rPr>
              <a:t>n+k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   (or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 if </a:t>
            </a:r>
            <a:r>
              <a:rPr lang="en-US" altLang="en-US" b="1" i="1" dirty="0">
                <a:solidFill>
                  <a:srgbClr val="FF0000"/>
                </a:solidFill>
              </a:rPr>
              <a:t>k</a:t>
            </a:r>
            <a:r>
              <a:rPr lang="en-US" altLang="en-US" b="1" dirty="0">
                <a:solidFill>
                  <a:srgbClr val="FF0000"/>
                </a:solidFill>
              </a:rPr>
              <a:t> = </a:t>
            </a:r>
            <a:r>
              <a:rPr lang="en-US" altLang="en-US" b="1" i="1" dirty="0">
                <a:solidFill>
                  <a:srgbClr val="FF0000"/>
                </a:solidFill>
              </a:rPr>
              <a:t>O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)!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84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Counting Sort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033826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sz="2200" dirty="0">
                <a:solidFill>
                  <a:srgbClr val="FF0000"/>
                </a:solidFill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</a:rPr>
              <a:t>k</a:t>
            </a:r>
            <a:r>
              <a:rPr lang="en-US" altLang="en-US" sz="2200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2719626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sz="2200" dirty="0">
                <a:solidFill>
                  <a:srgbClr val="FF0000"/>
                </a:solidFill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710226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sz="2200" dirty="0">
                <a:solidFill>
                  <a:srgbClr val="FF0000"/>
                </a:solidFill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</a:rPr>
              <a:t>k</a:t>
            </a:r>
            <a:r>
              <a:rPr lang="en-US" altLang="en-US" sz="2200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0" y="5055513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sz="2200" dirty="0">
                <a:solidFill>
                  <a:srgbClr val="FF0000"/>
                </a:solidFill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/>
      <p:bldP spid="9" grpId="0"/>
      <p:bldP spid="10" grpId="0"/>
      <p:bldP spid="11" grpId="0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Counting Sort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3505200"/>
          </a:xfrm>
        </p:spPr>
        <p:txBody>
          <a:bodyPr/>
          <a:lstStyle/>
          <a:p>
            <a:r>
              <a:rPr lang="en-US" altLang="en-US" dirty="0"/>
              <a:t>Is counting sort stable</a:t>
            </a:r>
          </a:p>
          <a:p>
            <a:pPr lvl="1"/>
            <a:r>
              <a:rPr lang="en-US" altLang="en-US" dirty="0"/>
              <a:t>The input order is maintained among items with equal keys</a:t>
            </a:r>
          </a:p>
          <a:p>
            <a:pPr marL="411480" lvl="1" indent="0">
              <a:buNone/>
            </a:pPr>
            <a:endParaRPr lang="en-US" altLang="en-US" dirty="0"/>
          </a:p>
          <a:p>
            <a:r>
              <a:rPr lang="en-US" altLang="en-US" dirty="0"/>
              <a:t>Cool!  </a:t>
            </a:r>
            <a:r>
              <a:rPr lang="en-US" altLang="en-US" i="1" dirty="0"/>
              <a:t>Why don’t we always use counting sort?</a:t>
            </a:r>
            <a:endParaRPr lang="en-US" altLang="en-US" dirty="0"/>
          </a:p>
          <a:p>
            <a:pPr lvl="1"/>
            <a:r>
              <a:rPr lang="en-US" altLang="en-US" dirty="0"/>
              <a:t>Because it depends on range </a:t>
            </a:r>
            <a:r>
              <a:rPr lang="en-US" altLang="en-US" i="1" dirty="0"/>
              <a:t>k </a:t>
            </a:r>
            <a:r>
              <a:rPr lang="en-US" altLang="en-US" dirty="0"/>
              <a:t>of elements</a:t>
            </a:r>
          </a:p>
          <a:p>
            <a:endParaRPr lang="en-US" altLang="en-US" i="1" dirty="0"/>
          </a:p>
          <a:p>
            <a:r>
              <a:rPr lang="en-US" altLang="en-US" i="1" dirty="0"/>
              <a:t>Could we use counting sort to sort 32 bit integers?  Why or why not?</a:t>
            </a:r>
            <a:endParaRPr lang="en-US" altLang="en-US" dirty="0"/>
          </a:p>
          <a:p>
            <a:pPr lvl="1"/>
            <a:r>
              <a:rPr lang="en-US" altLang="en-US" dirty="0"/>
              <a:t>Answer: no, </a:t>
            </a:r>
            <a:r>
              <a:rPr lang="en-US" altLang="en-US" i="1" dirty="0"/>
              <a:t>k</a:t>
            </a:r>
            <a:r>
              <a:rPr lang="en-US" altLang="en-US" dirty="0"/>
              <a:t> too large (2</a:t>
            </a:r>
            <a:r>
              <a:rPr lang="en-US" altLang="en-US" baseline="30000" dirty="0"/>
              <a:t>32</a:t>
            </a:r>
            <a:r>
              <a:rPr lang="en-US" altLang="en-US" dirty="0"/>
              <a:t> = 4,294,967,296)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85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07532"/>
            <a:ext cx="6934200" cy="49646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600" dirty="0"/>
              <a:t>Represents keys as </a:t>
            </a:r>
            <a:r>
              <a:rPr lang="en-US" altLang="en-US" sz="2600" dirty="0">
                <a:solidFill>
                  <a:srgbClr val="DD0111"/>
                </a:solidFill>
              </a:rPr>
              <a:t>d</a:t>
            </a:r>
            <a:r>
              <a:rPr lang="en-US" altLang="en-US" sz="2600" dirty="0"/>
              <a:t>-digit numbers in some base-</a:t>
            </a:r>
            <a:r>
              <a:rPr lang="en-US" altLang="en-US" sz="2600" dirty="0">
                <a:solidFill>
                  <a:srgbClr val="DD0111"/>
                </a:solidFill>
              </a:rPr>
              <a:t>k</a:t>
            </a:r>
            <a:r>
              <a:rPr lang="en-US" altLang="en-US" sz="26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key =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...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>
                <a:solidFill>
                  <a:srgbClr val="DD0111"/>
                </a:solidFill>
              </a:rPr>
              <a:t>d</a:t>
            </a:r>
            <a:r>
              <a:rPr lang="en-US" altLang="en-US" sz="2400" baseline="-25000" dirty="0"/>
              <a:t>    </a:t>
            </a:r>
            <a:r>
              <a:rPr lang="en-US" altLang="en-US" sz="2400" dirty="0"/>
              <a:t>where 0</a:t>
            </a:r>
            <a:r>
              <a:rPr lang="en-US" altLang="en-US" sz="2400" dirty="0">
                <a:cs typeface="Arial" charset="0"/>
              </a:rPr>
              <a:t>≤x</a:t>
            </a:r>
            <a:r>
              <a:rPr lang="en-US" altLang="en-US" sz="2400" baseline="-25000" dirty="0">
                <a:cs typeface="Arial" charset="0"/>
              </a:rPr>
              <a:t>i</a:t>
            </a:r>
            <a:r>
              <a:rPr lang="en-US" altLang="en-US" sz="2400" dirty="0">
                <a:cs typeface="Arial" charset="0"/>
              </a:rPr>
              <a:t>≤</a:t>
            </a:r>
            <a:r>
              <a:rPr lang="en-US" altLang="en-US" sz="2400" dirty="0">
                <a:solidFill>
                  <a:srgbClr val="DD0111"/>
                </a:solidFill>
                <a:cs typeface="Arial" charset="0"/>
              </a:rPr>
              <a:t>k</a:t>
            </a:r>
            <a:r>
              <a:rPr lang="en-US" altLang="en-US" sz="2400" dirty="0">
                <a:cs typeface="Arial" charset="0"/>
              </a:rPr>
              <a:t>-1</a:t>
            </a:r>
            <a:endParaRPr lang="en-US" altLang="en-US" sz="2400" baseline="-25000" dirty="0">
              <a:cs typeface="Arial" charset="0"/>
            </a:endParaRPr>
          </a:p>
          <a:p>
            <a:pPr>
              <a:lnSpc>
                <a:spcPct val="110000"/>
              </a:lnSpc>
            </a:pPr>
            <a:endParaRPr lang="en-US" altLang="en-US" sz="1200" dirty="0"/>
          </a:p>
          <a:p>
            <a:pPr>
              <a:lnSpc>
                <a:spcPct val="110000"/>
              </a:lnSpc>
            </a:pPr>
            <a:r>
              <a:rPr lang="en-US" altLang="en-US" sz="2600" dirty="0"/>
              <a:t>Example:  key=15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key</a:t>
            </a:r>
            <a:r>
              <a:rPr lang="en-US" altLang="en-US" sz="2200" baseline="-25000" dirty="0"/>
              <a:t>10</a:t>
            </a:r>
            <a:r>
              <a:rPr lang="en-US" altLang="en-US" sz="2200" dirty="0"/>
              <a:t> = 15, </a:t>
            </a:r>
            <a:r>
              <a:rPr lang="en-US" altLang="en-US" sz="2200" dirty="0">
                <a:solidFill>
                  <a:srgbClr val="DD0111"/>
                </a:solidFill>
              </a:rPr>
              <a:t>d</a:t>
            </a:r>
            <a:r>
              <a:rPr lang="en-US" altLang="en-US" sz="2200" dirty="0"/>
              <a:t>=2, </a:t>
            </a:r>
            <a:r>
              <a:rPr lang="en-US" altLang="en-US" sz="2200" dirty="0">
                <a:solidFill>
                  <a:srgbClr val="DD0111"/>
                </a:solidFill>
              </a:rPr>
              <a:t>k</a:t>
            </a:r>
            <a:r>
              <a:rPr lang="en-US" altLang="en-US" sz="2200" dirty="0"/>
              <a:t>=10    where 0</a:t>
            </a:r>
            <a:r>
              <a:rPr lang="en-US" altLang="en-US" sz="2200" dirty="0">
                <a:cs typeface="Arial" charset="0"/>
              </a:rPr>
              <a:t>≤x</a:t>
            </a:r>
            <a:r>
              <a:rPr lang="en-US" altLang="en-US" sz="2200" baseline="-25000" dirty="0">
                <a:cs typeface="Arial" charset="0"/>
              </a:rPr>
              <a:t>i</a:t>
            </a:r>
            <a:r>
              <a:rPr lang="en-US" altLang="en-US" sz="2200" dirty="0">
                <a:cs typeface="Arial" charset="0"/>
              </a:rPr>
              <a:t>≤</a:t>
            </a:r>
            <a:r>
              <a:rPr lang="en-US" altLang="en-US" sz="2200" dirty="0">
                <a:solidFill>
                  <a:srgbClr val="DD0111"/>
                </a:solidFill>
                <a:cs typeface="Arial" charset="0"/>
              </a:rPr>
              <a:t>9</a:t>
            </a:r>
            <a:endParaRPr lang="en-US" altLang="en-US" sz="2200" dirty="0"/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key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= 1111, </a:t>
            </a:r>
            <a:r>
              <a:rPr lang="en-US" altLang="en-US" sz="2200" dirty="0">
                <a:solidFill>
                  <a:srgbClr val="DD0111"/>
                </a:solidFill>
              </a:rPr>
              <a:t>d</a:t>
            </a:r>
            <a:r>
              <a:rPr lang="en-US" altLang="en-US" sz="2200" dirty="0"/>
              <a:t>=4, </a:t>
            </a:r>
            <a:r>
              <a:rPr lang="en-US" altLang="en-US" sz="2200" dirty="0">
                <a:solidFill>
                  <a:srgbClr val="DD0111"/>
                </a:solidFill>
              </a:rPr>
              <a:t>k</a:t>
            </a:r>
            <a:r>
              <a:rPr lang="en-US" altLang="en-US" sz="2200" dirty="0"/>
              <a:t>=2    where 0</a:t>
            </a:r>
            <a:r>
              <a:rPr lang="en-US" altLang="en-US" sz="2200" dirty="0">
                <a:cs typeface="Arial" charset="0"/>
              </a:rPr>
              <a:t>≤x</a:t>
            </a:r>
            <a:r>
              <a:rPr lang="en-US" altLang="en-US" sz="2200" baseline="-25000" dirty="0">
                <a:cs typeface="Arial" charset="0"/>
              </a:rPr>
              <a:t>i</a:t>
            </a:r>
            <a:r>
              <a:rPr lang="en-US" altLang="en-US" sz="2200" dirty="0">
                <a:cs typeface="Arial" charset="0"/>
              </a:rPr>
              <a:t>≤</a:t>
            </a:r>
            <a:r>
              <a:rPr lang="en-US" altLang="en-US" sz="2200" dirty="0">
                <a:solidFill>
                  <a:srgbClr val="DD0111"/>
                </a:solidFill>
                <a:cs typeface="Arial" charset="0"/>
              </a:rPr>
              <a:t>1</a:t>
            </a:r>
            <a:r>
              <a:rPr lang="en-US" altLang="en-US" sz="2200" dirty="0"/>
              <a:t> </a:t>
            </a:r>
          </a:p>
          <a:p>
            <a:endParaRPr lang="en-US" altLang="en-US" sz="12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Assumptions: </a:t>
            </a:r>
            <a:r>
              <a:rPr lang="en-US" altLang="en-US" sz="2400" dirty="0">
                <a:solidFill>
                  <a:srgbClr val="DD0111"/>
                </a:solidFill>
              </a:rPr>
              <a:t>d</a:t>
            </a:r>
            <a:r>
              <a:rPr lang="en-US" altLang="en-US" sz="2400" dirty="0"/>
              <a:t>=</a:t>
            </a:r>
            <a:r>
              <a:rPr lang="en-US" altLang="en-US" sz="2400" dirty="0">
                <a:cs typeface="Arial" charset="0"/>
              </a:rPr>
              <a:t>O(1)   and </a:t>
            </a:r>
            <a:r>
              <a:rPr lang="en-US" altLang="en-US" sz="2400" dirty="0">
                <a:solidFill>
                  <a:srgbClr val="DD0111"/>
                </a:solidFill>
                <a:cs typeface="Arial" charset="0"/>
              </a:rPr>
              <a:t>k </a:t>
            </a:r>
            <a:r>
              <a:rPr lang="en-US" altLang="en-US" sz="2400" dirty="0">
                <a:cs typeface="Arial" charset="0"/>
              </a:rPr>
              <a:t>=O(n)</a:t>
            </a:r>
            <a:endParaRPr lang="el-GR" altLang="en-US" sz="2400" dirty="0"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/>
              <a:t>Sorting looks at one column at a time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For a </a:t>
            </a:r>
            <a:r>
              <a:rPr lang="en-US" altLang="en-US" sz="2200" dirty="0">
                <a:solidFill>
                  <a:srgbClr val="DD0111"/>
                </a:solidFill>
              </a:rPr>
              <a:t>d</a:t>
            </a:r>
            <a:r>
              <a:rPr lang="en-US" altLang="en-US" sz="2200" dirty="0"/>
              <a:t> digit number, sort the </a:t>
            </a:r>
            <a:r>
              <a:rPr lang="en-US" altLang="en-US" sz="2200" u="sng" dirty="0"/>
              <a:t>least significant</a:t>
            </a:r>
            <a:r>
              <a:rPr lang="en-US" altLang="en-US" sz="2200" dirty="0"/>
              <a:t> digit first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Continue sorting on the </a:t>
            </a:r>
            <a:r>
              <a:rPr lang="en-US" altLang="en-US" sz="2200" u="sng" dirty="0"/>
              <a:t>next least significant</a:t>
            </a:r>
            <a:r>
              <a:rPr lang="en-US" altLang="en-US" sz="2200" dirty="0"/>
              <a:t> digit, until all digits have been sorted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Requires only </a:t>
            </a:r>
            <a:r>
              <a:rPr lang="en-US" altLang="en-US" sz="2200" dirty="0">
                <a:solidFill>
                  <a:srgbClr val="DD0111"/>
                </a:solidFill>
              </a:rPr>
              <a:t>d</a:t>
            </a:r>
            <a:r>
              <a:rPr lang="en-US" altLang="en-US" sz="2200" dirty="0"/>
              <a:t> passes through the list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61076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https://www.cs.usfca.edu/~galles/visualization/RadixSort.html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86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Radix Sort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30598"/>
              </p:ext>
            </p:extLst>
          </p:nvPr>
        </p:nvGraphicFramePr>
        <p:xfrm>
          <a:off x="7239000" y="3273425"/>
          <a:ext cx="785812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Paint Shop Pro Image" r:id="rId3" imgW="878287" imgH="3239024" progId="PaintShopPro">
                  <p:embed/>
                </p:oleObj>
              </mc:Choice>
              <mc:Fallback>
                <p:oleObj name="Paint Shop Pro Image" r:id="rId3" imgW="878287" imgH="3239024" progId="PaintShopPro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273425"/>
                        <a:ext cx="785812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7346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83732"/>
            <a:ext cx="6858000" cy="1992868"/>
          </a:xfrm>
        </p:spPr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altLang="en-US" sz="2000" b="1" dirty="0" err="1">
                <a:latin typeface="Courier New" pitchFamily="49" charset="0"/>
              </a:rPr>
              <a:t>RadixSort</a:t>
            </a:r>
            <a:r>
              <a:rPr lang="en-US" altLang="en-US" sz="2000" b="1" dirty="0">
                <a:latin typeface="Courier New" pitchFamily="49" charset="0"/>
              </a:rPr>
              <a:t>(A, d)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for 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=1 to 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   </a:t>
            </a:r>
            <a:r>
              <a:rPr lang="en-US" altLang="en-US" b="1" dirty="0" err="1">
                <a:latin typeface="Courier New" pitchFamily="49" charset="0"/>
              </a:rPr>
              <a:t>StableSort</a:t>
            </a:r>
            <a:r>
              <a:rPr lang="en-US" altLang="en-US" b="1" dirty="0">
                <a:latin typeface="Courier New" pitchFamily="49" charset="0"/>
              </a:rPr>
              <a:t>(A) on digit i</a:t>
            </a:r>
            <a:endParaRPr lang="en-US" altLang="en-US" dirty="0"/>
          </a:p>
          <a:p>
            <a:pPr lvl="1">
              <a:buFont typeface="Monotype Sorts" pitchFamily="2" charset="2"/>
              <a:buNone/>
            </a:pPr>
            <a:endParaRPr lang="en-US" sz="11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87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Radix Sort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38397"/>
              </p:ext>
            </p:extLst>
          </p:nvPr>
        </p:nvGraphicFramePr>
        <p:xfrm>
          <a:off x="1389063" y="3932238"/>
          <a:ext cx="66675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Paint Shop Pro Image" r:id="rId3" imgW="878287" imgH="3239024" progId="PaintShopPro">
                  <p:embed/>
                </p:oleObj>
              </mc:Choice>
              <mc:Fallback>
                <p:oleObj name="Paint Shop Pro Image" r:id="rId3" imgW="878287" imgH="3239024" progId="PaintShopPro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932238"/>
                        <a:ext cx="666750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709246"/>
              </p:ext>
            </p:extLst>
          </p:nvPr>
        </p:nvGraphicFramePr>
        <p:xfrm>
          <a:off x="2060575" y="3963988"/>
          <a:ext cx="136525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Paint Shop Pro Image" r:id="rId5" imgW="1873679" imgH="3346341" progId="PaintShopPro">
                  <p:embed/>
                </p:oleObj>
              </mc:Choice>
              <mc:Fallback>
                <p:oleObj name="Paint Shop Pro Image" r:id="rId5" imgW="1873679" imgH="3346341" progId="PaintShopPro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963988"/>
                        <a:ext cx="136525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392742"/>
              </p:ext>
            </p:extLst>
          </p:nvPr>
        </p:nvGraphicFramePr>
        <p:xfrm>
          <a:off x="3638550" y="3963988"/>
          <a:ext cx="13192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Paint Shop Pro Image" r:id="rId7" imgW="1804878" imgH="3336585" progId="PaintShopPro">
                  <p:embed/>
                </p:oleObj>
              </mc:Choice>
              <mc:Fallback>
                <p:oleObj name="Paint Shop Pro Image" r:id="rId7" imgW="1804878" imgH="3336585" progId="PaintShopPro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963988"/>
                        <a:ext cx="13192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21860"/>
              </p:ext>
            </p:extLst>
          </p:nvPr>
        </p:nvGraphicFramePr>
        <p:xfrm>
          <a:off x="5170488" y="3963988"/>
          <a:ext cx="13827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Paint Shop Pro Image" r:id="rId9" imgW="1902439" imgH="3336585" progId="PaintShopPro">
                  <p:embed/>
                </p:oleObj>
              </mc:Choice>
              <mc:Fallback>
                <p:oleObj name="Paint Shop Pro Image" r:id="rId9" imgW="1902439" imgH="3336585" progId="PaintShopPro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3963988"/>
                        <a:ext cx="1382712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720174"/>
              </p:ext>
            </p:extLst>
          </p:nvPr>
        </p:nvGraphicFramePr>
        <p:xfrm>
          <a:off x="2903538" y="3200400"/>
          <a:ext cx="33591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Paint Shop Pro Image" r:id="rId11" imgW="3921951" imgH="936839" progId="PaintShopPro">
                  <p:embed/>
                </p:oleObj>
              </mc:Choice>
              <mc:Fallback>
                <p:oleObj name="Paint Shop Pro Image" r:id="rId11" imgW="3921951" imgH="936839" progId="PaintShopPro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200400"/>
                        <a:ext cx="33591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9812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sz="2200" dirty="0">
                <a:solidFill>
                  <a:srgbClr val="FF0000"/>
                </a:solidFill>
              </a:rPr>
              <a:t>(</a:t>
            </a:r>
            <a:r>
              <a:rPr lang="en-US" altLang="en-US" sz="2200" i="1" dirty="0" err="1">
                <a:solidFill>
                  <a:srgbClr val="FF0000"/>
                </a:solidFill>
              </a:rPr>
              <a:t>n+k</a:t>
            </a:r>
            <a:r>
              <a:rPr lang="en-US" altLang="en-US" sz="2200" dirty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086600" y="1828800"/>
            <a:ext cx="1018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</a:rPr>
              <a:t>d times</a:t>
            </a:r>
            <a:endParaRPr lang="en-US" altLang="en-US" sz="2000" dirty="0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6781800" y="1676400"/>
            <a:ext cx="152400" cy="685800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90600" y="6475968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Font typeface="Monotype Sorts" pitchFamily="2" charset="2"/>
              <a:buNone/>
            </a:pPr>
            <a:r>
              <a:rPr lang="en-US" dirty="0"/>
              <a:t>(stable sort: preserves order of identical elements)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Running time is </a:t>
            </a:r>
            <a:r>
              <a:rPr lang="en-US" altLang="en-US" b="1" dirty="0">
                <a:solidFill>
                  <a:srgbClr val="FF0066"/>
                </a:solidFill>
                <a:sym typeface="Symbol" pitchFamily="18" charset="2"/>
              </a:rPr>
              <a:t></a:t>
            </a:r>
            <a:r>
              <a:rPr lang="en-US" altLang="en-US" b="1" i="1" dirty="0">
                <a:solidFill>
                  <a:srgbClr val="FF0000"/>
                </a:solidFill>
              </a:rPr>
              <a:t>(</a:t>
            </a:r>
            <a:r>
              <a:rPr lang="en-US" altLang="en-US" b="1" i="1" dirty="0" err="1">
                <a:solidFill>
                  <a:srgbClr val="FF0000"/>
                </a:solidFill>
              </a:rPr>
              <a:t>dn+dk</a:t>
            </a:r>
            <a:r>
              <a:rPr lang="en-US" altLang="en-US" b="1" i="1" dirty="0">
                <a:solidFill>
                  <a:srgbClr val="FF0000"/>
                </a:solidFill>
              </a:rPr>
              <a:t>) </a:t>
            </a:r>
            <a:r>
              <a:rPr lang="en-US" altLang="en-US" dirty="0">
                <a:solidFill>
                  <a:srgbClr val="FF0000"/>
                </a:solidFill>
              </a:rPr>
              <a:t>(or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 if </a:t>
            </a:r>
            <a:r>
              <a:rPr lang="en-US" altLang="en-US" b="1" i="1" dirty="0">
                <a:solidFill>
                  <a:srgbClr val="FF0000"/>
                </a:solidFill>
              </a:rPr>
              <a:t>k</a:t>
            </a:r>
            <a:r>
              <a:rPr lang="en-US" altLang="en-US" b="1" dirty="0">
                <a:solidFill>
                  <a:srgbClr val="FF0000"/>
                </a:solidFill>
              </a:rPr>
              <a:t> = </a:t>
            </a:r>
            <a:r>
              <a:rPr lang="en-US" altLang="en-US" b="1" i="1" dirty="0">
                <a:solidFill>
                  <a:srgbClr val="FF0000"/>
                </a:solidFill>
              </a:rPr>
              <a:t>O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b="1" dirty="0">
                <a:solidFill>
                  <a:srgbClr val="FF0000"/>
                </a:solidFill>
              </a:rPr>
              <a:t>) and </a:t>
            </a:r>
            <a:r>
              <a:rPr lang="en-US" altLang="en-US" b="1" i="1" dirty="0">
                <a:solidFill>
                  <a:srgbClr val="FF0000"/>
                </a:solidFill>
              </a:rPr>
              <a:t>d</a:t>
            </a:r>
            <a:r>
              <a:rPr lang="en-US" altLang="en-US" b="1" dirty="0">
                <a:solidFill>
                  <a:srgbClr val="FF0000"/>
                </a:solidFill>
              </a:rPr>
              <a:t> = </a:t>
            </a:r>
            <a:r>
              <a:rPr lang="en-US" altLang="en-US" b="1" i="1" dirty="0">
                <a:solidFill>
                  <a:srgbClr val="FF0000"/>
                </a:solidFill>
              </a:rPr>
              <a:t>O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</a:rPr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086600" cy="274320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sort 1 million 64-bit numbers</a:t>
            </a:r>
          </a:p>
          <a:p>
            <a:pPr lvl="1"/>
            <a:r>
              <a:rPr lang="en-US" altLang="en-US" dirty="0"/>
              <a:t>Treat as four-digit radix 2</a:t>
            </a:r>
            <a:r>
              <a:rPr lang="en-US" altLang="en-US" baseline="30000" dirty="0"/>
              <a:t>16</a:t>
            </a:r>
            <a:r>
              <a:rPr lang="en-US" altLang="en-US" dirty="0"/>
              <a:t> numbers</a:t>
            </a:r>
          </a:p>
          <a:p>
            <a:pPr lvl="1"/>
            <a:r>
              <a:rPr lang="en-US" altLang="en-US" dirty="0"/>
              <a:t>Can sort in just four passes with radix sort!</a:t>
            </a:r>
          </a:p>
          <a:p>
            <a:endParaRPr lang="en-US" altLang="en-US" dirty="0"/>
          </a:p>
          <a:p>
            <a:r>
              <a:rPr lang="en-US" altLang="en-US" i="1" dirty="0">
                <a:solidFill>
                  <a:srgbClr val="FF0000"/>
                </a:solidFill>
              </a:rPr>
              <a:t>So why would we ever use anything but radix sort?</a:t>
            </a:r>
          </a:p>
          <a:p>
            <a:pPr marL="114300" indent="0">
              <a:buNone/>
            </a:pPr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88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7409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153400" cy="5334000"/>
          </a:xfrm>
        </p:spPr>
        <p:txBody>
          <a:bodyPr/>
          <a:lstStyle/>
          <a:p>
            <a:r>
              <a:rPr lang="en-US" altLang="en-US" dirty="0"/>
              <a:t>Assumption:</a:t>
            </a:r>
          </a:p>
          <a:p>
            <a:pPr lvl="1"/>
            <a:r>
              <a:rPr lang="en-US" altLang="en-US" dirty="0"/>
              <a:t>Input numbers are </a:t>
            </a:r>
            <a:r>
              <a:rPr lang="en-US" altLang="en-US" dirty="0">
                <a:solidFill>
                  <a:srgbClr val="FF0000"/>
                </a:solidFill>
              </a:rPr>
              <a:t>uniformly distributed </a:t>
            </a:r>
            <a:r>
              <a:rPr lang="en-US" altLang="en-US" dirty="0"/>
              <a:t>in [0,1).</a:t>
            </a:r>
          </a:p>
          <a:p>
            <a:pPr lvl="1"/>
            <a:r>
              <a:rPr lang="en-US" altLang="en-US" dirty="0"/>
              <a:t>Suppose input size is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Idea:</a:t>
            </a:r>
          </a:p>
          <a:p>
            <a:pPr lvl="1"/>
            <a:r>
              <a:rPr lang="en-US" altLang="en-US" dirty="0"/>
              <a:t>Divide [0,1) into </a:t>
            </a:r>
            <a:r>
              <a:rPr lang="en-US" altLang="en-US" i="1" dirty="0"/>
              <a:t>n</a:t>
            </a:r>
            <a:r>
              <a:rPr lang="en-US" altLang="en-US" dirty="0"/>
              <a:t> equal-sized buckets (k=</a:t>
            </a:r>
            <a:r>
              <a:rPr lang="en-US" altLang="en-US" b="1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altLang="en-US" dirty="0"/>
              <a:t>(n))</a:t>
            </a:r>
          </a:p>
          <a:p>
            <a:pPr lvl="1"/>
            <a:r>
              <a:rPr lang="en-US" altLang="en-US" dirty="0"/>
              <a:t>Distribute the </a:t>
            </a:r>
            <a:r>
              <a:rPr lang="en-US" altLang="en-US" i="1" dirty="0"/>
              <a:t>n</a:t>
            </a:r>
            <a:r>
              <a:rPr lang="en-US" altLang="en-US" dirty="0"/>
              <a:t> input values into the buckets</a:t>
            </a:r>
          </a:p>
          <a:p>
            <a:pPr lvl="1"/>
            <a:r>
              <a:rPr lang="en-US" altLang="en-US" dirty="0"/>
              <a:t>Sort each bucket (insertion sort as default).</a:t>
            </a:r>
          </a:p>
          <a:p>
            <a:pPr lvl="1"/>
            <a:r>
              <a:rPr lang="en-US" altLang="en-US" dirty="0"/>
              <a:t>Go through the buckets in order, listing elements in each one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sz="2400" b="1" dirty="0"/>
              <a:t>Input: </a:t>
            </a:r>
            <a:r>
              <a:rPr lang="en-US" altLang="en-US" sz="2400" dirty="0">
                <a:latin typeface="Comic Sans MS" pitchFamily="66" charset="0"/>
              </a:rPr>
              <a:t>A[1 . . n]</a:t>
            </a:r>
            <a:r>
              <a:rPr lang="en-US" altLang="en-US" sz="2400" dirty="0"/>
              <a:t>, where </a:t>
            </a:r>
            <a:r>
              <a:rPr lang="en-US" altLang="en-US" sz="2400" dirty="0">
                <a:latin typeface="Comic Sans MS" pitchFamily="66" charset="0"/>
              </a:rPr>
              <a:t>0 ≤ A[</a:t>
            </a:r>
            <a:r>
              <a:rPr lang="en-US" altLang="en-US" sz="2400" dirty="0" err="1">
                <a:latin typeface="Comic Sans MS" pitchFamily="66" charset="0"/>
              </a:rPr>
              <a:t>i</a:t>
            </a:r>
            <a:r>
              <a:rPr lang="en-US" altLang="en-US" sz="2400" dirty="0">
                <a:latin typeface="Comic Sans MS" pitchFamily="66" charset="0"/>
              </a:rPr>
              <a:t>] &lt; 1</a:t>
            </a:r>
            <a:r>
              <a:rPr lang="en-US" altLang="en-US" sz="2400" dirty="0"/>
              <a:t> for all </a:t>
            </a:r>
            <a:r>
              <a:rPr lang="en-US" altLang="en-US" sz="2400" dirty="0" err="1">
                <a:latin typeface="Comic Sans MS" pitchFamily="66" charset="0"/>
              </a:rPr>
              <a:t>i</a:t>
            </a:r>
            <a:r>
              <a:rPr lang="en-US" altLang="en-US" sz="2400" dirty="0">
                <a:latin typeface="Comic Sans MS" pitchFamily="66" charset="0"/>
              </a:rPr>
              <a:t> </a:t>
            </a:r>
          </a:p>
          <a:p>
            <a:r>
              <a:rPr lang="en-US" altLang="en-US" sz="2400" b="1" dirty="0"/>
              <a:t>Output:</a:t>
            </a:r>
            <a:r>
              <a:rPr lang="en-US" altLang="en-US" sz="2400" dirty="0"/>
              <a:t> elements </a:t>
            </a:r>
            <a:r>
              <a:rPr lang="en-US" altLang="en-US" sz="2400" dirty="0">
                <a:latin typeface="Comic Sans MS" pitchFamily="66" charset="0"/>
              </a:rPr>
              <a:t>A[</a:t>
            </a:r>
            <a:r>
              <a:rPr lang="en-US" altLang="en-US" sz="2400" dirty="0" err="1">
                <a:latin typeface="Comic Sans MS" pitchFamily="66" charset="0"/>
              </a:rPr>
              <a:t>i</a:t>
            </a:r>
            <a:r>
              <a:rPr lang="en-US" altLang="en-US" sz="2400" dirty="0">
                <a:latin typeface="Comic Sans MS" pitchFamily="66" charset="0"/>
              </a:rPr>
              <a:t>] </a:t>
            </a:r>
            <a:r>
              <a:rPr lang="en-US" altLang="en-US" sz="2400" dirty="0"/>
              <a:t>sorted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89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49780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Bubble Sort Modified</a:t>
            </a:r>
            <a:endParaRPr lang="en-US" sz="4000" b="1" dirty="0">
              <a:solidFill>
                <a:srgbClr val="996633"/>
              </a:solidFill>
            </a:endParaRP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638800" cy="5105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sz="2400" b="1" dirty="0" err="1">
                <a:latin typeface="Courier New" pitchFamily="49" charset="0"/>
              </a:rPr>
              <a:t>BubbleSort</a:t>
            </a:r>
            <a:r>
              <a:rPr lang="en-US" sz="2400" b="1" dirty="0">
                <a:latin typeface="Courier New" pitchFamily="49" charset="0"/>
              </a:rPr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n = Length[A];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for j = 0 to n-2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swap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for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0 to n-j-2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	   if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&gt; A[i+1]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      temp =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		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= A[i+1]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		 A[i+1] = temp</a:t>
            </a:r>
          </a:p>
          <a:p>
            <a:pPr marL="1577340" lvl="6" indent="0">
              <a:buNone/>
            </a:pPr>
            <a:r>
              <a:rPr lang="en-US" sz="2400" b="1" dirty="0">
                <a:latin typeface="Courier New" pitchFamily="49" charset="0"/>
              </a:rPr>
              <a:t>	 swap = swap + 1;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if swap = 0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     break;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</a:rPr>
              <a:t>return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73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762000" y="1447800"/>
            <a:ext cx="609600" cy="4572000"/>
            <a:chOff x="528" y="1056"/>
            <a:chExt cx="384" cy="2880"/>
          </a:xfrm>
        </p:grpSpPr>
        <p:sp>
          <p:nvSpPr>
            <p:cNvPr id="27723" name="Rectangle 3"/>
            <p:cNvSpPr>
              <a:spLocks noChangeArrowheads="1"/>
            </p:cNvSpPr>
            <p:nvPr/>
          </p:nvSpPr>
          <p:spPr bwMode="auto">
            <a:xfrm>
              <a:off x="528" y="105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.78</a:t>
              </a:r>
            </a:p>
          </p:txBody>
        </p:sp>
        <p:sp>
          <p:nvSpPr>
            <p:cNvPr id="27724" name="Rectangle 4"/>
            <p:cNvSpPr>
              <a:spLocks noChangeArrowheads="1"/>
            </p:cNvSpPr>
            <p:nvPr/>
          </p:nvSpPr>
          <p:spPr bwMode="auto">
            <a:xfrm>
              <a:off x="528" y="134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.17</a:t>
              </a:r>
              <a:endParaRPr lang="en-US" altLang="en-US"/>
            </a:p>
          </p:txBody>
        </p:sp>
        <p:sp>
          <p:nvSpPr>
            <p:cNvPr id="27725" name="Rectangle 5"/>
            <p:cNvSpPr>
              <a:spLocks noChangeArrowheads="1"/>
            </p:cNvSpPr>
            <p:nvPr/>
          </p:nvSpPr>
          <p:spPr bwMode="auto">
            <a:xfrm>
              <a:off x="528" y="163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.39</a:t>
              </a:r>
            </a:p>
          </p:txBody>
        </p:sp>
        <p:sp>
          <p:nvSpPr>
            <p:cNvPr id="27726" name="Rectangle 6"/>
            <p:cNvSpPr>
              <a:spLocks noChangeArrowheads="1"/>
            </p:cNvSpPr>
            <p:nvPr/>
          </p:nvSpPr>
          <p:spPr bwMode="auto">
            <a:xfrm>
              <a:off x="528" y="192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.26</a:t>
              </a:r>
            </a:p>
          </p:txBody>
        </p:sp>
        <p:sp>
          <p:nvSpPr>
            <p:cNvPr id="27727" name="Rectangle 7"/>
            <p:cNvSpPr>
              <a:spLocks noChangeArrowheads="1"/>
            </p:cNvSpPr>
            <p:nvPr/>
          </p:nvSpPr>
          <p:spPr bwMode="auto">
            <a:xfrm>
              <a:off x="528" y="220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.72</a:t>
              </a:r>
            </a:p>
          </p:txBody>
        </p:sp>
        <p:sp>
          <p:nvSpPr>
            <p:cNvPr id="27728" name="Rectangle 8"/>
            <p:cNvSpPr>
              <a:spLocks noChangeArrowheads="1"/>
            </p:cNvSpPr>
            <p:nvPr/>
          </p:nvSpPr>
          <p:spPr bwMode="auto">
            <a:xfrm>
              <a:off x="528" y="249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.94</a:t>
              </a:r>
            </a:p>
          </p:txBody>
        </p:sp>
        <p:sp>
          <p:nvSpPr>
            <p:cNvPr id="27729" name="Rectangle 9"/>
            <p:cNvSpPr>
              <a:spLocks noChangeArrowheads="1"/>
            </p:cNvSpPr>
            <p:nvPr/>
          </p:nvSpPr>
          <p:spPr bwMode="auto">
            <a:xfrm>
              <a:off x="528" y="278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.21</a:t>
              </a:r>
            </a:p>
          </p:txBody>
        </p:sp>
        <p:sp>
          <p:nvSpPr>
            <p:cNvPr id="27730" name="Rectangle 10"/>
            <p:cNvSpPr>
              <a:spLocks noChangeArrowheads="1"/>
            </p:cNvSpPr>
            <p:nvPr/>
          </p:nvSpPr>
          <p:spPr bwMode="auto">
            <a:xfrm>
              <a:off x="528" y="307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.12</a:t>
              </a:r>
            </a:p>
          </p:txBody>
        </p:sp>
        <p:sp>
          <p:nvSpPr>
            <p:cNvPr id="27731" name="Rectangle 11"/>
            <p:cNvSpPr>
              <a:spLocks noChangeArrowheads="1"/>
            </p:cNvSpPr>
            <p:nvPr/>
          </p:nvSpPr>
          <p:spPr bwMode="auto">
            <a:xfrm>
              <a:off x="528" y="364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.68</a:t>
              </a:r>
            </a:p>
          </p:txBody>
        </p:sp>
        <p:sp>
          <p:nvSpPr>
            <p:cNvPr id="27732" name="Rectangle 12"/>
            <p:cNvSpPr>
              <a:spLocks noChangeArrowheads="1"/>
            </p:cNvSpPr>
            <p:nvPr/>
          </p:nvSpPr>
          <p:spPr bwMode="auto">
            <a:xfrm>
              <a:off x="528" y="336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.23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257800" y="4724400"/>
            <a:ext cx="1066800" cy="304800"/>
            <a:chOff x="3360" y="3120"/>
            <a:chExt cx="672" cy="192"/>
          </a:xfrm>
        </p:grpSpPr>
        <p:sp>
          <p:nvSpPr>
            <p:cNvPr id="27721" name="Rectangle 31"/>
            <p:cNvSpPr>
              <a:spLocks noChangeArrowheads="1"/>
            </p:cNvSpPr>
            <p:nvPr/>
          </p:nvSpPr>
          <p:spPr bwMode="auto">
            <a:xfrm>
              <a:off x="3360" y="3120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.78</a:t>
              </a:r>
            </a:p>
          </p:txBody>
        </p:sp>
        <p:sp>
          <p:nvSpPr>
            <p:cNvPr id="27722" name="Rectangle 33"/>
            <p:cNvSpPr>
              <a:spLocks noChangeArrowheads="1"/>
            </p:cNvSpPr>
            <p:nvPr/>
          </p:nvSpPr>
          <p:spPr bwMode="auto">
            <a:xfrm>
              <a:off x="3744" y="3120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5257800" y="1905000"/>
            <a:ext cx="1066800" cy="304800"/>
            <a:chOff x="3360" y="1344"/>
            <a:chExt cx="672" cy="192"/>
          </a:xfrm>
        </p:grpSpPr>
        <p:sp>
          <p:nvSpPr>
            <p:cNvPr id="27719" name="Rectangle 28"/>
            <p:cNvSpPr>
              <a:spLocks noChangeArrowheads="1"/>
            </p:cNvSpPr>
            <p:nvPr/>
          </p:nvSpPr>
          <p:spPr bwMode="auto">
            <a:xfrm>
              <a:off x="3360" y="134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.17</a:t>
              </a:r>
            </a:p>
          </p:txBody>
        </p:sp>
        <p:sp>
          <p:nvSpPr>
            <p:cNvPr id="27720" name="Rectangle 34"/>
            <p:cNvSpPr>
              <a:spLocks noChangeArrowheads="1"/>
            </p:cNvSpPr>
            <p:nvPr/>
          </p:nvSpPr>
          <p:spPr bwMode="auto">
            <a:xfrm>
              <a:off x="3744" y="1344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6781800" y="2438400"/>
            <a:ext cx="1066800" cy="304800"/>
            <a:chOff x="4320" y="1680"/>
            <a:chExt cx="672" cy="192"/>
          </a:xfrm>
        </p:grpSpPr>
        <p:sp>
          <p:nvSpPr>
            <p:cNvPr id="27717" name="Rectangle 32"/>
            <p:cNvSpPr>
              <a:spLocks noChangeArrowheads="1"/>
            </p:cNvSpPr>
            <p:nvPr/>
          </p:nvSpPr>
          <p:spPr bwMode="auto">
            <a:xfrm>
              <a:off x="4320" y="1680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.26</a:t>
              </a:r>
            </a:p>
          </p:txBody>
        </p:sp>
        <p:sp>
          <p:nvSpPr>
            <p:cNvPr id="27718" name="Rectangle 41"/>
            <p:cNvSpPr>
              <a:spLocks noChangeArrowheads="1"/>
            </p:cNvSpPr>
            <p:nvPr/>
          </p:nvSpPr>
          <p:spPr bwMode="auto">
            <a:xfrm>
              <a:off x="4704" y="1680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743200" y="5638800"/>
            <a:ext cx="1828800" cy="304800"/>
            <a:chOff x="1776" y="3696"/>
            <a:chExt cx="1152" cy="192"/>
          </a:xfrm>
        </p:grpSpPr>
        <p:sp>
          <p:nvSpPr>
            <p:cNvPr id="27714" name="Rectangle 29"/>
            <p:cNvSpPr>
              <a:spLocks noChangeArrowheads="1"/>
            </p:cNvSpPr>
            <p:nvPr/>
          </p:nvSpPr>
          <p:spPr bwMode="auto">
            <a:xfrm>
              <a:off x="2256" y="369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.94</a:t>
              </a:r>
            </a:p>
          </p:txBody>
        </p:sp>
        <p:sp>
          <p:nvSpPr>
            <p:cNvPr id="27715" name="Rectangle 38"/>
            <p:cNvSpPr>
              <a:spLocks noChangeArrowheads="1"/>
            </p:cNvSpPr>
            <p:nvPr/>
          </p:nvSpPr>
          <p:spPr bwMode="auto">
            <a:xfrm>
              <a:off x="2640" y="3696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16" name="Line 44"/>
            <p:cNvSpPr>
              <a:spLocks noChangeShapeType="1"/>
            </p:cNvSpPr>
            <p:nvPr/>
          </p:nvSpPr>
          <p:spPr bwMode="auto">
            <a:xfrm>
              <a:off x="177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2743200" y="1905000"/>
            <a:ext cx="2514600" cy="304800"/>
            <a:chOff x="1776" y="1344"/>
            <a:chExt cx="1584" cy="192"/>
          </a:xfrm>
        </p:grpSpPr>
        <p:sp>
          <p:nvSpPr>
            <p:cNvPr id="27710" name="Rectangle 23"/>
            <p:cNvSpPr>
              <a:spLocks noChangeArrowheads="1"/>
            </p:cNvSpPr>
            <p:nvPr/>
          </p:nvSpPr>
          <p:spPr bwMode="auto">
            <a:xfrm>
              <a:off x="2256" y="134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.12</a:t>
              </a:r>
            </a:p>
          </p:txBody>
        </p:sp>
        <p:sp>
          <p:nvSpPr>
            <p:cNvPr id="27711" name="Rectangle 39"/>
            <p:cNvSpPr>
              <a:spLocks noChangeArrowheads="1"/>
            </p:cNvSpPr>
            <p:nvPr/>
          </p:nvSpPr>
          <p:spPr bwMode="auto">
            <a:xfrm>
              <a:off x="2640" y="1344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12" name="Line 43"/>
            <p:cNvSpPr>
              <a:spLocks noChangeShapeType="1"/>
            </p:cNvSpPr>
            <p:nvPr/>
          </p:nvSpPr>
          <p:spPr bwMode="auto">
            <a:xfrm>
              <a:off x="1776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45"/>
            <p:cNvSpPr>
              <a:spLocks noChangeShapeType="1"/>
            </p:cNvSpPr>
            <p:nvPr/>
          </p:nvSpPr>
          <p:spPr bwMode="auto">
            <a:xfrm>
              <a:off x="2880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2743200" y="2895600"/>
            <a:ext cx="1828800" cy="304800"/>
            <a:chOff x="1776" y="1968"/>
            <a:chExt cx="1152" cy="192"/>
          </a:xfrm>
        </p:grpSpPr>
        <p:grpSp>
          <p:nvGrpSpPr>
            <p:cNvPr id="27706" name="Group 78"/>
            <p:cNvGrpSpPr>
              <a:grpSpLocks/>
            </p:cNvGrpSpPr>
            <p:nvPr/>
          </p:nvGrpSpPr>
          <p:grpSpPr bwMode="auto">
            <a:xfrm>
              <a:off x="2256" y="1968"/>
              <a:ext cx="672" cy="192"/>
              <a:chOff x="2256" y="1968"/>
              <a:chExt cx="672" cy="192"/>
            </a:xfrm>
          </p:grpSpPr>
          <p:sp>
            <p:nvSpPr>
              <p:cNvPr id="27708" name="Rectangle 25"/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.39</a:t>
                </a:r>
              </a:p>
            </p:txBody>
          </p:sp>
          <p:sp>
            <p:nvSpPr>
              <p:cNvPr id="27709" name="Rectangle 42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288" cy="192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7707" name="Line 46"/>
            <p:cNvSpPr>
              <a:spLocks noChangeShapeType="1"/>
            </p:cNvSpPr>
            <p:nvPr/>
          </p:nvSpPr>
          <p:spPr bwMode="auto">
            <a:xfrm>
              <a:off x="177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2743200" y="4267200"/>
            <a:ext cx="1828800" cy="304800"/>
            <a:chOff x="1776" y="2832"/>
            <a:chExt cx="1152" cy="192"/>
          </a:xfrm>
        </p:grpSpPr>
        <p:sp>
          <p:nvSpPr>
            <p:cNvPr id="27703" name="Rectangle 26"/>
            <p:cNvSpPr>
              <a:spLocks noChangeArrowheads="1"/>
            </p:cNvSpPr>
            <p:nvPr/>
          </p:nvSpPr>
          <p:spPr bwMode="auto">
            <a:xfrm>
              <a:off x="2256" y="2832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.68</a:t>
              </a:r>
            </a:p>
          </p:txBody>
        </p:sp>
        <p:sp>
          <p:nvSpPr>
            <p:cNvPr id="27704" name="Rectangle 36"/>
            <p:cNvSpPr>
              <a:spLocks noChangeArrowheads="1"/>
            </p:cNvSpPr>
            <p:nvPr/>
          </p:nvSpPr>
          <p:spPr bwMode="auto">
            <a:xfrm>
              <a:off x="2640" y="2832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5" name="Line 47"/>
            <p:cNvSpPr>
              <a:spLocks noChangeShapeType="1"/>
            </p:cNvSpPr>
            <p:nvPr/>
          </p:nvSpPr>
          <p:spPr bwMode="auto">
            <a:xfrm>
              <a:off x="177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2743200" y="4724400"/>
            <a:ext cx="2514600" cy="304800"/>
            <a:chOff x="1776" y="3120"/>
            <a:chExt cx="1584" cy="192"/>
          </a:xfrm>
        </p:grpSpPr>
        <p:sp>
          <p:nvSpPr>
            <p:cNvPr id="27699" name="Rectangle 30"/>
            <p:cNvSpPr>
              <a:spLocks noChangeArrowheads="1"/>
            </p:cNvSpPr>
            <p:nvPr/>
          </p:nvSpPr>
          <p:spPr bwMode="auto">
            <a:xfrm>
              <a:off x="2256" y="3120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.72</a:t>
              </a:r>
            </a:p>
          </p:txBody>
        </p:sp>
        <p:sp>
          <p:nvSpPr>
            <p:cNvPr id="27700" name="Rectangle 37"/>
            <p:cNvSpPr>
              <a:spLocks noChangeArrowheads="1"/>
            </p:cNvSpPr>
            <p:nvPr/>
          </p:nvSpPr>
          <p:spPr bwMode="auto">
            <a:xfrm>
              <a:off x="2640" y="3120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1" name="Line 48"/>
            <p:cNvSpPr>
              <a:spLocks noChangeShapeType="1"/>
            </p:cNvSpPr>
            <p:nvPr/>
          </p:nvSpPr>
          <p:spPr bwMode="auto">
            <a:xfrm>
              <a:off x="177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Line 50"/>
            <p:cNvSpPr>
              <a:spLocks noChangeShapeType="1"/>
            </p:cNvSpPr>
            <p:nvPr/>
          </p:nvSpPr>
          <p:spPr bwMode="auto">
            <a:xfrm>
              <a:off x="288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5257800" y="2438400"/>
            <a:ext cx="1524000" cy="304800"/>
            <a:chOff x="3360" y="1680"/>
            <a:chExt cx="960" cy="192"/>
          </a:xfrm>
        </p:grpSpPr>
        <p:sp>
          <p:nvSpPr>
            <p:cNvPr id="27696" name="Rectangle 27"/>
            <p:cNvSpPr>
              <a:spLocks noChangeArrowheads="1"/>
            </p:cNvSpPr>
            <p:nvPr/>
          </p:nvSpPr>
          <p:spPr bwMode="auto">
            <a:xfrm>
              <a:off x="3360" y="1680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.23</a:t>
              </a:r>
            </a:p>
          </p:txBody>
        </p:sp>
        <p:sp>
          <p:nvSpPr>
            <p:cNvPr id="27697" name="Rectangle 35"/>
            <p:cNvSpPr>
              <a:spLocks noChangeArrowheads="1"/>
            </p:cNvSpPr>
            <p:nvPr/>
          </p:nvSpPr>
          <p:spPr bwMode="auto">
            <a:xfrm>
              <a:off x="3744" y="1680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8" name="Line 51"/>
            <p:cNvSpPr>
              <a:spLocks noChangeShapeType="1"/>
            </p:cNvSpPr>
            <p:nvPr/>
          </p:nvSpPr>
          <p:spPr bwMode="auto">
            <a:xfrm>
              <a:off x="3984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2743200" y="2438400"/>
            <a:ext cx="2514600" cy="304800"/>
            <a:chOff x="1776" y="1680"/>
            <a:chExt cx="1584" cy="192"/>
          </a:xfrm>
        </p:grpSpPr>
        <p:sp>
          <p:nvSpPr>
            <p:cNvPr id="27692" name="Rectangle 24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/>
                <a:t>.21</a:t>
              </a:r>
            </a:p>
          </p:txBody>
        </p:sp>
        <p:sp>
          <p:nvSpPr>
            <p:cNvPr id="27693" name="Rectangle 40"/>
            <p:cNvSpPr>
              <a:spLocks noChangeArrowheads="1"/>
            </p:cNvSpPr>
            <p:nvPr/>
          </p:nvSpPr>
          <p:spPr bwMode="auto">
            <a:xfrm>
              <a:off x="2640" y="1680"/>
              <a:ext cx="288" cy="19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4" name="Line 49"/>
            <p:cNvSpPr>
              <a:spLocks noChangeShapeType="1"/>
            </p:cNvSpPr>
            <p:nvPr/>
          </p:nvSpPr>
          <p:spPr bwMode="auto">
            <a:xfrm>
              <a:off x="2880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52"/>
            <p:cNvSpPr>
              <a:spLocks noChangeShapeType="1"/>
            </p:cNvSpPr>
            <p:nvPr/>
          </p:nvSpPr>
          <p:spPr bwMode="auto">
            <a:xfrm>
              <a:off x="177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905000" y="1447800"/>
            <a:ext cx="914400" cy="4572000"/>
            <a:chOff x="1248" y="1056"/>
            <a:chExt cx="576" cy="2880"/>
          </a:xfrm>
        </p:grpSpPr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1536" y="1056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3" name="Rectangle 14"/>
            <p:cNvSpPr>
              <a:spLocks noChangeArrowheads="1"/>
            </p:cNvSpPr>
            <p:nvPr/>
          </p:nvSpPr>
          <p:spPr bwMode="auto">
            <a:xfrm>
              <a:off x="1536" y="1344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4" name="Rectangle 15"/>
            <p:cNvSpPr>
              <a:spLocks noChangeArrowheads="1"/>
            </p:cNvSpPr>
            <p:nvPr/>
          </p:nvSpPr>
          <p:spPr bwMode="auto">
            <a:xfrm>
              <a:off x="1536" y="1632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5" name="Rectangle 16"/>
            <p:cNvSpPr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6" name="Rectangle 17"/>
            <p:cNvSpPr>
              <a:spLocks noChangeArrowheads="1"/>
            </p:cNvSpPr>
            <p:nvPr/>
          </p:nvSpPr>
          <p:spPr bwMode="auto">
            <a:xfrm>
              <a:off x="1536" y="2208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7" name="Rectangle 18"/>
            <p:cNvSpPr>
              <a:spLocks noChangeArrowheads="1"/>
            </p:cNvSpPr>
            <p:nvPr/>
          </p:nvSpPr>
          <p:spPr bwMode="auto">
            <a:xfrm>
              <a:off x="1536" y="2496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8" name="Rectangle 19"/>
            <p:cNvSpPr>
              <a:spLocks noChangeArrowheads="1"/>
            </p:cNvSpPr>
            <p:nvPr/>
          </p:nvSpPr>
          <p:spPr bwMode="auto">
            <a:xfrm>
              <a:off x="1536" y="2784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9" name="Rectangle 20"/>
            <p:cNvSpPr>
              <a:spLocks noChangeArrowheads="1"/>
            </p:cNvSpPr>
            <p:nvPr/>
          </p:nvSpPr>
          <p:spPr bwMode="auto">
            <a:xfrm>
              <a:off x="1536" y="3072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0" name="Rectangle 21"/>
            <p:cNvSpPr>
              <a:spLocks noChangeArrowheads="1"/>
            </p:cNvSpPr>
            <p:nvPr/>
          </p:nvSpPr>
          <p:spPr bwMode="auto">
            <a:xfrm>
              <a:off x="1536" y="336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1" name="Rectangle 22"/>
            <p:cNvSpPr>
              <a:spLocks noChangeArrowheads="1"/>
            </p:cNvSpPr>
            <p:nvPr/>
          </p:nvSpPr>
          <p:spPr bwMode="auto">
            <a:xfrm>
              <a:off x="1536" y="3648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2" name="Text Box 53"/>
            <p:cNvSpPr txBox="1">
              <a:spLocks noChangeArrowheads="1"/>
            </p:cNvSpPr>
            <p:nvPr/>
          </p:nvSpPr>
          <p:spPr bwMode="auto">
            <a:xfrm>
              <a:off x="1286" y="10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/>
                <a:t>0</a:t>
              </a:r>
            </a:p>
          </p:txBody>
        </p:sp>
        <p:sp>
          <p:nvSpPr>
            <p:cNvPr id="27683" name="Text Box 54"/>
            <p:cNvSpPr txBox="1">
              <a:spLocks noChangeArrowheads="1"/>
            </p:cNvSpPr>
            <p:nvPr/>
          </p:nvSpPr>
          <p:spPr bwMode="auto">
            <a:xfrm>
              <a:off x="1248" y="134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 1</a:t>
              </a:r>
            </a:p>
          </p:txBody>
        </p:sp>
        <p:sp>
          <p:nvSpPr>
            <p:cNvPr id="27684" name="Text Box 55"/>
            <p:cNvSpPr txBox="1">
              <a:spLocks noChangeArrowheads="1"/>
            </p:cNvSpPr>
            <p:nvPr/>
          </p:nvSpPr>
          <p:spPr bwMode="auto">
            <a:xfrm>
              <a:off x="1286" y="161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27685" name="Text Box 56"/>
            <p:cNvSpPr txBox="1">
              <a:spLocks noChangeArrowheads="1"/>
            </p:cNvSpPr>
            <p:nvPr/>
          </p:nvSpPr>
          <p:spPr bwMode="auto">
            <a:xfrm>
              <a:off x="1286" y="18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27686" name="Text Box 57"/>
            <p:cNvSpPr txBox="1">
              <a:spLocks noChangeArrowheads="1"/>
            </p:cNvSpPr>
            <p:nvPr/>
          </p:nvSpPr>
          <p:spPr bwMode="auto">
            <a:xfrm>
              <a:off x="1286" y="21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sp>
          <p:nvSpPr>
            <p:cNvPr id="27687" name="Text Box 58"/>
            <p:cNvSpPr txBox="1">
              <a:spLocks noChangeArrowheads="1"/>
            </p:cNvSpPr>
            <p:nvPr/>
          </p:nvSpPr>
          <p:spPr bwMode="auto">
            <a:xfrm>
              <a:off x="1286" y="24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5</a:t>
              </a:r>
            </a:p>
          </p:txBody>
        </p:sp>
        <p:sp>
          <p:nvSpPr>
            <p:cNvPr id="27688" name="Text Box 59"/>
            <p:cNvSpPr txBox="1">
              <a:spLocks noChangeArrowheads="1"/>
            </p:cNvSpPr>
            <p:nvPr/>
          </p:nvSpPr>
          <p:spPr bwMode="auto">
            <a:xfrm>
              <a:off x="1286" y="27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6</a:t>
              </a:r>
            </a:p>
          </p:txBody>
        </p:sp>
        <p:sp>
          <p:nvSpPr>
            <p:cNvPr id="27689" name="Text Box 60"/>
            <p:cNvSpPr txBox="1">
              <a:spLocks noChangeArrowheads="1"/>
            </p:cNvSpPr>
            <p:nvPr/>
          </p:nvSpPr>
          <p:spPr bwMode="auto">
            <a:xfrm>
              <a:off x="1286" y="30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7</a:t>
              </a:r>
            </a:p>
          </p:txBody>
        </p:sp>
        <p:sp>
          <p:nvSpPr>
            <p:cNvPr id="27690" name="Text Box 61"/>
            <p:cNvSpPr txBox="1">
              <a:spLocks noChangeArrowheads="1"/>
            </p:cNvSpPr>
            <p:nvPr/>
          </p:nvSpPr>
          <p:spPr bwMode="auto">
            <a:xfrm>
              <a:off x="1286" y="33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8</a:t>
              </a:r>
            </a:p>
          </p:txBody>
        </p:sp>
        <p:sp>
          <p:nvSpPr>
            <p:cNvPr id="27691" name="Text Box 62"/>
            <p:cNvSpPr txBox="1">
              <a:spLocks noChangeArrowheads="1"/>
            </p:cNvSpPr>
            <p:nvPr/>
          </p:nvSpPr>
          <p:spPr bwMode="auto">
            <a:xfrm>
              <a:off x="1286" y="362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9</a:t>
              </a:r>
            </a:p>
          </p:txBody>
        </p:sp>
      </p:grpSp>
      <p:sp>
        <p:nvSpPr>
          <p:cNvPr id="284738" name="AutoShape 66"/>
          <p:cNvSpPr>
            <a:spLocks noChangeArrowheads="1"/>
          </p:cNvSpPr>
          <p:nvPr/>
        </p:nvSpPr>
        <p:spPr bwMode="auto">
          <a:xfrm>
            <a:off x="8153400" y="1905000"/>
            <a:ext cx="76200" cy="4343400"/>
          </a:xfrm>
          <a:prstGeom prst="downArrow">
            <a:avLst>
              <a:gd name="adj1" fmla="val 50000"/>
              <a:gd name="adj2" fmla="val 14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4741" name="Text Box 69"/>
          <p:cNvSpPr txBox="1">
            <a:spLocks noChangeArrowheads="1"/>
          </p:cNvSpPr>
          <p:nvPr/>
        </p:nvSpPr>
        <p:spPr bwMode="auto">
          <a:xfrm>
            <a:off x="4953000" y="5835134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Step 3</a:t>
            </a:r>
            <a:r>
              <a:rPr lang="en-US" altLang="en-US" sz="1800" dirty="0">
                <a:solidFill>
                  <a:schemeClr val="accent2"/>
                </a:solidFill>
              </a:rPr>
              <a:t>:</a:t>
            </a:r>
            <a:r>
              <a:rPr lang="en-US" altLang="en-US" sz="1800" dirty="0"/>
              <a:t> Concatenate all Buckets</a:t>
            </a:r>
          </a:p>
        </p:txBody>
      </p:sp>
      <p:sp>
        <p:nvSpPr>
          <p:cNvPr id="284742" name="AutoShape 70"/>
          <p:cNvSpPr>
            <a:spLocks noChangeArrowheads="1"/>
          </p:cNvSpPr>
          <p:nvPr/>
        </p:nvSpPr>
        <p:spPr bwMode="auto">
          <a:xfrm>
            <a:off x="3352800" y="5133975"/>
            <a:ext cx="3200400" cy="76200"/>
          </a:xfrm>
          <a:prstGeom prst="rightArrow">
            <a:avLst>
              <a:gd name="adj1" fmla="val 50000"/>
              <a:gd name="adj2" fmla="val 10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4743" name="Text Box 71"/>
          <p:cNvSpPr txBox="1">
            <a:spLocks noChangeArrowheads="1"/>
          </p:cNvSpPr>
          <p:nvPr/>
        </p:nvSpPr>
        <p:spPr bwMode="auto">
          <a:xfrm>
            <a:off x="4876800" y="3505200"/>
            <a:ext cx="314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Step 2</a:t>
            </a:r>
            <a:r>
              <a:rPr lang="en-US" altLang="en-US" sz="1800" dirty="0">
                <a:solidFill>
                  <a:schemeClr val="accent2"/>
                </a:solidFill>
              </a:rPr>
              <a:t>:</a:t>
            </a:r>
            <a:r>
              <a:rPr lang="en-US" altLang="en-US" sz="1800" dirty="0"/>
              <a:t> Sort within each Bucket</a:t>
            </a:r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90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>
          <a:xfrm>
            <a:off x="381000" y="4572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Bucket Sort</a:t>
            </a:r>
          </a:p>
        </p:txBody>
      </p:sp>
      <p:sp>
        <p:nvSpPr>
          <p:cNvPr id="87" name="Text Box 71"/>
          <p:cNvSpPr txBox="1">
            <a:spLocks noChangeArrowheads="1"/>
          </p:cNvSpPr>
          <p:nvPr/>
        </p:nvSpPr>
        <p:spPr bwMode="auto">
          <a:xfrm>
            <a:off x="5257800" y="1187450"/>
            <a:ext cx="3031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Step 1</a:t>
            </a:r>
            <a:r>
              <a:rPr lang="en-US" altLang="en-US" sz="1800" dirty="0">
                <a:solidFill>
                  <a:schemeClr val="accent2"/>
                </a:solidFill>
              </a:rPr>
              <a:t>:</a:t>
            </a:r>
            <a:r>
              <a:rPr lang="en-US" altLang="en-US" sz="1800" dirty="0"/>
              <a:t> Distribute into Buckets</a:t>
            </a:r>
          </a:p>
        </p:txBody>
      </p:sp>
      <p:grpSp>
        <p:nvGrpSpPr>
          <p:cNvPr id="88" name="Group 92"/>
          <p:cNvGrpSpPr>
            <a:grpSpLocks/>
          </p:cNvGrpSpPr>
          <p:nvPr/>
        </p:nvGrpSpPr>
        <p:grpSpPr bwMode="auto">
          <a:xfrm>
            <a:off x="304800" y="6400800"/>
            <a:ext cx="1462087" cy="301625"/>
            <a:chOff x="519" y="768"/>
            <a:chExt cx="921" cy="190"/>
          </a:xfrm>
        </p:grpSpPr>
        <p:grpSp>
          <p:nvGrpSpPr>
            <p:cNvPr id="89" name="Group 93"/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93" name="Line 94"/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grpSp>
            <p:nvGrpSpPr>
              <p:cNvPr id="94" name="Group 95"/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95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</a:rPr>
                    <a:t>.17</a:t>
                  </a:r>
                </a:p>
              </p:txBody>
            </p:sp>
            <p:sp>
              <p:nvSpPr>
                <p:cNvPr id="96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90" name="Group 98"/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9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</a:rPr>
                  <a:t>.12</a:t>
                </a:r>
              </a:p>
            </p:txBody>
          </p:sp>
          <p:sp>
            <p:nvSpPr>
              <p:cNvPr id="92" name="Line 10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</p:grpSp>
      <p:grpSp>
        <p:nvGrpSpPr>
          <p:cNvPr id="97" name="Group 101"/>
          <p:cNvGrpSpPr>
            <a:grpSpLocks/>
          </p:cNvGrpSpPr>
          <p:nvPr/>
        </p:nvGrpSpPr>
        <p:grpSpPr bwMode="auto">
          <a:xfrm>
            <a:off x="1687512" y="6400800"/>
            <a:ext cx="2616200" cy="304800"/>
            <a:chOff x="1390" y="768"/>
            <a:chExt cx="1648" cy="192"/>
          </a:xfrm>
        </p:grpSpPr>
        <p:grpSp>
          <p:nvGrpSpPr>
            <p:cNvPr id="98" name="Group 102"/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109" name="Group 103"/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111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</a:rPr>
                    <a:t>.23</a:t>
                  </a:r>
                </a:p>
              </p:txBody>
            </p:sp>
            <p:sp>
              <p:nvSpPr>
                <p:cNvPr id="112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sp>
            <p:nvSpPr>
              <p:cNvPr id="110" name="Line 106"/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99" name="Group 107"/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105" name="Line 108"/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grpSp>
            <p:nvGrpSpPr>
              <p:cNvPr id="106" name="Group 109"/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107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</a:rPr>
                    <a:t>.26</a:t>
                  </a:r>
                </a:p>
              </p:txBody>
            </p:sp>
            <p:sp>
              <p:nvSpPr>
                <p:cNvPr id="108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100" name="Group 112"/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101" name="Group 113"/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103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</a:rPr>
                    <a:t>.21</a:t>
                  </a:r>
                </a:p>
              </p:txBody>
            </p:sp>
            <p:sp>
              <p:nvSpPr>
                <p:cNvPr id="104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sp>
            <p:nvSpPr>
              <p:cNvPr id="102" name="Line 116"/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</p:grpSp>
      <p:grpSp>
        <p:nvGrpSpPr>
          <p:cNvPr id="113" name="Group 117"/>
          <p:cNvGrpSpPr>
            <a:grpSpLocks noChangeAspect="1"/>
          </p:cNvGrpSpPr>
          <p:nvPr/>
        </p:nvGrpSpPr>
        <p:grpSpPr bwMode="auto">
          <a:xfrm>
            <a:off x="4205287" y="6400800"/>
            <a:ext cx="917575" cy="301625"/>
            <a:chOff x="1296" y="1824"/>
            <a:chExt cx="912" cy="240"/>
          </a:xfrm>
        </p:grpSpPr>
        <p:grpSp>
          <p:nvGrpSpPr>
            <p:cNvPr id="114" name="Group 118"/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116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</a:rPr>
                  <a:t>.39</a:t>
                </a:r>
              </a:p>
            </p:txBody>
          </p:sp>
          <p:sp>
            <p:nvSpPr>
              <p:cNvPr id="117" name="Line 12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115" name="Line 121"/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118" name="Group 122"/>
          <p:cNvGrpSpPr>
            <a:grpSpLocks noChangeAspect="1"/>
          </p:cNvGrpSpPr>
          <p:nvPr/>
        </p:nvGrpSpPr>
        <p:grpSpPr bwMode="auto">
          <a:xfrm>
            <a:off x="5040312" y="6400800"/>
            <a:ext cx="917575" cy="301625"/>
            <a:chOff x="1296" y="2784"/>
            <a:chExt cx="912" cy="240"/>
          </a:xfrm>
        </p:grpSpPr>
        <p:grpSp>
          <p:nvGrpSpPr>
            <p:cNvPr id="119" name="Group 123"/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121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</a:rPr>
                  <a:t>.68    </a:t>
                </a:r>
              </a:p>
            </p:txBody>
          </p:sp>
          <p:sp>
            <p:nvSpPr>
              <p:cNvPr id="122" name="Line 125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120" name="Line 126"/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123" name="Group 127"/>
          <p:cNvGrpSpPr>
            <a:grpSpLocks/>
          </p:cNvGrpSpPr>
          <p:nvPr/>
        </p:nvGrpSpPr>
        <p:grpSpPr bwMode="auto">
          <a:xfrm>
            <a:off x="5805487" y="6400800"/>
            <a:ext cx="1774825" cy="301625"/>
            <a:chOff x="3984" y="768"/>
            <a:chExt cx="1118" cy="190"/>
          </a:xfrm>
        </p:grpSpPr>
        <p:grpSp>
          <p:nvGrpSpPr>
            <p:cNvPr id="124" name="Group 128"/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130" name="Group 129"/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132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</a:rPr>
                    <a:t>.78</a:t>
                  </a:r>
                </a:p>
              </p:txBody>
            </p:sp>
            <p:sp>
              <p:nvSpPr>
                <p:cNvPr id="133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sp>
            <p:nvSpPr>
              <p:cNvPr id="131" name="Line 132"/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125" name="Group 133"/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126" name="Group 134"/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128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</a:rPr>
                    <a:t>.72</a:t>
                  </a:r>
                </a:p>
              </p:txBody>
            </p:sp>
            <p:sp>
              <p:nvSpPr>
                <p:cNvPr id="129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sp>
            <p:nvSpPr>
              <p:cNvPr id="127" name="Line 137"/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</p:grpSp>
      <p:grpSp>
        <p:nvGrpSpPr>
          <p:cNvPr id="134" name="Group 138"/>
          <p:cNvGrpSpPr>
            <a:grpSpLocks noChangeAspect="1"/>
          </p:cNvGrpSpPr>
          <p:nvPr/>
        </p:nvGrpSpPr>
        <p:grpSpPr bwMode="auto">
          <a:xfrm>
            <a:off x="7478712" y="6400800"/>
            <a:ext cx="917575" cy="301625"/>
            <a:chOff x="1296" y="3792"/>
            <a:chExt cx="912" cy="240"/>
          </a:xfrm>
        </p:grpSpPr>
        <p:grpSp>
          <p:nvGrpSpPr>
            <p:cNvPr id="135" name="Group 139"/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137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</a:rPr>
                  <a:t>.94    /</a:t>
                </a:r>
              </a:p>
            </p:txBody>
          </p:sp>
          <p:sp>
            <p:nvSpPr>
              <p:cNvPr id="138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136" name="Line 142"/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1528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38" grpId="0" animBg="1"/>
      <p:bldP spid="284741" grpId="0"/>
      <p:bldP spid="284742" grpId="0" animBg="1"/>
      <p:bldP spid="284743" grpId="0"/>
      <p:bldP spid="8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6613525" cy="50292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BUCKET-SORT(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A, n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en-US" dirty="0"/>
                  <a:t> </a:t>
                </a:r>
              </a:p>
              <a:p>
                <a:pPr>
                  <a:buFontTx/>
                  <a:buNone/>
                </a:pPr>
                <a:r>
                  <a:rPr lang="en-US" altLang="en-US" b="1" dirty="0"/>
                  <a:t>      for</a:t>
                </a:r>
                <a:r>
                  <a:rPr lang="en-US" altLang="en-US" dirty="0"/>
                  <a:t>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 ← 0 </a:t>
                </a:r>
                <a:r>
                  <a:rPr lang="en-US" altLang="en-US" b="1" dirty="0"/>
                  <a:t>to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n-1</a:t>
                </a:r>
                <a:r>
                  <a:rPr lang="en-US" altLang="en-US" dirty="0"/>
                  <a:t> </a:t>
                </a:r>
              </a:p>
              <a:p>
                <a:pPr lvl="1">
                  <a:buFontTx/>
                  <a:buNone/>
                </a:pPr>
                <a:r>
                  <a:rPr lang="en-US" altLang="en-US" b="1" dirty="0"/>
                  <a:t>        </a:t>
                </a:r>
                <a:r>
                  <a:rPr lang="en-US" altLang="en-US" dirty="0"/>
                  <a:t>insert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[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] into list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[⌊</a:t>
                </a:r>
                <a:r>
                  <a:rPr lang="en-US" altLang="en-US" i="1" dirty="0"/>
                  <a:t>n A</a:t>
                </a:r>
                <a:r>
                  <a:rPr lang="en-US" altLang="en-US" dirty="0"/>
                  <a:t>[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]⌋] </a:t>
                </a:r>
              </a:p>
              <a:p>
                <a:pPr>
                  <a:buFontTx/>
                  <a:buNone/>
                </a:pPr>
                <a:r>
                  <a:rPr lang="en-US" altLang="en-US" b="1" dirty="0"/>
                  <a:t>      for</a:t>
                </a:r>
                <a:r>
                  <a:rPr lang="en-US" altLang="en-US" dirty="0"/>
                  <a:t>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 ← 0 </a:t>
                </a:r>
                <a:r>
                  <a:rPr lang="en-US" altLang="en-US" b="1" dirty="0"/>
                  <a:t>to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-1 </a:t>
                </a:r>
              </a:p>
              <a:p>
                <a:pPr>
                  <a:buFontTx/>
                  <a:buNone/>
                </a:pPr>
                <a:r>
                  <a:rPr lang="en-US" altLang="en-US" b="1" dirty="0"/>
                  <a:t>            </a:t>
                </a:r>
                <a:r>
                  <a:rPr lang="en-US" altLang="en-US" dirty="0"/>
                  <a:t>sort list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[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] with insertion sort 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      concatenate the lists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[0],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[1], . . .,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[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- 1] in order</a:t>
                </a:r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dirty="0"/>
                  <a:t>Where </a:t>
                </a:r>
                <a:r>
                  <a:rPr lang="en-US" altLang="en-US" i="1" dirty="0" err="1">
                    <a:sym typeface="Symbol" pitchFamily="18" charset="2"/>
                  </a:rPr>
                  <a:t>n</a:t>
                </a:r>
                <a:r>
                  <a:rPr lang="en-US" altLang="en-US" i="1" baseline="-25000" dirty="0" err="1">
                    <a:sym typeface="Symbol" pitchFamily="18" charset="2"/>
                  </a:rPr>
                  <a:t>i</a:t>
                </a:r>
                <a:r>
                  <a:rPr lang="en-US" altLang="en-US" dirty="0"/>
                  <a:t> is the size of bucket B[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].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dirty="0"/>
                  <a:t>Thus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)    = </a:t>
                </a:r>
                <a:r>
                  <a:rPr lang="en-US" altLang="en-US" dirty="0">
                    <a:sym typeface="Symbol" pitchFamily="18" charset="2"/>
                  </a:rPr>
                  <a:t>(</a:t>
                </a:r>
                <a:r>
                  <a:rPr lang="en-US" altLang="en-US" i="1" dirty="0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=0</m:t>
                        </m:r>
                      </m:sub>
                      <m:sup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−1</m:t>
                        </m:r>
                      </m:sup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𝑂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𝑛𝑖</m:t>
                        </m:r>
                      </m:e>
                    </m:nary>
                    <m:r>
                      <a:rPr lang="en-US" altLang="en-US" i="1" baseline="3000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altLang="en-US" dirty="0">
                    <a:sym typeface="Symbol" pitchFamily="18" charset="2"/>
                  </a:rPr>
                  <a:t>		     = (</a:t>
                </a:r>
                <a:r>
                  <a:rPr lang="en-US" altLang="en-US" i="1" dirty="0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)  +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𝑂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(n) = (</a:t>
                </a:r>
                <a:r>
                  <a:rPr lang="en-US" altLang="en-US" i="1" dirty="0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)	</a:t>
                </a:r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2867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6613525" cy="5029200"/>
              </a:xfrm>
              <a:blipFill rotWithShape="1">
                <a:blip r:embed="rId3"/>
                <a:stretch>
                  <a:fillRect l="-1106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91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7010400" y="1778913"/>
            <a:ext cx="136525" cy="973138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78676" y="2098001"/>
            <a:ext cx="750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O(n)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96677" y="2872026"/>
            <a:ext cx="8963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O(n</a:t>
            </a:r>
            <a:r>
              <a:rPr lang="en-US" altLang="en-US" sz="2200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sz="2200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178676" y="3302913"/>
            <a:ext cx="750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O(n)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1043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6" grpId="0" animBg="1"/>
      <p:bldP spid="7" grpId="0"/>
      <p:bldP spid="9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7848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Insertion Sort</a:t>
            </a:r>
            <a:r>
              <a:rPr lang="en-US" altLang="en-US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Suitable only for small </a:t>
            </a:r>
            <a:r>
              <a:rPr lang="en-US" altLang="en-US" sz="2000" i="1" dirty="0">
                <a:solidFill>
                  <a:srgbClr val="FF0000"/>
                </a:solidFill>
              </a:rPr>
              <a:t>n ≤ 50 </a:t>
            </a:r>
            <a:r>
              <a:rPr lang="en-US" altLang="en-US" sz="2000" dirty="0">
                <a:solidFill>
                  <a:srgbClr val="FF0000"/>
                </a:solidFill>
              </a:rPr>
              <a:t>or nearly sorted inputs   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7771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Merge Sort</a:t>
            </a:r>
            <a:r>
              <a:rPr lang="en-US" altLang="en-US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Guaranteed to be fast even in its worst case; stable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496887" y="3352800"/>
            <a:ext cx="7859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Heap Sort</a:t>
            </a:r>
            <a:r>
              <a:rPr lang="en-US" altLang="en-US" dirty="0"/>
              <a:t>:  </a:t>
            </a:r>
            <a:r>
              <a:rPr lang="en-US" altLang="en-US" sz="2000" dirty="0">
                <a:solidFill>
                  <a:srgbClr val="FF0000"/>
                </a:solidFill>
              </a:rPr>
              <a:t>Requiring minimum memory and guaranteed to run fast;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                         average and maximum time both roughly </a:t>
            </a:r>
            <a:r>
              <a:rPr lang="en-US" altLang="en-US" sz="2000" i="1" dirty="0">
                <a:solidFill>
                  <a:srgbClr val="FF0000"/>
                </a:solidFill>
              </a:rPr>
              <a:t>twice</a:t>
            </a:r>
            <a:r>
              <a:rPr lang="en-US" altLang="en-US" sz="2000" dirty="0">
                <a:solidFill>
                  <a:srgbClr val="FF0000"/>
                </a:solidFill>
              </a:rPr>
              <a:t> the average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	           time of  quick sort. Useful for time-critical applications 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457200" y="2286000"/>
            <a:ext cx="80970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Quick Sort</a:t>
            </a:r>
            <a:r>
              <a:rPr lang="en-US" altLang="en-US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Most useful general-purpose sorting for very little memory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	           requirement and fastest average time. (Choose the median of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	           three elements as pivot in practice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492125" y="4491335"/>
            <a:ext cx="76113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Counting Sort</a:t>
            </a:r>
            <a:r>
              <a:rPr lang="en-US" altLang="en-US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Very useful when the keys have small range; stable;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                               memory space for counters and for 2</a:t>
            </a:r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dirty="0">
                <a:solidFill>
                  <a:srgbClr val="FF0000"/>
                </a:solidFill>
              </a:rPr>
              <a:t> records. 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33399" y="5253335"/>
            <a:ext cx="78233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Radix Sort</a:t>
            </a:r>
            <a:r>
              <a:rPr lang="en-US" altLang="en-US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Appropriate for keys either rather short or with an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                         lexicographic collating sequence.  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533400" y="6096000"/>
            <a:ext cx="6489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33CC33"/>
                </a:solidFill>
              </a:rPr>
              <a:t>Bucket Sort</a:t>
            </a:r>
            <a:r>
              <a:rPr lang="en-US" altLang="en-US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Assuming keys to have uniform distribution.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5CD15-726D-40F8-ACF4-A3375CA3CF57}" type="slidenum">
              <a:rPr lang="en-US" sz="1800">
                <a:solidFill>
                  <a:srgbClr val="FFFFFF"/>
                </a:solidFill>
              </a:rPr>
              <a:pPr eaLnBrk="1" hangingPunct="1"/>
              <a:t>92</a:t>
            </a:fld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Summary: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8603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6" grpId="0"/>
      <p:bldP spid="291847" grpId="0"/>
      <p:bldP spid="291848" grpId="0"/>
      <p:bldP spid="291849" grpId="0"/>
      <p:bldP spid="2918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9778</TotalTime>
  <Words>9005</Words>
  <Application>Microsoft Office PowerPoint</Application>
  <PresentationFormat>On-screen Show (4:3)</PresentationFormat>
  <Paragraphs>2481</Paragraphs>
  <Slides>92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9" baseType="lpstr">
      <vt:lpstr>Arial</vt:lpstr>
      <vt:lpstr>Calibri</vt:lpstr>
      <vt:lpstr>Cambria</vt:lpstr>
      <vt:lpstr>Cambria Math</vt:lpstr>
      <vt:lpstr>Comic Sans MS</vt:lpstr>
      <vt:lpstr>Courier New</vt:lpstr>
      <vt:lpstr>Monotype Corsiva</vt:lpstr>
      <vt:lpstr>Monotype Sorts</vt:lpstr>
      <vt:lpstr>Tahoma</vt:lpstr>
      <vt:lpstr>Times New Roman</vt:lpstr>
      <vt:lpstr>Trebuchet MS</vt:lpstr>
      <vt:lpstr>Verdana</vt:lpstr>
      <vt:lpstr>Wingdings</vt:lpstr>
      <vt:lpstr>Wingdings 2</vt:lpstr>
      <vt:lpstr>Adjacency</vt:lpstr>
      <vt:lpstr>Equation</vt:lpstr>
      <vt:lpstr>Paint Shop Pro Image</vt:lpstr>
      <vt:lpstr>CSC 301 – Design and Analysis of Algorithms</vt:lpstr>
      <vt:lpstr>Types of Sorting Algorithms</vt:lpstr>
      <vt:lpstr>Selection Sort</vt:lpstr>
      <vt:lpstr>Selection Sort Analysis</vt:lpstr>
      <vt:lpstr>Best/Worst/Average Case Analysis</vt:lpstr>
      <vt:lpstr>Bubble Sort</vt:lpstr>
      <vt:lpstr>PowerPoint Presentation</vt:lpstr>
      <vt:lpstr>Best/Worst/Average Case Analysis</vt:lpstr>
      <vt:lpstr>Bubble Sort Modified</vt:lpstr>
      <vt:lpstr>Best Case Analysis (Modified)</vt:lpstr>
      <vt:lpstr>Worst Case Analysis (Modified)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Analysis</vt:lpstr>
      <vt:lpstr>Best Case Analysis</vt:lpstr>
      <vt:lpstr>Worst Case Analysis</vt:lpstr>
      <vt:lpstr>Insertion Sort Summary</vt:lpstr>
      <vt:lpstr>Types of Sorting Algorithms</vt:lpstr>
      <vt:lpstr>Recursive Comparison Sorting</vt:lpstr>
      <vt:lpstr>Merge Sort</vt:lpstr>
      <vt:lpstr>Merge Sort Pseudocode </vt:lpstr>
      <vt:lpstr>Merge Sort</vt:lpstr>
      <vt:lpstr>Merge Function</vt:lpstr>
      <vt:lpstr>Merge Function Pseudocode</vt:lpstr>
      <vt:lpstr>Merge Sort Analysis </vt:lpstr>
      <vt:lpstr>Merge Sort Analysis </vt:lpstr>
      <vt:lpstr>Merge Sort Analysis </vt:lpstr>
      <vt:lpstr>Quick Sort</vt:lpstr>
      <vt:lpstr>Quick Sort Illustrated </vt:lpstr>
      <vt:lpstr>Quick Sort Pseudocode</vt:lpstr>
      <vt:lpstr>Partitioning Algorithm</vt:lpstr>
      <vt:lpstr>Partitioning Algorithm Illustrated</vt:lpstr>
      <vt:lpstr>Partitioning Pseudocode</vt:lpstr>
      <vt:lpstr>Partitioning Algorithm Illustrated</vt:lpstr>
      <vt:lpstr>Quick Sort: Best Case Analysis</vt:lpstr>
      <vt:lpstr>Quick Sort: Worst Case Analysis</vt:lpstr>
      <vt:lpstr>Quick Sort: Average Case Analysis</vt:lpstr>
      <vt:lpstr>Picking the Pivot</vt:lpstr>
      <vt:lpstr>Picking the Pivot (contd.)</vt:lpstr>
      <vt:lpstr>Picking the Pivot (contd.)</vt:lpstr>
      <vt:lpstr>Quick Sort: Final Comments</vt:lpstr>
      <vt:lpstr>Heap Sort</vt:lpstr>
      <vt:lpstr>Heap Property</vt:lpstr>
      <vt:lpstr>Maintaining the Heap Property</vt:lpstr>
      <vt:lpstr>Array Representation of Heaps</vt:lpstr>
      <vt:lpstr>Building a Heap</vt:lpstr>
      <vt:lpstr>Example:             A:</vt:lpstr>
      <vt:lpstr>Heap Sort</vt:lpstr>
      <vt:lpstr>Example:   A=[7, 4, 3, 1, 2]</vt:lpstr>
      <vt:lpstr>Heap Sort Pseudocode</vt:lpstr>
      <vt:lpstr>How Fast Can We Sort?</vt:lpstr>
      <vt:lpstr>Lower Bound For Comparison Sorting</vt:lpstr>
      <vt:lpstr>Lower Bound For Comparison Sorting</vt:lpstr>
      <vt:lpstr>Types of Sorting Algorithms</vt:lpstr>
      <vt:lpstr>Counting Sort</vt:lpstr>
      <vt:lpstr>Counting Sort</vt:lpstr>
      <vt:lpstr>Counting Sort</vt:lpstr>
      <vt:lpstr>Counting Sort</vt:lpstr>
      <vt:lpstr>Radix Sort</vt:lpstr>
      <vt:lpstr>Radix Sort</vt:lpstr>
      <vt:lpstr>Radix Sort</vt:lpstr>
      <vt:lpstr>Bucket Sort</vt:lpstr>
      <vt:lpstr>PowerPoint Presentation</vt:lpstr>
      <vt:lpstr>Bucket Sort</vt:lpstr>
      <vt:lpstr>Summary: Sorting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growth rates</dc:title>
  <dc:creator>dr.farooq</dc:creator>
  <cp:lastModifiedBy>Hasan Jamal</cp:lastModifiedBy>
  <cp:revision>310</cp:revision>
  <dcterms:created xsi:type="dcterms:W3CDTF">2011-03-11T09:34:37Z</dcterms:created>
  <dcterms:modified xsi:type="dcterms:W3CDTF">2020-10-28T04:49:07Z</dcterms:modified>
</cp:coreProperties>
</file>