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2.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3.xml" ContentType="application/vnd.openxmlformats-officedocument.presentationml.notesSlide+xml"/>
  <Override PartName="/ppt/tags/tag15.xml" ContentType="application/vnd.openxmlformats-officedocument.presentationml.tags+xml"/>
  <Override PartName="/ppt/notesSlides/notesSlide4.xml" ContentType="application/vnd.openxmlformats-officedocument.presentationml.notesSlide+xml"/>
  <Override PartName="/ppt/tags/tag16.xml" ContentType="application/vnd.openxmlformats-officedocument.presentationml.tags+xml"/>
  <Override PartName="/ppt/notesSlides/notesSlide5.xml" ContentType="application/vnd.openxmlformats-officedocument.presentationml.notesSlide+xml"/>
  <Override PartName="/ppt/tags/tag17.xml" ContentType="application/vnd.openxmlformats-officedocument.presentationml.tags+xml"/>
  <Override PartName="/ppt/notesSlides/notesSlide6.xml" ContentType="application/vnd.openxmlformats-officedocument.presentationml.notesSlide+xml"/>
  <Override PartName="/ppt/tags/tag18.xml" ContentType="application/vnd.openxmlformats-officedocument.presentationml.tags+xml"/>
  <Override PartName="/ppt/notesSlides/notesSlide7.xml" ContentType="application/vnd.openxmlformats-officedocument.presentationml.notesSlide+xml"/>
  <Override PartName="/ppt/tags/tag19.xml" ContentType="application/vnd.openxmlformats-officedocument.presentationml.tags+xml"/>
  <Override PartName="/ppt/notesSlides/notesSlide8.xml" ContentType="application/vnd.openxmlformats-officedocument.presentationml.notesSlide+xml"/>
  <Override PartName="/ppt/tags/tag20.xml" ContentType="application/vnd.openxmlformats-officedocument.presentationml.tags+xml"/>
  <Override PartName="/ppt/notesSlides/notesSlide9.xml" ContentType="application/vnd.openxmlformats-officedocument.presentationml.notesSlide+xml"/>
  <Override PartName="/ppt/tags/tag21.xml" ContentType="application/vnd.openxmlformats-officedocument.presentationml.tags+xml"/>
  <Override PartName="/ppt/notesSlides/notesSlide10.xml" ContentType="application/vnd.openxmlformats-officedocument.presentationml.notesSlide+xml"/>
  <Override PartName="/ppt/tags/tag22.xml" ContentType="application/vnd.openxmlformats-officedocument.presentationml.tags+xml"/>
  <Override PartName="/ppt/notesSlides/notesSlide11.xml" ContentType="application/vnd.openxmlformats-officedocument.presentationml.notesSlide+xml"/>
  <Override PartName="/ppt/tags/tag23.xml" ContentType="application/vnd.openxmlformats-officedocument.presentationml.tags+xml"/>
  <Override PartName="/ppt/notesSlides/notesSlide12.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9"/>
  </p:notesMasterIdLst>
  <p:sldIdLst>
    <p:sldId id="267" r:id="rId3"/>
    <p:sldId id="466" r:id="rId4"/>
    <p:sldId id="478" r:id="rId5"/>
    <p:sldId id="518" r:id="rId6"/>
    <p:sldId id="528" r:id="rId7"/>
    <p:sldId id="529" r:id="rId8"/>
    <p:sldId id="530" r:id="rId9"/>
    <p:sldId id="531" r:id="rId10"/>
    <p:sldId id="532" r:id="rId11"/>
    <p:sldId id="533" r:id="rId12"/>
    <p:sldId id="534" r:id="rId13"/>
    <p:sldId id="514" r:id="rId14"/>
    <p:sldId id="515" r:id="rId15"/>
    <p:sldId id="516" r:id="rId16"/>
    <p:sldId id="513" r:id="rId17"/>
    <p:sldId id="519" r:id="rId18"/>
    <p:sldId id="527" r:id="rId19"/>
    <p:sldId id="521" r:id="rId20"/>
    <p:sldId id="522" r:id="rId21"/>
    <p:sldId id="523" r:id="rId22"/>
    <p:sldId id="524" r:id="rId23"/>
    <p:sldId id="525" r:id="rId24"/>
    <p:sldId id="526" r:id="rId25"/>
    <p:sldId id="479" r:id="rId26"/>
    <p:sldId id="480" r:id="rId27"/>
    <p:sldId id="53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7028" autoAdjust="0"/>
  </p:normalViewPr>
  <p:slideViewPr>
    <p:cSldViewPr snapToGrid="0">
      <p:cViewPr varScale="1">
        <p:scale>
          <a:sx n="75" d="100"/>
          <a:sy n="75" d="100"/>
        </p:scale>
        <p:origin x="974"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microsoft.com/office/2016/11/relationships/changesInfo" Target="changesInfos/changesInfo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san Jamal" userId="6724a5da2ffd1b8f" providerId="LiveId" clId="{57CB2F9D-511D-47A3-97AB-7DD5A4D88522}"/>
    <pc:docChg chg="modSld">
      <pc:chgData name="Hasan Jamal" userId="6724a5da2ffd1b8f" providerId="LiveId" clId="{57CB2F9D-511D-47A3-97AB-7DD5A4D88522}" dt="2022-09-15T03:29:34.839" v="12" actId="20577"/>
      <pc:docMkLst>
        <pc:docMk/>
      </pc:docMkLst>
      <pc:sldChg chg="modSp mod">
        <pc:chgData name="Hasan Jamal" userId="6724a5da2ffd1b8f" providerId="LiveId" clId="{57CB2F9D-511D-47A3-97AB-7DD5A4D88522}" dt="2022-09-15T03:29:34.839" v="12" actId="20577"/>
        <pc:sldMkLst>
          <pc:docMk/>
          <pc:sldMk cId="4276505344" sldId="513"/>
        </pc:sldMkLst>
        <pc:spChg chg="mod">
          <ac:chgData name="Hasan Jamal" userId="6724a5da2ffd1b8f" providerId="LiveId" clId="{57CB2F9D-511D-47A3-97AB-7DD5A4D88522}" dt="2022-09-15T03:29:34.839" v="12" actId="20577"/>
          <ac:spMkLst>
            <pc:docMk/>
            <pc:sldMk cId="4276505344" sldId="513"/>
            <ac:spMk id="3075" creationId="{00000000-0000-0000-0000-000000000000}"/>
          </ac:spMkLst>
        </pc:spChg>
      </pc:sldChg>
      <pc:sldChg chg="modSp mod">
        <pc:chgData name="Hasan Jamal" userId="6724a5da2ffd1b8f" providerId="LiveId" clId="{57CB2F9D-511D-47A3-97AB-7DD5A4D88522}" dt="2022-02-25T04:18:49.826" v="6" actId="113"/>
        <pc:sldMkLst>
          <pc:docMk/>
          <pc:sldMk cId="4101798262" sldId="516"/>
        </pc:sldMkLst>
        <pc:spChg chg="mod">
          <ac:chgData name="Hasan Jamal" userId="6724a5da2ffd1b8f" providerId="LiveId" clId="{57CB2F9D-511D-47A3-97AB-7DD5A4D88522}" dt="2022-02-25T04:18:49.826" v="6" actId="113"/>
          <ac:spMkLst>
            <pc:docMk/>
            <pc:sldMk cId="4101798262" sldId="516"/>
            <ac:spMk id="3075" creationId="{00000000-0000-0000-0000-000000000000}"/>
          </ac:spMkLst>
        </pc:spChg>
      </pc:sldChg>
      <pc:sldChg chg="modNotesTx">
        <pc:chgData name="Hasan Jamal" userId="6724a5da2ffd1b8f" providerId="LiveId" clId="{57CB2F9D-511D-47A3-97AB-7DD5A4D88522}" dt="2022-02-23T10:00:06.570" v="3" actId="20577"/>
        <pc:sldMkLst>
          <pc:docMk/>
          <pc:sldMk cId="1619668140" sldId="523"/>
        </pc:sldMkLst>
      </pc:sldChg>
    </pc:docChg>
  </pc:docChgLst>
  <pc:docChgLst>
    <pc:chgData name="Hasan Jamal" userId="6724a5da2ffd1b8f" providerId="LiveId" clId="{96E91301-8390-499D-83BE-49190A5B0140}"/>
    <pc:docChg chg="modSld">
      <pc:chgData name="Hasan Jamal" userId="6724a5da2ffd1b8f" providerId="LiveId" clId="{96E91301-8390-499D-83BE-49190A5B0140}" dt="2020-06-20T13:15:35.684" v="1"/>
      <pc:docMkLst>
        <pc:docMk/>
      </pc:docMkLst>
      <pc:sldChg chg="modTransition">
        <pc:chgData name="Hasan Jamal" userId="6724a5da2ffd1b8f" providerId="LiveId" clId="{96E91301-8390-499D-83BE-49190A5B0140}" dt="2020-06-20T13:15:35.684" v="1"/>
        <pc:sldMkLst>
          <pc:docMk/>
          <pc:sldMk cId="1423990881" sldId="267"/>
        </pc:sldMkLst>
      </pc:sldChg>
      <pc:sldChg chg="modTransition">
        <pc:chgData name="Hasan Jamal" userId="6724a5da2ffd1b8f" providerId="LiveId" clId="{96E91301-8390-499D-83BE-49190A5B0140}" dt="2020-06-20T13:15:35.684" v="1"/>
        <pc:sldMkLst>
          <pc:docMk/>
          <pc:sldMk cId="578419612" sldId="270"/>
        </pc:sldMkLst>
      </pc:sldChg>
      <pc:sldChg chg="modTransition">
        <pc:chgData name="Hasan Jamal" userId="6724a5da2ffd1b8f" providerId="LiveId" clId="{96E91301-8390-499D-83BE-49190A5B0140}" dt="2020-06-20T13:15:35.684" v="1"/>
        <pc:sldMkLst>
          <pc:docMk/>
          <pc:sldMk cId="1495268929" sldId="274"/>
        </pc:sldMkLst>
      </pc:sldChg>
      <pc:sldChg chg="modTransition">
        <pc:chgData name="Hasan Jamal" userId="6724a5da2ffd1b8f" providerId="LiveId" clId="{96E91301-8390-499D-83BE-49190A5B0140}" dt="2020-06-20T13:15:35.684" v="1"/>
        <pc:sldMkLst>
          <pc:docMk/>
          <pc:sldMk cId="2742951823" sldId="346"/>
        </pc:sldMkLst>
      </pc:sldChg>
      <pc:sldChg chg="modTransition">
        <pc:chgData name="Hasan Jamal" userId="6724a5da2ffd1b8f" providerId="LiveId" clId="{96E91301-8390-499D-83BE-49190A5B0140}" dt="2020-06-20T13:15:35.684" v="1"/>
        <pc:sldMkLst>
          <pc:docMk/>
          <pc:sldMk cId="3076239252" sldId="457"/>
        </pc:sldMkLst>
      </pc:sldChg>
      <pc:sldChg chg="modTransition">
        <pc:chgData name="Hasan Jamal" userId="6724a5da2ffd1b8f" providerId="LiveId" clId="{96E91301-8390-499D-83BE-49190A5B0140}" dt="2020-06-20T13:15:35.684" v="1"/>
        <pc:sldMkLst>
          <pc:docMk/>
          <pc:sldMk cId="3748594262" sldId="458"/>
        </pc:sldMkLst>
      </pc:sldChg>
      <pc:sldChg chg="modTransition">
        <pc:chgData name="Hasan Jamal" userId="6724a5da2ffd1b8f" providerId="LiveId" clId="{96E91301-8390-499D-83BE-49190A5B0140}" dt="2020-06-20T13:15:35.684" v="1"/>
        <pc:sldMkLst>
          <pc:docMk/>
          <pc:sldMk cId="616506392" sldId="459"/>
        </pc:sldMkLst>
      </pc:sldChg>
      <pc:sldChg chg="modTransition">
        <pc:chgData name="Hasan Jamal" userId="6724a5da2ffd1b8f" providerId="LiveId" clId="{96E91301-8390-499D-83BE-49190A5B0140}" dt="2020-06-20T13:15:35.684" v="1"/>
        <pc:sldMkLst>
          <pc:docMk/>
          <pc:sldMk cId="2854303941" sldId="461"/>
        </pc:sldMkLst>
      </pc:sldChg>
      <pc:sldChg chg="modTransition">
        <pc:chgData name="Hasan Jamal" userId="6724a5da2ffd1b8f" providerId="LiveId" clId="{96E91301-8390-499D-83BE-49190A5B0140}" dt="2020-06-20T13:15:35.684" v="1"/>
        <pc:sldMkLst>
          <pc:docMk/>
          <pc:sldMk cId="3095468980" sldId="466"/>
        </pc:sldMkLst>
      </pc:sldChg>
      <pc:sldChg chg="modTransition">
        <pc:chgData name="Hasan Jamal" userId="6724a5da2ffd1b8f" providerId="LiveId" clId="{96E91301-8390-499D-83BE-49190A5B0140}" dt="2020-06-20T13:15:35.684" v="1"/>
        <pc:sldMkLst>
          <pc:docMk/>
          <pc:sldMk cId="2501283379" sldId="467"/>
        </pc:sldMkLst>
      </pc:sldChg>
      <pc:sldChg chg="modTransition">
        <pc:chgData name="Hasan Jamal" userId="6724a5da2ffd1b8f" providerId="LiveId" clId="{96E91301-8390-499D-83BE-49190A5B0140}" dt="2020-06-20T13:15:35.684" v="1"/>
        <pc:sldMkLst>
          <pc:docMk/>
          <pc:sldMk cId="2088484385" sldId="468"/>
        </pc:sldMkLst>
      </pc:sldChg>
      <pc:sldChg chg="modTransition">
        <pc:chgData name="Hasan Jamal" userId="6724a5da2ffd1b8f" providerId="LiveId" clId="{96E91301-8390-499D-83BE-49190A5B0140}" dt="2020-06-20T13:15:35.684" v="1"/>
        <pc:sldMkLst>
          <pc:docMk/>
          <pc:sldMk cId="2487066325" sldId="469"/>
        </pc:sldMkLst>
      </pc:sldChg>
      <pc:sldChg chg="modTransition">
        <pc:chgData name="Hasan Jamal" userId="6724a5da2ffd1b8f" providerId="LiveId" clId="{96E91301-8390-499D-83BE-49190A5B0140}" dt="2020-06-20T13:15:35.684" v="1"/>
        <pc:sldMkLst>
          <pc:docMk/>
          <pc:sldMk cId="1595765672" sldId="470"/>
        </pc:sldMkLst>
      </pc:sldChg>
      <pc:sldChg chg="modTransition">
        <pc:chgData name="Hasan Jamal" userId="6724a5da2ffd1b8f" providerId="LiveId" clId="{96E91301-8390-499D-83BE-49190A5B0140}" dt="2020-06-20T13:15:35.684" v="1"/>
        <pc:sldMkLst>
          <pc:docMk/>
          <pc:sldMk cId="2723844874" sldId="471"/>
        </pc:sldMkLst>
      </pc:sldChg>
      <pc:sldChg chg="modTransition">
        <pc:chgData name="Hasan Jamal" userId="6724a5da2ffd1b8f" providerId="LiveId" clId="{96E91301-8390-499D-83BE-49190A5B0140}" dt="2020-06-20T13:15:35.684" v="1"/>
        <pc:sldMkLst>
          <pc:docMk/>
          <pc:sldMk cId="391945698" sldId="475"/>
        </pc:sldMkLst>
      </pc:sldChg>
      <pc:sldChg chg="modTransition">
        <pc:chgData name="Hasan Jamal" userId="6724a5da2ffd1b8f" providerId="LiveId" clId="{96E91301-8390-499D-83BE-49190A5B0140}" dt="2020-06-20T13:15:35.684" v="1"/>
        <pc:sldMkLst>
          <pc:docMk/>
          <pc:sldMk cId="481662566" sldId="476"/>
        </pc:sldMkLst>
      </pc:sldChg>
      <pc:sldChg chg="modTransition">
        <pc:chgData name="Hasan Jamal" userId="6724a5da2ffd1b8f" providerId="LiveId" clId="{96E91301-8390-499D-83BE-49190A5B0140}" dt="2020-06-20T13:15:35.684" v="1"/>
        <pc:sldMkLst>
          <pc:docMk/>
          <pc:sldMk cId="376348559" sldId="47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734546-FD7D-47BB-AA1E-00BBFD21EEC5}" type="datetimeFigureOut">
              <a:rPr lang="en-US" smtClean="0"/>
              <a:t>9/15/2022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2D3D20-B80A-47F2-90D8-E85AAC9E3F34}" type="slidenum">
              <a:rPr lang="en-US" smtClean="0"/>
              <a:t>‹#›</a:t>
            </a:fld>
            <a:endParaRPr lang="en-US"/>
          </a:p>
        </p:txBody>
      </p:sp>
    </p:spTree>
    <p:extLst>
      <p:ext uri="{BB962C8B-B14F-4D97-AF65-F5344CB8AC3E}">
        <p14:creationId xmlns:p14="http://schemas.microsoft.com/office/powerpoint/2010/main" val="2438035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Problem, Many algorithms: Give Sorting example</a:t>
            </a:r>
          </a:p>
        </p:txBody>
      </p:sp>
      <p:sp>
        <p:nvSpPr>
          <p:cNvPr id="4" name="Slide Number Placeholder 3"/>
          <p:cNvSpPr>
            <a:spLocks noGrp="1"/>
          </p:cNvSpPr>
          <p:nvPr>
            <p:ph type="sldNum" sz="quarter" idx="5"/>
          </p:nvPr>
        </p:nvSpPr>
        <p:spPr/>
        <p:txBody>
          <a:bodyPr/>
          <a:lstStyle/>
          <a:p>
            <a:fld id="{C52D3D20-B80A-47F2-90D8-E85AAC9E3F34}" type="slidenum">
              <a:rPr lang="en-US" smtClean="0"/>
              <a:t>3</a:t>
            </a:fld>
            <a:endParaRPr lang="en-US"/>
          </a:p>
        </p:txBody>
      </p:sp>
    </p:spTree>
    <p:extLst>
      <p:ext uri="{BB962C8B-B14F-4D97-AF65-F5344CB8AC3E}">
        <p14:creationId xmlns:p14="http://schemas.microsoft.com/office/powerpoint/2010/main" val="17402472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C52D3D20-B80A-47F2-90D8-E85AAC9E3F34}" type="slidenum">
              <a:rPr lang="en-US" smtClean="0"/>
              <a:t>22</a:t>
            </a:fld>
            <a:endParaRPr lang="en-US"/>
          </a:p>
        </p:txBody>
      </p:sp>
    </p:spTree>
    <p:extLst>
      <p:ext uri="{BB962C8B-B14F-4D97-AF65-F5344CB8AC3E}">
        <p14:creationId xmlns:p14="http://schemas.microsoft.com/office/powerpoint/2010/main" val="8590137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C52D3D20-B80A-47F2-90D8-E85AAC9E3F34}" type="slidenum">
              <a:rPr lang="en-US" smtClean="0"/>
              <a:t>23</a:t>
            </a:fld>
            <a:endParaRPr lang="en-US"/>
          </a:p>
        </p:txBody>
      </p:sp>
    </p:spTree>
    <p:extLst>
      <p:ext uri="{BB962C8B-B14F-4D97-AF65-F5344CB8AC3E}">
        <p14:creationId xmlns:p14="http://schemas.microsoft.com/office/powerpoint/2010/main" val="38052992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2D3D20-B80A-47F2-90D8-E85AAC9E3F34}" type="slidenum">
              <a:rPr lang="en-US" smtClean="0"/>
              <a:t>24</a:t>
            </a:fld>
            <a:endParaRPr lang="en-US"/>
          </a:p>
        </p:txBody>
      </p:sp>
    </p:spTree>
    <p:extLst>
      <p:ext uri="{BB962C8B-B14F-4D97-AF65-F5344CB8AC3E}">
        <p14:creationId xmlns:p14="http://schemas.microsoft.com/office/powerpoint/2010/main" val="20677466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buFontTx/>
              <a:buNone/>
            </a:pPr>
            <a:r>
              <a:rPr lang="en-US" altLang="en-US" sz="1200" b="1" dirty="0"/>
              <a:t>Moral</a:t>
            </a:r>
            <a:r>
              <a:rPr lang="en-US" altLang="en-US" sz="1200" dirty="0"/>
              <a:t> - Choose the most appropriate algorithm(s) BEFORE program implementation.</a:t>
            </a:r>
            <a:endParaRPr lang="en-US" dirty="0"/>
          </a:p>
        </p:txBody>
      </p:sp>
      <p:sp>
        <p:nvSpPr>
          <p:cNvPr id="4" name="Slide Number Placeholder 3"/>
          <p:cNvSpPr>
            <a:spLocks noGrp="1"/>
          </p:cNvSpPr>
          <p:nvPr>
            <p:ph type="sldNum" sz="quarter" idx="5"/>
          </p:nvPr>
        </p:nvSpPr>
        <p:spPr/>
        <p:txBody>
          <a:bodyPr/>
          <a:lstStyle/>
          <a:p>
            <a:fld id="{C52D3D20-B80A-47F2-90D8-E85AAC9E3F34}" type="slidenum">
              <a:rPr lang="en-US" smtClean="0"/>
              <a:t>26</a:t>
            </a:fld>
            <a:endParaRPr lang="en-US"/>
          </a:p>
        </p:txBody>
      </p:sp>
    </p:spTree>
    <p:extLst>
      <p:ext uri="{BB962C8B-B14F-4D97-AF65-F5344CB8AC3E}">
        <p14:creationId xmlns:p14="http://schemas.microsoft.com/office/powerpoint/2010/main" val="2146164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2D3D20-B80A-47F2-90D8-E85AAC9E3F34}" type="slidenum">
              <a:rPr lang="en-US" smtClean="0"/>
              <a:t>8</a:t>
            </a:fld>
            <a:endParaRPr lang="en-US"/>
          </a:p>
        </p:txBody>
      </p:sp>
    </p:spTree>
    <p:extLst>
      <p:ext uri="{BB962C8B-B14F-4D97-AF65-F5344CB8AC3E}">
        <p14:creationId xmlns:p14="http://schemas.microsoft.com/office/powerpoint/2010/main" val="18466576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Constraints may be placed on input values; e.g., positive integers, negative values, etc.</a:t>
            </a:r>
          </a:p>
          <a:p>
            <a:endParaRPr lang="en-US" dirty="0"/>
          </a:p>
          <a:p>
            <a:r>
              <a:rPr lang="en-US" dirty="0"/>
              <a:t>Output can be a single value or an array of quantities.</a:t>
            </a:r>
          </a:p>
        </p:txBody>
      </p:sp>
      <p:sp>
        <p:nvSpPr>
          <p:cNvPr id="4" name="Slide Number Placeholder 3"/>
          <p:cNvSpPr>
            <a:spLocks noGrp="1"/>
          </p:cNvSpPr>
          <p:nvPr>
            <p:ph type="sldNum" sz="quarter" idx="5"/>
          </p:nvPr>
        </p:nvSpPr>
        <p:spPr/>
        <p:txBody>
          <a:bodyPr/>
          <a:lstStyle/>
          <a:p>
            <a:fld id="{C52D3D20-B80A-47F2-90D8-E85AAC9E3F34}" type="slidenum">
              <a:rPr lang="en-US" smtClean="0"/>
              <a:t>15</a:t>
            </a:fld>
            <a:endParaRPr lang="en-US"/>
          </a:p>
        </p:txBody>
      </p:sp>
    </p:spTree>
    <p:extLst>
      <p:ext uri="{BB962C8B-B14F-4D97-AF65-F5344CB8AC3E}">
        <p14:creationId xmlns:p14="http://schemas.microsoft.com/office/powerpoint/2010/main" val="15156956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C52D3D20-B80A-47F2-90D8-E85AAC9E3F34}" type="slidenum">
              <a:rPr lang="en-US" smtClean="0"/>
              <a:t>16</a:t>
            </a:fld>
            <a:endParaRPr lang="en-US"/>
          </a:p>
        </p:txBody>
      </p:sp>
    </p:spTree>
    <p:extLst>
      <p:ext uri="{BB962C8B-B14F-4D97-AF65-F5344CB8AC3E}">
        <p14:creationId xmlns:p14="http://schemas.microsoft.com/office/powerpoint/2010/main" val="30211350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C52D3D20-B80A-47F2-90D8-E85AAC9E3F34}" type="slidenum">
              <a:rPr lang="en-US" smtClean="0"/>
              <a:t>17</a:t>
            </a:fld>
            <a:endParaRPr lang="en-US"/>
          </a:p>
        </p:txBody>
      </p:sp>
    </p:spTree>
    <p:extLst>
      <p:ext uri="{BB962C8B-B14F-4D97-AF65-F5344CB8AC3E}">
        <p14:creationId xmlns:p14="http://schemas.microsoft.com/office/powerpoint/2010/main" val="1320730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C52D3D20-B80A-47F2-90D8-E85AAC9E3F34}" type="slidenum">
              <a:rPr lang="en-US" smtClean="0"/>
              <a:t>18</a:t>
            </a:fld>
            <a:endParaRPr lang="en-US"/>
          </a:p>
        </p:txBody>
      </p:sp>
    </p:spTree>
    <p:extLst>
      <p:ext uri="{BB962C8B-B14F-4D97-AF65-F5344CB8AC3E}">
        <p14:creationId xmlns:p14="http://schemas.microsoft.com/office/powerpoint/2010/main" val="3268472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C52D3D20-B80A-47F2-90D8-E85AAC9E3F34}" type="slidenum">
              <a:rPr lang="en-US" smtClean="0"/>
              <a:t>19</a:t>
            </a:fld>
            <a:endParaRPr lang="en-US"/>
          </a:p>
        </p:txBody>
      </p:sp>
    </p:spTree>
    <p:extLst>
      <p:ext uri="{BB962C8B-B14F-4D97-AF65-F5344CB8AC3E}">
        <p14:creationId xmlns:p14="http://schemas.microsoft.com/office/powerpoint/2010/main" val="26209791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dirty="0">
                <a:solidFill>
                  <a:srgbClr val="FF0000"/>
                </a:solidFill>
              </a:rPr>
              <a:t>retrieve</a:t>
            </a:r>
            <a:r>
              <a:rPr lang="en-US" dirty="0"/>
              <a:t> operation on an array takes at most one operation while for linked-list </a:t>
            </a:r>
            <a:r>
              <a:rPr lang="en-US" dirty="0">
                <a:solidFill>
                  <a:srgbClr val="FF0000"/>
                </a:solidFill>
              </a:rPr>
              <a:t>retrieve</a:t>
            </a:r>
            <a:r>
              <a:rPr lang="en-US" dirty="0"/>
              <a:t> operation takes at most “n” </a:t>
            </a:r>
            <a:r>
              <a:rPr lang="en-US"/>
              <a:t>operations.</a:t>
            </a:r>
            <a:endParaRPr lang="en-US" dirty="0"/>
          </a:p>
          <a:p>
            <a:r>
              <a:rPr lang="en-US" dirty="0"/>
              <a:t>But insert and delete operations are much easier on a linked-list-based implementation.</a:t>
            </a:r>
          </a:p>
          <a:p>
            <a:r>
              <a:rPr lang="en-US" dirty="0"/>
              <a:t>Determine how frequently particular operations occur in each application.</a:t>
            </a:r>
          </a:p>
        </p:txBody>
      </p:sp>
      <p:sp>
        <p:nvSpPr>
          <p:cNvPr id="4" name="Slide Number Placeholder 3"/>
          <p:cNvSpPr>
            <a:spLocks noGrp="1"/>
          </p:cNvSpPr>
          <p:nvPr>
            <p:ph type="sldNum" sz="quarter" idx="5"/>
          </p:nvPr>
        </p:nvSpPr>
        <p:spPr/>
        <p:txBody>
          <a:bodyPr/>
          <a:lstStyle/>
          <a:p>
            <a:fld id="{C52D3D20-B80A-47F2-90D8-E85AAC9E3F34}" type="slidenum">
              <a:rPr lang="en-US" smtClean="0"/>
              <a:t>20</a:t>
            </a:fld>
            <a:endParaRPr lang="en-US"/>
          </a:p>
        </p:txBody>
      </p:sp>
    </p:spTree>
    <p:extLst>
      <p:ext uri="{BB962C8B-B14F-4D97-AF65-F5344CB8AC3E}">
        <p14:creationId xmlns:p14="http://schemas.microsoft.com/office/powerpoint/2010/main" val="23744384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C52D3D20-B80A-47F2-90D8-E85AAC9E3F34}" type="slidenum">
              <a:rPr lang="en-US" smtClean="0"/>
              <a:t>21</a:t>
            </a:fld>
            <a:endParaRPr lang="en-US"/>
          </a:p>
        </p:txBody>
      </p:sp>
    </p:spTree>
    <p:extLst>
      <p:ext uri="{BB962C8B-B14F-4D97-AF65-F5344CB8AC3E}">
        <p14:creationId xmlns:p14="http://schemas.microsoft.com/office/powerpoint/2010/main" val="1076114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70CC6-EB59-4447-80BA-9D36C629BD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E4DD14A-F511-49B0-A91B-978DAEFBBA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9739A08-9A7A-49DA-A39B-B0EF1A4801F7}"/>
              </a:ext>
            </a:extLst>
          </p:cNvPr>
          <p:cNvSpPr>
            <a:spLocks noGrp="1"/>
          </p:cNvSpPr>
          <p:nvPr>
            <p:ph type="dt" sz="half" idx="10"/>
          </p:nvPr>
        </p:nvSpPr>
        <p:spPr/>
        <p:txBody>
          <a:bodyPr/>
          <a:lstStyle/>
          <a:p>
            <a:fld id="{D2DF8B72-9C19-4DBD-8F3B-D049130D4969}" type="datetimeFigureOut">
              <a:rPr lang="en-US" smtClean="0"/>
              <a:t>9/15/2022</a:t>
            </a:fld>
            <a:endParaRPr lang="en-US"/>
          </a:p>
        </p:txBody>
      </p:sp>
      <p:sp>
        <p:nvSpPr>
          <p:cNvPr id="5" name="Footer Placeholder 4">
            <a:extLst>
              <a:ext uri="{FF2B5EF4-FFF2-40B4-BE49-F238E27FC236}">
                <a16:creationId xmlns:a16="http://schemas.microsoft.com/office/drawing/2014/main" id="{4BAD8D3A-B881-4BC9-A537-ECB468F7F0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7F4CF0-1776-4F65-BCA7-0F303DF3D429}"/>
              </a:ext>
            </a:extLst>
          </p:cNvPr>
          <p:cNvSpPr>
            <a:spLocks noGrp="1"/>
          </p:cNvSpPr>
          <p:nvPr>
            <p:ph type="sldNum" sz="quarter" idx="12"/>
          </p:nvPr>
        </p:nvSpPr>
        <p:spPr/>
        <p:txBody>
          <a:bodyPr/>
          <a:lstStyle/>
          <a:p>
            <a:fld id="{1B9366AE-5A89-45B7-9EA8-7C0EFF44206E}" type="slidenum">
              <a:rPr lang="en-US" smtClean="0"/>
              <a:t>‹#›</a:t>
            </a:fld>
            <a:endParaRPr lang="en-US"/>
          </a:p>
        </p:txBody>
      </p:sp>
    </p:spTree>
    <p:extLst>
      <p:ext uri="{BB962C8B-B14F-4D97-AF65-F5344CB8AC3E}">
        <p14:creationId xmlns:p14="http://schemas.microsoft.com/office/powerpoint/2010/main" val="3071570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7D555-ABD7-4161-B06F-FCD3143D9C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B095C10-FF95-4025-B207-9881A16465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8C42DD-D420-4BAE-A427-F815A4F37271}"/>
              </a:ext>
            </a:extLst>
          </p:cNvPr>
          <p:cNvSpPr>
            <a:spLocks noGrp="1"/>
          </p:cNvSpPr>
          <p:nvPr>
            <p:ph type="dt" sz="half" idx="10"/>
          </p:nvPr>
        </p:nvSpPr>
        <p:spPr/>
        <p:txBody>
          <a:bodyPr/>
          <a:lstStyle/>
          <a:p>
            <a:fld id="{D2DF8B72-9C19-4DBD-8F3B-D049130D4969}" type="datetimeFigureOut">
              <a:rPr lang="en-US" smtClean="0"/>
              <a:t>9/15/2022</a:t>
            </a:fld>
            <a:endParaRPr lang="en-US"/>
          </a:p>
        </p:txBody>
      </p:sp>
      <p:sp>
        <p:nvSpPr>
          <p:cNvPr id="5" name="Footer Placeholder 4">
            <a:extLst>
              <a:ext uri="{FF2B5EF4-FFF2-40B4-BE49-F238E27FC236}">
                <a16:creationId xmlns:a16="http://schemas.microsoft.com/office/drawing/2014/main" id="{F551F7B7-D2EB-4517-9D60-26A66FF0E9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D20148-FE35-475E-9068-7641710E2E47}"/>
              </a:ext>
            </a:extLst>
          </p:cNvPr>
          <p:cNvSpPr>
            <a:spLocks noGrp="1"/>
          </p:cNvSpPr>
          <p:nvPr>
            <p:ph type="sldNum" sz="quarter" idx="12"/>
          </p:nvPr>
        </p:nvSpPr>
        <p:spPr/>
        <p:txBody>
          <a:bodyPr/>
          <a:lstStyle/>
          <a:p>
            <a:fld id="{1B9366AE-5A89-45B7-9EA8-7C0EFF44206E}" type="slidenum">
              <a:rPr lang="en-US" smtClean="0"/>
              <a:t>‹#›</a:t>
            </a:fld>
            <a:endParaRPr lang="en-US"/>
          </a:p>
        </p:txBody>
      </p:sp>
    </p:spTree>
    <p:extLst>
      <p:ext uri="{BB962C8B-B14F-4D97-AF65-F5344CB8AC3E}">
        <p14:creationId xmlns:p14="http://schemas.microsoft.com/office/powerpoint/2010/main" val="808833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554761-8A33-482D-B4B2-18B2A8F89E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2B816EB-AB8E-47C2-9A3E-33DE4D4F8D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740179-C5D2-4148-BAA2-30F72348BCE2}"/>
              </a:ext>
            </a:extLst>
          </p:cNvPr>
          <p:cNvSpPr>
            <a:spLocks noGrp="1"/>
          </p:cNvSpPr>
          <p:nvPr>
            <p:ph type="dt" sz="half" idx="10"/>
          </p:nvPr>
        </p:nvSpPr>
        <p:spPr/>
        <p:txBody>
          <a:bodyPr/>
          <a:lstStyle/>
          <a:p>
            <a:fld id="{D2DF8B72-9C19-4DBD-8F3B-D049130D4969}" type="datetimeFigureOut">
              <a:rPr lang="en-US" smtClean="0"/>
              <a:t>9/15/2022</a:t>
            </a:fld>
            <a:endParaRPr lang="en-US"/>
          </a:p>
        </p:txBody>
      </p:sp>
      <p:sp>
        <p:nvSpPr>
          <p:cNvPr id="5" name="Footer Placeholder 4">
            <a:extLst>
              <a:ext uri="{FF2B5EF4-FFF2-40B4-BE49-F238E27FC236}">
                <a16:creationId xmlns:a16="http://schemas.microsoft.com/office/drawing/2014/main" id="{31A0BD9F-3BB0-4D0E-9EBA-8CC5FDF828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969872-32D9-46E9-AB85-0ABCDEE88AE5}"/>
              </a:ext>
            </a:extLst>
          </p:cNvPr>
          <p:cNvSpPr>
            <a:spLocks noGrp="1"/>
          </p:cNvSpPr>
          <p:nvPr>
            <p:ph type="sldNum" sz="quarter" idx="12"/>
          </p:nvPr>
        </p:nvSpPr>
        <p:spPr/>
        <p:txBody>
          <a:bodyPr/>
          <a:lstStyle/>
          <a:p>
            <a:fld id="{1B9366AE-5A89-45B7-9EA8-7C0EFF44206E}" type="slidenum">
              <a:rPr lang="en-US" smtClean="0"/>
              <a:t>‹#›</a:t>
            </a:fld>
            <a:endParaRPr lang="en-US"/>
          </a:p>
        </p:txBody>
      </p:sp>
    </p:spTree>
    <p:extLst>
      <p:ext uri="{BB962C8B-B14F-4D97-AF65-F5344CB8AC3E}">
        <p14:creationId xmlns:p14="http://schemas.microsoft.com/office/powerpoint/2010/main" val="38368650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905001"/>
            <a:ext cx="100584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914400" y="4572000"/>
            <a:ext cx="861568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Design and Anaysis of Algorihms, Spring 2008 </a:t>
            </a:r>
          </a:p>
        </p:txBody>
      </p:sp>
      <p:sp>
        <p:nvSpPr>
          <p:cNvPr id="5" name="Footer Placeholder 4"/>
          <p:cNvSpPr>
            <a:spLocks noGrp="1"/>
          </p:cNvSpPr>
          <p:nvPr>
            <p:ph type="ftr" sz="quarter" idx="11"/>
          </p:nvPr>
        </p:nvSpPr>
        <p:spPr/>
        <p:txBody>
          <a:bodyPr/>
          <a:lstStyle/>
          <a:p>
            <a:r>
              <a:rPr lang="en-US"/>
              <a:t>Design &amp; Analysis of Algorithms</a:t>
            </a:r>
          </a:p>
        </p:txBody>
      </p:sp>
      <p:sp>
        <p:nvSpPr>
          <p:cNvPr id="6" name="Slide Number Placeholder 5"/>
          <p:cNvSpPr>
            <a:spLocks noGrp="1"/>
          </p:cNvSpPr>
          <p:nvPr>
            <p:ph type="sldNum" sz="quarter" idx="12"/>
          </p:nvPr>
        </p:nvSpPr>
        <p:spPr/>
        <p:txBody>
          <a:bodyPr/>
          <a:lstStyle/>
          <a:p>
            <a:fld id="{3485D9CA-6DAA-4C3C-A3E2-EDEA918D5F89}" type="slidenum">
              <a:rPr lang="en-US" smtClean="0"/>
              <a:pPr/>
              <a:t>‹#›</a:t>
            </a:fld>
            <a:endParaRPr lang="en-US"/>
          </a:p>
        </p:txBody>
      </p:sp>
    </p:spTree>
    <p:extLst>
      <p:ext uri="{BB962C8B-B14F-4D97-AF65-F5344CB8AC3E}">
        <p14:creationId xmlns:p14="http://schemas.microsoft.com/office/powerpoint/2010/main" val="5978831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Design and Anaysis of Algorihms, Spring 2008 </a:t>
            </a:r>
          </a:p>
        </p:txBody>
      </p:sp>
      <p:sp>
        <p:nvSpPr>
          <p:cNvPr id="5" name="Footer Placeholder 4"/>
          <p:cNvSpPr>
            <a:spLocks noGrp="1"/>
          </p:cNvSpPr>
          <p:nvPr>
            <p:ph type="ftr" sz="quarter" idx="11"/>
          </p:nvPr>
        </p:nvSpPr>
        <p:spPr/>
        <p:txBody>
          <a:bodyPr/>
          <a:lstStyle/>
          <a:p>
            <a:r>
              <a:rPr lang="en-US"/>
              <a:t>Design &amp; Analysis of Algorithms</a:t>
            </a:r>
          </a:p>
        </p:txBody>
      </p:sp>
      <p:sp>
        <p:nvSpPr>
          <p:cNvPr id="6" name="Slide Number Placeholder 5"/>
          <p:cNvSpPr>
            <a:spLocks noGrp="1"/>
          </p:cNvSpPr>
          <p:nvPr>
            <p:ph type="sldNum" sz="quarter" idx="12"/>
          </p:nvPr>
        </p:nvSpPr>
        <p:spPr/>
        <p:txBody>
          <a:bodyPr/>
          <a:lstStyle/>
          <a:p>
            <a:fld id="{3485D9CA-6DAA-4C3C-A3E2-EDEA918D5F89}" type="slidenum">
              <a:rPr lang="en-US" smtClean="0"/>
              <a:pPr/>
              <a:t>‹#›</a:t>
            </a:fld>
            <a:endParaRPr lang="en-US"/>
          </a:p>
        </p:txBody>
      </p:sp>
    </p:spTree>
    <p:extLst>
      <p:ext uri="{BB962C8B-B14F-4D97-AF65-F5344CB8AC3E}">
        <p14:creationId xmlns:p14="http://schemas.microsoft.com/office/powerpoint/2010/main" val="25518225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5" y="5486400"/>
            <a:ext cx="10212916"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963085" y="3852863"/>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Design and Anaysis of Algorihms, Spring 2008 </a:t>
            </a:r>
          </a:p>
        </p:txBody>
      </p:sp>
      <p:sp>
        <p:nvSpPr>
          <p:cNvPr id="5" name="Footer Placeholder 4"/>
          <p:cNvSpPr>
            <a:spLocks noGrp="1"/>
          </p:cNvSpPr>
          <p:nvPr>
            <p:ph type="ftr" sz="quarter" idx="11"/>
          </p:nvPr>
        </p:nvSpPr>
        <p:spPr/>
        <p:txBody>
          <a:bodyPr/>
          <a:lstStyle/>
          <a:p>
            <a:r>
              <a:rPr lang="en-US"/>
              <a:t>Design &amp; Analysis of Algorithms</a:t>
            </a:r>
          </a:p>
        </p:txBody>
      </p:sp>
      <p:sp>
        <p:nvSpPr>
          <p:cNvPr id="6" name="Slide Number Placeholder 5"/>
          <p:cNvSpPr>
            <a:spLocks noGrp="1"/>
          </p:cNvSpPr>
          <p:nvPr>
            <p:ph type="sldNum" sz="quarter" idx="12"/>
          </p:nvPr>
        </p:nvSpPr>
        <p:spPr/>
        <p:txBody>
          <a:bodyPr/>
          <a:lstStyle/>
          <a:p>
            <a:fld id="{3485D9CA-6DAA-4C3C-A3E2-EDEA918D5F89}" type="slidenum">
              <a:rPr lang="en-US" smtClean="0"/>
              <a:pPr/>
              <a:t>‹#›</a:t>
            </a:fld>
            <a:endParaRPr lang="en-US"/>
          </a:p>
        </p:txBody>
      </p:sp>
    </p:spTree>
    <p:extLst>
      <p:ext uri="{BB962C8B-B14F-4D97-AF65-F5344CB8AC3E}">
        <p14:creationId xmlns:p14="http://schemas.microsoft.com/office/powerpoint/2010/main" val="39488603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928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Design and Anaysis of Algorihms, Spring 2008 </a:t>
            </a:r>
          </a:p>
        </p:txBody>
      </p:sp>
      <p:sp>
        <p:nvSpPr>
          <p:cNvPr id="6" name="Footer Placeholder 5"/>
          <p:cNvSpPr>
            <a:spLocks noGrp="1"/>
          </p:cNvSpPr>
          <p:nvPr>
            <p:ph type="ftr" sz="quarter" idx="11"/>
          </p:nvPr>
        </p:nvSpPr>
        <p:spPr/>
        <p:txBody>
          <a:bodyPr/>
          <a:lstStyle/>
          <a:p>
            <a:r>
              <a:rPr lang="en-US"/>
              <a:t>Design &amp; Analysis of Algorithms</a:t>
            </a:r>
          </a:p>
        </p:txBody>
      </p:sp>
      <p:sp>
        <p:nvSpPr>
          <p:cNvPr id="7" name="Slide Number Placeholder 6"/>
          <p:cNvSpPr>
            <a:spLocks noGrp="1"/>
          </p:cNvSpPr>
          <p:nvPr>
            <p:ph type="sldNum" sz="quarter" idx="12"/>
          </p:nvPr>
        </p:nvSpPr>
        <p:spPr/>
        <p:txBody>
          <a:bodyPr/>
          <a:lstStyle/>
          <a:p>
            <a:fld id="{3485D9CA-6DAA-4C3C-A3E2-EDEA918D5F89}" type="slidenum">
              <a:rPr lang="en-US" smtClean="0"/>
              <a:pPr/>
              <a:t>‹#›</a:t>
            </a:fld>
            <a:endParaRPr lang="en-US"/>
          </a:p>
        </p:txBody>
      </p:sp>
    </p:spTree>
    <p:extLst>
      <p:ext uri="{BB962C8B-B14F-4D97-AF65-F5344CB8AC3E}">
        <p14:creationId xmlns:p14="http://schemas.microsoft.com/office/powerpoint/2010/main" val="1227969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928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928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Design and Anaysis of Algorihms, Spring 2008 </a:t>
            </a:r>
          </a:p>
        </p:txBody>
      </p:sp>
      <p:sp>
        <p:nvSpPr>
          <p:cNvPr id="8" name="Footer Placeholder 7"/>
          <p:cNvSpPr>
            <a:spLocks noGrp="1"/>
          </p:cNvSpPr>
          <p:nvPr>
            <p:ph type="ftr" sz="quarter" idx="11"/>
          </p:nvPr>
        </p:nvSpPr>
        <p:spPr/>
        <p:txBody>
          <a:bodyPr/>
          <a:lstStyle/>
          <a:p>
            <a:r>
              <a:rPr lang="en-US"/>
              <a:t>Design &amp; Analysis of Algorithms</a:t>
            </a:r>
          </a:p>
        </p:txBody>
      </p:sp>
      <p:sp>
        <p:nvSpPr>
          <p:cNvPr id="9" name="Slide Number Placeholder 8"/>
          <p:cNvSpPr>
            <a:spLocks noGrp="1"/>
          </p:cNvSpPr>
          <p:nvPr>
            <p:ph type="sldNum" sz="quarter" idx="12"/>
          </p:nvPr>
        </p:nvSpPr>
        <p:spPr/>
        <p:txBody>
          <a:bodyPr/>
          <a:lstStyle/>
          <a:p>
            <a:fld id="{3485D9CA-6DAA-4C3C-A3E2-EDEA918D5F89}" type="slidenum">
              <a:rPr lang="en-US" smtClean="0"/>
              <a:pPr/>
              <a:t>‹#›</a:t>
            </a:fld>
            <a:endParaRPr lang="en-US"/>
          </a:p>
        </p:txBody>
      </p:sp>
    </p:spTree>
    <p:extLst>
      <p:ext uri="{BB962C8B-B14F-4D97-AF65-F5344CB8AC3E}">
        <p14:creationId xmlns:p14="http://schemas.microsoft.com/office/powerpoint/2010/main" val="36771203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Design and Anaysis of Algorihms, Spring 2008 </a:t>
            </a:r>
          </a:p>
        </p:txBody>
      </p:sp>
      <p:sp>
        <p:nvSpPr>
          <p:cNvPr id="4" name="Footer Placeholder 3"/>
          <p:cNvSpPr>
            <a:spLocks noGrp="1"/>
          </p:cNvSpPr>
          <p:nvPr>
            <p:ph type="ftr" sz="quarter" idx="11"/>
          </p:nvPr>
        </p:nvSpPr>
        <p:spPr/>
        <p:txBody>
          <a:bodyPr/>
          <a:lstStyle/>
          <a:p>
            <a:r>
              <a:rPr lang="en-US"/>
              <a:t>Design &amp; Analysis of Algorithms</a:t>
            </a:r>
          </a:p>
        </p:txBody>
      </p:sp>
      <p:sp>
        <p:nvSpPr>
          <p:cNvPr id="5" name="Slide Number Placeholder 4"/>
          <p:cNvSpPr>
            <a:spLocks noGrp="1"/>
          </p:cNvSpPr>
          <p:nvPr>
            <p:ph type="sldNum" sz="quarter" idx="12"/>
          </p:nvPr>
        </p:nvSpPr>
        <p:spPr/>
        <p:txBody>
          <a:bodyPr/>
          <a:lstStyle/>
          <a:p>
            <a:fld id="{3485D9CA-6DAA-4C3C-A3E2-EDEA918D5F89}" type="slidenum">
              <a:rPr lang="en-US" smtClean="0"/>
              <a:pPr/>
              <a:t>‹#›</a:t>
            </a:fld>
            <a:endParaRPr lang="en-US"/>
          </a:p>
        </p:txBody>
      </p:sp>
    </p:spTree>
    <p:extLst>
      <p:ext uri="{BB962C8B-B14F-4D97-AF65-F5344CB8AC3E}">
        <p14:creationId xmlns:p14="http://schemas.microsoft.com/office/powerpoint/2010/main" val="18227330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Design and Anaysis of Algorihms, Spring 2008 </a:t>
            </a:r>
          </a:p>
        </p:txBody>
      </p:sp>
      <p:sp>
        <p:nvSpPr>
          <p:cNvPr id="3" name="Footer Placeholder 2"/>
          <p:cNvSpPr>
            <a:spLocks noGrp="1"/>
          </p:cNvSpPr>
          <p:nvPr>
            <p:ph type="ftr" sz="quarter" idx="11"/>
          </p:nvPr>
        </p:nvSpPr>
        <p:spPr/>
        <p:txBody>
          <a:bodyPr/>
          <a:lstStyle/>
          <a:p>
            <a:r>
              <a:rPr lang="en-US"/>
              <a:t>Design &amp; Analysis of Algorithms</a:t>
            </a:r>
          </a:p>
        </p:txBody>
      </p:sp>
      <p:sp>
        <p:nvSpPr>
          <p:cNvPr id="4" name="Slide Number Placeholder 3"/>
          <p:cNvSpPr>
            <a:spLocks noGrp="1"/>
          </p:cNvSpPr>
          <p:nvPr>
            <p:ph type="sldNum" sz="quarter" idx="12"/>
          </p:nvPr>
        </p:nvSpPr>
        <p:spPr/>
        <p:txBody>
          <a:bodyPr/>
          <a:lstStyle/>
          <a:p>
            <a:fld id="{3485D9CA-6DAA-4C3C-A3E2-EDEA918D5F89}" type="slidenum">
              <a:rPr lang="en-US" smtClean="0"/>
              <a:pPr/>
              <a:t>‹#›</a:t>
            </a:fld>
            <a:endParaRPr lang="en-US"/>
          </a:p>
        </p:txBody>
      </p:sp>
    </p:spTree>
    <p:extLst>
      <p:ext uri="{BB962C8B-B14F-4D97-AF65-F5344CB8AC3E}">
        <p14:creationId xmlns:p14="http://schemas.microsoft.com/office/powerpoint/2010/main" val="32956782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6401" y="5495544"/>
            <a:ext cx="103632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406400" y="6096000"/>
            <a:ext cx="103632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Design and Anaysis of Algorihms, Spring 2008 </a:t>
            </a:r>
          </a:p>
        </p:txBody>
      </p:sp>
      <p:sp>
        <p:nvSpPr>
          <p:cNvPr id="6" name="Footer Placeholder 5"/>
          <p:cNvSpPr>
            <a:spLocks noGrp="1"/>
          </p:cNvSpPr>
          <p:nvPr>
            <p:ph type="ftr" sz="quarter" idx="11"/>
          </p:nvPr>
        </p:nvSpPr>
        <p:spPr/>
        <p:txBody>
          <a:bodyPr/>
          <a:lstStyle/>
          <a:p>
            <a:r>
              <a:rPr lang="en-US"/>
              <a:t>Design &amp; Analysis of Algorithms</a:t>
            </a:r>
          </a:p>
        </p:txBody>
      </p:sp>
      <p:sp>
        <p:nvSpPr>
          <p:cNvPr id="7" name="Slide Number Placeholder 6"/>
          <p:cNvSpPr>
            <a:spLocks noGrp="1"/>
          </p:cNvSpPr>
          <p:nvPr>
            <p:ph type="sldNum" sz="quarter" idx="12"/>
          </p:nvPr>
        </p:nvSpPr>
        <p:spPr/>
        <p:txBody>
          <a:bodyPr/>
          <a:lstStyle/>
          <a:p>
            <a:fld id="{3485D9CA-6DAA-4C3C-A3E2-EDEA918D5F89}" type="slidenum">
              <a:rPr lang="en-US" smtClean="0"/>
              <a:pPr/>
              <a:t>‹#›</a:t>
            </a:fld>
            <a:endParaRPr lang="en-US"/>
          </a:p>
        </p:txBody>
      </p:sp>
      <p:sp>
        <p:nvSpPr>
          <p:cNvPr id="9" name="Content Placeholder 8"/>
          <p:cNvSpPr>
            <a:spLocks noGrp="1"/>
          </p:cNvSpPr>
          <p:nvPr>
            <p:ph sz="quarter" idx="13"/>
          </p:nvPr>
        </p:nvSpPr>
        <p:spPr>
          <a:xfrm>
            <a:off x="406400" y="381000"/>
            <a:ext cx="103632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45440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B02DE-303C-4D87-8E77-879FBE1195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B6C54D-48BB-467E-8103-DFE5F6DCED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9DAA13-6920-4BB8-A1F1-3A13242790AB}"/>
              </a:ext>
            </a:extLst>
          </p:cNvPr>
          <p:cNvSpPr>
            <a:spLocks noGrp="1"/>
          </p:cNvSpPr>
          <p:nvPr>
            <p:ph type="dt" sz="half" idx="10"/>
          </p:nvPr>
        </p:nvSpPr>
        <p:spPr/>
        <p:txBody>
          <a:bodyPr/>
          <a:lstStyle/>
          <a:p>
            <a:fld id="{D2DF8B72-9C19-4DBD-8F3B-D049130D4969}" type="datetimeFigureOut">
              <a:rPr lang="en-US" smtClean="0"/>
              <a:t>9/15/2022</a:t>
            </a:fld>
            <a:endParaRPr lang="en-US"/>
          </a:p>
        </p:txBody>
      </p:sp>
      <p:sp>
        <p:nvSpPr>
          <p:cNvPr id="5" name="Footer Placeholder 4">
            <a:extLst>
              <a:ext uri="{FF2B5EF4-FFF2-40B4-BE49-F238E27FC236}">
                <a16:creationId xmlns:a16="http://schemas.microsoft.com/office/drawing/2014/main" id="{2663360B-5BAB-41D8-A02D-7C1BAB8C68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92317C-2498-4AED-8B51-357F03DCA24C}"/>
              </a:ext>
            </a:extLst>
          </p:cNvPr>
          <p:cNvSpPr>
            <a:spLocks noGrp="1"/>
          </p:cNvSpPr>
          <p:nvPr>
            <p:ph type="sldNum" sz="quarter" idx="12"/>
          </p:nvPr>
        </p:nvSpPr>
        <p:spPr/>
        <p:txBody>
          <a:bodyPr/>
          <a:lstStyle/>
          <a:p>
            <a:fld id="{1B9366AE-5A89-45B7-9EA8-7C0EFF44206E}" type="slidenum">
              <a:rPr lang="en-US" smtClean="0"/>
              <a:t>‹#›</a:t>
            </a:fld>
            <a:endParaRPr lang="en-US"/>
          </a:p>
        </p:txBody>
      </p:sp>
    </p:spTree>
    <p:extLst>
      <p:ext uri="{BB962C8B-B14F-4D97-AF65-F5344CB8AC3E}">
        <p14:creationId xmlns:p14="http://schemas.microsoft.com/office/powerpoint/2010/main" val="40731349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2336" y="5495278"/>
            <a:ext cx="103632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11277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02336" y="6096000"/>
            <a:ext cx="103632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r>
              <a:rPr lang="en-US"/>
              <a:t>Design and Anaysis of Algorihms, Spring 2008 </a:t>
            </a:r>
          </a:p>
        </p:txBody>
      </p:sp>
      <p:sp>
        <p:nvSpPr>
          <p:cNvPr id="9" name="Slide Number Placeholder 8"/>
          <p:cNvSpPr>
            <a:spLocks noGrp="1"/>
          </p:cNvSpPr>
          <p:nvPr>
            <p:ph type="sldNum" sz="quarter" idx="11"/>
          </p:nvPr>
        </p:nvSpPr>
        <p:spPr/>
        <p:txBody>
          <a:bodyPr/>
          <a:lstStyle/>
          <a:p>
            <a:fld id="{3485D9CA-6DAA-4C3C-A3E2-EDEA918D5F89}" type="slidenum">
              <a:rPr lang="en-US" smtClean="0"/>
              <a:pPr/>
              <a:t>‹#›</a:t>
            </a:fld>
            <a:endParaRPr lang="en-US"/>
          </a:p>
        </p:txBody>
      </p:sp>
      <p:sp>
        <p:nvSpPr>
          <p:cNvPr id="10" name="Footer Placeholder 9"/>
          <p:cNvSpPr>
            <a:spLocks noGrp="1"/>
          </p:cNvSpPr>
          <p:nvPr>
            <p:ph type="ftr" sz="quarter" idx="12"/>
          </p:nvPr>
        </p:nvSpPr>
        <p:spPr/>
        <p:txBody>
          <a:bodyPr/>
          <a:lstStyle/>
          <a:p>
            <a:r>
              <a:rPr lang="en-US"/>
              <a:t>Design &amp; Analysis of Algorithms</a:t>
            </a:r>
          </a:p>
        </p:txBody>
      </p:sp>
    </p:spTree>
    <p:extLst>
      <p:ext uri="{BB962C8B-B14F-4D97-AF65-F5344CB8AC3E}">
        <p14:creationId xmlns:p14="http://schemas.microsoft.com/office/powerpoint/2010/main" val="8020862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Design and Anaysis of Algorihms, Spring 2008 </a:t>
            </a:r>
          </a:p>
        </p:txBody>
      </p:sp>
      <p:sp>
        <p:nvSpPr>
          <p:cNvPr id="5" name="Footer Placeholder 4"/>
          <p:cNvSpPr>
            <a:spLocks noGrp="1"/>
          </p:cNvSpPr>
          <p:nvPr>
            <p:ph type="ftr" sz="quarter" idx="11"/>
          </p:nvPr>
        </p:nvSpPr>
        <p:spPr/>
        <p:txBody>
          <a:bodyPr/>
          <a:lstStyle/>
          <a:p>
            <a:r>
              <a:rPr lang="en-US"/>
              <a:t>Design &amp; Analysis of Algorithms</a:t>
            </a:r>
          </a:p>
        </p:txBody>
      </p:sp>
      <p:sp>
        <p:nvSpPr>
          <p:cNvPr id="6" name="Slide Number Placeholder 5"/>
          <p:cNvSpPr>
            <a:spLocks noGrp="1"/>
          </p:cNvSpPr>
          <p:nvPr>
            <p:ph type="sldNum" sz="quarter" idx="12"/>
          </p:nvPr>
        </p:nvSpPr>
        <p:spPr/>
        <p:txBody>
          <a:bodyPr/>
          <a:lstStyle/>
          <a:p>
            <a:fld id="{3485D9CA-6DAA-4C3C-A3E2-EDEA918D5F89}" type="slidenum">
              <a:rPr lang="en-US" smtClean="0"/>
              <a:pPr/>
              <a:t>‹#›</a:t>
            </a:fld>
            <a:endParaRPr lang="en-US"/>
          </a:p>
        </p:txBody>
      </p:sp>
    </p:spTree>
    <p:extLst>
      <p:ext uri="{BB962C8B-B14F-4D97-AF65-F5344CB8AC3E}">
        <p14:creationId xmlns:p14="http://schemas.microsoft.com/office/powerpoint/2010/main" val="26712371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3368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Design and Anaysis of Algorihms, Spring 2008 </a:t>
            </a:r>
          </a:p>
        </p:txBody>
      </p:sp>
      <p:sp>
        <p:nvSpPr>
          <p:cNvPr id="5" name="Footer Placeholder 4"/>
          <p:cNvSpPr>
            <a:spLocks noGrp="1"/>
          </p:cNvSpPr>
          <p:nvPr>
            <p:ph type="ftr" sz="quarter" idx="11"/>
          </p:nvPr>
        </p:nvSpPr>
        <p:spPr/>
        <p:txBody>
          <a:bodyPr/>
          <a:lstStyle/>
          <a:p>
            <a:r>
              <a:rPr lang="en-US"/>
              <a:t>Design &amp; Analysis of Algorithms</a:t>
            </a:r>
          </a:p>
        </p:txBody>
      </p:sp>
      <p:sp>
        <p:nvSpPr>
          <p:cNvPr id="6" name="Slide Number Placeholder 5"/>
          <p:cNvSpPr>
            <a:spLocks noGrp="1"/>
          </p:cNvSpPr>
          <p:nvPr>
            <p:ph type="sldNum" sz="quarter" idx="12"/>
          </p:nvPr>
        </p:nvSpPr>
        <p:spPr/>
        <p:txBody>
          <a:bodyPr/>
          <a:lstStyle/>
          <a:p>
            <a:fld id="{3485D9CA-6DAA-4C3C-A3E2-EDEA918D5F89}" type="slidenum">
              <a:rPr lang="en-US" smtClean="0"/>
              <a:pPr/>
              <a:t>‹#›</a:t>
            </a:fld>
            <a:endParaRPr lang="en-US"/>
          </a:p>
        </p:txBody>
      </p:sp>
    </p:spTree>
    <p:extLst>
      <p:ext uri="{BB962C8B-B14F-4D97-AF65-F5344CB8AC3E}">
        <p14:creationId xmlns:p14="http://schemas.microsoft.com/office/powerpoint/2010/main" val="11555936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600200"/>
            <a:ext cx="5384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3938589"/>
            <a:ext cx="5384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r>
              <a:rPr lang="en-US"/>
              <a:t>Design and Anaysis of Algorihms, Spring 2008 </a:t>
            </a:r>
            <a:endParaRPr lang="en-GB"/>
          </a:p>
        </p:txBody>
      </p:sp>
      <p:sp>
        <p:nvSpPr>
          <p:cNvPr id="7" name="Rectangle 5"/>
          <p:cNvSpPr>
            <a:spLocks noGrp="1" noChangeArrowheads="1"/>
          </p:cNvSpPr>
          <p:nvPr>
            <p:ph type="ftr" sz="quarter" idx="11"/>
          </p:nvPr>
        </p:nvSpPr>
        <p:spPr>
          <a:ln/>
        </p:spPr>
        <p:txBody>
          <a:bodyPr/>
          <a:lstStyle>
            <a:lvl1pPr>
              <a:defRPr/>
            </a:lvl1pPr>
          </a:lstStyle>
          <a:p>
            <a:pPr>
              <a:defRPr/>
            </a:pPr>
            <a:r>
              <a:rPr lang="en-GB"/>
              <a:t>Design &amp; Analysis of Algorithms</a:t>
            </a:r>
          </a:p>
        </p:txBody>
      </p:sp>
      <p:sp>
        <p:nvSpPr>
          <p:cNvPr id="8" name="Rectangle 6"/>
          <p:cNvSpPr>
            <a:spLocks noGrp="1" noChangeArrowheads="1"/>
          </p:cNvSpPr>
          <p:nvPr>
            <p:ph type="sldNum" sz="quarter" idx="12"/>
          </p:nvPr>
        </p:nvSpPr>
        <p:spPr>
          <a:ln/>
        </p:spPr>
        <p:txBody>
          <a:bodyPr/>
          <a:lstStyle>
            <a:lvl1pPr>
              <a:defRPr/>
            </a:lvl1pPr>
          </a:lstStyle>
          <a:p>
            <a:fld id="{1CAA143B-99B6-4B27-B043-E574855ABF90}" type="slidenum">
              <a:rPr lang="en-GB"/>
              <a:pPr/>
              <a:t>‹#›</a:t>
            </a:fld>
            <a:endParaRPr lang="en-GB"/>
          </a:p>
        </p:txBody>
      </p:sp>
    </p:spTree>
    <p:extLst>
      <p:ext uri="{BB962C8B-B14F-4D97-AF65-F5344CB8AC3E}">
        <p14:creationId xmlns:p14="http://schemas.microsoft.com/office/powerpoint/2010/main" val="25507592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a:t>Design and Anaysis of Algorihms, Spring 2008 </a:t>
            </a:r>
            <a:endParaRPr lang="en-GB"/>
          </a:p>
        </p:txBody>
      </p:sp>
      <p:sp>
        <p:nvSpPr>
          <p:cNvPr id="6" name="Rectangle 5"/>
          <p:cNvSpPr>
            <a:spLocks noGrp="1" noChangeArrowheads="1"/>
          </p:cNvSpPr>
          <p:nvPr>
            <p:ph type="ftr" sz="quarter" idx="11"/>
          </p:nvPr>
        </p:nvSpPr>
        <p:spPr>
          <a:ln/>
        </p:spPr>
        <p:txBody>
          <a:bodyPr/>
          <a:lstStyle>
            <a:lvl1pPr>
              <a:defRPr/>
            </a:lvl1pPr>
          </a:lstStyle>
          <a:p>
            <a:pPr>
              <a:defRPr/>
            </a:pPr>
            <a:r>
              <a:rPr lang="en-GB"/>
              <a:t>Design &amp; Analysis of Algorithms</a:t>
            </a:r>
          </a:p>
        </p:txBody>
      </p:sp>
      <p:sp>
        <p:nvSpPr>
          <p:cNvPr id="7" name="Rectangle 6"/>
          <p:cNvSpPr>
            <a:spLocks noGrp="1" noChangeArrowheads="1"/>
          </p:cNvSpPr>
          <p:nvPr>
            <p:ph type="sldNum" sz="quarter" idx="12"/>
          </p:nvPr>
        </p:nvSpPr>
        <p:spPr>
          <a:ln/>
        </p:spPr>
        <p:txBody>
          <a:bodyPr/>
          <a:lstStyle>
            <a:lvl1pPr>
              <a:defRPr/>
            </a:lvl1pPr>
          </a:lstStyle>
          <a:p>
            <a:fld id="{15718971-3FDC-4323-BE22-69C0E5D57951}" type="slidenum">
              <a:rPr lang="en-GB"/>
              <a:pPr/>
              <a:t>‹#›</a:t>
            </a:fld>
            <a:endParaRPr lang="en-GB"/>
          </a:p>
        </p:txBody>
      </p:sp>
    </p:spTree>
    <p:extLst>
      <p:ext uri="{BB962C8B-B14F-4D97-AF65-F5344CB8AC3E}">
        <p14:creationId xmlns:p14="http://schemas.microsoft.com/office/powerpoint/2010/main" val="27258714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09600" y="274638"/>
            <a:ext cx="10972800" cy="1143000"/>
          </a:xfrm>
        </p:spPr>
        <p:txBody>
          <a:bodyPr/>
          <a:lstStyle/>
          <a:p>
            <a:r>
              <a:rPr lang="en-US"/>
              <a:t>Click to edit Master title style</a:t>
            </a:r>
          </a:p>
        </p:txBody>
      </p:sp>
      <p:sp>
        <p:nvSpPr>
          <p:cNvPr id="3" name="Content Placeholder 2"/>
          <p:cNvSpPr>
            <a:spLocks noGrp="1"/>
          </p:cNvSpPr>
          <p:nvPr>
            <p:ph sz="quarter" idx="1"/>
          </p:nvPr>
        </p:nvSpPr>
        <p:spPr>
          <a:xfrm>
            <a:off x="609600" y="1600200"/>
            <a:ext cx="5384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600200"/>
            <a:ext cx="5384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09600" y="3938589"/>
            <a:ext cx="5384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7600" y="3938589"/>
            <a:ext cx="5384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r>
              <a:rPr lang="en-US"/>
              <a:t>Design and Anaysis of Algorihms, Spring 2008 </a:t>
            </a:r>
            <a:endParaRPr lang="en-GB"/>
          </a:p>
        </p:txBody>
      </p:sp>
      <p:sp>
        <p:nvSpPr>
          <p:cNvPr id="8" name="Rectangle 5"/>
          <p:cNvSpPr>
            <a:spLocks noGrp="1" noChangeArrowheads="1"/>
          </p:cNvSpPr>
          <p:nvPr>
            <p:ph type="ftr" sz="quarter" idx="11"/>
          </p:nvPr>
        </p:nvSpPr>
        <p:spPr>
          <a:ln/>
        </p:spPr>
        <p:txBody>
          <a:bodyPr/>
          <a:lstStyle>
            <a:lvl1pPr>
              <a:defRPr/>
            </a:lvl1pPr>
          </a:lstStyle>
          <a:p>
            <a:pPr>
              <a:defRPr/>
            </a:pPr>
            <a:r>
              <a:rPr lang="en-GB"/>
              <a:t>Design &amp; Analysis of Algorithms</a:t>
            </a:r>
          </a:p>
        </p:txBody>
      </p:sp>
      <p:sp>
        <p:nvSpPr>
          <p:cNvPr id="9" name="Rectangle 6"/>
          <p:cNvSpPr>
            <a:spLocks noGrp="1" noChangeArrowheads="1"/>
          </p:cNvSpPr>
          <p:nvPr>
            <p:ph type="sldNum" sz="quarter" idx="12"/>
          </p:nvPr>
        </p:nvSpPr>
        <p:spPr>
          <a:ln/>
        </p:spPr>
        <p:txBody>
          <a:bodyPr/>
          <a:lstStyle>
            <a:lvl1pPr>
              <a:defRPr/>
            </a:lvl1pPr>
          </a:lstStyle>
          <a:p>
            <a:fld id="{51BCAC09-0EE0-4829-9090-1F0BC639B9B6}" type="slidenum">
              <a:rPr lang="en-GB"/>
              <a:pPr/>
              <a:t>‹#›</a:t>
            </a:fld>
            <a:endParaRPr lang="en-GB"/>
          </a:p>
        </p:txBody>
      </p:sp>
    </p:spTree>
    <p:extLst>
      <p:ext uri="{BB962C8B-B14F-4D97-AF65-F5344CB8AC3E}">
        <p14:creationId xmlns:p14="http://schemas.microsoft.com/office/powerpoint/2010/main" val="733955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33ADF-891D-4A12-83B5-454FF556A8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D492D1F-5588-4349-97C5-EB30CD88E5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C24B3D-6B89-4416-A6EB-152D8D49D5E5}"/>
              </a:ext>
            </a:extLst>
          </p:cNvPr>
          <p:cNvSpPr>
            <a:spLocks noGrp="1"/>
          </p:cNvSpPr>
          <p:nvPr>
            <p:ph type="dt" sz="half" idx="10"/>
          </p:nvPr>
        </p:nvSpPr>
        <p:spPr/>
        <p:txBody>
          <a:bodyPr/>
          <a:lstStyle/>
          <a:p>
            <a:fld id="{D2DF8B72-9C19-4DBD-8F3B-D049130D4969}" type="datetimeFigureOut">
              <a:rPr lang="en-US" smtClean="0"/>
              <a:t>9/15/2022</a:t>
            </a:fld>
            <a:endParaRPr lang="en-US"/>
          </a:p>
        </p:txBody>
      </p:sp>
      <p:sp>
        <p:nvSpPr>
          <p:cNvPr id="5" name="Footer Placeholder 4">
            <a:extLst>
              <a:ext uri="{FF2B5EF4-FFF2-40B4-BE49-F238E27FC236}">
                <a16:creationId xmlns:a16="http://schemas.microsoft.com/office/drawing/2014/main" id="{C11B9C78-BA9A-479E-A3FF-6952872958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48EE37-7497-4B13-94F5-9E33310DD2CF}"/>
              </a:ext>
            </a:extLst>
          </p:cNvPr>
          <p:cNvSpPr>
            <a:spLocks noGrp="1"/>
          </p:cNvSpPr>
          <p:nvPr>
            <p:ph type="sldNum" sz="quarter" idx="12"/>
          </p:nvPr>
        </p:nvSpPr>
        <p:spPr/>
        <p:txBody>
          <a:bodyPr/>
          <a:lstStyle/>
          <a:p>
            <a:fld id="{1B9366AE-5A89-45B7-9EA8-7C0EFF44206E}" type="slidenum">
              <a:rPr lang="en-US" smtClean="0"/>
              <a:t>‹#›</a:t>
            </a:fld>
            <a:endParaRPr lang="en-US"/>
          </a:p>
        </p:txBody>
      </p:sp>
    </p:spTree>
    <p:extLst>
      <p:ext uri="{BB962C8B-B14F-4D97-AF65-F5344CB8AC3E}">
        <p14:creationId xmlns:p14="http://schemas.microsoft.com/office/powerpoint/2010/main" val="1111059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D8959-A7A6-4D39-AA8B-57C72F6B12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0E0084-43D6-45E5-B2FB-83FB50E504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81317EC-AA9D-4624-8395-48D0AE97EDD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528D681-CD5B-4D0F-A2B0-BF8B8AD77FA8}"/>
              </a:ext>
            </a:extLst>
          </p:cNvPr>
          <p:cNvSpPr>
            <a:spLocks noGrp="1"/>
          </p:cNvSpPr>
          <p:nvPr>
            <p:ph type="dt" sz="half" idx="10"/>
          </p:nvPr>
        </p:nvSpPr>
        <p:spPr/>
        <p:txBody>
          <a:bodyPr/>
          <a:lstStyle/>
          <a:p>
            <a:fld id="{D2DF8B72-9C19-4DBD-8F3B-D049130D4969}" type="datetimeFigureOut">
              <a:rPr lang="en-US" smtClean="0"/>
              <a:t>9/15/2022</a:t>
            </a:fld>
            <a:endParaRPr lang="en-US"/>
          </a:p>
        </p:txBody>
      </p:sp>
      <p:sp>
        <p:nvSpPr>
          <p:cNvPr id="6" name="Footer Placeholder 5">
            <a:extLst>
              <a:ext uri="{FF2B5EF4-FFF2-40B4-BE49-F238E27FC236}">
                <a16:creationId xmlns:a16="http://schemas.microsoft.com/office/drawing/2014/main" id="{A8C1E102-0CFC-4C99-8794-DDB15502C4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D0784B-2F5A-4BD4-9EBE-85512D8646BE}"/>
              </a:ext>
            </a:extLst>
          </p:cNvPr>
          <p:cNvSpPr>
            <a:spLocks noGrp="1"/>
          </p:cNvSpPr>
          <p:nvPr>
            <p:ph type="sldNum" sz="quarter" idx="12"/>
          </p:nvPr>
        </p:nvSpPr>
        <p:spPr/>
        <p:txBody>
          <a:bodyPr/>
          <a:lstStyle/>
          <a:p>
            <a:fld id="{1B9366AE-5A89-45B7-9EA8-7C0EFF44206E}" type="slidenum">
              <a:rPr lang="en-US" smtClean="0"/>
              <a:t>‹#›</a:t>
            </a:fld>
            <a:endParaRPr lang="en-US"/>
          </a:p>
        </p:txBody>
      </p:sp>
    </p:spTree>
    <p:extLst>
      <p:ext uri="{BB962C8B-B14F-4D97-AF65-F5344CB8AC3E}">
        <p14:creationId xmlns:p14="http://schemas.microsoft.com/office/powerpoint/2010/main" val="3205031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A3181-2412-4949-91A3-23CBDDDBC94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87C8FC4-D6CA-4D00-B86A-7336B6E1CA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AD6D8B-7024-4E37-B53E-016331394C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A1DB30-80A3-4DC3-9806-9202A76140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997761-D7C3-42D3-803A-AAC22024F8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1D11AC6-D32A-4EAD-B726-5AE67DFFC05A}"/>
              </a:ext>
            </a:extLst>
          </p:cNvPr>
          <p:cNvSpPr>
            <a:spLocks noGrp="1"/>
          </p:cNvSpPr>
          <p:nvPr>
            <p:ph type="dt" sz="half" idx="10"/>
          </p:nvPr>
        </p:nvSpPr>
        <p:spPr/>
        <p:txBody>
          <a:bodyPr/>
          <a:lstStyle/>
          <a:p>
            <a:fld id="{D2DF8B72-9C19-4DBD-8F3B-D049130D4969}" type="datetimeFigureOut">
              <a:rPr lang="en-US" smtClean="0"/>
              <a:t>9/15/2022</a:t>
            </a:fld>
            <a:endParaRPr lang="en-US"/>
          </a:p>
        </p:txBody>
      </p:sp>
      <p:sp>
        <p:nvSpPr>
          <p:cNvPr id="8" name="Footer Placeholder 7">
            <a:extLst>
              <a:ext uri="{FF2B5EF4-FFF2-40B4-BE49-F238E27FC236}">
                <a16:creationId xmlns:a16="http://schemas.microsoft.com/office/drawing/2014/main" id="{3E8607F5-A7FB-40DA-A637-507CECE2AC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428571F-5213-44AD-9B39-829F876219D9}"/>
              </a:ext>
            </a:extLst>
          </p:cNvPr>
          <p:cNvSpPr>
            <a:spLocks noGrp="1"/>
          </p:cNvSpPr>
          <p:nvPr>
            <p:ph type="sldNum" sz="quarter" idx="12"/>
          </p:nvPr>
        </p:nvSpPr>
        <p:spPr/>
        <p:txBody>
          <a:bodyPr/>
          <a:lstStyle/>
          <a:p>
            <a:fld id="{1B9366AE-5A89-45B7-9EA8-7C0EFF44206E}" type="slidenum">
              <a:rPr lang="en-US" smtClean="0"/>
              <a:t>‹#›</a:t>
            </a:fld>
            <a:endParaRPr lang="en-US"/>
          </a:p>
        </p:txBody>
      </p:sp>
    </p:spTree>
    <p:extLst>
      <p:ext uri="{BB962C8B-B14F-4D97-AF65-F5344CB8AC3E}">
        <p14:creationId xmlns:p14="http://schemas.microsoft.com/office/powerpoint/2010/main" val="158411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16889-5B79-497C-9736-E9B7A36D06C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835B599-D225-4693-9E55-C140F796D09F}"/>
              </a:ext>
            </a:extLst>
          </p:cNvPr>
          <p:cNvSpPr>
            <a:spLocks noGrp="1"/>
          </p:cNvSpPr>
          <p:nvPr>
            <p:ph type="dt" sz="half" idx="10"/>
          </p:nvPr>
        </p:nvSpPr>
        <p:spPr/>
        <p:txBody>
          <a:bodyPr/>
          <a:lstStyle/>
          <a:p>
            <a:fld id="{D2DF8B72-9C19-4DBD-8F3B-D049130D4969}" type="datetimeFigureOut">
              <a:rPr lang="en-US" smtClean="0"/>
              <a:t>9/15/2022</a:t>
            </a:fld>
            <a:endParaRPr lang="en-US"/>
          </a:p>
        </p:txBody>
      </p:sp>
      <p:sp>
        <p:nvSpPr>
          <p:cNvPr id="4" name="Footer Placeholder 3">
            <a:extLst>
              <a:ext uri="{FF2B5EF4-FFF2-40B4-BE49-F238E27FC236}">
                <a16:creationId xmlns:a16="http://schemas.microsoft.com/office/drawing/2014/main" id="{055B06CB-70EA-4710-B4B5-59BF2C6247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B1CA16-87D7-4A9A-93EE-A252B69E1A12}"/>
              </a:ext>
            </a:extLst>
          </p:cNvPr>
          <p:cNvSpPr>
            <a:spLocks noGrp="1"/>
          </p:cNvSpPr>
          <p:nvPr>
            <p:ph type="sldNum" sz="quarter" idx="12"/>
          </p:nvPr>
        </p:nvSpPr>
        <p:spPr/>
        <p:txBody>
          <a:bodyPr/>
          <a:lstStyle/>
          <a:p>
            <a:fld id="{1B9366AE-5A89-45B7-9EA8-7C0EFF44206E}" type="slidenum">
              <a:rPr lang="en-US" smtClean="0"/>
              <a:t>‹#›</a:t>
            </a:fld>
            <a:endParaRPr lang="en-US"/>
          </a:p>
        </p:txBody>
      </p:sp>
    </p:spTree>
    <p:extLst>
      <p:ext uri="{BB962C8B-B14F-4D97-AF65-F5344CB8AC3E}">
        <p14:creationId xmlns:p14="http://schemas.microsoft.com/office/powerpoint/2010/main" val="2948811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9141D3-43C6-40C7-A4DB-9BFB3972D39D}"/>
              </a:ext>
            </a:extLst>
          </p:cNvPr>
          <p:cNvSpPr>
            <a:spLocks noGrp="1"/>
          </p:cNvSpPr>
          <p:nvPr>
            <p:ph type="dt" sz="half" idx="10"/>
          </p:nvPr>
        </p:nvSpPr>
        <p:spPr/>
        <p:txBody>
          <a:bodyPr/>
          <a:lstStyle/>
          <a:p>
            <a:fld id="{D2DF8B72-9C19-4DBD-8F3B-D049130D4969}" type="datetimeFigureOut">
              <a:rPr lang="en-US" smtClean="0"/>
              <a:t>9/15/2022</a:t>
            </a:fld>
            <a:endParaRPr lang="en-US"/>
          </a:p>
        </p:txBody>
      </p:sp>
      <p:sp>
        <p:nvSpPr>
          <p:cNvPr id="3" name="Footer Placeholder 2">
            <a:extLst>
              <a:ext uri="{FF2B5EF4-FFF2-40B4-BE49-F238E27FC236}">
                <a16:creationId xmlns:a16="http://schemas.microsoft.com/office/drawing/2014/main" id="{20B73F51-C531-4416-9A10-50D5280BF5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B6032B0-273E-4169-9640-156E7D4EA445}"/>
              </a:ext>
            </a:extLst>
          </p:cNvPr>
          <p:cNvSpPr>
            <a:spLocks noGrp="1"/>
          </p:cNvSpPr>
          <p:nvPr>
            <p:ph type="sldNum" sz="quarter" idx="12"/>
          </p:nvPr>
        </p:nvSpPr>
        <p:spPr/>
        <p:txBody>
          <a:bodyPr/>
          <a:lstStyle/>
          <a:p>
            <a:fld id="{1B9366AE-5A89-45B7-9EA8-7C0EFF44206E}" type="slidenum">
              <a:rPr lang="en-US" smtClean="0"/>
              <a:t>‹#›</a:t>
            </a:fld>
            <a:endParaRPr lang="en-US"/>
          </a:p>
        </p:txBody>
      </p:sp>
    </p:spTree>
    <p:extLst>
      <p:ext uri="{BB962C8B-B14F-4D97-AF65-F5344CB8AC3E}">
        <p14:creationId xmlns:p14="http://schemas.microsoft.com/office/powerpoint/2010/main" val="3669267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A39EF-1141-43EF-9A25-60CEC3698D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3BA0430-0CCC-4FD2-905C-27F04B934A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F68AE7-6F69-4589-A8AF-F2B8927E89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31577C-944C-412C-8F52-FFFC45A36846}"/>
              </a:ext>
            </a:extLst>
          </p:cNvPr>
          <p:cNvSpPr>
            <a:spLocks noGrp="1"/>
          </p:cNvSpPr>
          <p:nvPr>
            <p:ph type="dt" sz="half" idx="10"/>
          </p:nvPr>
        </p:nvSpPr>
        <p:spPr/>
        <p:txBody>
          <a:bodyPr/>
          <a:lstStyle/>
          <a:p>
            <a:fld id="{D2DF8B72-9C19-4DBD-8F3B-D049130D4969}" type="datetimeFigureOut">
              <a:rPr lang="en-US" smtClean="0"/>
              <a:t>9/15/2022</a:t>
            </a:fld>
            <a:endParaRPr lang="en-US"/>
          </a:p>
        </p:txBody>
      </p:sp>
      <p:sp>
        <p:nvSpPr>
          <p:cNvPr id="6" name="Footer Placeholder 5">
            <a:extLst>
              <a:ext uri="{FF2B5EF4-FFF2-40B4-BE49-F238E27FC236}">
                <a16:creationId xmlns:a16="http://schemas.microsoft.com/office/drawing/2014/main" id="{B4F4FD3B-027E-4C74-964C-C3F64FBB46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DFEB46-4620-4847-8F68-DB3BB84CBCCA}"/>
              </a:ext>
            </a:extLst>
          </p:cNvPr>
          <p:cNvSpPr>
            <a:spLocks noGrp="1"/>
          </p:cNvSpPr>
          <p:nvPr>
            <p:ph type="sldNum" sz="quarter" idx="12"/>
          </p:nvPr>
        </p:nvSpPr>
        <p:spPr/>
        <p:txBody>
          <a:bodyPr/>
          <a:lstStyle/>
          <a:p>
            <a:fld id="{1B9366AE-5A89-45B7-9EA8-7C0EFF44206E}" type="slidenum">
              <a:rPr lang="en-US" smtClean="0"/>
              <a:t>‹#›</a:t>
            </a:fld>
            <a:endParaRPr lang="en-US"/>
          </a:p>
        </p:txBody>
      </p:sp>
    </p:spTree>
    <p:extLst>
      <p:ext uri="{BB962C8B-B14F-4D97-AF65-F5344CB8AC3E}">
        <p14:creationId xmlns:p14="http://schemas.microsoft.com/office/powerpoint/2010/main" val="3461275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9019B-EBB5-4FBC-99F6-CD60929B57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96A3050-1640-44D7-B8B2-7F5BC0F2C4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B7D1C82-DEC0-4624-8D52-79B7F25CF7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CA048C-F343-4D60-96F0-B2859B510C95}"/>
              </a:ext>
            </a:extLst>
          </p:cNvPr>
          <p:cNvSpPr>
            <a:spLocks noGrp="1"/>
          </p:cNvSpPr>
          <p:nvPr>
            <p:ph type="dt" sz="half" idx="10"/>
          </p:nvPr>
        </p:nvSpPr>
        <p:spPr/>
        <p:txBody>
          <a:bodyPr/>
          <a:lstStyle/>
          <a:p>
            <a:fld id="{D2DF8B72-9C19-4DBD-8F3B-D049130D4969}" type="datetimeFigureOut">
              <a:rPr lang="en-US" smtClean="0"/>
              <a:t>9/15/2022</a:t>
            </a:fld>
            <a:endParaRPr lang="en-US"/>
          </a:p>
        </p:txBody>
      </p:sp>
      <p:sp>
        <p:nvSpPr>
          <p:cNvPr id="6" name="Footer Placeholder 5">
            <a:extLst>
              <a:ext uri="{FF2B5EF4-FFF2-40B4-BE49-F238E27FC236}">
                <a16:creationId xmlns:a16="http://schemas.microsoft.com/office/drawing/2014/main" id="{22788895-9B51-4541-AAB2-BF16ED7D0A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753C80-6CDB-486A-B8CF-AAD127321023}"/>
              </a:ext>
            </a:extLst>
          </p:cNvPr>
          <p:cNvSpPr>
            <a:spLocks noGrp="1"/>
          </p:cNvSpPr>
          <p:nvPr>
            <p:ph type="sldNum" sz="quarter" idx="12"/>
          </p:nvPr>
        </p:nvSpPr>
        <p:spPr/>
        <p:txBody>
          <a:bodyPr/>
          <a:lstStyle/>
          <a:p>
            <a:fld id="{1B9366AE-5A89-45B7-9EA8-7C0EFF44206E}" type="slidenum">
              <a:rPr lang="en-US" smtClean="0"/>
              <a:t>‹#›</a:t>
            </a:fld>
            <a:endParaRPr lang="en-US"/>
          </a:p>
        </p:txBody>
      </p:sp>
    </p:spTree>
    <p:extLst>
      <p:ext uri="{BB962C8B-B14F-4D97-AF65-F5344CB8AC3E}">
        <p14:creationId xmlns:p14="http://schemas.microsoft.com/office/powerpoint/2010/main" val="1632752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EB5029-5875-48B9-9C22-38D785FCE9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BA0B3BA-C511-4FC7-AA99-072F757CF5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700382-92E4-4D10-875A-89C34EF30D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DF8B72-9C19-4DBD-8F3B-D049130D4969}" type="datetimeFigureOut">
              <a:rPr lang="en-US" smtClean="0"/>
              <a:t>9/15/2022</a:t>
            </a:fld>
            <a:endParaRPr lang="en-US"/>
          </a:p>
        </p:txBody>
      </p:sp>
      <p:sp>
        <p:nvSpPr>
          <p:cNvPr id="5" name="Footer Placeholder 4">
            <a:extLst>
              <a:ext uri="{FF2B5EF4-FFF2-40B4-BE49-F238E27FC236}">
                <a16:creationId xmlns:a16="http://schemas.microsoft.com/office/drawing/2014/main" id="{29CD864E-90F0-4014-8C2D-CE853EFCBA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B062C12-0EAF-4F9E-BB1B-EED572C618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9366AE-5A89-45B7-9EA8-7C0EFF44206E}" type="slidenum">
              <a:rPr lang="en-US" smtClean="0"/>
              <a:t>‹#›</a:t>
            </a:fld>
            <a:endParaRPr lang="en-US"/>
          </a:p>
        </p:txBody>
      </p:sp>
    </p:spTree>
    <p:extLst>
      <p:ext uri="{BB962C8B-B14F-4D97-AF65-F5344CB8AC3E}">
        <p14:creationId xmlns:p14="http://schemas.microsoft.com/office/powerpoint/2010/main" val="975243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16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16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11277600" y="0"/>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p:nvPr/>
        </p:nvSpPr>
        <p:spPr>
          <a:xfrm>
            <a:off x="11277600" y="5486400"/>
            <a:ext cx="914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Slide Number Placeholder 5"/>
          <p:cNvSpPr>
            <a:spLocks noGrp="1"/>
          </p:cNvSpPr>
          <p:nvPr>
            <p:ph type="sldNum" sz="quarter" idx="4"/>
          </p:nvPr>
        </p:nvSpPr>
        <p:spPr>
          <a:xfrm>
            <a:off x="11375717" y="5648960"/>
            <a:ext cx="73152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3485D9CA-6DAA-4C3C-A3E2-EDEA918D5F89}" type="slidenum">
              <a:rPr lang="en-US" smtClean="0"/>
              <a:pPr/>
              <a:t>‹#›</a:t>
            </a:fld>
            <a:endParaRPr lang="en-US"/>
          </a:p>
        </p:txBody>
      </p:sp>
      <p:sp>
        <p:nvSpPr>
          <p:cNvPr id="5" name="Footer Placeholder 4"/>
          <p:cNvSpPr>
            <a:spLocks noGrp="1"/>
          </p:cNvSpPr>
          <p:nvPr>
            <p:ph type="ftr" sz="quarter" idx="3"/>
          </p:nvPr>
        </p:nvSpPr>
        <p:spPr>
          <a:xfrm rot="16200000">
            <a:off x="10510428" y="3987800"/>
            <a:ext cx="2367281" cy="487680"/>
          </a:xfrm>
          <a:prstGeom prst="rect">
            <a:avLst/>
          </a:prstGeom>
        </p:spPr>
        <p:txBody>
          <a:bodyPr vert="horz" lIns="91440" tIns="45720" rIns="91440" bIns="45720" rtlCol="0" anchor="ctr"/>
          <a:lstStyle>
            <a:lvl1pPr algn="r">
              <a:defRPr sz="1200">
                <a:solidFill>
                  <a:schemeClr val="bg2"/>
                </a:solidFill>
              </a:defRPr>
            </a:lvl1pPr>
          </a:lstStyle>
          <a:p>
            <a:r>
              <a:rPr lang="en-US"/>
              <a:t>Design &amp; Analysis of Algorithms</a:t>
            </a:r>
          </a:p>
        </p:txBody>
      </p:sp>
      <p:sp>
        <p:nvSpPr>
          <p:cNvPr id="4" name="Date Placeholder 3"/>
          <p:cNvSpPr>
            <a:spLocks noGrp="1"/>
          </p:cNvSpPr>
          <p:nvPr>
            <p:ph type="dt" sz="half" idx="2"/>
          </p:nvPr>
        </p:nvSpPr>
        <p:spPr>
          <a:xfrm rot="16200000">
            <a:off x="10474869" y="1584960"/>
            <a:ext cx="2438399" cy="487680"/>
          </a:xfrm>
          <a:prstGeom prst="rect">
            <a:avLst/>
          </a:prstGeom>
        </p:spPr>
        <p:txBody>
          <a:bodyPr vert="horz" lIns="91440" tIns="45720" rIns="91440" bIns="45720" rtlCol="0" anchor="ctr"/>
          <a:lstStyle>
            <a:lvl1pPr algn="l">
              <a:defRPr sz="1200">
                <a:solidFill>
                  <a:schemeClr val="bg2"/>
                </a:solidFill>
              </a:defRPr>
            </a:lvl1pPr>
          </a:lstStyle>
          <a:p>
            <a:r>
              <a:rPr lang="en-US"/>
              <a:t>Design and Anaysis of Algorihms, Spring 2008 </a:t>
            </a:r>
          </a:p>
        </p:txBody>
      </p:sp>
    </p:spTree>
    <p:extLst>
      <p:ext uri="{BB962C8B-B14F-4D97-AF65-F5344CB8AC3E}">
        <p14:creationId xmlns:p14="http://schemas.microsoft.com/office/powerpoint/2010/main" val="23899172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13.xml"/><Relationship Id="rId1" Type="http://schemas.openxmlformats.org/officeDocument/2006/relationships/tags" Target="../tags/tag10.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1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1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16.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1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18.xml"/><Relationship Id="rId4" Type="http://schemas.openxmlformats.org/officeDocument/2006/relationships/hyperlink" Target="https://itproblemsolving.blogspot.com/2013/07/stair.html" TargetMode="Externa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19.xml"/><Relationship Id="rId4" Type="http://schemas.openxmlformats.org/officeDocument/2006/relationships/hyperlink" Target="https://itproblemsolving.blogspot.com/2013/07/stair.html" TargetMode="Externa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ags" Target="../tags/tag20.xml"/><Relationship Id="rId4" Type="http://schemas.openxmlformats.org/officeDocument/2006/relationships/hyperlink" Target="https://itproblemsolving.blogspot.com/2013/07/stair.html" TargetMode="Externa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tags" Target="../tags/tag21.xml"/><Relationship Id="rId4" Type="http://schemas.openxmlformats.org/officeDocument/2006/relationships/hyperlink" Target="https://itproblemsolving.blogspot.com/2013/07/stair.html" TargetMode="Externa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tags" Target="../tags/tag22.xml"/><Relationship Id="rId4" Type="http://schemas.openxmlformats.org/officeDocument/2006/relationships/hyperlink" Target="https://itproblemsolving.blogspot.com/2013/07/stair.html" TargetMode="Externa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tags" Target="../tags/tag23.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4.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tags" Target="../tags/tag2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3.xml"/><Relationship Id="rId1" Type="http://schemas.openxmlformats.org/officeDocument/2006/relationships/tags" Target="../tags/tag6.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7.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13.xml"/><Relationship Id="rId1" Type="http://schemas.openxmlformats.org/officeDocument/2006/relationships/tags" Target="../tags/tag8.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485D9CA-6DAA-4C3C-A3E2-EDEA918D5F89}" type="slidenum">
              <a:rPr lang="en-US">
                <a:latin typeface="Calibri"/>
              </a:rPr>
              <a:pPr/>
              <a:t>1</a:t>
            </a:fld>
            <a:endParaRPr lang="en-US">
              <a:latin typeface="Calibri"/>
            </a:endParaRPr>
          </a:p>
        </p:txBody>
      </p:sp>
      <p:sp>
        <p:nvSpPr>
          <p:cNvPr id="7" name="Title 1"/>
          <p:cNvSpPr>
            <a:spLocks noGrp="1"/>
          </p:cNvSpPr>
          <p:nvPr>
            <p:ph type="ctrTitle"/>
          </p:nvPr>
        </p:nvSpPr>
        <p:spPr>
          <a:xfrm>
            <a:off x="1524000" y="1654176"/>
            <a:ext cx="8458200" cy="1470025"/>
          </a:xfrm>
        </p:spPr>
        <p:txBody>
          <a:bodyPr/>
          <a:lstStyle/>
          <a:p>
            <a:pPr algn="ctr"/>
            <a:r>
              <a:rPr lang="en-US" sz="3200" b="1" dirty="0"/>
              <a:t>CSC 301 – Design and Analysis of Algorithms</a:t>
            </a:r>
          </a:p>
        </p:txBody>
      </p:sp>
      <p:sp>
        <p:nvSpPr>
          <p:cNvPr id="8" name="Subtitle 2"/>
          <p:cNvSpPr txBox="1">
            <a:spLocks/>
          </p:cNvSpPr>
          <p:nvPr/>
        </p:nvSpPr>
        <p:spPr>
          <a:xfrm>
            <a:off x="1524000" y="3505200"/>
            <a:ext cx="8458200" cy="1752600"/>
          </a:xfrm>
          <a:prstGeom prst="rect">
            <a:avLst/>
          </a:prstGeom>
        </p:spPr>
        <p:txBody>
          <a:bodyPr vert="horz" lIns="91440" tIns="45720" rIns="91440" bIns="45720" rtlCol="0" anchor="t">
            <a:normAutofit/>
          </a:bodyPr>
          <a:lstStyle>
            <a:lvl1pPr marL="0" indent="0" algn="l" defTabSz="914400" rtl="0" eaLnBrk="1" latinLnBrk="0" hangingPunct="1">
              <a:spcBef>
                <a:spcPct val="20000"/>
              </a:spcBef>
              <a:buClr>
                <a:schemeClr val="accent1"/>
              </a:buClr>
              <a:buFont typeface="Arial" pitchFamily="34" charset="0"/>
              <a:buNone/>
              <a:defRPr sz="2000" kern="1200">
                <a:solidFill>
                  <a:schemeClr val="tx1">
                    <a:tint val="75000"/>
                  </a:schemeClr>
                </a:solidFill>
                <a:latin typeface="+mn-lt"/>
                <a:ea typeface="+mn-ea"/>
                <a:cs typeface="+mn-cs"/>
              </a:defRPr>
            </a:lvl1pPr>
            <a:lvl2pPr marL="457200" indent="0" algn="ctr" defTabSz="914400" rtl="0" eaLnBrk="1" latinLnBrk="0" hangingPunct="1">
              <a:spcBef>
                <a:spcPct val="20000"/>
              </a:spcBef>
              <a:buClr>
                <a:schemeClr val="accent2"/>
              </a:buClr>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3"/>
              </a:buClr>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4"/>
              </a:buClr>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5"/>
              </a:buClr>
              <a:buFont typeface="Arial"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400" kern="1200" baseline="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2"/>
              </a:buClr>
              <a:buFont typeface="Arial" pitchFamily="34"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3"/>
              </a:buClr>
              <a:buFont typeface="Arial" pitchFamily="34"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4"/>
              </a:buClr>
              <a:buFont typeface="Arial" pitchFamily="34" charset="0"/>
              <a:buNone/>
              <a:defRPr sz="1400" kern="1200">
                <a:solidFill>
                  <a:schemeClr val="tx1">
                    <a:tint val="75000"/>
                  </a:schemeClr>
                </a:solidFill>
                <a:latin typeface="+mn-lt"/>
                <a:ea typeface="+mn-ea"/>
                <a:cs typeface="+mn-cs"/>
              </a:defRPr>
            </a:lvl9pPr>
          </a:lstStyle>
          <a:p>
            <a:pPr algn="ctr">
              <a:buClr>
                <a:srgbClr val="A9A57C"/>
              </a:buClr>
            </a:pPr>
            <a:r>
              <a:rPr lang="en-US" sz="2800" b="1" spc="-100" dirty="0">
                <a:solidFill>
                  <a:srgbClr val="675E47"/>
                </a:solidFill>
                <a:latin typeface="Cambria"/>
              </a:rPr>
              <a:t>Instructor: Dr. M. Hasan Jamal</a:t>
            </a:r>
          </a:p>
          <a:p>
            <a:pPr algn="ctr">
              <a:buClr>
                <a:srgbClr val="A9A57C"/>
              </a:buClr>
            </a:pPr>
            <a:r>
              <a:rPr lang="en-US" sz="2800" b="1" spc="-100" dirty="0">
                <a:solidFill>
                  <a:srgbClr val="675E47"/>
                </a:solidFill>
                <a:latin typeface="Cambria"/>
              </a:rPr>
              <a:t>Lecture# 01(a): Introduction to Algorithms</a:t>
            </a:r>
          </a:p>
        </p:txBody>
      </p:sp>
    </p:spTree>
    <p:extLst>
      <p:ext uri="{BB962C8B-B14F-4D97-AF65-F5344CB8AC3E}">
        <p14:creationId xmlns:p14="http://schemas.microsoft.com/office/powerpoint/2010/main" val="1423990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43000" y="554038"/>
            <a:ext cx="7086600" cy="436563"/>
          </a:xfrm>
        </p:spPr>
        <p:txBody>
          <a:bodyPr/>
          <a:lstStyle/>
          <a:p>
            <a:r>
              <a:rPr lang="en-US" sz="4000" dirty="0"/>
              <a:t>Components of an Algorithm</a:t>
            </a:r>
          </a:p>
        </p:txBody>
      </p:sp>
      <p:sp>
        <p:nvSpPr>
          <p:cNvPr id="3075" name="Rectangle 3"/>
          <p:cNvSpPr>
            <a:spLocks noGrp="1" noChangeArrowheads="1"/>
          </p:cNvSpPr>
          <p:nvPr>
            <p:ph type="body" idx="1"/>
          </p:nvPr>
        </p:nvSpPr>
        <p:spPr>
          <a:xfrm>
            <a:off x="1055911" y="1453242"/>
            <a:ext cx="9557660" cy="5252357"/>
          </a:xfrm>
          <a:ln w="15875">
            <a:noFill/>
          </a:ln>
        </p:spPr>
        <p:txBody>
          <a:bodyPr>
            <a:normAutofit/>
          </a:bodyPr>
          <a:lstStyle/>
          <a:p>
            <a:pPr algn="just"/>
            <a:r>
              <a:rPr lang="en-US" sz="2400" b="1" dirty="0">
                <a:solidFill>
                  <a:srgbClr val="FF0000"/>
                </a:solidFill>
              </a:rPr>
              <a:t>Repetitions Example:</a:t>
            </a:r>
          </a:p>
          <a:p>
            <a:pPr marL="114300" indent="0" algn="just">
              <a:buNone/>
            </a:pPr>
            <a:endParaRPr lang="en-US" sz="2400" b="1" dirty="0">
              <a:solidFill>
                <a:srgbClr val="FF0000"/>
              </a:solidFill>
            </a:endParaRPr>
          </a:p>
        </p:txBody>
      </p:sp>
      <p:sp>
        <p:nvSpPr>
          <p:cNvPr id="3" name="Slide Number Placeholder 2"/>
          <p:cNvSpPr>
            <a:spLocks noGrp="1"/>
          </p:cNvSpPr>
          <p:nvPr>
            <p:ph type="sldNum" sz="quarter" idx="12"/>
          </p:nvPr>
        </p:nvSpPr>
        <p:spPr/>
        <p:txBody>
          <a:bodyPr/>
          <a:lstStyle/>
          <a:p>
            <a:fld id="{3485D9CA-6DAA-4C3C-A3E2-EDEA918D5F89}" type="slidenum">
              <a:rPr lang="en-US">
                <a:latin typeface="Calibri"/>
              </a:rPr>
              <a:pPr/>
              <a:t>10</a:t>
            </a:fld>
            <a:endParaRPr lang="en-US">
              <a:latin typeface="Calibri"/>
            </a:endParaRPr>
          </a:p>
        </p:txBody>
      </p:sp>
      <p:graphicFrame>
        <p:nvGraphicFramePr>
          <p:cNvPr id="2" name="Table 3">
            <a:extLst>
              <a:ext uri="{FF2B5EF4-FFF2-40B4-BE49-F238E27FC236}">
                <a16:creationId xmlns:a16="http://schemas.microsoft.com/office/drawing/2014/main" id="{C4E58266-4B03-4442-AF7E-0A1B875644A3}"/>
              </a:ext>
            </a:extLst>
          </p:cNvPr>
          <p:cNvGraphicFramePr>
            <a:graphicFrameLocks noGrp="1"/>
          </p:cNvGraphicFramePr>
          <p:nvPr>
            <p:extLst>
              <p:ext uri="{D42A27DB-BD31-4B8C-83A1-F6EECF244321}">
                <p14:modId xmlns:p14="http://schemas.microsoft.com/office/powerpoint/2010/main" val="3210392489"/>
              </p:ext>
            </p:extLst>
          </p:nvPr>
        </p:nvGraphicFramePr>
        <p:xfrm>
          <a:off x="1578429" y="2154019"/>
          <a:ext cx="6043964" cy="1371600"/>
        </p:xfrm>
        <a:graphic>
          <a:graphicData uri="http://schemas.openxmlformats.org/drawingml/2006/table">
            <a:tbl>
              <a:tblPr firstRow="1" bandRow="1">
                <a:tableStyleId>{5C22544A-7EE6-4342-B048-85BDC9FD1C3A}</a:tableStyleId>
              </a:tblPr>
              <a:tblGrid>
                <a:gridCol w="6043964">
                  <a:extLst>
                    <a:ext uri="{9D8B030D-6E8A-4147-A177-3AD203B41FA5}">
                      <a16:colId xmlns:a16="http://schemas.microsoft.com/office/drawing/2014/main" val="571833362"/>
                    </a:ext>
                  </a:extLst>
                </a:gridCol>
              </a:tblGrid>
              <a:tr h="370840">
                <a:tc>
                  <a:txBody>
                    <a:bodyPr/>
                    <a:lstStyle/>
                    <a:p>
                      <a:pPr>
                        <a:lnSpc>
                          <a:spcPct val="100000"/>
                        </a:lnSpc>
                        <a:spcBef>
                          <a:spcPts val="600"/>
                        </a:spcBef>
                        <a:spcAft>
                          <a:spcPts val="0"/>
                        </a:spcAft>
                      </a:pPr>
                      <a:r>
                        <a:rPr lang="en-US" sz="2400" b="1" kern="1200" dirty="0">
                          <a:solidFill>
                            <a:schemeClr val="tx1"/>
                          </a:solidFill>
                          <a:latin typeface="+mj-lt"/>
                          <a:ea typeface="+mn-ea"/>
                          <a:cs typeface="+mn-cs"/>
                        </a:rPr>
                        <a:t>repeat</a:t>
                      </a:r>
                    </a:p>
                  </a:txBody>
                  <a:tcPr>
                    <a:noFill/>
                  </a:tcPr>
                </a:tc>
                <a:extLst>
                  <a:ext uri="{0D108BD9-81ED-4DB2-BD59-A6C34878D82A}">
                    <a16:rowId xmlns:a16="http://schemas.microsoft.com/office/drawing/2014/main" val="873434603"/>
                  </a:ext>
                </a:extLst>
              </a:tr>
              <a:tr h="370840">
                <a:tc>
                  <a: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sz="2400" b="0" kern="1200" noProof="0" dirty="0">
                          <a:solidFill>
                            <a:schemeClr val="tx1"/>
                          </a:solidFill>
                          <a:latin typeface="+mj-lt"/>
                          <a:ea typeface="+mn-ea"/>
                          <a:cs typeface="+mn-cs"/>
                        </a:rPr>
                        <a:t>          statement (or sequence)</a:t>
                      </a:r>
                      <a:endParaRPr lang="en-US" sz="2400" b="0" kern="1200" dirty="0">
                        <a:solidFill>
                          <a:schemeClr val="tx1"/>
                        </a:solidFill>
                        <a:latin typeface="+mj-lt"/>
                        <a:ea typeface="+mn-ea"/>
                        <a:cs typeface="+mn-cs"/>
                      </a:endParaRPr>
                    </a:p>
                  </a:txBody>
                  <a:tcPr>
                    <a:noFill/>
                  </a:tcPr>
                </a:tc>
                <a:extLst>
                  <a:ext uri="{0D108BD9-81ED-4DB2-BD59-A6C34878D82A}">
                    <a16:rowId xmlns:a16="http://schemas.microsoft.com/office/drawing/2014/main" val="3430286157"/>
                  </a:ext>
                </a:extLst>
              </a:tr>
              <a:tr h="370840">
                <a:tc>
                  <a:txBody>
                    <a:bodyPr/>
                    <a:lstStyle/>
                    <a:p>
                      <a:pPr>
                        <a:lnSpc>
                          <a:spcPct val="100000"/>
                        </a:lnSpc>
                        <a:spcBef>
                          <a:spcPts val="600"/>
                        </a:spcBef>
                        <a:spcAft>
                          <a:spcPts val="0"/>
                        </a:spcAft>
                      </a:pPr>
                      <a:r>
                        <a:rPr lang="en-US" sz="2400" b="1" kern="1200" dirty="0">
                          <a:solidFill>
                            <a:schemeClr val="tx1"/>
                          </a:solidFill>
                          <a:latin typeface="+mj-lt"/>
                          <a:ea typeface="+mn-ea"/>
                          <a:cs typeface="+mn-cs"/>
                        </a:rPr>
                        <a:t>until </a:t>
                      </a:r>
                      <a:r>
                        <a:rPr lang="en-US" sz="2400" b="0" kern="1200" dirty="0">
                          <a:solidFill>
                            <a:schemeClr val="tx1"/>
                          </a:solidFill>
                          <a:latin typeface="+mj-lt"/>
                          <a:ea typeface="+mn-ea"/>
                          <a:cs typeface="+mn-cs"/>
                        </a:rPr>
                        <a:t>some condition is true</a:t>
                      </a:r>
                    </a:p>
                  </a:txBody>
                  <a:tcPr>
                    <a:noFill/>
                  </a:tcPr>
                </a:tc>
                <a:extLst>
                  <a:ext uri="{0D108BD9-81ED-4DB2-BD59-A6C34878D82A}">
                    <a16:rowId xmlns:a16="http://schemas.microsoft.com/office/drawing/2014/main" val="127835810"/>
                  </a:ext>
                </a:extLst>
              </a:tr>
            </a:tbl>
          </a:graphicData>
        </a:graphic>
      </p:graphicFrame>
      <p:grpSp>
        <p:nvGrpSpPr>
          <p:cNvPr id="4" name="Group 3">
            <a:extLst>
              <a:ext uri="{FF2B5EF4-FFF2-40B4-BE49-F238E27FC236}">
                <a16:creationId xmlns:a16="http://schemas.microsoft.com/office/drawing/2014/main" id="{32726741-7FAA-4464-8416-5988C9897703}"/>
              </a:ext>
            </a:extLst>
          </p:cNvPr>
          <p:cNvGrpSpPr/>
          <p:nvPr/>
        </p:nvGrpSpPr>
        <p:grpSpPr>
          <a:xfrm>
            <a:off x="2133886" y="4079420"/>
            <a:ext cx="2792903" cy="1688219"/>
            <a:chOff x="7387204" y="2584890"/>
            <a:chExt cx="2792903" cy="1688219"/>
          </a:xfrm>
        </p:grpSpPr>
        <p:grpSp>
          <p:nvGrpSpPr>
            <p:cNvPr id="35" name="Group 34">
              <a:extLst>
                <a:ext uri="{FF2B5EF4-FFF2-40B4-BE49-F238E27FC236}">
                  <a16:creationId xmlns:a16="http://schemas.microsoft.com/office/drawing/2014/main" id="{BBE2EEEE-B29F-49FA-8A3A-4BCEC23189B4}"/>
                </a:ext>
              </a:extLst>
            </p:cNvPr>
            <p:cNvGrpSpPr/>
            <p:nvPr/>
          </p:nvGrpSpPr>
          <p:grpSpPr>
            <a:xfrm>
              <a:off x="7387204" y="2584890"/>
              <a:ext cx="2685353" cy="1688219"/>
              <a:chOff x="6204373" y="3082421"/>
              <a:chExt cx="2685353" cy="1688219"/>
            </a:xfrm>
          </p:grpSpPr>
          <p:sp>
            <p:nvSpPr>
              <p:cNvPr id="7" name="AutoShape 11">
                <a:extLst>
                  <a:ext uri="{FF2B5EF4-FFF2-40B4-BE49-F238E27FC236}">
                    <a16:creationId xmlns:a16="http://schemas.microsoft.com/office/drawing/2014/main" id="{3D38BA0F-4863-495C-BE14-D7F99219AFEF}"/>
                  </a:ext>
                </a:extLst>
              </p:cNvPr>
              <p:cNvSpPr>
                <a:spLocks noChangeArrowheads="1"/>
              </p:cNvSpPr>
              <p:nvPr/>
            </p:nvSpPr>
            <p:spPr bwMode="auto">
              <a:xfrm>
                <a:off x="6826211" y="3085420"/>
                <a:ext cx="1368425" cy="719137"/>
              </a:xfrm>
              <a:prstGeom prst="flowChartDecision">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buClr>
                    <a:schemeClr val="accent1"/>
                  </a:buClr>
                  <a:buSzPct val="80000"/>
                  <a:buFont typeface="Wingdings 2" pitchFamily="18" charset="2"/>
                  <a:buChar char=""/>
                  <a:defRPr sz="3200">
                    <a:solidFill>
                      <a:schemeClr val="tx1"/>
                    </a:solidFill>
                    <a:latin typeface="Corbel" pitchFamily="34" charset="0"/>
                  </a:defRPr>
                </a:lvl1pPr>
                <a:lvl2pPr marL="742950" indent="-285750">
                  <a:spcBef>
                    <a:spcPct val="20000"/>
                  </a:spcBef>
                  <a:buClr>
                    <a:schemeClr val="accent2"/>
                  </a:buClr>
                  <a:buSzPct val="90000"/>
                  <a:buFont typeface="Wingdings" pitchFamily="2" charset="2"/>
                  <a:buChar char=""/>
                  <a:defRPr sz="2800">
                    <a:solidFill>
                      <a:schemeClr val="tx1"/>
                    </a:solidFill>
                    <a:latin typeface="Corbel" pitchFamily="34" charset="0"/>
                  </a:defRPr>
                </a:lvl2pPr>
                <a:lvl3pPr marL="1143000" indent="-228600">
                  <a:spcBef>
                    <a:spcPct val="20000"/>
                  </a:spcBef>
                  <a:buClr>
                    <a:srgbClr val="E66C7D"/>
                  </a:buClr>
                  <a:buFont typeface="Arial" charset="0"/>
                  <a:buChar char="▪"/>
                  <a:defRPr sz="2400">
                    <a:solidFill>
                      <a:schemeClr val="tx1"/>
                    </a:solidFill>
                    <a:latin typeface="Corbel" pitchFamily="34" charset="0"/>
                  </a:defRPr>
                </a:lvl3pPr>
                <a:lvl4pPr marL="1600200" indent="-228600">
                  <a:spcBef>
                    <a:spcPct val="20000"/>
                  </a:spcBef>
                  <a:buClr>
                    <a:srgbClr val="6BB76D"/>
                  </a:buClr>
                  <a:buFont typeface="Arial" charset="0"/>
                  <a:buChar char="▪"/>
                  <a:defRPr sz="2000">
                    <a:solidFill>
                      <a:schemeClr val="tx1"/>
                    </a:solidFill>
                    <a:latin typeface="Corbel" pitchFamily="34" charset="0"/>
                  </a:defRPr>
                </a:lvl4pPr>
                <a:lvl5pPr marL="2057400" indent="-228600">
                  <a:spcBef>
                    <a:spcPct val="20000"/>
                  </a:spcBef>
                  <a:buClr>
                    <a:srgbClr val="E88651"/>
                  </a:buClr>
                  <a:buFont typeface="Wingdings 3" pitchFamily="18" charset="2"/>
                  <a:buChar char=""/>
                  <a:defRPr sz="2000">
                    <a:solidFill>
                      <a:schemeClr val="tx1"/>
                    </a:solidFill>
                    <a:latin typeface="Corbel" pitchFamily="34" charset="0"/>
                  </a:defRPr>
                </a:lvl5pPr>
                <a:lvl6pPr marL="25146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6pPr>
                <a:lvl7pPr marL="29718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7pPr>
                <a:lvl8pPr marL="34290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8pPr>
                <a:lvl9pPr marL="38862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9pPr>
              </a:lstStyle>
              <a:p>
                <a:pPr eaLnBrk="1" hangingPunct="1">
                  <a:buClrTx/>
                  <a:buSzTx/>
                  <a:buFontTx/>
                  <a:buNone/>
                </a:pPr>
                <a:endParaRPr lang="en-US" altLang="en-US" sz="1800">
                  <a:latin typeface="Arial" charset="0"/>
                </a:endParaRPr>
              </a:p>
            </p:txBody>
          </p:sp>
          <p:sp>
            <p:nvSpPr>
              <p:cNvPr id="8" name="Text Box 14">
                <a:extLst>
                  <a:ext uri="{FF2B5EF4-FFF2-40B4-BE49-F238E27FC236}">
                    <a16:creationId xmlns:a16="http://schemas.microsoft.com/office/drawing/2014/main" id="{FDEAA0CD-4320-4CA0-803B-3F2910C9237B}"/>
                  </a:ext>
                </a:extLst>
              </p:cNvPr>
              <p:cNvSpPr txBox="1">
                <a:spLocks noChangeArrowheads="1"/>
              </p:cNvSpPr>
              <p:nvPr/>
            </p:nvSpPr>
            <p:spPr bwMode="auto">
              <a:xfrm>
                <a:off x="8217747" y="3082421"/>
                <a:ext cx="671979" cy="369332"/>
              </a:xfrm>
              <a:prstGeom prst="rect">
                <a:avLst/>
              </a:prstGeom>
              <a:noFill/>
              <a:ln w="12700" cap="sq">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buClr>
                    <a:schemeClr val="accent1"/>
                  </a:buClr>
                  <a:buSzPct val="80000"/>
                  <a:buFont typeface="Wingdings 2" pitchFamily="18" charset="2"/>
                  <a:buChar char=""/>
                  <a:defRPr sz="3200">
                    <a:solidFill>
                      <a:schemeClr val="tx1"/>
                    </a:solidFill>
                    <a:latin typeface="Corbel" pitchFamily="34" charset="0"/>
                  </a:defRPr>
                </a:lvl1pPr>
                <a:lvl2pPr marL="742950" indent="-285750">
                  <a:spcBef>
                    <a:spcPct val="20000"/>
                  </a:spcBef>
                  <a:buClr>
                    <a:schemeClr val="accent2"/>
                  </a:buClr>
                  <a:buSzPct val="90000"/>
                  <a:buFont typeface="Wingdings" pitchFamily="2" charset="2"/>
                  <a:buChar char=""/>
                  <a:defRPr sz="2800">
                    <a:solidFill>
                      <a:schemeClr val="tx1"/>
                    </a:solidFill>
                    <a:latin typeface="Corbel" pitchFamily="34" charset="0"/>
                  </a:defRPr>
                </a:lvl2pPr>
                <a:lvl3pPr marL="1143000" indent="-228600">
                  <a:spcBef>
                    <a:spcPct val="20000"/>
                  </a:spcBef>
                  <a:buClr>
                    <a:srgbClr val="E66C7D"/>
                  </a:buClr>
                  <a:buFont typeface="Arial" charset="0"/>
                  <a:buChar char="▪"/>
                  <a:defRPr sz="2400">
                    <a:solidFill>
                      <a:schemeClr val="tx1"/>
                    </a:solidFill>
                    <a:latin typeface="Corbel" pitchFamily="34" charset="0"/>
                  </a:defRPr>
                </a:lvl3pPr>
                <a:lvl4pPr marL="1600200" indent="-228600">
                  <a:spcBef>
                    <a:spcPct val="20000"/>
                  </a:spcBef>
                  <a:buClr>
                    <a:srgbClr val="6BB76D"/>
                  </a:buClr>
                  <a:buFont typeface="Arial" charset="0"/>
                  <a:buChar char="▪"/>
                  <a:defRPr sz="2000">
                    <a:solidFill>
                      <a:schemeClr val="tx1"/>
                    </a:solidFill>
                    <a:latin typeface="Corbel" pitchFamily="34" charset="0"/>
                  </a:defRPr>
                </a:lvl4pPr>
                <a:lvl5pPr marL="2057400" indent="-228600">
                  <a:spcBef>
                    <a:spcPct val="20000"/>
                  </a:spcBef>
                  <a:buClr>
                    <a:srgbClr val="E88651"/>
                  </a:buClr>
                  <a:buFont typeface="Wingdings 3" pitchFamily="18" charset="2"/>
                  <a:buChar char=""/>
                  <a:defRPr sz="2000">
                    <a:solidFill>
                      <a:schemeClr val="tx1"/>
                    </a:solidFill>
                    <a:latin typeface="Corbel" pitchFamily="34" charset="0"/>
                  </a:defRPr>
                </a:lvl5pPr>
                <a:lvl6pPr marL="25146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6pPr>
                <a:lvl7pPr marL="29718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7pPr>
                <a:lvl8pPr marL="34290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8pPr>
                <a:lvl9pPr marL="38862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9pPr>
              </a:lstStyle>
              <a:p>
                <a:pPr eaLnBrk="1" hangingPunct="1">
                  <a:buClrTx/>
                  <a:buSzTx/>
                  <a:buFontTx/>
                  <a:buNone/>
                </a:pPr>
                <a:r>
                  <a:rPr lang="en-US" altLang="en-US" sz="1800" dirty="0">
                    <a:latin typeface="Arial" charset="0"/>
                  </a:rPr>
                  <a:t>false</a:t>
                </a:r>
              </a:p>
            </p:txBody>
          </p:sp>
          <p:sp>
            <p:nvSpPr>
              <p:cNvPr id="9" name="Text Box 15">
                <a:extLst>
                  <a:ext uri="{FF2B5EF4-FFF2-40B4-BE49-F238E27FC236}">
                    <a16:creationId xmlns:a16="http://schemas.microsoft.com/office/drawing/2014/main" id="{F411D1F8-372E-46C2-85C8-A6C4E45BE38F}"/>
                  </a:ext>
                </a:extLst>
              </p:cNvPr>
              <p:cNvSpPr txBox="1">
                <a:spLocks noChangeArrowheads="1"/>
              </p:cNvSpPr>
              <p:nvPr/>
            </p:nvSpPr>
            <p:spPr bwMode="auto">
              <a:xfrm>
                <a:off x="6922419" y="4401308"/>
                <a:ext cx="1197764" cy="369332"/>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buClr>
                    <a:schemeClr val="accent1"/>
                  </a:buClr>
                  <a:buSzPct val="80000"/>
                  <a:buFont typeface="Wingdings 2" pitchFamily="18" charset="2"/>
                  <a:buChar char=""/>
                  <a:defRPr sz="3200">
                    <a:solidFill>
                      <a:schemeClr val="tx1"/>
                    </a:solidFill>
                    <a:latin typeface="Corbel" pitchFamily="34" charset="0"/>
                  </a:defRPr>
                </a:lvl1pPr>
                <a:lvl2pPr marL="742950" indent="-285750">
                  <a:spcBef>
                    <a:spcPct val="20000"/>
                  </a:spcBef>
                  <a:buClr>
                    <a:schemeClr val="accent2"/>
                  </a:buClr>
                  <a:buSzPct val="90000"/>
                  <a:buFont typeface="Wingdings" pitchFamily="2" charset="2"/>
                  <a:buChar char=""/>
                  <a:defRPr sz="2800">
                    <a:solidFill>
                      <a:schemeClr val="tx1"/>
                    </a:solidFill>
                    <a:latin typeface="Corbel" pitchFamily="34" charset="0"/>
                  </a:defRPr>
                </a:lvl2pPr>
                <a:lvl3pPr marL="1143000" indent="-228600">
                  <a:spcBef>
                    <a:spcPct val="20000"/>
                  </a:spcBef>
                  <a:buClr>
                    <a:srgbClr val="E66C7D"/>
                  </a:buClr>
                  <a:buFont typeface="Arial" charset="0"/>
                  <a:buChar char="▪"/>
                  <a:defRPr sz="2400">
                    <a:solidFill>
                      <a:schemeClr val="tx1"/>
                    </a:solidFill>
                    <a:latin typeface="Corbel" pitchFamily="34" charset="0"/>
                  </a:defRPr>
                </a:lvl3pPr>
                <a:lvl4pPr marL="1600200" indent="-228600">
                  <a:spcBef>
                    <a:spcPct val="20000"/>
                  </a:spcBef>
                  <a:buClr>
                    <a:srgbClr val="6BB76D"/>
                  </a:buClr>
                  <a:buFont typeface="Arial" charset="0"/>
                  <a:buChar char="▪"/>
                  <a:defRPr sz="2000">
                    <a:solidFill>
                      <a:schemeClr val="tx1"/>
                    </a:solidFill>
                    <a:latin typeface="Corbel" pitchFamily="34" charset="0"/>
                  </a:defRPr>
                </a:lvl4pPr>
                <a:lvl5pPr marL="2057400" indent="-228600">
                  <a:spcBef>
                    <a:spcPct val="20000"/>
                  </a:spcBef>
                  <a:buClr>
                    <a:srgbClr val="E88651"/>
                  </a:buClr>
                  <a:buFont typeface="Wingdings 3" pitchFamily="18" charset="2"/>
                  <a:buChar char=""/>
                  <a:defRPr sz="2000">
                    <a:solidFill>
                      <a:schemeClr val="tx1"/>
                    </a:solidFill>
                    <a:latin typeface="Corbel" pitchFamily="34" charset="0"/>
                  </a:defRPr>
                </a:lvl5pPr>
                <a:lvl6pPr marL="25146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6pPr>
                <a:lvl7pPr marL="29718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7pPr>
                <a:lvl8pPr marL="34290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8pPr>
                <a:lvl9pPr marL="38862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9pPr>
              </a:lstStyle>
              <a:p>
                <a:pPr eaLnBrk="1" hangingPunct="1">
                  <a:buClrTx/>
                  <a:buSzTx/>
                  <a:buFontTx/>
                  <a:buNone/>
                </a:pPr>
                <a:r>
                  <a:rPr lang="en-US" altLang="en-US" sz="1800" dirty="0">
                    <a:latin typeface="Arial" charset="0"/>
                  </a:rPr>
                  <a:t>statement</a:t>
                </a:r>
              </a:p>
            </p:txBody>
          </p:sp>
          <p:sp>
            <p:nvSpPr>
              <p:cNvPr id="15" name="Text Box 28">
                <a:extLst>
                  <a:ext uri="{FF2B5EF4-FFF2-40B4-BE49-F238E27FC236}">
                    <a16:creationId xmlns:a16="http://schemas.microsoft.com/office/drawing/2014/main" id="{4F57ED45-5A70-4512-83B7-914CD3216ABD}"/>
                  </a:ext>
                </a:extLst>
              </p:cNvPr>
              <p:cNvSpPr txBox="1">
                <a:spLocks noChangeArrowheads="1"/>
              </p:cNvSpPr>
              <p:nvPr/>
            </p:nvSpPr>
            <p:spPr bwMode="auto">
              <a:xfrm>
                <a:off x="7505425" y="3859014"/>
                <a:ext cx="671979" cy="369332"/>
              </a:xfrm>
              <a:prstGeom prst="rect">
                <a:avLst/>
              </a:prstGeom>
              <a:noFill/>
              <a:ln w="12700" cap="sq">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buClr>
                    <a:schemeClr val="accent1"/>
                  </a:buClr>
                  <a:buSzPct val="80000"/>
                  <a:buFont typeface="Wingdings 2" pitchFamily="18" charset="2"/>
                  <a:buChar char=""/>
                  <a:defRPr sz="3200">
                    <a:solidFill>
                      <a:schemeClr val="tx1"/>
                    </a:solidFill>
                    <a:latin typeface="Corbel" pitchFamily="34" charset="0"/>
                  </a:defRPr>
                </a:lvl1pPr>
                <a:lvl2pPr marL="742950" indent="-285750">
                  <a:spcBef>
                    <a:spcPct val="20000"/>
                  </a:spcBef>
                  <a:buClr>
                    <a:schemeClr val="accent2"/>
                  </a:buClr>
                  <a:buSzPct val="90000"/>
                  <a:buFont typeface="Wingdings" pitchFamily="2" charset="2"/>
                  <a:buChar char=""/>
                  <a:defRPr sz="2800">
                    <a:solidFill>
                      <a:schemeClr val="tx1"/>
                    </a:solidFill>
                    <a:latin typeface="Corbel" pitchFamily="34" charset="0"/>
                  </a:defRPr>
                </a:lvl2pPr>
                <a:lvl3pPr marL="1143000" indent="-228600">
                  <a:spcBef>
                    <a:spcPct val="20000"/>
                  </a:spcBef>
                  <a:buClr>
                    <a:srgbClr val="E66C7D"/>
                  </a:buClr>
                  <a:buFont typeface="Arial" charset="0"/>
                  <a:buChar char="▪"/>
                  <a:defRPr sz="2400">
                    <a:solidFill>
                      <a:schemeClr val="tx1"/>
                    </a:solidFill>
                    <a:latin typeface="Corbel" pitchFamily="34" charset="0"/>
                  </a:defRPr>
                </a:lvl3pPr>
                <a:lvl4pPr marL="1600200" indent="-228600">
                  <a:spcBef>
                    <a:spcPct val="20000"/>
                  </a:spcBef>
                  <a:buClr>
                    <a:srgbClr val="6BB76D"/>
                  </a:buClr>
                  <a:buFont typeface="Arial" charset="0"/>
                  <a:buChar char="▪"/>
                  <a:defRPr sz="2000">
                    <a:solidFill>
                      <a:schemeClr val="tx1"/>
                    </a:solidFill>
                    <a:latin typeface="Corbel" pitchFamily="34" charset="0"/>
                  </a:defRPr>
                </a:lvl4pPr>
                <a:lvl5pPr marL="2057400" indent="-228600">
                  <a:spcBef>
                    <a:spcPct val="20000"/>
                  </a:spcBef>
                  <a:buClr>
                    <a:srgbClr val="E88651"/>
                  </a:buClr>
                  <a:buFont typeface="Wingdings 3" pitchFamily="18" charset="2"/>
                  <a:buChar char=""/>
                  <a:defRPr sz="2000">
                    <a:solidFill>
                      <a:schemeClr val="tx1"/>
                    </a:solidFill>
                    <a:latin typeface="Corbel" pitchFamily="34" charset="0"/>
                  </a:defRPr>
                </a:lvl5pPr>
                <a:lvl6pPr marL="25146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6pPr>
                <a:lvl7pPr marL="29718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7pPr>
                <a:lvl8pPr marL="34290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8pPr>
                <a:lvl9pPr marL="38862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9pPr>
              </a:lstStyle>
              <a:p>
                <a:pPr eaLnBrk="1" hangingPunct="1">
                  <a:buClrTx/>
                  <a:buSzTx/>
                  <a:buFontTx/>
                  <a:buNone/>
                </a:pPr>
                <a:r>
                  <a:rPr lang="en-US" altLang="en-US" sz="1800" dirty="0">
                    <a:latin typeface="Arial" charset="0"/>
                  </a:rPr>
                  <a:t>true</a:t>
                </a:r>
                <a:endParaRPr lang="en-US" altLang="en-US" sz="1800" baseline="-25000" dirty="0">
                  <a:latin typeface="Arial" charset="0"/>
                </a:endParaRPr>
              </a:p>
            </p:txBody>
          </p:sp>
          <p:sp>
            <p:nvSpPr>
              <p:cNvPr id="16" name="Text Box 29">
                <a:extLst>
                  <a:ext uri="{FF2B5EF4-FFF2-40B4-BE49-F238E27FC236}">
                    <a16:creationId xmlns:a16="http://schemas.microsoft.com/office/drawing/2014/main" id="{915740B6-FA9D-4C34-A65E-8D10E8BAF56B}"/>
                  </a:ext>
                </a:extLst>
              </p:cNvPr>
              <p:cNvSpPr txBox="1">
                <a:spLocks noChangeArrowheads="1"/>
              </p:cNvSpPr>
              <p:nvPr/>
            </p:nvSpPr>
            <p:spPr bwMode="auto">
              <a:xfrm>
                <a:off x="6962548" y="3262263"/>
                <a:ext cx="1124029" cy="369332"/>
              </a:xfrm>
              <a:prstGeom prst="rect">
                <a:avLst/>
              </a:prstGeom>
              <a:noFill/>
              <a:ln w="12700" cap="sq">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buClr>
                    <a:schemeClr val="accent1"/>
                  </a:buClr>
                  <a:buSzPct val="80000"/>
                  <a:buFont typeface="Wingdings 2" pitchFamily="18" charset="2"/>
                  <a:buChar char=""/>
                  <a:defRPr sz="3200">
                    <a:solidFill>
                      <a:schemeClr val="tx1"/>
                    </a:solidFill>
                    <a:latin typeface="Corbel" pitchFamily="34" charset="0"/>
                  </a:defRPr>
                </a:lvl1pPr>
                <a:lvl2pPr marL="742950" indent="-285750">
                  <a:spcBef>
                    <a:spcPct val="20000"/>
                  </a:spcBef>
                  <a:buClr>
                    <a:schemeClr val="accent2"/>
                  </a:buClr>
                  <a:buSzPct val="90000"/>
                  <a:buFont typeface="Wingdings" pitchFamily="2" charset="2"/>
                  <a:buChar char=""/>
                  <a:defRPr sz="2800">
                    <a:solidFill>
                      <a:schemeClr val="tx1"/>
                    </a:solidFill>
                    <a:latin typeface="Corbel" pitchFamily="34" charset="0"/>
                  </a:defRPr>
                </a:lvl2pPr>
                <a:lvl3pPr marL="1143000" indent="-228600">
                  <a:spcBef>
                    <a:spcPct val="20000"/>
                  </a:spcBef>
                  <a:buClr>
                    <a:srgbClr val="E66C7D"/>
                  </a:buClr>
                  <a:buFont typeface="Arial" charset="0"/>
                  <a:buChar char="▪"/>
                  <a:defRPr sz="2400">
                    <a:solidFill>
                      <a:schemeClr val="tx1"/>
                    </a:solidFill>
                    <a:latin typeface="Corbel" pitchFamily="34" charset="0"/>
                  </a:defRPr>
                </a:lvl3pPr>
                <a:lvl4pPr marL="1600200" indent="-228600">
                  <a:spcBef>
                    <a:spcPct val="20000"/>
                  </a:spcBef>
                  <a:buClr>
                    <a:srgbClr val="6BB76D"/>
                  </a:buClr>
                  <a:buFont typeface="Arial" charset="0"/>
                  <a:buChar char="▪"/>
                  <a:defRPr sz="2000">
                    <a:solidFill>
                      <a:schemeClr val="tx1"/>
                    </a:solidFill>
                    <a:latin typeface="Corbel" pitchFamily="34" charset="0"/>
                  </a:defRPr>
                </a:lvl4pPr>
                <a:lvl5pPr marL="2057400" indent="-228600">
                  <a:spcBef>
                    <a:spcPct val="20000"/>
                  </a:spcBef>
                  <a:buClr>
                    <a:srgbClr val="E88651"/>
                  </a:buClr>
                  <a:buFont typeface="Wingdings 3" pitchFamily="18" charset="2"/>
                  <a:buChar char=""/>
                  <a:defRPr sz="2000">
                    <a:solidFill>
                      <a:schemeClr val="tx1"/>
                    </a:solidFill>
                    <a:latin typeface="Corbel" pitchFamily="34" charset="0"/>
                  </a:defRPr>
                </a:lvl5pPr>
                <a:lvl6pPr marL="25146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6pPr>
                <a:lvl7pPr marL="29718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7pPr>
                <a:lvl8pPr marL="34290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8pPr>
                <a:lvl9pPr marL="38862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9pPr>
              </a:lstStyle>
              <a:p>
                <a:pPr eaLnBrk="1" hangingPunct="1">
                  <a:buClrTx/>
                  <a:buSzTx/>
                  <a:buFontTx/>
                  <a:buNone/>
                </a:pPr>
                <a:r>
                  <a:rPr lang="en-US" altLang="en-US" sz="1800" dirty="0">
                    <a:latin typeface="Arial" charset="0"/>
                  </a:rPr>
                  <a:t>condition</a:t>
                </a:r>
                <a:endParaRPr lang="en-US" altLang="en-US" sz="1800" baseline="-25000" dirty="0">
                  <a:latin typeface="Arial" charset="0"/>
                </a:endParaRPr>
              </a:p>
            </p:txBody>
          </p:sp>
          <p:cxnSp>
            <p:nvCxnSpPr>
              <p:cNvPr id="28" name="Straight Arrow Connector 27">
                <a:extLst>
                  <a:ext uri="{FF2B5EF4-FFF2-40B4-BE49-F238E27FC236}">
                    <a16:creationId xmlns:a16="http://schemas.microsoft.com/office/drawing/2014/main" id="{307355D4-7BC7-4EB9-A8B1-E5EFB39BC559}"/>
                  </a:ext>
                </a:extLst>
              </p:cNvPr>
              <p:cNvCxnSpPr>
                <a:cxnSpLocks/>
              </p:cNvCxnSpPr>
              <p:nvPr/>
            </p:nvCxnSpPr>
            <p:spPr>
              <a:xfrm>
                <a:off x="7521301" y="3786628"/>
                <a:ext cx="0" cy="61468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950CEFF-867D-4039-8B12-FDFA0D1B2439}"/>
                  </a:ext>
                </a:extLst>
              </p:cNvPr>
              <p:cNvCxnSpPr>
                <a:cxnSpLocks/>
              </p:cNvCxnSpPr>
              <p:nvPr/>
            </p:nvCxnSpPr>
            <p:spPr>
              <a:xfrm flipH="1">
                <a:off x="6204373" y="3454596"/>
                <a:ext cx="621838" cy="0"/>
              </a:xfrm>
              <a:prstGeom prst="straightConnector1">
                <a:avLst/>
              </a:prstGeom>
              <a:ln w="2222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18399E47-B8C9-423E-8262-56B2478E9A95}"/>
                  </a:ext>
                </a:extLst>
              </p:cNvPr>
              <p:cNvCxnSpPr>
                <a:cxnSpLocks/>
              </p:cNvCxnSpPr>
              <p:nvPr/>
            </p:nvCxnSpPr>
            <p:spPr>
              <a:xfrm>
                <a:off x="6439562" y="3451753"/>
                <a:ext cx="0" cy="1144774"/>
              </a:xfrm>
              <a:prstGeom prst="straightConnector1">
                <a:avLst/>
              </a:prstGeom>
              <a:ln w="2222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5DC4AE19-02FA-49BF-BCD5-EF595691AFA0}"/>
                  </a:ext>
                </a:extLst>
              </p:cNvPr>
              <p:cNvCxnSpPr>
                <a:cxnSpLocks/>
              </p:cNvCxnSpPr>
              <p:nvPr/>
            </p:nvCxnSpPr>
            <p:spPr>
              <a:xfrm flipV="1">
                <a:off x="6439562" y="4588107"/>
                <a:ext cx="479476" cy="0"/>
              </a:xfrm>
              <a:prstGeom prst="straightConnector1">
                <a:avLst/>
              </a:prstGeom>
              <a:ln w="222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19" name="Straight Arrow Connector 18">
              <a:extLst>
                <a:ext uri="{FF2B5EF4-FFF2-40B4-BE49-F238E27FC236}">
                  <a16:creationId xmlns:a16="http://schemas.microsoft.com/office/drawing/2014/main" id="{472993BA-64FC-4012-8DCF-BF9AEA172948}"/>
                </a:ext>
              </a:extLst>
            </p:cNvPr>
            <p:cNvCxnSpPr>
              <a:cxnSpLocks/>
            </p:cNvCxnSpPr>
            <p:nvPr/>
          </p:nvCxnSpPr>
          <p:spPr>
            <a:xfrm flipH="1">
              <a:off x="9357147" y="2954317"/>
              <a:ext cx="822960" cy="0"/>
            </a:xfrm>
            <a:prstGeom prst="straightConnector1">
              <a:avLst/>
            </a:prstGeom>
            <a:ln w="2222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graphicFrame>
            <p:nvGraphicFramePr>
              <p:cNvPr id="18" name="Table 3">
                <a:extLst>
                  <a:ext uri="{FF2B5EF4-FFF2-40B4-BE49-F238E27FC236}">
                    <a16:creationId xmlns:a16="http://schemas.microsoft.com/office/drawing/2014/main" id="{837E3FFB-957C-4ECA-8644-580389F03CC5}"/>
                  </a:ext>
                </a:extLst>
              </p:cNvPr>
              <p:cNvGraphicFramePr>
                <a:graphicFrameLocks noGrp="1"/>
              </p:cNvGraphicFramePr>
              <p:nvPr>
                <p:extLst>
                  <p:ext uri="{D42A27DB-BD31-4B8C-83A1-F6EECF244321}">
                    <p14:modId xmlns:p14="http://schemas.microsoft.com/office/powerpoint/2010/main" val="350000556"/>
                  </p:ext>
                </p:extLst>
              </p:nvPr>
            </p:nvGraphicFramePr>
            <p:xfrm>
              <a:off x="6644013" y="2122459"/>
              <a:ext cx="4413633" cy="1371600"/>
            </p:xfrm>
            <a:graphic>
              <a:graphicData uri="http://schemas.openxmlformats.org/drawingml/2006/table">
                <a:tbl>
                  <a:tblPr firstRow="1" bandRow="1">
                    <a:tableStyleId>{5C22544A-7EE6-4342-B048-85BDC9FD1C3A}</a:tableStyleId>
                  </a:tblPr>
                  <a:tblGrid>
                    <a:gridCol w="4413633">
                      <a:extLst>
                        <a:ext uri="{9D8B030D-6E8A-4147-A177-3AD203B41FA5}">
                          <a16:colId xmlns:a16="http://schemas.microsoft.com/office/drawing/2014/main" val="571833362"/>
                        </a:ext>
                      </a:extLst>
                    </a:gridCol>
                  </a:tblGrid>
                  <a:tr h="370840">
                    <a:tc>
                      <a:txBody>
                        <a:bodyPr/>
                        <a:lstStyle/>
                        <a:p>
                          <a:pPr>
                            <a:lnSpc>
                              <a:spcPct val="100000"/>
                            </a:lnSpc>
                            <a:spcBef>
                              <a:spcPts val="600"/>
                            </a:spcBef>
                            <a:spcAft>
                              <a:spcPts val="0"/>
                            </a:spcAft>
                          </a:pPr>
                          <a:r>
                            <a:rPr lang="en-US" sz="2400" b="0" kern="1200" dirty="0">
                              <a:solidFill>
                                <a:schemeClr val="tx1"/>
                              </a:solidFill>
                              <a:latin typeface="+mj-lt"/>
                              <a:ea typeface="+mn-ea"/>
                              <a:cs typeface="+mn-cs"/>
                            </a:rPr>
                            <a:t>1:</a:t>
                          </a:r>
                          <a:r>
                            <a:rPr lang="en-US" sz="2400" b="1" kern="1200" dirty="0">
                              <a:solidFill>
                                <a:schemeClr val="tx1"/>
                              </a:solidFill>
                              <a:latin typeface="+mj-lt"/>
                              <a:ea typeface="+mn-ea"/>
                              <a:cs typeface="+mn-cs"/>
                            </a:rPr>
                            <a:t>   for  </a:t>
                          </a:r>
                          <a14:m>
                            <m:oMath xmlns:m="http://schemas.openxmlformats.org/officeDocument/2006/math">
                              <m:r>
                                <a:rPr lang="en-US" sz="2400" b="0" i="1" dirty="0" smtClean="0">
                                  <a:solidFill>
                                    <a:schemeClr val="tx1"/>
                                  </a:solidFill>
                                  <a:latin typeface="Cambria Math" panose="02040503050406030204" pitchFamily="18" charset="0"/>
                                </a:rPr>
                                <m:t>𝑖</m:t>
                              </m:r>
                              <m:r>
                                <a:rPr lang="en-US" sz="2400" b="0" i="1" dirty="0">
                                  <a:solidFill>
                                    <a:schemeClr val="tx1"/>
                                  </a:solidFill>
                                  <a:latin typeface="Cambria Math" panose="02040503050406030204" pitchFamily="18" charset="0"/>
                                  <a:ea typeface="Cambria Math" panose="02040503050406030204" pitchFamily="18" charset="0"/>
                                  <a:sym typeface="Wingdings" pitchFamily="2" charset="2"/>
                                </a:rPr>
                                <m:t>←</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𝑛</m:t>
                              </m:r>
                            </m:oMath>
                          </a14:m>
                          <a:r>
                            <a:rPr lang="en-US" sz="2400" b="0" kern="1200" dirty="0">
                              <a:solidFill>
                                <a:schemeClr val="tx1"/>
                              </a:solidFill>
                              <a:latin typeface="+mj-lt"/>
                              <a:ea typeface="+mn-ea"/>
                              <a:cs typeface="+mn-cs"/>
                            </a:rPr>
                            <a:t>  </a:t>
                          </a:r>
                          <a:r>
                            <a:rPr lang="en-US" sz="2400" b="1" kern="1200" dirty="0">
                              <a:solidFill>
                                <a:schemeClr val="tx1"/>
                              </a:solidFill>
                              <a:latin typeface="+mj-lt"/>
                              <a:ea typeface="+mn-ea"/>
                              <a:cs typeface="+mn-cs"/>
                            </a:rPr>
                            <a:t>do</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73434603"/>
                      </a:ext>
                    </a:extLst>
                  </a:tr>
                  <a:tr h="370840">
                    <a:tc>
                      <a: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sz="2400" b="0" kern="1200" noProof="0" dirty="0">
                              <a:solidFill>
                                <a:schemeClr val="tx1"/>
                              </a:solidFill>
                              <a:latin typeface="+mj-lt"/>
                              <a:ea typeface="+mn-ea"/>
                              <a:cs typeface="+mn-cs"/>
                            </a:rPr>
                            <a:t>2:</a:t>
                          </a:r>
                          <a:r>
                            <a:rPr lang="en-US" sz="2400" b="1" kern="1200" noProof="0" dirty="0">
                              <a:solidFill>
                                <a:schemeClr val="tx1"/>
                              </a:solidFill>
                              <a:latin typeface="+mj-lt"/>
                              <a:ea typeface="+mn-ea"/>
                              <a:cs typeface="+mn-cs"/>
                            </a:rPr>
                            <a:t>          </a:t>
                          </a:r>
                          <a:r>
                            <a:rPr lang="en-US" sz="2400" b="0" kern="1200" noProof="0" dirty="0">
                              <a:solidFill>
                                <a:schemeClr val="tx1"/>
                              </a:solidFill>
                              <a:latin typeface="+mn-lt"/>
                              <a:ea typeface="+mn-ea"/>
                              <a:cs typeface="+mn-cs"/>
                            </a:rPr>
                            <a:t>statement (or sequence)</a:t>
                          </a:r>
                          <a:r>
                            <a:rPr lang="en-US" sz="2400" b="0" kern="1200" dirty="0">
                              <a:solidFill>
                                <a:schemeClr val="tx1"/>
                              </a:solidFill>
                              <a:latin typeface="+mj-lt"/>
                              <a:ea typeface="+mn-ea"/>
                              <a:cs typeface="+mn-cs"/>
                            </a:rPr>
                            <a:t> </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30286157"/>
                      </a:ext>
                    </a:extLst>
                  </a:tr>
                  <a:tr h="370840">
                    <a:tc>
                      <a: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sz="2400" b="0" i="0" kern="1200" dirty="0">
                              <a:solidFill>
                                <a:schemeClr val="tx1"/>
                              </a:solidFill>
                              <a:latin typeface="+mj-lt"/>
                              <a:ea typeface="+mn-ea"/>
                              <a:cs typeface="+mn-cs"/>
                            </a:rPr>
                            <a:t>3:   </a:t>
                          </a:r>
                          <a:r>
                            <a:rPr lang="en-US" sz="2400" b="1" i="0" kern="1200" dirty="0">
                              <a:solidFill>
                                <a:schemeClr val="tx1"/>
                              </a:solidFill>
                              <a:latin typeface="+mj-lt"/>
                              <a:ea typeface="+mn-ea"/>
                              <a:cs typeface="+mn-cs"/>
                            </a:rPr>
                            <a:t>end for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62081753"/>
                      </a:ext>
                    </a:extLst>
                  </a:tr>
                </a:tbl>
              </a:graphicData>
            </a:graphic>
          </p:graphicFrame>
        </mc:Choice>
        <mc:Fallback xmlns="">
          <p:graphicFrame>
            <p:nvGraphicFramePr>
              <p:cNvPr id="18" name="Table 3">
                <a:extLst>
                  <a:ext uri="{FF2B5EF4-FFF2-40B4-BE49-F238E27FC236}">
                    <a16:creationId xmlns:a16="http://schemas.microsoft.com/office/drawing/2014/main" id="{837E3FFB-957C-4ECA-8644-580389F03CC5}"/>
                  </a:ext>
                </a:extLst>
              </p:cNvPr>
              <p:cNvGraphicFramePr>
                <a:graphicFrameLocks noGrp="1"/>
              </p:cNvGraphicFramePr>
              <p:nvPr>
                <p:extLst>
                  <p:ext uri="{D42A27DB-BD31-4B8C-83A1-F6EECF244321}">
                    <p14:modId xmlns:p14="http://schemas.microsoft.com/office/powerpoint/2010/main" val="350000556"/>
                  </p:ext>
                </p:extLst>
              </p:nvPr>
            </p:nvGraphicFramePr>
            <p:xfrm>
              <a:off x="6644013" y="2122459"/>
              <a:ext cx="4413633" cy="1371600"/>
            </p:xfrm>
            <a:graphic>
              <a:graphicData uri="http://schemas.openxmlformats.org/drawingml/2006/table">
                <a:tbl>
                  <a:tblPr firstRow="1" bandRow="1">
                    <a:tableStyleId>{5C22544A-7EE6-4342-B048-85BDC9FD1C3A}</a:tableStyleId>
                  </a:tblPr>
                  <a:tblGrid>
                    <a:gridCol w="4413633">
                      <a:extLst>
                        <a:ext uri="{9D8B030D-6E8A-4147-A177-3AD203B41FA5}">
                          <a16:colId xmlns:a16="http://schemas.microsoft.com/office/drawing/2014/main" val="571833362"/>
                        </a:ext>
                      </a:extLst>
                    </a:gridCol>
                  </a:tblGrid>
                  <a:tr h="457200">
                    <a:tc>
                      <a:txBody>
                        <a:bodyPr/>
                        <a:lstStyle/>
                        <a:p>
                          <a:endParaRPr lang="en-US"/>
                        </a:p>
                      </a:txBody>
                      <a:tcPr>
                        <a:lnL w="12700" cmpd="sng">
                          <a:noFill/>
                        </a:lnL>
                        <a:lnR w="12700" cmpd="sng">
                          <a:noFill/>
                        </a:lnR>
                        <a:lnT w="12700" cmpd="sng">
                          <a:noFill/>
                        </a:lnT>
                        <a:lnB w="38100" cmpd="sng">
                          <a:noFill/>
                        </a:lnB>
                        <a:lnTlToBr w="12700" cmpd="sng">
                          <a:noFill/>
                          <a:prstDash val="solid"/>
                        </a:lnTlToBr>
                        <a:lnBlToTr w="12700" cmpd="sng">
                          <a:noFill/>
                          <a:prstDash val="solid"/>
                        </a:lnBlToTr>
                        <a:blipFill>
                          <a:blip r:embed="rId3"/>
                          <a:stretch>
                            <a:fillRect t="-10667" b="-230667"/>
                          </a:stretch>
                        </a:blipFill>
                      </a:tcPr>
                    </a:tc>
                    <a:extLst>
                      <a:ext uri="{0D108BD9-81ED-4DB2-BD59-A6C34878D82A}">
                        <a16:rowId xmlns:a16="http://schemas.microsoft.com/office/drawing/2014/main" val="873434603"/>
                      </a:ext>
                    </a:extLst>
                  </a:tr>
                  <a:tr h="457200">
                    <a:tc>
                      <a: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sz="2400" b="0" kern="1200" noProof="0" dirty="0">
                              <a:solidFill>
                                <a:schemeClr val="tx1"/>
                              </a:solidFill>
                              <a:latin typeface="+mj-lt"/>
                              <a:ea typeface="+mn-ea"/>
                              <a:cs typeface="+mn-cs"/>
                            </a:rPr>
                            <a:t>2:</a:t>
                          </a:r>
                          <a:r>
                            <a:rPr lang="en-US" sz="2400" b="1" kern="1200" noProof="0" dirty="0">
                              <a:solidFill>
                                <a:schemeClr val="tx1"/>
                              </a:solidFill>
                              <a:latin typeface="+mj-lt"/>
                              <a:ea typeface="+mn-ea"/>
                              <a:cs typeface="+mn-cs"/>
                            </a:rPr>
                            <a:t>          </a:t>
                          </a:r>
                          <a:r>
                            <a:rPr lang="en-US" sz="2400" b="0" kern="1200" noProof="0" dirty="0">
                              <a:solidFill>
                                <a:schemeClr val="tx1"/>
                              </a:solidFill>
                              <a:latin typeface="+mn-lt"/>
                              <a:ea typeface="+mn-ea"/>
                              <a:cs typeface="+mn-cs"/>
                            </a:rPr>
                            <a:t>statement (or sequence)</a:t>
                          </a:r>
                          <a:r>
                            <a:rPr lang="en-US" sz="2400" b="0" kern="1200" dirty="0">
                              <a:solidFill>
                                <a:schemeClr val="tx1"/>
                              </a:solidFill>
                              <a:latin typeface="+mj-lt"/>
                              <a:ea typeface="+mn-ea"/>
                              <a:cs typeface="+mn-cs"/>
                            </a:rPr>
                            <a:t> </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30286157"/>
                      </a:ext>
                    </a:extLst>
                  </a:tr>
                  <a:tr h="457200">
                    <a:tc>
                      <a: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sz="2400" b="0" i="0" kern="1200" dirty="0">
                              <a:solidFill>
                                <a:schemeClr val="tx1"/>
                              </a:solidFill>
                              <a:latin typeface="+mj-lt"/>
                              <a:ea typeface="+mn-ea"/>
                              <a:cs typeface="+mn-cs"/>
                            </a:rPr>
                            <a:t>3:   </a:t>
                          </a:r>
                          <a:r>
                            <a:rPr lang="en-US" sz="2400" b="1" i="0" kern="1200" dirty="0">
                              <a:solidFill>
                                <a:schemeClr val="tx1"/>
                              </a:solidFill>
                              <a:latin typeface="+mj-lt"/>
                              <a:ea typeface="+mn-ea"/>
                              <a:cs typeface="+mn-cs"/>
                            </a:rPr>
                            <a:t>end for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62081753"/>
                      </a:ext>
                    </a:extLst>
                  </a:tr>
                </a:tbl>
              </a:graphicData>
            </a:graphic>
          </p:graphicFrame>
        </mc:Fallback>
      </mc:AlternateContent>
    </p:spTree>
    <p:custDataLst>
      <p:tags r:id="rId1"/>
    </p:custDataLst>
    <p:extLst>
      <p:ext uri="{BB962C8B-B14F-4D97-AF65-F5344CB8AC3E}">
        <p14:creationId xmlns:p14="http://schemas.microsoft.com/office/powerpoint/2010/main" val="1886535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43000" y="554038"/>
            <a:ext cx="7086600" cy="436563"/>
          </a:xfrm>
        </p:spPr>
        <p:txBody>
          <a:bodyPr/>
          <a:lstStyle/>
          <a:p>
            <a:r>
              <a:rPr lang="en-US" sz="4000" dirty="0"/>
              <a:t>Components of an Algorithm</a:t>
            </a:r>
          </a:p>
        </p:txBody>
      </p:sp>
      <p:sp>
        <p:nvSpPr>
          <p:cNvPr id="3075" name="Rectangle 3"/>
          <p:cNvSpPr>
            <a:spLocks noGrp="1" noChangeArrowheads="1"/>
          </p:cNvSpPr>
          <p:nvPr>
            <p:ph type="body" idx="1"/>
          </p:nvPr>
        </p:nvSpPr>
        <p:spPr>
          <a:xfrm>
            <a:off x="1055911" y="1453242"/>
            <a:ext cx="9557660" cy="5252357"/>
          </a:xfrm>
          <a:ln w="15875">
            <a:noFill/>
          </a:ln>
        </p:spPr>
        <p:txBody>
          <a:bodyPr>
            <a:normAutofit/>
          </a:bodyPr>
          <a:lstStyle/>
          <a:p>
            <a:pPr algn="just"/>
            <a:r>
              <a:rPr lang="en-US" sz="2400" b="1" dirty="0">
                <a:solidFill>
                  <a:srgbClr val="FF0000"/>
                </a:solidFill>
              </a:rPr>
              <a:t>Repetitions Example:</a:t>
            </a:r>
          </a:p>
          <a:p>
            <a:pPr marL="114300" indent="0" algn="just">
              <a:buNone/>
            </a:pPr>
            <a:endParaRPr lang="en-US" sz="2400" b="1" dirty="0">
              <a:solidFill>
                <a:srgbClr val="FF0000"/>
              </a:solidFill>
            </a:endParaRPr>
          </a:p>
        </p:txBody>
      </p:sp>
      <p:sp>
        <p:nvSpPr>
          <p:cNvPr id="3" name="Slide Number Placeholder 2"/>
          <p:cNvSpPr>
            <a:spLocks noGrp="1"/>
          </p:cNvSpPr>
          <p:nvPr>
            <p:ph type="sldNum" sz="quarter" idx="12"/>
          </p:nvPr>
        </p:nvSpPr>
        <p:spPr/>
        <p:txBody>
          <a:bodyPr/>
          <a:lstStyle/>
          <a:p>
            <a:fld id="{3485D9CA-6DAA-4C3C-A3E2-EDEA918D5F89}" type="slidenum">
              <a:rPr lang="en-US">
                <a:latin typeface="Calibri"/>
              </a:rPr>
              <a:pPr/>
              <a:t>11</a:t>
            </a:fld>
            <a:endParaRPr lang="en-US">
              <a:latin typeface="Calibri"/>
            </a:endParaRPr>
          </a:p>
        </p:txBody>
      </p:sp>
      <p:graphicFrame>
        <p:nvGraphicFramePr>
          <p:cNvPr id="2" name="Table 3">
            <a:extLst>
              <a:ext uri="{FF2B5EF4-FFF2-40B4-BE49-F238E27FC236}">
                <a16:creationId xmlns:a16="http://schemas.microsoft.com/office/drawing/2014/main" id="{C4E58266-4B03-4442-AF7E-0A1B875644A3}"/>
              </a:ext>
            </a:extLst>
          </p:cNvPr>
          <p:cNvGraphicFramePr>
            <a:graphicFrameLocks noGrp="1"/>
          </p:cNvGraphicFramePr>
          <p:nvPr>
            <p:extLst>
              <p:ext uri="{D42A27DB-BD31-4B8C-83A1-F6EECF244321}">
                <p14:modId xmlns:p14="http://schemas.microsoft.com/office/powerpoint/2010/main" val="2568803511"/>
              </p:ext>
            </p:extLst>
          </p:nvPr>
        </p:nvGraphicFramePr>
        <p:xfrm>
          <a:off x="1578429" y="2154019"/>
          <a:ext cx="6043964" cy="1371600"/>
        </p:xfrm>
        <a:graphic>
          <a:graphicData uri="http://schemas.openxmlformats.org/drawingml/2006/table">
            <a:tbl>
              <a:tblPr firstRow="1" bandRow="1">
                <a:tableStyleId>{5C22544A-7EE6-4342-B048-85BDC9FD1C3A}</a:tableStyleId>
              </a:tblPr>
              <a:tblGrid>
                <a:gridCol w="6043964">
                  <a:extLst>
                    <a:ext uri="{9D8B030D-6E8A-4147-A177-3AD203B41FA5}">
                      <a16:colId xmlns:a16="http://schemas.microsoft.com/office/drawing/2014/main" val="571833362"/>
                    </a:ext>
                  </a:extLst>
                </a:gridCol>
              </a:tblGrid>
              <a:tr h="370840">
                <a:tc>
                  <a:txBody>
                    <a:bodyPr/>
                    <a:lstStyle/>
                    <a:p>
                      <a:pPr>
                        <a:lnSpc>
                          <a:spcPct val="100000"/>
                        </a:lnSpc>
                        <a:spcBef>
                          <a:spcPts val="600"/>
                        </a:spcBef>
                        <a:spcAft>
                          <a:spcPts val="0"/>
                        </a:spcAft>
                      </a:pPr>
                      <a:r>
                        <a:rPr lang="en-US" sz="2400" b="1" kern="1200" dirty="0">
                          <a:solidFill>
                            <a:schemeClr val="tx1"/>
                          </a:solidFill>
                          <a:latin typeface="+mj-lt"/>
                          <a:ea typeface="+mn-ea"/>
                          <a:cs typeface="+mn-cs"/>
                        </a:rPr>
                        <a:t>for each </a:t>
                      </a:r>
                      <a:r>
                        <a:rPr lang="en-US" sz="2400" b="0" kern="1200" dirty="0">
                          <a:solidFill>
                            <a:schemeClr val="tx1"/>
                          </a:solidFill>
                          <a:latin typeface="+mj-lt"/>
                          <a:ea typeface="+mn-ea"/>
                          <a:cs typeface="+mn-cs"/>
                        </a:rPr>
                        <a:t>elements of some collection </a:t>
                      </a:r>
                      <a:r>
                        <a:rPr lang="en-US" sz="2400" b="1" kern="1200" dirty="0">
                          <a:solidFill>
                            <a:schemeClr val="tx1"/>
                          </a:solidFill>
                          <a:latin typeface="+mj-lt"/>
                          <a:ea typeface="+mn-ea"/>
                          <a:cs typeface="+mn-cs"/>
                        </a:rPr>
                        <a:t>do</a:t>
                      </a:r>
                    </a:p>
                  </a:txBody>
                  <a:tcPr>
                    <a:noFill/>
                  </a:tcPr>
                </a:tc>
                <a:extLst>
                  <a:ext uri="{0D108BD9-81ED-4DB2-BD59-A6C34878D82A}">
                    <a16:rowId xmlns:a16="http://schemas.microsoft.com/office/drawing/2014/main" val="873434603"/>
                  </a:ext>
                </a:extLst>
              </a:tr>
              <a:tr h="370840">
                <a:tc>
                  <a: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sz="2400" b="0" kern="1200" noProof="0" dirty="0">
                          <a:solidFill>
                            <a:schemeClr val="tx1"/>
                          </a:solidFill>
                          <a:latin typeface="+mj-lt"/>
                          <a:ea typeface="+mn-ea"/>
                          <a:cs typeface="+mn-cs"/>
                        </a:rPr>
                        <a:t>          statement (or sequence)</a:t>
                      </a:r>
                      <a:endParaRPr lang="en-US" sz="2400" b="0" kern="1200" dirty="0">
                        <a:solidFill>
                          <a:schemeClr val="tx1"/>
                        </a:solidFill>
                        <a:latin typeface="+mj-lt"/>
                        <a:ea typeface="+mn-ea"/>
                        <a:cs typeface="+mn-cs"/>
                      </a:endParaRPr>
                    </a:p>
                  </a:txBody>
                  <a:tcPr>
                    <a:noFill/>
                  </a:tcPr>
                </a:tc>
                <a:extLst>
                  <a:ext uri="{0D108BD9-81ED-4DB2-BD59-A6C34878D82A}">
                    <a16:rowId xmlns:a16="http://schemas.microsoft.com/office/drawing/2014/main" val="3430286157"/>
                  </a:ext>
                </a:extLst>
              </a:tr>
              <a:tr h="370840">
                <a:tc>
                  <a:txBody>
                    <a:bodyPr/>
                    <a:lstStyle/>
                    <a:p>
                      <a:pPr>
                        <a:lnSpc>
                          <a:spcPct val="100000"/>
                        </a:lnSpc>
                        <a:spcBef>
                          <a:spcPts val="600"/>
                        </a:spcBef>
                        <a:spcAft>
                          <a:spcPts val="0"/>
                        </a:spcAft>
                      </a:pPr>
                      <a:r>
                        <a:rPr lang="en-US" sz="2400" b="1" kern="1200" dirty="0">
                          <a:solidFill>
                            <a:schemeClr val="tx1"/>
                          </a:solidFill>
                          <a:latin typeface="+mj-lt"/>
                          <a:ea typeface="+mn-ea"/>
                          <a:cs typeface="+mn-cs"/>
                        </a:rPr>
                        <a:t>end for</a:t>
                      </a:r>
                      <a:endParaRPr lang="en-US" sz="2400" b="0" kern="1200" dirty="0">
                        <a:solidFill>
                          <a:schemeClr val="tx1"/>
                        </a:solidFill>
                        <a:latin typeface="+mj-lt"/>
                        <a:ea typeface="+mn-ea"/>
                        <a:cs typeface="+mn-cs"/>
                      </a:endParaRPr>
                    </a:p>
                  </a:txBody>
                  <a:tcPr>
                    <a:noFill/>
                  </a:tcPr>
                </a:tc>
                <a:extLst>
                  <a:ext uri="{0D108BD9-81ED-4DB2-BD59-A6C34878D82A}">
                    <a16:rowId xmlns:a16="http://schemas.microsoft.com/office/drawing/2014/main" val="127835810"/>
                  </a:ext>
                </a:extLst>
              </a:tr>
            </a:tbl>
          </a:graphicData>
        </a:graphic>
      </p:graphicFrame>
      <p:grpSp>
        <p:nvGrpSpPr>
          <p:cNvPr id="4" name="Group 3">
            <a:extLst>
              <a:ext uri="{FF2B5EF4-FFF2-40B4-BE49-F238E27FC236}">
                <a16:creationId xmlns:a16="http://schemas.microsoft.com/office/drawing/2014/main" id="{32726741-7FAA-4464-8416-5988C9897703}"/>
              </a:ext>
            </a:extLst>
          </p:cNvPr>
          <p:cNvGrpSpPr/>
          <p:nvPr/>
        </p:nvGrpSpPr>
        <p:grpSpPr>
          <a:xfrm>
            <a:off x="2133886" y="4079420"/>
            <a:ext cx="2792903" cy="1688219"/>
            <a:chOff x="7387204" y="2584890"/>
            <a:chExt cx="2792903" cy="1688219"/>
          </a:xfrm>
        </p:grpSpPr>
        <p:grpSp>
          <p:nvGrpSpPr>
            <p:cNvPr id="35" name="Group 34">
              <a:extLst>
                <a:ext uri="{FF2B5EF4-FFF2-40B4-BE49-F238E27FC236}">
                  <a16:creationId xmlns:a16="http://schemas.microsoft.com/office/drawing/2014/main" id="{BBE2EEEE-B29F-49FA-8A3A-4BCEC23189B4}"/>
                </a:ext>
              </a:extLst>
            </p:cNvPr>
            <p:cNvGrpSpPr/>
            <p:nvPr/>
          </p:nvGrpSpPr>
          <p:grpSpPr>
            <a:xfrm>
              <a:off x="7387204" y="2584890"/>
              <a:ext cx="2685353" cy="1688219"/>
              <a:chOff x="6204373" y="3082421"/>
              <a:chExt cx="2685353" cy="1688219"/>
            </a:xfrm>
          </p:grpSpPr>
          <p:sp>
            <p:nvSpPr>
              <p:cNvPr id="7" name="AutoShape 11">
                <a:extLst>
                  <a:ext uri="{FF2B5EF4-FFF2-40B4-BE49-F238E27FC236}">
                    <a16:creationId xmlns:a16="http://schemas.microsoft.com/office/drawing/2014/main" id="{3D38BA0F-4863-495C-BE14-D7F99219AFEF}"/>
                  </a:ext>
                </a:extLst>
              </p:cNvPr>
              <p:cNvSpPr>
                <a:spLocks noChangeArrowheads="1"/>
              </p:cNvSpPr>
              <p:nvPr/>
            </p:nvSpPr>
            <p:spPr bwMode="auto">
              <a:xfrm>
                <a:off x="6826211" y="3085420"/>
                <a:ext cx="1368425" cy="719137"/>
              </a:xfrm>
              <a:prstGeom prst="flowChartDecision">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buClr>
                    <a:schemeClr val="accent1"/>
                  </a:buClr>
                  <a:buSzPct val="80000"/>
                  <a:buFont typeface="Wingdings 2" pitchFamily="18" charset="2"/>
                  <a:buChar char=""/>
                  <a:defRPr sz="3200">
                    <a:solidFill>
                      <a:schemeClr val="tx1"/>
                    </a:solidFill>
                    <a:latin typeface="Corbel" pitchFamily="34" charset="0"/>
                  </a:defRPr>
                </a:lvl1pPr>
                <a:lvl2pPr marL="742950" indent="-285750">
                  <a:spcBef>
                    <a:spcPct val="20000"/>
                  </a:spcBef>
                  <a:buClr>
                    <a:schemeClr val="accent2"/>
                  </a:buClr>
                  <a:buSzPct val="90000"/>
                  <a:buFont typeface="Wingdings" pitchFamily="2" charset="2"/>
                  <a:buChar char=""/>
                  <a:defRPr sz="2800">
                    <a:solidFill>
                      <a:schemeClr val="tx1"/>
                    </a:solidFill>
                    <a:latin typeface="Corbel" pitchFamily="34" charset="0"/>
                  </a:defRPr>
                </a:lvl2pPr>
                <a:lvl3pPr marL="1143000" indent="-228600">
                  <a:spcBef>
                    <a:spcPct val="20000"/>
                  </a:spcBef>
                  <a:buClr>
                    <a:srgbClr val="E66C7D"/>
                  </a:buClr>
                  <a:buFont typeface="Arial" charset="0"/>
                  <a:buChar char="▪"/>
                  <a:defRPr sz="2400">
                    <a:solidFill>
                      <a:schemeClr val="tx1"/>
                    </a:solidFill>
                    <a:latin typeface="Corbel" pitchFamily="34" charset="0"/>
                  </a:defRPr>
                </a:lvl3pPr>
                <a:lvl4pPr marL="1600200" indent="-228600">
                  <a:spcBef>
                    <a:spcPct val="20000"/>
                  </a:spcBef>
                  <a:buClr>
                    <a:srgbClr val="6BB76D"/>
                  </a:buClr>
                  <a:buFont typeface="Arial" charset="0"/>
                  <a:buChar char="▪"/>
                  <a:defRPr sz="2000">
                    <a:solidFill>
                      <a:schemeClr val="tx1"/>
                    </a:solidFill>
                    <a:latin typeface="Corbel" pitchFamily="34" charset="0"/>
                  </a:defRPr>
                </a:lvl4pPr>
                <a:lvl5pPr marL="2057400" indent="-228600">
                  <a:spcBef>
                    <a:spcPct val="20000"/>
                  </a:spcBef>
                  <a:buClr>
                    <a:srgbClr val="E88651"/>
                  </a:buClr>
                  <a:buFont typeface="Wingdings 3" pitchFamily="18" charset="2"/>
                  <a:buChar char=""/>
                  <a:defRPr sz="2000">
                    <a:solidFill>
                      <a:schemeClr val="tx1"/>
                    </a:solidFill>
                    <a:latin typeface="Corbel" pitchFamily="34" charset="0"/>
                  </a:defRPr>
                </a:lvl5pPr>
                <a:lvl6pPr marL="25146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6pPr>
                <a:lvl7pPr marL="29718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7pPr>
                <a:lvl8pPr marL="34290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8pPr>
                <a:lvl9pPr marL="38862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9pPr>
              </a:lstStyle>
              <a:p>
                <a:pPr eaLnBrk="1" hangingPunct="1">
                  <a:buClrTx/>
                  <a:buSzTx/>
                  <a:buFontTx/>
                  <a:buNone/>
                </a:pPr>
                <a:endParaRPr lang="en-US" altLang="en-US" sz="1800">
                  <a:latin typeface="Arial" charset="0"/>
                </a:endParaRPr>
              </a:p>
            </p:txBody>
          </p:sp>
          <p:sp>
            <p:nvSpPr>
              <p:cNvPr id="8" name="Text Box 14">
                <a:extLst>
                  <a:ext uri="{FF2B5EF4-FFF2-40B4-BE49-F238E27FC236}">
                    <a16:creationId xmlns:a16="http://schemas.microsoft.com/office/drawing/2014/main" id="{FDEAA0CD-4320-4CA0-803B-3F2910C9237B}"/>
                  </a:ext>
                </a:extLst>
              </p:cNvPr>
              <p:cNvSpPr txBox="1">
                <a:spLocks noChangeArrowheads="1"/>
              </p:cNvSpPr>
              <p:nvPr/>
            </p:nvSpPr>
            <p:spPr bwMode="auto">
              <a:xfrm>
                <a:off x="8217747" y="3082421"/>
                <a:ext cx="671979" cy="369332"/>
              </a:xfrm>
              <a:prstGeom prst="rect">
                <a:avLst/>
              </a:prstGeom>
              <a:noFill/>
              <a:ln w="12700" cap="sq">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buClr>
                    <a:schemeClr val="accent1"/>
                  </a:buClr>
                  <a:buSzPct val="80000"/>
                  <a:buFont typeface="Wingdings 2" pitchFamily="18" charset="2"/>
                  <a:buChar char=""/>
                  <a:defRPr sz="3200">
                    <a:solidFill>
                      <a:schemeClr val="tx1"/>
                    </a:solidFill>
                    <a:latin typeface="Corbel" pitchFamily="34" charset="0"/>
                  </a:defRPr>
                </a:lvl1pPr>
                <a:lvl2pPr marL="742950" indent="-285750">
                  <a:spcBef>
                    <a:spcPct val="20000"/>
                  </a:spcBef>
                  <a:buClr>
                    <a:schemeClr val="accent2"/>
                  </a:buClr>
                  <a:buSzPct val="90000"/>
                  <a:buFont typeface="Wingdings" pitchFamily="2" charset="2"/>
                  <a:buChar char=""/>
                  <a:defRPr sz="2800">
                    <a:solidFill>
                      <a:schemeClr val="tx1"/>
                    </a:solidFill>
                    <a:latin typeface="Corbel" pitchFamily="34" charset="0"/>
                  </a:defRPr>
                </a:lvl2pPr>
                <a:lvl3pPr marL="1143000" indent="-228600">
                  <a:spcBef>
                    <a:spcPct val="20000"/>
                  </a:spcBef>
                  <a:buClr>
                    <a:srgbClr val="E66C7D"/>
                  </a:buClr>
                  <a:buFont typeface="Arial" charset="0"/>
                  <a:buChar char="▪"/>
                  <a:defRPr sz="2400">
                    <a:solidFill>
                      <a:schemeClr val="tx1"/>
                    </a:solidFill>
                    <a:latin typeface="Corbel" pitchFamily="34" charset="0"/>
                  </a:defRPr>
                </a:lvl3pPr>
                <a:lvl4pPr marL="1600200" indent="-228600">
                  <a:spcBef>
                    <a:spcPct val="20000"/>
                  </a:spcBef>
                  <a:buClr>
                    <a:srgbClr val="6BB76D"/>
                  </a:buClr>
                  <a:buFont typeface="Arial" charset="0"/>
                  <a:buChar char="▪"/>
                  <a:defRPr sz="2000">
                    <a:solidFill>
                      <a:schemeClr val="tx1"/>
                    </a:solidFill>
                    <a:latin typeface="Corbel" pitchFamily="34" charset="0"/>
                  </a:defRPr>
                </a:lvl4pPr>
                <a:lvl5pPr marL="2057400" indent="-228600">
                  <a:spcBef>
                    <a:spcPct val="20000"/>
                  </a:spcBef>
                  <a:buClr>
                    <a:srgbClr val="E88651"/>
                  </a:buClr>
                  <a:buFont typeface="Wingdings 3" pitchFamily="18" charset="2"/>
                  <a:buChar char=""/>
                  <a:defRPr sz="2000">
                    <a:solidFill>
                      <a:schemeClr val="tx1"/>
                    </a:solidFill>
                    <a:latin typeface="Corbel" pitchFamily="34" charset="0"/>
                  </a:defRPr>
                </a:lvl5pPr>
                <a:lvl6pPr marL="25146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6pPr>
                <a:lvl7pPr marL="29718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7pPr>
                <a:lvl8pPr marL="34290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8pPr>
                <a:lvl9pPr marL="38862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9pPr>
              </a:lstStyle>
              <a:p>
                <a:pPr eaLnBrk="1" hangingPunct="1">
                  <a:buClrTx/>
                  <a:buSzTx/>
                  <a:buFontTx/>
                  <a:buNone/>
                </a:pPr>
                <a:r>
                  <a:rPr lang="en-US" altLang="en-US" sz="1800" dirty="0">
                    <a:latin typeface="Arial" charset="0"/>
                  </a:rPr>
                  <a:t>false</a:t>
                </a:r>
              </a:p>
            </p:txBody>
          </p:sp>
          <p:sp>
            <p:nvSpPr>
              <p:cNvPr id="9" name="Text Box 15">
                <a:extLst>
                  <a:ext uri="{FF2B5EF4-FFF2-40B4-BE49-F238E27FC236}">
                    <a16:creationId xmlns:a16="http://schemas.microsoft.com/office/drawing/2014/main" id="{F411D1F8-372E-46C2-85C8-A6C4E45BE38F}"/>
                  </a:ext>
                </a:extLst>
              </p:cNvPr>
              <p:cNvSpPr txBox="1">
                <a:spLocks noChangeArrowheads="1"/>
              </p:cNvSpPr>
              <p:nvPr/>
            </p:nvSpPr>
            <p:spPr bwMode="auto">
              <a:xfrm>
                <a:off x="6922419" y="4401308"/>
                <a:ext cx="1197764" cy="369332"/>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buClr>
                    <a:schemeClr val="accent1"/>
                  </a:buClr>
                  <a:buSzPct val="80000"/>
                  <a:buFont typeface="Wingdings 2" pitchFamily="18" charset="2"/>
                  <a:buChar char=""/>
                  <a:defRPr sz="3200">
                    <a:solidFill>
                      <a:schemeClr val="tx1"/>
                    </a:solidFill>
                    <a:latin typeface="Corbel" pitchFamily="34" charset="0"/>
                  </a:defRPr>
                </a:lvl1pPr>
                <a:lvl2pPr marL="742950" indent="-285750">
                  <a:spcBef>
                    <a:spcPct val="20000"/>
                  </a:spcBef>
                  <a:buClr>
                    <a:schemeClr val="accent2"/>
                  </a:buClr>
                  <a:buSzPct val="90000"/>
                  <a:buFont typeface="Wingdings" pitchFamily="2" charset="2"/>
                  <a:buChar char=""/>
                  <a:defRPr sz="2800">
                    <a:solidFill>
                      <a:schemeClr val="tx1"/>
                    </a:solidFill>
                    <a:latin typeface="Corbel" pitchFamily="34" charset="0"/>
                  </a:defRPr>
                </a:lvl2pPr>
                <a:lvl3pPr marL="1143000" indent="-228600">
                  <a:spcBef>
                    <a:spcPct val="20000"/>
                  </a:spcBef>
                  <a:buClr>
                    <a:srgbClr val="E66C7D"/>
                  </a:buClr>
                  <a:buFont typeface="Arial" charset="0"/>
                  <a:buChar char="▪"/>
                  <a:defRPr sz="2400">
                    <a:solidFill>
                      <a:schemeClr val="tx1"/>
                    </a:solidFill>
                    <a:latin typeface="Corbel" pitchFamily="34" charset="0"/>
                  </a:defRPr>
                </a:lvl3pPr>
                <a:lvl4pPr marL="1600200" indent="-228600">
                  <a:spcBef>
                    <a:spcPct val="20000"/>
                  </a:spcBef>
                  <a:buClr>
                    <a:srgbClr val="6BB76D"/>
                  </a:buClr>
                  <a:buFont typeface="Arial" charset="0"/>
                  <a:buChar char="▪"/>
                  <a:defRPr sz="2000">
                    <a:solidFill>
                      <a:schemeClr val="tx1"/>
                    </a:solidFill>
                    <a:latin typeface="Corbel" pitchFamily="34" charset="0"/>
                  </a:defRPr>
                </a:lvl4pPr>
                <a:lvl5pPr marL="2057400" indent="-228600">
                  <a:spcBef>
                    <a:spcPct val="20000"/>
                  </a:spcBef>
                  <a:buClr>
                    <a:srgbClr val="E88651"/>
                  </a:buClr>
                  <a:buFont typeface="Wingdings 3" pitchFamily="18" charset="2"/>
                  <a:buChar char=""/>
                  <a:defRPr sz="2000">
                    <a:solidFill>
                      <a:schemeClr val="tx1"/>
                    </a:solidFill>
                    <a:latin typeface="Corbel" pitchFamily="34" charset="0"/>
                  </a:defRPr>
                </a:lvl5pPr>
                <a:lvl6pPr marL="25146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6pPr>
                <a:lvl7pPr marL="29718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7pPr>
                <a:lvl8pPr marL="34290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8pPr>
                <a:lvl9pPr marL="38862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9pPr>
              </a:lstStyle>
              <a:p>
                <a:pPr eaLnBrk="1" hangingPunct="1">
                  <a:buClrTx/>
                  <a:buSzTx/>
                  <a:buFontTx/>
                  <a:buNone/>
                </a:pPr>
                <a:r>
                  <a:rPr lang="en-US" altLang="en-US" sz="1800" dirty="0">
                    <a:latin typeface="Arial" charset="0"/>
                  </a:rPr>
                  <a:t>statement</a:t>
                </a:r>
              </a:p>
            </p:txBody>
          </p:sp>
          <p:sp>
            <p:nvSpPr>
              <p:cNvPr id="15" name="Text Box 28">
                <a:extLst>
                  <a:ext uri="{FF2B5EF4-FFF2-40B4-BE49-F238E27FC236}">
                    <a16:creationId xmlns:a16="http://schemas.microsoft.com/office/drawing/2014/main" id="{4F57ED45-5A70-4512-83B7-914CD3216ABD}"/>
                  </a:ext>
                </a:extLst>
              </p:cNvPr>
              <p:cNvSpPr txBox="1">
                <a:spLocks noChangeArrowheads="1"/>
              </p:cNvSpPr>
              <p:nvPr/>
            </p:nvSpPr>
            <p:spPr bwMode="auto">
              <a:xfrm>
                <a:off x="7505425" y="3859014"/>
                <a:ext cx="671979" cy="369332"/>
              </a:xfrm>
              <a:prstGeom prst="rect">
                <a:avLst/>
              </a:prstGeom>
              <a:noFill/>
              <a:ln w="12700" cap="sq">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buClr>
                    <a:schemeClr val="accent1"/>
                  </a:buClr>
                  <a:buSzPct val="80000"/>
                  <a:buFont typeface="Wingdings 2" pitchFamily="18" charset="2"/>
                  <a:buChar char=""/>
                  <a:defRPr sz="3200">
                    <a:solidFill>
                      <a:schemeClr val="tx1"/>
                    </a:solidFill>
                    <a:latin typeface="Corbel" pitchFamily="34" charset="0"/>
                  </a:defRPr>
                </a:lvl1pPr>
                <a:lvl2pPr marL="742950" indent="-285750">
                  <a:spcBef>
                    <a:spcPct val="20000"/>
                  </a:spcBef>
                  <a:buClr>
                    <a:schemeClr val="accent2"/>
                  </a:buClr>
                  <a:buSzPct val="90000"/>
                  <a:buFont typeface="Wingdings" pitchFamily="2" charset="2"/>
                  <a:buChar char=""/>
                  <a:defRPr sz="2800">
                    <a:solidFill>
                      <a:schemeClr val="tx1"/>
                    </a:solidFill>
                    <a:latin typeface="Corbel" pitchFamily="34" charset="0"/>
                  </a:defRPr>
                </a:lvl2pPr>
                <a:lvl3pPr marL="1143000" indent="-228600">
                  <a:spcBef>
                    <a:spcPct val="20000"/>
                  </a:spcBef>
                  <a:buClr>
                    <a:srgbClr val="E66C7D"/>
                  </a:buClr>
                  <a:buFont typeface="Arial" charset="0"/>
                  <a:buChar char="▪"/>
                  <a:defRPr sz="2400">
                    <a:solidFill>
                      <a:schemeClr val="tx1"/>
                    </a:solidFill>
                    <a:latin typeface="Corbel" pitchFamily="34" charset="0"/>
                  </a:defRPr>
                </a:lvl3pPr>
                <a:lvl4pPr marL="1600200" indent="-228600">
                  <a:spcBef>
                    <a:spcPct val="20000"/>
                  </a:spcBef>
                  <a:buClr>
                    <a:srgbClr val="6BB76D"/>
                  </a:buClr>
                  <a:buFont typeface="Arial" charset="0"/>
                  <a:buChar char="▪"/>
                  <a:defRPr sz="2000">
                    <a:solidFill>
                      <a:schemeClr val="tx1"/>
                    </a:solidFill>
                    <a:latin typeface="Corbel" pitchFamily="34" charset="0"/>
                  </a:defRPr>
                </a:lvl4pPr>
                <a:lvl5pPr marL="2057400" indent="-228600">
                  <a:spcBef>
                    <a:spcPct val="20000"/>
                  </a:spcBef>
                  <a:buClr>
                    <a:srgbClr val="E88651"/>
                  </a:buClr>
                  <a:buFont typeface="Wingdings 3" pitchFamily="18" charset="2"/>
                  <a:buChar char=""/>
                  <a:defRPr sz="2000">
                    <a:solidFill>
                      <a:schemeClr val="tx1"/>
                    </a:solidFill>
                    <a:latin typeface="Corbel" pitchFamily="34" charset="0"/>
                  </a:defRPr>
                </a:lvl5pPr>
                <a:lvl6pPr marL="25146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6pPr>
                <a:lvl7pPr marL="29718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7pPr>
                <a:lvl8pPr marL="34290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8pPr>
                <a:lvl9pPr marL="38862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9pPr>
              </a:lstStyle>
              <a:p>
                <a:pPr eaLnBrk="1" hangingPunct="1">
                  <a:buClrTx/>
                  <a:buSzTx/>
                  <a:buFontTx/>
                  <a:buNone/>
                </a:pPr>
                <a:r>
                  <a:rPr lang="en-US" altLang="en-US" sz="1800" dirty="0">
                    <a:latin typeface="Arial" charset="0"/>
                  </a:rPr>
                  <a:t>true</a:t>
                </a:r>
                <a:endParaRPr lang="en-US" altLang="en-US" sz="1800" baseline="-25000" dirty="0">
                  <a:latin typeface="Arial" charset="0"/>
                </a:endParaRPr>
              </a:p>
            </p:txBody>
          </p:sp>
          <p:sp>
            <p:nvSpPr>
              <p:cNvPr id="16" name="Text Box 29">
                <a:extLst>
                  <a:ext uri="{FF2B5EF4-FFF2-40B4-BE49-F238E27FC236}">
                    <a16:creationId xmlns:a16="http://schemas.microsoft.com/office/drawing/2014/main" id="{915740B6-FA9D-4C34-A65E-8D10E8BAF56B}"/>
                  </a:ext>
                </a:extLst>
              </p:cNvPr>
              <p:cNvSpPr txBox="1">
                <a:spLocks noChangeArrowheads="1"/>
              </p:cNvSpPr>
              <p:nvPr/>
            </p:nvSpPr>
            <p:spPr bwMode="auto">
              <a:xfrm>
                <a:off x="6962548" y="3262263"/>
                <a:ext cx="1124029" cy="369332"/>
              </a:xfrm>
              <a:prstGeom prst="rect">
                <a:avLst/>
              </a:prstGeom>
              <a:noFill/>
              <a:ln w="12700" cap="sq">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buClr>
                    <a:schemeClr val="accent1"/>
                  </a:buClr>
                  <a:buSzPct val="80000"/>
                  <a:buFont typeface="Wingdings 2" pitchFamily="18" charset="2"/>
                  <a:buChar char=""/>
                  <a:defRPr sz="3200">
                    <a:solidFill>
                      <a:schemeClr val="tx1"/>
                    </a:solidFill>
                    <a:latin typeface="Corbel" pitchFamily="34" charset="0"/>
                  </a:defRPr>
                </a:lvl1pPr>
                <a:lvl2pPr marL="742950" indent="-285750">
                  <a:spcBef>
                    <a:spcPct val="20000"/>
                  </a:spcBef>
                  <a:buClr>
                    <a:schemeClr val="accent2"/>
                  </a:buClr>
                  <a:buSzPct val="90000"/>
                  <a:buFont typeface="Wingdings" pitchFamily="2" charset="2"/>
                  <a:buChar char=""/>
                  <a:defRPr sz="2800">
                    <a:solidFill>
                      <a:schemeClr val="tx1"/>
                    </a:solidFill>
                    <a:latin typeface="Corbel" pitchFamily="34" charset="0"/>
                  </a:defRPr>
                </a:lvl2pPr>
                <a:lvl3pPr marL="1143000" indent="-228600">
                  <a:spcBef>
                    <a:spcPct val="20000"/>
                  </a:spcBef>
                  <a:buClr>
                    <a:srgbClr val="E66C7D"/>
                  </a:buClr>
                  <a:buFont typeface="Arial" charset="0"/>
                  <a:buChar char="▪"/>
                  <a:defRPr sz="2400">
                    <a:solidFill>
                      <a:schemeClr val="tx1"/>
                    </a:solidFill>
                    <a:latin typeface="Corbel" pitchFamily="34" charset="0"/>
                  </a:defRPr>
                </a:lvl3pPr>
                <a:lvl4pPr marL="1600200" indent="-228600">
                  <a:spcBef>
                    <a:spcPct val="20000"/>
                  </a:spcBef>
                  <a:buClr>
                    <a:srgbClr val="6BB76D"/>
                  </a:buClr>
                  <a:buFont typeface="Arial" charset="0"/>
                  <a:buChar char="▪"/>
                  <a:defRPr sz="2000">
                    <a:solidFill>
                      <a:schemeClr val="tx1"/>
                    </a:solidFill>
                    <a:latin typeface="Corbel" pitchFamily="34" charset="0"/>
                  </a:defRPr>
                </a:lvl4pPr>
                <a:lvl5pPr marL="2057400" indent="-228600">
                  <a:spcBef>
                    <a:spcPct val="20000"/>
                  </a:spcBef>
                  <a:buClr>
                    <a:srgbClr val="E88651"/>
                  </a:buClr>
                  <a:buFont typeface="Wingdings 3" pitchFamily="18" charset="2"/>
                  <a:buChar char=""/>
                  <a:defRPr sz="2000">
                    <a:solidFill>
                      <a:schemeClr val="tx1"/>
                    </a:solidFill>
                    <a:latin typeface="Corbel" pitchFamily="34" charset="0"/>
                  </a:defRPr>
                </a:lvl5pPr>
                <a:lvl6pPr marL="25146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6pPr>
                <a:lvl7pPr marL="29718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7pPr>
                <a:lvl8pPr marL="34290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8pPr>
                <a:lvl9pPr marL="38862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9pPr>
              </a:lstStyle>
              <a:p>
                <a:pPr eaLnBrk="1" hangingPunct="1">
                  <a:buClrTx/>
                  <a:buSzTx/>
                  <a:buFontTx/>
                  <a:buNone/>
                </a:pPr>
                <a:r>
                  <a:rPr lang="en-US" altLang="en-US" sz="1800" dirty="0">
                    <a:latin typeface="Arial" charset="0"/>
                  </a:rPr>
                  <a:t>condition</a:t>
                </a:r>
                <a:endParaRPr lang="en-US" altLang="en-US" sz="1800" baseline="-25000" dirty="0">
                  <a:latin typeface="Arial" charset="0"/>
                </a:endParaRPr>
              </a:p>
            </p:txBody>
          </p:sp>
          <p:cxnSp>
            <p:nvCxnSpPr>
              <p:cNvPr id="28" name="Straight Arrow Connector 27">
                <a:extLst>
                  <a:ext uri="{FF2B5EF4-FFF2-40B4-BE49-F238E27FC236}">
                    <a16:creationId xmlns:a16="http://schemas.microsoft.com/office/drawing/2014/main" id="{307355D4-7BC7-4EB9-A8B1-E5EFB39BC559}"/>
                  </a:ext>
                </a:extLst>
              </p:cNvPr>
              <p:cNvCxnSpPr>
                <a:cxnSpLocks/>
              </p:cNvCxnSpPr>
              <p:nvPr/>
            </p:nvCxnSpPr>
            <p:spPr>
              <a:xfrm>
                <a:off x="7521301" y="3786628"/>
                <a:ext cx="0" cy="61468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950CEFF-867D-4039-8B12-FDFA0D1B2439}"/>
                  </a:ext>
                </a:extLst>
              </p:cNvPr>
              <p:cNvCxnSpPr>
                <a:cxnSpLocks/>
              </p:cNvCxnSpPr>
              <p:nvPr/>
            </p:nvCxnSpPr>
            <p:spPr>
              <a:xfrm flipH="1">
                <a:off x="6204373" y="3454596"/>
                <a:ext cx="621838" cy="0"/>
              </a:xfrm>
              <a:prstGeom prst="straightConnector1">
                <a:avLst/>
              </a:prstGeom>
              <a:ln w="2222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18399E47-B8C9-423E-8262-56B2478E9A95}"/>
                  </a:ext>
                </a:extLst>
              </p:cNvPr>
              <p:cNvCxnSpPr>
                <a:cxnSpLocks/>
              </p:cNvCxnSpPr>
              <p:nvPr/>
            </p:nvCxnSpPr>
            <p:spPr>
              <a:xfrm>
                <a:off x="6439562" y="3451753"/>
                <a:ext cx="0" cy="1144774"/>
              </a:xfrm>
              <a:prstGeom prst="straightConnector1">
                <a:avLst/>
              </a:prstGeom>
              <a:ln w="2222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5DC4AE19-02FA-49BF-BCD5-EF595691AFA0}"/>
                  </a:ext>
                </a:extLst>
              </p:cNvPr>
              <p:cNvCxnSpPr>
                <a:cxnSpLocks/>
              </p:cNvCxnSpPr>
              <p:nvPr/>
            </p:nvCxnSpPr>
            <p:spPr>
              <a:xfrm flipV="1">
                <a:off x="6439562" y="4588107"/>
                <a:ext cx="479476" cy="0"/>
              </a:xfrm>
              <a:prstGeom prst="straightConnector1">
                <a:avLst/>
              </a:prstGeom>
              <a:ln w="222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19" name="Straight Arrow Connector 18">
              <a:extLst>
                <a:ext uri="{FF2B5EF4-FFF2-40B4-BE49-F238E27FC236}">
                  <a16:creationId xmlns:a16="http://schemas.microsoft.com/office/drawing/2014/main" id="{472993BA-64FC-4012-8DCF-BF9AEA172948}"/>
                </a:ext>
              </a:extLst>
            </p:cNvPr>
            <p:cNvCxnSpPr>
              <a:cxnSpLocks/>
            </p:cNvCxnSpPr>
            <p:nvPr/>
          </p:nvCxnSpPr>
          <p:spPr>
            <a:xfrm flipH="1">
              <a:off x="9357147" y="2954317"/>
              <a:ext cx="822960" cy="0"/>
            </a:xfrm>
            <a:prstGeom prst="straightConnector1">
              <a:avLst/>
            </a:prstGeom>
            <a:ln w="2222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graphicFrame>
            <p:nvGraphicFramePr>
              <p:cNvPr id="20" name="Table 3">
                <a:extLst>
                  <a:ext uri="{FF2B5EF4-FFF2-40B4-BE49-F238E27FC236}">
                    <a16:creationId xmlns:a16="http://schemas.microsoft.com/office/drawing/2014/main" id="{D7C88972-5F92-4465-B587-2F54FAD50F4C}"/>
                  </a:ext>
                </a:extLst>
              </p:cNvPr>
              <p:cNvGraphicFramePr>
                <a:graphicFrameLocks noGrp="1"/>
              </p:cNvGraphicFramePr>
              <p:nvPr>
                <p:extLst>
                  <p:ext uri="{D42A27DB-BD31-4B8C-83A1-F6EECF244321}">
                    <p14:modId xmlns:p14="http://schemas.microsoft.com/office/powerpoint/2010/main" val="131633601"/>
                  </p:ext>
                </p:extLst>
              </p:nvPr>
            </p:nvGraphicFramePr>
            <p:xfrm>
              <a:off x="6722795" y="2708298"/>
              <a:ext cx="4512614" cy="4114800"/>
            </p:xfrm>
            <a:graphic>
              <a:graphicData uri="http://schemas.openxmlformats.org/drawingml/2006/table">
                <a:tbl>
                  <a:tblPr firstRow="1" bandRow="1">
                    <a:tableStyleId>{5C22544A-7EE6-4342-B048-85BDC9FD1C3A}</a:tableStyleId>
                  </a:tblPr>
                  <a:tblGrid>
                    <a:gridCol w="4512614">
                      <a:extLst>
                        <a:ext uri="{9D8B030D-6E8A-4147-A177-3AD203B41FA5}">
                          <a16:colId xmlns:a16="http://schemas.microsoft.com/office/drawing/2014/main" val="571833362"/>
                        </a:ext>
                      </a:extLst>
                    </a:gridCol>
                  </a:tblGrid>
                  <a:tr h="370840">
                    <a:tc>
                      <a:txBody>
                        <a:bodyPr/>
                        <a:lstStyle/>
                        <a:p>
                          <a:pPr>
                            <a:lnSpc>
                              <a:spcPct val="100000"/>
                            </a:lnSpc>
                            <a:spcBef>
                              <a:spcPts val="600"/>
                            </a:spcBef>
                            <a:spcAft>
                              <a:spcPts val="0"/>
                            </a:spcAft>
                          </a:pPr>
                          <a:r>
                            <a:rPr lang="en-US" sz="2400" b="0" kern="1200" dirty="0">
                              <a:solidFill>
                                <a:schemeClr val="tx1"/>
                              </a:solidFill>
                              <a:latin typeface="+mj-lt"/>
                              <a:ea typeface="+mn-ea"/>
                              <a:cs typeface="+mn-cs"/>
                            </a:rPr>
                            <a:t>1:   Let </a:t>
                          </a:r>
                          <a14:m>
                            <m:oMath xmlns:m="http://schemas.openxmlformats.org/officeDocument/2006/math">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𝑚𝑎𝑟𝑘𝑠</m:t>
                              </m:r>
                            </m:oMath>
                          </a14:m>
                          <a:r>
                            <a:rPr lang="en-US" sz="2400" b="0" kern="1200" dirty="0">
                              <a:solidFill>
                                <a:schemeClr val="tx1"/>
                              </a:solidFill>
                              <a:latin typeface="+mj-lt"/>
                              <a:ea typeface="+mn-ea"/>
                              <a:cs typeface="+mn-cs"/>
                            </a:rPr>
                            <a:t> be a list of grades</a:t>
                          </a:r>
                        </a:p>
                      </a:txBody>
                      <a:tcPr>
                        <a:noFill/>
                      </a:tcPr>
                    </a:tc>
                    <a:extLst>
                      <a:ext uri="{0D108BD9-81ED-4DB2-BD59-A6C34878D82A}">
                        <a16:rowId xmlns:a16="http://schemas.microsoft.com/office/drawing/2014/main" val="1706979027"/>
                      </a:ext>
                    </a:extLst>
                  </a:tr>
                  <a:tr h="370840">
                    <a:tc>
                      <a:txBody>
                        <a:bodyPr/>
                        <a:lstStyle/>
                        <a:p>
                          <a:pPr>
                            <a:lnSpc>
                              <a:spcPct val="100000"/>
                            </a:lnSpc>
                            <a:spcBef>
                              <a:spcPts val="600"/>
                            </a:spcBef>
                            <a:spcAft>
                              <a:spcPts val="0"/>
                            </a:spcAft>
                          </a:pPr>
                          <a:r>
                            <a:rPr lang="en-US" sz="2400" b="0" kern="1200" dirty="0">
                              <a:solidFill>
                                <a:schemeClr val="tx1"/>
                              </a:solidFill>
                              <a:latin typeface="+mj-lt"/>
                              <a:ea typeface="+mn-ea"/>
                              <a:cs typeface="+mn-cs"/>
                            </a:rPr>
                            <a:t>2:</a:t>
                          </a:r>
                          <a:r>
                            <a:rPr lang="en-US" sz="2400" b="1" kern="1200" dirty="0">
                              <a:solidFill>
                                <a:schemeClr val="tx1"/>
                              </a:solidFill>
                              <a:latin typeface="+mj-lt"/>
                              <a:ea typeface="+mn-ea"/>
                              <a:cs typeface="+mn-cs"/>
                            </a:rPr>
                            <a:t>   input </a:t>
                          </a:r>
                          <a14:m>
                            <m:oMath xmlns:m="http://schemas.openxmlformats.org/officeDocument/2006/math">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𝑚𝑎𝑟𝑘𝑠</m:t>
                              </m:r>
                            </m:oMath>
                          </a14:m>
                          <a:endParaRPr lang="en-US" sz="2400" b="0" kern="1200" dirty="0">
                            <a:solidFill>
                              <a:schemeClr val="tx1"/>
                            </a:solidFill>
                            <a:latin typeface="+mj-lt"/>
                            <a:ea typeface="+mn-ea"/>
                            <a:cs typeface="+mn-cs"/>
                          </a:endParaRPr>
                        </a:p>
                      </a:txBody>
                      <a:tcPr>
                        <a:noFill/>
                      </a:tcPr>
                    </a:tc>
                    <a:extLst>
                      <a:ext uri="{0D108BD9-81ED-4DB2-BD59-A6C34878D82A}">
                        <a16:rowId xmlns:a16="http://schemas.microsoft.com/office/drawing/2014/main" val="873434603"/>
                      </a:ext>
                    </a:extLst>
                  </a:tr>
                  <a:tr h="370840">
                    <a:tc>
                      <a: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sz="2400" b="0" kern="1200" noProof="0" dirty="0">
                              <a:solidFill>
                                <a:schemeClr val="tx1"/>
                              </a:solidFill>
                              <a:latin typeface="+mj-lt"/>
                              <a:ea typeface="+mn-ea"/>
                              <a:cs typeface="+mn-cs"/>
                            </a:rPr>
                            <a:t>3:</a:t>
                          </a:r>
                          <a:r>
                            <a:rPr lang="en-US" sz="2400" b="1" kern="1200" noProof="0" dirty="0">
                              <a:solidFill>
                                <a:schemeClr val="tx1"/>
                              </a:solidFill>
                              <a:latin typeface="+mj-lt"/>
                              <a:ea typeface="+mn-ea"/>
                              <a:cs typeface="+mn-cs"/>
                            </a:rPr>
                            <a:t>   for</a:t>
                          </a:r>
                          <a:r>
                            <a:rPr lang="en-US" sz="2400" b="1" kern="1200" baseline="0" noProof="0" dirty="0">
                              <a:solidFill>
                                <a:schemeClr val="tx1"/>
                              </a:solidFill>
                              <a:latin typeface="+mj-lt"/>
                              <a:ea typeface="+mn-ea"/>
                              <a:cs typeface="+mn-cs"/>
                            </a:rPr>
                            <a:t> each</a:t>
                          </a:r>
                          <a:r>
                            <a:rPr lang="en-US" sz="2400" b="1" kern="1200" noProof="0" dirty="0">
                              <a:solidFill>
                                <a:schemeClr val="tx1"/>
                              </a:solidFill>
                              <a:latin typeface="+mj-lt"/>
                              <a:ea typeface="+mn-ea"/>
                              <a:cs typeface="+mn-cs"/>
                            </a:rPr>
                            <a:t> </a:t>
                          </a:r>
                          <a14:m>
                            <m:oMath xmlns:m="http://schemas.openxmlformats.org/officeDocument/2006/math">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𝑚𝑎𝑟𝑘𝑠</m:t>
                              </m:r>
                            </m:oMath>
                          </a14:m>
                          <a:r>
                            <a:rPr lang="en-US" sz="2400" b="0" kern="1200" dirty="0">
                              <a:solidFill>
                                <a:schemeClr val="tx1"/>
                              </a:solidFill>
                              <a:latin typeface="+mj-lt"/>
                              <a:ea typeface="+mn-ea"/>
                              <a:cs typeface="+mn-cs"/>
                            </a:rPr>
                            <a:t> in grades </a:t>
                          </a:r>
                          <a:r>
                            <a:rPr lang="en-US" sz="2400" b="1" kern="1200" dirty="0">
                              <a:solidFill>
                                <a:schemeClr val="tx1"/>
                              </a:solidFill>
                              <a:latin typeface="+mj-lt"/>
                              <a:ea typeface="+mn-ea"/>
                              <a:cs typeface="+mn-cs"/>
                            </a:rPr>
                            <a:t>do</a:t>
                          </a:r>
                          <a:r>
                            <a:rPr lang="en-US" sz="2400" b="0" kern="1200" dirty="0">
                              <a:solidFill>
                                <a:schemeClr val="tx1"/>
                              </a:solidFill>
                              <a:latin typeface="+mj-lt"/>
                              <a:ea typeface="+mn-ea"/>
                              <a:cs typeface="+mn-cs"/>
                            </a:rPr>
                            <a:t> </a:t>
                          </a:r>
                        </a:p>
                      </a:txBody>
                      <a:tcPr>
                        <a:noFill/>
                      </a:tcPr>
                    </a:tc>
                    <a:extLst>
                      <a:ext uri="{0D108BD9-81ED-4DB2-BD59-A6C34878D82A}">
                        <a16:rowId xmlns:a16="http://schemas.microsoft.com/office/drawing/2014/main" val="3430286157"/>
                      </a:ext>
                    </a:extLst>
                  </a:tr>
                  <a:tr h="370840">
                    <a:tc>
                      <a:txBody>
                        <a:bodyPr/>
                        <a:lstStyle/>
                        <a:p>
                          <a:pPr>
                            <a:lnSpc>
                              <a:spcPct val="100000"/>
                            </a:lnSpc>
                            <a:spcBef>
                              <a:spcPts val="600"/>
                            </a:spcBef>
                            <a:spcAft>
                              <a:spcPts val="0"/>
                            </a:spcAft>
                          </a:pPr>
                          <a:r>
                            <a:rPr lang="en-US" sz="2400" b="0" kern="1200" dirty="0">
                              <a:solidFill>
                                <a:schemeClr val="tx1"/>
                              </a:solidFill>
                              <a:latin typeface="+mj-lt"/>
                              <a:ea typeface="+mn-ea"/>
                              <a:cs typeface="+mn-cs"/>
                            </a:rPr>
                            <a:t>4:           </a:t>
                          </a:r>
                          <a:r>
                            <a:rPr lang="en-US" sz="2400" b="1" kern="1200" dirty="0">
                              <a:solidFill>
                                <a:schemeClr val="tx1"/>
                              </a:solidFill>
                              <a:latin typeface="+mj-lt"/>
                              <a:ea typeface="+mn-ea"/>
                              <a:cs typeface="+mn-cs"/>
                            </a:rPr>
                            <a:t>if  </a:t>
                          </a:r>
                          <a14:m>
                            <m:oMath xmlns:m="http://schemas.openxmlformats.org/officeDocument/2006/math">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𝑚𝑎𝑟𝑘𝑠</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&gt;69</m:t>
                              </m:r>
                            </m:oMath>
                          </a14:m>
                          <a:r>
                            <a:rPr lang="en-US" sz="2400" b="0" kern="1200" dirty="0">
                              <a:solidFill>
                                <a:schemeClr val="tx1"/>
                              </a:solidFill>
                              <a:latin typeface="+mj-lt"/>
                              <a:ea typeface="+mn-ea"/>
                              <a:cs typeface="+mn-cs"/>
                            </a:rPr>
                            <a:t> </a:t>
                          </a:r>
                          <a:r>
                            <a:rPr lang="en-US" sz="2400" b="1" kern="1200" dirty="0">
                              <a:solidFill>
                                <a:schemeClr val="tx1"/>
                              </a:solidFill>
                              <a:latin typeface="+mj-lt"/>
                              <a:ea typeface="+mn-ea"/>
                              <a:cs typeface="+mn-cs"/>
                            </a:rPr>
                            <a:t>then</a:t>
                          </a:r>
                          <a:endParaRPr lang="en-US" sz="2400" b="0" kern="1200" dirty="0">
                            <a:solidFill>
                              <a:schemeClr val="tx1"/>
                            </a:solidFill>
                            <a:latin typeface="+mj-lt"/>
                            <a:ea typeface="+mn-ea"/>
                            <a:cs typeface="+mn-cs"/>
                          </a:endParaRPr>
                        </a:p>
                      </a:txBody>
                      <a:tcPr>
                        <a:noFill/>
                      </a:tcPr>
                    </a:tc>
                    <a:extLst>
                      <a:ext uri="{0D108BD9-81ED-4DB2-BD59-A6C34878D82A}">
                        <a16:rowId xmlns:a16="http://schemas.microsoft.com/office/drawing/2014/main" val="127835810"/>
                      </a:ext>
                    </a:extLst>
                  </a:tr>
                  <a:tr h="370840">
                    <a:tc>
                      <a:txBody>
                        <a:bodyPr/>
                        <a:lstStyle/>
                        <a:p>
                          <a:pPr>
                            <a:lnSpc>
                              <a:spcPct val="100000"/>
                            </a:lnSpc>
                            <a:spcBef>
                              <a:spcPts val="600"/>
                            </a:spcBef>
                            <a:spcAft>
                              <a:spcPts val="0"/>
                            </a:spcAft>
                          </a:pPr>
                          <a:r>
                            <a:rPr lang="en-US" sz="2400" b="0" kern="1200" dirty="0">
                              <a:solidFill>
                                <a:schemeClr val="tx1"/>
                              </a:solidFill>
                              <a:latin typeface="+mj-lt"/>
                              <a:ea typeface="+mn-ea"/>
                              <a:cs typeface="+mn-cs"/>
                            </a:rPr>
                            <a:t>5:                   </a:t>
                          </a:r>
                          <a:r>
                            <a:rPr lang="en-US" sz="2400" b="1" kern="1200" dirty="0">
                              <a:solidFill>
                                <a:schemeClr val="tx1"/>
                              </a:solidFill>
                              <a:latin typeface="+mj-lt"/>
                              <a:ea typeface="+mn-ea"/>
                              <a:cs typeface="+mn-cs"/>
                            </a:rPr>
                            <a:t>output</a:t>
                          </a:r>
                          <a:r>
                            <a:rPr lang="en-US" sz="2400" b="0" kern="1200" dirty="0">
                              <a:solidFill>
                                <a:schemeClr val="tx1"/>
                              </a:solidFill>
                              <a:latin typeface="+mj-lt"/>
                              <a:ea typeface="+mn-ea"/>
                              <a:cs typeface="+mn-cs"/>
                            </a:rPr>
                            <a:t> pass</a:t>
                          </a:r>
                        </a:p>
                      </a:txBody>
                      <a:tcPr>
                        <a:noFill/>
                      </a:tcPr>
                    </a:tc>
                    <a:extLst>
                      <a:ext uri="{0D108BD9-81ED-4DB2-BD59-A6C34878D82A}">
                        <a16:rowId xmlns:a16="http://schemas.microsoft.com/office/drawing/2014/main" val="1632288200"/>
                      </a:ext>
                    </a:extLst>
                  </a:tr>
                  <a:tr h="370840">
                    <a:tc>
                      <a:txBody>
                        <a:bodyPr/>
                        <a:lstStyle/>
                        <a:p>
                          <a:pPr>
                            <a:lnSpc>
                              <a:spcPct val="100000"/>
                            </a:lnSpc>
                            <a:spcBef>
                              <a:spcPts val="600"/>
                            </a:spcBef>
                            <a:spcAft>
                              <a:spcPts val="0"/>
                            </a:spcAft>
                          </a:pPr>
                          <a:r>
                            <a:rPr lang="en-US" sz="2400" b="0" kern="1200" dirty="0">
                              <a:solidFill>
                                <a:schemeClr val="tx1"/>
                              </a:solidFill>
                              <a:latin typeface="+mj-lt"/>
                              <a:ea typeface="+mn-ea"/>
                              <a:cs typeface="+mn-cs"/>
                            </a:rPr>
                            <a:t>6:           </a:t>
                          </a:r>
                          <a:r>
                            <a:rPr lang="en-US" sz="2400" b="1" kern="1200" dirty="0">
                              <a:solidFill>
                                <a:schemeClr val="tx1"/>
                              </a:solidFill>
                              <a:latin typeface="+mj-lt"/>
                              <a:ea typeface="+mn-ea"/>
                              <a:cs typeface="+mn-cs"/>
                            </a:rPr>
                            <a:t>else</a:t>
                          </a:r>
                        </a:p>
                      </a:txBody>
                      <a:tcPr>
                        <a:noFill/>
                      </a:tcPr>
                    </a:tc>
                    <a:extLst>
                      <a:ext uri="{0D108BD9-81ED-4DB2-BD59-A6C34878D82A}">
                        <a16:rowId xmlns:a16="http://schemas.microsoft.com/office/drawing/2014/main" val="3339446464"/>
                      </a:ext>
                    </a:extLst>
                  </a:tr>
                  <a:tr h="370840">
                    <a:tc>
                      <a: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sz="2400" b="0" kern="1200" dirty="0">
                              <a:solidFill>
                                <a:schemeClr val="tx1"/>
                              </a:solidFill>
                              <a:latin typeface="+mj-lt"/>
                              <a:ea typeface="+mn-ea"/>
                              <a:cs typeface="+mn-cs"/>
                            </a:rPr>
                            <a:t>7:</a:t>
                          </a:r>
                          <a:r>
                            <a:rPr lang="en-US" sz="2400" b="1" kern="1200" noProof="0" dirty="0">
                              <a:solidFill>
                                <a:schemeClr val="tx1"/>
                              </a:solidFill>
                              <a:latin typeface="+mj-lt"/>
                              <a:ea typeface="+mn-ea"/>
                              <a:cs typeface="+mn-cs"/>
                            </a:rPr>
                            <a:t>                   </a:t>
                          </a:r>
                          <a:r>
                            <a:rPr lang="en-US" sz="2400" b="1" kern="1200" dirty="0">
                              <a:solidFill>
                                <a:schemeClr val="tx1"/>
                              </a:solidFill>
                              <a:latin typeface="+mj-lt"/>
                              <a:ea typeface="+mn-ea"/>
                              <a:cs typeface="+mn-cs"/>
                            </a:rPr>
                            <a:t>output </a:t>
                          </a:r>
                          <a14:m>
                            <m:oMath xmlns:m="http://schemas.openxmlformats.org/officeDocument/2006/math">
                              <m:r>
                                <m:rPr>
                                  <m:sty m:val="p"/>
                                </m:rPr>
                                <a:rPr lang="en-US" sz="2400" b="0" i="0" dirty="0" smtClean="0">
                                  <a:solidFill>
                                    <a:schemeClr val="tx1"/>
                                  </a:solidFill>
                                  <a:latin typeface="Cambria Math" panose="02040503050406030204" pitchFamily="18" charset="0"/>
                                </a:rPr>
                                <m:t>fail</m:t>
                              </m:r>
                            </m:oMath>
                          </a14:m>
                          <a:r>
                            <a:rPr lang="en-US" sz="2400" b="0" kern="1200" dirty="0">
                              <a:solidFill>
                                <a:schemeClr val="tx1"/>
                              </a:solidFill>
                              <a:latin typeface="+mj-lt"/>
                              <a:ea typeface="+mn-ea"/>
                              <a:cs typeface="+mn-cs"/>
                            </a:rPr>
                            <a:t> </a:t>
                          </a:r>
                          <a:endParaRPr lang="en-US" sz="2400" b="1" kern="1200" dirty="0">
                            <a:solidFill>
                              <a:schemeClr val="tx1"/>
                            </a:solidFill>
                            <a:latin typeface="+mj-lt"/>
                            <a:ea typeface="+mn-ea"/>
                            <a:cs typeface="+mn-cs"/>
                          </a:endParaRPr>
                        </a:p>
                      </a:txBody>
                      <a:tcPr>
                        <a:noFill/>
                      </a:tcPr>
                    </a:tc>
                    <a:extLst>
                      <a:ext uri="{0D108BD9-81ED-4DB2-BD59-A6C34878D82A}">
                        <a16:rowId xmlns:a16="http://schemas.microsoft.com/office/drawing/2014/main" val="3645704433"/>
                      </a:ext>
                    </a:extLst>
                  </a:tr>
                  <a:tr h="370840">
                    <a:tc>
                      <a: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sz="2400" b="0" kern="1200" dirty="0">
                              <a:solidFill>
                                <a:schemeClr val="tx1"/>
                              </a:solidFill>
                              <a:latin typeface="+mj-lt"/>
                              <a:ea typeface="+mn-ea"/>
                              <a:cs typeface="+mn-cs"/>
                            </a:rPr>
                            <a:t>8:           </a:t>
                          </a:r>
                          <a:r>
                            <a:rPr lang="en-US" sz="2400" b="1" kern="1200" dirty="0">
                              <a:solidFill>
                                <a:schemeClr val="tx1"/>
                              </a:solidFill>
                              <a:latin typeface="+mj-lt"/>
                              <a:ea typeface="+mn-ea"/>
                              <a:cs typeface="+mn-cs"/>
                            </a:rPr>
                            <a:t>end if</a:t>
                          </a:r>
                          <a:endParaRPr lang="en-US" sz="2400" b="0" i="0" kern="1200" dirty="0">
                            <a:solidFill>
                              <a:schemeClr val="tx1"/>
                            </a:solidFill>
                            <a:latin typeface="+mj-lt"/>
                            <a:ea typeface="+mn-ea"/>
                            <a:cs typeface="+mn-cs"/>
                          </a:endParaRPr>
                        </a:p>
                      </a:txBody>
                      <a:tcPr>
                        <a:noFill/>
                      </a:tcPr>
                    </a:tc>
                    <a:extLst>
                      <a:ext uri="{0D108BD9-81ED-4DB2-BD59-A6C34878D82A}">
                        <a16:rowId xmlns:a16="http://schemas.microsoft.com/office/drawing/2014/main" val="3879009675"/>
                      </a:ext>
                    </a:extLst>
                  </a:tr>
                  <a:tr h="370840">
                    <a:tc>
                      <a: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sz="2400" b="0" i="0" kern="1200" dirty="0">
                              <a:solidFill>
                                <a:schemeClr val="tx1"/>
                              </a:solidFill>
                              <a:latin typeface="+mj-lt"/>
                              <a:ea typeface="+mn-ea"/>
                              <a:cs typeface="+mn-cs"/>
                            </a:rPr>
                            <a:t>9:   </a:t>
                          </a:r>
                          <a:r>
                            <a:rPr lang="en-US" sz="2400" b="1" i="0" kern="1200" dirty="0">
                              <a:solidFill>
                                <a:schemeClr val="tx1"/>
                              </a:solidFill>
                              <a:latin typeface="+mj-lt"/>
                              <a:ea typeface="+mn-ea"/>
                              <a:cs typeface="+mn-cs"/>
                            </a:rPr>
                            <a:t>end for</a:t>
                          </a:r>
                        </a:p>
                      </a:txBody>
                      <a:tcPr>
                        <a:noFill/>
                      </a:tcPr>
                    </a:tc>
                    <a:extLst>
                      <a:ext uri="{0D108BD9-81ED-4DB2-BD59-A6C34878D82A}">
                        <a16:rowId xmlns:a16="http://schemas.microsoft.com/office/drawing/2014/main" val="4262081753"/>
                      </a:ext>
                    </a:extLst>
                  </a:tr>
                </a:tbl>
              </a:graphicData>
            </a:graphic>
          </p:graphicFrame>
        </mc:Choice>
        <mc:Fallback xmlns="">
          <p:graphicFrame>
            <p:nvGraphicFramePr>
              <p:cNvPr id="20" name="Table 3">
                <a:extLst>
                  <a:ext uri="{FF2B5EF4-FFF2-40B4-BE49-F238E27FC236}">
                    <a16:creationId xmlns:a16="http://schemas.microsoft.com/office/drawing/2014/main" id="{D7C88972-5F92-4465-B587-2F54FAD50F4C}"/>
                  </a:ext>
                </a:extLst>
              </p:cNvPr>
              <p:cNvGraphicFramePr>
                <a:graphicFrameLocks noGrp="1"/>
              </p:cNvGraphicFramePr>
              <p:nvPr>
                <p:extLst>
                  <p:ext uri="{D42A27DB-BD31-4B8C-83A1-F6EECF244321}">
                    <p14:modId xmlns:p14="http://schemas.microsoft.com/office/powerpoint/2010/main" val="131633601"/>
                  </p:ext>
                </p:extLst>
              </p:nvPr>
            </p:nvGraphicFramePr>
            <p:xfrm>
              <a:off x="6722795" y="2708298"/>
              <a:ext cx="4512614" cy="4114800"/>
            </p:xfrm>
            <a:graphic>
              <a:graphicData uri="http://schemas.openxmlformats.org/drawingml/2006/table">
                <a:tbl>
                  <a:tblPr firstRow="1" bandRow="1">
                    <a:tableStyleId>{5C22544A-7EE6-4342-B048-85BDC9FD1C3A}</a:tableStyleId>
                  </a:tblPr>
                  <a:tblGrid>
                    <a:gridCol w="4512614">
                      <a:extLst>
                        <a:ext uri="{9D8B030D-6E8A-4147-A177-3AD203B41FA5}">
                          <a16:colId xmlns:a16="http://schemas.microsoft.com/office/drawing/2014/main" val="571833362"/>
                        </a:ext>
                      </a:extLst>
                    </a:gridCol>
                  </a:tblGrid>
                  <a:tr h="457200">
                    <a:tc>
                      <a:txBody>
                        <a:bodyPr/>
                        <a:lstStyle/>
                        <a:p>
                          <a:endParaRPr lang="en-US"/>
                        </a:p>
                      </a:txBody>
                      <a:tcPr>
                        <a:blipFill>
                          <a:blip r:embed="rId3"/>
                          <a:stretch>
                            <a:fillRect l="-135" t="-10667" r="-539" b="-830667"/>
                          </a:stretch>
                        </a:blipFill>
                      </a:tcPr>
                    </a:tc>
                    <a:extLst>
                      <a:ext uri="{0D108BD9-81ED-4DB2-BD59-A6C34878D82A}">
                        <a16:rowId xmlns:a16="http://schemas.microsoft.com/office/drawing/2014/main" val="1706979027"/>
                      </a:ext>
                    </a:extLst>
                  </a:tr>
                  <a:tr h="457200">
                    <a:tc>
                      <a:txBody>
                        <a:bodyPr/>
                        <a:lstStyle/>
                        <a:p>
                          <a:endParaRPr lang="en-US"/>
                        </a:p>
                      </a:txBody>
                      <a:tcPr>
                        <a:blipFill>
                          <a:blip r:embed="rId3"/>
                          <a:stretch>
                            <a:fillRect l="-135" t="-110667" r="-539" b="-730667"/>
                          </a:stretch>
                        </a:blipFill>
                      </a:tcPr>
                    </a:tc>
                    <a:extLst>
                      <a:ext uri="{0D108BD9-81ED-4DB2-BD59-A6C34878D82A}">
                        <a16:rowId xmlns:a16="http://schemas.microsoft.com/office/drawing/2014/main" val="873434603"/>
                      </a:ext>
                    </a:extLst>
                  </a:tr>
                  <a:tr h="457200">
                    <a:tc>
                      <a:txBody>
                        <a:bodyPr/>
                        <a:lstStyle/>
                        <a:p>
                          <a:endParaRPr lang="en-US"/>
                        </a:p>
                      </a:txBody>
                      <a:tcPr>
                        <a:blipFill>
                          <a:blip r:embed="rId3"/>
                          <a:stretch>
                            <a:fillRect l="-135" t="-210667" r="-539" b="-630667"/>
                          </a:stretch>
                        </a:blipFill>
                      </a:tcPr>
                    </a:tc>
                    <a:extLst>
                      <a:ext uri="{0D108BD9-81ED-4DB2-BD59-A6C34878D82A}">
                        <a16:rowId xmlns:a16="http://schemas.microsoft.com/office/drawing/2014/main" val="3430286157"/>
                      </a:ext>
                    </a:extLst>
                  </a:tr>
                  <a:tr h="457200">
                    <a:tc>
                      <a:txBody>
                        <a:bodyPr/>
                        <a:lstStyle/>
                        <a:p>
                          <a:endParaRPr lang="en-US"/>
                        </a:p>
                      </a:txBody>
                      <a:tcPr>
                        <a:blipFill>
                          <a:blip r:embed="rId3"/>
                          <a:stretch>
                            <a:fillRect l="-135" t="-310667" r="-539" b="-530667"/>
                          </a:stretch>
                        </a:blipFill>
                      </a:tcPr>
                    </a:tc>
                    <a:extLst>
                      <a:ext uri="{0D108BD9-81ED-4DB2-BD59-A6C34878D82A}">
                        <a16:rowId xmlns:a16="http://schemas.microsoft.com/office/drawing/2014/main" val="127835810"/>
                      </a:ext>
                    </a:extLst>
                  </a:tr>
                  <a:tr h="457200">
                    <a:tc>
                      <a:txBody>
                        <a:bodyPr/>
                        <a:lstStyle/>
                        <a:p>
                          <a:pPr>
                            <a:lnSpc>
                              <a:spcPct val="100000"/>
                            </a:lnSpc>
                            <a:spcBef>
                              <a:spcPts val="600"/>
                            </a:spcBef>
                            <a:spcAft>
                              <a:spcPts val="0"/>
                            </a:spcAft>
                          </a:pPr>
                          <a:r>
                            <a:rPr lang="en-US" sz="2400" b="0" kern="1200" dirty="0">
                              <a:solidFill>
                                <a:schemeClr val="tx1"/>
                              </a:solidFill>
                              <a:latin typeface="+mj-lt"/>
                              <a:ea typeface="+mn-ea"/>
                              <a:cs typeface="+mn-cs"/>
                            </a:rPr>
                            <a:t>5:                   </a:t>
                          </a:r>
                          <a:r>
                            <a:rPr lang="en-US" sz="2400" b="1" kern="1200" dirty="0">
                              <a:solidFill>
                                <a:schemeClr val="tx1"/>
                              </a:solidFill>
                              <a:latin typeface="+mj-lt"/>
                              <a:ea typeface="+mn-ea"/>
                              <a:cs typeface="+mn-cs"/>
                            </a:rPr>
                            <a:t>output</a:t>
                          </a:r>
                          <a:r>
                            <a:rPr lang="en-US" sz="2400" b="0" kern="1200" dirty="0">
                              <a:solidFill>
                                <a:schemeClr val="tx1"/>
                              </a:solidFill>
                              <a:latin typeface="+mj-lt"/>
                              <a:ea typeface="+mn-ea"/>
                              <a:cs typeface="+mn-cs"/>
                            </a:rPr>
                            <a:t> pass</a:t>
                          </a:r>
                        </a:p>
                      </a:txBody>
                      <a:tcPr>
                        <a:noFill/>
                      </a:tcPr>
                    </a:tc>
                    <a:extLst>
                      <a:ext uri="{0D108BD9-81ED-4DB2-BD59-A6C34878D82A}">
                        <a16:rowId xmlns:a16="http://schemas.microsoft.com/office/drawing/2014/main" val="1632288200"/>
                      </a:ext>
                    </a:extLst>
                  </a:tr>
                  <a:tr h="457200">
                    <a:tc>
                      <a:txBody>
                        <a:bodyPr/>
                        <a:lstStyle/>
                        <a:p>
                          <a:pPr>
                            <a:lnSpc>
                              <a:spcPct val="100000"/>
                            </a:lnSpc>
                            <a:spcBef>
                              <a:spcPts val="600"/>
                            </a:spcBef>
                            <a:spcAft>
                              <a:spcPts val="0"/>
                            </a:spcAft>
                          </a:pPr>
                          <a:r>
                            <a:rPr lang="en-US" sz="2400" b="0" kern="1200" dirty="0">
                              <a:solidFill>
                                <a:schemeClr val="tx1"/>
                              </a:solidFill>
                              <a:latin typeface="+mj-lt"/>
                              <a:ea typeface="+mn-ea"/>
                              <a:cs typeface="+mn-cs"/>
                            </a:rPr>
                            <a:t>6:           </a:t>
                          </a:r>
                          <a:r>
                            <a:rPr lang="en-US" sz="2400" b="1" kern="1200" dirty="0">
                              <a:solidFill>
                                <a:schemeClr val="tx1"/>
                              </a:solidFill>
                              <a:latin typeface="+mj-lt"/>
                              <a:ea typeface="+mn-ea"/>
                              <a:cs typeface="+mn-cs"/>
                            </a:rPr>
                            <a:t>else</a:t>
                          </a:r>
                        </a:p>
                      </a:txBody>
                      <a:tcPr>
                        <a:noFill/>
                      </a:tcPr>
                    </a:tc>
                    <a:extLst>
                      <a:ext uri="{0D108BD9-81ED-4DB2-BD59-A6C34878D82A}">
                        <a16:rowId xmlns:a16="http://schemas.microsoft.com/office/drawing/2014/main" val="3339446464"/>
                      </a:ext>
                    </a:extLst>
                  </a:tr>
                  <a:tr h="457200">
                    <a:tc>
                      <a:txBody>
                        <a:bodyPr/>
                        <a:lstStyle/>
                        <a:p>
                          <a:endParaRPr lang="en-US"/>
                        </a:p>
                      </a:txBody>
                      <a:tcPr>
                        <a:blipFill>
                          <a:blip r:embed="rId3"/>
                          <a:stretch>
                            <a:fillRect l="-135" t="-612000" r="-539" b="-229333"/>
                          </a:stretch>
                        </a:blipFill>
                      </a:tcPr>
                    </a:tc>
                    <a:extLst>
                      <a:ext uri="{0D108BD9-81ED-4DB2-BD59-A6C34878D82A}">
                        <a16:rowId xmlns:a16="http://schemas.microsoft.com/office/drawing/2014/main" val="3645704433"/>
                      </a:ext>
                    </a:extLst>
                  </a:tr>
                  <a:tr h="457200">
                    <a:tc>
                      <a: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sz="2400" b="0" kern="1200" dirty="0">
                              <a:solidFill>
                                <a:schemeClr val="tx1"/>
                              </a:solidFill>
                              <a:latin typeface="+mj-lt"/>
                              <a:ea typeface="+mn-ea"/>
                              <a:cs typeface="+mn-cs"/>
                            </a:rPr>
                            <a:t>8:           </a:t>
                          </a:r>
                          <a:r>
                            <a:rPr lang="en-US" sz="2400" b="1" kern="1200" dirty="0">
                              <a:solidFill>
                                <a:schemeClr val="tx1"/>
                              </a:solidFill>
                              <a:latin typeface="+mj-lt"/>
                              <a:ea typeface="+mn-ea"/>
                              <a:cs typeface="+mn-cs"/>
                            </a:rPr>
                            <a:t>end if</a:t>
                          </a:r>
                          <a:endParaRPr lang="en-US" sz="2400" b="0" i="0" kern="1200" dirty="0">
                            <a:solidFill>
                              <a:schemeClr val="tx1"/>
                            </a:solidFill>
                            <a:latin typeface="+mj-lt"/>
                            <a:ea typeface="+mn-ea"/>
                            <a:cs typeface="+mn-cs"/>
                          </a:endParaRPr>
                        </a:p>
                      </a:txBody>
                      <a:tcPr>
                        <a:noFill/>
                      </a:tcPr>
                    </a:tc>
                    <a:extLst>
                      <a:ext uri="{0D108BD9-81ED-4DB2-BD59-A6C34878D82A}">
                        <a16:rowId xmlns:a16="http://schemas.microsoft.com/office/drawing/2014/main" val="3879009675"/>
                      </a:ext>
                    </a:extLst>
                  </a:tr>
                  <a:tr h="457200">
                    <a:tc>
                      <a: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sz="2400" b="0" i="0" kern="1200" dirty="0">
                              <a:solidFill>
                                <a:schemeClr val="tx1"/>
                              </a:solidFill>
                              <a:latin typeface="+mj-lt"/>
                              <a:ea typeface="+mn-ea"/>
                              <a:cs typeface="+mn-cs"/>
                            </a:rPr>
                            <a:t>9:   </a:t>
                          </a:r>
                          <a:r>
                            <a:rPr lang="en-US" sz="2400" b="1" i="0" kern="1200" dirty="0">
                              <a:solidFill>
                                <a:schemeClr val="tx1"/>
                              </a:solidFill>
                              <a:latin typeface="+mj-lt"/>
                              <a:ea typeface="+mn-ea"/>
                              <a:cs typeface="+mn-cs"/>
                            </a:rPr>
                            <a:t>end for</a:t>
                          </a:r>
                        </a:p>
                      </a:txBody>
                      <a:tcPr>
                        <a:noFill/>
                      </a:tcPr>
                    </a:tc>
                    <a:extLst>
                      <a:ext uri="{0D108BD9-81ED-4DB2-BD59-A6C34878D82A}">
                        <a16:rowId xmlns:a16="http://schemas.microsoft.com/office/drawing/2014/main" val="4262081753"/>
                      </a:ext>
                    </a:extLst>
                  </a:tr>
                </a:tbl>
              </a:graphicData>
            </a:graphic>
          </p:graphicFrame>
        </mc:Fallback>
      </mc:AlternateContent>
    </p:spTree>
    <p:custDataLst>
      <p:tags r:id="rId1"/>
    </p:custDataLst>
    <p:extLst>
      <p:ext uri="{BB962C8B-B14F-4D97-AF65-F5344CB8AC3E}">
        <p14:creationId xmlns:p14="http://schemas.microsoft.com/office/powerpoint/2010/main" val="9878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43000" y="554038"/>
            <a:ext cx="7086600" cy="436563"/>
          </a:xfrm>
        </p:spPr>
        <p:txBody>
          <a:bodyPr/>
          <a:lstStyle/>
          <a:p>
            <a:r>
              <a:rPr lang="en-US" sz="4000" dirty="0"/>
              <a:t>How to Represent an Algorithm?</a:t>
            </a:r>
          </a:p>
        </p:txBody>
      </p:sp>
      <p:sp>
        <p:nvSpPr>
          <p:cNvPr id="3075" name="Rectangle 3"/>
          <p:cNvSpPr>
            <a:spLocks noGrp="1" noChangeArrowheads="1"/>
          </p:cNvSpPr>
          <p:nvPr>
            <p:ph type="body" idx="1"/>
          </p:nvPr>
        </p:nvSpPr>
        <p:spPr>
          <a:xfrm>
            <a:off x="1055911" y="1453242"/>
            <a:ext cx="9557660" cy="5404758"/>
          </a:xfrm>
          <a:ln w="15875">
            <a:noFill/>
          </a:ln>
        </p:spPr>
        <p:txBody>
          <a:bodyPr>
            <a:normAutofit/>
          </a:bodyPr>
          <a:lstStyle/>
          <a:p>
            <a:pPr algn="just"/>
            <a:r>
              <a:rPr lang="en-US" sz="2400" dirty="0"/>
              <a:t>An algorithm is represented using </a:t>
            </a:r>
            <a:r>
              <a:rPr lang="en-US" sz="2400" b="1" dirty="0">
                <a:solidFill>
                  <a:srgbClr val="FF0000"/>
                </a:solidFill>
              </a:rPr>
              <a:t>Pseudocode </a:t>
            </a:r>
            <a:r>
              <a:rPr lang="en-US" sz="2400" dirty="0"/>
              <a:t>which is more structured than English language but less detailed than a program. </a:t>
            </a:r>
            <a:endParaRPr lang="en-US" sz="2400" b="1" dirty="0"/>
          </a:p>
          <a:p>
            <a:pPr algn="just"/>
            <a:endParaRPr lang="en-US" sz="1800" dirty="0"/>
          </a:p>
          <a:p>
            <a:pPr algn="just"/>
            <a:r>
              <a:rPr lang="en-US" sz="2400" dirty="0"/>
              <a:t>A </a:t>
            </a:r>
            <a:r>
              <a:rPr lang="en-US" sz="2400" b="1" dirty="0">
                <a:solidFill>
                  <a:srgbClr val="FF0000"/>
                </a:solidFill>
              </a:rPr>
              <a:t>computer program</a:t>
            </a:r>
            <a:r>
              <a:rPr lang="en-US" sz="2400" dirty="0"/>
              <a:t> is a concrete representation of an algorithm in some programming language.</a:t>
            </a:r>
          </a:p>
          <a:p>
            <a:pPr lvl="1" algn="just"/>
            <a:r>
              <a:rPr lang="en-US" dirty="0"/>
              <a:t>Set of instructions which the computer follows to solve a problem</a:t>
            </a:r>
          </a:p>
          <a:p>
            <a:pPr algn="just"/>
            <a:endParaRPr lang="en-US" sz="1800" dirty="0"/>
          </a:p>
          <a:p>
            <a:pPr algn="just"/>
            <a:r>
              <a:rPr lang="en-US" sz="2400" dirty="0"/>
              <a:t>Pseudocode is high-level description of an algorithm that hides program design issues.</a:t>
            </a:r>
          </a:p>
        </p:txBody>
      </p:sp>
      <p:sp>
        <p:nvSpPr>
          <p:cNvPr id="3" name="Slide Number Placeholder 2"/>
          <p:cNvSpPr>
            <a:spLocks noGrp="1"/>
          </p:cNvSpPr>
          <p:nvPr>
            <p:ph type="sldNum" sz="quarter" idx="12"/>
          </p:nvPr>
        </p:nvSpPr>
        <p:spPr/>
        <p:txBody>
          <a:bodyPr/>
          <a:lstStyle/>
          <a:p>
            <a:fld id="{3485D9CA-6DAA-4C3C-A3E2-EDEA918D5F89}" type="slidenum">
              <a:rPr lang="en-US">
                <a:latin typeface="Calibri"/>
              </a:rPr>
              <a:pPr/>
              <a:t>12</a:t>
            </a:fld>
            <a:endParaRPr lang="en-US">
              <a:latin typeface="Calibri"/>
            </a:endParaRPr>
          </a:p>
        </p:txBody>
      </p:sp>
      <p:grpSp>
        <p:nvGrpSpPr>
          <p:cNvPr id="5" name="Group 4">
            <a:extLst>
              <a:ext uri="{FF2B5EF4-FFF2-40B4-BE49-F238E27FC236}">
                <a16:creationId xmlns:a16="http://schemas.microsoft.com/office/drawing/2014/main" id="{7770AC44-1677-4D61-9E73-E7457E016751}"/>
              </a:ext>
            </a:extLst>
          </p:cNvPr>
          <p:cNvGrpSpPr/>
          <p:nvPr/>
        </p:nvGrpSpPr>
        <p:grpSpPr>
          <a:xfrm>
            <a:off x="1812617" y="5185360"/>
            <a:ext cx="8044248" cy="1323439"/>
            <a:chOff x="397476" y="2927332"/>
            <a:chExt cx="8044248" cy="1323439"/>
          </a:xfrm>
        </p:grpSpPr>
        <p:grpSp>
          <p:nvGrpSpPr>
            <p:cNvPr id="6" name="Group 5">
              <a:extLst>
                <a:ext uri="{FF2B5EF4-FFF2-40B4-BE49-F238E27FC236}">
                  <a16:creationId xmlns:a16="http://schemas.microsoft.com/office/drawing/2014/main" id="{7F3AFF15-E87B-4392-A625-CCB6FA15A99B}"/>
                </a:ext>
              </a:extLst>
            </p:cNvPr>
            <p:cNvGrpSpPr/>
            <p:nvPr/>
          </p:nvGrpSpPr>
          <p:grpSpPr>
            <a:xfrm>
              <a:off x="397476" y="2927332"/>
              <a:ext cx="8044248" cy="1323439"/>
              <a:chOff x="228600" y="2794197"/>
              <a:chExt cx="8044248" cy="1323439"/>
            </a:xfrm>
          </p:grpSpPr>
          <p:sp>
            <p:nvSpPr>
              <p:cNvPr id="9" name="AutoShape 5">
                <a:extLst>
                  <a:ext uri="{FF2B5EF4-FFF2-40B4-BE49-F238E27FC236}">
                    <a16:creationId xmlns:a16="http://schemas.microsoft.com/office/drawing/2014/main" id="{36ABAE53-A476-4951-B3DD-544D2E5E09DD}"/>
                  </a:ext>
                </a:extLst>
              </p:cNvPr>
              <p:cNvSpPr>
                <a:spLocks noChangeArrowheads="1"/>
              </p:cNvSpPr>
              <p:nvPr/>
            </p:nvSpPr>
            <p:spPr bwMode="auto">
              <a:xfrm>
                <a:off x="228601" y="2971800"/>
                <a:ext cx="1066800" cy="914400"/>
              </a:xfrm>
              <a:prstGeom prst="cloudCallout">
                <a:avLst>
                  <a:gd name="adj1" fmla="val 44606"/>
                  <a:gd name="adj2" fmla="val 53569"/>
                </a:avLst>
              </a:prstGeom>
              <a:solidFill>
                <a:srgbClr val="00B0F0"/>
              </a:solidFill>
              <a:ln w="9525">
                <a:solidFill>
                  <a:schemeClr val="tx1"/>
                </a:solidFill>
                <a:round/>
                <a:headEnd/>
                <a:tailEnd/>
              </a:ln>
            </p:spPr>
            <p:txBody>
              <a:bodyPr wrap="none" anchor="ctr"/>
              <a:lstStyle/>
              <a:p>
                <a:pPr>
                  <a:defRPr/>
                </a:pPr>
                <a:endParaRPr lang="en-AU" sz="2400">
                  <a:latin typeface="Arial" charset="0"/>
                </a:endParaRPr>
              </a:p>
            </p:txBody>
          </p:sp>
          <p:sp>
            <p:nvSpPr>
              <p:cNvPr id="10" name="Text Box 6">
                <a:extLst>
                  <a:ext uri="{FF2B5EF4-FFF2-40B4-BE49-F238E27FC236}">
                    <a16:creationId xmlns:a16="http://schemas.microsoft.com/office/drawing/2014/main" id="{C891BB04-14F1-49A7-9DCA-D228F52B3ED9}"/>
                  </a:ext>
                </a:extLst>
              </p:cNvPr>
              <p:cNvSpPr txBox="1">
                <a:spLocks noChangeArrowheads="1"/>
              </p:cNvSpPr>
              <p:nvPr/>
            </p:nvSpPr>
            <p:spPr bwMode="auto">
              <a:xfrm>
                <a:off x="228600" y="3181290"/>
                <a:ext cx="1147118" cy="400110"/>
              </a:xfrm>
              <a:prstGeom prst="rect">
                <a:avLst/>
              </a:prstGeom>
              <a:noFill/>
              <a:ln w="9525">
                <a:noFill/>
                <a:miter lim="800000"/>
                <a:headEnd/>
                <a:tailEnd/>
              </a:ln>
            </p:spPr>
            <p:txBody>
              <a:bodyPr wrap="square">
                <a:spAutoFit/>
              </a:bodyPr>
              <a:lstStyle/>
              <a:p>
                <a:pPr>
                  <a:spcBef>
                    <a:spcPct val="50000"/>
                  </a:spcBef>
                </a:pPr>
                <a:r>
                  <a:rPr lang="en-US" sz="2000" i="1" dirty="0"/>
                  <a:t>Problem</a:t>
                </a:r>
                <a:endParaRPr lang="en-US" sz="2200" dirty="0"/>
              </a:p>
            </p:txBody>
          </p:sp>
          <p:sp>
            <p:nvSpPr>
              <p:cNvPr id="11" name="Text Box 9">
                <a:extLst>
                  <a:ext uri="{FF2B5EF4-FFF2-40B4-BE49-F238E27FC236}">
                    <a16:creationId xmlns:a16="http://schemas.microsoft.com/office/drawing/2014/main" id="{8D99B458-56C7-4157-ACBE-90DFFF043AB8}"/>
                  </a:ext>
                </a:extLst>
              </p:cNvPr>
              <p:cNvSpPr txBox="1">
                <a:spLocks noChangeArrowheads="1"/>
              </p:cNvSpPr>
              <p:nvPr/>
            </p:nvSpPr>
            <p:spPr bwMode="auto">
              <a:xfrm>
                <a:off x="5241324" y="2994251"/>
                <a:ext cx="3031524" cy="923330"/>
              </a:xfrm>
              <a:prstGeom prst="rect">
                <a:avLst/>
              </a:prstGeom>
              <a:solidFill>
                <a:srgbClr val="00B0F0"/>
              </a:solidFill>
              <a:ln w="9525">
                <a:noFill/>
                <a:miter lim="800000"/>
                <a:headEnd/>
                <a:tailEnd/>
              </a:ln>
              <a:effectLst/>
            </p:spPr>
            <p:txBody>
              <a:bodyPr wrap="square">
                <a:spAutoFit/>
              </a:bodyPr>
              <a:lstStyle/>
              <a:p>
                <a:pPr algn="ctr">
                  <a:defRPr/>
                </a:pPr>
                <a:r>
                  <a:rPr lang="en-US" sz="1800" b="1" dirty="0">
                    <a:latin typeface="Arial" charset="0"/>
                  </a:rPr>
                  <a:t>Program</a:t>
                </a:r>
                <a:r>
                  <a:rPr lang="en-US" sz="1800" dirty="0">
                    <a:latin typeface="Arial" charset="0"/>
                  </a:rPr>
                  <a:t> </a:t>
                </a:r>
              </a:p>
              <a:p>
                <a:pPr algn="ctr">
                  <a:defRPr/>
                </a:pPr>
                <a:r>
                  <a:rPr lang="en-US" sz="1800" dirty="0">
                    <a:latin typeface="Arial" charset="0"/>
                  </a:rPr>
                  <a:t>represented using </a:t>
                </a:r>
                <a:r>
                  <a:rPr lang="en-US" sz="1800" b="1" dirty="0">
                    <a:latin typeface="Arial" charset="0"/>
                  </a:rPr>
                  <a:t>Programming Language</a:t>
                </a:r>
                <a:endParaRPr lang="en-US" dirty="0">
                  <a:latin typeface="Arial" charset="0"/>
                </a:endParaRPr>
              </a:p>
            </p:txBody>
          </p:sp>
          <p:sp>
            <p:nvSpPr>
              <p:cNvPr id="12" name="Text Box 13">
                <a:extLst>
                  <a:ext uri="{FF2B5EF4-FFF2-40B4-BE49-F238E27FC236}">
                    <a16:creationId xmlns:a16="http://schemas.microsoft.com/office/drawing/2014/main" id="{4958F10D-C8B0-4528-8776-F0FA063A9788}"/>
                  </a:ext>
                </a:extLst>
              </p:cNvPr>
              <p:cNvSpPr txBox="1">
                <a:spLocks noChangeArrowheads="1"/>
              </p:cNvSpPr>
              <p:nvPr/>
            </p:nvSpPr>
            <p:spPr bwMode="auto">
              <a:xfrm>
                <a:off x="2345724" y="2794197"/>
                <a:ext cx="1845276" cy="1323439"/>
              </a:xfrm>
              <a:prstGeom prst="rect">
                <a:avLst/>
              </a:prstGeom>
              <a:solidFill>
                <a:srgbClr val="00B0F0"/>
              </a:solidFill>
              <a:ln w="9525">
                <a:noFill/>
                <a:miter lim="800000"/>
                <a:headEnd/>
                <a:tailEnd/>
              </a:ln>
              <a:effectLst/>
            </p:spPr>
            <p:txBody>
              <a:bodyPr wrap="square">
                <a:spAutoFit/>
              </a:bodyPr>
              <a:lstStyle/>
              <a:p>
                <a:pPr algn="ctr">
                  <a:spcBef>
                    <a:spcPct val="50000"/>
                  </a:spcBef>
                  <a:defRPr/>
                </a:pPr>
                <a:r>
                  <a:rPr lang="en-US" sz="2000" b="1" dirty="0">
                    <a:latin typeface="Arial" charset="0"/>
                  </a:rPr>
                  <a:t>Algorithm</a:t>
                </a:r>
                <a:r>
                  <a:rPr lang="en-US" sz="2000" dirty="0">
                    <a:latin typeface="Arial" charset="0"/>
                  </a:rPr>
                  <a:t> represented using </a:t>
                </a:r>
                <a:r>
                  <a:rPr lang="en-US" sz="2000" b="1" dirty="0">
                    <a:latin typeface="Arial" charset="0"/>
                  </a:rPr>
                  <a:t>Pseudocode</a:t>
                </a:r>
              </a:p>
            </p:txBody>
          </p:sp>
        </p:grpSp>
        <p:cxnSp>
          <p:nvCxnSpPr>
            <p:cNvPr id="7" name="Straight Arrow Connector 6">
              <a:extLst>
                <a:ext uri="{FF2B5EF4-FFF2-40B4-BE49-F238E27FC236}">
                  <a16:creationId xmlns:a16="http://schemas.microsoft.com/office/drawing/2014/main" id="{DD9BDECF-ABF4-4D09-9E27-9957D3964AC3}"/>
                </a:ext>
              </a:extLst>
            </p:cNvPr>
            <p:cNvCxnSpPr>
              <a:cxnSpLocks/>
            </p:cNvCxnSpPr>
            <p:nvPr/>
          </p:nvCxnSpPr>
          <p:spPr>
            <a:xfrm>
              <a:off x="1524000" y="3589052"/>
              <a:ext cx="91440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539A67C-9900-40A4-9217-E2575A59861A}"/>
                </a:ext>
              </a:extLst>
            </p:cNvPr>
            <p:cNvCxnSpPr>
              <a:cxnSpLocks/>
            </p:cNvCxnSpPr>
            <p:nvPr/>
          </p:nvCxnSpPr>
          <p:spPr>
            <a:xfrm>
              <a:off x="4419600" y="3562135"/>
              <a:ext cx="91440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3171834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43000" y="554038"/>
            <a:ext cx="7086600" cy="436563"/>
          </a:xfrm>
        </p:spPr>
        <p:txBody>
          <a:bodyPr/>
          <a:lstStyle/>
          <a:p>
            <a:r>
              <a:rPr lang="en-US" sz="4000" dirty="0"/>
              <a:t>How to Represent an Algorithm?</a:t>
            </a:r>
          </a:p>
        </p:txBody>
      </p:sp>
      <p:sp>
        <p:nvSpPr>
          <p:cNvPr id="3075" name="Rectangle 3"/>
          <p:cNvSpPr>
            <a:spLocks noGrp="1" noChangeArrowheads="1"/>
          </p:cNvSpPr>
          <p:nvPr>
            <p:ph type="body" idx="1"/>
          </p:nvPr>
        </p:nvSpPr>
        <p:spPr>
          <a:xfrm>
            <a:off x="1055910" y="1453242"/>
            <a:ext cx="9965875" cy="5404758"/>
          </a:xfrm>
          <a:ln w="15875">
            <a:noFill/>
          </a:ln>
        </p:spPr>
        <p:txBody>
          <a:bodyPr>
            <a:normAutofit/>
          </a:bodyPr>
          <a:lstStyle/>
          <a:p>
            <a:pPr algn="just"/>
            <a:r>
              <a:rPr lang="en-US" sz="2400" b="1" dirty="0">
                <a:solidFill>
                  <a:srgbClr val="FF0000"/>
                </a:solidFill>
              </a:rPr>
              <a:t>Indentation</a:t>
            </a:r>
            <a:r>
              <a:rPr lang="en-US" sz="2400" dirty="0"/>
              <a:t> indicates a block of statements or structure. e.g., body of a loop</a:t>
            </a:r>
          </a:p>
          <a:p>
            <a:pPr algn="just"/>
            <a:r>
              <a:rPr lang="en-US" sz="2400" dirty="0"/>
              <a:t>The symbol // indicates that the reminder of the line is a </a:t>
            </a:r>
            <a:r>
              <a:rPr lang="en-US" sz="2400" b="1" dirty="0">
                <a:solidFill>
                  <a:srgbClr val="FF0000"/>
                </a:solidFill>
              </a:rPr>
              <a:t>comment</a:t>
            </a:r>
            <a:r>
              <a:rPr lang="en-US" sz="2400" dirty="0"/>
              <a:t>.</a:t>
            </a:r>
          </a:p>
          <a:p>
            <a:pPr algn="just"/>
            <a:r>
              <a:rPr lang="en-US" sz="2400" b="1" dirty="0">
                <a:solidFill>
                  <a:srgbClr val="FF0000"/>
                </a:solidFill>
              </a:rPr>
              <a:t>Arithmetic &amp; Logical Operators</a:t>
            </a:r>
            <a:r>
              <a:rPr lang="en-US" sz="2400" dirty="0"/>
              <a:t>: ( + , </a:t>
            </a:r>
            <a:r>
              <a:rPr lang="en-US" altLang="en-US" sz="2400" i="1" dirty="0">
                <a:latin typeface="Times New Roman" panose="02020603050405020304" pitchFamily="18" charset="0"/>
                <a:cs typeface="Times New Roman" panose="02020603050405020304" pitchFamily="18" charset="0"/>
              </a:rPr>
              <a:t>– </a:t>
            </a:r>
            <a:r>
              <a:rPr lang="en-US" sz="2400" dirty="0"/>
              <a:t>, * , / ) (</a:t>
            </a:r>
            <a:r>
              <a:rPr lang="en-US" sz="2400" i="1" dirty="0"/>
              <a:t>and, or</a:t>
            </a:r>
            <a:r>
              <a:rPr lang="en-US" sz="2400" dirty="0"/>
              <a:t> and </a:t>
            </a:r>
            <a:r>
              <a:rPr lang="en-US" sz="2400" i="1" dirty="0"/>
              <a:t>not</a:t>
            </a:r>
            <a:r>
              <a:rPr lang="en-US" sz="2400" dirty="0"/>
              <a:t>) </a:t>
            </a:r>
          </a:p>
          <a:p>
            <a:pPr algn="just"/>
            <a:r>
              <a:rPr lang="en-US" sz="2400" b="1" dirty="0">
                <a:solidFill>
                  <a:srgbClr val="FF0000"/>
                </a:solidFill>
              </a:rPr>
              <a:t>Relational Operators</a:t>
            </a:r>
            <a:r>
              <a:rPr lang="en-US" sz="2400" dirty="0"/>
              <a:t>: ( &gt; , </a:t>
            </a:r>
            <a:r>
              <a:rPr lang="en-US" altLang="en-US" sz="2400" i="1" dirty="0">
                <a:latin typeface="Times New Roman" panose="02020603050405020304" pitchFamily="18" charset="0"/>
                <a:cs typeface="Times New Roman" panose="02020603050405020304" pitchFamily="18" charset="0"/>
              </a:rPr>
              <a:t>&lt; </a:t>
            </a:r>
            <a:r>
              <a:rPr lang="en-US" sz="2400" dirty="0"/>
              <a:t>, &lt;= , &gt;=, != )</a:t>
            </a:r>
          </a:p>
          <a:p>
            <a:pPr algn="just"/>
            <a:endParaRPr lang="en-US" sz="2400" b="1" dirty="0">
              <a:solidFill>
                <a:srgbClr val="00B050"/>
              </a:solidFill>
            </a:endParaRPr>
          </a:p>
        </p:txBody>
      </p:sp>
      <p:sp>
        <p:nvSpPr>
          <p:cNvPr id="3" name="Slide Number Placeholder 2"/>
          <p:cNvSpPr>
            <a:spLocks noGrp="1"/>
          </p:cNvSpPr>
          <p:nvPr>
            <p:ph type="sldNum" sz="quarter" idx="12"/>
          </p:nvPr>
        </p:nvSpPr>
        <p:spPr/>
        <p:txBody>
          <a:bodyPr/>
          <a:lstStyle/>
          <a:p>
            <a:fld id="{3485D9CA-6DAA-4C3C-A3E2-EDEA918D5F89}" type="slidenum">
              <a:rPr lang="en-US">
                <a:latin typeface="Calibri"/>
              </a:rPr>
              <a:pPr/>
              <a:t>13</a:t>
            </a:fld>
            <a:endParaRPr lang="en-US">
              <a:latin typeface="Calibri"/>
            </a:endParaRPr>
          </a:p>
        </p:txBody>
      </p:sp>
      <p:sp>
        <p:nvSpPr>
          <p:cNvPr id="14" name="Rectangle 8">
            <a:extLst>
              <a:ext uri="{FF2B5EF4-FFF2-40B4-BE49-F238E27FC236}">
                <a16:creationId xmlns:a16="http://schemas.microsoft.com/office/drawing/2014/main" id="{FA4B8823-C554-4FC4-96EB-846384E33597}"/>
              </a:ext>
            </a:extLst>
          </p:cNvPr>
          <p:cNvSpPr txBox="1">
            <a:spLocks noChangeArrowheads="1"/>
          </p:cNvSpPr>
          <p:nvPr/>
        </p:nvSpPr>
        <p:spPr>
          <a:xfrm>
            <a:off x="2702308" y="3484786"/>
            <a:ext cx="5951837" cy="3339829"/>
          </a:xfrm>
          <a:prstGeom prst="rect">
            <a:avLst/>
          </a:prstGeom>
          <a:ln>
            <a:solidFill>
              <a:schemeClr val="tx1"/>
            </a:solidFill>
          </a:ln>
        </p:spPr>
        <p:txBody>
          <a:bodyPr vert="horz" lIns="91440" tIns="45720" rIns="91440" bIns="45720" rtlCol="0">
            <a:normAutofit lnSpcReduction="10000"/>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spcBef>
                <a:spcPts val="0"/>
              </a:spcBef>
              <a:buFontTx/>
              <a:buNone/>
            </a:pPr>
            <a:r>
              <a:rPr lang="en-US" altLang="en-US" sz="2400" dirty="0">
                <a:latin typeface="Times New Roman" panose="02020603050405020304" pitchFamily="18" charset="0"/>
                <a:cs typeface="Times New Roman" panose="02020603050405020304" pitchFamily="18" charset="0"/>
              </a:rPr>
              <a:t>FIND-MAX(A)</a:t>
            </a:r>
          </a:p>
          <a:p>
            <a:pPr marL="457200" indent="-457200">
              <a:buFont typeface="Arial" pitchFamily="34" charset="0"/>
              <a:buNone/>
            </a:pPr>
            <a:r>
              <a:rPr lang="en-US" altLang="en-US" sz="2400" i="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Input: A list A[</a:t>
            </a:r>
            <a:r>
              <a:rPr lang="en-US" sz="2400" i="1"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 of unsorted numbers</a:t>
            </a:r>
          </a:p>
          <a:p>
            <a:pPr marL="457200" indent="-457200">
              <a:buFont typeface="Arial" pitchFamily="34" charset="0"/>
              <a:buNone/>
            </a:pPr>
            <a:r>
              <a:rPr lang="en-US" altLang="en-US" sz="2400" i="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Output: Find the maximum element of A</a:t>
            </a:r>
            <a:endParaRPr lang="en-US" altLang="en-US" sz="2400" i="1" dirty="0">
              <a:latin typeface="Times New Roman" panose="02020603050405020304" pitchFamily="18" charset="0"/>
              <a:cs typeface="Times New Roman" panose="02020603050405020304" pitchFamily="18" charset="0"/>
            </a:endParaRPr>
          </a:p>
          <a:p>
            <a:pPr>
              <a:spcBef>
                <a:spcPts val="0"/>
              </a:spcBef>
              <a:buFontTx/>
              <a:buNone/>
            </a:pPr>
            <a:r>
              <a:rPr lang="en-US" altLang="en-US" sz="2400" i="1" dirty="0">
                <a:latin typeface="Times New Roman" panose="02020603050405020304" pitchFamily="18" charset="0"/>
                <a:cs typeface="Times New Roman" panose="02020603050405020304" pitchFamily="18" charset="0"/>
              </a:rPr>
              <a:t>	 n</a:t>
            </a:r>
            <a:r>
              <a:rPr lang="en-US" altLang="en-US" sz="2400" dirty="0">
                <a:latin typeface="Times New Roman" panose="02020603050405020304" pitchFamily="18" charset="0"/>
                <a:cs typeface="Times New Roman" panose="02020603050405020304" pitchFamily="18" charset="0"/>
              </a:rPr>
              <a:t> ← length[A]</a:t>
            </a:r>
          </a:p>
          <a:p>
            <a:pPr>
              <a:spcBef>
                <a:spcPts val="0"/>
              </a:spcBef>
              <a:buFontTx/>
              <a:buNone/>
            </a:pPr>
            <a:r>
              <a:rPr lang="en-US" altLang="en-US" sz="2400" i="1"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max ← A[0]</a:t>
            </a:r>
          </a:p>
          <a:p>
            <a:pPr>
              <a:spcBef>
                <a:spcPts val="0"/>
              </a:spcBef>
              <a:buFontTx/>
              <a:buNone/>
            </a:pPr>
            <a:r>
              <a:rPr lang="en-US" altLang="en-US" sz="2400" i="1"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for </a:t>
            </a:r>
            <a:r>
              <a:rPr lang="en-US" altLang="en-US" sz="2400" i="1" dirty="0" err="1">
                <a:latin typeface="Times New Roman" panose="02020603050405020304" pitchFamily="18" charset="0"/>
                <a:cs typeface="Times New Roman" panose="02020603050405020304" pitchFamily="18" charset="0"/>
              </a:rPr>
              <a:t>i</a:t>
            </a:r>
            <a:r>
              <a:rPr lang="en-US" altLang="en-US" sz="2400" dirty="0">
                <a:latin typeface="Times New Roman" panose="02020603050405020304" pitchFamily="18" charset="0"/>
                <a:cs typeface="Times New Roman" panose="02020603050405020304" pitchFamily="18" charset="0"/>
              </a:rPr>
              <a:t> ← 1 </a:t>
            </a:r>
            <a:r>
              <a:rPr lang="en-US" altLang="en-US" sz="2400" b="1" dirty="0">
                <a:latin typeface="Times New Roman" panose="02020603050405020304" pitchFamily="18" charset="0"/>
                <a:cs typeface="Times New Roman" panose="02020603050405020304" pitchFamily="18" charset="0"/>
              </a:rPr>
              <a:t>to </a:t>
            </a:r>
            <a:r>
              <a:rPr lang="en-US" altLang="en-US" sz="2400" i="1" dirty="0">
                <a:latin typeface="Times New Roman" panose="02020603050405020304" pitchFamily="18" charset="0"/>
                <a:cs typeface="Times New Roman" panose="02020603050405020304" pitchFamily="18" charset="0"/>
              </a:rPr>
              <a:t>n – </a:t>
            </a:r>
            <a:r>
              <a:rPr lang="en-US" altLang="en-US" sz="2400" dirty="0">
                <a:latin typeface="Times New Roman" panose="02020603050405020304" pitchFamily="18" charset="0"/>
                <a:cs typeface="Times New Roman" panose="02020603050405020304" pitchFamily="18" charset="0"/>
              </a:rPr>
              <a:t>1</a:t>
            </a:r>
          </a:p>
          <a:p>
            <a:pPr>
              <a:spcBef>
                <a:spcPts val="0"/>
              </a:spcBef>
              <a:buFontTx/>
              <a:buNone/>
            </a:pPr>
            <a:r>
              <a:rPr lang="en-US" altLang="en-US" sz="2400" b="1" dirty="0">
                <a:latin typeface="Times New Roman" panose="02020603050405020304" pitchFamily="18" charset="0"/>
                <a:cs typeface="Times New Roman" panose="02020603050405020304" pitchFamily="18" charset="0"/>
              </a:rPr>
              <a:t>		if </a:t>
            </a:r>
            <a:r>
              <a:rPr lang="en-US" altLang="en-US" sz="2400" dirty="0">
                <a:latin typeface="Times New Roman" panose="02020603050405020304" pitchFamily="18" charset="0"/>
                <a:cs typeface="Times New Roman" panose="02020603050405020304" pitchFamily="18" charset="0"/>
              </a:rPr>
              <a:t>A[ </a:t>
            </a:r>
            <a:r>
              <a:rPr lang="en-US" altLang="en-US" sz="2400" i="1" dirty="0" err="1">
                <a:latin typeface="Times New Roman" panose="02020603050405020304" pitchFamily="18" charset="0"/>
                <a:cs typeface="Times New Roman" panose="02020603050405020304" pitchFamily="18" charset="0"/>
              </a:rPr>
              <a:t>i</a:t>
            </a:r>
            <a:r>
              <a:rPr lang="en-US" altLang="en-US" sz="2400" dirty="0">
                <a:latin typeface="Times New Roman" panose="02020603050405020304" pitchFamily="18" charset="0"/>
                <a:cs typeface="Times New Roman" panose="02020603050405020304" pitchFamily="18" charset="0"/>
              </a:rPr>
              <a:t> ] &gt; max</a:t>
            </a:r>
            <a:endParaRPr lang="en-US" altLang="en-US" sz="2400" i="1" dirty="0">
              <a:latin typeface="Times New Roman" panose="02020603050405020304" pitchFamily="18" charset="0"/>
              <a:cs typeface="Times New Roman" panose="02020603050405020304" pitchFamily="18" charset="0"/>
            </a:endParaRPr>
          </a:p>
          <a:p>
            <a:pPr>
              <a:spcBef>
                <a:spcPts val="0"/>
              </a:spcBef>
              <a:buFontTx/>
              <a:buNone/>
            </a:pPr>
            <a:r>
              <a:rPr lang="en-US" altLang="en-US" sz="2400" b="1"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max ← A[ </a:t>
            </a:r>
            <a:r>
              <a:rPr lang="en-US" altLang="en-US" sz="2400" i="1" dirty="0" err="1">
                <a:latin typeface="Times New Roman" panose="02020603050405020304" pitchFamily="18" charset="0"/>
                <a:cs typeface="Times New Roman" panose="02020603050405020304" pitchFamily="18" charset="0"/>
              </a:rPr>
              <a:t>i</a:t>
            </a:r>
            <a:r>
              <a:rPr lang="en-US" altLang="en-US" sz="2400" i="1"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a:t>
            </a:r>
            <a:endParaRPr lang="en-US" altLang="en-US" sz="2400" i="1" dirty="0">
              <a:latin typeface="Times New Roman" panose="02020603050405020304" pitchFamily="18" charset="0"/>
              <a:cs typeface="Times New Roman" panose="02020603050405020304" pitchFamily="18" charset="0"/>
            </a:endParaRPr>
          </a:p>
          <a:p>
            <a:pPr>
              <a:spcBef>
                <a:spcPts val="0"/>
              </a:spcBef>
              <a:buFontTx/>
              <a:buNone/>
            </a:pP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return</a:t>
            </a:r>
            <a:r>
              <a:rPr lang="en-US" altLang="en-US" sz="2400" dirty="0">
                <a:latin typeface="Times New Roman" panose="02020603050405020304" pitchFamily="18" charset="0"/>
                <a:cs typeface="Times New Roman" panose="02020603050405020304" pitchFamily="18" charset="0"/>
              </a:rPr>
              <a:t> max</a:t>
            </a:r>
          </a:p>
        </p:txBody>
      </p:sp>
    </p:spTree>
    <p:custDataLst>
      <p:tags r:id="rId1"/>
    </p:custDataLst>
    <p:extLst>
      <p:ext uri="{BB962C8B-B14F-4D97-AF65-F5344CB8AC3E}">
        <p14:creationId xmlns:p14="http://schemas.microsoft.com/office/powerpoint/2010/main" val="1239292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43000" y="554038"/>
            <a:ext cx="7086600" cy="436563"/>
          </a:xfrm>
        </p:spPr>
        <p:txBody>
          <a:bodyPr/>
          <a:lstStyle/>
          <a:p>
            <a:r>
              <a:rPr lang="en-US" sz="4000" dirty="0"/>
              <a:t>How to Represent an Algorithm?</a:t>
            </a:r>
          </a:p>
        </p:txBody>
      </p:sp>
      <p:sp>
        <p:nvSpPr>
          <p:cNvPr id="3075" name="Rectangle 3"/>
          <p:cNvSpPr>
            <a:spLocks noGrp="1" noChangeArrowheads="1"/>
          </p:cNvSpPr>
          <p:nvPr>
            <p:ph type="body" idx="1"/>
          </p:nvPr>
        </p:nvSpPr>
        <p:spPr>
          <a:xfrm>
            <a:off x="1055910" y="1453242"/>
            <a:ext cx="9965875" cy="5404758"/>
          </a:xfrm>
          <a:ln w="15875">
            <a:noFill/>
          </a:ln>
        </p:spPr>
        <p:txBody>
          <a:bodyPr>
            <a:normAutofit/>
          </a:bodyPr>
          <a:lstStyle/>
          <a:p>
            <a:pPr algn="just"/>
            <a:r>
              <a:rPr lang="en-US" altLang="en-US" sz="2400" dirty="0"/>
              <a:t>If  A is a </a:t>
            </a:r>
            <a:r>
              <a:rPr lang="en-US" altLang="en-US" sz="2400" b="1" dirty="0">
                <a:solidFill>
                  <a:srgbClr val="FF0000"/>
                </a:solidFill>
              </a:rPr>
              <a:t>Structure</a:t>
            </a:r>
            <a:r>
              <a:rPr lang="en-US" altLang="en-US" sz="2400" dirty="0"/>
              <a:t>, then |A| is size of the structure</a:t>
            </a:r>
            <a:r>
              <a:rPr lang="en-US" sz="2400" dirty="0"/>
              <a:t>.</a:t>
            </a:r>
          </a:p>
          <a:p>
            <a:pPr algn="just"/>
            <a:r>
              <a:rPr lang="en-US" sz="2400" b="1" dirty="0">
                <a:solidFill>
                  <a:srgbClr val="FF0000"/>
                </a:solidFill>
              </a:rPr>
              <a:t>A[</a:t>
            </a:r>
            <a:r>
              <a:rPr lang="en-US" sz="2400" b="1" i="1" dirty="0" err="1">
                <a:solidFill>
                  <a:srgbClr val="FF0000"/>
                </a:solidFill>
              </a:rPr>
              <a:t>i</a:t>
            </a:r>
            <a:r>
              <a:rPr lang="en-US" sz="2400" b="1" dirty="0">
                <a:solidFill>
                  <a:srgbClr val="FF0000"/>
                </a:solidFill>
              </a:rPr>
              <a:t>] </a:t>
            </a:r>
            <a:r>
              <a:rPr lang="en-US" altLang="en-US" sz="2400" dirty="0"/>
              <a:t>accesses the </a:t>
            </a:r>
            <a:r>
              <a:rPr lang="en-US" altLang="en-US" sz="2400" i="1" dirty="0" err="1"/>
              <a:t>i</a:t>
            </a:r>
            <a:r>
              <a:rPr lang="en-US" altLang="en-US" sz="2400" i="1" baseline="30000" dirty="0" err="1"/>
              <a:t>th</a:t>
            </a:r>
            <a:r>
              <a:rPr lang="en-US" altLang="en-US" sz="2400" dirty="0"/>
              <a:t> element of the array and </a:t>
            </a:r>
            <a:r>
              <a:rPr lang="en-US" altLang="en-US" sz="2400" b="1" dirty="0">
                <a:solidFill>
                  <a:srgbClr val="FF0000"/>
                </a:solidFill>
              </a:rPr>
              <a:t>length[A]</a:t>
            </a:r>
            <a:r>
              <a:rPr lang="en-US" altLang="en-US" sz="2400" dirty="0"/>
              <a:t> is the size of array</a:t>
            </a:r>
            <a:r>
              <a:rPr lang="en-US" sz="2400" dirty="0"/>
              <a:t>.</a:t>
            </a:r>
          </a:p>
          <a:p>
            <a:pPr algn="just"/>
            <a:r>
              <a:rPr lang="en-US" sz="2400" dirty="0"/>
              <a:t>All variables are considered</a:t>
            </a:r>
            <a:r>
              <a:rPr lang="en-US" sz="2400" b="1" dirty="0">
                <a:solidFill>
                  <a:srgbClr val="FF0000"/>
                </a:solidFill>
              </a:rPr>
              <a:t> Local Variables</a:t>
            </a:r>
            <a:r>
              <a:rPr lang="en-US" sz="2400" dirty="0"/>
              <a:t> unless defined global explicitly</a:t>
            </a:r>
          </a:p>
          <a:p>
            <a:pPr algn="just"/>
            <a:r>
              <a:rPr lang="en-US" sz="2400" b="1" dirty="0">
                <a:solidFill>
                  <a:srgbClr val="FF0000"/>
                </a:solidFill>
              </a:rPr>
              <a:t>Parameters</a:t>
            </a:r>
            <a:r>
              <a:rPr lang="en-US" sz="2400" dirty="0"/>
              <a:t> are passed to a procedure by values only</a:t>
            </a:r>
            <a:endParaRPr lang="en-US" sz="2400" b="1" dirty="0">
              <a:solidFill>
                <a:srgbClr val="00B050"/>
              </a:solidFill>
            </a:endParaRPr>
          </a:p>
        </p:txBody>
      </p:sp>
      <p:sp>
        <p:nvSpPr>
          <p:cNvPr id="3" name="Slide Number Placeholder 2"/>
          <p:cNvSpPr>
            <a:spLocks noGrp="1"/>
          </p:cNvSpPr>
          <p:nvPr>
            <p:ph type="sldNum" sz="quarter" idx="12"/>
          </p:nvPr>
        </p:nvSpPr>
        <p:spPr/>
        <p:txBody>
          <a:bodyPr/>
          <a:lstStyle/>
          <a:p>
            <a:fld id="{3485D9CA-6DAA-4C3C-A3E2-EDEA918D5F89}" type="slidenum">
              <a:rPr lang="en-US">
                <a:latin typeface="Calibri"/>
              </a:rPr>
              <a:pPr/>
              <a:t>14</a:t>
            </a:fld>
            <a:endParaRPr lang="en-US">
              <a:latin typeface="Calibri"/>
            </a:endParaRPr>
          </a:p>
        </p:txBody>
      </p:sp>
      <p:sp>
        <p:nvSpPr>
          <p:cNvPr id="14" name="Rectangle 8">
            <a:extLst>
              <a:ext uri="{FF2B5EF4-FFF2-40B4-BE49-F238E27FC236}">
                <a16:creationId xmlns:a16="http://schemas.microsoft.com/office/drawing/2014/main" id="{FA4B8823-C554-4FC4-96EB-846384E33597}"/>
              </a:ext>
            </a:extLst>
          </p:cNvPr>
          <p:cNvSpPr txBox="1">
            <a:spLocks noChangeArrowheads="1"/>
          </p:cNvSpPr>
          <p:nvPr/>
        </p:nvSpPr>
        <p:spPr>
          <a:xfrm>
            <a:off x="2702308" y="3484786"/>
            <a:ext cx="5951837" cy="3339829"/>
          </a:xfrm>
          <a:prstGeom prst="rect">
            <a:avLst/>
          </a:prstGeom>
          <a:ln>
            <a:solidFill>
              <a:schemeClr val="tx1"/>
            </a:solidFill>
          </a:ln>
        </p:spPr>
        <p:txBody>
          <a:bodyPr vert="horz" lIns="91440" tIns="45720" rIns="91440" bIns="45720" rtlCol="0">
            <a:normAutofit lnSpcReduction="10000"/>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spcBef>
                <a:spcPts val="0"/>
              </a:spcBef>
              <a:buFontTx/>
              <a:buNone/>
            </a:pPr>
            <a:r>
              <a:rPr lang="en-US" altLang="en-US" sz="2400" dirty="0">
                <a:latin typeface="Times New Roman" panose="02020603050405020304" pitchFamily="18" charset="0"/>
                <a:cs typeface="Times New Roman" panose="02020603050405020304" pitchFamily="18" charset="0"/>
              </a:rPr>
              <a:t>FIND-MAX(A)</a:t>
            </a:r>
          </a:p>
          <a:p>
            <a:pPr marL="457200" indent="-457200">
              <a:buFont typeface="Arial" pitchFamily="34" charset="0"/>
              <a:buNone/>
            </a:pPr>
            <a:r>
              <a:rPr lang="en-US" altLang="en-US" sz="2400" i="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Input: A list A[</a:t>
            </a:r>
            <a:r>
              <a:rPr lang="en-US" sz="2400" i="1"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 of unsorted numbers</a:t>
            </a:r>
          </a:p>
          <a:p>
            <a:pPr marL="457200" indent="-457200">
              <a:buFont typeface="Arial" pitchFamily="34" charset="0"/>
              <a:buNone/>
            </a:pPr>
            <a:r>
              <a:rPr lang="en-US" altLang="en-US" sz="2400" i="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Output: Find the maximum element of A</a:t>
            </a:r>
            <a:endParaRPr lang="en-US" altLang="en-US" sz="2400" i="1" dirty="0">
              <a:latin typeface="Times New Roman" panose="02020603050405020304" pitchFamily="18" charset="0"/>
              <a:cs typeface="Times New Roman" panose="02020603050405020304" pitchFamily="18" charset="0"/>
            </a:endParaRPr>
          </a:p>
          <a:p>
            <a:pPr>
              <a:spcBef>
                <a:spcPts val="0"/>
              </a:spcBef>
              <a:buFontTx/>
              <a:buNone/>
            </a:pPr>
            <a:r>
              <a:rPr lang="en-US" altLang="en-US" sz="2400" i="1" dirty="0">
                <a:latin typeface="Times New Roman" panose="02020603050405020304" pitchFamily="18" charset="0"/>
                <a:cs typeface="Times New Roman" panose="02020603050405020304" pitchFamily="18" charset="0"/>
              </a:rPr>
              <a:t>	 n</a:t>
            </a:r>
            <a:r>
              <a:rPr lang="en-US" altLang="en-US" sz="2400" dirty="0">
                <a:latin typeface="Times New Roman" panose="02020603050405020304" pitchFamily="18" charset="0"/>
                <a:cs typeface="Times New Roman" panose="02020603050405020304" pitchFamily="18" charset="0"/>
              </a:rPr>
              <a:t> ← length[A]</a:t>
            </a:r>
          </a:p>
          <a:p>
            <a:pPr>
              <a:spcBef>
                <a:spcPts val="0"/>
              </a:spcBef>
              <a:buFontTx/>
              <a:buNone/>
            </a:pPr>
            <a:r>
              <a:rPr lang="en-US" altLang="en-US" sz="2400" i="1"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max ← A[0]</a:t>
            </a:r>
          </a:p>
          <a:p>
            <a:pPr>
              <a:spcBef>
                <a:spcPts val="0"/>
              </a:spcBef>
              <a:buFontTx/>
              <a:buNone/>
            </a:pPr>
            <a:r>
              <a:rPr lang="en-US" altLang="en-US" sz="2400" i="1"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for </a:t>
            </a:r>
            <a:r>
              <a:rPr lang="en-US" altLang="en-US" sz="2400" i="1" dirty="0" err="1">
                <a:latin typeface="Times New Roman" panose="02020603050405020304" pitchFamily="18" charset="0"/>
                <a:cs typeface="Times New Roman" panose="02020603050405020304" pitchFamily="18" charset="0"/>
              </a:rPr>
              <a:t>i</a:t>
            </a:r>
            <a:r>
              <a:rPr lang="en-US" altLang="en-US" sz="2400" dirty="0">
                <a:latin typeface="Times New Roman" panose="02020603050405020304" pitchFamily="18" charset="0"/>
                <a:cs typeface="Times New Roman" panose="02020603050405020304" pitchFamily="18" charset="0"/>
              </a:rPr>
              <a:t> ← 1 </a:t>
            </a:r>
            <a:r>
              <a:rPr lang="en-US" altLang="en-US" sz="2400" b="1" dirty="0">
                <a:latin typeface="Times New Roman" panose="02020603050405020304" pitchFamily="18" charset="0"/>
                <a:cs typeface="Times New Roman" panose="02020603050405020304" pitchFamily="18" charset="0"/>
              </a:rPr>
              <a:t>to </a:t>
            </a:r>
            <a:r>
              <a:rPr lang="en-US" altLang="en-US" sz="2400" i="1" dirty="0">
                <a:latin typeface="Times New Roman" panose="02020603050405020304" pitchFamily="18" charset="0"/>
                <a:cs typeface="Times New Roman" panose="02020603050405020304" pitchFamily="18" charset="0"/>
              </a:rPr>
              <a:t>n – </a:t>
            </a:r>
            <a:r>
              <a:rPr lang="en-US" altLang="en-US" sz="2400" dirty="0">
                <a:latin typeface="Times New Roman" panose="02020603050405020304" pitchFamily="18" charset="0"/>
                <a:cs typeface="Times New Roman" panose="02020603050405020304" pitchFamily="18" charset="0"/>
              </a:rPr>
              <a:t>1</a:t>
            </a:r>
          </a:p>
          <a:p>
            <a:pPr>
              <a:spcBef>
                <a:spcPts val="0"/>
              </a:spcBef>
              <a:buFontTx/>
              <a:buNone/>
            </a:pPr>
            <a:r>
              <a:rPr lang="en-US" altLang="en-US" sz="2400" b="1" dirty="0">
                <a:latin typeface="Times New Roman" panose="02020603050405020304" pitchFamily="18" charset="0"/>
                <a:cs typeface="Times New Roman" panose="02020603050405020304" pitchFamily="18" charset="0"/>
              </a:rPr>
              <a:t>		if </a:t>
            </a:r>
            <a:r>
              <a:rPr lang="en-US" altLang="en-US" sz="2400" dirty="0">
                <a:latin typeface="Times New Roman" panose="02020603050405020304" pitchFamily="18" charset="0"/>
                <a:cs typeface="Times New Roman" panose="02020603050405020304" pitchFamily="18" charset="0"/>
              </a:rPr>
              <a:t>A[ </a:t>
            </a:r>
            <a:r>
              <a:rPr lang="en-US" altLang="en-US" sz="2400" i="1" dirty="0" err="1">
                <a:latin typeface="Times New Roman" panose="02020603050405020304" pitchFamily="18" charset="0"/>
                <a:cs typeface="Times New Roman" panose="02020603050405020304" pitchFamily="18" charset="0"/>
              </a:rPr>
              <a:t>i</a:t>
            </a:r>
            <a:r>
              <a:rPr lang="en-US" altLang="en-US" sz="2400" dirty="0">
                <a:latin typeface="Times New Roman" panose="02020603050405020304" pitchFamily="18" charset="0"/>
                <a:cs typeface="Times New Roman" panose="02020603050405020304" pitchFamily="18" charset="0"/>
              </a:rPr>
              <a:t> ] &gt; max</a:t>
            </a:r>
            <a:endParaRPr lang="en-US" altLang="en-US" sz="2400" i="1" dirty="0">
              <a:latin typeface="Times New Roman" panose="02020603050405020304" pitchFamily="18" charset="0"/>
              <a:cs typeface="Times New Roman" panose="02020603050405020304" pitchFamily="18" charset="0"/>
            </a:endParaRPr>
          </a:p>
          <a:p>
            <a:pPr>
              <a:spcBef>
                <a:spcPts val="0"/>
              </a:spcBef>
              <a:buFontTx/>
              <a:buNone/>
            </a:pPr>
            <a:r>
              <a:rPr lang="en-US" altLang="en-US" sz="2400" b="1"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max ← A[ </a:t>
            </a:r>
            <a:r>
              <a:rPr lang="en-US" altLang="en-US" sz="2400" i="1" dirty="0" err="1">
                <a:latin typeface="Times New Roman" panose="02020603050405020304" pitchFamily="18" charset="0"/>
                <a:cs typeface="Times New Roman" panose="02020603050405020304" pitchFamily="18" charset="0"/>
              </a:rPr>
              <a:t>i</a:t>
            </a:r>
            <a:r>
              <a:rPr lang="en-US" altLang="en-US" sz="2400" i="1"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a:t>
            </a:r>
            <a:endParaRPr lang="en-US" altLang="en-US" sz="2400" i="1" dirty="0">
              <a:latin typeface="Times New Roman" panose="02020603050405020304" pitchFamily="18" charset="0"/>
              <a:cs typeface="Times New Roman" panose="02020603050405020304" pitchFamily="18" charset="0"/>
            </a:endParaRPr>
          </a:p>
          <a:p>
            <a:pPr>
              <a:spcBef>
                <a:spcPts val="0"/>
              </a:spcBef>
              <a:buFontTx/>
              <a:buNone/>
            </a:pP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return</a:t>
            </a:r>
            <a:r>
              <a:rPr lang="en-US" altLang="en-US" sz="2400" dirty="0">
                <a:latin typeface="Times New Roman" panose="02020603050405020304" pitchFamily="18" charset="0"/>
                <a:cs typeface="Times New Roman" panose="02020603050405020304" pitchFamily="18" charset="0"/>
              </a:rPr>
              <a:t> max</a:t>
            </a:r>
          </a:p>
        </p:txBody>
      </p:sp>
    </p:spTree>
    <p:custDataLst>
      <p:tags r:id="rId1"/>
    </p:custDataLst>
    <p:extLst>
      <p:ext uri="{BB962C8B-B14F-4D97-AF65-F5344CB8AC3E}">
        <p14:creationId xmlns:p14="http://schemas.microsoft.com/office/powerpoint/2010/main" val="41017982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43000" y="554038"/>
            <a:ext cx="7086600" cy="436563"/>
          </a:xfrm>
        </p:spPr>
        <p:txBody>
          <a:bodyPr/>
          <a:lstStyle/>
          <a:p>
            <a:r>
              <a:rPr lang="en-US" sz="4000" dirty="0"/>
              <a:t>Properties of Algorithms</a:t>
            </a:r>
          </a:p>
        </p:txBody>
      </p:sp>
      <p:sp>
        <p:nvSpPr>
          <p:cNvPr id="3075" name="Rectangle 3"/>
          <p:cNvSpPr>
            <a:spLocks noGrp="1" noChangeArrowheads="1"/>
          </p:cNvSpPr>
          <p:nvPr>
            <p:ph type="body" idx="1"/>
          </p:nvPr>
        </p:nvSpPr>
        <p:spPr>
          <a:xfrm>
            <a:off x="892621" y="1453242"/>
            <a:ext cx="9753604" cy="5252357"/>
          </a:xfrm>
          <a:ln w="15875">
            <a:noFill/>
          </a:ln>
        </p:spPr>
        <p:txBody>
          <a:bodyPr>
            <a:normAutofit lnSpcReduction="10000"/>
          </a:bodyPr>
          <a:lstStyle/>
          <a:p>
            <a:pPr algn="just"/>
            <a:r>
              <a:rPr lang="en-US" sz="2400" b="1" dirty="0">
                <a:solidFill>
                  <a:srgbClr val="FF0000"/>
                </a:solidFill>
              </a:rPr>
              <a:t>Inputs</a:t>
            </a:r>
            <a:r>
              <a:rPr lang="en-US" sz="2400" dirty="0"/>
              <a:t>: An algorithm should have one or more inputs of different sizes for each instance of a problem. </a:t>
            </a:r>
          </a:p>
          <a:p>
            <a:pPr algn="just"/>
            <a:endParaRPr lang="en-US" sz="1200" dirty="0"/>
          </a:p>
          <a:p>
            <a:pPr algn="just"/>
            <a:r>
              <a:rPr lang="en-US" sz="2400" b="1" dirty="0">
                <a:solidFill>
                  <a:srgbClr val="FF0000"/>
                </a:solidFill>
              </a:rPr>
              <a:t>Outputs</a:t>
            </a:r>
            <a:r>
              <a:rPr lang="en-US" sz="2400" dirty="0"/>
              <a:t>: An algorithm must have at least one output. A correct algorithm always produces the correct output for a computation problem.</a:t>
            </a:r>
          </a:p>
          <a:p>
            <a:pPr algn="just"/>
            <a:endParaRPr lang="en-US" sz="1200" dirty="0"/>
          </a:p>
          <a:p>
            <a:pPr algn="just"/>
            <a:r>
              <a:rPr lang="en-US" sz="2400" b="1" dirty="0">
                <a:solidFill>
                  <a:srgbClr val="FF0000"/>
                </a:solidFill>
              </a:rPr>
              <a:t>Definiteness</a:t>
            </a:r>
            <a:r>
              <a:rPr lang="en-US" sz="2400" dirty="0"/>
              <a:t>: The execution sequence of instructions of an algorithm must be definite/unambiguous. Otherwise, the algorithm may </a:t>
            </a:r>
            <a:r>
              <a:rPr lang="en-US" sz="2400" b="1" dirty="0">
                <a:solidFill>
                  <a:srgbClr val="00B050"/>
                </a:solidFill>
              </a:rPr>
              <a:t>not terminate</a:t>
            </a:r>
            <a:r>
              <a:rPr lang="en-US" sz="2400" dirty="0"/>
              <a:t> or produce the </a:t>
            </a:r>
            <a:r>
              <a:rPr lang="en-US" sz="2400" b="1" dirty="0">
                <a:solidFill>
                  <a:srgbClr val="00B050"/>
                </a:solidFill>
              </a:rPr>
              <a:t>incorrect</a:t>
            </a:r>
            <a:r>
              <a:rPr lang="en-US" sz="2400" dirty="0"/>
              <a:t> output.</a:t>
            </a:r>
          </a:p>
          <a:p>
            <a:pPr algn="just"/>
            <a:endParaRPr lang="en-US" sz="1200" dirty="0"/>
          </a:p>
          <a:p>
            <a:pPr algn="just"/>
            <a:r>
              <a:rPr lang="en-US" sz="2400" b="1" dirty="0">
                <a:solidFill>
                  <a:srgbClr val="FF0000"/>
                </a:solidFill>
              </a:rPr>
              <a:t>Finiteness</a:t>
            </a:r>
            <a:r>
              <a:rPr lang="en-US" sz="2400" dirty="0"/>
              <a:t>: An algorithm must have finite number of well-defined steps.</a:t>
            </a:r>
          </a:p>
          <a:p>
            <a:pPr algn="just"/>
            <a:endParaRPr lang="en-US" sz="1200" dirty="0"/>
          </a:p>
          <a:p>
            <a:pPr algn="just"/>
            <a:r>
              <a:rPr lang="en-US" sz="2400" b="1" dirty="0">
                <a:solidFill>
                  <a:srgbClr val="FF0000"/>
                </a:solidFill>
              </a:rPr>
              <a:t>Effectiveness</a:t>
            </a:r>
            <a:r>
              <a:rPr lang="en-US" sz="2400" dirty="0"/>
              <a:t>: An algorithm should have good method that produces effective output with less time and less storage capacity, or in other words, the algorithm should be efficient.</a:t>
            </a:r>
          </a:p>
        </p:txBody>
      </p:sp>
      <p:sp>
        <p:nvSpPr>
          <p:cNvPr id="3" name="Slide Number Placeholder 2"/>
          <p:cNvSpPr>
            <a:spLocks noGrp="1"/>
          </p:cNvSpPr>
          <p:nvPr>
            <p:ph type="sldNum" sz="quarter" idx="12"/>
          </p:nvPr>
        </p:nvSpPr>
        <p:spPr/>
        <p:txBody>
          <a:bodyPr/>
          <a:lstStyle/>
          <a:p>
            <a:fld id="{3485D9CA-6DAA-4C3C-A3E2-EDEA918D5F89}" type="slidenum">
              <a:rPr lang="en-US">
                <a:latin typeface="Calibri"/>
              </a:rPr>
              <a:pPr/>
              <a:t>15</a:t>
            </a:fld>
            <a:endParaRPr lang="en-US">
              <a:latin typeface="Calibri"/>
            </a:endParaRPr>
          </a:p>
        </p:txBody>
      </p:sp>
    </p:spTree>
    <p:custDataLst>
      <p:tags r:id="rId1"/>
    </p:custDataLst>
    <p:extLst>
      <p:ext uri="{BB962C8B-B14F-4D97-AF65-F5344CB8AC3E}">
        <p14:creationId xmlns:p14="http://schemas.microsoft.com/office/powerpoint/2010/main" val="42765053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43000" y="554038"/>
            <a:ext cx="7086600" cy="436563"/>
          </a:xfrm>
        </p:spPr>
        <p:txBody>
          <a:bodyPr/>
          <a:lstStyle/>
          <a:p>
            <a:r>
              <a:rPr lang="en-US" sz="4000" dirty="0"/>
              <a:t>Properties of Algorithms</a:t>
            </a:r>
          </a:p>
        </p:txBody>
      </p:sp>
      <p:sp>
        <p:nvSpPr>
          <p:cNvPr id="3075" name="Rectangle 3"/>
          <p:cNvSpPr>
            <a:spLocks noGrp="1" noChangeArrowheads="1"/>
          </p:cNvSpPr>
          <p:nvPr>
            <p:ph type="body" idx="1"/>
          </p:nvPr>
        </p:nvSpPr>
        <p:spPr>
          <a:xfrm>
            <a:off x="794647" y="1453242"/>
            <a:ext cx="10194482" cy="5252357"/>
          </a:xfrm>
          <a:ln w="15875">
            <a:noFill/>
          </a:ln>
        </p:spPr>
        <p:txBody>
          <a:bodyPr>
            <a:normAutofit/>
          </a:bodyPr>
          <a:lstStyle/>
          <a:p>
            <a:pPr algn="just"/>
            <a:r>
              <a:rPr lang="en-US" sz="2400" dirty="0"/>
              <a:t>An algorithm is only considered correct if its </a:t>
            </a:r>
            <a:r>
              <a:rPr lang="en-US" sz="2400" b="1" dirty="0">
                <a:solidFill>
                  <a:srgbClr val="FF0000"/>
                </a:solidFill>
              </a:rPr>
              <a:t>semantics</a:t>
            </a:r>
            <a:r>
              <a:rPr lang="en-US" sz="2400" dirty="0"/>
              <a:t> and </a:t>
            </a:r>
            <a:r>
              <a:rPr lang="en-US" sz="2400" b="1" dirty="0">
                <a:solidFill>
                  <a:srgbClr val="FF0000"/>
                </a:solidFill>
              </a:rPr>
              <a:t>syntax </a:t>
            </a:r>
            <a:r>
              <a:rPr lang="en-US" sz="2400" dirty="0"/>
              <a:t>are correct. </a:t>
            </a:r>
          </a:p>
          <a:p>
            <a:pPr algn="just"/>
            <a:endParaRPr lang="en-US" sz="1200" dirty="0"/>
          </a:p>
          <a:p>
            <a:pPr algn="just"/>
            <a:r>
              <a:rPr lang="en-US" sz="2400" b="1" dirty="0">
                <a:solidFill>
                  <a:srgbClr val="FF0000"/>
                </a:solidFill>
              </a:rPr>
              <a:t>Semantics</a:t>
            </a:r>
            <a:r>
              <a:rPr lang="en-US" sz="2400" dirty="0"/>
              <a:t> is the logic of the algorithm. </a:t>
            </a:r>
          </a:p>
          <a:p>
            <a:pPr algn="just"/>
            <a:endParaRPr lang="en-US" sz="1200" dirty="0"/>
          </a:p>
          <a:p>
            <a:pPr algn="just"/>
            <a:r>
              <a:rPr lang="en-US" sz="2400" b="1" dirty="0">
                <a:solidFill>
                  <a:srgbClr val="FF0000"/>
                </a:solidFill>
              </a:rPr>
              <a:t>Syntax</a:t>
            </a:r>
            <a:r>
              <a:rPr lang="en-US" sz="2400" dirty="0"/>
              <a:t> is the actual representation of an algorithm.</a:t>
            </a:r>
          </a:p>
          <a:p>
            <a:pPr algn="just"/>
            <a:endParaRPr lang="en-US" sz="1200" dirty="0"/>
          </a:p>
          <a:p>
            <a:pPr algn="just"/>
            <a:endParaRPr lang="en-US" sz="2400" b="1" dirty="0">
              <a:solidFill>
                <a:srgbClr val="FF0000"/>
              </a:solidFill>
            </a:endParaRPr>
          </a:p>
          <a:p>
            <a:pPr algn="just"/>
            <a:r>
              <a:rPr lang="en-US" sz="2400" b="1" dirty="0">
                <a:solidFill>
                  <a:srgbClr val="FF0000"/>
                </a:solidFill>
              </a:rPr>
              <a:t>WARNING: </a:t>
            </a:r>
          </a:p>
          <a:p>
            <a:pPr lvl="1" algn="just"/>
            <a:r>
              <a:rPr lang="en-US" sz="2200" dirty="0">
                <a:solidFill>
                  <a:srgbClr val="FF0000"/>
                </a:solidFill>
              </a:rPr>
              <a:t>An algorithm can be syntactically correct, yet semantically incorrect (dangerous situation!</a:t>
            </a:r>
          </a:p>
          <a:p>
            <a:pPr lvl="1" algn="just"/>
            <a:r>
              <a:rPr lang="en-US" sz="2200" dirty="0">
                <a:solidFill>
                  <a:srgbClr val="FF0000"/>
                </a:solidFill>
                <a:latin typeface="+mn-lt"/>
              </a:rPr>
              <a:t>Syntactic correctness is easier to check as compared to semantic correctness</a:t>
            </a:r>
            <a:endParaRPr lang="en-US" sz="2200" dirty="0">
              <a:solidFill>
                <a:srgbClr val="FF0000"/>
              </a:solidFill>
            </a:endParaRPr>
          </a:p>
        </p:txBody>
      </p:sp>
      <p:sp>
        <p:nvSpPr>
          <p:cNvPr id="3" name="Slide Number Placeholder 2"/>
          <p:cNvSpPr>
            <a:spLocks noGrp="1"/>
          </p:cNvSpPr>
          <p:nvPr>
            <p:ph type="sldNum" sz="quarter" idx="12"/>
          </p:nvPr>
        </p:nvSpPr>
        <p:spPr/>
        <p:txBody>
          <a:bodyPr/>
          <a:lstStyle/>
          <a:p>
            <a:fld id="{3485D9CA-6DAA-4C3C-A3E2-EDEA918D5F89}" type="slidenum">
              <a:rPr lang="en-US">
                <a:latin typeface="Calibri"/>
              </a:rPr>
              <a:pPr/>
              <a:t>16</a:t>
            </a:fld>
            <a:endParaRPr lang="en-US">
              <a:latin typeface="Calibri"/>
            </a:endParaRPr>
          </a:p>
        </p:txBody>
      </p:sp>
      <p:sp>
        <p:nvSpPr>
          <p:cNvPr id="5" name="TextBox 4">
            <a:extLst>
              <a:ext uri="{FF2B5EF4-FFF2-40B4-BE49-F238E27FC236}">
                <a16:creationId xmlns:a16="http://schemas.microsoft.com/office/drawing/2014/main" id="{E0A9D1BD-2E28-453C-8A8C-17C14180A388}"/>
              </a:ext>
            </a:extLst>
          </p:cNvPr>
          <p:cNvSpPr txBox="1"/>
          <p:nvPr/>
        </p:nvSpPr>
        <p:spPr>
          <a:xfrm>
            <a:off x="1534886" y="5691257"/>
            <a:ext cx="8458200" cy="707886"/>
          </a:xfrm>
          <a:prstGeom prst="rect">
            <a:avLst/>
          </a:prstGeom>
          <a:solidFill>
            <a:srgbClr val="00B0F0"/>
          </a:solidFill>
        </p:spPr>
        <p:txBody>
          <a:bodyPr wrap="square" rtlCol="0">
            <a:spAutoFit/>
          </a:bodyPr>
          <a:lstStyle/>
          <a:p>
            <a:pPr algn="ctr"/>
            <a:r>
              <a:rPr lang="en-US" sz="4000" b="1" dirty="0"/>
              <a:t>Colorless green ideas sleep furiously!</a:t>
            </a:r>
          </a:p>
        </p:txBody>
      </p:sp>
    </p:spTree>
    <p:custDataLst>
      <p:tags r:id="rId1"/>
    </p:custDataLst>
    <p:extLst>
      <p:ext uri="{BB962C8B-B14F-4D97-AF65-F5344CB8AC3E}">
        <p14:creationId xmlns:p14="http://schemas.microsoft.com/office/powerpoint/2010/main" val="41267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43000" y="554038"/>
            <a:ext cx="7086600" cy="436563"/>
          </a:xfrm>
        </p:spPr>
        <p:txBody>
          <a:bodyPr/>
          <a:lstStyle/>
          <a:p>
            <a:r>
              <a:rPr lang="en-US" sz="4000" dirty="0"/>
              <a:t>Origin of the word Algorithm</a:t>
            </a:r>
          </a:p>
        </p:txBody>
      </p:sp>
      <p:sp>
        <p:nvSpPr>
          <p:cNvPr id="3075" name="Rectangle 3"/>
          <p:cNvSpPr>
            <a:spLocks noGrp="1" noChangeArrowheads="1"/>
          </p:cNvSpPr>
          <p:nvPr>
            <p:ph type="body" idx="1"/>
          </p:nvPr>
        </p:nvSpPr>
        <p:spPr>
          <a:xfrm>
            <a:off x="794647" y="1404255"/>
            <a:ext cx="9998539" cy="5404758"/>
          </a:xfrm>
          <a:ln w="15875">
            <a:noFill/>
          </a:ln>
        </p:spPr>
        <p:txBody>
          <a:bodyPr>
            <a:normAutofit/>
          </a:bodyPr>
          <a:lstStyle/>
          <a:p>
            <a:pPr algn="just"/>
            <a:r>
              <a:rPr lang="en-US" sz="2400" dirty="0"/>
              <a:t>In the 9</a:t>
            </a:r>
            <a:r>
              <a:rPr lang="en-US" sz="2400" baseline="30000" dirty="0"/>
              <a:t>th</a:t>
            </a:r>
            <a:r>
              <a:rPr lang="en-US" sz="2400" dirty="0"/>
              <a:t> century, the influential Persian scholar and scientist </a:t>
            </a:r>
            <a:r>
              <a:rPr lang="en-US" sz="2400" b="1" dirty="0">
                <a:solidFill>
                  <a:srgbClr val="00B050"/>
                </a:solidFill>
              </a:rPr>
              <a:t>Muhammad ibn Musa al-Khwarizmi</a:t>
            </a:r>
            <a:r>
              <a:rPr lang="en-US" sz="2400" dirty="0"/>
              <a:t> became known for his contributions to the study of algebra while working at Bayt al-Hikmah in Baghdad.</a:t>
            </a:r>
          </a:p>
          <a:p>
            <a:pPr algn="just"/>
            <a:endParaRPr lang="en-US" sz="1200" dirty="0"/>
          </a:p>
          <a:p>
            <a:pPr algn="just"/>
            <a:r>
              <a:rPr lang="en-US" sz="2400" b="1" dirty="0">
                <a:solidFill>
                  <a:srgbClr val="00B050"/>
                </a:solidFill>
              </a:rPr>
              <a:t>Bayt al-Hikmah</a:t>
            </a:r>
            <a:r>
              <a:rPr lang="en-US" sz="2400" dirty="0"/>
              <a:t> acquired and translated books on science and philosophy from Greece, India and Persia, as well as publishing original research.</a:t>
            </a:r>
          </a:p>
          <a:p>
            <a:pPr algn="just"/>
            <a:endParaRPr lang="en-US" sz="1200" dirty="0"/>
          </a:p>
          <a:p>
            <a:pPr algn="just"/>
            <a:r>
              <a:rPr lang="en-US" sz="2400" dirty="0"/>
              <a:t>Al-Khwarizmi is credited as the man who introduced sophisticated mathematics to the West. His work was translated into Latin. Al-Khwarizmi became </a:t>
            </a:r>
            <a:r>
              <a:rPr lang="en-US" sz="2400" b="1" dirty="0" err="1">
                <a:solidFill>
                  <a:srgbClr val="00B050"/>
                </a:solidFill>
              </a:rPr>
              <a:t>Algoritmi</a:t>
            </a:r>
            <a:r>
              <a:rPr lang="en-US" sz="2400" b="1" dirty="0">
                <a:solidFill>
                  <a:srgbClr val="00B050"/>
                </a:solidFill>
              </a:rPr>
              <a:t> </a:t>
            </a:r>
            <a:r>
              <a:rPr lang="en-US" sz="2400" dirty="0"/>
              <a:t>in Latin which was then translated into English as 'algorithm’.</a:t>
            </a:r>
          </a:p>
          <a:p>
            <a:pPr algn="just"/>
            <a:endParaRPr lang="en-US" sz="1200" dirty="0"/>
          </a:p>
          <a:p>
            <a:pPr algn="just"/>
            <a:r>
              <a:rPr lang="en-US" sz="2400" dirty="0"/>
              <a:t>Today, the meaning of the term algorithm has been broadened to include any method of computation, especially from the mid-20th Century onwards where it is commonly used with reference to computing.</a:t>
            </a:r>
          </a:p>
        </p:txBody>
      </p:sp>
      <p:sp>
        <p:nvSpPr>
          <p:cNvPr id="3" name="Slide Number Placeholder 2"/>
          <p:cNvSpPr>
            <a:spLocks noGrp="1"/>
          </p:cNvSpPr>
          <p:nvPr>
            <p:ph type="sldNum" sz="quarter" idx="12"/>
          </p:nvPr>
        </p:nvSpPr>
        <p:spPr/>
        <p:txBody>
          <a:bodyPr/>
          <a:lstStyle/>
          <a:p>
            <a:fld id="{3485D9CA-6DAA-4C3C-A3E2-EDEA918D5F89}" type="slidenum">
              <a:rPr lang="en-US">
                <a:latin typeface="Calibri"/>
              </a:rPr>
              <a:pPr/>
              <a:t>17</a:t>
            </a:fld>
            <a:endParaRPr lang="en-US">
              <a:latin typeface="Calibri"/>
            </a:endParaRPr>
          </a:p>
        </p:txBody>
      </p:sp>
    </p:spTree>
    <p:custDataLst>
      <p:tags r:id="rId1"/>
    </p:custDataLst>
    <p:extLst>
      <p:ext uri="{BB962C8B-B14F-4D97-AF65-F5344CB8AC3E}">
        <p14:creationId xmlns:p14="http://schemas.microsoft.com/office/powerpoint/2010/main" val="1657428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42999" y="507845"/>
            <a:ext cx="9846129" cy="531744"/>
          </a:xfrm>
        </p:spPr>
        <p:txBody>
          <a:bodyPr/>
          <a:lstStyle/>
          <a:p>
            <a:r>
              <a:rPr lang="en-US" sz="4000" dirty="0"/>
              <a:t>Fundamentals of Algorithmic Problem Solving</a:t>
            </a:r>
          </a:p>
        </p:txBody>
      </p:sp>
      <p:sp>
        <p:nvSpPr>
          <p:cNvPr id="3" name="Slide Number Placeholder 2"/>
          <p:cNvSpPr>
            <a:spLocks noGrp="1"/>
          </p:cNvSpPr>
          <p:nvPr>
            <p:ph type="sldNum" sz="quarter" idx="12"/>
          </p:nvPr>
        </p:nvSpPr>
        <p:spPr/>
        <p:txBody>
          <a:bodyPr/>
          <a:lstStyle/>
          <a:p>
            <a:fld id="{3485D9CA-6DAA-4C3C-A3E2-EDEA918D5F89}" type="slidenum">
              <a:rPr lang="en-US">
                <a:latin typeface="Calibri"/>
              </a:rPr>
              <a:pPr/>
              <a:t>18</a:t>
            </a:fld>
            <a:endParaRPr lang="en-US">
              <a:latin typeface="Calibri"/>
            </a:endParaRPr>
          </a:p>
        </p:txBody>
      </p:sp>
      <p:sp>
        <p:nvSpPr>
          <p:cNvPr id="26" name="Rectangle 3">
            <a:extLst>
              <a:ext uri="{FF2B5EF4-FFF2-40B4-BE49-F238E27FC236}">
                <a16:creationId xmlns:a16="http://schemas.microsoft.com/office/drawing/2014/main" id="{7F2788FC-641F-477F-9A54-95E8DE295C2C}"/>
              </a:ext>
            </a:extLst>
          </p:cNvPr>
          <p:cNvSpPr txBox="1">
            <a:spLocks noChangeArrowheads="1"/>
          </p:cNvSpPr>
          <p:nvPr/>
        </p:nvSpPr>
        <p:spPr>
          <a:xfrm>
            <a:off x="631357" y="1453242"/>
            <a:ext cx="6308280" cy="5252357"/>
          </a:xfrm>
          <a:prstGeom prst="rect">
            <a:avLst/>
          </a:prstGeom>
          <a:ln w="15875">
            <a:no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lgn="just">
              <a:buNone/>
            </a:pPr>
            <a:r>
              <a:rPr lang="en-US" sz="2800" b="1" dirty="0">
                <a:solidFill>
                  <a:srgbClr val="FF0000"/>
                </a:solidFill>
              </a:rPr>
              <a:t>STAIR </a:t>
            </a:r>
            <a:r>
              <a:rPr lang="en-US" sz="2800" dirty="0"/>
              <a:t>model for problem solving. </a:t>
            </a:r>
            <a:endParaRPr lang="en-US" sz="2400" dirty="0"/>
          </a:p>
          <a:p>
            <a:pPr algn="just"/>
            <a:endParaRPr lang="en-US" sz="1200" dirty="0"/>
          </a:p>
          <a:p>
            <a:pPr algn="just"/>
            <a:r>
              <a:rPr lang="en-US" sz="2400" b="1" dirty="0">
                <a:solidFill>
                  <a:srgbClr val="FF0000"/>
                </a:solidFill>
              </a:rPr>
              <a:t>S – </a:t>
            </a:r>
            <a:r>
              <a:rPr lang="en-US" sz="2400" dirty="0"/>
              <a:t>State the Problem </a:t>
            </a:r>
          </a:p>
          <a:p>
            <a:pPr algn="just"/>
            <a:endParaRPr lang="en-US" sz="2400" dirty="0"/>
          </a:p>
          <a:p>
            <a:pPr algn="just"/>
            <a:r>
              <a:rPr lang="en-US" sz="2400" b="1" dirty="0">
                <a:solidFill>
                  <a:srgbClr val="FF0000"/>
                </a:solidFill>
              </a:rPr>
              <a:t>T – </a:t>
            </a:r>
            <a:r>
              <a:rPr lang="en-US" sz="2400" dirty="0"/>
              <a:t>Tools for the Job</a:t>
            </a:r>
          </a:p>
          <a:p>
            <a:pPr algn="just"/>
            <a:endParaRPr lang="en-US" sz="2400" dirty="0"/>
          </a:p>
          <a:p>
            <a:pPr algn="just"/>
            <a:r>
              <a:rPr lang="en-US" sz="2400" b="1" dirty="0">
                <a:solidFill>
                  <a:srgbClr val="FF0000"/>
                </a:solidFill>
              </a:rPr>
              <a:t>A – </a:t>
            </a:r>
            <a:r>
              <a:rPr lang="en-US" sz="2400" dirty="0"/>
              <a:t>Algorithm Development</a:t>
            </a:r>
          </a:p>
          <a:p>
            <a:pPr algn="just"/>
            <a:endParaRPr lang="en-US" sz="2400" dirty="0"/>
          </a:p>
          <a:p>
            <a:pPr algn="just"/>
            <a:r>
              <a:rPr lang="en-US" sz="2400" b="1" dirty="0">
                <a:solidFill>
                  <a:srgbClr val="FF0000"/>
                </a:solidFill>
              </a:rPr>
              <a:t>I – </a:t>
            </a:r>
            <a:r>
              <a:rPr lang="en-US" sz="2400" dirty="0"/>
              <a:t>Implementation of the Algorithm</a:t>
            </a:r>
          </a:p>
          <a:p>
            <a:pPr algn="just"/>
            <a:endParaRPr lang="en-US" sz="2400" dirty="0"/>
          </a:p>
          <a:p>
            <a:pPr algn="just"/>
            <a:r>
              <a:rPr lang="en-US" sz="2400" b="1" dirty="0">
                <a:solidFill>
                  <a:srgbClr val="FF0000"/>
                </a:solidFill>
              </a:rPr>
              <a:t>R – </a:t>
            </a:r>
            <a:r>
              <a:rPr lang="en-US" sz="2400" dirty="0"/>
              <a:t>Refinement</a:t>
            </a:r>
          </a:p>
          <a:p>
            <a:pPr algn="just"/>
            <a:endParaRPr lang="en-US" sz="1200" dirty="0"/>
          </a:p>
        </p:txBody>
      </p:sp>
      <p:grpSp>
        <p:nvGrpSpPr>
          <p:cNvPr id="33" name="Group 32">
            <a:extLst>
              <a:ext uri="{FF2B5EF4-FFF2-40B4-BE49-F238E27FC236}">
                <a16:creationId xmlns:a16="http://schemas.microsoft.com/office/drawing/2014/main" id="{791CD783-8F2C-42CF-8638-75F60905AE1C}"/>
              </a:ext>
            </a:extLst>
          </p:cNvPr>
          <p:cNvGrpSpPr/>
          <p:nvPr/>
        </p:nvGrpSpPr>
        <p:grpSpPr>
          <a:xfrm>
            <a:off x="7086598" y="1338932"/>
            <a:ext cx="3890305" cy="5352922"/>
            <a:chOff x="7086598" y="1338932"/>
            <a:chExt cx="3890305" cy="5352922"/>
          </a:xfrm>
        </p:grpSpPr>
        <p:grpSp>
          <p:nvGrpSpPr>
            <p:cNvPr id="12" name="Group 11">
              <a:extLst>
                <a:ext uri="{FF2B5EF4-FFF2-40B4-BE49-F238E27FC236}">
                  <a16:creationId xmlns:a16="http://schemas.microsoft.com/office/drawing/2014/main" id="{009FF9B9-7427-4A5B-AC6B-27219F390748}"/>
                </a:ext>
              </a:extLst>
            </p:cNvPr>
            <p:cNvGrpSpPr/>
            <p:nvPr/>
          </p:nvGrpSpPr>
          <p:grpSpPr>
            <a:xfrm>
              <a:off x="8156146" y="1338932"/>
              <a:ext cx="2820757" cy="5352922"/>
              <a:chOff x="4057653" y="1485893"/>
              <a:chExt cx="2820757" cy="5352922"/>
            </a:xfrm>
          </p:grpSpPr>
          <p:sp>
            <p:nvSpPr>
              <p:cNvPr id="7" name="TextBox 6">
                <a:extLst>
                  <a:ext uri="{FF2B5EF4-FFF2-40B4-BE49-F238E27FC236}">
                    <a16:creationId xmlns:a16="http://schemas.microsoft.com/office/drawing/2014/main" id="{D4C11052-C0ED-4289-8CA9-4EFBE48E334C}"/>
                  </a:ext>
                </a:extLst>
              </p:cNvPr>
              <p:cNvSpPr txBox="1"/>
              <p:nvPr/>
            </p:nvSpPr>
            <p:spPr>
              <a:xfrm>
                <a:off x="4057654" y="1485893"/>
                <a:ext cx="2816677" cy="369332"/>
              </a:xfrm>
              <a:prstGeom prst="rect">
                <a:avLst/>
              </a:prstGeom>
              <a:noFill/>
              <a:ln>
                <a:solidFill>
                  <a:schemeClr val="tx1"/>
                </a:solidFill>
              </a:ln>
            </p:spPr>
            <p:txBody>
              <a:bodyPr wrap="square" rtlCol="0">
                <a:spAutoFit/>
              </a:bodyPr>
              <a:lstStyle/>
              <a:p>
                <a:pPr algn="ctr"/>
                <a:r>
                  <a:rPr lang="en-US" dirty="0"/>
                  <a:t>Understand the Problem</a:t>
                </a:r>
              </a:p>
            </p:txBody>
          </p:sp>
          <p:cxnSp>
            <p:nvCxnSpPr>
              <p:cNvPr id="9" name="Straight Arrow Connector 8">
                <a:extLst>
                  <a:ext uri="{FF2B5EF4-FFF2-40B4-BE49-F238E27FC236}">
                    <a16:creationId xmlns:a16="http://schemas.microsoft.com/office/drawing/2014/main" id="{C9D40512-5427-4683-9B76-17CEEB1BD24D}"/>
                  </a:ext>
                </a:extLst>
              </p:cNvPr>
              <p:cNvCxnSpPr>
                <a:cxnSpLocks/>
              </p:cNvCxnSpPr>
              <p:nvPr/>
            </p:nvCxnSpPr>
            <p:spPr>
              <a:xfrm>
                <a:off x="5470072" y="1862023"/>
                <a:ext cx="0" cy="3200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0A95F1F-C5F7-414F-8070-10DBD2DA5004}"/>
                  </a:ext>
                </a:extLst>
              </p:cNvPr>
              <p:cNvSpPr txBox="1"/>
              <p:nvPr/>
            </p:nvSpPr>
            <p:spPr>
              <a:xfrm>
                <a:off x="4057658" y="2171689"/>
                <a:ext cx="2816676" cy="1200329"/>
              </a:xfrm>
              <a:prstGeom prst="rect">
                <a:avLst/>
              </a:prstGeom>
              <a:noFill/>
              <a:ln>
                <a:solidFill>
                  <a:schemeClr val="tx1"/>
                </a:solidFill>
              </a:ln>
            </p:spPr>
            <p:txBody>
              <a:bodyPr wrap="square" rtlCol="0">
                <a:spAutoFit/>
              </a:bodyPr>
              <a:lstStyle/>
              <a:p>
                <a:pPr algn="ctr"/>
                <a:r>
                  <a:rPr lang="en-US" dirty="0"/>
                  <a:t>Decide on:</a:t>
                </a:r>
              </a:p>
              <a:p>
                <a:pPr algn="ctr"/>
                <a:r>
                  <a:rPr lang="en-US" dirty="0"/>
                  <a:t>Computational means, exact vs. approx. solving,</a:t>
                </a:r>
              </a:p>
              <a:p>
                <a:pPr algn="ctr"/>
                <a:r>
                  <a:rPr lang="en-US" dirty="0"/>
                  <a:t>Algorithm design technique</a:t>
                </a:r>
              </a:p>
            </p:txBody>
          </p:sp>
          <p:cxnSp>
            <p:nvCxnSpPr>
              <p:cNvPr id="14" name="Straight Arrow Connector 13">
                <a:extLst>
                  <a:ext uri="{FF2B5EF4-FFF2-40B4-BE49-F238E27FC236}">
                    <a16:creationId xmlns:a16="http://schemas.microsoft.com/office/drawing/2014/main" id="{3B28D321-6B9F-4CA6-8975-3A2F9A3739DF}"/>
                  </a:ext>
                </a:extLst>
              </p:cNvPr>
              <p:cNvCxnSpPr>
                <a:cxnSpLocks/>
              </p:cNvCxnSpPr>
              <p:nvPr/>
            </p:nvCxnSpPr>
            <p:spPr>
              <a:xfrm>
                <a:off x="5482321" y="3372018"/>
                <a:ext cx="0" cy="3200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FC89F9E-2152-48EF-9210-B8E3E8E9AF45}"/>
                  </a:ext>
                </a:extLst>
              </p:cNvPr>
              <p:cNvSpPr txBox="1"/>
              <p:nvPr/>
            </p:nvSpPr>
            <p:spPr>
              <a:xfrm>
                <a:off x="4057653" y="3688482"/>
                <a:ext cx="2816677" cy="369332"/>
              </a:xfrm>
              <a:prstGeom prst="rect">
                <a:avLst/>
              </a:prstGeom>
              <a:noFill/>
              <a:ln>
                <a:solidFill>
                  <a:schemeClr val="tx1"/>
                </a:solidFill>
              </a:ln>
            </p:spPr>
            <p:txBody>
              <a:bodyPr wrap="square" rtlCol="0">
                <a:spAutoFit/>
              </a:bodyPr>
              <a:lstStyle/>
              <a:p>
                <a:pPr algn="ctr"/>
                <a:r>
                  <a:rPr lang="en-US" dirty="0"/>
                  <a:t>Design an Algorithm</a:t>
                </a:r>
              </a:p>
            </p:txBody>
          </p:sp>
          <p:cxnSp>
            <p:nvCxnSpPr>
              <p:cNvPr id="17" name="Straight Arrow Connector 16">
                <a:extLst>
                  <a:ext uri="{FF2B5EF4-FFF2-40B4-BE49-F238E27FC236}">
                    <a16:creationId xmlns:a16="http://schemas.microsoft.com/office/drawing/2014/main" id="{93B2F116-6886-4251-884F-927738E9EC32}"/>
                  </a:ext>
                </a:extLst>
              </p:cNvPr>
              <p:cNvCxnSpPr>
                <a:cxnSpLocks/>
              </p:cNvCxnSpPr>
              <p:nvPr/>
            </p:nvCxnSpPr>
            <p:spPr>
              <a:xfrm>
                <a:off x="5482321" y="4074143"/>
                <a:ext cx="0" cy="3200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84503FF6-9DEB-4106-A763-E940390149DA}"/>
                  </a:ext>
                </a:extLst>
              </p:cNvPr>
              <p:cNvSpPr txBox="1"/>
              <p:nvPr/>
            </p:nvSpPr>
            <p:spPr>
              <a:xfrm>
                <a:off x="4057653" y="4390607"/>
                <a:ext cx="2816677" cy="369332"/>
              </a:xfrm>
              <a:prstGeom prst="rect">
                <a:avLst/>
              </a:prstGeom>
              <a:noFill/>
              <a:ln>
                <a:solidFill>
                  <a:schemeClr val="tx1"/>
                </a:solidFill>
              </a:ln>
            </p:spPr>
            <p:txBody>
              <a:bodyPr wrap="square" rtlCol="0">
                <a:spAutoFit/>
              </a:bodyPr>
              <a:lstStyle/>
              <a:p>
                <a:pPr algn="ctr"/>
                <a:r>
                  <a:rPr lang="en-US" dirty="0"/>
                  <a:t>Prove Correctness</a:t>
                </a:r>
              </a:p>
            </p:txBody>
          </p:sp>
          <p:cxnSp>
            <p:nvCxnSpPr>
              <p:cNvPr id="19" name="Straight Arrow Connector 18">
                <a:extLst>
                  <a:ext uri="{FF2B5EF4-FFF2-40B4-BE49-F238E27FC236}">
                    <a16:creationId xmlns:a16="http://schemas.microsoft.com/office/drawing/2014/main" id="{B35D9A90-3BDA-467D-B49D-725F07FCB095}"/>
                  </a:ext>
                </a:extLst>
              </p:cNvPr>
              <p:cNvCxnSpPr>
                <a:cxnSpLocks/>
              </p:cNvCxnSpPr>
              <p:nvPr/>
            </p:nvCxnSpPr>
            <p:spPr>
              <a:xfrm>
                <a:off x="5482321" y="4759939"/>
                <a:ext cx="0" cy="3200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D3A82E0E-B9DF-4224-8D12-70404131BF51}"/>
                  </a:ext>
                </a:extLst>
              </p:cNvPr>
              <p:cNvSpPr txBox="1"/>
              <p:nvPr/>
            </p:nvSpPr>
            <p:spPr>
              <a:xfrm>
                <a:off x="4057653" y="5076403"/>
                <a:ext cx="2816677" cy="369332"/>
              </a:xfrm>
              <a:prstGeom prst="rect">
                <a:avLst/>
              </a:prstGeom>
              <a:noFill/>
              <a:ln>
                <a:solidFill>
                  <a:schemeClr val="tx1"/>
                </a:solidFill>
              </a:ln>
            </p:spPr>
            <p:txBody>
              <a:bodyPr wrap="square" rtlCol="0">
                <a:spAutoFit/>
              </a:bodyPr>
              <a:lstStyle/>
              <a:p>
                <a:pPr algn="ctr"/>
                <a:r>
                  <a:rPr lang="en-US" dirty="0"/>
                  <a:t>Analyze the Algorithm</a:t>
                </a:r>
              </a:p>
            </p:txBody>
          </p:sp>
          <p:cxnSp>
            <p:nvCxnSpPr>
              <p:cNvPr id="21" name="Straight Arrow Connector 20">
                <a:extLst>
                  <a:ext uri="{FF2B5EF4-FFF2-40B4-BE49-F238E27FC236}">
                    <a16:creationId xmlns:a16="http://schemas.microsoft.com/office/drawing/2014/main" id="{DAF301C8-470E-427B-A338-445C1BA87F07}"/>
                  </a:ext>
                </a:extLst>
              </p:cNvPr>
              <p:cNvCxnSpPr>
                <a:cxnSpLocks/>
              </p:cNvCxnSpPr>
              <p:nvPr/>
            </p:nvCxnSpPr>
            <p:spPr>
              <a:xfrm>
                <a:off x="5486401" y="5445735"/>
                <a:ext cx="0" cy="3200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634B4EE2-64AF-4E23-8946-F33C38BEF6D0}"/>
                  </a:ext>
                </a:extLst>
              </p:cNvPr>
              <p:cNvSpPr txBox="1"/>
              <p:nvPr/>
            </p:nvSpPr>
            <p:spPr>
              <a:xfrm>
                <a:off x="4061733" y="5762199"/>
                <a:ext cx="2816677" cy="369332"/>
              </a:xfrm>
              <a:prstGeom prst="rect">
                <a:avLst/>
              </a:prstGeom>
              <a:noFill/>
              <a:ln>
                <a:solidFill>
                  <a:schemeClr val="tx1"/>
                </a:solidFill>
              </a:ln>
            </p:spPr>
            <p:txBody>
              <a:bodyPr wrap="square" rtlCol="0">
                <a:spAutoFit/>
              </a:bodyPr>
              <a:lstStyle/>
              <a:p>
                <a:pPr algn="ctr"/>
                <a:r>
                  <a:rPr lang="en-US" dirty="0"/>
                  <a:t>Code the Algorithm</a:t>
                </a:r>
              </a:p>
            </p:txBody>
          </p:sp>
          <p:cxnSp>
            <p:nvCxnSpPr>
              <p:cNvPr id="23" name="Straight Arrow Connector 22">
                <a:extLst>
                  <a:ext uri="{FF2B5EF4-FFF2-40B4-BE49-F238E27FC236}">
                    <a16:creationId xmlns:a16="http://schemas.microsoft.com/office/drawing/2014/main" id="{9A62308E-FF76-4BC9-8AAC-5791A6759250}"/>
                  </a:ext>
                </a:extLst>
              </p:cNvPr>
              <p:cNvCxnSpPr>
                <a:cxnSpLocks/>
              </p:cNvCxnSpPr>
              <p:nvPr/>
            </p:nvCxnSpPr>
            <p:spPr>
              <a:xfrm>
                <a:off x="5486401" y="6153019"/>
                <a:ext cx="0" cy="3200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46995DD-0DCE-485D-90B1-B5D4E79568F7}"/>
                  </a:ext>
                </a:extLst>
              </p:cNvPr>
              <p:cNvSpPr txBox="1"/>
              <p:nvPr/>
            </p:nvSpPr>
            <p:spPr>
              <a:xfrm>
                <a:off x="4061733" y="6469483"/>
                <a:ext cx="2816677" cy="369332"/>
              </a:xfrm>
              <a:prstGeom prst="rect">
                <a:avLst/>
              </a:prstGeom>
              <a:noFill/>
              <a:ln>
                <a:solidFill>
                  <a:schemeClr val="tx1"/>
                </a:solidFill>
              </a:ln>
            </p:spPr>
            <p:txBody>
              <a:bodyPr wrap="square" rtlCol="0">
                <a:spAutoFit/>
              </a:bodyPr>
              <a:lstStyle/>
              <a:p>
                <a:pPr algn="ctr"/>
                <a:r>
                  <a:rPr lang="en-US" dirty="0"/>
                  <a:t>Verify the Algorithm</a:t>
                </a:r>
              </a:p>
            </p:txBody>
          </p:sp>
        </p:grpSp>
        <p:grpSp>
          <p:nvGrpSpPr>
            <p:cNvPr id="32" name="Group 31">
              <a:extLst>
                <a:ext uri="{FF2B5EF4-FFF2-40B4-BE49-F238E27FC236}">
                  <a16:creationId xmlns:a16="http://schemas.microsoft.com/office/drawing/2014/main" id="{C89FF905-423A-445D-B55A-D7212408DDBF}"/>
                </a:ext>
              </a:extLst>
            </p:cNvPr>
            <p:cNvGrpSpPr/>
            <p:nvPr/>
          </p:nvGrpSpPr>
          <p:grpSpPr>
            <a:xfrm>
              <a:off x="7086598" y="2587860"/>
              <a:ext cx="1069553" cy="3910913"/>
              <a:chOff x="7086598" y="2587860"/>
              <a:chExt cx="1069553" cy="3910913"/>
            </a:xfrm>
          </p:grpSpPr>
          <p:cxnSp>
            <p:nvCxnSpPr>
              <p:cNvPr id="25" name="Straight Connector 24">
                <a:extLst>
                  <a:ext uri="{FF2B5EF4-FFF2-40B4-BE49-F238E27FC236}">
                    <a16:creationId xmlns:a16="http://schemas.microsoft.com/office/drawing/2014/main" id="{ADE1E545-6592-40D7-841B-BDC86D4028E3}"/>
                  </a:ext>
                </a:extLst>
              </p:cNvPr>
              <p:cNvCxnSpPr>
                <a:cxnSpLocks/>
              </p:cNvCxnSpPr>
              <p:nvPr/>
            </p:nvCxnSpPr>
            <p:spPr>
              <a:xfrm flipH="1">
                <a:off x="7086598" y="4428312"/>
                <a:ext cx="10607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D34C744-980E-4CC8-A662-086347B050EC}"/>
                  </a:ext>
                </a:extLst>
              </p:cNvPr>
              <p:cNvCxnSpPr>
                <a:cxnSpLocks/>
              </p:cNvCxnSpPr>
              <p:nvPr/>
            </p:nvCxnSpPr>
            <p:spPr>
              <a:xfrm flipH="1">
                <a:off x="7086598" y="3275629"/>
                <a:ext cx="3483" cy="32231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13CCEC9-2B09-448A-B24D-B6FC0DF4AECA}"/>
                  </a:ext>
                </a:extLst>
              </p:cNvPr>
              <p:cNvCxnSpPr>
                <a:cxnSpLocks/>
              </p:cNvCxnSpPr>
              <p:nvPr/>
            </p:nvCxnSpPr>
            <p:spPr>
              <a:xfrm flipV="1">
                <a:off x="7092040" y="2587860"/>
                <a:ext cx="517075" cy="687769"/>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1EEF36B6-59FB-43F3-9303-BA759A39A28C}"/>
                  </a:ext>
                </a:extLst>
              </p:cNvPr>
              <p:cNvCxnSpPr>
                <a:cxnSpLocks/>
              </p:cNvCxnSpPr>
              <p:nvPr/>
            </p:nvCxnSpPr>
            <p:spPr>
              <a:xfrm>
                <a:off x="7090081" y="3257656"/>
                <a:ext cx="496923" cy="501981"/>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89" name="Straight Arrow Connector 3088">
                <a:extLst>
                  <a:ext uri="{FF2B5EF4-FFF2-40B4-BE49-F238E27FC236}">
                    <a16:creationId xmlns:a16="http://schemas.microsoft.com/office/drawing/2014/main" id="{8492B905-C159-4BC4-AFFA-BAB9C2F64B7C}"/>
                  </a:ext>
                </a:extLst>
              </p:cNvPr>
              <p:cNvCxnSpPr>
                <a:cxnSpLocks/>
              </p:cNvCxnSpPr>
              <p:nvPr/>
            </p:nvCxnSpPr>
            <p:spPr>
              <a:xfrm>
                <a:off x="7598573" y="2588981"/>
                <a:ext cx="557578"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E9BFC1E6-7E61-437B-B249-8A76B63A3E08}"/>
                  </a:ext>
                </a:extLst>
              </p:cNvPr>
              <p:cNvCxnSpPr>
                <a:cxnSpLocks/>
              </p:cNvCxnSpPr>
              <p:nvPr/>
            </p:nvCxnSpPr>
            <p:spPr>
              <a:xfrm>
                <a:off x="7576457" y="3759637"/>
                <a:ext cx="566928"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EFA5491B-75E7-4C66-9177-F36E51441FA6}"/>
                  </a:ext>
                </a:extLst>
              </p:cNvPr>
              <p:cNvCxnSpPr>
                <a:cxnSpLocks/>
              </p:cNvCxnSpPr>
              <p:nvPr/>
            </p:nvCxnSpPr>
            <p:spPr>
              <a:xfrm flipH="1">
                <a:off x="7086598" y="5119554"/>
                <a:ext cx="10607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0FA913F-7DE6-437B-8487-1B1E69DAC527}"/>
                  </a:ext>
                </a:extLst>
              </p:cNvPr>
              <p:cNvCxnSpPr>
                <a:cxnSpLocks/>
              </p:cNvCxnSpPr>
              <p:nvPr/>
            </p:nvCxnSpPr>
            <p:spPr>
              <a:xfrm flipH="1">
                <a:off x="7086598" y="6498773"/>
                <a:ext cx="10607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Tree>
    <p:custDataLst>
      <p:tags r:id="rId1"/>
    </p:custDataLst>
    <p:extLst>
      <p:ext uri="{BB962C8B-B14F-4D97-AF65-F5344CB8AC3E}">
        <p14:creationId xmlns:p14="http://schemas.microsoft.com/office/powerpoint/2010/main" val="18667104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42999" y="507845"/>
            <a:ext cx="9846129" cy="531744"/>
          </a:xfrm>
        </p:spPr>
        <p:txBody>
          <a:bodyPr/>
          <a:lstStyle/>
          <a:p>
            <a:r>
              <a:rPr lang="en-US" sz="4000" dirty="0"/>
              <a:t>Fundamentals of Algorithmic Problem Solving</a:t>
            </a:r>
          </a:p>
        </p:txBody>
      </p:sp>
      <p:sp>
        <p:nvSpPr>
          <p:cNvPr id="3" name="Slide Number Placeholder 2"/>
          <p:cNvSpPr>
            <a:spLocks noGrp="1"/>
          </p:cNvSpPr>
          <p:nvPr>
            <p:ph type="sldNum" sz="quarter" idx="12"/>
          </p:nvPr>
        </p:nvSpPr>
        <p:spPr/>
        <p:txBody>
          <a:bodyPr/>
          <a:lstStyle/>
          <a:p>
            <a:fld id="{3485D9CA-6DAA-4C3C-A3E2-EDEA918D5F89}" type="slidenum">
              <a:rPr lang="en-US">
                <a:latin typeface="Calibri"/>
              </a:rPr>
              <a:pPr/>
              <a:t>19</a:t>
            </a:fld>
            <a:endParaRPr lang="en-US">
              <a:latin typeface="Calibri"/>
            </a:endParaRPr>
          </a:p>
        </p:txBody>
      </p:sp>
      <p:sp>
        <p:nvSpPr>
          <p:cNvPr id="26" name="Rectangle 3">
            <a:extLst>
              <a:ext uri="{FF2B5EF4-FFF2-40B4-BE49-F238E27FC236}">
                <a16:creationId xmlns:a16="http://schemas.microsoft.com/office/drawing/2014/main" id="{7F2788FC-641F-477F-9A54-95E8DE295C2C}"/>
              </a:ext>
            </a:extLst>
          </p:cNvPr>
          <p:cNvSpPr txBox="1">
            <a:spLocks noChangeArrowheads="1"/>
          </p:cNvSpPr>
          <p:nvPr/>
        </p:nvSpPr>
        <p:spPr>
          <a:xfrm>
            <a:off x="631357" y="1453242"/>
            <a:ext cx="6382996" cy="5252357"/>
          </a:xfrm>
          <a:prstGeom prst="rect">
            <a:avLst/>
          </a:prstGeom>
          <a:ln w="15875">
            <a:no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lgn="just">
              <a:buNone/>
            </a:pPr>
            <a:r>
              <a:rPr lang="en-US" sz="2800" b="1" dirty="0">
                <a:solidFill>
                  <a:srgbClr val="FF0000"/>
                </a:solidFill>
              </a:rPr>
              <a:t>STAIR </a:t>
            </a:r>
            <a:r>
              <a:rPr lang="en-US" sz="2800" dirty="0"/>
              <a:t>model for problem solving. </a:t>
            </a:r>
            <a:endParaRPr lang="en-US" sz="2400" dirty="0"/>
          </a:p>
          <a:p>
            <a:pPr algn="just"/>
            <a:endParaRPr lang="en-US" sz="1200" dirty="0"/>
          </a:p>
          <a:p>
            <a:pPr algn="just"/>
            <a:r>
              <a:rPr lang="en-US" sz="2400" b="1" dirty="0">
                <a:solidFill>
                  <a:srgbClr val="FF0000"/>
                </a:solidFill>
              </a:rPr>
              <a:t>S – </a:t>
            </a:r>
            <a:r>
              <a:rPr lang="en-US" sz="2400" dirty="0"/>
              <a:t>State the Problem </a:t>
            </a:r>
          </a:p>
          <a:p>
            <a:pPr lvl="1" algn="just"/>
            <a:r>
              <a:rPr lang="en-US" sz="2200" dirty="0"/>
              <a:t>Decide exactly what you are trying to accomplish</a:t>
            </a:r>
          </a:p>
          <a:p>
            <a:pPr lvl="1" algn="just"/>
            <a:r>
              <a:rPr lang="en-US" sz="2200" dirty="0"/>
              <a:t>Resist the urge to get technical here</a:t>
            </a:r>
          </a:p>
          <a:p>
            <a:pPr lvl="1" algn="just"/>
            <a:r>
              <a:rPr lang="en-US" sz="2200" dirty="0"/>
              <a:t>Describe the problem in HUMAN language</a:t>
            </a:r>
          </a:p>
          <a:p>
            <a:pPr lvl="1" algn="just"/>
            <a:r>
              <a:rPr lang="en-US" sz="2200" dirty="0"/>
              <a:t>How will you know when you have succeeded?</a:t>
            </a:r>
          </a:p>
          <a:p>
            <a:pPr lvl="1" algn="just"/>
            <a:r>
              <a:rPr lang="en-US" sz="2200" dirty="0"/>
              <a:t>This is actually the hardest step and skipping it may result in confusion and wasted time</a:t>
            </a:r>
          </a:p>
        </p:txBody>
      </p:sp>
      <p:sp>
        <p:nvSpPr>
          <p:cNvPr id="2" name="Rectangle: Rounded Corners 1">
            <a:extLst>
              <a:ext uri="{FF2B5EF4-FFF2-40B4-BE49-F238E27FC236}">
                <a16:creationId xmlns:a16="http://schemas.microsoft.com/office/drawing/2014/main" id="{F4F21654-0B4E-43EA-9917-F95C3E26AAA0}"/>
              </a:ext>
            </a:extLst>
          </p:cNvPr>
          <p:cNvSpPr/>
          <p:nvPr/>
        </p:nvSpPr>
        <p:spPr>
          <a:xfrm>
            <a:off x="8017325" y="1190199"/>
            <a:ext cx="3096992" cy="689372"/>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59D0E11D-21C7-4224-91E8-D7E9E962C0BD}"/>
              </a:ext>
            </a:extLst>
          </p:cNvPr>
          <p:cNvGrpSpPr/>
          <p:nvPr/>
        </p:nvGrpSpPr>
        <p:grpSpPr>
          <a:xfrm>
            <a:off x="7086598" y="1338932"/>
            <a:ext cx="3890305" cy="5352922"/>
            <a:chOff x="7086598" y="1338932"/>
            <a:chExt cx="3890305" cy="5352922"/>
          </a:xfrm>
        </p:grpSpPr>
        <p:grpSp>
          <p:nvGrpSpPr>
            <p:cNvPr id="27" name="Group 26">
              <a:extLst>
                <a:ext uri="{FF2B5EF4-FFF2-40B4-BE49-F238E27FC236}">
                  <a16:creationId xmlns:a16="http://schemas.microsoft.com/office/drawing/2014/main" id="{BDE341C5-48DC-4C32-9927-0D1A6DD9EA98}"/>
                </a:ext>
              </a:extLst>
            </p:cNvPr>
            <p:cNvGrpSpPr/>
            <p:nvPr/>
          </p:nvGrpSpPr>
          <p:grpSpPr>
            <a:xfrm>
              <a:off x="8156146" y="1338932"/>
              <a:ext cx="2820757" cy="5352922"/>
              <a:chOff x="4057653" y="1485893"/>
              <a:chExt cx="2820757" cy="5352922"/>
            </a:xfrm>
          </p:grpSpPr>
          <p:sp>
            <p:nvSpPr>
              <p:cNvPr id="37" name="TextBox 36">
                <a:extLst>
                  <a:ext uri="{FF2B5EF4-FFF2-40B4-BE49-F238E27FC236}">
                    <a16:creationId xmlns:a16="http://schemas.microsoft.com/office/drawing/2014/main" id="{DEA447A7-13B8-43AE-BC4B-65265765D09A}"/>
                  </a:ext>
                </a:extLst>
              </p:cNvPr>
              <p:cNvSpPr txBox="1"/>
              <p:nvPr/>
            </p:nvSpPr>
            <p:spPr>
              <a:xfrm>
                <a:off x="4057654" y="1485893"/>
                <a:ext cx="2816677" cy="369332"/>
              </a:xfrm>
              <a:prstGeom prst="rect">
                <a:avLst/>
              </a:prstGeom>
              <a:noFill/>
              <a:ln>
                <a:solidFill>
                  <a:schemeClr val="tx1"/>
                </a:solidFill>
              </a:ln>
            </p:spPr>
            <p:txBody>
              <a:bodyPr wrap="square" rtlCol="0">
                <a:spAutoFit/>
              </a:bodyPr>
              <a:lstStyle/>
              <a:p>
                <a:pPr algn="ctr"/>
                <a:r>
                  <a:rPr lang="en-US" dirty="0"/>
                  <a:t>Understand the Problem</a:t>
                </a:r>
              </a:p>
            </p:txBody>
          </p:sp>
          <p:cxnSp>
            <p:nvCxnSpPr>
              <p:cNvPr id="38" name="Straight Arrow Connector 37">
                <a:extLst>
                  <a:ext uri="{FF2B5EF4-FFF2-40B4-BE49-F238E27FC236}">
                    <a16:creationId xmlns:a16="http://schemas.microsoft.com/office/drawing/2014/main" id="{36551769-E5F0-4718-B64F-FE7178A59197}"/>
                  </a:ext>
                </a:extLst>
              </p:cNvPr>
              <p:cNvCxnSpPr>
                <a:cxnSpLocks/>
              </p:cNvCxnSpPr>
              <p:nvPr/>
            </p:nvCxnSpPr>
            <p:spPr>
              <a:xfrm>
                <a:off x="5470072" y="1862023"/>
                <a:ext cx="0" cy="3200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77099EA-D3C6-468B-BE64-141361044C3F}"/>
                  </a:ext>
                </a:extLst>
              </p:cNvPr>
              <p:cNvSpPr txBox="1"/>
              <p:nvPr/>
            </p:nvSpPr>
            <p:spPr>
              <a:xfrm>
                <a:off x="4057658" y="2171689"/>
                <a:ext cx="2816676" cy="1200329"/>
              </a:xfrm>
              <a:prstGeom prst="rect">
                <a:avLst/>
              </a:prstGeom>
              <a:noFill/>
              <a:ln>
                <a:solidFill>
                  <a:schemeClr val="tx1"/>
                </a:solidFill>
              </a:ln>
            </p:spPr>
            <p:txBody>
              <a:bodyPr wrap="square" rtlCol="0">
                <a:spAutoFit/>
              </a:bodyPr>
              <a:lstStyle/>
              <a:p>
                <a:pPr algn="ctr"/>
                <a:r>
                  <a:rPr lang="en-US" dirty="0"/>
                  <a:t>Decide on:</a:t>
                </a:r>
              </a:p>
              <a:p>
                <a:pPr algn="ctr"/>
                <a:r>
                  <a:rPr lang="en-US" dirty="0"/>
                  <a:t>Computational means, exact vs. approx. solving,</a:t>
                </a:r>
              </a:p>
              <a:p>
                <a:pPr algn="ctr"/>
                <a:r>
                  <a:rPr lang="en-US" dirty="0"/>
                  <a:t>Algorithm design technique</a:t>
                </a:r>
              </a:p>
            </p:txBody>
          </p:sp>
          <p:cxnSp>
            <p:nvCxnSpPr>
              <p:cNvPr id="40" name="Straight Arrow Connector 39">
                <a:extLst>
                  <a:ext uri="{FF2B5EF4-FFF2-40B4-BE49-F238E27FC236}">
                    <a16:creationId xmlns:a16="http://schemas.microsoft.com/office/drawing/2014/main" id="{2902C2CB-C3D8-4ECA-8766-B38FBDA8193B}"/>
                  </a:ext>
                </a:extLst>
              </p:cNvPr>
              <p:cNvCxnSpPr>
                <a:cxnSpLocks/>
              </p:cNvCxnSpPr>
              <p:nvPr/>
            </p:nvCxnSpPr>
            <p:spPr>
              <a:xfrm>
                <a:off x="5482321" y="3372018"/>
                <a:ext cx="0" cy="3200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A7E6D888-7458-43F7-88AC-9881C844BC57}"/>
                  </a:ext>
                </a:extLst>
              </p:cNvPr>
              <p:cNvSpPr txBox="1"/>
              <p:nvPr/>
            </p:nvSpPr>
            <p:spPr>
              <a:xfrm>
                <a:off x="4057653" y="3688482"/>
                <a:ext cx="2816677" cy="369332"/>
              </a:xfrm>
              <a:prstGeom prst="rect">
                <a:avLst/>
              </a:prstGeom>
              <a:noFill/>
              <a:ln>
                <a:solidFill>
                  <a:schemeClr val="tx1"/>
                </a:solidFill>
              </a:ln>
            </p:spPr>
            <p:txBody>
              <a:bodyPr wrap="square" rtlCol="0">
                <a:spAutoFit/>
              </a:bodyPr>
              <a:lstStyle/>
              <a:p>
                <a:pPr algn="ctr"/>
                <a:r>
                  <a:rPr lang="en-US" dirty="0"/>
                  <a:t>Design an Algorithm</a:t>
                </a:r>
              </a:p>
            </p:txBody>
          </p:sp>
          <p:cxnSp>
            <p:nvCxnSpPr>
              <p:cNvPr id="42" name="Straight Arrow Connector 41">
                <a:extLst>
                  <a:ext uri="{FF2B5EF4-FFF2-40B4-BE49-F238E27FC236}">
                    <a16:creationId xmlns:a16="http://schemas.microsoft.com/office/drawing/2014/main" id="{FFA299DF-303F-4E95-ACD4-600CEF45DF90}"/>
                  </a:ext>
                </a:extLst>
              </p:cNvPr>
              <p:cNvCxnSpPr>
                <a:cxnSpLocks/>
              </p:cNvCxnSpPr>
              <p:nvPr/>
            </p:nvCxnSpPr>
            <p:spPr>
              <a:xfrm>
                <a:off x="5482321" y="4074143"/>
                <a:ext cx="0" cy="3200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E2021E6F-19BB-4511-A059-02C4147ABAD2}"/>
                  </a:ext>
                </a:extLst>
              </p:cNvPr>
              <p:cNvSpPr txBox="1"/>
              <p:nvPr/>
            </p:nvSpPr>
            <p:spPr>
              <a:xfrm>
                <a:off x="4057653" y="4390607"/>
                <a:ext cx="2816677" cy="369332"/>
              </a:xfrm>
              <a:prstGeom prst="rect">
                <a:avLst/>
              </a:prstGeom>
              <a:noFill/>
              <a:ln>
                <a:solidFill>
                  <a:schemeClr val="tx1"/>
                </a:solidFill>
              </a:ln>
            </p:spPr>
            <p:txBody>
              <a:bodyPr wrap="square" rtlCol="0">
                <a:spAutoFit/>
              </a:bodyPr>
              <a:lstStyle/>
              <a:p>
                <a:pPr algn="ctr"/>
                <a:r>
                  <a:rPr lang="en-US" dirty="0"/>
                  <a:t>Prove Correctness</a:t>
                </a:r>
              </a:p>
            </p:txBody>
          </p:sp>
          <p:cxnSp>
            <p:nvCxnSpPr>
              <p:cNvPr id="44" name="Straight Arrow Connector 43">
                <a:extLst>
                  <a:ext uri="{FF2B5EF4-FFF2-40B4-BE49-F238E27FC236}">
                    <a16:creationId xmlns:a16="http://schemas.microsoft.com/office/drawing/2014/main" id="{69F175FB-A163-47F1-8C26-E2BA92B3A233}"/>
                  </a:ext>
                </a:extLst>
              </p:cNvPr>
              <p:cNvCxnSpPr>
                <a:cxnSpLocks/>
              </p:cNvCxnSpPr>
              <p:nvPr/>
            </p:nvCxnSpPr>
            <p:spPr>
              <a:xfrm>
                <a:off x="5482321" y="4759939"/>
                <a:ext cx="0" cy="3200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BBB87AC7-1545-49FB-9CB9-590DD8990540}"/>
                  </a:ext>
                </a:extLst>
              </p:cNvPr>
              <p:cNvSpPr txBox="1"/>
              <p:nvPr/>
            </p:nvSpPr>
            <p:spPr>
              <a:xfrm>
                <a:off x="4057653" y="5076403"/>
                <a:ext cx="2816677" cy="369332"/>
              </a:xfrm>
              <a:prstGeom prst="rect">
                <a:avLst/>
              </a:prstGeom>
              <a:noFill/>
              <a:ln>
                <a:solidFill>
                  <a:schemeClr val="tx1"/>
                </a:solidFill>
              </a:ln>
            </p:spPr>
            <p:txBody>
              <a:bodyPr wrap="square" rtlCol="0">
                <a:spAutoFit/>
              </a:bodyPr>
              <a:lstStyle/>
              <a:p>
                <a:pPr algn="ctr"/>
                <a:r>
                  <a:rPr lang="en-US" dirty="0"/>
                  <a:t>Analyze the Algorithm</a:t>
                </a:r>
              </a:p>
            </p:txBody>
          </p:sp>
          <p:cxnSp>
            <p:nvCxnSpPr>
              <p:cNvPr id="46" name="Straight Arrow Connector 45">
                <a:extLst>
                  <a:ext uri="{FF2B5EF4-FFF2-40B4-BE49-F238E27FC236}">
                    <a16:creationId xmlns:a16="http://schemas.microsoft.com/office/drawing/2014/main" id="{C6BDB284-0B9B-4C4A-AA1B-427F30E1DF3B}"/>
                  </a:ext>
                </a:extLst>
              </p:cNvPr>
              <p:cNvCxnSpPr>
                <a:cxnSpLocks/>
              </p:cNvCxnSpPr>
              <p:nvPr/>
            </p:nvCxnSpPr>
            <p:spPr>
              <a:xfrm>
                <a:off x="5486401" y="5445735"/>
                <a:ext cx="0" cy="3200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D68AE332-6A6E-49EF-B775-05085A3FFDF5}"/>
                  </a:ext>
                </a:extLst>
              </p:cNvPr>
              <p:cNvSpPr txBox="1"/>
              <p:nvPr/>
            </p:nvSpPr>
            <p:spPr>
              <a:xfrm>
                <a:off x="4061733" y="5762199"/>
                <a:ext cx="2816677" cy="369332"/>
              </a:xfrm>
              <a:prstGeom prst="rect">
                <a:avLst/>
              </a:prstGeom>
              <a:noFill/>
              <a:ln>
                <a:solidFill>
                  <a:schemeClr val="tx1"/>
                </a:solidFill>
              </a:ln>
            </p:spPr>
            <p:txBody>
              <a:bodyPr wrap="square" rtlCol="0">
                <a:spAutoFit/>
              </a:bodyPr>
              <a:lstStyle/>
              <a:p>
                <a:pPr algn="ctr"/>
                <a:r>
                  <a:rPr lang="en-US" dirty="0"/>
                  <a:t>Code the Algorithm</a:t>
                </a:r>
              </a:p>
            </p:txBody>
          </p:sp>
          <p:cxnSp>
            <p:nvCxnSpPr>
              <p:cNvPr id="48" name="Straight Arrow Connector 47">
                <a:extLst>
                  <a:ext uri="{FF2B5EF4-FFF2-40B4-BE49-F238E27FC236}">
                    <a16:creationId xmlns:a16="http://schemas.microsoft.com/office/drawing/2014/main" id="{2CF2364B-8962-47FE-8A16-90C195083922}"/>
                  </a:ext>
                </a:extLst>
              </p:cNvPr>
              <p:cNvCxnSpPr>
                <a:cxnSpLocks/>
              </p:cNvCxnSpPr>
              <p:nvPr/>
            </p:nvCxnSpPr>
            <p:spPr>
              <a:xfrm>
                <a:off x="5486401" y="6153019"/>
                <a:ext cx="0" cy="3200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9A6AAEFD-34A0-4896-98E8-79AD1F78616C}"/>
                  </a:ext>
                </a:extLst>
              </p:cNvPr>
              <p:cNvSpPr txBox="1"/>
              <p:nvPr/>
            </p:nvSpPr>
            <p:spPr>
              <a:xfrm>
                <a:off x="4061733" y="6469483"/>
                <a:ext cx="2816677" cy="369332"/>
              </a:xfrm>
              <a:prstGeom prst="rect">
                <a:avLst/>
              </a:prstGeom>
              <a:noFill/>
              <a:ln>
                <a:solidFill>
                  <a:schemeClr val="tx1"/>
                </a:solidFill>
              </a:ln>
            </p:spPr>
            <p:txBody>
              <a:bodyPr wrap="square" rtlCol="0">
                <a:spAutoFit/>
              </a:bodyPr>
              <a:lstStyle/>
              <a:p>
                <a:pPr algn="ctr"/>
                <a:r>
                  <a:rPr lang="en-US" dirty="0"/>
                  <a:t>Verify the Algorithm</a:t>
                </a:r>
              </a:p>
            </p:txBody>
          </p:sp>
        </p:grpSp>
        <p:grpSp>
          <p:nvGrpSpPr>
            <p:cNvPr id="28" name="Group 27">
              <a:extLst>
                <a:ext uri="{FF2B5EF4-FFF2-40B4-BE49-F238E27FC236}">
                  <a16:creationId xmlns:a16="http://schemas.microsoft.com/office/drawing/2014/main" id="{0683EAA8-1092-4704-B1AA-D919247963BD}"/>
                </a:ext>
              </a:extLst>
            </p:cNvPr>
            <p:cNvGrpSpPr/>
            <p:nvPr/>
          </p:nvGrpSpPr>
          <p:grpSpPr>
            <a:xfrm>
              <a:off x="7086598" y="2587860"/>
              <a:ext cx="1069553" cy="3910913"/>
              <a:chOff x="7086598" y="2587860"/>
              <a:chExt cx="1069553" cy="3910913"/>
            </a:xfrm>
          </p:grpSpPr>
          <p:cxnSp>
            <p:nvCxnSpPr>
              <p:cNvPr id="29" name="Straight Connector 28">
                <a:extLst>
                  <a:ext uri="{FF2B5EF4-FFF2-40B4-BE49-F238E27FC236}">
                    <a16:creationId xmlns:a16="http://schemas.microsoft.com/office/drawing/2014/main" id="{3EEA81CC-4947-45FB-8E4D-9DDC9885A72C}"/>
                  </a:ext>
                </a:extLst>
              </p:cNvPr>
              <p:cNvCxnSpPr>
                <a:cxnSpLocks/>
              </p:cNvCxnSpPr>
              <p:nvPr/>
            </p:nvCxnSpPr>
            <p:spPr>
              <a:xfrm flipH="1">
                <a:off x="7086598" y="4428312"/>
                <a:ext cx="10607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05C3A66-82C1-47A8-8E58-7BE7D1DAAE09}"/>
                  </a:ext>
                </a:extLst>
              </p:cNvPr>
              <p:cNvCxnSpPr>
                <a:cxnSpLocks/>
              </p:cNvCxnSpPr>
              <p:nvPr/>
            </p:nvCxnSpPr>
            <p:spPr>
              <a:xfrm flipH="1">
                <a:off x="7086598" y="3275629"/>
                <a:ext cx="3483" cy="32231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C45C50F-F299-4533-8898-FCE084DB133E}"/>
                  </a:ext>
                </a:extLst>
              </p:cNvPr>
              <p:cNvCxnSpPr>
                <a:cxnSpLocks/>
              </p:cNvCxnSpPr>
              <p:nvPr/>
            </p:nvCxnSpPr>
            <p:spPr>
              <a:xfrm flipV="1">
                <a:off x="7092040" y="2587860"/>
                <a:ext cx="517075" cy="687769"/>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4B905DB-E9FA-4BED-94D8-6DC3A74CB8FC}"/>
                  </a:ext>
                </a:extLst>
              </p:cNvPr>
              <p:cNvCxnSpPr>
                <a:cxnSpLocks/>
              </p:cNvCxnSpPr>
              <p:nvPr/>
            </p:nvCxnSpPr>
            <p:spPr>
              <a:xfrm>
                <a:off x="7090081" y="3257656"/>
                <a:ext cx="496923" cy="501981"/>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EAA4380-76B0-41CC-B97E-7FADB1670957}"/>
                  </a:ext>
                </a:extLst>
              </p:cNvPr>
              <p:cNvCxnSpPr>
                <a:cxnSpLocks/>
              </p:cNvCxnSpPr>
              <p:nvPr/>
            </p:nvCxnSpPr>
            <p:spPr>
              <a:xfrm>
                <a:off x="7598573" y="2588981"/>
                <a:ext cx="557578"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3ED00F6B-B13F-465A-924F-FD629887E0D0}"/>
                  </a:ext>
                </a:extLst>
              </p:cNvPr>
              <p:cNvCxnSpPr>
                <a:cxnSpLocks/>
              </p:cNvCxnSpPr>
              <p:nvPr/>
            </p:nvCxnSpPr>
            <p:spPr>
              <a:xfrm>
                <a:off x="7576457" y="3759637"/>
                <a:ext cx="566928"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61AE14B-5C08-475B-BF8F-020C708C9FB5}"/>
                  </a:ext>
                </a:extLst>
              </p:cNvPr>
              <p:cNvCxnSpPr>
                <a:cxnSpLocks/>
              </p:cNvCxnSpPr>
              <p:nvPr/>
            </p:nvCxnSpPr>
            <p:spPr>
              <a:xfrm flipH="1">
                <a:off x="7086598" y="5119554"/>
                <a:ext cx="10607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7FAB3C3-CAB4-4B94-ADDB-27C0A634378F}"/>
                  </a:ext>
                </a:extLst>
              </p:cNvPr>
              <p:cNvCxnSpPr>
                <a:cxnSpLocks/>
              </p:cNvCxnSpPr>
              <p:nvPr/>
            </p:nvCxnSpPr>
            <p:spPr>
              <a:xfrm flipH="1">
                <a:off x="7086598" y="6498773"/>
                <a:ext cx="10607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50" name="Subtitle 2">
            <a:extLst>
              <a:ext uri="{FF2B5EF4-FFF2-40B4-BE49-F238E27FC236}">
                <a16:creationId xmlns:a16="http://schemas.microsoft.com/office/drawing/2014/main" id="{B21E560D-964D-4C51-9377-B813C9EF70C2}"/>
              </a:ext>
            </a:extLst>
          </p:cNvPr>
          <p:cNvSpPr txBox="1">
            <a:spLocks/>
          </p:cNvSpPr>
          <p:nvPr/>
        </p:nvSpPr>
        <p:spPr>
          <a:xfrm>
            <a:off x="277588" y="6346228"/>
            <a:ext cx="6253844" cy="476258"/>
          </a:xfrm>
          <a:prstGeom prst="rect">
            <a:avLst/>
          </a:prstGeom>
        </p:spPr>
        <p:txBody>
          <a:bodyPr vert="horz" lIns="91440" tIns="45720" rIns="91440" bIns="45720" rtlCol="0" anchor="t">
            <a:normAutofit/>
          </a:bodyPr>
          <a:lstStyle>
            <a:lvl1pPr marL="0" indent="0" algn="l" defTabSz="914400" rtl="0" eaLnBrk="1" latinLnBrk="0" hangingPunct="1">
              <a:spcBef>
                <a:spcPct val="20000"/>
              </a:spcBef>
              <a:buClr>
                <a:schemeClr val="accent1"/>
              </a:buClr>
              <a:buFont typeface="Arial" pitchFamily="34" charset="0"/>
              <a:buNone/>
              <a:defRPr sz="2000" kern="1200">
                <a:solidFill>
                  <a:schemeClr val="tx1">
                    <a:tint val="75000"/>
                  </a:schemeClr>
                </a:solidFill>
                <a:latin typeface="+mn-lt"/>
                <a:ea typeface="+mn-ea"/>
                <a:cs typeface="+mn-cs"/>
              </a:defRPr>
            </a:lvl1pPr>
            <a:lvl2pPr marL="457200" indent="0" algn="ctr" defTabSz="914400" rtl="0" eaLnBrk="1" latinLnBrk="0" hangingPunct="1">
              <a:spcBef>
                <a:spcPct val="20000"/>
              </a:spcBef>
              <a:buClr>
                <a:schemeClr val="accent2"/>
              </a:buClr>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3"/>
              </a:buClr>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4"/>
              </a:buClr>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5"/>
              </a:buClr>
              <a:buFont typeface="Arial"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400" kern="1200" baseline="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2"/>
              </a:buClr>
              <a:buFont typeface="Arial" pitchFamily="34"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3"/>
              </a:buClr>
              <a:buFont typeface="Arial" pitchFamily="34"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4"/>
              </a:buClr>
              <a:buFont typeface="Arial" pitchFamily="34" charset="0"/>
              <a:buNone/>
              <a:defRPr sz="1400" kern="1200">
                <a:solidFill>
                  <a:schemeClr val="tx1">
                    <a:tint val="75000"/>
                  </a:schemeClr>
                </a:solidFill>
                <a:latin typeface="+mn-lt"/>
                <a:ea typeface="+mn-ea"/>
                <a:cs typeface="+mn-cs"/>
              </a:defRPr>
            </a:lvl9pPr>
          </a:lstStyle>
          <a:p>
            <a:pPr algn="ctr">
              <a:spcBef>
                <a:spcPts val="0"/>
              </a:spcBef>
            </a:pPr>
            <a:r>
              <a:rPr lang="en-US" sz="1600" spc="-100" dirty="0">
                <a:solidFill>
                  <a:schemeClr val="tx1"/>
                </a:solidFill>
                <a:latin typeface="Arial" panose="020B0604020202020204" pitchFamily="34" charset="0"/>
                <a:ea typeface="+mj-ea"/>
                <a:cs typeface="Arial" panose="020B0604020202020204" pitchFamily="34" charset="0"/>
              </a:rPr>
              <a:t>Slides adapted from </a:t>
            </a:r>
            <a:r>
              <a:rPr lang="en-US" sz="1400" dirty="0">
                <a:solidFill>
                  <a:srgbClr val="0070C0"/>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https://itproblemsolving.blogspot.com/2013/07/stair.html</a:t>
            </a:r>
            <a:r>
              <a:rPr lang="en-US" sz="1400" dirty="0">
                <a:solidFill>
                  <a:srgbClr val="0070C0"/>
                </a:solidFill>
                <a:latin typeface="Arial" panose="020B0604020202020204" pitchFamily="34" charset="0"/>
                <a:cs typeface="Arial" panose="020B0604020202020204" pitchFamily="34" charset="0"/>
              </a:rPr>
              <a:t> </a:t>
            </a:r>
            <a:endParaRPr lang="en-US" sz="1600" b="1" spc="-100" dirty="0">
              <a:solidFill>
                <a:srgbClr val="0070C0"/>
              </a:solidFill>
              <a:latin typeface="Arial" panose="020B0604020202020204" pitchFamily="34" charset="0"/>
              <a:ea typeface="+mj-ea"/>
              <a:cs typeface="Arial" panose="020B0604020202020204" pitchFamily="34" charset="0"/>
            </a:endParaRPr>
          </a:p>
        </p:txBody>
      </p:sp>
    </p:spTree>
    <p:custDataLst>
      <p:tags r:id="rId1"/>
    </p:custDataLst>
    <p:extLst>
      <p:ext uri="{BB962C8B-B14F-4D97-AF65-F5344CB8AC3E}">
        <p14:creationId xmlns:p14="http://schemas.microsoft.com/office/powerpoint/2010/main" val="1151528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43000" y="554038"/>
            <a:ext cx="7086600" cy="436563"/>
          </a:xfrm>
        </p:spPr>
        <p:txBody>
          <a:bodyPr/>
          <a:lstStyle/>
          <a:p>
            <a:r>
              <a:rPr lang="en-US" sz="4000" dirty="0"/>
              <a:t>What are Algorithms?</a:t>
            </a:r>
          </a:p>
        </p:txBody>
      </p:sp>
      <p:sp>
        <p:nvSpPr>
          <p:cNvPr id="3075" name="Rectangle 3"/>
          <p:cNvSpPr>
            <a:spLocks noGrp="1" noChangeArrowheads="1"/>
          </p:cNvSpPr>
          <p:nvPr>
            <p:ph type="body" idx="1"/>
          </p:nvPr>
        </p:nvSpPr>
        <p:spPr>
          <a:xfrm>
            <a:off x="1055911" y="1453242"/>
            <a:ext cx="9606646" cy="5252357"/>
          </a:xfrm>
          <a:ln w="15875">
            <a:noFill/>
          </a:ln>
        </p:spPr>
        <p:txBody>
          <a:bodyPr>
            <a:normAutofit/>
          </a:bodyPr>
          <a:lstStyle/>
          <a:p>
            <a:pPr algn="just"/>
            <a:r>
              <a:rPr lang="en-US" sz="2400" dirty="0"/>
              <a:t>An</a:t>
            </a:r>
            <a:r>
              <a:rPr lang="en-US" sz="2400" b="1" dirty="0">
                <a:solidFill>
                  <a:srgbClr val="FF0000"/>
                </a:solidFill>
              </a:rPr>
              <a:t> Algorithm</a:t>
            </a:r>
            <a:r>
              <a:rPr lang="en-US" sz="2400" dirty="0"/>
              <a:t> is a step-by-step procedure for solving a particular problem in finite amount of time.</a:t>
            </a:r>
          </a:p>
          <a:p>
            <a:pPr lvl="1" algn="just"/>
            <a:r>
              <a:rPr lang="en-US" dirty="0"/>
              <a:t>Typically, an algorithm takes input data and produces an output based upon it.</a:t>
            </a:r>
          </a:p>
          <a:p>
            <a:pPr algn="just">
              <a:spcBef>
                <a:spcPct val="0"/>
              </a:spcBef>
              <a:buFontTx/>
              <a:buNone/>
            </a:pPr>
            <a:endParaRPr lang="en-US" b="1" dirty="0"/>
          </a:p>
          <a:p>
            <a:pPr marL="114300" indent="0" algn="just">
              <a:buNone/>
            </a:pPr>
            <a:endParaRPr lang="en-US" sz="2400" dirty="0"/>
          </a:p>
          <a:p>
            <a:pPr marL="114300" indent="0" algn="just">
              <a:buNone/>
            </a:pPr>
            <a:endParaRPr lang="en-US" sz="2400" dirty="0"/>
          </a:p>
          <a:p>
            <a:pPr marL="114300" indent="0" algn="just">
              <a:buNone/>
            </a:pPr>
            <a:endParaRPr lang="en-US" sz="2400" dirty="0"/>
          </a:p>
          <a:p>
            <a:pPr algn="just"/>
            <a:r>
              <a:rPr lang="en-US" sz="2400" b="1" dirty="0">
                <a:solidFill>
                  <a:srgbClr val="FF0000"/>
                </a:solidFill>
              </a:rPr>
              <a:t>Important Problem Types:</a:t>
            </a:r>
            <a:endParaRPr lang="en-US" sz="2400" dirty="0"/>
          </a:p>
          <a:p>
            <a:pPr lvl="1" algn="just"/>
            <a:r>
              <a:rPr lang="en-US" dirty="0"/>
              <a:t>Sorting</a:t>
            </a:r>
          </a:p>
          <a:p>
            <a:pPr lvl="1" algn="just"/>
            <a:r>
              <a:rPr lang="en-US" dirty="0"/>
              <a:t>Searching</a:t>
            </a:r>
          </a:p>
          <a:p>
            <a:pPr lvl="1" algn="just"/>
            <a:r>
              <a:rPr lang="en-US" dirty="0"/>
              <a:t>String Processing</a:t>
            </a:r>
          </a:p>
          <a:p>
            <a:pPr lvl="1" algn="just"/>
            <a:r>
              <a:rPr lang="en-US" dirty="0"/>
              <a:t>Graph Problems</a:t>
            </a:r>
          </a:p>
          <a:p>
            <a:pPr lvl="1" algn="just"/>
            <a:r>
              <a:rPr lang="en-US" dirty="0"/>
              <a:t>Etc.</a:t>
            </a:r>
          </a:p>
        </p:txBody>
      </p:sp>
      <p:sp>
        <p:nvSpPr>
          <p:cNvPr id="3" name="Slide Number Placeholder 2"/>
          <p:cNvSpPr>
            <a:spLocks noGrp="1"/>
          </p:cNvSpPr>
          <p:nvPr>
            <p:ph type="sldNum" sz="quarter" idx="12"/>
          </p:nvPr>
        </p:nvSpPr>
        <p:spPr/>
        <p:txBody>
          <a:bodyPr/>
          <a:lstStyle/>
          <a:p>
            <a:fld id="{3485D9CA-6DAA-4C3C-A3E2-EDEA918D5F89}" type="slidenum">
              <a:rPr lang="en-US">
                <a:latin typeface="Calibri"/>
              </a:rPr>
              <a:pPr/>
              <a:t>2</a:t>
            </a:fld>
            <a:endParaRPr lang="en-US">
              <a:latin typeface="Calibri"/>
            </a:endParaRPr>
          </a:p>
        </p:txBody>
      </p:sp>
      <p:grpSp>
        <p:nvGrpSpPr>
          <p:cNvPr id="5" name="Group 4">
            <a:extLst>
              <a:ext uri="{FF2B5EF4-FFF2-40B4-BE49-F238E27FC236}">
                <a16:creationId xmlns:a16="http://schemas.microsoft.com/office/drawing/2014/main" id="{96E81ACC-46AE-4E8C-8C48-6501AF011C65}"/>
              </a:ext>
            </a:extLst>
          </p:cNvPr>
          <p:cNvGrpSpPr/>
          <p:nvPr/>
        </p:nvGrpSpPr>
        <p:grpSpPr>
          <a:xfrm>
            <a:off x="2188995" y="3016222"/>
            <a:ext cx="6846050" cy="1063198"/>
            <a:chOff x="915366" y="4572000"/>
            <a:chExt cx="6846050" cy="1063198"/>
          </a:xfrm>
        </p:grpSpPr>
        <p:grpSp>
          <p:nvGrpSpPr>
            <p:cNvPr id="6" name="Group 5">
              <a:extLst>
                <a:ext uri="{FF2B5EF4-FFF2-40B4-BE49-F238E27FC236}">
                  <a16:creationId xmlns:a16="http://schemas.microsoft.com/office/drawing/2014/main" id="{7AB681BB-51C4-4C84-9FD3-677A1DB8FA36}"/>
                </a:ext>
              </a:extLst>
            </p:cNvPr>
            <p:cNvGrpSpPr/>
            <p:nvPr/>
          </p:nvGrpSpPr>
          <p:grpSpPr>
            <a:xfrm>
              <a:off x="915366" y="4572000"/>
              <a:ext cx="6846050" cy="1063198"/>
              <a:chOff x="991566" y="2819400"/>
              <a:chExt cx="6846050" cy="1063198"/>
            </a:xfrm>
          </p:grpSpPr>
          <p:sp>
            <p:nvSpPr>
              <p:cNvPr id="8" name="Text Box 5">
                <a:extLst>
                  <a:ext uri="{FF2B5EF4-FFF2-40B4-BE49-F238E27FC236}">
                    <a16:creationId xmlns:a16="http://schemas.microsoft.com/office/drawing/2014/main" id="{4303F555-A7EC-46FF-968A-64DD87DDAFCE}"/>
                  </a:ext>
                </a:extLst>
              </p:cNvPr>
              <p:cNvSpPr txBox="1">
                <a:spLocks noChangeArrowheads="1"/>
              </p:cNvSpPr>
              <p:nvPr/>
            </p:nvSpPr>
            <p:spPr bwMode="auto">
              <a:xfrm>
                <a:off x="991566" y="2935499"/>
                <a:ext cx="1128713" cy="769441"/>
              </a:xfrm>
              <a:prstGeom prst="rect">
                <a:avLst/>
              </a:prstGeom>
              <a:noFill/>
              <a:ln w="9525">
                <a:noFill/>
                <a:miter lim="800000"/>
                <a:headEnd/>
                <a:tailEnd/>
              </a:ln>
              <a:effectLst/>
            </p:spPr>
            <p:txBody>
              <a:bodyPr wrap="square">
                <a:spAutoFit/>
              </a:bodyPr>
              <a:lstStyle/>
              <a:p>
                <a:pPr algn="ctr"/>
                <a:r>
                  <a:rPr kumimoji="1" lang="en-US" altLang="zh-TW" sz="2200" dirty="0">
                    <a:latin typeface="Times New Roman" panose="02020603050405020304" pitchFamily="18" charset="0"/>
                    <a:ea typeface="PMingLiU" pitchFamily="18" charset="-120"/>
                    <a:cs typeface="Times New Roman" panose="02020603050405020304" pitchFamily="18" charset="0"/>
                  </a:rPr>
                  <a:t>Input</a:t>
                </a:r>
              </a:p>
              <a:p>
                <a:pPr algn="ctr"/>
                <a:r>
                  <a:rPr kumimoji="1" lang="en-US" altLang="zh-TW" sz="2200" dirty="0">
                    <a:latin typeface="Times New Roman" panose="02020603050405020304" pitchFamily="18" charset="0"/>
                    <a:ea typeface="PMingLiU" pitchFamily="18" charset="-120"/>
                    <a:cs typeface="Times New Roman" panose="02020603050405020304" pitchFamily="18" charset="0"/>
                  </a:rPr>
                  <a:t>X</a:t>
                </a:r>
              </a:p>
            </p:txBody>
          </p:sp>
          <p:sp>
            <p:nvSpPr>
              <p:cNvPr id="9" name="Text Box 8">
                <a:extLst>
                  <a:ext uri="{FF2B5EF4-FFF2-40B4-BE49-F238E27FC236}">
                    <a16:creationId xmlns:a16="http://schemas.microsoft.com/office/drawing/2014/main" id="{A9AD87D2-20A1-44BF-9347-D1F284706056}"/>
                  </a:ext>
                </a:extLst>
              </p:cNvPr>
              <p:cNvSpPr txBox="1">
                <a:spLocks noChangeArrowheads="1"/>
              </p:cNvSpPr>
              <p:nvPr/>
            </p:nvSpPr>
            <p:spPr bwMode="auto">
              <a:xfrm>
                <a:off x="6554916" y="2935500"/>
                <a:ext cx="1282700" cy="769441"/>
              </a:xfrm>
              <a:prstGeom prst="rect">
                <a:avLst/>
              </a:prstGeom>
              <a:noFill/>
              <a:ln w="9525">
                <a:noFill/>
                <a:miter lim="800000"/>
                <a:headEnd/>
                <a:tailEnd/>
              </a:ln>
              <a:effectLst/>
            </p:spPr>
            <p:txBody>
              <a:bodyPr wrap="square">
                <a:spAutoFit/>
              </a:bodyPr>
              <a:lstStyle/>
              <a:p>
                <a:pPr algn="ctr"/>
                <a:r>
                  <a:rPr kumimoji="1" lang="en-US" altLang="zh-TW" sz="2200" dirty="0">
                    <a:latin typeface="Times New Roman" panose="02020603050405020304" pitchFamily="18" charset="0"/>
                    <a:ea typeface="PMingLiU" pitchFamily="18" charset="-120"/>
                    <a:cs typeface="Times New Roman" panose="02020603050405020304" pitchFamily="18" charset="0"/>
                  </a:rPr>
                  <a:t>Output</a:t>
                </a:r>
              </a:p>
              <a:p>
                <a:pPr algn="ctr"/>
                <a:r>
                  <a:rPr kumimoji="1" lang="en-US" altLang="zh-TW" sz="2200" dirty="0">
                    <a:latin typeface="Times New Roman" panose="02020603050405020304" pitchFamily="18" charset="0"/>
                    <a:ea typeface="PMingLiU" pitchFamily="18" charset="-120"/>
                    <a:cs typeface="Times New Roman" panose="02020603050405020304" pitchFamily="18" charset="0"/>
                  </a:rPr>
                  <a:t>Y = F(X)</a:t>
                </a:r>
              </a:p>
            </p:txBody>
          </p:sp>
          <p:sp>
            <p:nvSpPr>
              <p:cNvPr id="10" name="Rectangle 6">
                <a:extLst>
                  <a:ext uri="{FF2B5EF4-FFF2-40B4-BE49-F238E27FC236}">
                    <a16:creationId xmlns:a16="http://schemas.microsoft.com/office/drawing/2014/main" id="{8F0BBBE4-5F6C-4B05-986D-1E31AE1EBD94}"/>
                  </a:ext>
                </a:extLst>
              </p:cNvPr>
              <p:cNvSpPr>
                <a:spLocks noChangeArrowheads="1"/>
              </p:cNvSpPr>
              <p:nvPr/>
            </p:nvSpPr>
            <p:spPr bwMode="auto">
              <a:xfrm>
                <a:off x="3048000" y="2819400"/>
                <a:ext cx="2425700" cy="1063198"/>
              </a:xfrm>
              <a:prstGeom prst="rect">
                <a:avLst/>
              </a:prstGeom>
              <a:solidFill>
                <a:srgbClr val="00B0F0"/>
              </a:solidFill>
              <a:ln w="9525">
                <a:solidFill>
                  <a:schemeClr val="tx1"/>
                </a:solidFill>
                <a:miter lim="800000"/>
                <a:headEnd/>
                <a:tailEnd/>
              </a:ln>
              <a:effectLst/>
            </p:spPr>
            <p:txBody>
              <a:bodyPr wrap="none" anchor="ctr"/>
              <a:lstStyle/>
              <a:p>
                <a:pPr algn="ctr"/>
                <a:r>
                  <a:rPr kumimoji="1" lang="en-US" altLang="zh-TW" sz="2200" b="1" dirty="0">
                    <a:ea typeface="PMingLiU" pitchFamily="18" charset="-120"/>
                  </a:rPr>
                  <a:t>ALGORITHM</a:t>
                </a:r>
              </a:p>
              <a:p>
                <a:pPr algn="ctr">
                  <a:lnSpc>
                    <a:spcPct val="150000"/>
                  </a:lnSpc>
                </a:pPr>
                <a:r>
                  <a:rPr lang="en-US" sz="2200" dirty="0">
                    <a:latin typeface="Times New Roman" panose="02020603050405020304" pitchFamily="18" charset="0"/>
                    <a:cs typeface="Times New Roman" panose="02020603050405020304" pitchFamily="18" charset="0"/>
                  </a:rPr>
                  <a:t>F: X</a:t>
                </a:r>
                <a:r>
                  <a:rPr lang="en-US" sz="2200" dirty="0">
                    <a:latin typeface="Times New Roman"/>
                    <a:cs typeface="Times New Roman"/>
                  </a:rPr>
                  <a:t>→Y</a:t>
                </a:r>
                <a:endParaRPr kumimoji="1" lang="en-US" altLang="zh-TW" sz="2200" b="1" dirty="0">
                  <a:ea typeface="PMingLiU" pitchFamily="18" charset="-120"/>
                </a:endParaRPr>
              </a:p>
            </p:txBody>
          </p:sp>
          <p:cxnSp>
            <p:nvCxnSpPr>
              <p:cNvPr id="11" name="Straight Arrow Connector 10">
                <a:extLst>
                  <a:ext uri="{FF2B5EF4-FFF2-40B4-BE49-F238E27FC236}">
                    <a16:creationId xmlns:a16="http://schemas.microsoft.com/office/drawing/2014/main" id="{1BC7EABC-EC6F-43FC-8B17-3B1F3B76DA93}"/>
                  </a:ext>
                </a:extLst>
              </p:cNvPr>
              <p:cNvCxnSpPr>
                <a:cxnSpLocks/>
              </p:cNvCxnSpPr>
              <p:nvPr/>
            </p:nvCxnSpPr>
            <p:spPr>
              <a:xfrm>
                <a:off x="2133600" y="3390900"/>
                <a:ext cx="91440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7" name="Straight Arrow Connector 6">
              <a:extLst>
                <a:ext uri="{FF2B5EF4-FFF2-40B4-BE49-F238E27FC236}">
                  <a16:creationId xmlns:a16="http://schemas.microsoft.com/office/drawing/2014/main" id="{9D656CFC-9A45-4466-A572-EB345288D8E2}"/>
                </a:ext>
              </a:extLst>
            </p:cNvPr>
            <p:cNvCxnSpPr>
              <a:cxnSpLocks/>
            </p:cNvCxnSpPr>
            <p:nvPr/>
          </p:nvCxnSpPr>
          <p:spPr>
            <a:xfrm>
              <a:off x="5397500" y="5143500"/>
              <a:ext cx="91440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30954689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42999" y="507845"/>
            <a:ext cx="9846129" cy="531744"/>
          </a:xfrm>
        </p:spPr>
        <p:txBody>
          <a:bodyPr/>
          <a:lstStyle/>
          <a:p>
            <a:r>
              <a:rPr lang="en-US" sz="4000" dirty="0"/>
              <a:t>Fundamentals of Algorithmic Problem Solving</a:t>
            </a:r>
          </a:p>
        </p:txBody>
      </p:sp>
      <p:sp>
        <p:nvSpPr>
          <p:cNvPr id="3" name="Slide Number Placeholder 2"/>
          <p:cNvSpPr>
            <a:spLocks noGrp="1"/>
          </p:cNvSpPr>
          <p:nvPr>
            <p:ph type="sldNum" sz="quarter" idx="12"/>
          </p:nvPr>
        </p:nvSpPr>
        <p:spPr/>
        <p:txBody>
          <a:bodyPr/>
          <a:lstStyle/>
          <a:p>
            <a:fld id="{3485D9CA-6DAA-4C3C-A3E2-EDEA918D5F89}" type="slidenum">
              <a:rPr lang="en-US">
                <a:latin typeface="Calibri"/>
              </a:rPr>
              <a:pPr/>
              <a:t>20</a:t>
            </a:fld>
            <a:endParaRPr lang="en-US">
              <a:latin typeface="Calibri"/>
            </a:endParaRPr>
          </a:p>
        </p:txBody>
      </p:sp>
      <p:sp>
        <p:nvSpPr>
          <p:cNvPr id="26" name="Rectangle 3">
            <a:extLst>
              <a:ext uri="{FF2B5EF4-FFF2-40B4-BE49-F238E27FC236}">
                <a16:creationId xmlns:a16="http://schemas.microsoft.com/office/drawing/2014/main" id="{7F2788FC-641F-477F-9A54-95E8DE295C2C}"/>
              </a:ext>
            </a:extLst>
          </p:cNvPr>
          <p:cNvSpPr txBox="1">
            <a:spLocks noChangeArrowheads="1"/>
          </p:cNvSpPr>
          <p:nvPr/>
        </p:nvSpPr>
        <p:spPr>
          <a:xfrm>
            <a:off x="631356" y="1453242"/>
            <a:ext cx="7157363" cy="5252357"/>
          </a:xfrm>
          <a:prstGeom prst="rect">
            <a:avLst/>
          </a:prstGeom>
          <a:ln w="15875">
            <a:no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lgn="just">
              <a:buNone/>
            </a:pPr>
            <a:r>
              <a:rPr lang="en-US" sz="2800" b="1" dirty="0">
                <a:solidFill>
                  <a:srgbClr val="FF0000"/>
                </a:solidFill>
              </a:rPr>
              <a:t>STAIR </a:t>
            </a:r>
            <a:r>
              <a:rPr lang="en-US" sz="2800" dirty="0"/>
              <a:t>model for problem solving. </a:t>
            </a:r>
            <a:endParaRPr lang="en-US" sz="2400" dirty="0"/>
          </a:p>
          <a:p>
            <a:pPr algn="just"/>
            <a:endParaRPr lang="en-US" sz="1200" dirty="0"/>
          </a:p>
          <a:p>
            <a:pPr algn="just"/>
            <a:r>
              <a:rPr lang="en-US" sz="2400" b="1" dirty="0">
                <a:solidFill>
                  <a:srgbClr val="FF0000"/>
                </a:solidFill>
              </a:rPr>
              <a:t>T – </a:t>
            </a:r>
            <a:r>
              <a:rPr lang="en-US" sz="2400" dirty="0"/>
              <a:t>Tools for the Job</a:t>
            </a:r>
          </a:p>
          <a:p>
            <a:pPr lvl="1" algn="just"/>
            <a:r>
              <a:rPr lang="en-US" sz="2200" dirty="0"/>
              <a:t>List down appropriate Algorithm Design Technique</a:t>
            </a:r>
          </a:p>
          <a:p>
            <a:pPr lvl="1" algn="just"/>
            <a:r>
              <a:rPr lang="en-US" sz="2200" dirty="0"/>
              <a:t>List down appropriate Data Structures</a:t>
            </a:r>
          </a:p>
          <a:p>
            <a:pPr lvl="1" algn="just"/>
            <a:r>
              <a:rPr lang="en-US" sz="2200" dirty="0"/>
              <a:t>List down the target Resources</a:t>
            </a:r>
          </a:p>
        </p:txBody>
      </p:sp>
      <p:sp>
        <p:nvSpPr>
          <p:cNvPr id="2" name="Rectangle: Rounded Corners 1">
            <a:extLst>
              <a:ext uri="{FF2B5EF4-FFF2-40B4-BE49-F238E27FC236}">
                <a16:creationId xmlns:a16="http://schemas.microsoft.com/office/drawing/2014/main" id="{F4F21654-0B4E-43EA-9917-F95C3E26AAA0}"/>
              </a:ext>
            </a:extLst>
          </p:cNvPr>
          <p:cNvSpPr/>
          <p:nvPr/>
        </p:nvSpPr>
        <p:spPr>
          <a:xfrm flipV="1">
            <a:off x="8017325" y="1863242"/>
            <a:ext cx="3096992" cy="1533078"/>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C2FC020A-8EEF-4845-ACEA-6210169C6A87}"/>
              </a:ext>
            </a:extLst>
          </p:cNvPr>
          <p:cNvGrpSpPr/>
          <p:nvPr/>
        </p:nvGrpSpPr>
        <p:grpSpPr>
          <a:xfrm>
            <a:off x="7086598" y="1338932"/>
            <a:ext cx="3890305" cy="5352922"/>
            <a:chOff x="7086598" y="1338932"/>
            <a:chExt cx="3890305" cy="5352922"/>
          </a:xfrm>
        </p:grpSpPr>
        <p:grpSp>
          <p:nvGrpSpPr>
            <p:cNvPr id="27" name="Group 26">
              <a:extLst>
                <a:ext uri="{FF2B5EF4-FFF2-40B4-BE49-F238E27FC236}">
                  <a16:creationId xmlns:a16="http://schemas.microsoft.com/office/drawing/2014/main" id="{E210B6A5-CCAF-4947-8959-C1D6D80AE6D0}"/>
                </a:ext>
              </a:extLst>
            </p:cNvPr>
            <p:cNvGrpSpPr/>
            <p:nvPr/>
          </p:nvGrpSpPr>
          <p:grpSpPr>
            <a:xfrm>
              <a:off x="8156146" y="1338932"/>
              <a:ext cx="2820757" cy="5352922"/>
              <a:chOff x="4057653" y="1485893"/>
              <a:chExt cx="2820757" cy="5352922"/>
            </a:xfrm>
          </p:grpSpPr>
          <p:sp>
            <p:nvSpPr>
              <p:cNvPr id="37" name="TextBox 36">
                <a:extLst>
                  <a:ext uri="{FF2B5EF4-FFF2-40B4-BE49-F238E27FC236}">
                    <a16:creationId xmlns:a16="http://schemas.microsoft.com/office/drawing/2014/main" id="{0AECF6F8-7178-49F7-AFDC-B93B7DC72AB0}"/>
                  </a:ext>
                </a:extLst>
              </p:cNvPr>
              <p:cNvSpPr txBox="1"/>
              <p:nvPr/>
            </p:nvSpPr>
            <p:spPr>
              <a:xfrm>
                <a:off x="4057654" y="1485893"/>
                <a:ext cx="2816677" cy="369332"/>
              </a:xfrm>
              <a:prstGeom prst="rect">
                <a:avLst/>
              </a:prstGeom>
              <a:noFill/>
              <a:ln>
                <a:solidFill>
                  <a:schemeClr val="tx1"/>
                </a:solidFill>
              </a:ln>
            </p:spPr>
            <p:txBody>
              <a:bodyPr wrap="square" rtlCol="0">
                <a:spAutoFit/>
              </a:bodyPr>
              <a:lstStyle/>
              <a:p>
                <a:pPr algn="ctr"/>
                <a:r>
                  <a:rPr lang="en-US" dirty="0"/>
                  <a:t>Understand the Problem</a:t>
                </a:r>
              </a:p>
            </p:txBody>
          </p:sp>
          <p:cxnSp>
            <p:nvCxnSpPr>
              <p:cNvPr id="38" name="Straight Arrow Connector 37">
                <a:extLst>
                  <a:ext uri="{FF2B5EF4-FFF2-40B4-BE49-F238E27FC236}">
                    <a16:creationId xmlns:a16="http://schemas.microsoft.com/office/drawing/2014/main" id="{E067E4EF-E0F8-40FB-A0CC-8E2663DBE72E}"/>
                  </a:ext>
                </a:extLst>
              </p:cNvPr>
              <p:cNvCxnSpPr>
                <a:cxnSpLocks/>
              </p:cNvCxnSpPr>
              <p:nvPr/>
            </p:nvCxnSpPr>
            <p:spPr>
              <a:xfrm>
                <a:off x="5470072" y="1862023"/>
                <a:ext cx="0" cy="3200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64C7338F-FD0C-489F-B587-A9BBC884E834}"/>
                  </a:ext>
                </a:extLst>
              </p:cNvPr>
              <p:cNvSpPr txBox="1"/>
              <p:nvPr/>
            </p:nvSpPr>
            <p:spPr>
              <a:xfrm>
                <a:off x="4057658" y="2171689"/>
                <a:ext cx="2816676" cy="1200329"/>
              </a:xfrm>
              <a:prstGeom prst="rect">
                <a:avLst/>
              </a:prstGeom>
              <a:noFill/>
              <a:ln>
                <a:solidFill>
                  <a:schemeClr val="tx1"/>
                </a:solidFill>
              </a:ln>
            </p:spPr>
            <p:txBody>
              <a:bodyPr wrap="square" rtlCol="0">
                <a:spAutoFit/>
              </a:bodyPr>
              <a:lstStyle/>
              <a:p>
                <a:pPr algn="ctr"/>
                <a:r>
                  <a:rPr lang="en-US" dirty="0"/>
                  <a:t>Decide on:</a:t>
                </a:r>
              </a:p>
              <a:p>
                <a:pPr algn="ctr"/>
                <a:r>
                  <a:rPr lang="en-US" dirty="0"/>
                  <a:t>Computational means, exact vs. approx. solving,</a:t>
                </a:r>
              </a:p>
              <a:p>
                <a:pPr algn="ctr"/>
                <a:r>
                  <a:rPr lang="en-US" dirty="0"/>
                  <a:t>Algorithm design technique</a:t>
                </a:r>
              </a:p>
            </p:txBody>
          </p:sp>
          <p:cxnSp>
            <p:nvCxnSpPr>
              <p:cNvPr id="40" name="Straight Arrow Connector 39">
                <a:extLst>
                  <a:ext uri="{FF2B5EF4-FFF2-40B4-BE49-F238E27FC236}">
                    <a16:creationId xmlns:a16="http://schemas.microsoft.com/office/drawing/2014/main" id="{8C250B79-9E28-44A7-8455-1DA825DF88FC}"/>
                  </a:ext>
                </a:extLst>
              </p:cNvPr>
              <p:cNvCxnSpPr>
                <a:cxnSpLocks/>
              </p:cNvCxnSpPr>
              <p:nvPr/>
            </p:nvCxnSpPr>
            <p:spPr>
              <a:xfrm>
                <a:off x="5482321" y="3372018"/>
                <a:ext cx="0" cy="3200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24A0A84B-C384-410E-B6D1-E6793F478F35}"/>
                  </a:ext>
                </a:extLst>
              </p:cNvPr>
              <p:cNvSpPr txBox="1"/>
              <p:nvPr/>
            </p:nvSpPr>
            <p:spPr>
              <a:xfrm>
                <a:off x="4057653" y="3688482"/>
                <a:ext cx="2816677" cy="369332"/>
              </a:xfrm>
              <a:prstGeom prst="rect">
                <a:avLst/>
              </a:prstGeom>
              <a:noFill/>
              <a:ln>
                <a:solidFill>
                  <a:schemeClr val="tx1"/>
                </a:solidFill>
              </a:ln>
            </p:spPr>
            <p:txBody>
              <a:bodyPr wrap="square" rtlCol="0">
                <a:spAutoFit/>
              </a:bodyPr>
              <a:lstStyle/>
              <a:p>
                <a:pPr algn="ctr"/>
                <a:r>
                  <a:rPr lang="en-US" dirty="0"/>
                  <a:t>Design an Algorithm</a:t>
                </a:r>
              </a:p>
            </p:txBody>
          </p:sp>
          <p:cxnSp>
            <p:nvCxnSpPr>
              <p:cNvPr id="42" name="Straight Arrow Connector 41">
                <a:extLst>
                  <a:ext uri="{FF2B5EF4-FFF2-40B4-BE49-F238E27FC236}">
                    <a16:creationId xmlns:a16="http://schemas.microsoft.com/office/drawing/2014/main" id="{6F997E37-F63C-44A0-AEA7-67FAEC898838}"/>
                  </a:ext>
                </a:extLst>
              </p:cNvPr>
              <p:cNvCxnSpPr>
                <a:cxnSpLocks/>
              </p:cNvCxnSpPr>
              <p:nvPr/>
            </p:nvCxnSpPr>
            <p:spPr>
              <a:xfrm>
                <a:off x="5482321" y="4074143"/>
                <a:ext cx="0" cy="3200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9DCD5832-990E-49B5-8943-5827F56351C0}"/>
                  </a:ext>
                </a:extLst>
              </p:cNvPr>
              <p:cNvSpPr txBox="1"/>
              <p:nvPr/>
            </p:nvSpPr>
            <p:spPr>
              <a:xfrm>
                <a:off x="4057653" y="4390607"/>
                <a:ext cx="2816677" cy="369332"/>
              </a:xfrm>
              <a:prstGeom prst="rect">
                <a:avLst/>
              </a:prstGeom>
              <a:noFill/>
              <a:ln>
                <a:solidFill>
                  <a:schemeClr val="tx1"/>
                </a:solidFill>
              </a:ln>
            </p:spPr>
            <p:txBody>
              <a:bodyPr wrap="square" rtlCol="0">
                <a:spAutoFit/>
              </a:bodyPr>
              <a:lstStyle/>
              <a:p>
                <a:pPr algn="ctr"/>
                <a:r>
                  <a:rPr lang="en-US" dirty="0"/>
                  <a:t>Prove Correctness</a:t>
                </a:r>
              </a:p>
            </p:txBody>
          </p:sp>
          <p:cxnSp>
            <p:nvCxnSpPr>
              <p:cNvPr id="44" name="Straight Arrow Connector 43">
                <a:extLst>
                  <a:ext uri="{FF2B5EF4-FFF2-40B4-BE49-F238E27FC236}">
                    <a16:creationId xmlns:a16="http://schemas.microsoft.com/office/drawing/2014/main" id="{65F1EC49-5E66-4D87-9272-32F347C393F8}"/>
                  </a:ext>
                </a:extLst>
              </p:cNvPr>
              <p:cNvCxnSpPr>
                <a:cxnSpLocks/>
              </p:cNvCxnSpPr>
              <p:nvPr/>
            </p:nvCxnSpPr>
            <p:spPr>
              <a:xfrm>
                <a:off x="5482321" y="4759939"/>
                <a:ext cx="0" cy="3200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00B1F890-4A41-402B-998E-6369000AA263}"/>
                  </a:ext>
                </a:extLst>
              </p:cNvPr>
              <p:cNvSpPr txBox="1"/>
              <p:nvPr/>
            </p:nvSpPr>
            <p:spPr>
              <a:xfrm>
                <a:off x="4057653" y="5076403"/>
                <a:ext cx="2816677" cy="369332"/>
              </a:xfrm>
              <a:prstGeom prst="rect">
                <a:avLst/>
              </a:prstGeom>
              <a:noFill/>
              <a:ln>
                <a:solidFill>
                  <a:schemeClr val="tx1"/>
                </a:solidFill>
              </a:ln>
            </p:spPr>
            <p:txBody>
              <a:bodyPr wrap="square" rtlCol="0">
                <a:spAutoFit/>
              </a:bodyPr>
              <a:lstStyle/>
              <a:p>
                <a:pPr algn="ctr"/>
                <a:r>
                  <a:rPr lang="en-US" dirty="0"/>
                  <a:t>Analyze the Algorithm</a:t>
                </a:r>
              </a:p>
            </p:txBody>
          </p:sp>
          <p:cxnSp>
            <p:nvCxnSpPr>
              <p:cNvPr id="46" name="Straight Arrow Connector 45">
                <a:extLst>
                  <a:ext uri="{FF2B5EF4-FFF2-40B4-BE49-F238E27FC236}">
                    <a16:creationId xmlns:a16="http://schemas.microsoft.com/office/drawing/2014/main" id="{6F09BC0F-41D9-4C55-86F7-3E3C45C3A3C3}"/>
                  </a:ext>
                </a:extLst>
              </p:cNvPr>
              <p:cNvCxnSpPr>
                <a:cxnSpLocks/>
              </p:cNvCxnSpPr>
              <p:nvPr/>
            </p:nvCxnSpPr>
            <p:spPr>
              <a:xfrm>
                <a:off x="5486401" y="5445735"/>
                <a:ext cx="0" cy="3200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D80AEC0B-5B7D-492A-914C-E7EEA5B59F60}"/>
                  </a:ext>
                </a:extLst>
              </p:cNvPr>
              <p:cNvSpPr txBox="1"/>
              <p:nvPr/>
            </p:nvSpPr>
            <p:spPr>
              <a:xfrm>
                <a:off x="4061733" y="5762199"/>
                <a:ext cx="2816677" cy="369332"/>
              </a:xfrm>
              <a:prstGeom prst="rect">
                <a:avLst/>
              </a:prstGeom>
              <a:noFill/>
              <a:ln>
                <a:solidFill>
                  <a:schemeClr val="tx1"/>
                </a:solidFill>
              </a:ln>
            </p:spPr>
            <p:txBody>
              <a:bodyPr wrap="square" rtlCol="0">
                <a:spAutoFit/>
              </a:bodyPr>
              <a:lstStyle/>
              <a:p>
                <a:pPr algn="ctr"/>
                <a:r>
                  <a:rPr lang="en-US" dirty="0"/>
                  <a:t>Code the Algorithm</a:t>
                </a:r>
              </a:p>
            </p:txBody>
          </p:sp>
          <p:cxnSp>
            <p:nvCxnSpPr>
              <p:cNvPr id="48" name="Straight Arrow Connector 47">
                <a:extLst>
                  <a:ext uri="{FF2B5EF4-FFF2-40B4-BE49-F238E27FC236}">
                    <a16:creationId xmlns:a16="http://schemas.microsoft.com/office/drawing/2014/main" id="{F0FCAED9-054B-4EEB-89EB-4558C33B1918}"/>
                  </a:ext>
                </a:extLst>
              </p:cNvPr>
              <p:cNvCxnSpPr>
                <a:cxnSpLocks/>
              </p:cNvCxnSpPr>
              <p:nvPr/>
            </p:nvCxnSpPr>
            <p:spPr>
              <a:xfrm>
                <a:off x="5486401" y="6153019"/>
                <a:ext cx="0" cy="3200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17090CA7-84A5-4B4B-8CB8-D4D0D6E030A8}"/>
                  </a:ext>
                </a:extLst>
              </p:cNvPr>
              <p:cNvSpPr txBox="1"/>
              <p:nvPr/>
            </p:nvSpPr>
            <p:spPr>
              <a:xfrm>
                <a:off x="4061733" y="6469483"/>
                <a:ext cx="2816677" cy="369332"/>
              </a:xfrm>
              <a:prstGeom prst="rect">
                <a:avLst/>
              </a:prstGeom>
              <a:noFill/>
              <a:ln>
                <a:solidFill>
                  <a:schemeClr val="tx1"/>
                </a:solidFill>
              </a:ln>
            </p:spPr>
            <p:txBody>
              <a:bodyPr wrap="square" rtlCol="0">
                <a:spAutoFit/>
              </a:bodyPr>
              <a:lstStyle/>
              <a:p>
                <a:pPr algn="ctr"/>
                <a:r>
                  <a:rPr lang="en-US" dirty="0"/>
                  <a:t>Verify the Algorithm</a:t>
                </a:r>
              </a:p>
            </p:txBody>
          </p:sp>
        </p:grpSp>
        <p:grpSp>
          <p:nvGrpSpPr>
            <p:cNvPr id="28" name="Group 27">
              <a:extLst>
                <a:ext uri="{FF2B5EF4-FFF2-40B4-BE49-F238E27FC236}">
                  <a16:creationId xmlns:a16="http://schemas.microsoft.com/office/drawing/2014/main" id="{468AA7E7-CD7B-4F8B-8B54-E557583F5D2A}"/>
                </a:ext>
              </a:extLst>
            </p:cNvPr>
            <p:cNvGrpSpPr/>
            <p:nvPr/>
          </p:nvGrpSpPr>
          <p:grpSpPr>
            <a:xfrm>
              <a:off x="7086598" y="2587860"/>
              <a:ext cx="1069553" cy="3910913"/>
              <a:chOff x="7086598" y="2587860"/>
              <a:chExt cx="1069553" cy="3910913"/>
            </a:xfrm>
          </p:grpSpPr>
          <p:cxnSp>
            <p:nvCxnSpPr>
              <p:cNvPr id="29" name="Straight Connector 28">
                <a:extLst>
                  <a:ext uri="{FF2B5EF4-FFF2-40B4-BE49-F238E27FC236}">
                    <a16:creationId xmlns:a16="http://schemas.microsoft.com/office/drawing/2014/main" id="{195016D5-5C0B-48BF-A47A-13341E91F2BA}"/>
                  </a:ext>
                </a:extLst>
              </p:cNvPr>
              <p:cNvCxnSpPr>
                <a:cxnSpLocks/>
              </p:cNvCxnSpPr>
              <p:nvPr/>
            </p:nvCxnSpPr>
            <p:spPr>
              <a:xfrm flipH="1">
                <a:off x="7086598" y="4428312"/>
                <a:ext cx="10607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8ED4EB1-E65C-4690-8E89-ADE0191B9450}"/>
                  </a:ext>
                </a:extLst>
              </p:cNvPr>
              <p:cNvCxnSpPr>
                <a:cxnSpLocks/>
              </p:cNvCxnSpPr>
              <p:nvPr/>
            </p:nvCxnSpPr>
            <p:spPr>
              <a:xfrm flipH="1">
                <a:off x="7086598" y="3275629"/>
                <a:ext cx="3483" cy="32231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9751618-B2FD-4740-B81A-830D5A640936}"/>
                  </a:ext>
                </a:extLst>
              </p:cNvPr>
              <p:cNvCxnSpPr>
                <a:cxnSpLocks/>
              </p:cNvCxnSpPr>
              <p:nvPr/>
            </p:nvCxnSpPr>
            <p:spPr>
              <a:xfrm flipV="1">
                <a:off x="7092040" y="2587860"/>
                <a:ext cx="517075" cy="687769"/>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9C532E7-2AE0-488D-850E-1D4368D7E2FE}"/>
                  </a:ext>
                </a:extLst>
              </p:cNvPr>
              <p:cNvCxnSpPr>
                <a:cxnSpLocks/>
              </p:cNvCxnSpPr>
              <p:nvPr/>
            </p:nvCxnSpPr>
            <p:spPr>
              <a:xfrm>
                <a:off x="7090081" y="3257656"/>
                <a:ext cx="496923" cy="501981"/>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287BA1C-D463-4EBE-80CB-F98CF23002B3}"/>
                  </a:ext>
                </a:extLst>
              </p:cNvPr>
              <p:cNvCxnSpPr>
                <a:cxnSpLocks/>
              </p:cNvCxnSpPr>
              <p:nvPr/>
            </p:nvCxnSpPr>
            <p:spPr>
              <a:xfrm>
                <a:off x="7598573" y="2588981"/>
                <a:ext cx="557578"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9D3B55C-CEDF-4511-A2C0-DE472418CB8B}"/>
                  </a:ext>
                </a:extLst>
              </p:cNvPr>
              <p:cNvCxnSpPr>
                <a:cxnSpLocks/>
              </p:cNvCxnSpPr>
              <p:nvPr/>
            </p:nvCxnSpPr>
            <p:spPr>
              <a:xfrm>
                <a:off x="7576457" y="3759637"/>
                <a:ext cx="566928"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DB90971-7F30-46F4-A6C4-994B76727A09}"/>
                  </a:ext>
                </a:extLst>
              </p:cNvPr>
              <p:cNvCxnSpPr>
                <a:cxnSpLocks/>
              </p:cNvCxnSpPr>
              <p:nvPr/>
            </p:nvCxnSpPr>
            <p:spPr>
              <a:xfrm flipH="1">
                <a:off x="7086598" y="5119554"/>
                <a:ext cx="10607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6484992-A21D-46CE-9579-2C00A2C01A90}"/>
                  </a:ext>
                </a:extLst>
              </p:cNvPr>
              <p:cNvCxnSpPr>
                <a:cxnSpLocks/>
              </p:cNvCxnSpPr>
              <p:nvPr/>
            </p:nvCxnSpPr>
            <p:spPr>
              <a:xfrm flipH="1">
                <a:off x="7086598" y="6498773"/>
                <a:ext cx="10607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50" name="Subtitle 2">
            <a:extLst>
              <a:ext uri="{FF2B5EF4-FFF2-40B4-BE49-F238E27FC236}">
                <a16:creationId xmlns:a16="http://schemas.microsoft.com/office/drawing/2014/main" id="{496EE3A5-7652-4304-8E81-89C15AF94CDD}"/>
              </a:ext>
            </a:extLst>
          </p:cNvPr>
          <p:cNvSpPr txBox="1">
            <a:spLocks/>
          </p:cNvSpPr>
          <p:nvPr/>
        </p:nvSpPr>
        <p:spPr>
          <a:xfrm>
            <a:off x="277588" y="6346228"/>
            <a:ext cx="6253844" cy="476258"/>
          </a:xfrm>
          <a:prstGeom prst="rect">
            <a:avLst/>
          </a:prstGeom>
        </p:spPr>
        <p:txBody>
          <a:bodyPr vert="horz" lIns="91440" tIns="45720" rIns="91440" bIns="45720" rtlCol="0" anchor="t">
            <a:normAutofit/>
          </a:bodyPr>
          <a:lstStyle>
            <a:lvl1pPr marL="0" indent="0" algn="l" defTabSz="914400" rtl="0" eaLnBrk="1" latinLnBrk="0" hangingPunct="1">
              <a:spcBef>
                <a:spcPct val="20000"/>
              </a:spcBef>
              <a:buClr>
                <a:schemeClr val="accent1"/>
              </a:buClr>
              <a:buFont typeface="Arial" pitchFamily="34" charset="0"/>
              <a:buNone/>
              <a:defRPr sz="2000" kern="1200">
                <a:solidFill>
                  <a:schemeClr val="tx1">
                    <a:tint val="75000"/>
                  </a:schemeClr>
                </a:solidFill>
                <a:latin typeface="+mn-lt"/>
                <a:ea typeface="+mn-ea"/>
                <a:cs typeface="+mn-cs"/>
              </a:defRPr>
            </a:lvl1pPr>
            <a:lvl2pPr marL="457200" indent="0" algn="ctr" defTabSz="914400" rtl="0" eaLnBrk="1" latinLnBrk="0" hangingPunct="1">
              <a:spcBef>
                <a:spcPct val="20000"/>
              </a:spcBef>
              <a:buClr>
                <a:schemeClr val="accent2"/>
              </a:buClr>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3"/>
              </a:buClr>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4"/>
              </a:buClr>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5"/>
              </a:buClr>
              <a:buFont typeface="Arial"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400" kern="1200" baseline="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2"/>
              </a:buClr>
              <a:buFont typeface="Arial" pitchFamily="34"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3"/>
              </a:buClr>
              <a:buFont typeface="Arial" pitchFamily="34"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4"/>
              </a:buClr>
              <a:buFont typeface="Arial" pitchFamily="34" charset="0"/>
              <a:buNone/>
              <a:defRPr sz="1400" kern="1200">
                <a:solidFill>
                  <a:schemeClr val="tx1">
                    <a:tint val="75000"/>
                  </a:schemeClr>
                </a:solidFill>
                <a:latin typeface="+mn-lt"/>
                <a:ea typeface="+mn-ea"/>
                <a:cs typeface="+mn-cs"/>
              </a:defRPr>
            </a:lvl9pPr>
          </a:lstStyle>
          <a:p>
            <a:pPr algn="ctr">
              <a:spcBef>
                <a:spcPts val="0"/>
              </a:spcBef>
            </a:pPr>
            <a:r>
              <a:rPr lang="en-US" sz="1600" spc="-100" dirty="0">
                <a:solidFill>
                  <a:schemeClr val="tx1"/>
                </a:solidFill>
                <a:latin typeface="Arial" panose="020B0604020202020204" pitchFamily="34" charset="0"/>
                <a:ea typeface="+mj-ea"/>
                <a:cs typeface="Arial" panose="020B0604020202020204" pitchFamily="34" charset="0"/>
              </a:rPr>
              <a:t>Slides adapted from </a:t>
            </a:r>
            <a:r>
              <a:rPr lang="en-US" sz="1400" dirty="0">
                <a:solidFill>
                  <a:srgbClr val="0070C0"/>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https://itproblemsolving.blogspot.com/2013/07/stair.html</a:t>
            </a:r>
            <a:r>
              <a:rPr lang="en-US" sz="1400" dirty="0">
                <a:solidFill>
                  <a:srgbClr val="0070C0"/>
                </a:solidFill>
                <a:latin typeface="Arial" panose="020B0604020202020204" pitchFamily="34" charset="0"/>
                <a:cs typeface="Arial" panose="020B0604020202020204" pitchFamily="34" charset="0"/>
              </a:rPr>
              <a:t> </a:t>
            </a:r>
            <a:endParaRPr lang="en-US" sz="1600" b="1" spc="-100" dirty="0">
              <a:solidFill>
                <a:srgbClr val="0070C0"/>
              </a:solidFill>
              <a:latin typeface="Arial" panose="020B0604020202020204" pitchFamily="34" charset="0"/>
              <a:ea typeface="+mj-ea"/>
              <a:cs typeface="Arial" panose="020B0604020202020204" pitchFamily="34" charset="0"/>
            </a:endParaRPr>
          </a:p>
        </p:txBody>
      </p:sp>
    </p:spTree>
    <p:custDataLst>
      <p:tags r:id="rId1"/>
    </p:custDataLst>
    <p:extLst>
      <p:ext uri="{BB962C8B-B14F-4D97-AF65-F5344CB8AC3E}">
        <p14:creationId xmlns:p14="http://schemas.microsoft.com/office/powerpoint/2010/main" val="16196681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42999" y="507845"/>
            <a:ext cx="9846129" cy="531744"/>
          </a:xfrm>
        </p:spPr>
        <p:txBody>
          <a:bodyPr/>
          <a:lstStyle/>
          <a:p>
            <a:r>
              <a:rPr lang="en-US" sz="4000" dirty="0"/>
              <a:t>Fundamentals of Algorithmic Problem Solving</a:t>
            </a:r>
          </a:p>
        </p:txBody>
      </p:sp>
      <p:sp>
        <p:nvSpPr>
          <p:cNvPr id="3" name="Slide Number Placeholder 2"/>
          <p:cNvSpPr>
            <a:spLocks noGrp="1"/>
          </p:cNvSpPr>
          <p:nvPr>
            <p:ph type="sldNum" sz="quarter" idx="12"/>
          </p:nvPr>
        </p:nvSpPr>
        <p:spPr/>
        <p:txBody>
          <a:bodyPr/>
          <a:lstStyle/>
          <a:p>
            <a:fld id="{3485D9CA-6DAA-4C3C-A3E2-EDEA918D5F89}" type="slidenum">
              <a:rPr lang="en-US">
                <a:latin typeface="Calibri"/>
              </a:rPr>
              <a:pPr/>
              <a:t>21</a:t>
            </a:fld>
            <a:endParaRPr lang="en-US">
              <a:latin typeface="Calibri"/>
            </a:endParaRPr>
          </a:p>
        </p:txBody>
      </p:sp>
      <p:sp>
        <p:nvSpPr>
          <p:cNvPr id="26" name="Rectangle 3">
            <a:extLst>
              <a:ext uri="{FF2B5EF4-FFF2-40B4-BE49-F238E27FC236}">
                <a16:creationId xmlns:a16="http://schemas.microsoft.com/office/drawing/2014/main" id="{7F2788FC-641F-477F-9A54-95E8DE295C2C}"/>
              </a:ext>
            </a:extLst>
          </p:cNvPr>
          <p:cNvSpPr txBox="1">
            <a:spLocks noChangeArrowheads="1"/>
          </p:cNvSpPr>
          <p:nvPr/>
        </p:nvSpPr>
        <p:spPr>
          <a:xfrm>
            <a:off x="631356" y="1453242"/>
            <a:ext cx="7157363" cy="5252357"/>
          </a:xfrm>
          <a:prstGeom prst="rect">
            <a:avLst/>
          </a:prstGeom>
          <a:ln w="15875">
            <a:no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lgn="just">
              <a:buNone/>
            </a:pPr>
            <a:r>
              <a:rPr lang="en-US" sz="2800" b="1" dirty="0">
                <a:solidFill>
                  <a:srgbClr val="FF0000"/>
                </a:solidFill>
              </a:rPr>
              <a:t>STAIR </a:t>
            </a:r>
            <a:r>
              <a:rPr lang="en-US" sz="2800" dirty="0"/>
              <a:t>model for problem solving. </a:t>
            </a:r>
            <a:endParaRPr lang="en-US" sz="2400" dirty="0"/>
          </a:p>
          <a:p>
            <a:pPr algn="just"/>
            <a:endParaRPr lang="en-US" sz="1200" dirty="0"/>
          </a:p>
          <a:p>
            <a:pPr algn="just"/>
            <a:r>
              <a:rPr lang="en-US" sz="2400" b="1" dirty="0">
                <a:solidFill>
                  <a:srgbClr val="FF0000"/>
                </a:solidFill>
              </a:rPr>
              <a:t>A – </a:t>
            </a:r>
            <a:r>
              <a:rPr lang="en-US" sz="2400" dirty="0"/>
              <a:t>Algorithm Development</a:t>
            </a:r>
          </a:p>
          <a:p>
            <a:pPr lvl="1" algn="just"/>
            <a:r>
              <a:rPr lang="en-US" sz="2200" dirty="0"/>
              <a:t>Develop a strategy and define the steps</a:t>
            </a:r>
          </a:p>
          <a:p>
            <a:pPr lvl="1" algn="just"/>
            <a:r>
              <a:rPr lang="en-US" sz="2200" dirty="0"/>
              <a:t>Translate each step into action</a:t>
            </a:r>
          </a:p>
          <a:p>
            <a:pPr lvl="1" algn="just"/>
            <a:r>
              <a:rPr lang="en-US" sz="2200" dirty="0"/>
              <a:t>Choose the appropriate tool(s)</a:t>
            </a:r>
          </a:p>
          <a:p>
            <a:pPr lvl="1" algn="just"/>
            <a:endParaRPr lang="en-US" sz="2200" dirty="0"/>
          </a:p>
          <a:p>
            <a:pPr algn="just"/>
            <a:r>
              <a:rPr lang="en-US" sz="2400" b="1" i="1" dirty="0"/>
              <a:t>Write it Down</a:t>
            </a:r>
          </a:p>
          <a:p>
            <a:pPr lvl="1" algn="just"/>
            <a:r>
              <a:rPr lang="en-US" sz="2200" dirty="0"/>
              <a:t>Easier to modify and improve</a:t>
            </a:r>
          </a:p>
          <a:p>
            <a:pPr lvl="1" algn="just"/>
            <a:r>
              <a:rPr lang="en-US" sz="2200" dirty="0"/>
              <a:t>Easier to explain the process to others</a:t>
            </a:r>
          </a:p>
        </p:txBody>
      </p:sp>
      <p:sp>
        <p:nvSpPr>
          <p:cNvPr id="2" name="Rectangle: Rounded Corners 1">
            <a:extLst>
              <a:ext uri="{FF2B5EF4-FFF2-40B4-BE49-F238E27FC236}">
                <a16:creationId xmlns:a16="http://schemas.microsoft.com/office/drawing/2014/main" id="{F4F21654-0B4E-43EA-9917-F95C3E26AAA0}"/>
              </a:ext>
            </a:extLst>
          </p:cNvPr>
          <p:cNvSpPr/>
          <p:nvPr/>
        </p:nvSpPr>
        <p:spPr>
          <a:xfrm>
            <a:off x="8017325" y="3363662"/>
            <a:ext cx="3096992" cy="2122748"/>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C19D4C6D-6319-4D49-8FE7-8C1113180F1E}"/>
              </a:ext>
            </a:extLst>
          </p:cNvPr>
          <p:cNvGrpSpPr/>
          <p:nvPr/>
        </p:nvGrpSpPr>
        <p:grpSpPr>
          <a:xfrm>
            <a:off x="7086598" y="1338932"/>
            <a:ext cx="3890305" cy="5352922"/>
            <a:chOff x="7086598" y="1338932"/>
            <a:chExt cx="3890305" cy="5352922"/>
          </a:xfrm>
        </p:grpSpPr>
        <p:grpSp>
          <p:nvGrpSpPr>
            <p:cNvPr id="27" name="Group 26">
              <a:extLst>
                <a:ext uri="{FF2B5EF4-FFF2-40B4-BE49-F238E27FC236}">
                  <a16:creationId xmlns:a16="http://schemas.microsoft.com/office/drawing/2014/main" id="{72B403B4-ED44-40B7-9923-1A361D5BD23F}"/>
                </a:ext>
              </a:extLst>
            </p:cNvPr>
            <p:cNvGrpSpPr/>
            <p:nvPr/>
          </p:nvGrpSpPr>
          <p:grpSpPr>
            <a:xfrm>
              <a:off x="8156146" y="1338932"/>
              <a:ext cx="2820757" cy="5352922"/>
              <a:chOff x="4057653" y="1485893"/>
              <a:chExt cx="2820757" cy="5352922"/>
            </a:xfrm>
          </p:grpSpPr>
          <p:sp>
            <p:nvSpPr>
              <p:cNvPr id="37" name="TextBox 36">
                <a:extLst>
                  <a:ext uri="{FF2B5EF4-FFF2-40B4-BE49-F238E27FC236}">
                    <a16:creationId xmlns:a16="http://schemas.microsoft.com/office/drawing/2014/main" id="{0BF04E28-169F-49EB-A5FC-C9A7B9073995}"/>
                  </a:ext>
                </a:extLst>
              </p:cNvPr>
              <p:cNvSpPr txBox="1"/>
              <p:nvPr/>
            </p:nvSpPr>
            <p:spPr>
              <a:xfrm>
                <a:off x="4057654" y="1485893"/>
                <a:ext cx="2816677" cy="369332"/>
              </a:xfrm>
              <a:prstGeom prst="rect">
                <a:avLst/>
              </a:prstGeom>
              <a:noFill/>
              <a:ln>
                <a:solidFill>
                  <a:schemeClr val="tx1"/>
                </a:solidFill>
              </a:ln>
            </p:spPr>
            <p:txBody>
              <a:bodyPr wrap="square" rtlCol="0">
                <a:spAutoFit/>
              </a:bodyPr>
              <a:lstStyle/>
              <a:p>
                <a:pPr algn="ctr"/>
                <a:r>
                  <a:rPr lang="en-US" dirty="0"/>
                  <a:t>Understand the Problem</a:t>
                </a:r>
              </a:p>
            </p:txBody>
          </p:sp>
          <p:cxnSp>
            <p:nvCxnSpPr>
              <p:cNvPr id="38" name="Straight Arrow Connector 37">
                <a:extLst>
                  <a:ext uri="{FF2B5EF4-FFF2-40B4-BE49-F238E27FC236}">
                    <a16:creationId xmlns:a16="http://schemas.microsoft.com/office/drawing/2014/main" id="{3B09DF4A-F5DE-48A3-989F-91EAE9571B44}"/>
                  </a:ext>
                </a:extLst>
              </p:cNvPr>
              <p:cNvCxnSpPr>
                <a:cxnSpLocks/>
              </p:cNvCxnSpPr>
              <p:nvPr/>
            </p:nvCxnSpPr>
            <p:spPr>
              <a:xfrm>
                <a:off x="5470072" y="1862023"/>
                <a:ext cx="0" cy="3200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F8D8E9A8-1AE4-4CA5-ACA3-D8A32BACF5B9}"/>
                  </a:ext>
                </a:extLst>
              </p:cNvPr>
              <p:cNvSpPr txBox="1"/>
              <p:nvPr/>
            </p:nvSpPr>
            <p:spPr>
              <a:xfrm>
                <a:off x="4057658" y="2171689"/>
                <a:ext cx="2816676" cy="1200329"/>
              </a:xfrm>
              <a:prstGeom prst="rect">
                <a:avLst/>
              </a:prstGeom>
              <a:noFill/>
              <a:ln>
                <a:solidFill>
                  <a:schemeClr val="tx1"/>
                </a:solidFill>
              </a:ln>
            </p:spPr>
            <p:txBody>
              <a:bodyPr wrap="square" rtlCol="0">
                <a:spAutoFit/>
              </a:bodyPr>
              <a:lstStyle/>
              <a:p>
                <a:pPr algn="ctr"/>
                <a:r>
                  <a:rPr lang="en-US" dirty="0"/>
                  <a:t>Decide on:</a:t>
                </a:r>
              </a:p>
              <a:p>
                <a:pPr algn="ctr"/>
                <a:r>
                  <a:rPr lang="en-US" dirty="0"/>
                  <a:t>Computational means, exact vs. approx. solving,</a:t>
                </a:r>
              </a:p>
              <a:p>
                <a:pPr algn="ctr"/>
                <a:r>
                  <a:rPr lang="en-US" dirty="0"/>
                  <a:t>Algorithm design technique</a:t>
                </a:r>
              </a:p>
            </p:txBody>
          </p:sp>
          <p:cxnSp>
            <p:nvCxnSpPr>
              <p:cNvPr id="40" name="Straight Arrow Connector 39">
                <a:extLst>
                  <a:ext uri="{FF2B5EF4-FFF2-40B4-BE49-F238E27FC236}">
                    <a16:creationId xmlns:a16="http://schemas.microsoft.com/office/drawing/2014/main" id="{666AA019-C58F-489A-9628-143A7CDDC3E3}"/>
                  </a:ext>
                </a:extLst>
              </p:cNvPr>
              <p:cNvCxnSpPr>
                <a:cxnSpLocks/>
              </p:cNvCxnSpPr>
              <p:nvPr/>
            </p:nvCxnSpPr>
            <p:spPr>
              <a:xfrm>
                <a:off x="5482321" y="3372018"/>
                <a:ext cx="0" cy="3200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80B1CB11-82AB-40B2-B05D-842A571A839B}"/>
                  </a:ext>
                </a:extLst>
              </p:cNvPr>
              <p:cNvSpPr txBox="1"/>
              <p:nvPr/>
            </p:nvSpPr>
            <p:spPr>
              <a:xfrm>
                <a:off x="4057653" y="3688482"/>
                <a:ext cx="2816677" cy="369332"/>
              </a:xfrm>
              <a:prstGeom prst="rect">
                <a:avLst/>
              </a:prstGeom>
              <a:noFill/>
              <a:ln>
                <a:solidFill>
                  <a:schemeClr val="tx1"/>
                </a:solidFill>
              </a:ln>
            </p:spPr>
            <p:txBody>
              <a:bodyPr wrap="square" rtlCol="0">
                <a:spAutoFit/>
              </a:bodyPr>
              <a:lstStyle/>
              <a:p>
                <a:pPr algn="ctr"/>
                <a:r>
                  <a:rPr lang="en-US" dirty="0"/>
                  <a:t>Design an Algorithm</a:t>
                </a:r>
              </a:p>
            </p:txBody>
          </p:sp>
          <p:cxnSp>
            <p:nvCxnSpPr>
              <p:cNvPr id="42" name="Straight Arrow Connector 41">
                <a:extLst>
                  <a:ext uri="{FF2B5EF4-FFF2-40B4-BE49-F238E27FC236}">
                    <a16:creationId xmlns:a16="http://schemas.microsoft.com/office/drawing/2014/main" id="{D5763725-DD9C-4DAC-8EF0-FB695088A842}"/>
                  </a:ext>
                </a:extLst>
              </p:cNvPr>
              <p:cNvCxnSpPr>
                <a:cxnSpLocks/>
              </p:cNvCxnSpPr>
              <p:nvPr/>
            </p:nvCxnSpPr>
            <p:spPr>
              <a:xfrm>
                <a:off x="5482321" y="4074143"/>
                <a:ext cx="0" cy="3200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9272C581-17F8-478E-B386-0D3D0D28C193}"/>
                  </a:ext>
                </a:extLst>
              </p:cNvPr>
              <p:cNvSpPr txBox="1"/>
              <p:nvPr/>
            </p:nvSpPr>
            <p:spPr>
              <a:xfrm>
                <a:off x="4057653" y="4390607"/>
                <a:ext cx="2816677" cy="369332"/>
              </a:xfrm>
              <a:prstGeom prst="rect">
                <a:avLst/>
              </a:prstGeom>
              <a:noFill/>
              <a:ln>
                <a:solidFill>
                  <a:schemeClr val="tx1"/>
                </a:solidFill>
              </a:ln>
            </p:spPr>
            <p:txBody>
              <a:bodyPr wrap="square" rtlCol="0">
                <a:spAutoFit/>
              </a:bodyPr>
              <a:lstStyle/>
              <a:p>
                <a:pPr algn="ctr"/>
                <a:r>
                  <a:rPr lang="en-US" dirty="0"/>
                  <a:t>Prove Correctness</a:t>
                </a:r>
              </a:p>
            </p:txBody>
          </p:sp>
          <p:cxnSp>
            <p:nvCxnSpPr>
              <p:cNvPr id="44" name="Straight Arrow Connector 43">
                <a:extLst>
                  <a:ext uri="{FF2B5EF4-FFF2-40B4-BE49-F238E27FC236}">
                    <a16:creationId xmlns:a16="http://schemas.microsoft.com/office/drawing/2014/main" id="{9182409B-7575-4B2D-AD17-2E4154C3B144}"/>
                  </a:ext>
                </a:extLst>
              </p:cNvPr>
              <p:cNvCxnSpPr>
                <a:cxnSpLocks/>
              </p:cNvCxnSpPr>
              <p:nvPr/>
            </p:nvCxnSpPr>
            <p:spPr>
              <a:xfrm>
                <a:off x="5482321" y="4759939"/>
                <a:ext cx="0" cy="3200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9E505925-BD08-4020-972D-180F9A45FDAF}"/>
                  </a:ext>
                </a:extLst>
              </p:cNvPr>
              <p:cNvSpPr txBox="1"/>
              <p:nvPr/>
            </p:nvSpPr>
            <p:spPr>
              <a:xfrm>
                <a:off x="4057653" y="5076403"/>
                <a:ext cx="2816677" cy="369332"/>
              </a:xfrm>
              <a:prstGeom prst="rect">
                <a:avLst/>
              </a:prstGeom>
              <a:noFill/>
              <a:ln>
                <a:solidFill>
                  <a:schemeClr val="tx1"/>
                </a:solidFill>
              </a:ln>
            </p:spPr>
            <p:txBody>
              <a:bodyPr wrap="square" rtlCol="0">
                <a:spAutoFit/>
              </a:bodyPr>
              <a:lstStyle/>
              <a:p>
                <a:pPr algn="ctr"/>
                <a:r>
                  <a:rPr lang="en-US" dirty="0"/>
                  <a:t>Analyze the Algorithm</a:t>
                </a:r>
              </a:p>
            </p:txBody>
          </p:sp>
          <p:cxnSp>
            <p:nvCxnSpPr>
              <p:cNvPr id="46" name="Straight Arrow Connector 45">
                <a:extLst>
                  <a:ext uri="{FF2B5EF4-FFF2-40B4-BE49-F238E27FC236}">
                    <a16:creationId xmlns:a16="http://schemas.microsoft.com/office/drawing/2014/main" id="{201BEA45-E662-443E-8C16-4ADEF0B97E24}"/>
                  </a:ext>
                </a:extLst>
              </p:cNvPr>
              <p:cNvCxnSpPr>
                <a:cxnSpLocks/>
              </p:cNvCxnSpPr>
              <p:nvPr/>
            </p:nvCxnSpPr>
            <p:spPr>
              <a:xfrm>
                <a:off x="5486401" y="5445735"/>
                <a:ext cx="0" cy="3200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F3CA6F3C-54D3-48D0-9274-C90B3291EB2F}"/>
                  </a:ext>
                </a:extLst>
              </p:cNvPr>
              <p:cNvSpPr txBox="1"/>
              <p:nvPr/>
            </p:nvSpPr>
            <p:spPr>
              <a:xfrm>
                <a:off x="4061733" y="5762199"/>
                <a:ext cx="2816677" cy="369332"/>
              </a:xfrm>
              <a:prstGeom prst="rect">
                <a:avLst/>
              </a:prstGeom>
              <a:noFill/>
              <a:ln>
                <a:solidFill>
                  <a:schemeClr val="tx1"/>
                </a:solidFill>
              </a:ln>
            </p:spPr>
            <p:txBody>
              <a:bodyPr wrap="square" rtlCol="0">
                <a:spAutoFit/>
              </a:bodyPr>
              <a:lstStyle/>
              <a:p>
                <a:pPr algn="ctr"/>
                <a:r>
                  <a:rPr lang="en-US" dirty="0"/>
                  <a:t>Code the Algorithm</a:t>
                </a:r>
              </a:p>
            </p:txBody>
          </p:sp>
          <p:cxnSp>
            <p:nvCxnSpPr>
              <p:cNvPr id="48" name="Straight Arrow Connector 47">
                <a:extLst>
                  <a:ext uri="{FF2B5EF4-FFF2-40B4-BE49-F238E27FC236}">
                    <a16:creationId xmlns:a16="http://schemas.microsoft.com/office/drawing/2014/main" id="{4BCE882E-5405-44B5-A6F6-703FF13CD5FF}"/>
                  </a:ext>
                </a:extLst>
              </p:cNvPr>
              <p:cNvCxnSpPr>
                <a:cxnSpLocks/>
              </p:cNvCxnSpPr>
              <p:nvPr/>
            </p:nvCxnSpPr>
            <p:spPr>
              <a:xfrm>
                <a:off x="5486401" y="6153019"/>
                <a:ext cx="0" cy="3200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5D992BF4-1C57-4AA0-A5F1-3A4BBBCEEDB9}"/>
                  </a:ext>
                </a:extLst>
              </p:cNvPr>
              <p:cNvSpPr txBox="1"/>
              <p:nvPr/>
            </p:nvSpPr>
            <p:spPr>
              <a:xfrm>
                <a:off x="4061733" y="6469483"/>
                <a:ext cx="2816677" cy="369332"/>
              </a:xfrm>
              <a:prstGeom prst="rect">
                <a:avLst/>
              </a:prstGeom>
              <a:noFill/>
              <a:ln>
                <a:solidFill>
                  <a:schemeClr val="tx1"/>
                </a:solidFill>
              </a:ln>
            </p:spPr>
            <p:txBody>
              <a:bodyPr wrap="square" rtlCol="0">
                <a:spAutoFit/>
              </a:bodyPr>
              <a:lstStyle/>
              <a:p>
                <a:pPr algn="ctr"/>
                <a:r>
                  <a:rPr lang="en-US" dirty="0"/>
                  <a:t>Verify the Algorithm</a:t>
                </a:r>
              </a:p>
            </p:txBody>
          </p:sp>
        </p:grpSp>
        <p:grpSp>
          <p:nvGrpSpPr>
            <p:cNvPr id="28" name="Group 27">
              <a:extLst>
                <a:ext uri="{FF2B5EF4-FFF2-40B4-BE49-F238E27FC236}">
                  <a16:creationId xmlns:a16="http://schemas.microsoft.com/office/drawing/2014/main" id="{EF424ABF-B506-4F2E-B5F4-980F85C6302B}"/>
                </a:ext>
              </a:extLst>
            </p:cNvPr>
            <p:cNvGrpSpPr/>
            <p:nvPr/>
          </p:nvGrpSpPr>
          <p:grpSpPr>
            <a:xfrm>
              <a:off x="7086598" y="2587860"/>
              <a:ext cx="1069553" cy="3910913"/>
              <a:chOff x="7086598" y="2587860"/>
              <a:chExt cx="1069553" cy="3910913"/>
            </a:xfrm>
          </p:grpSpPr>
          <p:cxnSp>
            <p:nvCxnSpPr>
              <p:cNvPr id="29" name="Straight Connector 28">
                <a:extLst>
                  <a:ext uri="{FF2B5EF4-FFF2-40B4-BE49-F238E27FC236}">
                    <a16:creationId xmlns:a16="http://schemas.microsoft.com/office/drawing/2014/main" id="{64BE7E80-059E-477A-A61F-6EA3BE0C961F}"/>
                  </a:ext>
                </a:extLst>
              </p:cNvPr>
              <p:cNvCxnSpPr>
                <a:cxnSpLocks/>
              </p:cNvCxnSpPr>
              <p:nvPr/>
            </p:nvCxnSpPr>
            <p:spPr>
              <a:xfrm flipH="1">
                <a:off x="7086598" y="4428312"/>
                <a:ext cx="10607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E5C5ABC-1236-4569-8C73-937DFC022AE8}"/>
                  </a:ext>
                </a:extLst>
              </p:cNvPr>
              <p:cNvCxnSpPr>
                <a:cxnSpLocks/>
              </p:cNvCxnSpPr>
              <p:nvPr/>
            </p:nvCxnSpPr>
            <p:spPr>
              <a:xfrm flipH="1">
                <a:off x="7086598" y="3275629"/>
                <a:ext cx="3483" cy="32231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84611EAD-72E6-4751-9EF6-CAA8B51BF985}"/>
                  </a:ext>
                </a:extLst>
              </p:cNvPr>
              <p:cNvCxnSpPr>
                <a:cxnSpLocks/>
              </p:cNvCxnSpPr>
              <p:nvPr/>
            </p:nvCxnSpPr>
            <p:spPr>
              <a:xfrm flipV="1">
                <a:off x="7092040" y="2587860"/>
                <a:ext cx="517075" cy="687769"/>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1195206-59B7-47A4-B58A-9833B0C76B9D}"/>
                  </a:ext>
                </a:extLst>
              </p:cNvPr>
              <p:cNvCxnSpPr>
                <a:cxnSpLocks/>
              </p:cNvCxnSpPr>
              <p:nvPr/>
            </p:nvCxnSpPr>
            <p:spPr>
              <a:xfrm>
                <a:off x="7090081" y="3257656"/>
                <a:ext cx="496923" cy="501981"/>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4990D6DE-1FEA-4E6A-BE3E-715F3C14E26C}"/>
                  </a:ext>
                </a:extLst>
              </p:cNvPr>
              <p:cNvCxnSpPr>
                <a:cxnSpLocks/>
              </p:cNvCxnSpPr>
              <p:nvPr/>
            </p:nvCxnSpPr>
            <p:spPr>
              <a:xfrm>
                <a:off x="7598573" y="2588981"/>
                <a:ext cx="557578"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4CCDA3C-8C6C-41CE-90D9-76CC53A31D74}"/>
                  </a:ext>
                </a:extLst>
              </p:cNvPr>
              <p:cNvCxnSpPr>
                <a:cxnSpLocks/>
              </p:cNvCxnSpPr>
              <p:nvPr/>
            </p:nvCxnSpPr>
            <p:spPr>
              <a:xfrm>
                <a:off x="7576457" y="3759637"/>
                <a:ext cx="566928"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EF3E69C-94F7-4EF3-9613-F6703D4740C9}"/>
                  </a:ext>
                </a:extLst>
              </p:cNvPr>
              <p:cNvCxnSpPr>
                <a:cxnSpLocks/>
              </p:cNvCxnSpPr>
              <p:nvPr/>
            </p:nvCxnSpPr>
            <p:spPr>
              <a:xfrm flipH="1">
                <a:off x="7086598" y="5119554"/>
                <a:ext cx="10607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2D5D1BB-DCBB-42E2-A3B0-724DB6BA1C59}"/>
                  </a:ext>
                </a:extLst>
              </p:cNvPr>
              <p:cNvCxnSpPr>
                <a:cxnSpLocks/>
              </p:cNvCxnSpPr>
              <p:nvPr/>
            </p:nvCxnSpPr>
            <p:spPr>
              <a:xfrm flipH="1">
                <a:off x="7086598" y="6498773"/>
                <a:ext cx="10607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50" name="Subtitle 2">
            <a:extLst>
              <a:ext uri="{FF2B5EF4-FFF2-40B4-BE49-F238E27FC236}">
                <a16:creationId xmlns:a16="http://schemas.microsoft.com/office/drawing/2014/main" id="{995A821A-5FD3-484B-BF9F-1B2ABFC26B15}"/>
              </a:ext>
            </a:extLst>
          </p:cNvPr>
          <p:cNvSpPr txBox="1">
            <a:spLocks/>
          </p:cNvSpPr>
          <p:nvPr/>
        </p:nvSpPr>
        <p:spPr>
          <a:xfrm>
            <a:off x="277588" y="6346228"/>
            <a:ext cx="6253844" cy="476258"/>
          </a:xfrm>
          <a:prstGeom prst="rect">
            <a:avLst/>
          </a:prstGeom>
        </p:spPr>
        <p:txBody>
          <a:bodyPr vert="horz" lIns="91440" tIns="45720" rIns="91440" bIns="45720" rtlCol="0" anchor="t">
            <a:normAutofit/>
          </a:bodyPr>
          <a:lstStyle>
            <a:lvl1pPr marL="0" indent="0" algn="l" defTabSz="914400" rtl="0" eaLnBrk="1" latinLnBrk="0" hangingPunct="1">
              <a:spcBef>
                <a:spcPct val="20000"/>
              </a:spcBef>
              <a:buClr>
                <a:schemeClr val="accent1"/>
              </a:buClr>
              <a:buFont typeface="Arial" pitchFamily="34" charset="0"/>
              <a:buNone/>
              <a:defRPr sz="2000" kern="1200">
                <a:solidFill>
                  <a:schemeClr val="tx1">
                    <a:tint val="75000"/>
                  </a:schemeClr>
                </a:solidFill>
                <a:latin typeface="+mn-lt"/>
                <a:ea typeface="+mn-ea"/>
                <a:cs typeface="+mn-cs"/>
              </a:defRPr>
            </a:lvl1pPr>
            <a:lvl2pPr marL="457200" indent="0" algn="ctr" defTabSz="914400" rtl="0" eaLnBrk="1" latinLnBrk="0" hangingPunct="1">
              <a:spcBef>
                <a:spcPct val="20000"/>
              </a:spcBef>
              <a:buClr>
                <a:schemeClr val="accent2"/>
              </a:buClr>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3"/>
              </a:buClr>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4"/>
              </a:buClr>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5"/>
              </a:buClr>
              <a:buFont typeface="Arial"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400" kern="1200" baseline="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2"/>
              </a:buClr>
              <a:buFont typeface="Arial" pitchFamily="34"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3"/>
              </a:buClr>
              <a:buFont typeface="Arial" pitchFamily="34"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4"/>
              </a:buClr>
              <a:buFont typeface="Arial" pitchFamily="34" charset="0"/>
              <a:buNone/>
              <a:defRPr sz="1400" kern="1200">
                <a:solidFill>
                  <a:schemeClr val="tx1">
                    <a:tint val="75000"/>
                  </a:schemeClr>
                </a:solidFill>
                <a:latin typeface="+mn-lt"/>
                <a:ea typeface="+mn-ea"/>
                <a:cs typeface="+mn-cs"/>
              </a:defRPr>
            </a:lvl9pPr>
          </a:lstStyle>
          <a:p>
            <a:pPr algn="ctr">
              <a:spcBef>
                <a:spcPts val="0"/>
              </a:spcBef>
            </a:pPr>
            <a:r>
              <a:rPr lang="en-US" sz="1600" spc="-100" dirty="0">
                <a:solidFill>
                  <a:schemeClr val="tx1"/>
                </a:solidFill>
                <a:latin typeface="Arial" panose="020B0604020202020204" pitchFamily="34" charset="0"/>
                <a:ea typeface="+mj-ea"/>
                <a:cs typeface="Arial" panose="020B0604020202020204" pitchFamily="34" charset="0"/>
              </a:rPr>
              <a:t>Slides adapted from </a:t>
            </a:r>
            <a:r>
              <a:rPr lang="en-US" sz="1400" dirty="0">
                <a:solidFill>
                  <a:srgbClr val="0070C0"/>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https://itproblemsolving.blogspot.com/2013/07/stair.html</a:t>
            </a:r>
            <a:r>
              <a:rPr lang="en-US" sz="1400" dirty="0">
                <a:solidFill>
                  <a:srgbClr val="0070C0"/>
                </a:solidFill>
                <a:latin typeface="Arial" panose="020B0604020202020204" pitchFamily="34" charset="0"/>
                <a:cs typeface="Arial" panose="020B0604020202020204" pitchFamily="34" charset="0"/>
              </a:rPr>
              <a:t> </a:t>
            </a:r>
            <a:endParaRPr lang="en-US" sz="1600" b="1" spc="-100" dirty="0">
              <a:solidFill>
                <a:srgbClr val="0070C0"/>
              </a:solidFill>
              <a:latin typeface="Arial" panose="020B0604020202020204" pitchFamily="34" charset="0"/>
              <a:ea typeface="+mj-ea"/>
              <a:cs typeface="Arial" panose="020B0604020202020204" pitchFamily="34" charset="0"/>
            </a:endParaRPr>
          </a:p>
        </p:txBody>
      </p:sp>
    </p:spTree>
    <p:custDataLst>
      <p:tags r:id="rId1"/>
    </p:custDataLst>
    <p:extLst>
      <p:ext uri="{BB962C8B-B14F-4D97-AF65-F5344CB8AC3E}">
        <p14:creationId xmlns:p14="http://schemas.microsoft.com/office/powerpoint/2010/main" val="10329764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42999" y="507845"/>
            <a:ext cx="9846129" cy="531744"/>
          </a:xfrm>
        </p:spPr>
        <p:txBody>
          <a:bodyPr/>
          <a:lstStyle/>
          <a:p>
            <a:r>
              <a:rPr lang="en-US" sz="4000" dirty="0"/>
              <a:t>Fundamentals of Algorithmic Problem Solving</a:t>
            </a:r>
          </a:p>
        </p:txBody>
      </p:sp>
      <p:sp>
        <p:nvSpPr>
          <p:cNvPr id="3" name="Slide Number Placeholder 2"/>
          <p:cNvSpPr>
            <a:spLocks noGrp="1"/>
          </p:cNvSpPr>
          <p:nvPr>
            <p:ph type="sldNum" sz="quarter" idx="12"/>
          </p:nvPr>
        </p:nvSpPr>
        <p:spPr/>
        <p:txBody>
          <a:bodyPr/>
          <a:lstStyle/>
          <a:p>
            <a:fld id="{3485D9CA-6DAA-4C3C-A3E2-EDEA918D5F89}" type="slidenum">
              <a:rPr lang="en-US">
                <a:latin typeface="Calibri"/>
              </a:rPr>
              <a:pPr/>
              <a:t>22</a:t>
            </a:fld>
            <a:endParaRPr lang="en-US">
              <a:latin typeface="Calibri"/>
            </a:endParaRPr>
          </a:p>
        </p:txBody>
      </p:sp>
      <p:sp>
        <p:nvSpPr>
          <p:cNvPr id="26" name="Rectangle 3">
            <a:extLst>
              <a:ext uri="{FF2B5EF4-FFF2-40B4-BE49-F238E27FC236}">
                <a16:creationId xmlns:a16="http://schemas.microsoft.com/office/drawing/2014/main" id="{7F2788FC-641F-477F-9A54-95E8DE295C2C}"/>
              </a:ext>
            </a:extLst>
          </p:cNvPr>
          <p:cNvSpPr txBox="1">
            <a:spLocks noChangeArrowheads="1"/>
          </p:cNvSpPr>
          <p:nvPr/>
        </p:nvSpPr>
        <p:spPr>
          <a:xfrm>
            <a:off x="631356" y="1453242"/>
            <a:ext cx="6317231" cy="5252357"/>
          </a:xfrm>
          <a:prstGeom prst="rect">
            <a:avLst/>
          </a:prstGeom>
          <a:ln w="15875">
            <a:no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lgn="just">
              <a:buNone/>
            </a:pPr>
            <a:r>
              <a:rPr lang="en-US" sz="2800" b="1" dirty="0">
                <a:solidFill>
                  <a:srgbClr val="FF0000"/>
                </a:solidFill>
              </a:rPr>
              <a:t>STAIR </a:t>
            </a:r>
            <a:r>
              <a:rPr lang="en-US" sz="2800" dirty="0"/>
              <a:t>model for problem solving. </a:t>
            </a:r>
            <a:endParaRPr lang="en-US" sz="2400" dirty="0"/>
          </a:p>
          <a:p>
            <a:pPr algn="just"/>
            <a:endParaRPr lang="en-US" sz="1200" dirty="0"/>
          </a:p>
          <a:p>
            <a:pPr algn="just"/>
            <a:r>
              <a:rPr lang="en-US" sz="2400" b="1" dirty="0">
                <a:solidFill>
                  <a:srgbClr val="FF0000"/>
                </a:solidFill>
              </a:rPr>
              <a:t>I – </a:t>
            </a:r>
            <a:r>
              <a:rPr lang="en-US" sz="2400" dirty="0"/>
              <a:t> Implementation of the Algorithm</a:t>
            </a:r>
          </a:p>
          <a:p>
            <a:pPr lvl="1" algn="just"/>
            <a:r>
              <a:rPr lang="en-US" sz="2200" dirty="0"/>
              <a:t>Translate the defined steps into something the computer can understand</a:t>
            </a:r>
          </a:p>
          <a:p>
            <a:pPr lvl="1" algn="just"/>
            <a:r>
              <a:rPr lang="en-US" sz="2200" dirty="0"/>
              <a:t>This is easy if the other steps have been taken</a:t>
            </a:r>
          </a:p>
          <a:p>
            <a:pPr lvl="1" algn="just"/>
            <a:r>
              <a:rPr lang="en-US" sz="2200" dirty="0"/>
              <a:t>We usually try to start here</a:t>
            </a:r>
          </a:p>
          <a:p>
            <a:pPr lvl="1" algn="just"/>
            <a:r>
              <a:rPr lang="en-US" sz="2200" dirty="0"/>
              <a:t>It should happen late in the process</a:t>
            </a:r>
          </a:p>
          <a:p>
            <a:pPr lvl="1" algn="just"/>
            <a:endParaRPr lang="en-US" sz="2200" dirty="0"/>
          </a:p>
        </p:txBody>
      </p:sp>
      <p:sp>
        <p:nvSpPr>
          <p:cNvPr id="2" name="Rectangle: Rounded Corners 1">
            <a:extLst>
              <a:ext uri="{FF2B5EF4-FFF2-40B4-BE49-F238E27FC236}">
                <a16:creationId xmlns:a16="http://schemas.microsoft.com/office/drawing/2014/main" id="{F4F21654-0B4E-43EA-9917-F95C3E26AAA0}"/>
              </a:ext>
            </a:extLst>
          </p:cNvPr>
          <p:cNvSpPr/>
          <p:nvPr/>
        </p:nvSpPr>
        <p:spPr>
          <a:xfrm flipV="1">
            <a:off x="8017325" y="5502738"/>
            <a:ext cx="3096992" cy="600133"/>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C19D4C6D-6319-4D49-8FE7-8C1113180F1E}"/>
              </a:ext>
            </a:extLst>
          </p:cNvPr>
          <p:cNvGrpSpPr/>
          <p:nvPr/>
        </p:nvGrpSpPr>
        <p:grpSpPr>
          <a:xfrm>
            <a:off x="7086598" y="1338932"/>
            <a:ext cx="3890305" cy="5352922"/>
            <a:chOff x="7086598" y="1338932"/>
            <a:chExt cx="3890305" cy="5352922"/>
          </a:xfrm>
        </p:grpSpPr>
        <p:grpSp>
          <p:nvGrpSpPr>
            <p:cNvPr id="27" name="Group 26">
              <a:extLst>
                <a:ext uri="{FF2B5EF4-FFF2-40B4-BE49-F238E27FC236}">
                  <a16:creationId xmlns:a16="http://schemas.microsoft.com/office/drawing/2014/main" id="{72B403B4-ED44-40B7-9923-1A361D5BD23F}"/>
                </a:ext>
              </a:extLst>
            </p:cNvPr>
            <p:cNvGrpSpPr/>
            <p:nvPr/>
          </p:nvGrpSpPr>
          <p:grpSpPr>
            <a:xfrm>
              <a:off x="8156146" y="1338932"/>
              <a:ext cx="2820757" cy="5352922"/>
              <a:chOff x="4057653" y="1485893"/>
              <a:chExt cx="2820757" cy="5352922"/>
            </a:xfrm>
          </p:grpSpPr>
          <p:sp>
            <p:nvSpPr>
              <p:cNvPr id="37" name="TextBox 36">
                <a:extLst>
                  <a:ext uri="{FF2B5EF4-FFF2-40B4-BE49-F238E27FC236}">
                    <a16:creationId xmlns:a16="http://schemas.microsoft.com/office/drawing/2014/main" id="{0BF04E28-169F-49EB-A5FC-C9A7B9073995}"/>
                  </a:ext>
                </a:extLst>
              </p:cNvPr>
              <p:cNvSpPr txBox="1"/>
              <p:nvPr/>
            </p:nvSpPr>
            <p:spPr>
              <a:xfrm>
                <a:off x="4057654" y="1485893"/>
                <a:ext cx="2816677" cy="369332"/>
              </a:xfrm>
              <a:prstGeom prst="rect">
                <a:avLst/>
              </a:prstGeom>
              <a:noFill/>
              <a:ln>
                <a:solidFill>
                  <a:schemeClr val="tx1"/>
                </a:solidFill>
              </a:ln>
            </p:spPr>
            <p:txBody>
              <a:bodyPr wrap="square" rtlCol="0">
                <a:spAutoFit/>
              </a:bodyPr>
              <a:lstStyle/>
              <a:p>
                <a:pPr algn="ctr"/>
                <a:r>
                  <a:rPr lang="en-US" dirty="0"/>
                  <a:t>Understand the Problem</a:t>
                </a:r>
              </a:p>
            </p:txBody>
          </p:sp>
          <p:cxnSp>
            <p:nvCxnSpPr>
              <p:cNvPr id="38" name="Straight Arrow Connector 37">
                <a:extLst>
                  <a:ext uri="{FF2B5EF4-FFF2-40B4-BE49-F238E27FC236}">
                    <a16:creationId xmlns:a16="http://schemas.microsoft.com/office/drawing/2014/main" id="{3B09DF4A-F5DE-48A3-989F-91EAE9571B44}"/>
                  </a:ext>
                </a:extLst>
              </p:cNvPr>
              <p:cNvCxnSpPr>
                <a:cxnSpLocks/>
              </p:cNvCxnSpPr>
              <p:nvPr/>
            </p:nvCxnSpPr>
            <p:spPr>
              <a:xfrm>
                <a:off x="5470072" y="1862023"/>
                <a:ext cx="0" cy="3200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F8D8E9A8-1AE4-4CA5-ACA3-D8A32BACF5B9}"/>
                  </a:ext>
                </a:extLst>
              </p:cNvPr>
              <p:cNvSpPr txBox="1"/>
              <p:nvPr/>
            </p:nvSpPr>
            <p:spPr>
              <a:xfrm>
                <a:off x="4057658" y="2171689"/>
                <a:ext cx="2816676" cy="1200329"/>
              </a:xfrm>
              <a:prstGeom prst="rect">
                <a:avLst/>
              </a:prstGeom>
              <a:noFill/>
              <a:ln>
                <a:solidFill>
                  <a:schemeClr val="tx1"/>
                </a:solidFill>
              </a:ln>
            </p:spPr>
            <p:txBody>
              <a:bodyPr wrap="square" rtlCol="0">
                <a:spAutoFit/>
              </a:bodyPr>
              <a:lstStyle/>
              <a:p>
                <a:pPr algn="ctr"/>
                <a:r>
                  <a:rPr lang="en-US" dirty="0"/>
                  <a:t>Decide on:</a:t>
                </a:r>
              </a:p>
              <a:p>
                <a:pPr algn="ctr"/>
                <a:r>
                  <a:rPr lang="en-US" dirty="0"/>
                  <a:t>Computational means, exact vs. approx. solving,</a:t>
                </a:r>
              </a:p>
              <a:p>
                <a:pPr algn="ctr"/>
                <a:r>
                  <a:rPr lang="en-US" dirty="0"/>
                  <a:t>Algorithm design technique</a:t>
                </a:r>
              </a:p>
            </p:txBody>
          </p:sp>
          <p:cxnSp>
            <p:nvCxnSpPr>
              <p:cNvPr id="40" name="Straight Arrow Connector 39">
                <a:extLst>
                  <a:ext uri="{FF2B5EF4-FFF2-40B4-BE49-F238E27FC236}">
                    <a16:creationId xmlns:a16="http://schemas.microsoft.com/office/drawing/2014/main" id="{666AA019-C58F-489A-9628-143A7CDDC3E3}"/>
                  </a:ext>
                </a:extLst>
              </p:cNvPr>
              <p:cNvCxnSpPr>
                <a:cxnSpLocks/>
              </p:cNvCxnSpPr>
              <p:nvPr/>
            </p:nvCxnSpPr>
            <p:spPr>
              <a:xfrm>
                <a:off x="5482321" y="3372018"/>
                <a:ext cx="0" cy="3200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80B1CB11-82AB-40B2-B05D-842A571A839B}"/>
                  </a:ext>
                </a:extLst>
              </p:cNvPr>
              <p:cNvSpPr txBox="1"/>
              <p:nvPr/>
            </p:nvSpPr>
            <p:spPr>
              <a:xfrm>
                <a:off x="4057653" y="3688482"/>
                <a:ext cx="2816677" cy="369332"/>
              </a:xfrm>
              <a:prstGeom prst="rect">
                <a:avLst/>
              </a:prstGeom>
              <a:noFill/>
              <a:ln>
                <a:solidFill>
                  <a:schemeClr val="tx1"/>
                </a:solidFill>
              </a:ln>
            </p:spPr>
            <p:txBody>
              <a:bodyPr wrap="square" rtlCol="0">
                <a:spAutoFit/>
              </a:bodyPr>
              <a:lstStyle/>
              <a:p>
                <a:pPr algn="ctr"/>
                <a:r>
                  <a:rPr lang="en-US" dirty="0"/>
                  <a:t>Design an Algorithm</a:t>
                </a:r>
              </a:p>
            </p:txBody>
          </p:sp>
          <p:cxnSp>
            <p:nvCxnSpPr>
              <p:cNvPr id="42" name="Straight Arrow Connector 41">
                <a:extLst>
                  <a:ext uri="{FF2B5EF4-FFF2-40B4-BE49-F238E27FC236}">
                    <a16:creationId xmlns:a16="http://schemas.microsoft.com/office/drawing/2014/main" id="{D5763725-DD9C-4DAC-8EF0-FB695088A842}"/>
                  </a:ext>
                </a:extLst>
              </p:cNvPr>
              <p:cNvCxnSpPr>
                <a:cxnSpLocks/>
              </p:cNvCxnSpPr>
              <p:nvPr/>
            </p:nvCxnSpPr>
            <p:spPr>
              <a:xfrm>
                <a:off x="5482321" y="4074143"/>
                <a:ext cx="0" cy="3200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9272C581-17F8-478E-B386-0D3D0D28C193}"/>
                  </a:ext>
                </a:extLst>
              </p:cNvPr>
              <p:cNvSpPr txBox="1"/>
              <p:nvPr/>
            </p:nvSpPr>
            <p:spPr>
              <a:xfrm>
                <a:off x="4057653" y="4390607"/>
                <a:ext cx="2816677" cy="369332"/>
              </a:xfrm>
              <a:prstGeom prst="rect">
                <a:avLst/>
              </a:prstGeom>
              <a:noFill/>
              <a:ln>
                <a:solidFill>
                  <a:schemeClr val="tx1"/>
                </a:solidFill>
              </a:ln>
            </p:spPr>
            <p:txBody>
              <a:bodyPr wrap="square" rtlCol="0">
                <a:spAutoFit/>
              </a:bodyPr>
              <a:lstStyle/>
              <a:p>
                <a:pPr algn="ctr"/>
                <a:r>
                  <a:rPr lang="en-US" dirty="0"/>
                  <a:t>Prove Correctness</a:t>
                </a:r>
              </a:p>
            </p:txBody>
          </p:sp>
          <p:cxnSp>
            <p:nvCxnSpPr>
              <p:cNvPr id="44" name="Straight Arrow Connector 43">
                <a:extLst>
                  <a:ext uri="{FF2B5EF4-FFF2-40B4-BE49-F238E27FC236}">
                    <a16:creationId xmlns:a16="http://schemas.microsoft.com/office/drawing/2014/main" id="{9182409B-7575-4B2D-AD17-2E4154C3B144}"/>
                  </a:ext>
                </a:extLst>
              </p:cNvPr>
              <p:cNvCxnSpPr>
                <a:cxnSpLocks/>
              </p:cNvCxnSpPr>
              <p:nvPr/>
            </p:nvCxnSpPr>
            <p:spPr>
              <a:xfrm>
                <a:off x="5482321" y="4759939"/>
                <a:ext cx="0" cy="3200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9E505925-BD08-4020-972D-180F9A45FDAF}"/>
                  </a:ext>
                </a:extLst>
              </p:cNvPr>
              <p:cNvSpPr txBox="1"/>
              <p:nvPr/>
            </p:nvSpPr>
            <p:spPr>
              <a:xfrm>
                <a:off x="4057653" y="5076403"/>
                <a:ext cx="2816677" cy="369332"/>
              </a:xfrm>
              <a:prstGeom prst="rect">
                <a:avLst/>
              </a:prstGeom>
              <a:noFill/>
              <a:ln>
                <a:solidFill>
                  <a:schemeClr val="tx1"/>
                </a:solidFill>
              </a:ln>
            </p:spPr>
            <p:txBody>
              <a:bodyPr wrap="square" rtlCol="0">
                <a:spAutoFit/>
              </a:bodyPr>
              <a:lstStyle/>
              <a:p>
                <a:pPr algn="ctr"/>
                <a:r>
                  <a:rPr lang="en-US" dirty="0"/>
                  <a:t>Analyze the Algorithm</a:t>
                </a:r>
              </a:p>
            </p:txBody>
          </p:sp>
          <p:cxnSp>
            <p:nvCxnSpPr>
              <p:cNvPr id="46" name="Straight Arrow Connector 45">
                <a:extLst>
                  <a:ext uri="{FF2B5EF4-FFF2-40B4-BE49-F238E27FC236}">
                    <a16:creationId xmlns:a16="http://schemas.microsoft.com/office/drawing/2014/main" id="{201BEA45-E662-443E-8C16-4ADEF0B97E24}"/>
                  </a:ext>
                </a:extLst>
              </p:cNvPr>
              <p:cNvCxnSpPr>
                <a:cxnSpLocks/>
              </p:cNvCxnSpPr>
              <p:nvPr/>
            </p:nvCxnSpPr>
            <p:spPr>
              <a:xfrm>
                <a:off x="5486401" y="5445735"/>
                <a:ext cx="0" cy="3200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F3CA6F3C-54D3-48D0-9274-C90B3291EB2F}"/>
                  </a:ext>
                </a:extLst>
              </p:cNvPr>
              <p:cNvSpPr txBox="1"/>
              <p:nvPr/>
            </p:nvSpPr>
            <p:spPr>
              <a:xfrm>
                <a:off x="4061733" y="5762199"/>
                <a:ext cx="2816677" cy="369332"/>
              </a:xfrm>
              <a:prstGeom prst="rect">
                <a:avLst/>
              </a:prstGeom>
              <a:noFill/>
              <a:ln>
                <a:solidFill>
                  <a:schemeClr val="tx1"/>
                </a:solidFill>
              </a:ln>
            </p:spPr>
            <p:txBody>
              <a:bodyPr wrap="square" rtlCol="0">
                <a:spAutoFit/>
              </a:bodyPr>
              <a:lstStyle/>
              <a:p>
                <a:pPr algn="ctr"/>
                <a:r>
                  <a:rPr lang="en-US" dirty="0"/>
                  <a:t>Code the Algorithm</a:t>
                </a:r>
              </a:p>
            </p:txBody>
          </p:sp>
          <p:cxnSp>
            <p:nvCxnSpPr>
              <p:cNvPr id="48" name="Straight Arrow Connector 47">
                <a:extLst>
                  <a:ext uri="{FF2B5EF4-FFF2-40B4-BE49-F238E27FC236}">
                    <a16:creationId xmlns:a16="http://schemas.microsoft.com/office/drawing/2014/main" id="{4BCE882E-5405-44B5-A6F6-703FF13CD5FF}"/>
                  </a:ext>
                </a:extLst>
              </p:cNvPr>
              <p:cNvCxnSpPr>
                <a:cxnSpLocks/>
              </p:cNvCxnSpPr>
              <p:nvPr/>
            </p:nvCxnSpPr>
            <p:spPr>
              <a:xfrm>
                <a:off x="5486401" y="6153019"/>
                <a:ext cx="0" cy="3200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5D992BF4-1C57-4AA0-A5F1-3A4BBBCEEDB9}"/>
                  </a:ext>
                </a:extLst>
              </p:cNvPr>
              <p:cNvSpPr txBox="1"/>
              <p:nvPr/>
            </p:nvSpPr>
            <p:spPr>
              <a:xfrm>
                <a:off x="4061733" y="6469483"/>
                <a:ext cx="2816677" cy="369332"/>
              </a:xfrm>
              <a:prstGeom prst="rect">
                <a:avLst/>
              </a:prstGeom>
              <a:noFill/>
              <a:ln>
                <a:solidFill>
                  <a:schemeClr val="tx1"/>
                </a:solidFill>
              </a:ln>
            </p:spPr>
            <p:txBody>
              <a:bodyPr wrap="square" rtlCol="0">
                <a:spAutoFit/>
              </a:bodyPr>
              <a:lstStyle/>
              <a:p>
                <a:pPr algn="ctr"/>
                <a:r>
                  <a:rPr lang="en-US" dirty="0"/>
                  <a:t>Verify the Algorithm</a:t>
                </a:r>
              </a:p>
            </p:txBody>
          </p:sp>
        </p:grpSp>
        <p:grpSp>
          <p:nvGrpSpPr>
            <p:cNvPr id="28" name="Group 27">
              <a:extLst>
                <a:ext uri="{FF2B5EF4-FFF2-40B4-BE49-F238E27FC236}">
                  <a16:creationId xmlns:a16="http://schemas.microsoft.com/office/drawing/2014/main" id="{EF424ABF-B506-4F2E-B5F4-980F85C6302B}"/>
                </a:ext>
              </a:extLst>
            </p:cNvPr>
            <p:cNvGrpSpPr/>
            <p:nvPr/>
          </p:nvGrpSpPr>
          <p:grpSpPr>
            <a:xfrm>
              <a:off x="7086598" y="2587860"/>
              <a:ext cx="1069553" cy="3910913"/>
              <a:chOff x="7086598" y="2587860"/>
              <a:chExt cx="1069553" cy="3910913"/>
            </a:xfrm>
          </p:grpSpPr>
          <p:cxnSp>
            <p:nvCxnSpPr>
              <p:cNvPr id="29" name="Straight Connector 28">
                <a:extLst>
                  <a:ext uri="{FF2B5EF4-FFF2-40B4-BE49-F238E27FC236}">
                    <a16:creationId xmlns:a16="http://schemas.microsoft.com/office/drawing/2014/main" id="{64BE7E80-059E-477A-A61F-6EA3BE0C961F}"/>
                  </a:ext>
                </a:extLst>
              </p:cNvPr>
              <p:cNvCxnSpPr>
                <a:cxnSpLocks/>
              </p:cNvCxnSpPr>
              <p:nvPr/>
            </p:nvCxnSpPr>
            <p:spPr>
              <a:xfrm flipH="1">
                <a:off x="7086598" y="4428312"/>
                <a:ext cx="10607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E5C5ABC-1236-4569-8C73-937DFC022AE8}"/>
                  </a:ext>
                </a:extLst>
              </p:cNvPr>
              <p:cNvCxnSpPr>
                <a:cxnSpLocks/>
              </p:cNvCxnSpPr>
              <p:nvPr/>
            </p:nvCxnSpPr>
            <p:spPr>
              <a:xfrm flipH="1">
                <a:off x="7086598" y="3275629"/>
                <a:ext cx="3483" cy="32231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84611EAD-72E6-4751-9EF6-CAA8B51BF985}"/>
                  </a:ext>
                </a:extLst>
              </p:cNvPr>
              <p:cNvCxnSpPr>
                <a:cxnSpLocks/>
              </p:cNvCxnSpPr>
              <p:nvPr/>
            </p:nvCxnSpPr>
            <p:spPr>
              <a:xfrm flipV="1">
                <a:off x="7092040" y="2587860"/>
                <a:ext cx="517075" cy="687769"/>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1195206-59B7-47A4-B58A-9833B0C76B9D}"/>
                  </a:ext>
                </a:extLst>
              </p:cNvPr>
              <p:cNvCxnSpPr>
                <a:cxnSpLocks/>
              </p:cNvCxnSpPr>
              <p:nvPr/>
            </p:nvCxnSpPr>
            <p:spPr>
              <a:xfrm>
                <a:off x="7090081" y="3257656"/>
                <a:ext cx="496923" cy="501981"/>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4990D6DE-1FEA-4E6A-BE3E-715F3C14E26C}"/>
                  </a:ext>
                </a:extLst>
              </p:cNvPr>
              <p:cNvCxnSpPr>
                <a:cxnSpLocks/>
              </p:cNvCxnSpPr>
              <p:nvPr/>
            </p:nvCxnSpPr>
            <p:spPr>
              <a:xfrm>
                <a:off x="7598573" y="2588981"/>
                <a:ext cx="557578"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4CCDA3C-8C6C-41CE-90D9-76CC53A31D74}"/>
                  </a:ext>
                </a:extLst>
              </p:cNvPr>
              <p:cNvCxnSpPr>
                <a:cxnSpLocks/>
              </p:cNvCxnSpPr>
              <p:nvPr/>
            </p:nvCxnSpPr>
            <p:spPr>
              <a:xfrm>
                <a:off x="7576457" y="3759637"/>
                <a:ext cx="566928"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EF3E69C-94F7-4EF3-9613-F6703D4740C9}"/>
                  </a:ext>
                </a:extLst>
              </p:cNvPr>
              <p:cNvCxnSpPr>
                <a:cxnSpLocks/>
              </p:cNvCxnSpPr>
              <p:nvPr/>
            </p:nvCxnSpPr>
            <p:spPr>
              <a:xfrm flipH="1">
                <a:off x="7086598" y="5119554"/>
                <a:ext cx="10607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2D5D1BB-DCBB-42E2-A3B0-724DB6BA1C59}"/>
                  </a:ext>
                </a:extLst>
              </p:cNvPr>
              <p:cNvCxnSpPr>
                <a:cxnSpLocks/>
              </p:cNvCxnSpPr>
              <p:nvPr/>
            </p:nvCxnSpPr>
            <p:spPr>
              <a:xfrm flipH="1">
                <a:off x="7086598" y="6498773"/>
                <a:ext cx="10607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50" name="Subtitle 2">
            <a:extLst>
              <a:ext uri="{FF2B5EF4-FFF2-40B4-BE49-F238E27FC236}">
                <a16:creationId xmlns:a16="http://schemas.microsoft.com/office/drawing/2014/main" id="{FA0C2FBC-0695-41BE-8BEE-17F8693A6218}"/>
              </a:ext>
            </a:extLst>
          </p:cNvPr>
          <p:cNvSpPr txBox="1">
            <a:spLocks/>
          </p:cNvSpPr>
          <p:nvPr/>
        </p:nvSpPr>
        <p:spPr>
          <a:xfrm>
            <a:off x="277588" y="6346228"/>
            <a:ext cx="6253844" cy="476258"/>
          </a:xfrm>
          <a:prstGeom prst="rect">
            <a:avLst/>
          </a:prstGeom>
        </p:spPr>
        <p:txBody>
          <a:bodyPr vert="horz" lIns="91440" tIns="45720" rIns="91440" bIns="45720" rtlCol="0" anchor="t">
            <a:normAutofit/>
          </a:bodyPr>
          <a:lstStyle>
            <a:lvl1pPr marL="0" indent="0" algn="l" defTabSz="914400" rtl="0" eaLnBrk="1" latinLnBrk="0" hangingPunct="1">
              <a:spcBef>
                <a:spcPct val="20000"/>
              </a:spcBef>
              <a:buClr>
                <a:schemeClr val="accent1"/>
              </a:buClr>
              <a:buFont typeface="Arial" pitchFamily="34" charset="0"/>
              <a:buNone/>
              <a:defRPr sz="2000" kern="1200">
                <a:solidFill>
                  <a:schemeClr val="tx1">
                    <a:tint val="75000"/>
                  </a:schemeClr>
                </a:solidFill>
                <a:latin typeface="+mn-lt"/>
                <a:ea typeface="+mn-ea"/>
                <a:cs typeface="+mn-cs"/>
              </a:defRPr>
            </a:lvl1pPr>
            <a:lvl2pPr marL="457200" indent="0" algn="ctr" defTabSz="914400" rtl="0" eaLnBrk="1" latinLnBrk="0" hangingPunct="1">
              <a:spcBef>
                <a:spcPct val="20000"/>
              </a:spcBef>
              <a:buClr>
                <a:schemeClr val="accent2"/>
              </a:buClr>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3"/>
              </a:buClr>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4"/>
              </a:buClr>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5"/>
              </a:buClr>
              <a:buFont typeface="Arial"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400" kern="1200" baseline="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2"/>
              </a:buClr>
              <a:buFont typeface="Arial" pitchFamily="34"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3"/>
              </a:buClr>
              <a:buFont typeface="Arial" pitchFamily="34"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4"/>
              </a:buClr>
              <a:buFont typeface="Arial" pitchFamily="34" charset="0"/>
              <a:buNone/>
              <a:defRPr sz="1400" kern="1200">
                <a:solidFill>
                  <a:schemeClr val="tx1">
                    <a:tint val="75000"/>
                  </a:schemeClr>
                </a:solidFill>
                <a:latin typeface="+mn-lt"/>
                <a:ea typeface="+mn-ea"/>
                <a:cs typeface="+mn-cs"/>
              </a:defRPr>
            </a:lvl9pPr>
          </a:lstStyle>
          <a:p>
            <a:pPr algn="ctr">
              <a:spcBef>
                <a:spcPts val="0"/>
              </a:spcBef>
            </a:pPr>
            <a:r>
              <a:rPr lang="en-US" sz="1600" spc="-100" dirty="0">
                <a:solidFill>
                  <a:schemeClr val="tx1"/>
                </a:solidFill>
                <a:latin typeface="Arial" panose="020B0604020202020204" pitchFamily="34" charset="0"/>
                <a:ea typeface="+mj-ea"/>
                <a:cs typeface="Arial" panose="020B0604020202020204" pitchFamily="34" charset="0"/>
              </a:rPr>
              <a:t>Slides adapted from </a:t>
            </a:r>
            <a:r>
              <a:rPr lang="en-US" sz="1400" dirty="0">
                <a:solidFill>
                  <a:srgbClr val="0070C0"/>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https://itproblemsolving.blogspot.com/2013/07/stair.html</a:t>
            </a:r>
            <a:r>
              <a:rPr lang="en-US" sz="1400" dirty="0">
                <a:solidFill>
                  <a:srgbClr val="0070C0"/>
                </a:solidFill>
                <a:latin typeface="Arial" panose="020B0604020202020204" pitchFamily="34" charset="0"/>
                <a:cs typeface="Arial" panose="020B0604020202020204" pitchFamily="34" charset="0"/>
              </a:rPr>
              <a:t> </a:t>
            </a:r>
            <a:endParaRPr lang="en-US" sz="1600" b="1" spc="-100" dirty="0">
              <a:solidFill>
                <a:srgbClr val="0070C0"/>
              </a:solidFill>
              <a:latin typeface="Arial" panose="020B0604020202020204" pitchFamily="34" charset="0"/>
              <a:ea typeface="+mj-ea"/>
              <a:cs typeface="Arial" panose="020B0604020202020204" pitchFamily="34" charset="0"/>
            </a:endParaRPr>
          </a:p>
        </p:txBody>
      </p:sp>
    </p:spTree>
    <p:custDataLst>
      <p:tags r:id="rId1"/>
    </p:custDataLst>
    <p:extLst>
      <p:ext uri="{BB962C8B-B14F-4D97-AF65-F5344CB8AC3E}">
        <p14:creationId xmlns:p14="http://schemas.microsoft.com/office/powerpoint/2010/main" val="40185458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42999" y="507845"/>
            <a:ext cx="9846129" cy="531744"/>
          </a:xfrm>
        </p:spPr>
        <p:txBody>
          <a:bodyPr/>
          <a:lstStyle/>
          <a:p>
            <a:r>
              <a:rPr lang="en-US" sz="4000" dirty="0"/>
              <a:t>Fundamentals of Algorithmic Problem Solving</a:t>
            </a:r>
          </a:p>
        </p:txBody>
      </p:sp>
      <p:sp>
        <p:nvSpPr>
          <p:cNvPr id="3" name="Slide Number Placeholder 2"/>
          <p:cNvSpPr>
            <a:spLocks noGrp="1"/>
          </p:cNvSpPr>
          <p:nvPr>
            <p:ph type="sldNum" sz="quarter" idx="12"/>
          </p:nvPr>
        </p:nvSpPr>
        <p:spPr/>
        <p:txBody>
          <a:bodyPr/>
          <a:lstStyle/>
          <a:p>
            <a:fld id="{3485D9CA-6DAA-4C3C-A3E2-EDEA918D5F89}" type="slidenum">
              <a:rPr lang="en-US">
                <a:latin typeface="Calibri"/>
              </a:rPr>
              <a:pPr/>
              <a:t>23</a:t>
            </a:fld>
            <a:endParaRPr lang="en-US">
              <a:latin typeface="Calibri"/>
            </a:endParaRPr>
          </a:p>
        </p:txBody>
      </p:sp>
      <p:sp>
        <p:nvSpPr>
          <p:cNvPr id="26" name="Rectangle 3">
            <a:extLst>
              <a:ext uri="{FF2B5EF4-FFF2-40B4-BE49-F238E27FC236}">
                <a16:creationId xmlns:a16="http://schemas.microsoft.com/office/drawing/2014/main" id="{7F2788FC-641F-477F-9A54-95E8DE295C2C}"/>
              </a:ext>
            </a:extLst>
          </p:cNvPr>
          <p:cNvSpPr txBox="1">
            <a:spLocks noChangeArrowheads="1"/>
          </p:cNvSpPr>
          <p:nvPr/>
        </p:nvSpPr>
        <p:spPr>
          <a:xfrm>
            <a:off x="631356" y="1453242"/>
            <a:ext cx="6317231" cy="5252357"/>
          </a:xfrm>
          <a:prstGeom prst="rect">
            <a:avLst/>
          </a:prstGeom>
          <a:ln w="15875">
            <a:no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lgn="just">
              <a:buNone/>
            </a:pPr>
            <a:r>
              <a:rPr lang="en-US" sz="2800" b="1" dirty="0">
                <a:solidFill>
                  <a:srgbClr val="FF0000"/>
                </a:solidFill>
              </a:rPr>
              <a:t>STAIR </a:t>
            </a:r>
            <a:r>
              <a:rPr lang="en-US" sz="2800" dirty="0"/>
              <a:t>model for problem solving. </a:t>
            </a:r>
            <a:endParaRPr lang="en-US" sz="2400" dirty="0"/>
          </a:p>
          <a:p>
            <a:pPr algn="just"/>
            <a:endParaRPr lang="en-US" sz="1200" dirty="0"/>
          </a:p>
          <a:p>
            <a:pPr algn="just"/>
            <a:r>
              <a:rPr lang="en-US" sz="2400" b="1" dirty="0">
                <a:solidFill>
                  <a:srgbClr val="FF0000"/>
                </a:solidFill>
              </a:rPr>
              <a:t>R – </a:t>
            </a:r>
            <a:r>
              <a:rPr lang="en-US" sz="2400" dirty="0"/>
              <a:t> Refinement</a:t>
            </a:r>
          </a:p>
          <a:p>
            <a:pPr lvl="1" algn="just"/>
            <a:r>
              <a:rPr lang="en-US" sz="2200" dirty="0"/>
              <a:t>It NEVER works right the first time</a:t>
            </a:r>
          </a:p>
          <a:p>
            <a:pPr lvl="1" algn="just"/>
            <a:r>
              <a:rPr lang="en-US" sz="2200" dirty="0"/>
              <a:t>Expect problems - don't stress</a:t>
            </a:r>
          </a:p>
          <a:p>
            <a:pPr lvl="1" algn="just"/>
            <a:r>
              <a:rPr lang="en-US" sz="2200" dirty="0"/>
              <a:t>Errors are opportunities to gather information</a:t>
            </a:r>
          </a:p>
          <a:p>
            <a:pPr lvl="1" algn="just"/>
            <a:r>
              <a:rPr lang="en-US" sz="2200" dirty="0"/>
              <a:t>Revisit earlier steps to see what went wrong</a:t>
            </a:r>
          </a:p>
          <a:p>
            <a:pPr lvl="1" algn="just"/>
            <a:r>
              <a:rPr lang="en-US" sz="2200" dirty="0"/>
              <a:t>Refinement could mean rejection!</a:t>
            </a:r>
          </a:p>
        </p:txBody>
      </p:sp>
      <p:sp>
        <p:nvSpPr>
          <p:cNvPr id="2" name="Rectangle: Rounded Corners 1">
            <a:extLst>
              <a:ext uri="{FF2B5EF4-FFF2-40B4-BE49-F238E27FC236}">
                <a16:creationId xmlns:a16="http://schemas.microsoft.com/office/drawing/2014/main" id="{F4F21654-0B4E-43EA-9917-F95C3E26AAA0}"/>
              </a:ext>
            </a:extLst>
          </p:cNvPr>
          <p:cNvSpPr/>
          <p:nvPr/>
        </p:nvSpPr>
        <p:spPr>
          <a:xfrm flipV="1">
            <a:off x="8017325" y="1877784"/>
            <a:ext cx="3096992" cy="4980213"/>
          </a:xfrm>
          <a:prstGeom prst="roundRect">
            <a:avLst>
              <a:gd name="adj" fmla="val 7704"/>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C19D4C6D-6319-4D49-8FE7-8C1113180F1E}"/>
              </a:ext>
            </a:extLst>
          </p:cNvPr>
          <p:cNvGrpSpPr/>
          <p:nvPr/>
        </p:nvGrpSpPr>
        <p:grpSpPr>
          <a:xfrm>
            <a:off x="7086598" y="1338932"/>
            <a:ext cx="3890305" cy="5352922"/>
            <a:chOff x="7086598" y="1338932"/>
            <a:chExt cx="3890305" cy="5352922"/>
          </a:xfrm>
        </p:grpSpPr>
        <p:grpSp>
          <p:nvGrpSpPr>
            <p:cNvPr id="27" name="Group 26">
              <a:extLst>
                <a:ext uri="{FF2B5EF4-FFF2-40B4-BE49-F238E27FC236}">
                  <a16:creationId xmlns:a16="http://schemas.microsoft.com/office/drawing/2014/main" id="{72B403B4-ED44-40B7-9923-1A361D5BD23F}"/>
                </a:ext>
              </a:extLst>
            </p:cNvPr>
            <p:cNvGrpSpPr/>
            <p:nvPr/>
          </p:nvGrpSpPr>
          <p:grpSpPr>
            <a:xfrm>
              <a:off x="8156146" y="1338932"/>
              <a:ext cx="2820757" cy="5352922"/>
              <a:chOff x="4057653" y="1485893"/>
              <a:chExt cx="2820757" cy="5352922"/>
            </a:xfrm>
          </p:grpSpPr>
          <p:sp>
            <p:nvSpPr>
              <p:cNvPr id="37" name="TextBox 36">
                <a:extLst>
                  <a:ext uri="{FF2B5EF4-FFF2-40B4-BE49-F238E27FC236}">
                    <a16:creationId xmlns:a16="http://schemas.microsoft.com/office/drawing/2014/main" id="{0BF04E28-169F-49EB-A5FC-C9A7B9073995}"/>
                  </a:ext>
                </a:extLst>
              </p:cNvPr>
              <p:cNvSpPr txBox="1"/>
              <p:nvPr/>
            </p:nvSpPr>
            <p:spPr>
              <a:xfrm>
                <a:off x="4057654" y="1485893"/>
                <a:ext cx="2816677" cy="369332"/>
              </a:xfrm>
              <a:prstGeom prst="rect">
                <a:avLst/>
              </a:prstGeom>
              <a:noFill/>
              <a:ln>
                <a:solidFill>
                  <a:schemeClr val="tx1"/>
                </a:solidFill>
              </a:ln>
            </p:spPr>
            <p:txBody>
              <a:bodyPr wrap="square" rtlCol="0">
                <a:spAutoFit/>
              </a:bodyPr>
              <a:lstStyle/>
              <a:p>
                <a:pPr algn="ctr"/>
                <a:r>
                  <a:rPr lang="en-US" dirty="0"/>
                  <a:t>Understand the Problem</a:t>
                </a:r>
              </a:p>
            </p:txBody>
          </p:sp>
          <p:cxnSp>
            <p:nvCxnSpPr>
              <p:cNvPr id="38" name="Straight Arrow Connector 37">
                <a:extLst>
                  <a:ext uri="{FF2B5EF4-FFF2-40B4-BE49-F238E27FC236}">
                    <a16:creationId xmlns:a16="http://schemas.microsoft.com/office/drawing/2014/main" id="{3B09DF4A-F5DE-48A3-989F-91EAE9571B44}"/>
                  </a:ext>
                </a:extLst>
              </p:cNvPr>
              <p:cNvCxnSpPr>
                <a:cxnSpLocks/>
              </p:cNvCxnSpPr>
              <p:nvPr/>
            </p:nvCxnSpPr>
            <p:spPr>
              <a:xfrm>
                <a:off x="5470072" y="1862023"/>
                <a:ext cx="0" cy="3200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F8D8E9A8-1AE4-4CA5-ACA3-D8A32BACF5B9}"/>
                  </a:ext>
                </a:extLst>
              </p:cNvPr>
              <p:cNvSpPr txBox="1"/>
              <p:nvPr/>
            </p:nvSpPr>
            <p:spPr>
              <a:xfrm>
                <a:off x="4057658" y="2171689"/>
                <a:ext cx="2816676" cy="1200329"/>
              </a:xfrm>
              <a:prstGeom prst="rect">
                <a:avLst/>
              </a:prstGeom>
              <a:noFill/>
              <a:ln>
                <a:solidFill>
                  <a:schemeClr val="tx1"/>
                </a:solidFill>
              </a:ln>
            </p:spPr>
            <p:txBody>
              <a:bodyPr wrap="square" rtlCol="0">
                <a:spAutoFit/>
              </a:bodyPr>
              <a:lstStyle/>
              <a:p>
                <a:pPr algn="ctr"/>
                <a:r>
                  <a:rPr lang="en-US" dirty="0"/>
                  <a:t>Decide on:</a:t>
                </a:r>
              </a:p>
              <a:p>
                <a:pPr algn="ctr"/>
                <a:r>
                  <a:rPr lang="en-US" dirty="0"/>
                  <a:t>Computational means, exact vs. approx. solving,</a:t>
                </a:r>
              </a:p>
              <a:p>
                <a:pPr algn="ctr"/>
                <a:r>
                  <a:rPr lang="en-US" dirty="0"/>
                  <a:t>Algorithm design technique</a:t>
                </a:r>
              </a:p>
            </p:txBody>
          </p:sp>
          <p:cxnSp>
            <p:nvCxnSpPr>
              <p:cNvPr id="40" name="Straight Arrow Connector 39">
                <a:extLst>
                  <a:ext uri="{FF2B5EF4-FFF2-40B4-BE49-F238E27FC236}">
                    <a16:creationId xmlns:a16="http://schemas.microsoft.com/office/drawing/2014/main" id="{666AA019-C58F-489A-9628-143A7CDDC3E3}"/>
                  </a:ext>
                </a:extLst>
              </p:cNvPr>
              <p:cNvCxnSpPr>
                <a:cxnSpLocks/>
              </p:cNvCxnSpPr>
              <p:nvPr/>
            </p:nvCxnSpPr>
            <p:spPr>
              <a:xfrm>
                <a:off x="5482321" y="3372018"/>
                <a:ext cx="0" cy="3200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80B1CB11-82AB-40B2-B05D-842A571A839B}"/>
                  </a:ext>
                </a:extLst>
              </p:cNvPr>
              <p:cNvSpPr txBox="1"/>
              <p:nvPr/>
            </p:nvSpPr>
            <p:spPr>
              <a:xfrm>
                <a:off x="4057653" y="3688482"/>
                <a:ext cx="2816677" cy="369332"/>
              </a:xfrm>
              <a:prstGeom prst="rect">
                <a:avLst/>
              </a:prstGeom>
              <a:noFill/>
              <a:ln>
                <a:solidFill>
                  <a:schemeClr val="tx1"/>
                </a:solidFill>
              </a:ln>
            </p:spPr>
            <p:txBody>
              <a:bodyPr wrap="square" rtlCol="0">
                <a:spAutoFit/>
              </a:bodyPr>
              <a:lstStyle/>
              <a:p>
                <a:pPr algn="ctr"/>
                <a:r>
                  <a:rPr lang="en-US" dirty="0"/>
                  <a:t>Design an Algorithm</a:t>
                </a:r>
              </a:p>
            </p:txBody>
          </p:sp>
          <p:cxnSp>
            <p:nvCxnSpPr>
              <p:cNvPr id="42" name="Straight Arrow Connector 41">
                <a:extLst>
                  <a:ext uri="{FF2B5EF4-FFF2-40B4-BE49-F238E27FC236}">
                    <a16:creationId xmlns:a16="http://schemas.microsoft.com/office/drawing/2014/main" id="{D5763725-DD9C-4DAC-8EF0-FB695088A842}"/>
                  </a:ext>
                </a:extLst>
              </p:cNvPr>
              <p:cNvCxnSpPr>
                <a:cxnSpLocks/>
              </p:cNvCxnSpPr>
              <p:nvPr/>
            </p:nvCxnSpPr>
            <p:spPr>
              <a:xfrm>
                <a:off x="5482321" y="4074143"/>
                <a:ext cx="0" cy="3200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9272C581-17F8-478E-B386-0D3D0D28C193}"/>
                  </a:ext>
                </a:extLst>
              </p:cNvPr>
              <p:cNvSpPr txBox="1"/>
              <p:nvPr/>
            </p:nvSpPr>
            <p:spPr>
              <a:xfrm>
                <a:off x="4057653" y="4390607"/>
                <a:ext cx="2816677" cy="369332"/>
              </a:xfrm>
              <a:prstGeom prst="rect">
                <a:avLst/>
              </a:prstGeom>
              <a:noFill/>
              <a:ln>
                <a:solidFill>
                  <a:schemeClr val="tx1"/>
                </a:solidFill>
              </a:ln>
            </p:spPr>
            <p:txBody>
              <a:bodyPr wrap="square" rtlCol="0">
                <a:spAutoFit/>
              </a:bodyPr>
              <a:lstStyle/>
              <a:p>
                <a:pPr algn="ctr"/>
                <a:r>
                  <a:rPr lang="en-US" dirty="0"/>
                  <a:t>Prove Correctness</a:t>
                </a:r>
              </a:p>
            </p:txBody>
          </p:sp>
          <p:cxnSp>
            <p:nvCxnSpPr>
              <p:cNvPr id="44" name="Straight Arrow Connector 43">
                <a:extLst>
                  <a:ext uri="{FF2B5EF4-FFF2-40B4-BE49-F238E27FC236}">
                    <a16:creationId xmlns:a16="http://schemas.microsoft.com/office/drawing/2014/main" id="{9182409B-7575-4B2D-AD17-2E4154C3B144}"/>
                  </a:ext>
                </a:extLst>
              </p:cNvPr>
              <p:cNvCxnSpPr>
                <a:cxnSpLocks/>
              </p:cNvCxnSpPr>
              <p:nvPr/>
            </p:nvCxnSpPr>
            <p:spPr>
              <a:xfrm>
                <a:off x="5482321" y="4759939"/>
                <a:ext cx="0" cy="3200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9E505925-BD08-4020-972D-180F9A45FDAF}"/>
                  </a:ext>
                </a:extLst>
              </p:cNvPr>
              <p:cNvSpPr txBox="1"/>
              <p:nvPr/>
            </p:nvSpPr>
            <p:spPr>
              <a:xfrm>
                <a:off x="4057653" y="5076403"/>
                <a:ext cx="2816677" cy="369332"/>
              </a:xfrm>
              <a:prstGeom prst="rect">
                <a:avLst/>
              </a:prstGeom>
              <a:noFill/>
              <a:ln>
                <a:solidFill>
                  <a:schemeClr val="tx1"/>
                </a:solidFill>
              </a:ln>
            </p:spPr>
            <p:txBody>
              <a:bodyPr wrap="square" rtlCol="0">
                <a:spAutoFit/>
              </a:bodyPr>
              <a:lstStyle/>
              <a:p>
                <a:pPr algn="ctr"/>
                <a:r>
                  <a:rPr lang="en-US" dirty="0"/>
                  <a:t>Analyze the Algorithm</a:t>
                </a:r>
              </a:p>
            </p:txBody>
          </p:sp>
          <p:cxnSp>
            <p:nvCxnSpPr>
              <p:cNvPr id="46" name="Straight Arrow Connector 45">
                <a:extLst>
                  <a:ext uri="{FF2B5EF4-FFF2-40B4-BE49-F238E27FC236}">
                    <a16:creationId xmlns:a16="http://schemas.microsoft.com/office/drawing/2014/main" id="{201BEA45-E662-443E-8C16-4ADEF0B97E24}"/>
                  </a:ext>
                </a:extLst>
              </p:cNvPr>
              <p:cNvCxnSpPr>
                <a:cxnSpLocks/>
              </p:cNvCxnSpPr>
              <p:nvPr/>
            </p:nvCxnSpPr>
            <p:spPr>
              <a:xfrm>
                <a:off x="5486401" y="5445735"/>
                <a:ext cx="0" cy="3200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F3CA6F3C-54D3-48D0-9274-C90B3291EB2F}"/>
                  </a:ext>
                </a:extLst>
              </p:cNvPr>
              <p:cNvSpPr txBox="1"/>
              <p:nvPr/>
            </p:nvSpPr>
            <p:spPr>
              <a:xfrm>
                <a:off x="4061733" y="5762199"/>
                <a:ext cx="2816677" cy="369332"/>
              </a:xfrm>
              <a:prstGeom prst="rect">
                <a:avLst/>
              </a:prstGeom>
              <a:noFill/>
              <a:ln>
                <a:solidFill>
                  <a:schemeClr val="tx1"/>
                </a:solidFill>
              </a:ln>
            </p:spPr>
            <p:txBody>
              <a:bodyPr wrap="square" rtlCol="0">
                <a:spAutoFit/>
              </a:bodyPr>
              <a:lstStyle/>
              <a:p>
                <a:pPr algn="ctr"/>
                <a:r>
                  <a:rPr lang="en-US" dirty="0"/>
                  <a:t>Code the Algorithm</a:t>
                </a:r>
              </a:p>
            </p:txBody>
          </p:sp>
          <p:cxnSp>
            <p:nvCxnSpPr>
              <p:cNvPr id="48" name="Straight Arrow Connector 47">
                <a:extLst>
                  <a:ext uri="{FF2B5EF4-FFF2-40B4-BE49-F238E27FC236}">
                    <a16:creationId xmlns:a16="http://schemas.microsoft.com/office/drawing/2014/main" id="{4BCE882E-5405-44B5-A6F6-703FF13CD5FF}"/>
                  </a:ext>
                </a:extLst>
              </p:cNvPr>
              <p:cNvCxnSpPr>
                <a:cxnSpLocks/>
              </p:cNvCxnSpPr>
              <p:nvPr/>
            </p:nvCxnSpPr>
            <p:spPr>
              <a:xfrm>
                <a:off x="5486401" y="6153019"/>
                <a:ext cx="0" cy="3200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5D992BF4-1C57-4AA0-A5F1-3A4BBBCEEDB9}"/>
                  </a:ext>
                </a:extLst>
              </p:cNvPr>
              <p:cNvSpPr txBox="1"/>
              <p:nvPr/>
            </p:nvSpPr>
            <p:spPr>
              <a:xfrm>
                <a:off x="4061733" y="6469483"/>
                <a:ext cx="2816677" cy="369332"/>
              </a:xfrm>
              <a:prstGeom prst="rect">
                <a:avLst/>
              </a:prstGeom>
              <a:noFill/>
              <a:ln>
                <a:solidFill>
                  <a:schemeClr val="tx1"/>
                </a:solidFill>
              </a:ln>
            </p:spPr>
            <p:txBody>
              <a:bodyPr wrap="square" rtlCol="0">
                <a:spAutoFit/>
              </a:bodyPr>
              <a:lstStyle/>
              <a:p>
                <a:pPr algn="ctr"/>
                <a:r>
                  <a:rPr lang="en-US" dirty="0"/>
                  <a:t>Verify the Algorithm</a:t>
                </a:r>
              </a:p>
            </p:txBody>
          </p:sp>
        </p:grpSp>
        <p:grpSp>
          <p:nvGrpSpPr>
            <p:cNvPr id="28" name="Group 27">
              <a:extLst>
                <a:ext uri="{FF2B5EF4-FFF2-40B4-BE49-F238E27FC236}">
                  <a16:creationId xmlns:a16="http://schemas.microsoft.com/office/drawing/2014/main" id="{EF424ABF-B506-4F2E-B5F4-980F85C6302B}"/>
                </a:ext>
              </a:extLst>
            </p:cNvPr>
            <p:cNvGrpSpPr/>
            <p:nvPr/>
          </p:nvGrpSpPr>
          <p:grpSpPr>
            <a:xfrm>
              <a:off x="7086598" y="2587860"/>
              <a:ext cx="1069553" cy="3910913"/>
              <a:chOff x="7086598" y="2587860"/>
              <a:chExt cx="1069553" cy="3910913"/>
            </a:xfrm>
          </p:grpSpPr>
          <p:cxnSp>
            <p:nvCxnSpPr>
              <p:cNvPr id="29" name="Straight Connector 28">
                <a:extLst>
                  <a:ext uri="{FF2B5EF4-FFF2-40B4-BE49-F238E27FC236}">
                    <a16:creationId xmlns:a16="http://schemas.microsoft.com/office/drawing/2014/main" id="{64BE7E80-059E-477A-A61F-6EA3BE0C961F}"/>
                  </a:ext>
                </a:extLst>
              </p:cNvPr>
              <p:cNvCxnSpPr>
                <a:cxnSpLocks/>
              </p:cNvCxnSpPr>
              <p:nvPr/>
            </p:nvCxnSpPr>
            <p:spPr>
              <a:xfrm flipH="1">
                <a:off x="7086598" y="4428312"/>
                <a:ext cx="10607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E5C5ABC-1236-4569-8C73-937DFC022AE8}"/>
                  </a:ext>
                </a:extLst>
              </p:cNvPr>
              <p:cNvCxnSpPr>
                <a:cxnSpLocks/>
              </p:cNvCxnSpPr>
              <p:nvPr/>
            </p:nvCxnSpPr>
            <p:spPr>
              <a:xfrm flipH="1">
                <a:off x="7086598" y="3275629"/>
                <a:ext cx="3483" cy="32231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84611EAD-72E6-4751-9EF6-CAA8B51BF985}"/>
                  </a:ext>
                </a:extLst>
              </p:cNvPr>
              <p:cNvCxnSpPr>
                <a:cxnSpLocks/>
              </p:cNvCxnSpPr>
              <p:nvPr/>
            </p:nvCxnSpPr>
            <p:spPr>
              <a:xfrm flipV="1">
                <a:off x="7092040" y="2587860"/>
                <a:ext cx="517075" cy="687769"/>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1195206-59B7-47A4-B58A-9833B0C76B9D}"/>
                  </a:ext>
                </a:extLst>
              </p:cNvPr>
              <p:cNvCxnSpPr>
                <a:cxnSpLocks/>
              </p:cNvCxnSpPr>
              <p:nvPr/>
            </p:nvCxnSpPr>
            <p:spPr>
              <a:xfrm>
                <a:off x="7090081" y="3257656"/>
                <a:ext cx="496923" cy="501981"/>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4990D6DE-1FEA-4E6A-BE3E-715F3C14E26C}"/>
                  </a:ext>
                </a:extLst>
              </p:cNvPr>
              <p:cNvCxnSpPr>
                <a:cxnSpLocks/>
              </p:cNvCxnSpPr>
              <p:nvPr/>
            </p:nvCxnSpPr>
            <p:spPr>
              <a:xfrm>
                <a:off x="7598573" y="2588981"/>
                <a:ext cx="557578"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4CCDA3C-8C6C-41CE-90D9-76CC53A31D74}"/>
                  </a:ext>
                </a:extLst>
              </p:cNvPr>
              <p:cNvCxnSpPr>
                <a:cxnSpLocks/>
              </p:cNvCxnSpPr>
              <p:nvPr/>
            </p:nvCxnSpPr>
            <p:spPr>
              <a:xfrm>
                <a:off x="7576457" y="3759637"/>
                <a:ext cx="566928"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EF3E69C-94F7-4EF3-9613-F6703D4740C9}"/>
                  </a:ext>
                </a:extLst>
              </p:cNvPr>
              <p:cNvCxnSpPr>
                <a:cxnSpLocks/>
              </p:cNvCxnSpPr>
              <p:nvPr/>
            </p:nvCxnSpPr>
            <p:spPr>
              <a:xfrm flipH="1">
                <a:off x="7086598" y="5119554"/>
                <a:ext cx="10607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2D5D1BB-DCBB-42E2-A3B0-724DB6BA1C59}"/>
                  </a:ext>
                </a:extLst>
              </p:cNvPr>
              <p:cNvCxnSpPr>
                <a:cxnSpLocks/>
              </p:cNvCxnSpPr>
              <p:nvPr/>
            </p:nvCxnSpPr>
            <p:spPr>
              <a:xfrm flipH="1">
                <a:off x="7086598" y="6498773"/>
                <a:ext cx="10607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50" name="Subtitle 2">
            <a:extLst>
              <a:ext uri="{FF2B5EF4-FFF2-40B4-BE49-F238E27FC236}">
                <a16:creationId xmlns:a16="http://schemas.microsoft.com/office/drawing/2014/main" id="{385F2CA4-F062-4A02-8F61-BB049CC55572}"/>
              </a:ext>
            </a:extLst>
          </p:cNvPr>
          <p:cNvSpPr txBox="1">
            <a:spLocks/>
          </p:cNvSpPr>
          <p:nvPr/>
        </p:nvSpPr>
        <p:spPr>
          <a:xfrm>
            <a:off x="277588" y="6346228"/>
            <a:ext cx="6253844" cy="476258"/>
          </a:xfrm>
          <a:prstGeom prst="rect">
            <a:avLst/>
          </a:prstGeom>
        </p:spPr>
        <p:txBody>
          <a:bodyPr vert="horz" lIns="91440" tIns="45720" rIns="91440" bIns="45720" rtlCol="0" anchor="t">
            <a:normAutofit/>
          </a:bodyPr>
          <a:lstStyle>
            <a:lvl1pPr marL="0" indent="0" algn="l" defTabSz="914400" rtl="0" eaLnBrk="1" latinLnBrk="0" hangingPunct="1">
              <a:spcBef>
                <a:spcPct val="20000"/>
              </a:spcBef>
              <a:buClr>
                <a:schemeClr val="accent1"/>
              </a:buClr>
              <a:buFont typeface="Arial" pitchFamily="34" charset="0"/>
              <a:buNone/>
              <a:defRPr sz="2000" kern="1200">
                <a:solidFill>
                  <a:schemeClr val="tx1">
                    <a:tint val="75000"/>
                  </a:schemeClr>
                </a:solidFill>
                <a:latin typeface="+mn-lt"/>
                <a:ea typeface="+mn-ea"/>
                <a:cs typeface="+mn-cs"/>
              </a:defRPr>
            </a:lvl1pPr>
            <a:lvl2pPr marL="457200" indent="0" algn="ctr" defTabSz="914400" rtl="0" eaLnBrk="1" latinLnBrk="0" hangingPunct="1">
              <a:spcBef>
                <a:spcPct val="20000"/>
              </a:spcBef>
              <a:buClr>
                <a:schemeClr val="accent2"/>
              </a:buClr>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3"/>
              </a:buClr>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4"/>
              </a:buClr>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5"/>
              </a:buClr>
              <a:buFont typeface="Arial"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400" kern="1200" baseline="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2"/>
              </a:buClr>
              <a:buFont typeface="Arial" pitchFamily="34"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3"/>
              </a:buClr>
              <a:buFont typeface="Arial" pitchFamily="34"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4"/>
              </a:buClr>
              <a:buFont typeface="Arial" pitchFamily="34" charset="0"/>
              <a:buNone/>
              <a:defRPr sz="1400" kern="1200">
                <a:solidFill>
                  <a:schemeClr val="tx1">
                    <a:tint val="75000"/>
                  </a:schemeClr>
                </a:solidFill>
                <a:latin typeface="+mn-lt"/>
                <a:ea typeface="+mn-ea"/>
                <a:cs typeface="+mn-cs"/>
              </a:defRPr>
            </a:lvl9pPr>
          </a:lstStyle>
          <a:p>
            <a:pPr algn="ctr">
              <a:spcBef>
                <a:spcPts val="0"/>
              </a:spcBef>
            </a:pPr>
            <a:r>
              <a:rPr lang="en-US" sz="1600" spc="-100" dirty="0">
                <a:solidFill>
                  <a:schemeClr val="tx1"/>
                </a:solidFill>
                <a:latin typeface="Arial" panose="020B0604020202020204" pitchFamily="34" charset="0"/>
                <a:ea typeface="+mj-ea"/>
                <a:cs typeface="Arial" panose="020B0604020202020204" pitchFamily="34" charset="0"/>
              </a:rPr>
              <a:t>Slides adapted from </a:t>
            </a:r>
            <a:r>
              <a:rPr lang="en-US" sz="1400" dirty="0">
                <a:solidFill>
                  <a:srgbClr val="0070C0"/>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https://itproblemsolving.blogspot.com/2013/07/stair.html</a:t>
            </a:r>
            <a:r>
              <a:rPr lang="en-US" sz="1400" dirty="0">
                <a:solidFill>
                  <a:srgbClr val="0070C0"/>
                </a:solidFill>
                <a:latin typeface="Arial" panose="020B0604020202020204" pitchFamily="34" charset="0"/>
                <a:cs typeface="Arial" panose="020B0604020202020204" pitchFamily="34" charset="0"/>
              </a:rPr>
              <a:t> </a:t>
            </a:r>
            <a:endParaRPr lang="en-US" sz="1600" b="1" spc="-100" dirty="0">
              <a:solidFill>
                <a:srgbClr val="0070C0"/>
              </a:solidFill>
              <a:latin typeface="Arial" panose="020B0604020202020204" pitchFamily="34" charset="0"/>
              <a:ea typeface="+mj-ea"/>
              <a:cs typeface="Arial" panose="020B0604020202020204" pitchFamily="34" charset="0"/>
            </a:endParaRPr>
          </a:p>
        </p:txBody>
      </p:sp>
    </p:spTree>
    <p:custDataLst>
      <p:tags r:id="rId1"/>
    </p:custDataLst>
    <p:extLst>
      <p:ext uri="{BB962C8B-B14F-4D97-AF65-F5344CB8AC3E}">
        <p14:creationId xmlns:p14="http://schemas.microsoft.com/office/powerpoint/2010/main" val="15108448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42999" y="554038"/>
            <a:ext cx="8768443" cy="442005"/>
          </a:xfrm>
        </p:spPr>
        <p:txBody>
          <a:bodyPr/>
          <a:lstStyle/>
          <a:p>
            <a:r>
              <a:rPr lang="en-US" sz="4000" dirty="0"/>
              <a:t>Instance of a Problem</a:t>
            </a:r>
          </a:p>
        </p:txBody>
      </p:sp>
      <p:sp>
        <p:nvSpPr>
          <p:cNvPr id="3075" name="Rectangle 3"/>
          <p:cNvSpPr>
            <a:spLocks noGrp="1" noChangeArrowheads="1"/>
          </p:cNvSpPr>
          <p:nvPr>
            <p:ph type="body" idx="1"/>
          </p:nvPr>
        </p:nvSpPr>
        <p:spPr>
          <a:xfrm>
            <a:off x="1055911" y="1453242"/>
            <a:ext cx="9312730" cy="5252357"/>
          </a:xfrm>
          <a:ln w="15875">
            <a:noFill/>
          </a:ln>
        </p:spPr>
        <p:txBody>
          <a:bodyPr>
            <a:normAutofit/>
          </a:bodyPr>
          <a:lstStyle/>
          <a:p>
            <a:pPr algn="just"/>
            <a:r>
              <a:rPr lang="en-US" sz="2400" dirty="0"/>
              <a:t>An</a:t>
            </a:r>
            <a:r>
              <a:rPr lang="en-US" sz="2400" b="1" dirty="0">
                <a:solidFill>
                  <a:srgbClr val="FF0000"/>
                </a:solidFill>
              </a:rPr>
              <a:t> input sequence</a:t>
            </a:r>
            <a:r>
              <a:rPr lang="en-US" sz="2400" dirty="0"/>
              <a:t> is called an </a:t>
            </a:r>
            <a:r>
              <a:rPr lang="en-US" sz="2400" b="1" dirty="0">
                <a:solidFill>
                  <a:srgbClr val="FF0000"/>
                </a:solidFill>
              </a:rPr>
              <a:t>instance of a Problem</a:t>
            </a:r>
            <a:r>
              <a:rPr lang="en-US" sz="2400" dirty="0"/>
              <a:t>.</a:t>
            </a:r>
            <a:endParaRPr lang="en-US" sz="2400" b="1" dirty="0"/>
          </a:p>
          <a:p>
            <a:pPr algn="just"/>
            <a:endParaRPr lang="en-US" sz="2400" dirty="0"/>
          </a:p>
          <a:p>
            <a:pPr algn="just"/>
            <a:r>
              <a:rPr lang="en-US" sz="2400" dirty="0"/>
              <a:t>A problem can have many instances.</a:t>
            </a:r>
          </a:p>
          <a:p>
            <a:pPr algn="just"/>
            <a:endParaRPr lang="en-US" sz="2400" b="1" dirty="0"/>
          </a:p>
          <a:p>
            <a:pPr algn="just"/>
            <a:r>
              <a:rPr lang="sv-SE" sz="2400" dirty="0"/>
              <a:t>An algorithm must </a:t>
            </a:r>
            <a:r>
              <a:rPr lang="sv-SE" sz="2400" b="1" dirty="0">
                <a:solidFill>
                  <a:srgbClr val="FF0000"/>
                </a:solidFill>
              </a:rPr>
              <a:t>work correctly on all instances </a:t>
            </a:r>
            <a:r>
              <a:rPr lang="sv-SE" sz="2400" dirty="0"/>
              <a:t>of the problem it claims to solve.</a:t>
            </a:r>
          </a:p>
          <a:p>
            <a:pPr algn="just"/>
            <a:endParaRPr lang="sv-SE" sz="2400" b="1" dirty="0"/>
          </a:p>
          <a:p>
            <a:pPr algn="just"/>
            <a:r>
              <a:rPr lang="sv-SE" sz="2400" dirty="0"/>
              <a:t>Many interesting problems have infinitely many instances</a:t>
            </a:r>
          </a:p>
          <a:p>
            <a:pPr lvl="1" algn="just"/>
            <a:r>
              <a:rPr lang="en-US" sz="2200" dirty="0"/>
              <a:t>Since resources are finite, we usually need to limit the number and/or size of possible instances</a:t>
            </a:r>
          </a:p>
          <a:p>
            <a:pPr lvl="1" algn="just"/>
            <a:r>
              <a:rPr lang="en-US" sz="2200" dirty="0"/>
              <a:t>This restriction does not prevent us from doing analysis in the abstract</a:t>
            </a:r>
          </a:p>
        </p:txBody>
      </p:sp>
      <p:sp>
        <p:nvSpPr>
          <p:cNvPr id="3" name="Slide Number Placeholder 2"/>
          <p:cNvSpPr>
            <a:spLocks noGrp="1"/>
          </p:cNvSpPr>
          <p:nvPr>
            <p:ph type="sldNum" sz="quarter" idx="12"/>
          </p:nvPr>
        </p:nvSpPr>
        <p:spPr/>
        <p:txBody>
          <a:bodyPr/>
          <a:lstStyle/>
          <a:p>
            <a:fld id="{3485D9CA-6DAA-4C3C-A3E2-EDEA918D5F89}" type="slidenum">
              <a:rPr lang="en-US">
                <a:latin typeface="Calibri"/>
              </a:rPr>
              <a:pPr/>
              <a:t>24</a:t>
            </a:fld>
            <a:endParaRPr lang="en-US">
              <a:latin typeface="Calibri"/>
            </a:endParaRPr>
          </a:p>
        </p:txBody>
      </p:sp>
    </p:spTree>
    <p:custDataLst>
      <p:tags r:id="rId1"/>
    </p:custDataLst>
    <p:extLst>
      <p:ext uri="{BB962C8B-B14F-4D97-AF65-F5344CB8AC3E}">
        <p14:creationId xmlns:p14="http://schemas.microsoft.com/office/powerpoint/2010/main" val="22718321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42999" y="554038"/>
            <a:ext cx="8768443" cy="442005"/>
          </a:xfrm>
        </p:spPr>
        <p:txBody>
          <a:bodyPr/>
          <a:lstStyle/>
          <a:p>
            <a:r>
              <a:rPr lang="en-US" sz="4000" dirty="0"/>
              <a:t>Algorithms Designing Techniques</a:t>
            </a:r>
          </a:p>
        </p:txBody>
      </p:sp>
      <p:sp>
        <p:nvSpPr>
          <p:cNvPr id="3075" name="Rectangle 3"/>
          <p:cNvSpPr>
            <a:spLocks noGrp="1" noChangeArrowheads="1"/>
          </p:cNvSpPr>
          <p:nvPr>
            <p:ph type="body" idx="1"/>
          </p:nvPr>
        </p:nvSpPr>
        <p:spPr>
          <a:xfrm>
            <a:off x="1055910" y="1273623"/>
            <a:ext cx="10031189" cy="5252357"/>
          </a:xfrm>
          <a:ln w="15875">
            <a:noFill/>
          </a:ln>
        </p:spPr>
        <p:txBody>
          <a:bodyPr>
            <a:noAutofit/>
          </a:bodyPr>
          <a:lstStyle/>
          <a:p>
            <a:pPr algn="just"/>
            <a:r>
              <a:rPr lang="en-US" b="1" dirty="0">
                <a:solidFill>
                  <a:srgbClr val="FF0000"/>
                </a:solidFill>
              </a:rPr>
              <a:t>Brute Force:</a:t>
            </a:r>
            <a:r>
              <a:rPr lang="en-US" dirty="0"/>
              <a:t> Straightforward, naive approach – Mostly expensive</a:t>
            </a:r>
          </a:p>
          <a:p>
            <a:pPr lvl="1">
              <a:lnSpc>
                <a:spcPct val="110000"/>
              </a:lnSpc>
            </a:pPr>
            <a:endParaRPr lang="en-US" b="1" dirty="0"/>
          </a:p>
          <a:p>
            <a:pPr algn="just"/>
            <a:r>
              <a:rPr lang="en-US" b="1" dirty="0">
                <a:solidFill>
                  <a:srgbClr val="FF0000"/>
                </a:solidFill>
              </a:rPr>
              <a:t>Divide and Conquer:</a:t>
            </a:r>
            <a:r>
              <a:rPr lang="en-US" dirty="0"/>
              <a:t> Divide into smaller sub-problems approach (e.g., merge sort)</a:t>
            </a:r>
          </a:p>
          <a:p>
            <a:pPr lvl="1">
              <a:lnSpc>
                <a:spcPct val="110000"/>
              </a:lnSpc>
            </a:pPr>
            <a:endParaRPr lang="en-US" altLang="en-US" dirty="0"/>
          </a:p>
          <a:p>
            <a:pPr algn="just"/>
            <a:r>
              <a:rPr lang="en-US" b="1" dirty="0">
                <a:solidFill>
                  <a:srgbClr val="FF0000"/>
                </a:solidFill>
              </a:rPr>
              <a:t>Iterative Improvement:</a:t>
            </a:r>
            <a:r>
              <a:rPr lang="en-US" dirty="0"/>
              <a:t> Improve one change at a time (e.g., greedy algorithms)</a:t>
            </a:r>
          </a:p>
          <a:p>
            <a:pPr algn="just"/>
            <a:endParaRPr lang="en-US" dirty="0"/>
          </a:p>
          <a:p>
            <a:pPr algn="just"/>
            <a:r>
              <a:rPr lang="en-US" b="1" dirty="0">
                <a:solidFill>
                  <a:srgbClr val="FF0000"/>
                </a:solidFill>
              </a:rPr>
              <a:t>Decrease and Conquer:</a:t>
            </a:r>
            <a:r>
              <a:rPr lang="en-US" dirty="0"/>
              <a:t> Decrease instance size (e.g., Fibonacci sequence)</a:t>
            </a:r>
          </a:p>
          <a:p>
            <a:pPr algn="just"/>
            <a:endParaRPr lang="en-US" b="1" dirty="0">
              <a:solidFill>
                <a:srgbClr val="FF0000"/>
              </a:solidFill>
            </a:endParaRPr>
          </a:p>
          <a:p>
            <a:pPr algn="just"/>
            <a:r>
              <a:rPr lang="en-US" b="1" dirty="0">
                <a:solidFill>
                  <a:srgbClr val="FF0000"/>
                </a:solidFill>
              </a:rPr>
              <a:t>Transform and Conquer:</a:t>
            </a:r>
            <a:r>
              <a:rPr lang="en-US" dirty="0"/>
              <a:t> Modify the problem first and then solve it </a:t>
            </a:r>
          </a:p>
          <a:p>
            <a:pPr lvl="1" algn="just"/>
            <a:r>
              <a:rPr lang="en-US" dirty="0"/>
              <a:t>(e.g., repeating numbers in an array)</a:t>
            </a:r>
          </a:p>
          <a:p>
            <a:pPr algn="just"/>
            <a:endParaRPr lang="en-US" dirty="0"/>
          </a:p>
          <a:p>
            <a:pPr algn="just"/>
            <a:r>
              <a:rPr lang="en-US" b="1" dirty="0">
                <a:solidFill>
                  <a:srgbClr val="FF0000"/>
                </a:solidFill>
              </a:rPr>
              <a:t>Dynamic Programming: </a:t>
            </a:r>
            <a:r>
              <a:rPr lang="en-US" dirty="0"/>
              <a:t>Dependent sub-problems, reuse results</a:t>
            </a:r>
          </a:p>
        </p:txBody>
      </p:sp>
      <p:sp>
        <p:nvSpPr>
          <p:cNvPr id="3" name="Slide Number Placeholder 2"/>
          <p:cNvSpPr>
            <a:spLocks noGrp="1"/>
          </p:cNvSpPr>
          <p:nvPr>
            <p:ph type="sldNum" sz="quarter" idx="12"/>
          </p:nvPr>
        </p:nvSpPr>
        <p:spPr/>
        <p:txBody>
          <a:bodyPr/>
          <a:lstStyle/>
          <a:p>
            <a:fld id="{3485D9CA-6DAA-4C3C-A3E2-EDEA918D5F89}" type="slidenum">
              <a:rPr lang="en-US">
                <a:latin typeface="Calibri"/>
              </a:rPr>
              <a:pPr/>
              <a:t>25</a:t>
            </a:fld>
            <a:endParaRPr lang="en-US">
              <a:latin typeface="Calibri"/>
            </a:endParaRPr>
          </a:p>
        </p:txBody>
      </p:sp>
    </p:spTree>
    <p:custDataLst>
      <p:tags r:id="rId1"/>
    </p:custDataLst>
    <p:extLst>
      <p:ext uri="{BB962C8B-B14F-4D97-AF65-F5344CB8AC3E}">
        <p14:creationId xmlns:p14="http://schemas.microsoft.com/office/powerpoint/2010/main" val="22371556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42999" y="554038"/>
            <a:ext cx="8768443" cy="442005"/>
          </a:xfrm>
        </p:spPr>
        <p:txBody>
          <a:bodyPr/>
          <a:lstStyle/>
          <a:p>
            <a:r>
              <a:rPr lang="en-US" sz="4000" dirty="0"/>
              <a:t>Algorithm Design Practices</a:t>
            </a:r>
          </a:p>
        </p:txBody>
      </p:sp>
      <p:sp>
        <p:nvSpPr>
          <p:cNvPr id="3075" name="Rectangle 3"/>
          <p:cNvSpPr>
            <a:spLocks noGrp="1" noChangeArrowheads="1"/>
          </p:cNvSpPr>
          <p:nvPr>
            <p:ph type="body" idx="1"/>
          </p:nvPr>
        </p:nvSpPr>
        <p:spPr>
          <a:xfrm>
            <a:off x="1055910" y="1273623"/>
            <a:ext cx="10031189" cy="5252357"/>
          </a:xfrm>
          <a:ln w="15875">
            <a:noFill/>
          </a:ln>
        </p:spPr>
        <p:txBody>
          <a:bodyPr>
            <a:noAutofit/>
          </a:bodyPr>
          <a:lstStyle/>
          <a:p>
            <a:pPr algn="just"/>
            <a:r>
              <a:rPr lang="en-US" sz="2400" dirty="0"/>
              <a:t>Design an algorithm that is easier to understand, code, and debug.</a:t>
            </a:r>
          </a:p>
          <a:p>
            <a:pPr lvl="1">
              <a:lnSpc>
                <a:spcPct val="110000"/>
              </a:lnSpc>
            </a:pPr>
            <a:endParaRPr lang="en-US" b="1" dirty="0"/>
          </a:p>
          <a:p>
            <a:pPr algn="just"/>
            <a:r>
              <a:rPr lang="en-US" sz="2400" dirty="0"/>
              <a:t>Design an algorithm that makes efficient use of computing resources.</a:t>
            </a:r>
          </a:p>
          <a:p>
            <a:pPr marL="411480" lvl="1" indent="0">
              <a:lnSpc>
                <a:spcPct val="110000"/>
              </a:lnSpc>
              <a:buNone/>
            </a:pPr>
            <a:endParaRPr lang="en-US" altLang="en-US" dirty="0"/>
          </a:p>
          <a:p>
            <a:pPr algn="just"/>
            <a:r>
              <a:rPr lang="en-US" sz="2400" dirty="0"/>
              <a:t>Apply the 90/10 rule of program optimization which states that </a:t>
            </a:r>
            <a:r>
              <a:rPr lang="en-US" altLang="en-US" sz="2400" dirty="0"/>
              <a:t>90% of the execution time of a program is spent in executing 10% of the code.</a:t>
            </a:r>
          </a:p>
          <a:p>
            <a:pPr lvl="1" algn="just"/>
            <a:r>
              <a:rPr lang="en-US" dirty="0"/>
              <a:t>i.e., loop execution and function calls</a:t>
            </a:r>
          </a:p>
          <a:p>
            <a:pPr algn="just"/>
            <a:endParaRPr lang="en-US" dirty="0"/>
          </a:p>
          <a:p>
            <a:pPr algn="just"/>
            <a:r>
              <a:rPr lang="en-US" sz="2400" dirty="0"/>
              <a:t>Apply good programming practices</a:t>
            </a:r>
          </a:p>
          <a:p>
            <a:pPr lvl="1" algn="just"/>
            <a:r>
              <a:rPr lang="en-US" dirty="0"/>
              <a:t>Move instructions </a:t>
            </a:r>
            <a:r>
              <a:rPr lang="en-US" b="1" dirty="0">
                <a:solidFill>
                  <a:srgbClr val="FF0000"/>
                </a:solidFill>
              </a:rPr>
              <a:t>out of the loops</a:t>
            </a:r>
            <a:r>
              <a:rPr lang="en-US" dirty="0"/>
              <a:t> that does not belong there. </a:t>
            </a:r>
          </a:p>
          <a:p>
            <a:pPr lvl="1" algn="just"/>
            <a:r>
              <a:rPr lang="en-US" dirty="0"/>
              <a:t>Remove </a:t>
            </a:r>
            <a:r>
              <a:rPr lang="en-US" b="1" dirty="0">
                <a:solidFill>
                  <a:srgbClr val="FF0000"/>
                </a:solidFill>
              </a:rPr>
              <a:t>unnecessary I/O </a:t>
            </a:r>
            <a:r>
              <a:rPr lang="en-US" dirty="0"/>
              <a:t>operations</a:t>
            </a:r>
          </a:p>
          <a:p>
            <a:pPr lvl="1" algn="just"/>
            <a:r>
              <a:rPr lang="en-US" altLang="en-US" sz="2000" dirty="0"/>
              <a:t>Replace an inefficient algorithm (best solution)</a:t>
            </a:r>
            <a:endParaRPr lang="en-US" dirty="0"/>
          </a:p>
        </p:txBody>
      </p:sp>
      <p:sp>
        <p:nvSpPr>
          <p:cNvPr id="3" name="Slide Number Placeholder 2"/>
          <p:cNvSpPr>
            <a:spLocks noGrp="1"/>
          </p:cNvSpPr>
          <p:nvPr>
            <p:ph type="sldNum" sz="quarter" idx="12"/>
          </p:nvPr>
        </p:nvSpPr>
        <p:spPr/>
        <p:txBody>
          <a:bodyPr/>
          <a:lstStyle/>
          <a:p>
            <a:fld id="{3485D9CA-6DAA-4C3C-A3E2-EDEA918D5F89}" type="slidenum">
              <a:rPr lang="en-US">
                <a:latin typeface="Calibri"/>
              </a:rPr>
              <a:pPr/>
              <a:t>26</a:t>
            </a:fld>
            <a:endParaRPr lang="en-US">
              <a:latin typeface="Calibri"/>
            </a:endParaRPr>
          </a:p>
        </p:txBody>
      </p:sp>
    </p:spTree>
    <p:custDataLst>
      <p:tags r:id="rId1"/>
    </p:custDataLst>
    <p:extLst>
      <p:ext uri="{BB962C8B-B14F-4D97-AF65-F5344CB8AC3E}">
        <p14:creationId xmlns:p14="http://schemas.microsoft.com/office/powerpoint/2010/main" val="1334387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43000" y="554038"/>
            <a:ext cx="7086600" cy="436563"/>
          </a:xfrm>
        </p:spPr>
        <p:txBody>
          <a:bodyPr/>
          <a:lstStyle/>
          <a:p>
            <a:r>
              <a:rPr lang="en-US" sz="4000" dirty="0"/>
              <a:t>Why Study Algorithms?</a:t>
            </a:r>
          </a:p>
        </p:txBody>
      </p:sp>
      <p:sp>
        <p:nvSpPr>
          <p:cNvPr id="3075" name="Rectangle 3"/>
          <p:cNvSpPr>
            <a:spLocks noGrp="1" noChangeArrowheads="1"/>
          </p:cNvSpPr>
          <p:nvPr>
            <p:ph type="body" idx="1"/>
          </p:nvPr>
        </p:nvSpPr>
        <p:spPr>
          <a:xfrm>
            <a:off x="1055911" y="1453242"/>
            <a:ext cx="9557660" cy="5252357"/>
          </a:xfrm>
          <a:ln w="15875">
            <a:noFill/>
          </a:ln>
        </p:spPr>
        <p:txBody>
          <a:bodyPr>
            <a:normAutofit/>
          </a:bodyPr>
          <a:lstStyle/>
          <a:p>
            <a:pPr algn="just"/>
            <a:r>
              <a:rPr lang="en-US" sz="2400" dirty="0"/>
              <a:t>As a computer professional you should be aware of a standard set of important algorithms from different areas of computing.</a:t>
            </a:r>
            <a:endParaRPr lang="en-US" sz="2400" b="1" dirty="0"/>
          </a:p>
          <a:p>
            <a:pPr marL="114300" indent="0" algn="just">
              <a:buNone/>
            </a:pPr>
            <a:endParaRPr lang="en-US" sz="2400" dirty="0"/>
          </a:p>
          <a:p>
            <a:pPr algn="just"/>
            <a:r>
              <a:rPr lang="en-US" sz="2400" dirty="0"/>
              <a:t>You should be able to design new algorithms and analyze their efficiency.</a:t>
            </a:r>
          </a:p>
          <a:p>
            <a:pPr marL="114300" indent="0" algn="just">
              <a:buNone/>
            </a:pPr>
            <a:endParaRPr lang="en-US" sz="2400" b="1" dirty="0"/>
          </a:p>
          <a:p>
            <a:pPr algn="just"/>
            <a:r>
              <a:rPr lang="en-US" sz="2400" dirty="0"/>
              <a:t>A problem can be solved by several algorithms that differ in their ideas, level of sophistication, and efficiency. You should be able to determine which algorithm to use for a particular situation. </a:t>
            </a:r>
          </a:p>
          <a:p>
            <a:pPr algn="just"/>
            <a:endParaRPr lang="en-US" sz="2400" dirty="0"/>
          </a:p>
          <a:p>
            <a:pPr algn="just"/>
            <a:r>
              <a:rPr lang="en-US" sz="2400" dirty="0"/>
              <a:t>All the knowledge required for solving a problem in present in the algorithm so once we find an algorithm, we do not need to rediscover it the next time we are faced with the same problem.</a:t>
            </a:r>
          </a:p>
          <a:p>
            <a:pPr lvl="1" algn="just"/>
            <a:endParaRPr lang="en-US" dirty="0"/>
          </a:p>
        </p:txBody>
      </p:sp>
      <p:sp>
        <p:nvSpPr>
          <p:cNvPr id="3" name="Slide Number Placeholder 2"/>
          <p:cNvSpPr>
            <a:spLocks noGrp="1"/>
          </p:cNvSpPr>
          <p:nvPr>
            <p:ph type="sldNum" sz="quarter" idx="12"/>
          </p:nvPr>
        </p:nvSpPr>
        <p:spPr/>
        <p:txBody>
          <a:bodyPr/>
          <a:lstStyle/>
          <a:p>
            <a:fld id="{3485D9CA-6DAA-4C3C-A3E2-EDEA918D5F89}" type="slidenum">
              <a:rPr lang="en-US">
                <a:latin typeface="Calibri"/>
              </a:rPr>
              <a:pPr/>
              <a:t>3</a:t>
            </a:fld>
            <a:endParaRPr lang="en-US">
              <a:latin typeface="Calibri"/>
            </a:endParaRPr>
          </a:p>
        </p:txBody>
      </p:sp>
    </p:spTree>
    <p:custDataLst>
      <p:tags r:id="rId1"/>
    </p:custDataLst>
    <p:extLst>
      <p:ext uri="{BB962C8B-B14F-4D97-AF65-F5344CB8AC3E}">
        <p14:creationId xmlns:p14="http://schemas.microsoft.com/office/powerpoint/2010/main" val="3235166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43000" y="554038"/>
            <a:ext cx="7086600" cy="436563"/>
          </a:xfrm>
        </p:spPr>
        <p:txBody>
          <a:bodyPr/>
          <a:lstStyle/>
          <a:p>
            <a:r>
              <a:rPr lang="en-US" sz="4000" dirty="0"/>
              <a:t>Algorithms as a Technology</a:t>
            </a:r>
          </a:p>
        </p:txBody>
      </p:sp>
      <p:sp>
        <p:nvSpPr>
          <p:cNvPr id="3075" name="Rectangle 3"/>
          <p:cNvSpPr>
            <a:spLocks noGrp="1" noChangeArrowheads="1"/>
          </p:cNvSpPr>
          <p:nvPr>
            <p:ph type="body" idx="1"/>
          </p:nvPr>
        </p:nvSpPr>
        <p:spPr>
          <a:xfrm>
            <a:off x="1055911" y="1453242"/>
            <a:ext cx="9557660" cy="5252357"/>
          </a:xfrm>
          <a:ln w="15875">
            <a:noFill/>
          </a:ln>
        </p:spPr>
        <p:txBody>
          <a:bodyPr>
            <a:normAutofit lnSpcReduction="10000"/>
          </a:bodyPr>
          <a:lstStyle/>
          <a:p>
            <a:pPr algn="just"/>
            <a:r>
              <a:rPr lang="en-US" sz="2400" dirty="0"/>
              <a:t>Suppose computers were infinitely fast and computer memory was free. Would you have any reason to study algorithms?</a:t>
            </a:r>
          </a:p>
          <a:p>
            <a:pPr lvl="1" algn="just"/>
            <a:r>
              <a:rPr lang="en-US" sz="2200" b="1" dirty="0">
                <a:solidFill>
                  <a:srgbClr val="00B050"/>
                </a:solidFill>
              </a:rPr>
              <a:t>The answer is YES.</a:t>
            </a:r>
          </a:p>
          <a:p>
            <a:pPr marL="114300" indent="0" algn="just">
              <a:buNone/>
            </a:pPr>
            <a:endParaRPr lang="en-US" sz="1200" dirty="0"/>
          </a:p>
          <a:p>
            <a:pPr algn="just"/>
            <a:r>
              <a:rPr lang="en-US" sz="2400" dirty="0"/>
              <a:t>You would still like to demonstrate that your solution method terminates and does so with the </a:t>
            </a:r>
            <a:r>
              <a:rPr lang="en-US" sz="2400" b="1" dirty="0">
                <a:solidFill>
                  <a:srgbClr val="FF0000"/>
                </a:solidFill>
              </a:rPr>
              <a:t>correct answer</a:t>
            </a:r>
            <a:r>
              <a:rPr lang="en-US" sz="2400" dirty="0"/>
              <a:t>.</a:t>
            </a:r>
          </a:p>
          <a:p>
            <a:pPr algn="just"/>
            <a:endParaRPr lang="en-US" sz="1200" dirty="0"/>
          </a:p>
          <a:p>
            <a:pPr algn="just"/>
            <a:r>
              <a:rPr lang="en-US" sz="2400" dirty="0"/>
              <a:t>If computers were infinitely fast, any correct method for solving a problem would do. You would probably want your implementation to be within the bounds of good software engineering practices, but you would most often use whichever method was the easiest to implement.</a:t>
            </a:r>
          </a:p>
          <a:p>
            <a:pPr algn="just"/>
            <a:endParaRPr lang="en-US" sz="1200" dirty="0"/>
          </a:p>
          <a:p>
            <a:pPr algn="just"/>
            <a:r>
              <a:rPr lang="en-US" sz="2400" dirty="0"/>
              <a:t>Of course, computers are fast, but not infinitely fast. And memory may be inexpensive but not free. Therefore, computing time and memory space is a bounded resource that need to be used wisely.</a:t>
            </a:r>
          </a:p>
        </p:txBody>
      </p:sp>
      <p:sp>
        <p:nvSpPr>
          <p:cNvPr id="3" name="Slide Number Placeholder 2"/>
          <p:cNvSpPr>
            <a:spLocks noGrp="1"/>
          </p:cNvSpPr>
          <p:nvPr>
            <p:ph type="sldNum" sz="quarter" idx="12"/>
          </p:nvPr>
        </p:nvSpPr>
        <p:spPr/>
        <p:txBody>
          <a:bodyPr/>
          <a:lstStyle/>
          <a:p>
            <a:fld id="{3485D9CA-6DAA-4C3C-A3E2-EDEA918D5F89}" type="slidenum">
              <a:rPr lang="en-US">
                <a:latin typeface="Calibri"/>
              </a:rPr>
              <a:pPr/>
              <a:t>4</a:t>
            </a:fld>
            <a:endParaRPr lang="en-US">
              <a:latin typeface="Calibri"/>
            </a:endParaRPr>
          </a:p>
        </p:txBody>
      </p:sp>
    </p:spTree>
    <p:custDataLst>
      <p:tags r:id="rId1"/>
    </p:custDataLst>
    <p:extLst>
      <p:ext uri="{BB962C8B-B14F-4D97-AF65-F5344CB8AC3E}">
        <p14:creationId xmlns:p14="http://schemas.microsoft.com/office/powerpoint/2010/main" val="3209026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43000" y="554038"/>
            <a:ext cx="7086600" cy="436563"/>
          </a:xfrm>
        </p:spPr>
        <p:txBody>
          <a:bodyPr/>
          <a:lstStyle/>
          <a:p>
            <a:r>
              <a:rPr lang="en-US" sz="4000" dirty="0"/>
              <a:t>Components of an Algorithm</a:t>
            </a:r>
          </a:p>
        </p:txBody>
      </p:sp>
      <p:sp>
        <p:nvSpPr>
          <p:cNvPr id="3075" name="Rectangle 3"/>
          <p:cNvSpPr>
            <a:spLocks noGrp="1" noChangeArrowheads="1"/>
          </p:cNvSpPr>
          <p:nvPr>
            <p:ph type="body" idx="1"/>
          </p:nvPr>
        </p:nvSpPr>
        <p:spPr>
          <a:xfrm>
            <a:off x="1055911" y="1453242"/>
            <a:ext cx="9557660" cy="5252357"/>
          </a:xfrm>
          <a:ln w="15875">
            <a:noFill/>
          </a:ln>
        </p:spPr>
        <p:txBody>
          <a:bodyPr>
            <a:normAutofit/>
          </a:bodyPr>
          <a:lstStyle/>
          <a:p>
            <a:pPr algn="just"/>
            <a:r>
              <a:rPr lang="en-US" sz="2400" b="1" dirty="0">
                <a:solidFill>
                  <a:srgbClr val="FF0000"/>
                </a:solidFill>
              </a:rPr>
              <a:t>Statements</a:t>
            </a:r>
          </a:p>
          <a:p>
            <a:pPr lvl="1" algn="just"/>
            <a:r>
              <a:rPr lang="en-US" sz="2200" dirty="0"/>
              <a:t>input statements: e.g., </a:t>
            </a:r>
            <a:r>
              <a:rPr lang="en-US" sz="2200" b="1" dirty="0"/>
              <a:t>input</a:t>
            </a:r>
            <a:r>
              <a:rPr lang="en-US" sz="2200" dirty="0"/>
              <a:t> a, b, and c</a:t>
            </a:r>
          </a:p>
          <a:p>
            <a:pPr lvl="1" algn="just"/>
            <a:r>
              <a:rPr lang="en-US" sz="2200" dirty="0"/>
              <a:t>assignment statements</a:t>
            </a:r>
          </a:p>
          <a:p>
            <a:pPr lvl="1" algn="just"/>
            <a:r>
              <a:rPr lang="en-US" sz="2200" dirty="0"/>
              <a:t>output statements</a:t>
            </a:r>
          </a:p>
          <a:p>
            <a:pPr lvl="1" algn="just"/>
            <a:r>
              <a:rPr lang="en-US" sz="2200" dirty="0"/>
              <a:t>return statements</a:t>
            </a:r>
          </a:p>
          <a:p>
            <a:pPr marL="114300" indent="0" algn="just">
              <a:buNone/>
            </a:pPr>
            <a:endParaRPr lang="en-US" sz="1200" dirty="0"/>
          </a:p>
          <a:p>
            <a:pPr algn="just"/>
            <a:r>
              <a:rPr lang="en-US" sz="2400" b="1" dirty="0">
                <a:solidFill>
                  <a:srgbClr val="FF0000"/>
                </a:solidFill>
              </a:rPr>
              <a:t>Sequences:</a:t>
            </a:r>
            <a:r>
              <a:rPr lang="en-US" sz="2400" dirty="0"/>
              <a:t> A sequence of statements which are also statements</a:t>
            </a:r>
          </a:p>
          <a:p>
            <a:pPr algn="just"/>
            <a:endParaRPr lang="en-US" sz="1200" dirty="0"/>
          </a:p>
          <a:p>
            <a:pPr algn="just"/>
            <a:r>
              <a:rPr lang="en-US" sz="2400" b="1" dirty="0">
                <a:solidFill>
                  <a:srgbClr val="FF0000"/>
                </a:solidFill>
              </a:rPr>
              <a:t>Selections:</a:t>
            </a:r>
            <a:r>
              <a:rPr lang="en-US" sz="2400" dirty="0"/>
              <a:t> if-then-else statements.</a:t>
            </a:r>
          </a:p>
          <a:p>
            <a:pPr algn="just"/>
            <a:endParaRPr lang="en-US" sz="1200" dirty="0"/>
          </a:p>
          <a:p>
            <a:pPr algn="just"/>
            <a:r>
              <a:rPr lang="en-US" sz="2400" b="1" dirty="0">
                <a:solidFill>
                  <a:srgbClr val="FF0000"/>
                </a:solidFill>
              </a:rPr>
              <a:t>Repetitions:</a:t>
            </a:r>
            <a:r>
              <a:rPr lang="en-US" sz="2400" dirty="0"/>
              <a:t> Iterations of a sequence of statements.</a:t>
            </a:r>
          </a:p>
        </p:txBody>
      </p:sp>
      <p:sp>
        <p:nvSpPr>
          <p:cNvPr id="3" name="Slide Number Placeholder 2"/>
          <p:cNvSpPr>
            <a:spLocks noGrp="1"/>
          </p:cNvSpPr>
          <p:nvPr>
            <p:ph type="sldNum" sz="quarter" idx="12"/>
          </p:nvPr>
        </p:nvSpPr>
        <p:spPr/>
        <p:txBody>
          <a:bodyPr/>
          <a:lstStyle/>
          <a:p>
            <a:fld id="{3485D9CA-6DAA-4C3C-A3E2-EDEA918D5F89}" type="slidenum">
              <a:rPr lang="en-US">
                <a:latin typeface="Calibri"/>
              </a:rPr>
              <a:pPr/>
              <a:t>5</a:t>
            </a:fld>
            <a:endParaRPr lang="en-US">
              <a:latin typeface="Calibri"/>
            </a:endParaRPr>
          </a:p>
        </p:txBody>
      </p:sp>
    </p:spTree>
    <p:custDataLst>
      <p:tags r:id="rId1"/>
    </p:custDataLst>
    <p:extLst>
      <p:ext uri="{BB962C8B-B14F-4D97-AF65-F5344CB8AC3E}">
        <p14:creationId xmlns:p14="http://schemas.microsoft.com/office/powerpoint/2010/main" val="3924200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43000" y="554038"/>
            <a:ext cx="7086600" cy="436563"/>
          </a:xfrm>
        </p:spPr>
        <p:txBody>
          <a:bodyPr/>
          <a:lstStyle/>
          <a:p>
            <a:r>
              <a:rPr lang="en-US" sz="4000" dirty="0"/>
              <a:t>Components of an Algorithm</a:t>
            </a:r>
          </a:p>
        </p:txBody>
      </p:sp>
      <p:sp>
        <p:nvSpPr>
          <p:cNvPr id="3075" name="Rectangle 3"/>
          <p:cNvSpPr>
            <a:spLocks noGrp="1" noChangeArrowheads="1"/>
          </p:cNvSpPr>
          <p:nvPr>
            <p:ph type="body" idx="1"/>
          </p:nvPr>
        </p:nvSpPr>
        <p:spPr>
          <a:xfrm>
            <a:off x="1055911" y="1453242"/>
            <a:ext cx="9557660" cy="5252357"/>
          </a:xfrm>
          <a:ln w="15875">
            <a:noFill/>
          </a:ln>
        </p:spPr>
        <p:txBody>
          <a:bodyPr>
            <a:normAutofit/>
          </a:bodyPr>
          <a:lstStyle/>
          <a:p>
            <a:pPr algn="just"/>
            <a:r>
              <a:rPr lang="en-US" sz="2400" b="1" dirty="0">
                <a:solidFill>
                  <a:srgbClr val="FF0000"/>
                </a:solidFill>
              </a:rPr>
              <a:t>Statements &amp; Sequences Example:</a:t>
            </a:r>
          </a:p>
          <a:p>
            <a:pPr marL="114300" indent="0" algn="just">
              <a:buNone/>
            </a:pPr>
            <a:endParaRPr lang="en-US" sz="2400" b="1" dirty="0">
              <a:solidFill>
                <a:srgbClr val="FF0000"/>
              </a:solidFill>
            </a:endParaRPr>
          </a:p>
        </p:txBody>
      </p:sp>
      <p:sp>
        <p:nvSpPr>
          <p:cNvPr id="3" name="Slide Number Placeholder 2"/>
          <p:cNvSpPr>
            <a:spLocks noGrp="1"/>
          </p:cNvSpPr>
          <p:nvPr>
            <p:ph type="sldNum" sz="quarter" idx="12"/>
          </p:nvPr>
        </p:nvSpPr>
        <p:spPr/>
        <p:txBody>
          <a:bodyPr/>
          <a:lstStyle/>
          <a:p>
            <a:fld id="{3485D9CA-6DAA-4C3C-A3E2-EDEA918D5F89}" type="slidenum">
              <a:rPr lang="en-US">
                <a:latin typeface="Calibri"/>
              </a:rPr>
              <a:pPr/>
              <a:t>6</a:t>
            </a:fld>
            <a:endParaRPr lang="en-US">
              <a:latin typeface="Calibri"/>
            </a:endParaRPr>
          </a:p>
        </p:txBody>
      </p:sp>
      <mc:AlternateContent xmlns:mc="http://schemas.openxmlformats.org/markup-compatibility/2006" xmlns:a14="http://schemas.microsoft.com/office/drawing/2010/main">
        <mc:Choice Requires="a14">
          <p:graphicFrame>
            <p:nvGraphicFramePr>
              <p:cNvPr id="2" name="Table 3">
                <a:extLst>
                  <a:ext uri="{FF2B5EF4-FFF2-40B4-BE49-F238E27FC236}">
                    <a16:creationId xmlns:a16="http://schemas.microsoft.com/office/drawing/2014/main" id="{C4E58266-4B03-4442-AF7E-0A1B875644A3}"/>
                  </a:ext>
                </a:extLst>
              </p:cNvPr>
              <p:cNvGraphicFramePr>
                <a:graphicFrameLocks noGrp="1"/>
              </p:cNvGraphicFramePr>
              <p:nvPr>
                <p:extLst>
                  <p:ext uri="{D42A27DB-BD31-4B8C-83A1-F6EECF244321}">
                    <p14:modId xmlns:p14="http://schemas.microsoft.com/office/powerpoint/2010/main" val="939438579"/>
                  </p:ext>
                </p:extLst>
              </p:nvPr>
            </p:nvGraphicFramePr>
            <p:xfrm>
              <a:off x="1578429" y="2154019"/>
              <a:ext cx="8128000" cy="2743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571833362"/>
                        </a:ext>
                      </a:extLst>
                    </a:gridCol>
                    <a:gridCol w="4064000">
                      <a:extLst>
                        <a:ext uri="{9D8B030D-6E8A-4147-A177-3AD203B41FA5}">
                          <a16:colId xmlns:a16="http://schemas.microsoft.com/office/drawing/2014/main" val="1381951265"/>
                        </a:ext>
                      </a:extLst>
                    </a:gridCol>
                  </a:tblGrid>
                  <a:tr h="370840">
                    <a:tc>
                      <a:txBody>
                        <a:bodyPr/>
                        <a:lstStyle/>
                        <a:p>
                          <a:pPr>
                            <a:lnSpc>
                              <a:spcPct val="100000"/>
                            </a:lnSpc>
                            <a:spcBef>
                              <a:spcPts val="600"/>
                            </a:spcBef>
                            <a:spcAft>
                              <a:spcPts val="0"/>
                            </a:spcAft>
                          </a:pPr>
                          <a:r>
                            <a:rPr lang="en-US" sz="2400" b="0" kern="1200" dirty="0">
                              <a:solidFill>
                                <a:schemeClr val="tx1"/>
                              </a:solidFill>
                              <a:latin typeface="+mj-lt"/>
                              <a:ea typeface="+mn-ea"/>
                              <a:cs typeface="+mn-cs"/>
                            </a:rPr>
                            <a:t>1:</a:t>
                          </a:r>
                          <a:r>
                            <a:rPr lang="en-US" sz="2400" b="1" kern="1200" dirty="0">
                              <a:solidFill>
                                <a:schemeClr val="tx1"/>
                              </a:solidFill>
                              <a:latin typeface="+mj-lt"/>
                              <a:ea typeface="+mn-ea"/>
                              <a:cs typeface="+mn-cs"/>
                            </a:rPr>
                            <a:t>   input </a:t>
                          </a:r>
                          <a14:m>
                            <m:oMath xmlns:m="http://schemas.openxmlformats.org/officeDocument/2006/math">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𝑥</m:t>
                              </m:r>
                            </m:oMath>
                          </a14:m>
                          <a:endParaRPr lang="en-US" sz="2400" b="0" kern="1200" dirty="0">
                            <a:solidFill>
                              <a:schemeClr val="tx1"/>
                            </a:solidFill>
                            <a:latin typeface="+mj-lt"/>
                            <a:ea typeface="+mn-ea"/>
                            <a:cs typeface="+mn-cs"/>
                          </a:endParaRPr>
                        </a:p>
                      </a:txBody>
                      <a:tcPr>
                        <a:noFill/>
                      </a:tcPr>
                    </a:tc>
                    <a:tc>
                      <a:txBody>
                        <a:bodyPr/>
                        <a:lstStyle/>
                        <a:p>
                          <a:pPr algn="r">
                            <a:lnSpc>
                              <a:spcPct val="100000"/>
                            </a:lnSpc>
                            <a:spcBef>
                              <a:spcPts val="600"/>
                            </a:spcBef>
                            <a:spcAft>
                              <a:spcPts val="0"/>
                            </a:spcAft>
                          </a:pPr>
                          <a:r>
                            <a:rPr lang="en-US" sz="2400" b="0" kern="1200" dirty="0">
                              <a:solidFill>
                                <a:schemeClr val="tx1"/>
                              </a:solidFill>
                              <a:latin typeface="+mj-lt"/>
                              <a:ea typeface="+mn-ea"/>
                              <a:cs typeface="+mn-cs"/>
                            </a:rPr>
                            <a:t>⊳  input statement</a:t>
                          </a:r>
                        </a:p>
                      </a:txBody>
                      <a:tcPr>
                        <a:noFill/>
                      </a:tcPr>
                    </a:tc>
                    <a:extLst>
                      <a:ext uri="{0D108BD9-81ED-4DB2-BD59-A6C34878D82A}">
                        <a16:rowId xmlns:a16="http://schemas.microsoft.com/office/drawing/2014/main" val="873434603"/>
                      </a:ext>
                    </a:extLst>
                  </a:tr>
                  <a:tr h="370840">
                    <a:tc>
                      <a: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sz="2400" b="0" kern="1200" noProof="0" dirty="0">
                              <a:solidFill>
                                <a:schemeClr val="tx1"/>
                              </a:solidFill>
                              <a:latin typeface="+mj-lt"/>
                              <a:ea typeface="+mn-ea"/>
                              <a:cs typeface="+mn-cs"/>
                            </a:rPr>
                            <a:t>2:</a:t>
                          </a:r>
                          <a:r>
                            <a:rPr lang="en-US" sz="2400" b="1" kern="1200" noProof="0" dirty="0">
                              <a:solidFill>
                                <a:schemeClr val="tx1"/>
                              </a:solidFill>
                              <a:latin typeface="+mj-lt"/>
                              <a:ea typeface="+mn-ea"/>
                              <a:cs typeface="+mn-cs"/>
                            </a:rPr>
                            <a:t>   input </a:t>
                          </a:r>
                          <a14:m>
                            <m:oMath xmlns:m="http://schemas.openxmlformats.org/officeDocument/2006/math">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𝑦</m:t>
                              </m:r>
                            </m:oMath>
                          </a14:m>
                          <a:endParaRPr lang="en-US" sz="2400" b="0" kern="1200" dirty="0">
                            <a:solidFill>
                              <a:schemeClr val="tx1"/>
                            </a:solidFill>
                            <a:latin typeface="+mj-lt"/>
                            <a:ea typeface="+mn-ea"/>
                            <a:cs typeface="+mn-cs"/>
                          </a:endParaRPr>
                        </a:p>
                      </a:txBody>
                      <a:tcPr>
                        <a:noFill/>
                      </a:tcPr>
                    </a:tc>
                    <a:tc>
                      <a:txBody>
                        <a:bodyPr/>
                        <a:lstStyle/>
                        <a:p>
                          <a:pPr algn="r">
                            <a:lnSpc>
                              <a:spcPct val="100000"/>
                            </a:lnSpc>
                            <a:spcBef>
                              <a:spcPts val="600"/>
                            </a:spcBef>
                            <a:spcAft>
                              <a:spcPts val="0"/>
                            </a:spcAft>
                          </a:pPr>
                          <a:r>
                            <a:rPr lang="en-US" sz="2400" b="0" kern="1200" dirty="0">
                              <a:solidFill>
                                <a:schemeClr val="tx1"/>
                              </a:solidFill>
                              <a:latin typeface="+mj-lt"/>
                              <a:ea typeface="+mn-ea"/>
                              <a:cs typeface="+mn-cs"/>
                            </a:rPr>
                            <a:t>⊳  input statement</a:t>
                          </a:r>
                          <a:endParaRPr lang="en-US" sz="2400" b="1" kern="1200" dirty="0">
                            <a:solidFill>
                              <a:schemeClr val="tx1"/>
                            </a:solidFill>
                            <a:latin typeface="+mj-lt"/>
                            <a:ea typeface="+mn-ea"/>
                            <a:cs typeface="+mn-cs"/>
                          </a:endParaRPr>
                        </a:p>
                      </a:txBody>
                      <a:tcPr>
                        <a:noFill/>
                      </a:tcPr>
                    </a:tc>
                    <a:extLst>
                      <a:ext uri="{0D108BD9-81ED-4DB2-BD59-A6C34878D82A}">
                        <a16:rowId xmlns:a16="http://schemas.microsoft.com/office/drawing/2014/main" val="3430286157"/>
                      </a:ext>
                    </a:extLst>
                  </a:tr>
                  <a:tr h="370840">
                    <a:tc>
                      <a:txBody>
                        <a:bodyPr/>
                        <a:lstStyle/>
                        <a:p>
                          <a:pPr>
                            <a:lnSpc>
                              <a:spcPct val="100000"/>
                            </a:lnSpc>
                            <a:spcBef>
                              <a:spcPts val="600"/>
                            </a:spcBef>
                            <a:spcAft>
                              <a:spcPts val="0"/>
                            </a:spcAft>
                          </a:pPr>
                          <a:r>
                            <a:rPr lang="en-US" sz="2400" b="0" kern="1200" dirty="0">
                              <a:solidFill>
                                <a:schemeClr val="tx1"/>
                              </a:solidFill>
                              <a:latin typeface="+mj-lt"/>
                              <a:ea typeface="+mn-ea"/>
                              <a:cs typeface="+mn-cs"/>
                            </a:rPr>
                            <a:t>3:</a:t>
                          </a:r>
                          <a:r>
                            <a:rPr lang="en-US" sz="2400" b="1" kern="1200" dirty="0">
                              <a:solidFill>
                                <a:schemeClr val="tx1"/>
                              </a:solidFill>
                              <a:latin typeface="+mj-lt"/>
                              <a:ea typeface="+mn-ea"/>
                              <a:cs typeface="+mn-cs"/>
                            </a:rPr>
                            <a:t>   </a:t>
                          </a:r>
                          <a14:m>
                            <m:oMath xmlns:m="http://schemas.openxmlformats.org/officeDocument/2006/math">
                              <m:r>
                                <a:rPr lang="en-US" sz="2400" b="0" i="1" dirty="0" smtClean="0">
                                  <a:solidFill>
                                    <a:schemeClr val="tx1"/>
                                  </a:solidFill>
                                  <a:latin typeface="Cambria Math" panose="02040503050406030204" pitchFamily="18" charset="0"/>
                                </a:rPr>
                                <m:t>𝑖</m:t>
                              </m:r>
                              <m:r>
                                <a:rPr lang="en-US" sz="2400" b="0" i="1" dirty="0">
                                  <a:solidFill>
                                    <a:schemeClr val="tx1"/>
                                  </a:solidFill>
                                  <a:latin typeface="Cambria Math" panose="02040503050406030204" pitchFamily="18" charset="0"/>
                                  <a:ea typeface="Cambria Math" panose="02040503050406030204" pitchFamily="18" charset="0"/>
                                  <a:sym typeface="Wingdings" pitchFamily="2" charset="2"/>
                                </a:rPr>
                                <m:t>←</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𝑥</m:t>
                              </m:r>
                            </m:oMath>
                          </a14:m>
                          <a:r>
                            <a:rPr lang="en-US" sz="2400" b="1" kern="1200" dirty="0">
                              <a:solidFill>
                                <a:schemeClr val="tx1"/>
                              </a:solidFill>
                              <a:latin typeface="+mj-lt"/>
                              <a:ea typeface="+mn-ea"/>
                              <a:cs typeface="+mn-cs"/>
                            </a:rPr>
                            <a:t> </a:t>
                          </a:r>
                        </a:p>
                      </a:txBody>
                      <a:tcPr>
                        <a:noFill/>
                      </a:tcPr>
                    </a:tc>
                    <a:tc>
                      <a:txBody>
                        <a:bodyPr/>
                        <a:lstStyle/>
                        <a:p>
                          <a:pPr algn="r">
                            <a:lnSpc>
                              <a:spcPct val="100000"/>
                            </a:lnSpc>
                            <a:spcBef>
                              <a:spcPts val="600"/>
                            </a:spcBef>
                            <a:spcAft>
                              <a:spcPts val="0"/>
                            </a:spcAft>
                          </a:pPr>
                          <a:r>
                            <a:rPr lang="en-US" sz="2400" b="0" kern="1200" dirty="0">
                              <a:solidFill>
                                <a:schemeClr val="tx1"/>
                              </a:solidFill>
                              <a:latin typeface="+mj-lt"/>
                              <a:ea typeface="+mn-ea"/>
                              <a:cs typeface="+mn-cs"/>
                            </a:rPr>
                            <a:t>⊳  assignment statement</a:t>
                          </a:r>
                          <a:endParaRPr lang="en-US" sz="2400" b="1" kern="1200" dirty="0">
                            <a:solidFill>
                              <a:schemeClr val="tx1"/>
                            </a:solidFill>
                            <a:latin typeface="+mj-lt"/>
                            <a:ea typeface="+mn-ea"/>
                            <a:cs typeface="+mn-cs"/>
                          </a:endParaRPr>
                        </a:p>
                      </a:txBody>
                      <a:tcPr>
                        <a:noFill/>
                      </a:tcPr>
                    </a:tc>
                    <a:extLst>
                      <a:ext uri="{0D108BD9-81ED-4DB2-BD59-A6C34878D82A}">
                        <a16:rowId xmlns:a16="http://schemas.microsoft.com/office/drawing/2014/main" val="127835810"/>
                      </a:ext>
                    </a:extLst>
                  </a:tr>
                  <a:tr h="370840">
                    <a:tc>
                      <a:txBody>
                        <a:bodyPr/>
                        <a:lstStyle/>
                        <a:p>
                          <a:pPr>
                            <a:lnSpc>
                              <a:spcPct val="100000"/>
                            </a:lnSpc>
                            <a:spcBef>
                              <a:spcPts val="600"/>
                            </a:spcBef>
                            <a:spcAft>
                              <a:spcPts val="0"/>
                            </a:spcAft>
                          </a:pPr>
                          <a:r>
                            <a:rPr lang="en-US" sz="2400" b="0" kern="1200" dirty="0">
                              <a:solidFill>
                                <a:schemeClr val="tx1"/>
                              </a:solidFill>
                              <a:latin typeface="+mj-lt"/>
                              <a:ea typeface="+mn-ea"/>
                              <a:cs typeface="+mn-cs"/>
                            </a:rPr>
                            <a:t>4:</a:t>
                          </a:r>
                          <a:r>
                            <a:rPr lang="en-US" sz="2400" b="1" kern="1200" dirty="0">
                              <a:solidFill>
                                <a:schemeClr val="tx1"/>
                              </a:solidFill>
                              <a:latin typeface="+mj-lt"/>
                              <a:ea typeface="+mn-ea"/>
                              <a:cs typeface="+mn-cs"/>
                            </a:rPr>
                            <a:t>   </a:t>
                          </a:r>
                          <a14:m>
                            <m:oMath xmlns:m="http://schemas.openxmlformats.org/officeDocument/2006/math">
                              <m:r>
                                <a:rPr lang="en-US" sz="2400" b="0" i="1" dirty="0" smtClean="0">
                                  <a:solidFill>
                                    <a:schemeClr val="tx1"/>
                                  </a:solidFill>
                                  <a:latin typeface="Cambria Math" panose="02040503050406030204" pitchFamily="18" charset="0"/>
                                </a:rPr>
                                <m:t>𝑖</m:t>
                              </m:r>
                              <m:r>
                                <a:rPr lang="en-US" sz="2400" b="0" i="1" dirty="0">
                                  <a:solidFill>
                                    <a:schemeClr val="tx1"/>
                                  </a:solidFill>
                                  <a:latin typeface="Cambria Math" panose="02040503050406030204" pitchFamily="18" charset="0"/>
                                  <a:ea typeface="Cambria Math" panose="02040503050406030204" pitchFamily="18" charset="0"/>
                                  <a:sym typeface="Wingdings" pitchFamily="2" charset="2"/>
                                </a:rPr>
                                <m:t>←</m:t>
                              </m:r>
                              <m:r>
                                <a:rPr lang="en-US" sz="2400" b="0" i="1" dirty="0" smtClean="0">
                                  <a:solidFill>
                                    <a:schemeClr val="tx1"/>
                                  </a:solidFill>
                                  <a:latin typeface="Cambria Math" panose="02040503050406030204" pitchFamily="18" charset="0"/>
                                  <a:sym typeface="Wingdings" pitchFamily="2" charset="2"/>
                                </a:rPr>
                                <m:t>𝑖</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𝑦</m:t>
                              </m:r>
                            </m:oMath>
                          </a14:m>
                          <a:r>
                            <a:rPr lang="en-US" sz="2400" b="1" kern="1200" dirty="0">
                              <a:solidFill>
                                <a:schemeClr val="tx1"/>
                              </a:solidFill>
                              <a:latin typeface="+mj-lt"/>
                              <a:ea typeface="+mn-ea"/>
                              <a:cs typeface="+mn-cs"/>
                            </a:rPr>
                            <a:t> </a:t>
                          </a:r>
                        </a:p>
                      </a:txBody>
                      <a:tcPr>
                        <a:noFill/>
                      </a:tcPr>
                    </a:tc>
                    <a:tc>
                      <a:txBody>
                        <a:bodyPr/>
                        <a:lstStyle/>
                        <a:p>
                          <a:pPr marL="0" marR="0" lvl="0" indent="0" algn="r" defTabSz="914400" rtl="0" eaLnBrk="1" fontAlgn="auto" latinLnBrk="0" hangingPunct="1">
                            <a:lnSpc>
                              <a:spcPct val="100000"/>
                            </a:lnSpc>
                            <a:spcBef>
                              <a:spcPts val="600"/>
                            </a:spcBef>
                            <a:spcAft>
                              <a:spcPts val="0"/>
                            </a:spcAft>
                            <a:buClrTx/>
                            <a:buSzTx/>
                            <a:buFontTx/>
                            <a:buNone/>
                            <a:tabLst/>
                            <a:defRPr/>
                          </a:pPr>
                          <a:r>
                            <a:rPr lang="en-US" sz="2400" b="0" kern="1200" dirty="0">
                              <a:solidFill>
                                <a:schemeClr val="tx1"/>
                              </a:solidFill>
                              <a:latin typeface="+mj-lt"/>
                              <a:ea typeface="+mn-ea"/>
                              <a:cs typeface="+mn-cs"/>
                            </a:rPr>
                            <a:t>⊳  assignment statement</a:t>
                          </a:r>
                          <a:endParaRPr lang="en-US" sz="2400" b="1" kern="1200" dirty="0">
                            <a:solidFill>
                              <a:schemeClr val="tx1"/>
                            </a:solidFill>
                            <a:latin typeface="+mj-lt"/>
                            <a:ea typeface="+mn-ea"/>
                            <a:cs typeface="+mn-cs"/>
                          </a:endParaRPr>
                        </a:p>
                      </a:txBody>
                      <a:tcPr>
                        <a:noFill/>
                      </a:tcPr>
                    </a:tc>
                    <a:extLst>
                      <a:ext uri="{0D108BD9-81ED-4DB2-BD59-A6C34878D82A}">
                        <a16:rowId xmlns:a16="http://schemas.microsoft.com/office/drawing/2014/main" val="3339446464"/>
                      </a:ext>
                    </a:extLst>
                  </a:tr>
                  <a:tr h="370840">
                    <a:tc>
                      <a: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sz="2400" b="0" kern="1200" dirty="0">
                              <a:solidFill>
                                <a:schemeClr val="tx1"/>
                              </a:solidFill>
                              <a:latin typeface="+mj-lt"/>
                              <a:ea typeface="+mn-ea"/>
                              <a:cs typeface="+mn-cs"/>
                            </a:rPr>
                            <a:t>5:</a:t>
                          </a:r>
                          <a:r>
                            <a:rPr lang="en-US" sz="2400" b="1" kern="1200" dirty="0">
                              <a:solidFill>
                                <a:schemeClr val="tx1"/>
                              </a:solidFill>
                              <a:latin typeface="+mj-lt"/>
                              <a:ea typeface="+mn-ea"/>
                              <a:cs typeface="+mn-cs"/>
                            </a:rPr>
                            <a:t>   </a:t>
                          </a:r>
                          <a14:m>
                            <m:oMath xmlns:m="http://schemas.openxmlformats.org/officeDocument/2006/math">
                              <m:r>
                                <a:rPr lang="en-US" sz="2400" b="0" i="1" dirty="0" smtClean="0">
                                  <a:solidFill>
                                    <a:schemeClr val="tx1"/>
                                  </a:solidFill>
                                  <a:latin typeface="Cambria Math" panose="02040503050406030204" pitchFamily="18" charset="0"/>
                                </a:rPr>
                                <m:t>𝑥</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m:t>
                              </m:r>
                              <m:r>
                                <a:rPr lang="en-US" sz="2400" b="0" i="1" dirty="0" smtClean="0">
                                  <a:solidFill>
                                    <a:schemeClr val="tx1"/>
                                  </a:solidFill>
                                  <a:latin typeface="Cambria Math" panose="02040503050406030204" pitchFamily="18" charset="0"/>
                                  <a:sym typeface="Wingdings" pitchFamily="2" charset="2"/>
                                </a:rPr>
                                <m:t>𝑦</m:t>
                              </m:r>
                            </m:oMath>
                          </a14:m>
                          <a:r>
                            <a:rPr lang="en-US" sz="2400" b="1" kern="1200" dirty="0">
                              <a:solidFill>
                                <a:schemeClr val="tx1"/>
                              </a:solidFill>
                              <a:latin typeface="+mj-lt"/>
                              <a:ea typeface="+mn-ea"/>
                              <a:cs typeface="+mn-cs"/>
                            </a:rPr>
                            <a:t> </a:t>
                          </a:r>
                        </a:p>
                      </a:txBody>
                      <a:tcPr>
                        <a:noFill/>
                      </a:tcPr>
                    </a:tc>
                    <a:tc>
                      <a:txBody>
                        <a:bodyPr/>
                        <a:lstStyle/>
                        <a:p>
                          <a:pPr marL="0" marR="0" lvl="0" indent="0" algn="r" defTabSz="914400" rtl="0" eaLnBrk="1" fontAlgn="auto" latinLnBrk="0" hangingPunct="1">
                            <a:lnSpc>
                              <a:spcPct val="100000"/>
                            </a:lnSpc>
                            <a:spcBef>
                              <a:spcPts val="600"/>
                            </a:spcBef>
                            <a:spcAft>
                              <a:spcPts val="0"/>
                            </a:spcAft>
                            <a:buClrTx/>
                            <a:buSzTx/>
                            <a:buFontTx/>
                            <a:buNone/>
                            <a:tabLst/>
                            <a:defRPr/>
                          </a:pPr>
                          <a:r>
                            <a:rPr lang="en-US" sz="2400" b="0" kern="1200" dirty="0">
                              <a:solidFill>
                                <a:schemeClr val="tx1"/>
                              </a:solidFill>
                              <a:latin typeface="+mj-lt"/>
                              <a:ea typeface="+mn-ea"/>
                              <a:cs typeface="+mn-cs"/>
                            </a:rPr>
                            <a:t>⊳  swap statement</a:t>
                          </a:r>
                          <a:endParaRPr lang="en-US" sz="2400" b="1" kern="1200" dirty="0">
                            <a:solidFill>
                              <a:schemeClr val="tx1"/>
                            </a:solidFill>
                            <a:latin typeface="+mj-lt"/>
                            <a:ea typeface="+mn-ea"/>
                            <a:cs typeface="+mn-cs"/>
                          </a:endParaRPr>
                        </a:p>
                      </a:txBody>
                      <a:tcPr>
                        <a:noFill/>
                      </a:tcPr>
                    </a:tc>
                    <a:extLst>
                      <a:ext uri="{0D108BD9-81ED-4DB2-BD59-A6C34878D82A}">
                        <a16:rowId xmlns:a16="http://schemas.microsoft.com/office/drawing/2014/main" val="3645704433"/>
                      </a:ext>
                    </a:extLst>
                  </a:tr>
                  <a:tr h="370840">
                    <a:tc>
                      <a: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sz="2400" b="0" kern="1200" dirty="0">
                              <a:solidFill>
                                <a:schemeClr val="tx1"/>
                              </a:solidFill>
                              <a:latin typeface="+mj-lt"/>
                              <a:ea typeface="+mn-ea"/>
                              <a:cs typeface="+mn-cs"/>
                            </a:rPr>
                            <a:t>6:</a:t>
                          </a:r>
                          <a:r>
                            <a:rPr lang="en-US" sz="2400" b="1" kern="1200" dirty="0">
                              <a:solidFill>
                                <a:schemeClr val="tx1"/>
                              </a:solidFill>
                              <a:latin typeface="+mj-lt"/>
                              <a:ea typeface="+mn-ea"/>
                              <a:cs typeface="+mn-cs"/>
                            </a:rPr>
                            <a:t>   output </a:t>
                          </a:r>
                          <a14:m>
                            <m:oMath xmlns:m="http://schemas.openxmlformats.org/officeDocument/2006/math">
                              <m:r>
                                <a:rPr lang="en-US" sz="2400" b="0" i="1" dirty="0" smtClean="0">
                                  <a:solidFill>
                                    <a:schemeClr val="tx1"/>
                                  </a:solidFill>
                                  <a:latin typeface="Cambria Math" panose="02040503050406030204" pitchFamily="18" charset="0"/>
                                </a:rPr>
                                <m:t>𝑖</m:t>
                              </m:r>
                            </m:oMath>
                          </a14:m>
                          <a:endParaRPr lang="en-US" sz="2400" b="0" kern="1200" dirty="0">
                            <a:solidFill>
                              <a:schemeClr val="tx1"/>
                            </a:solidFill>
                            <a:latin typeface="+mj-lt"/>
                            <a:ea typeface="+mn-ea"/>
                            <a:cs typeface="+mn-cs"/>
                          </a:endParaRPr>
                        </a:p>
                      </a:txBody>
                      <a:tcPr>
                        <a:noFill/>
                      </a:tcPr>
                    </a:tc>
                    <a:tc>
                      <a:txBody>
                        <a:bodyPr/>
                        <a:lstStyle/>
                        <a:p>
                          <a:pPr marL="0" marR="0" lvl="0" indent="0" algn="r" defTabSz="914400" rtl="0" eaLnBrk="1" fontAlgn="auto" latinLnBrk="0" hangingPunct="1">
                            <a:lnSpc>
                              <a:spcPct val="100000"/>
                            </a:lnSpc>
                            <a:spcBef>
                              <a:spcPts val="600"/>
                            </a:spcBef>
                            <a:spcAft>
                              <a:spcPts val="0"/>
                            </a:spcAft>
                            <a:buClrTx/>
                            <a:buSzTx/>
                            <a:buFontTx/>
                            <a:buNone/>
                            <a:tabLst/>
                            <a:defRPr/>
                          </a:pPr>
                          <a:r>
                            <a:rPr lang="en-US" sz="2400" b="0" kern="1200" dirty="0">
                              <a:solidFill>
                                <a:schemeClr val="tx1"/>
                              </a:solidFill>
                              <a:latin typeface="+mj-lt"/>
                              <a:ea typeface="+mn-ea"/>
                              <a:cs typeface="+mn-cs"/>
                            </a:rPr>
                            <a:t>⊳  output statement</a:t>
                          </a:r>
                          <a:endParaRPr lang="en-US" sz="2400" b="1" kern="1200" dirty="0">
                            <a:solidFill>
                              <a:schemeClr val="tx1"/>
                            </a:solidFill>
                            <a:latin typeface="+mj-lt"/>
                            <a:ea typeface="+mn-ea"/>
                            <a:cs typeface="+mn-cs"/>
                          </a:endParaRPr>
                        </a:p>
                      </a:txBody>
                      <a:tcPr>
                        <a:noFill/>
                      </a:tcPr>
                    </a:tc>
                    <a:extLst>
                      <a:ext uri="{0D108BD9-81ED-4DB2-BD59-A6C34878D82A}">
                        <a16:rowId xmlns:a16="http://schemas.microsoft.com/office/drawing/2014/main" val="3879009675"/>
                      </a:ext>
                    </a:extLst>
                  </a:tr>
                </a:tbl>
              </a:graphicData>
            </a:graphic>
          </p:graphicFrame>
        </mc:Choice>
        <mc:Fallback xmlns="">
          <p:graphicFrame>
            <p:nvGraphicFramePr>
              <p:cNvPr id="2" name="Table 3">
                <a:extLst>
                  <a:ext uri="{FF2B5EF4-FFF2-40B4-BE49-F238E27FC236}">
                    <a16:creationId xmlns:a16="http://schemas.microsoft.com/office/drawing/2014/main" id="{C4E58266-4B03-4442-AF7E-0A1B875644A3}"/>
                  </a:ext>
                </a:extLst>
              </p:cNvPr>
              <p:cNvGraphicFramePr>
                <a:graphicFrameLocks noGrp="1"/>
              </p:cNvGraphicFramePr>
              <p:nvPr>
                <p:extLst>
                  <p:ext uri="{D42A27DB-BD31-4B8C-83A1-F6EECF244321}">
                    <p14:modId xmlns:p14="http://schemas.microsoft.com/office/powerpoint/2010/main" val="939438579"/>
                  </p:ext>
                </p:extLst>
              </p:nvPr>
            </p:nvGraphicFramePr>
            <p:xfrm>
              <a:off x="1578429" y="2154019"/>
              <a:ext cx="8128000" cy="2743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571833362"/>
                        </a:ext>
                      </a:extLst>
                    </a:gridCol>
                    <a:gridCol w="4064000">
                      <a:extLst>
                        <a:ext uri="{9D8B030D-6E8A-4147-A177-3AD203B41FA5}">
                          <a16:colId xmlns:a16="http://schemas.microsoft.com/office/drawing/2014/main" val="1381951265"/>
                        </a:ext>
                      </a:extLst>
                    </a:gridCol>
                  </a:tblGrid>
                  <a:tr h="457200">
                    <a:tc>
                      <a:txBody>
                        <a:bodyPr/>
                        <a:lstStyle/>
                        <a:p>
                          <a:endParaRPr lang="en-US"/>
                        </a:p>
                      </a:txBody>
                      <a:tcPr>
                        <a:blipFill>
                          <a:blip r:embed="rId3"/>
                          <a:stretch>
                            <a:fillRect l="-150" t="-10667" r="-100449" b="-530667"/>
                          </a:stretch>
                        </a:blipFill>
                      </a:tcPr>
                    </a:tc>
                    <a:tc>
                      <a:txBody>
                        <a:bodyPr/>
                        <a:lstStyle/>
                        <a:p>
                          <a:pPr algn="r">
                            <a:lnSpc>
                              <a:spcPct val="100000"/>
                            </a:lnSpc>
                            <a:spcBef>
                              <a:spcPts val="600"/>
                            </a:spcBef>
                            <a:spcAft>
                              <a:spcPts val="0"/>
                            </a:spcAft>
                          </a:pPr>
                          <a:r>
                            <a:rPr lang="en-US" sz="2400" b="0" kern="1200" dirty="0">
                              <a:solidFill>
                                <a:schemeClr val="tx1"/>
                              </a:solidFill>
                              <a:latin typeface="+mj-lt"/>
                              <a:ea typeface="+mn-ea"/>
                              <a:cs typeface="+mn-cs"/>
                            </a:rPr>
                            <a:t>⊳  input statement</a:t>
                          </a:r>
                        </a:p>
                      </a:txBody>
                      <a:tcPr>
                        <a:noFill/>
                      </a:tcPr>
                    </a:tc>
                    <a:extLst>
                      <a:ext uri="{0D108BD9-81ED-4DB2-BD59-A6C34878D82A}">
                        <a16:rowId xmlns:a16="http://schemas.microsoft.com/office/drawing/2014/main" val="873434603"/>
                      </a:ext>
                    </a:extLst>
                  </a:tr>
                  <a:tr h="457200">
                    <a:tc>
                      <a:txBody>
                        <a:bodyPr/>
                        <a:lstStyle/>
                        <a:p>
                          <a:endParaRPr lang="en-US"/>
                        </a:p>
                      </a:txBody>
                      <a:tcPr>
                        <a:blipFill>
                          <a:blip r:embed="rId3"/>
                          <a:stretch>
                            <a:fillRect l="-150" t="-110667" r="-100449" b="-430667"/>
                          </a:stretch>
                        </a:blipFill>
                      </a:tcPr>
                    </a:tc>
                    <a:tc>
                      <a:txBody>
                        <a:bodyPr/>
                        <a:lstStyle/>
                        <a:p>
                          <a:pPr algn="r">
                            <a:lnSpc>
                              <a:spcPct val="100000"/>
                            </a:lnSpc>
                            <a:spcBef>
                              <a:spcPts val="600"/>
                            </a:spcBef>
                            <a:spcAft>
                              <a:spcPts val="0"/>
                            </a:spcAft>
                          </a:pPr>
                          <a:r>
                            <a:rPr lang="en-US" sz="2400" b="0" kern="1200" dirty="0">
                              <a:solidFill>
                                <a:schemeClr val="tx1"/>
                              </a:solidFill>
                              <a:latin typeface="+mj-lt"/>
                              <a:ea typeface="+mn-ea"/>
                              <a:cs typeface="+mn-cs"/>
                            </a:rPr>
                            <a:t>⊳  input statement</a:t>
                          </a:r>
                          <a:endParaRPr lang="en-US" sz="2400" b="1" kern="1200" dirty="0">
                            <a:solidFill>
                              <a:schemeClr val="tx1"/>
                            </a:solidFill>
                            <a:latin typeface="+mj-lt"/>
                            <a:ea typeface="+mn-ea"/>
                            <a:cs typeface="+mn-cs"/>
                          </a:endParaRPr>
                        </a:p>
                      </a:txBody>
                      <a:tcPr>
                        <a:noFill/>
                      </a:tcPr>
                    </a:tc>
                    <a:extLst>
                      <a:ext uri="{0D108BD9-81ED-4DB2-BD59-A6C34878D82A}">
                        <a16:rowId xmlns:a16="http://schemas.microsoft.com/office/drawing/2014/main" val="3430286157"/>
                      </a:ext>
                    </a:extLst>
                  </a:tr>
                  <a:tr h="457200">
                    <a:tc>
                      <a:txBody>
                        <a:bodyPr/>
                        <a:lstStyle/>
                        <a:p>
                          <a:endParaRPr lang="en-US"/>
                        </a:p>
                      </a:txBody>
                      <a:tcPr>
                        <a:blipFill>
                          <a:blip r:embed="rId3"/>
                          <a:stretch>
                            <a:fillRect l="-150" t="-207895" r="-100449" b="-325000"/>
                          </a:stretch>
                        </a:blipFill>
                      </a:tcPr>
                    </a:tc>
                    <a:tc>
                      <a:txBody>
                        <a:bodyPr/>
                        <a:lstStyle/>
                        <a:p>
                          <a:pPr algn="r">
                            <a:lnSpc>
                              <a:spcPct val="100000"/>
                            </a:lnSpc>
                            <a:spcBef>
                              <a:spcPts val="600"/>
                            </a:spcBef>
                            <a:spcAft>
                              <a:spcPts val="0"/>
                            </a:spcAft>
                          </a:pPr>
                          <a:r>
                            <a:rPr lang="en-US" sz="2400" b="0" kern="1200" dirty="0">
                              <a:solidFill>
                                <a:schemeClr val="tx1"/>
                              </a:solidFill>
                              <a:latin typeface="+mj-lt"/>
                              <a:ea typeface="+mn-ea"/>
                              <a:cs typeface="+mn-cs"/>
                            </a:rPr>
                            <a:t>⊳  assignment statement</a:t>
                          </a:r>
                          <a:endParaRPr lang="en-US" sz="2400" b="1" kern="1200" dirty="0">
                            <a:solidFill>
                              <a:schemeClr val="tx1"/>
                            </a:solidFill>
                            <a:latin typeface="+mj-lt"/>
                            <a:ea typeface="+mn-ea"/>
                            <a:cs typeface="+mn-cs"/>
                          </a:endParaRPr>
                        </a:p>
                      </a:txBody>
                      <a:tcPr>
                        <a:noFill/>
                      </a:tcPr>
                    </a:tc>
                    <a:extLst>
                      <a:ext uri="{0D108BD9-81ED-4DB2-BD59-A6C34878D82A}">
                        <a16:rowId xmlns:a16="http://schemas.microsoft.com/office/drawing/2014/main" val="127835810"/>
                      </a:ext>
                    </a:extLst>
                  </a:tr>
                  <a:tr h="457200">
                    <a:tc>
                      <a:txBody>
                        <a:bodyPr/>
                        <a:lstStyle/>
                        <a:p>
                          <a:endParaRPr lang="en-US"/>
                        </a:p>
                      </a:txBody>
                      <a:tcPr>
                        <a:blipFill>
                          <a:blip r:embed="rId3"/>
                          <a:stretch>
                            <a:fillRect l="-150" t="-312000" r="-100449" b="-229333"/>
                          </a:stretch>
                        </a:blipFill>
                      </a:tcPr>
                    </a:tc>
                    <a:tc>
                      <a:txBody>
                        <a:bodyPr/>
                        <a:lstStyle/>
                        <a:p>
                          <a:pPr marL="0" marR="0" lvl="0" indent="0" algn="r" defTabSz="914400" rtl="0" eaLnBrk="1" fontAlgn="auto" latinLnBrk="0" hangingPunct="1">
                            <a:lnSpc>
                              <a:spcPct val="100000"/>
                            </a:lnSpc>
                            <a:spcBef>
                              <a:spcPts val="600"/>
                            </a:spcBef>
                            <a:spcAft>
                              <a:spcPts val="0"/>
                            </a:spcAft>
                            <a:buClrTx/>
                            <a:buSzTx/>
                            <a:buFontTx/>
                            <a:buNone/>
                            <a:tabLst/>
                            <a:defRPr/>
                          </a:pPr>
                          <a:r>
                            <a:rPr lang="en-US" sz="2400" b="0" kern="1200" dirty="0">
                              <a:solidFill>
                                <a:schemeClr val="tx1"/>
                              </a:solidFill>
                              <a:latin typeface="+mj-lt"/>
                              <a:ea typeface="+mn-ea"/>
                              <a:cs typeface="+mn-cs"/>
                            </a:rPr>
                            <a:t>⊳  assignment statement</a:t>
                          </a:r>
                          <a:endParaRPr lang="en-US" sz="2400" b="1" kern="1200" dirty="0">
                            <a:solidFill>
                              <a:schemeClr val="tx1"/>
                            </a:solidFill>
                            <a:latin typeface="+mj-lt"/>
                            <a:ea typeface="+mn-ea"/>
                            <a:cs typeface="+mn-cs"/>
                          </a:endParaRPr>
                        </a:p>
                      </a:txBody>
                      <a:tcPr>
                        <a:noFill/>
                      </a:tcPr>
                    </a:tc>
                    <a:extLst>
                      <a:ext uri="{0D108BD9-81ED-4DB2-BD59-A6C34878D82A}">
                        <a16:rowId xmlns:a16="http://schemas.microsoft.com/office/drawing/2014/main" val="3339446464"/>
                      </a:ext>
                    </a:extLst>
                  </a:tr>
                  <a:tr h="457200">
                    <a:tc>
                      <a:txBody>
                        <a:bodyPr/>
                        <a:lstStyle/>
                        <a:p>
                          <a:endParaRPr lang="en-US"/>
                        </a:p>
                      </a:txBody>
                      <a:tcPr>
                        <a:blipFill>
                          <a:blip r:embed="rId3"/>
                          <a:stretch>
                            <a:fillRect l="-150" t="-412000" r="-100449" b="-129333"/>
                          </a:stretch>
                        </a:blipFill>
                      </a:tcPr>
                    </a:tc>
                    <a:tc>
                      <a:txBody>
                        <a:bodyPr/>
                        <a:lstStyle/>
                        <a:p>
                          <a:pPr marL="0" marR="0" lvl="0" indent="0" algn="r" defTabSz="914400" rtl="0" eaLnBrk="1" fontAlgn="auto" latinLnBrk="0" hangingPunct="1">
                            <a:lnSpc>
                              <a:spcPct val="100000"/>
                            </a:lnSpc>
                            <a:spcBef>
                              <a:spcPts val="600"/>
                            </a:spcBef>
                            <a:spcAft>
                              <a:spcPts val="0"/>
                            </a:spcAft>
                            <a:buClrTx/>
                            <a:buSzTx/>
                            <a:buFontTx/>
                            <a:buNone/>
                            <a:tabLst/>
                            <a:defRPr/>
                          </a:pPr>
                          <a:r>
                            <a:rPr lang="en-US" sz="2400" b="0" kern="1200" dirty="0">
                              <a:solidFill>
                                <a:schemeClr val="tx1"/>
                              </a:solidFill>
                              <a:latin typeface="+mj-lt"/>
                              <a:ea typeface="+mn-ea"/>
                              <a:cs typeface="+mn-cs"/>
                            </a:rPr>
                            <a:t>⊳  swap statement</a:t>
                          </a:r>
                          <a:endParaRPr lang="en-US" sz="2400" b="1" kern="1200" dirty="0">
                            <a:solidFill>
                              <a:schemeClr val="tx1"/>
                            </a:solidFill>
                            <a:latin typeface="+mj-lt"/>
                            <a:ea typeface="+mn-ea"/>
                            <a:cs typeface="+mn-cs"/>
                          </a:endParaRPr>
                        </a:p>
                      </a:txBody>
                      <a:tcPr>
                        <a:noFill/>
                      </a:tcPr>
                    </a:tc>
                    <a:extLst>
                      <a:ext uri="{0D108BD9-81ED-4DB2-BD59-A6C34878D82A}">
                        <a16:rowId xmlns:a16="http://schemas.microsoft.com/office/drawing/2014/main" val="3645704433"/>
                      </a:ext>
                    </a:extLst>
                  </a:tr>
                  <a:tr h="457200">
                    <a:tc>
                      <a:txBody>
                        <a:bodyPr/>
                        <a:lstStyle/>
                        <a:p>
                          <a:endParaRPr lang="en-US"/>
                        </a:p>
                      </a:txBody>
                      <a:tcPr>
                        <a:blipFill>
                          <a:blip r:embed="rId3"/>
                          <a:stretch>
                            <a:fillRect l="-150" t="-512000" r="-100449" b="-29333"/>
                          </a:stretch>
                        </a:blipFill>
                      </a:tcPr>
                    </a:tc>
                    <a:tc>
                      <a:txBody>
                        <a:bodyPr/>
                        <a:lstStyle/>
                        <a:p>
                          <a:pPr marL="0" marR="0" lvl="0" indent="0" algn="r" defTabSz="914400" rtl="0" eaLnBrk="1" fontAlgn="auto" latinLnBrk="0" hangingPunct="1">
                            <a:lnSpc>
                              <a:spcPct val="100000"/>
                            </a:lnSpc>
                            <a:spcBef>
                              <a:spcPts val="600"/>
                            </a:spcBef>
                            <a:spcAft>
                              <a:spcPts val="0"/>
                            </a:spcAft>
                            <a:buClrTx/>
                            <a:buSzTx/>
                            <a:buFontTx/>
                            <a:buNone/>
                            <a:tabLst/>
                            <a:defRPr/>
                          </a:pPr>
                          <a:r>
                            <a:rPr lang="en-US" sz="2400" b="0" kern="1200" dirty="0">
                              <a:solidFill>
                                <a:schemeClr val="tx1"/>
                              </a:solidFill>
                              <a:latin typeface="+mj-lt"/>
                              <a:ea typeface="+mn-ea"/>
                              <a:cs typeface="+mn-cs"/>
                            </a:rPr>
                            <a:t>⊳  output statement</a:t>
                          </a:r>
                          <a:endParaRPr lang="en-US" sz="2400" b="1" kern="1200" dirty="0">
                            <a:solidFill>
                              <a:schemeClr val="tx1"/>
                            </a:solidFill>
                            <a:latin typeface="+mj-lt"/>
                            <a:ea typeface="+mn-ea"/>
                            <a:cs typeface="+mn-cs"/>
                          </a:endParaRPr>
                        </a:p>
                      </a:txBody>
                      <a:tcPr>
                        <a:noFill/>
                      </a:tcPr>
                    </a:tc>
                    <a:extLst>
                      <a:ext uri="{0D108BD9-81ED-4DB2-BD59-A6C34878D82A}">
                        <a16:rowId xmlns:a16="http://schemas.microsoft.com/office/drawing/2014/main" val="3879009675"/>
                      </a:ext>
                    </a:extLst>
                  </a:tr>
                </a:tbl>
              </a:graphicData>
            </a:graphic>
          </p:graphicFrame>
        </mc:Fallback>
      </mc:AlternateContent>
    </p:spTree>
    <p:custDataLst>
      <p:tags r:id="rId1"/>
    </p:custDataLst>
    <p:extLst>
      <p:ext uri="{BB962C8B-B14F-4D97-AF65-F5344CB8AC3E}">
        <p14:creationId xmlns:p14="http://schemas.microsoft.com/office/powerpoint/2010/main" val="2424690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43000" y="554038"/>
            <a:ext cx="7086600" cy="436563"/>
          </a:xfrm>
        </p:spPr>
        <p:txBody>
          <a:bodyPr/>
          <a:lstStyle/>
          <a:p>
            <a:r>
              <a:rPr lang="en-US" sz="4000" dirty="0"/>
              <a:t>Components of an Algorithm</a:t>
            </a:r>
          </a:p>
        </p:txBody>
      </p:sp>
      <p:sp>
        <p:nvSpPr>
          <p:cNvPr id="3075" name="Rectangle 3"/>
          <p:cNvSpPr>
            <a:spLocks noGrp="1" noChangeArrowheads="1"/>
          </p:cNvSpPr>
          <p:nvPr>
            <p:ph type="body" idx="1"/>
          </p:nvPr>
        </p:nvSpPr>
        <p:spPr>
          <a:xfrm>
            <a:off x="1055911" y="1453242"/>
            <a:ext cx="5846913" cy="5252357"/>
          </a:xfrm>
          <a:ln w="15875">
            <a:noFill/>
          </a:ln>
        </p:spPr>
        <p:txBody>
          <a:bodyPr>
            <a:normAutofit/>
          </a:bodyPr>
          <a:lstStyle/>
          <a:p>
            <a:pPr algn="just"/>
            <a:r>
              <a:rPr lang="en-US" sz="2400" b="1" dirty="0">
                <a:solidFill>
                  <a:srgbClr val="FF0000"/>
                </a:solidFill>
              </a:rPr>
              <a:t>Selections Example:</a:t>
            </a:r>
          </a:p>
          <a:p>
            <a:pPr marL="114300" indent="0" algn="just">
              <a:buNone/>
            </a:pPr>
            <a:endParaRPr lang="en-US" sz="2400" b="1" dirty="0">
              <a:solidFill>
                <a:srgbClr val="FF0000"/>
              </a:solidFill>
            </a:endParaRPr>
          </a:p>
        </p:txBody>
      </p:sp>
      <p:sp>
        <p:nvSpPr>
          <p:cNvPr id="3" name="Slide Number Placeholder 2"/>
          <p:cNvSpPr>
            <a:spLocks noGrp="1"/>
          </p:cNvSpPr>
          <p:nvPr>
            <p:ph type="sldNum" sz="quarter" idx="12"/>
          </p:nvPr>
        </p:nvSpPr>
        <p:spPr/>
        <p:txBody>
          <a:bodyPr/>
          <a:lstStyle/>
          <a:p>
            <a:fld id="{3485D9CA-6DAA-4C3C-A3E2-EDEA918D5F89}" type="slidenum">
              <a:rPr lang="en-US">
                <a:latin typeface="Calibri"/>
              </a:rPr>
              <a:pPr/>
              <a:t>7</a:t>
            </a:fld>
            <a:endParaRPr lang="en-US">
              <a:latin typeface="Calibri"/>
            </a:endParaRPr>
          </a:p>
        </p:txBody>
      </p:sp>
      <mc:AlternateContent xmlns:mc="http://schemas.openxmlformats.org/markup-compatibility/2006" xmlns:a14="http://schemas.microsoft.com/office/drawing/2010/main">
        <mc:Choice Requires="a14">
          <p:graphicFrame>
            <p:nvGraphicFramePr>
              <p:cNvPr id="2" name="Table 3">
                <a:extLst>
                  <a:ext uri="{FF2B5EF4-FFF2-40B4-BE49-F238E27FC236}">
                    <a16:creationId xmlns:a16="http://schemas.microsoft.com/office/drawing/2014/main" id="{C4E58266-4B03-4442-AF7E-0A1B875644A3}"/>
                  </a:ext>
                </a:extLst>
              </p:cNvPr>
              <p:cNvGraphicFramePr>
                <a:graphicFrameLocks noGrp="1"/>
              </p:cNvGraphicFramePr>
              <p:nvPr>
                <p:extLst>
                  <p:ext uri="{D42A27DB-BD31-4B8C-83A1-F6EECF244321}">
                    <p14:modId xmlns:p14="http://schemas.microsoft.com/office/powerpoint/2010/main" val="2908340312"/>
                  </p:ext>
                </p:extLst>
              </p:nvPr>
            </p:nvGraphicFramePr>
            <p:xfrm>
              <a:off x="1578429" y="2154019"/>
              <a:ext cx="4929948" cy="1371600"/>
            </p:xfrm>
            <a:graphic>
              <a:graphicData uri="http://schemas.openxmlformats.org/drawingml/2006/table">
                <a:tbl>
                  <a:tblPr firstRow="1" bandRow="1">
                    <a:tableStyleId>{5C22544A-7EE6-4342-B048-85BDC9FD1C3A}</a:tableStyleId>
                  </a:tblPr>
                  <a:tblGrid>
                    <a:gridCol w="4929948">
                      <a:extLst>
                        <a:ext uri="{9D8B030D-6E8A-4147-A177-3AD203B41FA5}">
                          <a16:colId xmlns:a16="http://schemas.microsoft.com/office/drawing/2014/main" val="571833362"/>
                        </a:ext>
                      </a:extLst>
                    </a:gridCol>
                  </a:tblGrid>
                  <a:tr h="370840">
                    <a:tc>
                      <a:txBody>
                        <a:bodyPr/>
                        <a:lstStyle/>
                        <a:p>
                          <a:pPr>
                            <a:lnSpc>
                              <a:spcPct val="100000"/>
                            </a:lnSpc>
                            <a:spcBef>
                              <a:spcPts val="600"/>
                            </a:spcBef>
                            <a:spcAft>
                              <a:spcPts val="0"/>
                            </a:spcAft>
                          </a:pPr>
                          <a:r>
                            <a:rPr lang="en-US" sz="2400" b="1" kern="1200" dirty="0">
                              <a:solidFill>
                                <a:schemeClr val="tx1"/>
                              </a:solidFill>
                              <a:latin typeface="+mj-lt"/>
                              <a:ea typeface="+mn-ea"/>
                              <a:cs typeface="+mn-cs"/>
                            </a:rPr>
                            <a:t>if </a:t>
                          </a:r>
                          <a14:m>
                            <m:oMath xmlns:m="http://schemas.openxmlformats.org/officeDocument/2006/math">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𝑠𝑜𝑚𝑒</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 </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𝑐𝑜𝑛𝑑𝑖𝑡𝑖𝑜𝑛</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 </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𝑖𝑠</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 </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𝑡𝑟𝑢𝑒</m:t>
                              </m:r>
                            </m:oMath>
                          </a14:m>
                          <a:r>
                            <a:rPr lang="en-US" sz="2400" b="0" kern="1200" dirty="0">
                              <a:solidFill>
                                <a:schemeClr val="tx1"/>
                              </a:solidFill>
                              <a:latin typeface="+mj-lt"/>
                              <a:ea typeface="+mn-ea"/>
                              <a:cs typeface="+mn-cs"/>
                            </a:rPr>
                            <a:t> </a:t>
                          </a:r>
                          <a:r>
                            <a:rPr lang="en-US" sz="2400" b="1" kern="1200" dirty="0">
                              <a:solidFill>
                                <a:schemeClr val="tx1"/>
                              </a:solidFill>
                              <a:latin typeface="+mj-lt"/>
                              <a:ea typeface="+mn-ea"/>
                              <a:cs typeface="+mn-cs"/>
                            </a:rPr>
                            <a:t>then</a:t>
                          </a:r>
                        </a:p>
                      </a:txBody>
                      <a:tcPr>
                        <a:noFill/>
                      </a:tcPr>
                    </a:tc>
                    <a:extLst>
                      <a:ext uri="{0D108BD9-81ED-4DB2-BD59-A6C34878D82A}">
                        <a16:rowId xmlns:a16="http://schemas.microsoft.com/office/drawing/2014/main" val="873434603"/>
                      </a:ext>
                    </a:extLst>
                  </a:tr>
                  <a:tr h="370840">
                    <a:tc>
                      <a: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sz="2400" b="0" kern="1200" noProof="0" dirty="0">
                              <a:solidFill>
                                <a:schemeClr val="tx1"/>
                              </a:solidFill>
                              <a:latin typeface="+mj-lt"/>
                              <a:ea typeface="+mn-ea"/>
                              <a:cs typeface="+mn-cs"/>
                            </a:rPr>
                            <a:t>          statement (or sequence)</a:t>
                          </a:r>
                          <a:endParaRPr lang="en-US" sz="2400" b="0" kern="1200" dirty="0">
                            <a:solidFill>
                              <a:schemeClr val="tx1"/>
                            </a:solidFill>
                            <a:latin typeface="+mj-lt"/>
                            <a:ea typeface="+mn-ea"/>
                            <a:cs typeface="+mn-cs"/>
                          </a:endParaRPr>
                        </a:p>
                      </a:txBody>
                      <a:tcPr>
                        <a:noFill/>
                      </a:tcPr>
                    </a:tc>
                    <a:extLst>
                      <a:ext uri="{0D108BD9-81ED-4DB2-BD59-A6C34878D82A}">
                        <a16:rowId xmlns:a16="http://schemas.microsoft.com/office/drawing/2014/main" val="3430286157"/>
                      </a:ext>
                    </a:extLst>
                  </a:tr>
                  <a:tr h="370840">
                    <a:tc>
                      <a:txBody>
                        <a:bodyPr/>
                        <a:lstStyle/>
                        <a:p>
                          <a:pPr>
                            <a:lnSpc>
                              <a:spcPct val="100000"/>
                            </a:lnSpc>
                            <a:spcBef>
                              <a:spcPts val="600"/>
                            </a:spcBef>
                            <a:spcAft>
                              <a:spcPts val="0"/>
                            </a:spcAft>
                          </a:pPr>
                          <a:r>
                            <a:rPr lang="en-US" sz="2400" b="1" kern="1200" dirty="0">
                              <a:solidFill>
                                <a:schemeClr val="tx1"/>
                              </a:solidFill>
                              <a:latin typeface="+mj-lt"/>
                              <a:ea typeface="+mn-ea"/>
                              <a:cs typeface="+mn-cs"/>
                            </a:rPr>
                            <a:t>end if</a:t>
                          </a:r>
                        </a:p>
                      </a:txBody>
                      <a:tcPr>
                        <a:noFill/>
                      </a:tcPr>
                    </a:tc>
                    <a:extLst>
                      <a:ext uri="{0D108BD9-81ED-4DB2-BD59-A6C34878D82A}">
                        <a16:rowId xmlns:a16="http://schemas.microsoft.com/office/drawing/2014/main" val="127835810"/>
                      </a:ext>
                    </a:extLst>
                  </a:tr>
                </a:tbl>
              </a:graphicData>
            </a:graphic>
          </p:graphicFrame>
        </mc:Choice>
        <mc:Fallback xmlns="">
          <p:graphicFrame>
            <p:nvGraphicFramePr>
              <p:cNvPr id="2" name="Table 3">
                <a:extLst>
                  <a:ext uri="{FF2B5EF4-FFF2-40B4-BE49-F238E27FC236}">
                    <a16:creationId xmlns:a16="http://schemas.microsoft.com/office/drawing/2014/main" id="{C4E58266-4B03-4442-AF7E-0A1B875644A3}"/>
                  </a:ext>
                </a:extLst>
              </p:cNvPr>
              <p:cNvGraphicFramePr>
                <a:graphicFrameLocks noGrp="1"/>
              </p:cNvGraphicFramePr>
              <p:nvPr>
                <p:extLst>
                  <p:ext uri="{D42A27DB-BD31-4B8C-83A1-F6EECF244321}">
                    <p14:modId xmlns:p14="http://schemas.microsoft.com/office/powerpoint/2010/main" val="2908340312"/>
                  </p:ext>
                </p:extLst>
              </p:nvPr>
            </p:nvGraphicFramePr>
            <p:xfrm>
              <a:off x="1578429" y="2154019"/>
              <a:ext cx="4929948" cy="1371600"/>
            </p:xfrm>
            <a:graphic>
              <a:graphicData uri="http://schemas.openxmlformats.org/drawingml/2006/table">
                <a:tbl>
                  <a:tblPr firstRow="1" bandRow="1">
                    <a:tableStyleId>{5C22544A-7EE6-4342-B048-85BDC9FD1C3A}</a:tableStyleId>
                  </a:tblPr>
                  <a:tblGrid>
                    <a:gridCol w="4929948">
                      <a:extLst>
                        <a:ext uri="{9D8B030D-6E8A-4147-A177-3AD203B41FA5}">
                          <a16:colId xmlns:a16="http://schemas.microsoft.com/office/drawing/2014/main" val="571833362"/>
                        </a:ext>
                      </a:extLst>
                    </a:gridCol>
                  </a:tblGrid>
                  <a:tr h="457200">
                    <a:tc>
                      <a:txBody>
                        <a:bodyPr/>
                        <a:lstStyle/>
                        <a:p>
                          <a:endParaRPr lang="en-US"/>
                        </a:p>
                      </a:txBody>
                      <a:tcPr>
                        <a:blipFill>
                          <a:blip r:embed="rId3"/>
                          <a:stretch>
                            <a:fillRect l="-123" t="-10667" r="-494" b="-230667"/>
                          </a:stretch>
                        </a:blipFill>
                      </a:tcPr>
                    </a:tc>
                    <a:extLst>
                      <a:ext uri="{0D108BD9-81ED-4DB2-BD59-A6C34878D82A}">
                        <a16:rowId xmlns:a16="http://schemas.microsoft.com/office/drawing/2014/main" val="873434603"/>
                      </a:ext>
                    </a:extLst>
                  </a:tr>
                  <a:tr h="457200">
                    <a:tc>
                      <a: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sz="2400" b="0" kern="1200" noProof="0" dirty="0">
                              <a:solidFill>
                                <a:schemeClr val="tx1"/>
                              </a:solidFill>
                              <a:latin typeface="+mj-lt"/>
                              <a:ea typeface="+mn-ea"/>
                              <a:cs typeface="+mn-cs"/>
                            </a:rPr>
                            <a:t>          statement (or sequence)</a:t>
                          </a:r>
                          <a:endParaRPr lang="en-US" sz="2400" b="0" kern="1200" dirty="0">
                            <a:solidFill>
                              <a:schemeClr val="tx1"/>
                            </a:solidFill>
                            <a:latin typeface="+mj-lt"/>
                            <a:ea typeface="+mn-ea"/>
                            <a:cs typeface="+mn-cs"/>
                          </a:endParaRPr>
                        </a:p>
                      </a:txBody>
                      <a:tcPr>
                        <a:noFill/>
                      </a:tcPr>
                    </a:tc>
                    <a:extLst>
                      <a:ext uri="{0D108BD9-81ED-4DB2-BD59-A6C34878D82A}">
                        <a16:rowId xmlns:a16="http://schemas.microsoft.com/office/drawing/2014/main" val="3430286157"/>
                      </a:ext>
                    </a:extLst>
                  </a:tr>
                  <a:tr h="457200">
                    <a:tc>
                      <a:txBody>
                        <a:bodyPr/>
                        <a:lstStyle/>
                        <a:p>
                          <a:pPr>
                            <a:lnSpc>
                              <a:spcPct val="100000"/>
                            </a:lnSpc>
                            <a:spcBef>
                              <a:spcPts val="600"/>
                            </a:spcBef>
                            <a:spcAft>
                              <a:spcPts val="0"/>
                            </a:spcAft>
                          </a:pPr>
                          <a:r>
                            <a:rPr lang="en-US" sz="2400" b="1" kern="1200" dirty="0">
                              <a:solidFill>
                                <a:schemeClr val="tx1"/>
                              </a:solidFill>
                              <a:latin typeface="+mj-lt"/>
                              <a:ea typeface="+mn-ea"/>
                              <a:cs typeface="+mn-cs"/>
                            </a:rPr>
                            <a:t>end if</a:t>
                          </a:r>
                        </a:p>
                      </a:txBody>
                      <a:tcPr>
                        <a:noFill/>
                      </a:tcPr>
                    </a:tc>
                    <a:extLst>
                      <a:ext uri="{0D108BD9-81ED-4DB2-BD59-A6C34878D82A}">
                        <a16:rowId xmlns:a16="http://schemas.microsoft.com/office/drawing/2014/main" val="127835810"/>
                      </a:ext>
                    </a:extLst>
                  </a:tr>
                </a:tbl>
              </a:graphicData>
            </a:graphic>
          </p:graphicFrame>
        </mc:Fallback>
      </mc:AlternateContent>
      <p:grpSp>
        <p:nvGrpSpPr>
          <p:cNvPr id="35" name="Group 34">
            <a:extLst>
              <a:ext uri="{FF2B5EF4-FFF2-40B4-BE49-F238E27FC236}">
                <a16:creationId xmlns:a16="http://schemas.microsoft.com/office/drawing/2014/main" id="{BBE2EEEE-B29F-49FA-8A3A-4BCEC23189B4}"/>
              </a:ext>
            </a:extLst>
          </p:cNvPr>
          <p:cNvGrpSpPr/>
          <p:nvPr/>
        </p:nvGrpSpPr>
        <p:grpSpPr>
          <a:xfrm>
            <a:off x="2059582" y="3649354"/>
            <a:ext cx="2326252" cy="2932509"/>
            <a:chOff x="5868384" y="2452811"/>
            <a:chExt cx="2326252" cy="2932509"/>
          </a:xfrm>
        </p:grpSpPr>
        <p:sp>
          <p:nvSpPr>
            <p:cNvPr id="7" name="AutoShape 11">
              <a:extLst>
                <a:ext uri="{FF2B5EF4-FFF2-40B4-BE49-F238E27FC236}">
                  <a16:creationId xmlns:a16="http://schemas.microsoft.com/office/drawing/2014/main" id="{3D38BA0F-4863-495C-BE14-D7F99219AFEF}"/>
                </a:ext>
              </a:extLst>
            </p:cNvPr>
            <p:cNvSpPr>
              <a:spLocks noChangeArrowheads="1"/>
            </p:cNvSpPr>
            <p:nvPr/>
          </p:nvSpPr>
          <p:spPr bwMode="auto">
            <a:xfrm>
              <a:off x="6826211" y="3067491"/>
              <a:ext cx="1368425" cy="719137"/>
            </a:xfrm>
            <a:prstGeom prst="flowChartDecision">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buClr>
                  <a:schemeClr val="accent1"/>
                </a:buClr>
                <a:buSzPct val="80000"/>
                <a:buFont typeface="Wingdings 2" pitchFamily="18" charset="2"/>
                <a:buChar char=""/>
                <a:defRPr sz="3200">
                  <a:solidFill>
                    <a:schemeClr val="tx1"/>
                  </a:solidFill>
                  <a:latin typeface="Corbel" pitchFamily="34" charset="0"/>
                </a:defRPr>
              </a:lvl1pPr>
              <a:lvl2pPr marL="742950" indent="-285750">
                <a:spcBef>
                  <a:spcPct val="20000"/>
                </a:spcBef>
                <a:buClr>
                  <a:schemeClr val="accent2"/>
                </a:buClr>
                <a:buSzPct val="90000"/>
                <a:buFont typeface="Wingdings" pitchFamily="2" charset="2"/>
                <a:buChar char=""/>
                <a:defRPr sz="2800">
                  <a:solidFill>
                    <a:schemeClr val="tx1"/>
                  </a:solidFill>
                  <a:latin typeface="Corbel" pitchFamily="34" charset="0"/>
                </a:defRPr>
              </a:lvl2pPr>
              <a:lvl3pPr marL="1143000" indent="-228600">
                <a:spcBef>
                  <a:spcPct val="20000"/>
                </a:spcBef>
                <a:buClr>
                  <a:srgbClr val="E66C7D"/>
                </a:buClr>
                <a:buFont typeface="Arial" charset="0"/>
                <a:buChar char="▪"/>
                <a:defRPr sz="2400">
                  <a:solidFill>
                    <a:schemeClr val="tx1"/>
                  </a:solidFill>
                  <a:latin typeface="Corbel" pitchFamily="34" charset="0"/>
                </a:defRPr>
              </a:lvl3pPr>
              <a:lvl4pPr marL="1600200" indent="-228600">
                <a:spcBef>
                  <a:spcPct val="20000"/>
                </a:spcBef>
                <a:buClr>
                  <a:srgbClr val="6BB76D"/>
                </a:buClr>
                <a:buFont typeface="Arial" charset="0"/>
                <a:buChar char="▪"/>
                <a:defRPr sz="2000">
                  <a:solidFill>
                    <a:schemeClr val="tx1"/>
                  </a:solidFill>
                  <a:latin typeface="Corbel" pitchFamily="34" charset="0"/>
                </a:defRPr>
              </a:lvl4pPr>
              <a:lvl5pPr marL="2057400" indent="-228600">
                <a:spcBef>
                  <a:spcPct val="20000"/>
                </a:spcBef>
                <a:buClr>
                  <a:srgbClr val="E88651"/>
                </a:buClr>
                <a:buFont typeface="Wingdings 3" pitchFamily="18" charset="2"/>
                <a:buChar char=""/>
                <a:defRPr sz="2000">
                  <a:solidFill>
                    <a:schemeClr val="tx1"/>
                  </a:solidFill>
                  <a:latin typeface="Corbel" pitchFamily="34" charset="0"/>
                </a:defRPr>
              </a:lvl5pPr>
              <a:lvl6pPr marL="25146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6pPr>
              <a:lvl7pPr marL="29718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7pPr>
              <a:lvl8pPr marL="34290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8pPr>
              <a:lvl9pPr marL="38862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9pPr>
            </a:lstStyle>
            <a:p>
              <a:pPr eaLnBrk="1" hangingPunct="1">
                <a:buClrTx/>
                <a:buSzTx/>
                <a:buFontTx/>
                <a:buNone/>
              </a:pPr>
              <a:endParaRPr lang="en-US" altLang="en-US" sz="1800">
                <a:latin typeface="Arial" charset="0"/>
              </a:endParaRPr>
            </a:p>
          </p:txBody>
        </p:sp>
        <p:sp>
          <p:nvSpPr>
            <p:cNvPr id="8" name="Text Box 14">
              <a:extLst>
                <a:ext uri="{FF2B5EF4-FFF2-40B4-BE49-F238E27FC236}">
                  <a16:creationId xmlns:a16="http://schemas.microsoft.com/office/drawing/2014/main" id="{FDEAA0CD-4320-4CA0-803B-3F2910C9237B}"/>
                </a:ext>
              </a:extLst>
            </p:cNvPr>
            <p:cNvSpPr txBox="1">
              <a:spLocks noChangeArrowheads="1"/>
            </p:cNvSpPr>
            <p:nvPr/>
          </p:nvSpPr>
          <p:spPr bwMode="auto">
            <a:xfrm>
              <a:off x="5868384" y="3882885"/>
              <a:ext cx="671979" cy="369332"/>
            </a:xfrm>
            <a:prstGeom prst="rect">
              <a:avLst/>
            </a:prstGeom>
            <a:noFill/>
            <a:ln w="12700" cap="sq">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buClr>
                  <a:schemeClr val="accent1"/>
                </a:buClr>
                <a:buSzPct val="80000"/>
                <a:buFont typeface="Wingdings 2" pitchFamily="18" charset="2"/>
                <a:buChar char=""/>
                <a:defRPr sz="3200">
                  <a:solidFill>
                    <a:schemeClr val="tx1"/>
                  </a:solidFill>
                  <a:latin typeface="Corbel" pitchFamily="34" charset="0"/>
                </a:defRPr>
              </a:lvl1pPr>
              <a:lvl2pPr marL="742950" indent="-285750">
                <a:spcBef>
                  <a:spcPct val="20000"/>
                </a:spcBef>
                <a:buClr>
                  <a:schemeClr val="accent2"/>
                </a:buClr>
                <a:buSzPct val="90000"/>
                <a:buFont typeface="Wingdings" pitchFamily="2" charset="2"/>
                <a:buChar char=""/>
                <a:defRPr sz="2800">
                  <a:solidFill>
                    <a:schemeClr val="tx1"/>
                  </a:solidFill>
                  <a:latin typeface="Corbel" pitchFamily="34" charset="0"/>
                </a:defRPr>
              </a:lvl2pPr>
              <a:lvl3pPr marL="1143000" indent="-228600">
                <a:spcBef>
                  <a:spcPct val="20000"/>
                </a:spcBef>
                <a:buClr>
                  <a:srgbClr val="E66C7D"/>
                </a:buClr>
                <a:buFont typeface="Arial" charset="0"/>
                <a:buChar char="▪"/>
                <a:defRPr sz="2400">
                  <a:solidFill>
                    <a:schemeClr val="tx1"/>
                  </a:solidFill>
                  <a:latin typeface="Corbel" pitchFamily="34" charset="0"/>
                </a:defRPr>
              </a:lvl3pPr>
              <a:lvl4pPr marL="1600200" indent="-228600">
                <a:spcBef>
                  <a:spcPct val="20000"/>
                </a:spcBef>
                <a:buClr>
                  <a:srgbClr val="6BB76D"/>
                </a:buClr>
                <a:buFont typeface="Arial" charset="0"/>
                <a:buChar char="▪"/>
                <a:defRPr sz="2000">
                  <a:solidFill>
                    <a:schemeClr val="tx1"/>
                  </a:solidFill>
                  <a:latin typeface="Corbel" pitchFamily="34" charset="0"/>
                </a:defRPr>
              </a:lvl4pPr>
              <a:lvl5pPr marL="2057400" indent="-228600">
                <a:spcBef>
                  <a:spcPct val="20000"/>
                </a:spcBef>
                <a:buClr>
                  <a:srgbClr val="E88651"/>
                </a:buClr>
                <a:buFont typeface="Wingdings 3" pitchFamily="18" charset="2"/>
                <a:buChar char=""/>
                <a:defRPr sz="2000">
                  <a:solidFill>
                    <a:schemeClr val="tx1"/>
                  </a:solidFill>
                  <a:latin typeface="Corbel" pitchFamily="34" charset="0"/>
                </a:defRPr>
              </a:lvl5pPr>
              <a:lvl6pPr marL="25146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6pPr>
              <a:lvl7pPr marL="29718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7pPr>
              <a:lvl8pPr marL="34290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8pPr>
              <a:lvl9pPr marL="38862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9pPr>
            </a:lstStyle>
            <a:p>
              <a:pPr eaLnBrk="1" hangingPunct="1">
                <a:buClrTx/>
                <a:buSzTx/>
                <a:buFontTx/>
                <a:buNone/>
              </a:pPr>
              <a:r>
                <a:rPr lang="en-US" altLang="en-US" sz="1800" dirty="0">
                  <a:latin typeface="Arial" charset="0"/>
                </a:rPr>
                <a:t>false</a:t>
              </a:r>
            </a:p>
          </p:txBody>
        </p:sp>
        <p:sp>
          <p:nvSpPr>
            <p:cNvPr id="9" name="Text Box 15">
              <a:extLst>
                <a:ext uri="{FF2B5EF4-FFF2-40B4-BE49-F238E27FC236}">
                  <a16:creationId xmlns:a16="http://schemas.microsoft.com/office/drawing/2014/main" id="{F411D1F8-372E-46C2-85C8-A6C4E45BE38F}"/>
                </a:ext>
              </a:extLst>
            </p:cNvPr>
            <p:cNvSpPr txBox="1">
              <a:spLocks noChangeArrowheads="1"/>
            </p:cNvSpPr>
            <p:nvPr/>
          </p:nvSpPr>
          <p:spPr bwMode="auto">
            <a:xfrm>
              <a:off x="6922419" y="4401308"/>
              <a:ext cx="1197764" cy="369332"/>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buClr>
                  <a:schemeClr val="accent1"/>
                </a:buClr>
                <a:buSzPct val="80000"/>
                <a:buFont typeface="Wingdings 2" pitchFamily="18" charset="2"/>
                <a:buChar char=""/>
                <a:defRPr sz="3200">
                  <a:solidFill>
                    <a:schemeClr val="tx1"/>
                  </a:solidFill>
                  <a:latin typeface="Corbel" pitchFamily="34" charset="0"/>
                </a:defRPr>
              </a:lvl1pPr>
              <a:lvl2pPr marL="742950" indent="-285750">
                <a:spcBef>
                  <a:spcPct val="20000"/>
                </a:spcBef>
                <a:buClr>
                  <a:schemeClr val="accent2"/>
                </a:buClr>
                <a:buSzPct val="90000"/>
                <a:buFont typeface="Wingdings" pitchFamily="2" charset="2"/>
                <a:buChar char=""/>
                <a:defRPr sz="2800">
                  <a:solidFill>
                    <a:schemeClr val="tx1"/>
                  </a:solidFill>
                  <a:latin typeface="Corbel" pitchFamily="34" charset="0"/>
                </a:defRPr>
              </a:lvl2pPr>
              <a:lvl3pPr marL="1143000" indent="-228600">
                <a:spcBef>
                  <a:spcPct val="20000"/>
                </a:spcBef>
                <a:buClr>
                  <a:srgbClr val="E66C7D"/>
                </a:buClr>
                <a:buFont typeface="Arial" charset="0"/>
                <a:buChar char="▪"/>
                <a:defRPr sz="2400">
                  <a:solidFill>
                    <a:schemeClr val="tx1"/>
                  </a:solidFill>
                  <a:latin typeface="Corbel" pitchFamily="34" charset="0"/>
                </a:defRPr>
              </a:lvl3pPr>
              <a:lvl4pPr marL="1600200" indent="-228600">
                <a:spcBef>
                  <a:spcPct val="20000"/>
                </a:spcBef>
                <a:buClr>
                  <a:srgbClr val="6BB76D"/>
                </a:buClr>
                <a:buFont typeface="Arial" charset="0"/>
                <a:buChar char="▪"/>
                <a:defRPr sz="2000">
                  <a:solidFill>
                    <a:schemeClr val="tx1"/>
                  </a:solidFill>
                  <a:latin typeface="Corbel" pitchFamily="34" charset="0"/>
                </a:defRPr>
              </a:lvl4pPr>
              <a:lvl5pPr marL="2057400" indent="-228600">
                <a:spcBef>
                  <a:spcPct val="20000"/>
                </a:spcBef>
                <a:buClr>
                  <a:srgbClr val="E88651"/>
                </a:buClr>
                <a:buFont typeface="Wingdings 3" pitchFamily="18" charset="2"/>
                <a:buChar char=""/>
                <a:defRPr sz="2000">
                  <a:solidFill>
                    <a:schemeClr val="tx1"/>
                  </a:solidFill>
                  <a:latin typeface="Corbel" pitchFamily="34" charset="0"/>
                </a:defRPr>
              </a:lvl5pPr>
              <a:lvl6pPr marL="25146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6pPr>
              <a:lvl7pPr marL="29718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7pPr>
              <a:lvl8pPr marL="34290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8pPr>
              <a:lvl9pPr marL="38862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9pPr>
            </a:lstStyle>
            <a:p>
              <a:pPr eaLnBrk="1" hangingPunct="1">
                <a:buClrTx/>
                <a:buSzTx/>
                <a:buFontTx/>
                <a:buNone/>
              </a:pPr>
              <a:r>
                <a:rPr lang="en-US" altLang="en-US" sz="1800" dirty="0">
                  <a:latin typeface="Arial" charset="0"/>
                </a:rPr>
                <a:t>statement</a:t>
              </a:r>
            </a:p>
          </p:txBody>
        </p:sp>
        <p:sp>
          <p:nvSpPr>
            <p:cNvPr id="15" name="Text Box 28">
              <a:extLst>
                <a:ext uri="{FF2B5EF4-FFF2-40B4-BE49-F238E27FC236}">
                  <a16:creationId xmlns:a16="http://schemas.microsoft.com/office/drawing/2014/main" id="{4F57ED45-5A70-4512-83B7-914CD3216ABD}"/>
                </a:ext>
              </a:extLst>
            </p:cNvPr>
            <p:cNvSpPr txBox="1">
              <a:spLocks noChangeArrowheads="1"/>
            </p:cNvSpPr>
            <p:nvPr/>
          </p:nvSpPr>
          <p:spPr bwMode="auto">
            <a:xfrm>
              <a:off x="7505425" y="3859014"/>
              <a:ext cx="671979" cy="369332"/>
            </a:xfrm>
            <a:prstGeom prst="rect">
              <a:avLst/>
            </a:prstGeom>
            <a:noFill/>
            <a:ln w="12700" cap="sq">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buClr>
                  <a:schemeClr val="accent1"/>
                </a:buClr>
                <a:buSzPct val="80000"/>
                <a:buFont typeface="Wingdings 2" pitchFamily="18" charset="2"/>
                <a:buChar char=""/>
                <a:defRPr sz="3200">
                  <a:solidFill>
                    <a:schemeClr val="tx1"/>
                  </a:solidFill>
                  <a:latin typeface="Corbel" pitchFamily="34" charset="0"/>
                </a:defRPr>
              </a:lvl1pPr>
              <a:lvl2pPr marL="742950" indent="-285750">
                <a:spcBef>
                  <a:spcPct val="20000"/>
                </a:spcBef>
                <a:buClr>
                  <a:schemeClr val="accent2"/>
                </a:buClr>
                <a:buSzPct val="90000"/>
                <a:buFont typeface="Wingdings" pitchFamily="2" charset="2"/>
                <a:buChar char=""/>
                <a:defRPr sz="2800">
                  <a:solidFill>
                    <a:schemeClr val="tx1"/>
                  </a:solidFill>
                  <a:latin typeface="Corbel" pitchFamily="34" charset="0"/>
                </a:defRPr>
              </a:lvl2pPr>
              <a:lvl3pPr marL="1143000" indent="-228600">
                <a:spcBef>
                  <a:spcPct val="20000"/>
                </a:spcBef>
                <a:buClr>
                  <a:srgbClr val="E66C7D"/>
                </a:buClr>
                <a:buFont typeface="Arial" charset="0"/>
                <a:buChar char="▪"/>
                <a:defRPr sz="2400">
                  <a:solidFill>
                    <a:schemeClr val="tx1"/>
                  </a:solidFill>
                  <a:latin typeface="Corbel" pitchFamily="34" charset="0"/>
                </a:defRPr>
              </a:lvl3pPr>
              <a:lvl4pPr marL="1600200" indent="-228600">
                <a:spcBef>
                  <a:spcPct val="20000"/>
                </a:spcBef>
                <a:buClr>
                  <a:srgbClr val="6BB76D"/>
                </a:buClr>
                <a:buFont typeface="Arial" charset="0"/>
                <a:buChar char="▪"/>
                <a:defRPr sz="2000">
                  <a:solidFill>
                    <a:schemeClr val="tx1"/>
                  </a:solidFill>
                  <a:latin typeface="Corbel" pitchFamily="34" charset="0"/>
                </a:defRPr>
              </a:lvl4pPr>
              <a:lvl5pPr marL="2057400" indent="-228600">
                <a:spcBef>
                  <a:spcPct val="20000"/>
                </a:spcBef>
                <a:buClr>
                  <a:srgbClr val="E88651"/>
                </a:buClr>
                <a:buFont typeface="Wingdings 3" pitchFamily="18" charset="2"/>
                <a:buChar char=""/>
                <a:defRPr sz="2000">
                  <a:solidFill>
                    <a:schemeClr val="tx1"/>
                  </a:solidFill>
                  <a:latin typeface="Corbel" pitchFamily="34" charset="0"/>
                </a:defRPr>
              </a:lvl5pPr>
              <a:lvl6pPr marL="25146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6pPr>
              <a:lvl7pPr marL="29718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7pPr>
              <a:lvl8pPr marL="34290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8pPr>
              <a:lvl9pPr marL="38862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9pPr>
            </a:lstStyle>
            <a:p>
              <a:pPr eaLnBrk="1" hangingPunct="1">
                <a:buClrTx/>
                <a:buSzTx/>
                <a:buFontTx/>
                <a:buNone/>
              </a:pPr>
              <a:r>
                <a:rPr lang="en-US" altLang="en-US" sz="1800" dirty="0">
                  <a:latin typeface="Arial" charset="0"/>
                </a:rPr>
                <a:t>true</a:t>
              </a:r>
              <a:endParaRPr lang="en-US" altLang="en-US" sz="1800" baseline="-25000" dirty="0">
                <a:latin typeface="Arial" charset="0"/>
              </a:endParaRPr>
            </a:p>
          </p:txBody>
        </p:sp>
        <p:sp>
          <p:nvSpPr>
            <p:cNvPr id="16" name="Text Box 29">
              <a:extLst>
                <a:ext uri="{FF2B5EF4-FFF2-40B4-BE49-F238E27FC236}">
                  <a16:creationId xmlns:a16="http://schemas.microsoft.com/office/drawing/2014/main" id="{915740B6-FA9D-4C34-A65E-8D10E8BAF56B}"/>
                </a:ext>
              </a:extLst>
            </p:cNvPr>
            <p:cNvSpPr txBox="1">
              <a:spLocks noChangeArrowheads="1"/>
            </p:cNvSpPr>
            <p:nvPr/>
          </p:nvSpPr>
          <p:spPr bwMode="auto">
            <a:xfrm>
              <a:off x="6962548" y="3244334"/>
              <a:ext cx="1124029" cy="369332"/>
            </a:xfrm>
            <a:prstGeom prst="rect">
              <a:avLst/>
            </a:prstGeom>
            <a:noFill/>
            <a:ln w="12700" cap="sq">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buClr>
                  <a:schemeClr val="accent1"/>
                </a:buClr>
                <a:buSzPct val="80000"/>
                <a:buFont typeface="Wingdings 2" pitchFamily="18" charset="2"/>
                <a:buChar char=""/>
                <a:defRPr sz="3200">
                  <a:solidFill>
                    <a:schemeClr val="tx1"/>
                  </a:solidFill>
                  <a:latin typeface="Corbel" pitchFamily="34" charset="0"/>
                </a:defRPr>
              </a:lvl1pPr>
              <a:lvl2pPr marL="742950" indent="-285750">
                <a:spcBef>
                  <a:spcPct val="20000"/>
                </a:spcBef>
                <a:buClr>
                  <a:schemeClr val="accent2"/>
                </a:buClr>
                <a:buSzPct val="90000"/>
                <a:buFont typeface="Wingdings" pitchFamily="2" charset="2"/>
                <a:buChar char=""/>
                <a:defRPr sz="2800">
                  <a:solidFill>
                    <a:schemeClr val="tx1"/>
                  </a:solidFill>
                  <a:latin typeface="Corbel" pitchFamily="34" charset="0"/>
                </a:defRPr>
              </a:lvl2pPr>
              <a:lvl3pPr marL="1143000" indent="-228600">
                <a:spcBef>
                  <a:spcPct val="20000"/>
                </a:spcBef>
                <a:buClr>
                  <a:srgbClr val="E66C7D"/>
                </a:buClr>
                <a:buFont typeface="Arial" charset="0"/>
                <a:buChar char="▪"/>
                <a:defRPr sz="2400">
                  <a:solidFill>
                    <a:schemeClr val="tx1"/>
                  </a:solidFill>
                  <a:latin typeface="Corbel" pitchFamily="34" charset="0"/>
                </a:defRPr>
              </a:lvl3pPr>
              <a:lvl4pPr marL="1600200" indent="-228600">
                <a:spcBef>
                  <a:spcPct val="20000"/>
                </a:spcBef>
                <a:buClr>
                  <a:srgbClr val="6BB76D"/>
                </a:buClr>
                <a:buFont typeface="Arial" charset="0"/>
                <a:buChar char="▪"/>
                <a:defRPr sz="2000">
                  <a:solidFill>
                    <a:schemeClr val="tx1"/>
                  </a:solidFill>
                  <a:latin typeface="Corbel" pitchFamily="34" charset="0"/>
                </a:defRPr>
              </a:lvl4pPr>
              <a:lvl5pPr marL="2057400" indent="-228600">
                <a:spcBef>
                  <a:spcPct val="20000"/>
                </a:spcBef>
                <a:buClr>
                  <a:srgbClr val="E88651"/>
                </a:buClr>
                <a:buFont typeface="Wingdings 3" pitchFamily="18" charset="2"/>
                <a:buChar char=""/>
                <a:defRPr sz="2000">
                  <a:solidFill>
                    <a:schemeClr val="tx1"/>
                  </a:solidFill>
                  <a:latin typeface="Corbel" pitchFamily="34" charset="0"/>
                </a:defRPr>
              </a:lvl5pPr>
              <a:lvl6pPr marL="25146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6pPr>
              <a:lvl7pPr marL="29718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7pPr>
              <a:lvl8pPr marL="34290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8pPr>
              <a:lvl9pPr marL="38862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9pPr>
            </a:lstStyle>
            <a:p>
              <a:pPr eaLnBrk="1" hangingPunct="1">
                <a:buClrTx/>
                <a:buSzTx/>
                <a:buFontTx/>
                <a:buNone/>
              </a:pPr>
              <a:r>
                <a:rPr lang="en-US" altLang="en-US" sz="1800" dirty="0">
                  <a:latin typeface="Arial" charset="0"/>
                </a:rPr>
                <a:t>condition</a:t>
              </a:r>
              <a:endParaRPr lang="en-US" altLang="en-US" sz="1800" baseline="-25000" dirty="0">
                <a:latin typeface="Arial" charset="0"/>
              </a:endParaRPr>
            </a:p>
          </p:txBody>
        </p:sp>
        <p:cxnSp>
          <p:nvCxnSpPr>
            <p:cNvPr id="26" name="Straight Arrow Connector 25">
              <a:extLst>
                <a:ext uri="{FF2B5EF4-FFF2-40B4-BE49-F238E27FC236}">
                  <a16:creationId xmlns:a16="http://schemas.microsoft.com/office/drawing/2014/main" id="{9ADB66BF-F27F-4260-BE7E-9E23E33C9466}"/>
                </a:ext>
              </a:extLst>
            </p:cNvPr>
            <p:cNvCxnSpPr>
              <a:cxnSpLocks/>
            </p:cNvCxnSpPr>
            <p:nvPr/>
          </p:nvCxnSpPr>
          <p:spPr>
            <a:xfrm>
              <a:off x="7521301" y="2452811"/>
              <a:ext cx="0" cy="61468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07355D4-7BC7-4EB9-A8B1-E5EFB39BC559}"/>
                </a:ext>
              </a:extLst>
            </p:cNvPr>
            <p:cNvCxnSpPr>
              <a:cxnSpLocks/>
            </p:cNvCxnSpPr>
            <p:nvPr/>
          </p:nvCxnSpPr>
          <p:spPr>
            <a:xfrm>
              <a:off x="7521301" y="3786628"/>
              <a:ext cx="0" cy="61468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E8A6962-CCB0-40DA-89F7-55C3A6AD8FE0}"/>
                </a:ext>
              </a:extLst>
            </p:cNvPr>
            <p:cNvCxnSpPr>
              <a:cxnSpLocks/>
            </p:cNvCxnSpPr>
            <p:nvPr/>
          </p:nvCxnSpPr>
          <p:spPr>
            <a:xfrm>
              <a:off x="7521301" y="4770640"/>
              <a:ext cx="0" cy="61468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950CEFF-867D-4039-8B12-FDFA0D1B2439}"/>
                </a:ext>
              </a:extLst>
            </p:cNvPr>
            <p:cNvCxnSpPr>
              <a:cxnSpLocks/>
            </p:cNvCxnSpPr>
            <p:nvPr/>
          </p:nvCxnSpPr>
          <p:spPr>
            <a:xfrm flipH="1">
              <a:off x="6508377" y="3436614"/>
              <a:ext cx="317834" cy="0"/>
            </a:xfrm>
            <a:prstGeom prst="straightConnector1">
              <a:avLst/>
            </a:prstGeom>
            <a:ln w="222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18399E47-B8C9-423E-8262-56B2478E9A95}"/>
                </a:ext>
              </a:extLst>
            </p:cNvPr>
            <p:cNvCxnSpPr>
              <a:cxnSpLocks/>
            </p:cNvCxnSpPr>
            <p:nvPr/>
          </p:nvCxnSpPr>
          <p:spPr>
            <a:xfrm>
              <a:off x="6511278" y="3426454"/>
              <a:ext cx="0" cy="1651526"/>
            </a:xfrm>
            <a:prstGeom prst="straightConnector1">
              <a:avLst/>
            </a:prstGeom>
            <a:ln w="222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5DC4AE19-02FA-49BF-BCD5-EF595691AFA0}"/>
                </a:ext>
              </a:extLst>
            </p:cNvPr>
            <p:cNvCxnSpPr>
              <a:cxnSpLocks/>
            </p:cNvCxnSpPr>
            <p:nvPr/>
          </p:nvCxnSpPr>
          <p:spPr>
            <a:xfrm flipV="1">
              <a:off x="6508377" y="5077980"/>
              <a:ext cx="1002046" cy="2548"/>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graphicFrame>
            <p:nvGraphicFramePr>
              <p:cNvPr id="38" name="Table 3">
                <a:extLst>
                  <a:ext uri="{FF2B5EF4-FFF2-40B4-BE49-F238E27FC236}">
                    <a16:creationId xmlns:a16="http://schemas.microsoft.com/office/drawing/2014/main" id="{FAAB10CF-3ADE-43DE-8C85-73ACDE3172DA}"/>
                  </a:ext>
                </a:extLst>
              </p:cNvPr>
              <p:cNvGraphicFramePr>
                <a:graphicFrameLocks noGrp="1"/>
              </p:cNvGraphicFramePr>
              <p:nvPr>
                <p:extLst>
                  <p:ext uri="{D42A27DB-BD31-4B8C-83A1-F6EECF244321}">
                    <p14:modId xmlns:p14="http://schemas.microsoft.com/office/powerpoint/2010/main" val="3370096014"/>
                  </p:ext>
                </p:extLst>
              </p:nvPr>
            </p:nvGraphicFramePr>
            <p:xfrm>
              <a:off x="7628516" y="2582117"/>
              <a:ext cx="3440721" cy="3200400"/>
            </p:xfrm>
            <a:graphic>
              <a:graphicData uri="http://schemas.openxmlformats.org/drawingml/2006/table">
                <a:tbl>
                  <a:tblPr firstRow="1" bandRow="1">
                    <a:tableStyleId>{5C22544A-7EE6-4342-B048-85BDC9FD1C3A}</a:tableStyleId>
                  </a:tblPr>
                  <a:tblGrid>
                    <a:gridCol w="3440721">
                      <a:extLst>
                        <a:ext uri="{9D8B030D-6E8A-4147-A177-3AD203B41FA5}">
                          <a16:colId xmlns:a16="http://schemas.microsoft.com/office/drawing/2014/main" val="571833362"/>
                        </a:ext>
                      </a:extLst>
                    </a:gridCol>
                  </a:tblGrid>
                  <a:tr h="370840">
                    <a:tc>
                      <a:txBody>
                        <a:bodyPr/>
                        <a:lstStyle/>
                        <a:p>
                          <a:pPr>
                            <a:lnSpc>
                              <a:spcPct val="100000"/>
                            </a:lnSpc>
                            <a:spcBef>
                              <a:spcPts val="600"/>
                            </a:spcBef>
                            <a:spcAft>
                              <a:spcPts val="0"/>
                            </a:spcAft>
                          </a:pPr>
                          <a:r>
                            <a:rPr lang="en-US" sz="2400" b="0" kern="1200" dirty="0">
                              <a:solidFill>
                                <a:schemeClr val="tx1"/>
                              </a:solidFill>
                              <a:latin typeface="+mj-lt"/>
                              <a:ea typeface="+mn-ea"/>
                              <a:cs typeface="+mn-cs"/>
                            </a:rPr>
                            <a:t>1:</a:t>
                          </a:r>
                          <a:r>
                            <a:rPr lang="en-US" sz="2400" b="1" kern="1200" dirty="0">
                              <a:solidFill>
                                <a:schemeClr val="tx1"/>
                              </a:solidFill>
                              <a:latin typeface="+mj-lt"/>
                              <a:ea typeface="+mn-ea"/>
                              <a:cs typeface="+mn-cs"/>
                            </a:rPr>
                            <a:t>   input </a:t>
                          </a:r>
                          <a14:m>
                            <m:oMath xmlns:m="http://schemas.openxmlformats.org/officeDocument/2006/math">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𝑚𝑎𝑟𝑘𝑠</m:t>
                              </m:r>
                            </m:oMath>
                          </a14:m>
                          <a:endParaRPr lang="en-US" sz="2400" b="0" kern="1200" dirty="0">
                            <a:solidFill>
                              <a:schemeClr val="tx1"/>
                            </a:solidFill>
                            <a:latin typeface="+mj-lt"/>
                            <a:ea typeface="+mn-ea"/>
                            <a:cs typeface="+mn-cs"/>
                          </a:endParaRPr>
                        </a:p>
                      </a:txBody>
                      <a:tcPr>
                        <a:noFill/>
                      </a:tcPr>
                    </a:tc>
                    <a:extLst>
                      <a:ext uri="{0D108BD9-81ED-4DB2-BD59-A6C34878D82A}">
                        <a16:rowId xmlns:a16="http://schemas.microsoft.com/office/drawing/2014/main" val="873434603"/>
                      </a:ext>
                    </a:extLst>
                  </a:tr>
                  <a:tr h="370840">
                    <a:tc>
                      <a: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sz="2400" b="0" kern="1200" noProof="0" dirty="0">
                              <a:solidFill>
                                <a:schemeClr val="tx1"/>
                              </a:solidFill>
                              <a:latin typeface="+mj-lt"/>
                              <a:ea typeface="+mn-ea"/>
                              <a:cs typeface="+mn-cs"/>
                            </a:rPr>
                            <a:t>2:</a:t>
                          </a:r>
                          <a:r>
                            <a:rPr lang="en-US" sz="2400" b="1" kern="1200" noProof="0" dirty="0">
                              <a:solidFill>
                                <a:schemeClr val="tx1"/>
                              </a:solidFill>
                              <a:latin typeface="+mj-lt"/>
                              <a:ea typeface="+mn-ea"/>
                              <a:cs typeface="+mn-cs"/>
                            </a:rPr>
                            <a:t>   if </a:t>
                          </a:r>
                          <a14:m>
                            <m:oMath xmlns:m="http://schemas.openxmlformats.org/officeDocument/2006/math">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𝑚𝑎𝑟𝑘𝑠</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&gt;69</m:t>
                              </m:r>
                            </m:oMath>
                          </a14:m>
                          <a:r>
                            <a:rPr lang="en-US" sz="2400" b="0" kern="1200" dirty="0">
                              <a:solidFill>
                                <a:schemeClr val="tx1"/>
                              </a:solidFill>
                              <a:latin typeface="+mj-lt"/>
                              <a:ea typeface="+mn-ea"/>
                              <a:cs typeface="+mn-cs"/>
                            </a:rPr>
                            <a:t> </a:t>
                          </a:r>
                          <a:r>
                            <a:rPr lang="en-US" sz="2400" b="1" kern="1200" dirty="0">
                              <a:solidFill>
                                <a:schemeClr val="tx1"/>
                              </a:solidFill>
                              <a:latin typeface="+mj-lt"/>
                              <a:ea typeface="+mn-ea"/>
                              <a:cs typeface="+mn-cs"/>
                            </a:rPr>
                            <a:t>then</a:t>
                          </a:r>
                          <a:r>
                            <a:rPr lang="en-US" sz="2400" b="0" kern="1200" dirty="0">
                              <a:solidFill>
                                <a:schemeClr val="tx1"/>
                              </a:solidFill>
                              <a:latin typeface="+mj-lt"/>
                              <a:ea typeface="+mn-ea"/>
                              <a:cs typeface="+mn-cs"/>
                            </a:rPr>
                            <a:t> </a:t>
                          </a:r>
                        </a:p>
                      </a:txBody>
                      <a:tcPr>
                        <a:noFill/>
                      </a:tcPr>
                    </a:tc>
                    <a:extLst>
                      <a:ext uri="{0D108BD9-81ED-4DB2-BD59-A6C34878D82A}">
                        <a16:rowId xmlns:a16="http://schemas.microsoft.com/office/drawing/2014/main" val="3430286157"/>
                      </a:ext>
                    </a:extLst>
                  </a:tr>
                  <a:tr h="370840">
                    <a:tc>
                      <a:txBody>
                        <a:bodyPr/>
                        <a:lstStyle/>
                        <a:p>
                          <a:pPr>
                            <a:lnSpc>
                              <a:spcPct val="100000"/>
                            </a:lnSpc>
                            <a:spcBef>
                              <a:spcPts val="600"/>
                            </a:spcBef>
                            <a:spcAft>
                              <a:spcPts val="0"/>
                            </a:spcAft>
                          </a:pPr>
                          <a:r>
                            <a:rPr lang="en-US" sz="2400" b="0" kern="1200" dirty="0">
                              <a:solidFill>
                                <a:schemeClr val="tx1"/>
                              </a:solidFill>
                              <a:latin typeface="+mj-lt"/>
                              <a:ea typeface="+mn-ea"/>
                              <a:cs typeface="+mn-cs"/>
                            </a:rPr>
                            <a:t>3:           </a:t>
                          </a:r>
                          <a:r>
                            <a:rPr lang="en-US" sz="2400" b="1" kern="1200" dirty="0">
                              <a:solidFill>
                                <a:schemeClr val="tx1"/>
                              </a:solidFill>
                              <a:latin typeface="+mj-lt"/>
                              <a:ea typeface="+mn-ea"/>
                              <a:cs typeface="+mn-cs"/>
                            </a:rPr>
                            <a:t>output </a:t>
                          </a:r>
                          <a14:m>
                            <m:oMath xmlns:m="http://schemas.openxmlformats.org/officeDocument/2006/math">
                              <m:r>
                                <m:rPr>
                                  <m:sty m:val="p"/>
                                </m:rPr>
                                <a:rPr lang="en-US" sz="2400" b="0" i="0" dirty="0" smtClean="0">
                                  <a:solidFill>
                                    <a:schemeClr val="tx1"/>
                                  </a:solidFill>
                                  <a:latin typeface="Cambria Math" panose="02040503050406030204" pitchFamily="18" charset="0"/>
                                </a:rPr>
                                <m:t>pass</m:t>
                              </m:r>
                            </m:oMath>
                          </a14:m>
                          <a:endParaRPr lang="en-US" sz="2400" b="0" kern="1200" dirty="0">
                            <a:solidFill>
                              <a:schemeClr val="tx1"/>
                            </a:solidFill>
                            <a:latin typeface="+mj-lt"/>
                            <a:ea typeface="+mn-ea"/>
                            <a:cs typeface="+mn-cs"/>
                          </a:endParaRPr>
                        </a:p>
                      </a:txBody>
                      <a:tcPr>
                        <a:noFill/>
                      </a:tcPr>
                    </a:tc>
                    <a:extLst>
                      <a:ext uri="{0D108BD9-81ED-4DB2-BD59-A6C34878D82A}">
                        <a16:rowId xmlns:a16="http://schemas.microsoft.com/office/drawing/2014/main" val="127835810"/>
                      </a:ext>
                    </a:extLst>
                  </a:tr>
                  <a:tr h="370840">
                    <a:tc>
                      <a:txBody>
                        <a:bodyPr/>
                        <a:lstStyle/>
                        <a:p>
                          <a:pPr>
                            <a:lnSpc>
                              <a:spcPct val="100000"/>
                            </a:lnSpc>
                            <a:spcBef>
                              <a:spcPts val="600"/>
                            </a:spcBef>
                            <a:spcAft>
                              <a:spcPts val="0"/>
                            </a:spcAft>
                          </a:pPr>
                          <a:r>
                            <a:rPr lang="en-US" sz="2400" b="0" kern="1200" dirty="0">
                              <a:solidFill>
                                <a:schemeClr val="tx1"/>
                              </a:solidFill>
                              <a:latin typeface="+mj-lt"/>
                              <a:ea typeface="+mn-ea"/>
                              <a:cs typeface="+mn-cs"/>
                            </a:rPr>
                            <a:t>4:   </a:t>
                          </a:r>
                          <a:r>
                            <a:rPr lang="en-US" sz="2400" b="1" kern="1200" dirty="0">
                              <a:solidFill>
                                <a:schemeClr val="tx1"/>
                              </a:solidFill>
                              <a:latin typeface="+mj-lt"/>
                              <a:ea typeface="+mn-ea"/>
                              <a:cs typeface="+mn-cs"/>
                            </a:rPr>
                            <a:t>end if</a:t>
                          </a:r>
                        </a:p>
                      </a:txBody>
                      <a:tcPr>
                        <a:noFill/>
                      </a:tcPr>
                    </a:tc>
                    <a:extLst>
                      <a:ext uri="{0D108BD9-81ED-4DB2-BD59-A6C34878D82A}">
                        <a16:rowId xmlns:a16="http://schemas.microsoft.com/office/drawing/2014/main" val="3339446464"/>
                      </a:ext>
                    </a:extLst>
                  </a:tr>
                  <a:tr h="370840">
                    <a:tc>
                      <a: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sz="2400" b="0" kern="1200" dirty="0">
                              <a:solidFill>
                                <a:schemeClr val="tx1"/>
                              </a:solidFill>
                              <a:latin typeface="+mj-lt"/>
                              <a:ea typeface="+mn-ea"/>
                              <a:cs typeface="+mn-cs"/>
                            </a:rPr>
                            <a:t>5:</a:t>
                          </a:r>
                          <a:r>
                            <a:rPr lang="en-US" sz="2400" b="1" kern="1200" noProof="0" dirty="0">
                              <a:solidFill>
                                <a:schemeClr val="tx1"/>
                              </a:solidFill>
                              <a:latin typeface="+mj-lt"/>
                              <a:ea typeface="+mn-ea"/>
                              <a:cs typeface="+mn-cs"/>
                            </a:rPr>
                            <a:t>   if </a:t>
                          </a:r>
                          <a14:m>
                            <m:oMath xmlns:m="http://schemas.openxmlformats.org/officeDocument/2006/math">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𝑚𝑎𝑟𝑘𝑠</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≤69</m:t>
                              </m:r>
                            </m:oMath>
                          </a14:m>
                          <a:r>
                            <a:rPr lang="en-US" sz="2400" b="0" kern="1200" dirty="0">
                              <a:solidFill>
                                <a:schemeClr val="tx1"/>
                              </a:solidFill>
                              <a:latin typeface="+mj-lt"/>
                              <a:ea typeface="+mn-ea"/>
                              <a:cs typeface="+mn-cs"/>
                            </a:rPr>
                            <a:t> </a:t>
                          </a:r>
                          <a:r>
                            <a:rPr lang="en-US" sz="2400" b="1" kern="1200" dirty="0">
                              <a:solidFill>
                                <a:schemeClr val="tx1"/>
                              </a:solidFill>
                              <a:latin typeface="+mj-lt"/>
                              <a:ea typeface="+mn-ea"/>
                              <a:cs typeface="+mn-cs"/>
                            </a:rPr>
                            <a:t>then</a:t>
                          </a:r>
                          <a:r>
                            <a:rPr lang="en-US" sz="2400" b="0" kern="1200" dirty="0">
                              <a:solidFill>
                                <a:schemeClr val="tx1"/>
                              </a:solidFill>
                              <a:latin typeface="+mj-lt"/>
                              <a:ea typeface="+mn-ea"/>
                              <a:cs typeface="+mn-cs"/>
                            </a:rPr>
                            <a:t> </a:t>
                          </a:r>
                          <a:endParaRPr lang="en-US" sz="2400" b="1" kern="1200" dirty="0">
                            <a:solidFill>
                              <a:schemeClr val="tx1"/>
                            </a:solidFill>
                            <a:latin typeface="+mj-lt"/>
                            <a:ea typeface="+mn-ea"/>
                            <a:cs typeface="+mn-cs"/>
                          </a:endParaRPr>
                        </a:p>
                      </a:txBody>
                      <a:tcPr>
                        <a:noFill/>
                      </a:tcPr>
                    </a:tc>
                    <a:extLst>
                      <a:ext uri="{0D108BD9-81ED-4DB2-BD59-A6C34878D82A}">
                        <a16:rowId xmlns:a16="http://schemas.microsoft.com/office/drawing/2014/main" val="3645704433"/>
                      </a:ext>
                    </a:extLst>
                  </a:tr>
                  <a:tr h="370840">
                    <a:tc>
                      <a: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sz="2400" b="0" kern="1200" dirty="0">
                              <a:solidFill>
                                <a:schemeClr val="tx1"/>
                              </a:solidFill>
                              <a:latin typeface="+mj-lt"/>
                              <a:ea typeface="+mn-ea"/>
                              <a:cs typeface="+mn-cs"/>
                            </a:rPr>
                            <a:t>6:</a:t>
                          </a:r>
                          <a:r>
                            <a:rPr lang="en-US" sz="2400" b="1" kern="1200" dirty="0">
                              <a:solidFill>
                                <a:schemeClr val="tx1"/>
                              </a:solidFill>
                              <a:latin typeface="+mj-lt"/>
                              <a:ea typeface="+mn-ea"/>
                              <a:cs typeface="+mn-cs"/>
                            </a:rPr>
                            <a:t>   output </a:t>
                          </a:r>
                          <a14:m>
                            <m:oMath xmlns:m="http://schemas.openxmlformats.org/officeDocument/2006/math">
                              <m:r>
                                <m:rPr>
                                  <m:sty m:val="p"/>
                                </m:rPr>
                                <a:rPr lang="en-US" sz="2400" b="0" i="0" dirty="0" smtClean="0">
                                  <a:solidFill>
                                    <a:schemeClr val="tx1"/>
                                  </a:solidFill>
                                  <a:latin typeface="Cambria Math" panose="02040503050406030204" pitchFamily="18" charset="0"/>
                                </a:rPr>
                                <m:t>fail</m:t>
                              </m:r>
                            </m:oMath>
                          </a14:m>
                          <a:endParaRPr lang="en-US" sz="2400" b="0" i="0" kern="1200" dirty="0">
                            <a:solidFill>
                              <a:schemeClr val="tx1"/>
                            </a:solidFill>
                            <a:latin typeface="+mj-lt"/>
                            <a:ea typeface="+mn-ea"/>
                            <a:cs typeface="+mn-cs"/>
                          </a:endParaRPr>
                        </a:p>
                      </a:txBody>
                      <a:tcPr>
                        <a:noFill/>
                      </a:tcPr>
                    </a:tc>
                    <a:extLst>
                      <a:ext uri="{0D108BD9-81ED-4DB2-BD59-A6C34878D82A}">
                        <a16:rowId xmlns:a16="http://schemas.microsoft.com/office/drawing/2014/main" val="3879009675"/>
                      </a:ext>
                    </a:extLst>
                  </a:tr>
                  <a:tr h="370840">
                    <a:tc>
                      <a: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sz="2400" b="0" kern="1200" dirty="0">
                              <a:solidFill>
                                <a:schemeClr val="tx1"/>
                              </a:solidFill>
                              <a:latin typeface="+mj-lt"/>
                              <a:ea typeface="+mn-ea"/>
                              <a:cs typeface="+mn-cs"/>
                            </a:rPr>
                            <a:t>7:   </a:t>
                          </a:r>
                          <a:r>
                            <a:rPr lang="en-US" sz="2400" b="1" kern="1200" dirty="0">
                              <a:solidFill>
                                <a:schemeClr val="tx1"/>
                              </a:solidFill>
                              <a:latin typeface="+mj-lt"/>
                              <a:ea typeface="+mn-ea"/>
                              <a:cs typeface="+mn-cs"/>
                            </a:rPr>
                            <a:t>end if</a:t>
                          </a:r>
                        </a:p>
                      </a:txBody>
                      <a:tcPr>
                        <a:noFill/>
                      </a:tcPr>
                    </a:tc>
                    <a:extLst>
                      <a:ext uri="{0D108BD9-81ED-4DB2-BD59-A6C34878D82A}">
                        <a16:rowId xmlns:a16="http://schemas.microsoft.com/office/drawing/2014/main" val="298782119"/>
                      </a:ext>
                    </a:extLst>
                  </a:tr>
                </a:tbl>
              </a:graphicData>
            </a:graphic>
          </p:graphicFrame>
        </mc:Choice>
        <mc:Fallback xmlns="">
          <p:graphicFrame>
            <p:nvGraphicFramePr>
              <p:cNvPr id="38" name="Table 3">
                <a:extLst>
                  <a:ext uri="{FF2B5EF4-FFF2-40B4-BE49-F238E27FC236}">
                    <a16:creationId xmlns:a16="http://schemas.microsoft.com/office/drawing/2014/main" id="{FAAB10CF-3ADE-43DE-8C85-73ACDE3172DA}"/>
                  </a:ext>
                </a:extLst>
              </p:cNvPr>
              <p:cNvGraphicFramePr>
                <a:graphicFrameLocks noGrp="1"/>
              </p:cNvGraphicFramePr>
              <p:nvPr>
                <p:extLst>
                  <p:ext uri="{D42A27DB-BD31-4B8C-83A1-F6EECF244321}">
                    <p14:modId xmlns:p14="http://schemas.microsoft.com/office/powerpoint/2010/main" val="3370096014"/>
                  </p:ext>
                </p:extLst>
              </p:nvPr>
            </p:nvGraphicFramePr>
            <p:xfrm>
              <a:off x="7628516" y="2582117"/>
              <a:ext cx="3440721" cy="3200400"/>
            </p:xfrm>
            <a:graphic>
              <a:graphicData uri="http://schemas.openxmlformats.org/drawingml/2006/table">
                <a:tbl>
                  <a:tblPr firstRow="1" bandRow="1">
                    <a:tableStyleId>{5C22544A-7EE6-4342-B048-85BDC9FD1C3A}</a:tableStyleId>
                  </a:tblPr>
                  <a:tblGrid>
                    <a:gridCol w="3440721">
                      <a:extLst>
                        <a:ext uri="{9D8B030D-6E8A-4147-A177-3AD203B41FA5}">
                          <a16:colId xmlns:a16="http://schemas.microsoft.com/office/drawing/2014/main" val="571833362"/>
                        </a:ext>
                      </a:extLst>
                    </a:gridCol>
                  </a:tblGrid>
                  <a:tr h="457200">
                    <a:tc>
                      <a:txBody>
                        <a:bodyPr/>
                        <a:lstStyle/>
                        <a:p>
                          <a:endParaRPr lang="en-US"/>
                        </a:p>
                      </a:txBody>
                      <a:tcPr>
                        <a:blipFill>
                          <a:blip r:embed="rId4"/>
                          <a:stretch>
                            <a:fillRect l="-177" t="-9333" r="-708" b="-632000"/>
                          </a:stretch>
                        </a:blipFill>
                      </a:tcPr>
                    </a:tc>
                    <a:extLst>
                      <a:ext uri="{0D108BD9-81ED-4DB2-BD59-A6C34878D82A}">
                        <a16:rowId xmlns:a16="http://schemas.microsoft.com/office/drawing/2014/main" val="873434603"/>
                      </a:ext>
                    </a:extLst>
                  </a:tr>
                  <a:tr h="457200">
                    <a:tc>
                      <a:txBody>
                        <a:bodyPr/>
                        <a:lstStyle/>
                        <a:p>
                          <a:endParaRPr lang="en-US"/>
                        </a:p>
                      </a:txBody>
                      <a:tcPr>
                        <a:blipFill>
                          <a:blip r:embed="rId4"/>
                          <a:stretch>
                            <a:fillRect l="-177" t="-109333" r="-708" b="-532000"/>
                          </a:stretch>
                        </a:blipFill>
                      </a:tcPr>
                    </a:tc>
                    <a:extLst>
                      <a:ext uri="{0D108BD9-81ED-4DB2-BD59-A6C34878D82A}">
                        <a16:rowId xmlns:a16="http://schemas.microsoft.com/office/drawing/2014/main" val="3430286157"/>
                      </a:ext>
                    </a:extLst>
                  </a:tr>
                  <a:tr h="457200">
                    <a:tc>
                      <a:txBody>
                        <a:bodyPr/>
                        <a:lstStyle/>
                        <a:p>
                          <a:endParaRPr lang="en-US"/>
                        </a:p>
                      </a:txBody>
                      <a:tcPr>
                        <a:blipFill>
                          <a:blip r:embed="rId4"/>
                          <a:stretch>
                            <a:fillRect l="-177" t="-209333" r="-708" b="-432000"/>
                          </a:stretch>
                        </a:blipFill>
                      </a:tcPr>
                    </a:tc>
                    <a:extLst>
                      <a:ext uri="{0D108BD9-81ED-4DB2-BD59-A6C34878D82A}">
                        <a16:rowId xmlns:a16="http://schemas.microsoft.com/office/drawing/2014/main" val="127835810"/>
                      </a:ext>
                    </a:extLst>
                  </a:tr>
                  <a:tr h="457200">
                    <a:tc>
                      <a:txBody>
                        <a:bodyPr/>
                        <a:lstStyle/>
                        <a:p>
                          <a:pPr>
                            <a:lnSpc>
                              <a:spcPct val="100000"/>
                            </a:lnSpc>
                            <a:spcBef>
                              <a:spcPts val="600"/>
                            </a:spcBef>
                            <a:spcAft>
                              <a:spcPts val="0"/>
                            </a:spcAft>
                          </a:pPr>
                          <a:r>
                            <a:rPr lang="en-US" sz="2400" b="0" kern="1200" dirty="0">
                              <a:solidFill>
                                <a:schemeClr val="tx1"/>
                              </a:solidFill>
                              <a:latin typeface="+mj-lt"/>
                              <a:ea typeface="+mn-ea"/>
                              <a:cs typeface="+mn-cs"/>
                            </a:rPr>
                            <a:t>4:   </a:t>
                          </a:r>
                          <a:r>
                            <a:rPr lang="en-US" sz="2400" b="1" kern="1200" dirty="0">
                              <a:solidFill>
                                <a:schemeClr val="tx1"/>
                              </a:solidFill>
                              <a:latin typeface="+mj-lt"/>
                              <a:ea typeface="+mn-ea"/>
                              <a:cs typeface="+mn-cs"/>
                            </a:rPr>
                            <a:t>end if</a:t>
                          </a:r>
                        </a:p>
                      </a:txBody>
                      <a:tcPr>
                        <a:noFill/>
                      </a:tcPr>
                    </a:tc>
                    <a:extLst>
                      <a:ext uri="{0D108BD9-81ED-4DB2-BD59-A6C34878D82A}">
                        <a16:rowId xmlns:a16="http://schemas.microsoft.com/office/drawing/2014/main" val="3339446464"/>
                      </a:ext>
                    </a:extLst>
                  </a:tr>
                  <a:tr h="457200">
                    <a:tc>
                      <a:txBody>
                        <a:bodyPr/>
                        <a:lstStyle/>
                        <a:p>
                          <a:endParaRPr lang="en-US"/>
                        </a:p>
                      </a:txBody>
                      <a:tcPr>
                        <a:blipFill>
                          <a:blip r:embed="rId4"/>
                          <a:stretch>
                            <a:fillRect l="-177" t="-410667" r="-708" b="-230667"/>
                          </a:stretch>
                        </a:blipFill>
                      </a:tcPr>
                    </a:tc>
                    <a:extLst>
                      <a:ext uri="{0D108BD9-81ED-4DB2-BD59-A6C34878D82A}">
                        <a16:rowId xmlns:a16="http://schemas.microsoft.com/office/drawing/2014/main" val="3645704433"/>
                      </a:ext>
                    </a:extLst>
                  </a:tr>
                  <a:tr h="457200">
                    <a:tc>
                      <a:txBody>
                        <a:bodyPr/>
                        <a:lstStyle/>
                        <a:p>
                          <a:endParaRPr lang="en-US"/>
                        </a:p>
                      </a:txBody>
                      <a:tcPr>
                        <a:blipFill>
                          <a:blip r:embed="rId4"/>
                          <a:stretch>
                            <a:fillRect l="-177" t="-510667" r="-708" b="-130667"/>
                          </a:stretch>
                        </a:blipFill>
                      </a:tcPr>
                    </a:tc>
                    <a:extLst>
                      <a:ext uri="{0D108BD9-81ED-4DB2-BD59-A6C34878D82A}">
                        <a16:rowId xmlns:a16="http://schemas.microsoft.com/office/drawing/2014/main" val="3879009675"/>
                      </a:ext>
                    </a:extLst>
                  </a:tr>
                  <a:tr h="457200">
                    <a:tc>
                      <a: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sz="2400" b="0" kern="1200" dirty="0">
                              <a:solidFill>
                                <a:schemeClr val="tx1"/>
                              </a:solidFill>
                              <a:latin typeface="+mj-lt"/>
                              <a:ea typeface="+mn-ea"/>
                              <a:cs typeface="+mn-cs"/>
                            </a:rPr>
                            <a:t>7:   </a:t>
                          </a:r>
                          <a:r>
                            <a:rPr lang="en-US" sz="2400" b="1" kern="1200" dirty="0">
                              <a:solidFill>
                                <a:schemeClr val="tx1"/>
                              </a:solidFill>
                              <a:latin typeface="+mj-lt"/>
                              <a:ea typeface="+mn-ea"/>
                              <a:cs typeface="+mn-cs"/>
                            </a:rPr>
                            <a:t>end if</a:t>
                          </a:r>
                        </a:p>
                      </a:txBody>
                      <a:tcPr>
                        <a:noFill/>
                      </a:tcPr>
                    </a:tc>
                    <a:extLst>
                      <a:ext uri="{0D108BD9-81ED-4DB2-BD59-A6C34878D82A}">
                        <a16:rowId xmlns:a16="http://schemas.microsoft.com/office/drawing/2014/main" val="298782119"/>
                      </a:ext>
                    </a:extLst>
                  </a:tr>
                </a:tbl>
              </a:graphicData>
            </a:graphic>
          </p:graphicFrame>
        </mc:Fallback>
      </mc:AlternateContent>
    </p:spTree>
    <p:custDataLst>
      <p:tags r:id="rId1"/>
    </p:custDataLst>
    <p:extLst>
      <p:ext uri="{BB962C8B-B14F-4D97-AF65-F5344CB8AC3E}">
        <p14:creationId xmlns:p14="http://schemas.microsoft.com/office/powerpoint/2010/main" val="3036287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43000" y="554038"/>
            <a:ext cx="7086600" cy="436563"/>
          </a:xfrm>
        </p:spPr>
        <p:txBody>
          <a:bodyPr/>
          <a:lstStyle/>
          <a:p>
            <a:r>
              <a:rPr lang="en-US" sz="4000" dirty="0"/>
              <a:t>Components of an Algorithm</a:t>
            </a:r>
          </a:p>
        </p:txBody>
      </p:sp>
      <p:sp>
        <p:nvSpPr>
          <p:cNvPr id="3075" name="Rectangle 3"/>
          <p:cNvSpPr>
            <a:spLocks noGrp="1" noChangeArrowheads="1"/>
          </p:cNvSpPr>
          <p:nvPr>
            <p:ph type="body" idx="1"/>
          </p:nvPr>
        </p:nvSpPr>
        <p:spPr>
          <a:xfrm>
            <a:off x="1055911" y="1453242"/>
            <a:ext cx="9557660" cy="5252357"/>
          </a:xfrm>
          <a:ln w="15875">
            <a:noFill/>
          </a:ln>
        </p:spPr>
        <p:txBody>
          <a:bodyPr>
            <a:normAutofit/>
          </a:bodyPr>
          <a:lstStyle/>
          <a:p>
            <a:pPr algn="just"/>
            <a:r>
              <a:rPr lang="en-US" sz="2400" b="1" dirty="0">
                <a:solidFill>
                  <a:srgbClr val="FF0000"/>
                </a:solidFill>
              </a:rPr>
              <a:t>Selections Example:</a:t>
            </a:r>
          </a:p>
          <a:p>
            <a:pPr marL="114300" indent="0" algn="just">
              <a:buNone/>
            </a:pPr>
            <a:endParaRPr lang="en-US" sz="2400" b="1" dirty="0">
              <a:solidFill>
                <a:srgbClr val="FF0000"/>
              </a:solidFill>
            </a:endParaRPr>
          </a:p>
        </p:txBody>
      </p:sp>
      <p:sp>
        <p:nvSpPr>
          <p:cNvPr id="3" name="Slide Number Placeholder 2"/>
          <p:cNvSpPr>
            <a:spLocks noGrp="1"/>
          </p:cNvSpPr>
          <p:nvPr>
            <p:ph type="sldNum" sz="quarter" idx="12"/>
          </p:nvPr>
        </p:nvSpPr>
        <p:spPr/>
        <p:txBody>
          <a:bodyPr/>
          <a:lstStyle/>
          <a:p>
            <a:fld id="{3485D9CA-6DAA-4C3C-A3E2-EDEA918D5F89}" type="slidenum">
              <a:rPr lang="en-US">
                <a:latin typeface="Calibri"/>
              </a:rPr>
              <a:pPr/>
              <a:t>8</a:t>
            </a:fld>
            <a:endParaRPr lang="en-US">
              <a:latin typeface="Calibri"/>
            </a:endParaRPr>
          </a:p>
        </p:txBody>
      </p:sp>
      <mc:AlternateContent xmlns:mc="http://schemas.openxmlformats.org/markup-compatibility/2006" xmlns:a14="http://schemas.microsoft.com/office/drawing/2010/main">
        <mc:Choice Requires="a14">
          <p:graphicFrame>
            <p:nvGraphicFramePr>
              <p:cNvPr id="2" name="Table 3">
                <a:extLst>
                  <a:ext uri="{FF2B5EF4-FFF2-40B4-BE49-F238E27FC236}">
                    <a16:creationId xmlns:a16="http://schemas.microsoft.com/office/drawing/2014/main" id="{C4E58266-4B03-4442-AF7E-0A1B875644A3}"/>
                  </a:ext>
                </a:extLst>
              </p:cNvPr>
              <p:cNvGraphicFramePr>
                <a:graphicFrameLocks noGrp="1"/>
              </p:cNvGraphicFramePr>
              <p:nvPr>
                <p:extLst>
                  <p:ext uri="{D42A27DB-BD31-4B8C-83A1-F6EECF244321}">
                    <p14:modId xmlns:p14="http://schemas.microsoft.com/office/powerpoint/2010/main" val="3631438446"/>
                  </p:ext>
                </p:extLst>
              </p:nvPr>
            </p:nvGraphicFramePr>
            <p:xfrm>
              <a:off x="1578429" y="2154019"/>
              <a:ext cx="4929948" cy="2286000"/>
            </p:xfrm>
            <a:graphic>
              <a:graphicData uri="http://schemas.openxmlformats.org/drawingml/2006/table">
                <a:tbl>
                  <a:tblPr firstRow="1" bandRow="1">
                    <a:tableStyleId>{5C22544A-7EE6-4342-B048-85BDC9FD1C3A}</a:tableStyleId>
                  </a:tblPr>
                  <a:tblGrid>
                    <a:gridCol w="4929948">
                      <a:extLst>
                        <a:ext uri="{9D8B030D-6E8A-4147-A177-3AD203B41FA5}">
                          <a16:colId xmlns:a16="http://schemas.microsoft.com/office/drawing/2014/main" val="571833362"/>
                        </a:ext>
                      </a:extLst>
                    </a:gridCol>
                  </a:tblGrid>
                  <a:tr h="370840">
                    <a:tc>
                      <a:txBody>
                        <a:bodyPr/>
                        <a:lstStyle/>
                        <a:p>
                          <a:pPr>
                            <a:lnSpc>
                              <a:spcPct val="100000"/>
                            </a:lnSpc>
                            <a:spcBef>
                              <a:spcPts val="600"/>
                            </a:spcBef>
                            <a:spcAft>
                              <a:spcPts val="0"/>
                            </a:spcAft>
                          </a:pPr>
                          <a:r>
                            <a:rPr lang="en-US" sz="2400" b="1" kern="1200" dirty="0">
                              <a:solidFill>
                                <a:schemeClr val="tx1"/>
                              </a:solidFill>
                              <a:latin typeface="+mj-lt"/>
                              <a:ea typeface="+mn-ea"/>
                              <a:cs typeface="+mn-cs"/>
                            </a:rPr>
                            <a:t>if </a:t>
                          </a:r>
                          <a14:m>
                            <m:oMath xmlns:m="http://schemas.openxmlformats.org/officeDocument/2006/math">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𝑠𝑜𝑚𝑒</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 </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𝑐𝑜𝑛𝑑𝑖𝑡𝑖𝑜𝑛</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 </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𝑖𝑠</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 </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𝑡𝑟𝑢𝑒</m:t>
                              </m:r>
                            </m:oMath>
                          </a14:m>
                          <a:r>
                            <a:rPr lang="en-US" sz="2400" b="0" kern="1200" dirty="0">
                              <a:solidFill>
                                <a:schemeClr val="tx1"/>
                              </a:solidFill>
                              <a:latin typeface="+mj-lt"/>
                              <a:ea typeface="+mn-ea"/>
                              <a:cs typeface="+mn-cs"/>
                            </a:rPr>
                            <a:t> </a:t>
                          </a:r>
                          <a:r>
                            <a:rPr lang="en-US" sz="2400" b="1" kern="1200" dirty="0">
                              <a:solidFill>
                                <a:schemeClr val="tx1"/>
                              </a:solidFill>
                              <a:latin typeface="+mj-lt"/>
                              <a:ea typeface="+mn-ea"/>
                              <a:cs typeface="+mn-cs"/>
                            </a:rPr>
                            <a:t>then</a:t>
                          </a:r>
                        </a:p>
                      </a:txBody>
                      <a:tcPr>
                        <a:noFill/>
                      </a:tcPr>
                    </a:tc>
                    <a:extLst>
                      <a:ext uri="{0D108BD9-81ED-4DB2-BD59-A6C34878D82A}">
                        <a16:rowId xmlns:a16="http://schemas.microsoft.com/office/drawing/2014/main" val="873434603"/>
                      </a:ext>
                    </a:extLst>
                  </a:tr>
                  <a:tr h="370840">
                    <a:tc>
                      <a: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sz="2400" b="0" kern="1200" noProof="0" dirty="0">
                              <a:solidFill>
                                <a:schemeClr val="tx1"/>
                              </a:solidFill>
                              <a:latin typeface="+mj-lt"/>
                              <a:ea typeface="+mn-ea"/>
                              <a:cs typeface="+mn-cs"/>
                            </a:rPr>
                            <a:t>          statement (or sequence)</a:t>
                          </a:r>
                          <a:endParaRPr lang="en-US" sz="2400" b="0" kern="1200" dirty="0">
                            <a:solidFill>
                              <a:schemeClr val="tx1"/>
                            </a:solidFill>
                            <a:latin typeface="+mj-lt"/>
                            <a:ea typeface="+mn-ea"/>
                            <a:cs typeface="+mn-cs"/>
                          </a:endParaRPr>
                        </a:p>
                      </a:txBody>
                      <a:tcPr>
                        <a:noFill/>
                      </a:tcPr>
                    </a:tc>
                    <a:extLst>
                      <a:ext uri="{0D108BD9-81ED-4DB2-BD59-A6C34878D82A}">
                        <a16:rowId xmlns:a16="http://schemas.microsoft.com/office/drawing/2014/main" val="3430286157"/>
                      </a:ext>
                    </a:extLst>
                  </a:tr>
                  <a:tr h="370840">
                    <a:tc>
                      <a:txBody>
                        <a:bodyPr/>
                        <a:lstStyle/>
                        <a:p>
                          <a:pPr>
                            <a:lnSpc>
                              <a:spcPct val="100000"/>
                            </a:lnSpc>
                            <a:spcBef>
                              <a:spcPts val="600"/>
                            </a:spcBef>
                            <a:spcAft>
                              <a:spcPts val="0"/>
                            </a:spcAft>
                          </a:pPr>
                          <a:r>
                            <a:rPr lang="en-US" sz="2400" b="1" kern="1200" dirty="0">
                              <a:solidFill>
                                <a:schemeClr val="tx1"/>
                              </a:solidFill>
                              <a:latin typeface="+mj-lt"/>
                              <a:ea typeface="+mn-ea"/>
                              <a:cs typeface="+mn-cs"/>
                            </a:rPr>
                            <a:t>else</a:t>
                          </a:r>
                        </a:p>
                      </a:txBody>
                      <a:tcPr>
                        <a:noFill/>
                      </a:tcPr>
                    </a:tc>
                    <a:extLst>
                      <a:ext uri="{0D108BD9-81ED-4DB2-BD59-A6C34878D82A}">
                        <a16:rowId xmlns:a16="http://schemas.microsoft.com/office/drawing/2014/main" val="127835810"/>
                      </a:ext>
                    </a:extLst>
                  </a:tr>
                  <a:tr h="370840">
                    <a:tc>
                      <a:txBody>
                        <a:bodyPr/>
                        <a:lstStyle/>
                        <a:p>
                          <a:pPr>
                            <a:lnSpc>
                              <a:spcPct val="100000"/>
                            </a:lnSpc>
                            <a:spcBef>
                              <a:spcPts val="600"/>
                            </a:spcBef>
                            <a:spcAft>
                              <a:spcPts val="0"/>
                            </a:spcAft>
                          </a:pPr>
                          <a:r>
                            <a:rPr lang="en-US" sz="2400" b="0" kern="1200" noProof="0" dirty="0">
                              <a:solidFill>
                                <a:schemeClr val="tx1"/>
                              </a:solidFill>
                              <a:latin typeface="+mj-lt"/>
                              <a:ea typeface="+mn-ea"/>
                              <a:cs typeface="+mn-cs"/>
                            </a:rPr>
                            <a:t>          statement (or sequence)</a:t>
                          </a:r>
                          <a:endParaRPr lang="en-US" sz="2400" b="1" kern="1200" dirty="0">
                            <a:solidFill>
                              <a:schemeClr val="tx1"/>
                            </a:solidFill>
                            <a:latin typeface="+mj-lt"/>
                            <a:ea typeface="+mn-ea"/>
                            <a:cs typeface="+mn-cs"/>
                          </a:endParaRPr>
                        </a:p>
                      </a:txBody>
                      <a:tcPr>
                        <a:noFill/>
                      </a:tcPr>
                    </a:tc>
                    <a:extLst>
                      <a:ext uri="{0D108BD9-81ED-4DB2-BD59-A6C34878D82A}">
                        <a16:rowId xmlns:a16="http://schemas.microsoft.com/office/drawing/2014/main" val="3189716778"/>
                      </a:ext>
                    </a:extLst>
                  </a:tr>
                  <a:tr h="370840">
                    <a:tc>
                      <a: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sz="2400" b="1" kern="1200" dirty="0">
                              <a:solidFill>
                                <a:schemeClr val="tx1"/>
                              </a:solidFill>
                              <a:latin typeface="+mj-lt"/>
                              <a:ea typeface="+mn-ea"/>
                              <a:cs typeface="+mn-cs"/>
                            </a:rPr>
                            <a:t>end if</a:t>
                          </a:r>
                        </a:p>
                      </a:txBody>
                      <a:tcPr>
                        <a:noFill/>
                      </a:tcPr>
                    </a:tc>
                    <a:extLst>
                      <a:ext uri="{0D108BD9-81ED-4DB2-BD59-A6C34878D82A}">
                        <a16:rowId xmlns:a16="http://schemas.microsoft.com/office/drawing/2014/main" val="3052991243"/>
                      </a:ext>
                    </a:extLst>
                  </a:tr>
                </a:tbl>
              </a:graphicData>
            </a:graphic>
          </p:graphicFrame>
        </mc:Choice>
        <mc:Fallback xmlns="">
          <p:graphicFrame>
            <p:nvGraphicFramePr>
              <p:cNvPr id="2" name="Table 3">
                <a:extLst>
                  <a:ext uri="{FF2B5EF4-FFF2-40B4-BE49-F238E27FC236}">
                    <a16:creationId xmlns:a16="http://schemas.microsoft.com/office/drawing/2014/main" id="{C4E58266-4B03-4442-AF7E-0A1B875644A3}"/>
                  </a:ext>
                </a:extLst>
              </p:cNvPr>
              <p:cNvGraphicFramePr>
                <a:graphicFrameLocks noGrp="1"/>
              </p:cNvGraphicFramePr>
              <p:nvPr>
                <p:extLst>
                  <p:ext uri="{D42A27DB-BD31-4B8C-83A1-F6EECF244321}">
                    <p14:modId xmlns:p14="http://schemas.microsoft.com/office/powerpoint/2010/main" val="3631438446"/>
                  </p:ext>
                </p:extLst>
              </p:nvPr>
            </p:nvGraphicFramePr>
            <p:xfrm>
              <a:off x="1578429" y="2154019"/>
              <a:ext cx="4929948" cy="2286000"/>
            </p:xfrm>
            <a:graphic>
              <a:graphicData uri="http://schemas.openxmlformats.org/drawingml/2006/table">
                <a:tbl>
                  <a:tblPr firstRow="1" bandRow="1">
                    <a:tableStyleId>{5C22544A-7EE6-4342-B048-85BDC9FD1C3A}</a:tableStyleId>
                  </a:tblPr>
                  <a:tblGrid>
                    <a:gridCol w="4929948">
                      <a:extLst>
                        <a:ext uri="{9D8B030D-6E8A-4147-A177-3AD203B41FA5}">
                          <a16:colId xmlns:a16="http://schemas.microsoft.com/office/drawing/2014/main" val="571833362"/>
                        </a:ext>
                      </a:extLst>
                    </a:gridCol>
                  </a:tblGrid>
                  <a:tr h="457200">
                    <a:tc>
                      <a:txBody>
                        <a:bodyPr/>
                        <a:lstStyle/>
                        <a:p>
                          <a:endParaRPr lang="en-US"/>
                        </a:p>
                      </a:txBody>
                      <a:tcPr>
                        <a:blipFill>
                          <a:blip r:embed="rId4"/>
                          <a:stretch>
                            <a:fillRect l="-123" t="-10667" r="-494" b="-430667"/>
                          </a:stretch>
                        </a:blipFill>
                      </a:tcPr>
                    </a:tc>
                    <a:extLst>
                      <a:ext uri="{0D108BD9-81ED-4DB2-BD59-A6C34878D82A}">
                        <a16:rowId xmlns:a16="http://schemas.microsoft.com/office/drawing/2014/main" val="873434603"/>
                      </a:ext>
                    </a:extLst>
                  </a:tr>
                  <a:tr h="457200">
                    <a:tc>
                      <a: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sz="2400" b="0" kern="1200" noProof="0" dirty="0">
                              <a:solidFill>
                                <a:schemeClr val="tx1"/>
                              </a:solidFill>
                              <a:latin typeface="+mj-lt"/>
                              <a:ea typeface="+mn-ea"/>
                              <a:cs typeface="+mn-cs"/>
                            </a:rPr>
                            <a:t>          statement (or sequence)</a:t>
                          </a:r>
                          <a:endParaRPr lang="en-US" sz="2400" b="0" kern="1200" dirty="0">
                            <a:solidFill>
                              <a:schemeClr val="tx1"/>
                            </a:solidFill>
                            <a:latin typeface="+mj-lt"/>
                            <a:ea typeface="+mn-ea"/>
                            <a:cs typeface="+mn-cs"/>
                          </a:endParaRPr>
                        </a:p>
                      </a:txBody>
                      <a:tcPr>
                        <a:noFill/>
                      </a:tcPr>
                    </a:tc>
                    <a:extLst>
                      <a:ext uri="{0D108BD9-81ED-4DB2-BD59-A6C34878D82A}">
                        <a16:rowId xmlns:a16="http://schemas.microsoft.com/office/drawing/2014/main" val="3430286157"/>
                      </a:ext>
                    </a:extLst>
                  </a:tr>
                  <a:tr h="457200">
                    <a:tc>
                      <a:txBody>
                        <a:bodyPr/>
                        <a:lstStyle/>
                        <a:p>
                          <a:pPr>
                            <a:lnSpc>
                              <a:spcPct val="100000"/>
                            </a:lnSpc>
                            <a:spcBef>
                              <a:spcPts val="600"/>
                            </a:spcBef>
                            <a:spcAft>
                              <a:spcPts val="0"/>
                            </a:spcAft>
                          </a:pPr>
                          <a:r>
                            <a:rPr lang="en-US" sz="2400" b="1" kern="1200" dirty="0">
                              <a:solidFill>
                                <a:schemeClr val="tx1"/>
                              </a:solidFill>
                              <a:latin typeface="+mj-lt"/>
                              <a:ea typeface="+mn-ea"/>
                              <a:cs typeface="+mn-cs"/>
                            </a:rPr>
                            <a:t>else</a:t>
                          </a:r>
                        </a:p>
                      </a:txBody>
                      <a:tcPr>
                        <a:noFill/>
                      </a:tcPr>
                    </a:tc>
                    <a:extLst>
                      <a:ext uri="{0D108BD9-81ED-4DB2-BD59-A6C34878D82A}">
                        <a16:rowId xmlns:a16="http://schemas.microsoft.com/office/drawing/2014/main" val="127835810"/>
                      </a:ext>
                    </a:extLst>
                  </a:tr>
                  <a:tr h="457200">
                    <a:tc>
                      <a:txBody>
                        <a:bodyPr/>
                        <a:lstStyle/>
                        <a:p>
                          <a:pPr>
                            <a:lnSpc>
                              <a:spcPct val="100000"/>
                            </a:lnSpc>
                            <a:spcBef>
                              <a:spcPts val="600"/>
                            </a:spcBef>
                            <a:spcAft>
                              <a:spcPts val="0"/>
                            </a:spcAft>
                          </a:pPr>
                          <a:r>
                            <a:rPr lang="en-US" sz="2400" b="0" kern="1200" noProof="0" dirty="0">
                              <a:solidFill>
                                <a:schemeClr val="tx1"/>
                              </a:solidFill>
                              <a:latin typeface="+mj-lt"/>
                              <a:ea typeface="+mn-ea"/>
                              <a:cs typeface="+mn-cs"/>
                            </a:rPr>
                            <a:t>          statement (or sequence)</a:t>
                          </a:r>
                          <a:endParaRPr lang="en-US" sz="2400" b="1" kern="1200" dirty="0">
                            <a:solidFill>
                              <a:schemeClr val="tx1"/>
                            </a:solidFill>
                            <a:latin typeface="+mj-lt"/>
                            <a:ea typeface="+mn-ea"/>
                            <a:cs typeface="+mn-cs"/>
                          </a:endParaRPr>
                        </a:p>
                      </a:txBody>
                      <a:tcPr>
                        <a:noFill/>
                      </a:tcPr>
                    </a:tc>
                    <a:extLst>
                      <a:ext uri="{0D108BD9-81ED-4DB2-BD59-A6C34878D82A}">
                        <a16:rowId xmlns:a16="http://schemas.microsoft.com/office/drawing/2014/main" val="3189716778"/>
                      </a:ext>
                    </a:extLst>
                  </a:tr>
                  <a:tr h="457200">
                    <a:tc>
                      <a: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sz="2400" b="1" kern="1200" dirty="0">
                              <a:solidFill>
                                <a:schemeClr val="tx1"/>
                              </a:solidFill>
                              <a:latin typeface="+mj-lt"/>
                              <a:ea typeface="+mn-ea"/>
                              <a:cs typeface="+mn-cs"/>
                            </a:rPr>
                            <a:t>end if</a:t>
                          </a:r>
                        </a:p>
                      </a:txBody>
                      <a:tcPr>
                        <a:noFill/>
                      </a:tcPr>
                    </a:tc>
                    <a:extLst>
                      <a:ext uri="{0D108BD9-81ED-4DB2-BD59-A6C34878D82A}">
                        <a16:rowId xmlns:a16="http://schemas.microsoft.com/office/drawing/2014/main" val="3052991243"/>
                      </a:ext>
                    </a:extLst>
                  </a:tr>
                </a:tbl>
              </a:graphicData>
            </a:graphic>
          </p:graphicFrame>
        </mc:Fallback>
      </mc:AlternateContent>
      <p:grpSp>
        <p:nvGrpSpPr>
          <p:cNvPr id="13" name="Group 12">
            <a:extLst>
              <a:ext uri="{FF2B5EF4-FFF2-40B4-BE49-F238E27FC236}">
                <a16:creationId xmlns:a16="http://schemas.microsoft.com/office/drawing/2014/main" id="{E242FA1C-FDC9-4BAC-9BF1-8E14BC7ABB1A}"/>
              </a:ext>
            </a:extLst>
          </p:cNvPr>
          <p:cNvGrpSpPr/>
          <p:nvPr/>
        </p:nvGrpSpPr>
        <p:grpSpPr>
          <a:xfrm>
            <a:off x="2151835" y="4127074"/>
            <a:ext cx="3176360" cy="2507406"/>
            <a:chOff x="7092221" y="2211665"/>
            <a:chExt cx="3176360" cy="2507406"/>
          </a:xfrm>
        </p:grpSpPr>
        <p:cxnSp>
          <p:nvCxnSpPr>
            <p:cNvPr id="24" name="Straight Arrow Connector 23">
              <a:extLst>
                <a:ext uri="{FF2B5EF4-FFF2-40B4-BE49-F238E27FC236}">
                  <a16:creationId xmlns:a16="http://schemas.microsoft.com/office/drawing/2014/main" id="{B729D2C9-8FBB-495A-B714-6F04978AC25C}"/>
                </a:ext>
              </a:extLst>
            </p:cNvPr>
            <p:cNvCxnSpPr>
              <a:cxnSpLocks/>
            </p:cNvCxnSpPr>
            <p:nvPr/>
          </p:nvCxnSpPr>
          <p:spPr>
            <a:xfrm>
              <a:off x="7691103" y="4095908"/>
              <a:ext cx="0" cy="274320"/>
            </a:xfrm>
            <a:prstGeom prst="straightConnector1">
              <a:avLst/>
            </a:prstGeom>
            <a:ln w="22225">
              <a:solidFill>
                <a:schemeClr val="tx1"/>
              </a:solidFill>
              <a:tailEnd type="none"/>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4EAE7034-C305-4B66-A72F-6D16DEB0390B}"/>
                </a:ext>
              </a:extLst>
            </p:cNvPr>
            <p:cNvGrpSpPr/>
            <p:nvPr/>
          </p:nvGrpSpPr>
          <p:grpSpPr>
            <a:xfrm>
              <a:off x="7092221" y="2211665"/>
              <a:ext cx="3176360" cy="2507406"/>
              <a:chOff x="7092221" y="2211665"/>
              <a:chExt cx="3176360" cy="2507406"/>
            </a:xfrm>
          </p:grpSpPr>
          <p:grpSp>
            <p:nvGrpSpPr>
              <p:cNvPr id="35" name="Group 34">
                <a:extLst>
                  <a:ext uri="{FF2B5EF4-FFF2-40B4-BE49-F238E27FC236}">
                    <a16:creationId xmlns:a16="http://schemas.microsoft.com/office/drawing/2014/main" id="{BBE2EEEE-B29F-49FA-8A3A-4BCEC23189B4}"/>
                  </a:ext>
                </a:extLst>
              </p:cNvPr>
              <p:cNvGrpSpPr/>
              <p:nvPr/>
            </p:nvGrpSpPr>
            <p:grpSpPr>
              <a:xfrm>
                <a:off x="7640920" y="2211665"/>
                <a:ext cx="2627661" cy="2507406"/>
                <a:chOff x="6478409" y="2701731"/>
                <a:chExt cx="2627661" cy="2507406"/>
              </a:xfrm>
            </p:grpSpPr>
            <p:sp>
              <p:nvSpPr>
                <p:cNvPr id="7" name="AutoShape 11">
                  <a:extLst>
                    <a:ext uri="{FF2B5EF4-FFF2-40B4-BE49-F238E27FC236}">
                      <a16:creationId xmlns:a16="http://schemas.microsoft.com/office/drawing/2014/main" id="{3D38BA0F-4863-495C-BE14-D7F99219AFEF}"/>
                    </a:ext>
                  </a:extLst>
                </p:cNvPr>
                <p:cNvSpPr>
                  <a:spLocks noChangeArrowheads="1"/>
                </p:cNvSpPr>
                <p:nvPr/>
              </p:nvSpPr>
              <p:spPr bwMode="auto">
                <a:xfrm>
                  <a:off x="6826211" y="3067491"/>
                  <a:ext cx="1368425" cy="719137"/>
                </a:xfrm>
                <a:prstGeom prst="flowChartDecision">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buClr>
                      <a:schemeClr val="accent1"/>
                    </a:buClr>
                    <a:buSzPct val="80000"/>
                    <a:buFont typeface="Wingdings 2" pitchFamily="18" charset="2"/>
                    <a:buChar char=""/>
                    <a:defRPr sz="3200">
                      <a:solidFill>
                        <a:schemeClr val="tx1"/>
                      </a:solidFill>
                      <a:latin typeface="Corbel" pitchFamily="34" charset="0"/>
                    </a:defRPr>
                  </a:lvl1pPr>
                  <a:lvl2pPr marL="742950" indent="-285750">
                    <a:spcBef>
                      <a:spcPct val="20000"/>
                    </a:spcBef>
                    <a:buClr>
                      <a:schemeClr val="accent2"/>
                    </a:buClr>
                    <a:buSzPct val="90000"/>
                    <a:buFont typeface="Wingdings" pitchFamily="2" charset="2"/>
                    <a:buChar char=""/>
                    <a:defRPr sz="2800">
                      <a:solidFill>
                        <a:schemeClr val="tx1"/>
                      </a:solidFill>
                      <a:latin typeface="Corbel" pitchFamily="34" charset="0"/>
                    </a:defRPr>
                  </a:lvl2pPr>
                  <a:lvl3pPr marL="1143000" indent="-228600">
                    <a:spcBef>
                      <a:spcPct val="20000"/>
                    </a:spcBef>
                    <a:buClr>
                      <a:srgbClr val="E66C7D"/>
                    </a:buClr>
                    <a:buFont typeface="Arial" charset="0"/>
                    <a:buChar char="▪"/>
                    <a:defRPr sz="2400">
                      <a:solidFill>
                        <a:schemeClr val="tx1"/>
                      </a:solidFill>
                      <a:latin typeface="Corbel" pitchFamily="34" charset="0"/>
                    </a:defRPr>
                  </a:lvl3pPr>
                  <a:lvl4pPr marL="1600200" indent="-228600">
                    <a:spcBef>
                      <a:spcPct val="20000"/>
                    </a:spcBef>
                    <a:buClr>
                      <a:srgbClr val="6BB76D"/>
                    </a:buClr>
                    <a:buFont typeface="Arial" charset="0"/>
                    <a:buChar char="▪"/>
                    <a:defRPr sz="2000">
                      <a:solidFill>
                        <a:schemeClr val="tx1"/>
                      </a:solidFill>
                      <a:latin typeface="Corbel" pitchFamily="34" charset="0"/>
                    </a:defRPr>
                  </a:lvl4pPr>
                  <a:lvl5pPr marL="2057400" indent="-228600">
                    <a:spcBef>
                      <a:spcPct val="20000"/>
                    </a:spcBef>
                    <a:buClr>
                      <a:srgbClr val="E88651"/>
                    </a:buClr>
                    <a:buFont typeface="Wingdings 3" pitchFamily="18" charset="2"/>
                    <a:buChar char=""/>
                    <a:defRPr sz="2000">
                      <a:solidFill>
                        <a:schemeClr val="tx1"/>
                      </a:solidFill>
                      <a:latin typeface="Corbel" pitchFamily="34" charset="0"/>
                    </a:defRPr>
                  </a:lvl5pPr>
                  <a:lvl6pPr marL="25146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6pPr>
                  <a:lvl7pPr marL="29718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7pPr>
                  <a:lvl8pPr marL="34290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8pPr>
                  <a:lvl9pPr marL="38862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9pPr>
                </a:lstStyle>
                <a:p>
                  <a:pPr eaLnBrk="1" hangingPunct="1">
                    <a:buClrTx/>
                    <a:buSzTx/>
                    <a:buFontTx/>
                    <a:buNone/>
                  </a:pPr>
                  <a:endParaRPr lang="en-US" altLang="en-US" sz="1800">
                    <a:latin typeface="Arial" charset="0"/>
                  </a:endParaRPr>
                </a:p>
              </p:txBody>
            </p:sp>
            <p:sp>
              <p:nvSpPr>
                <p:cNvPr id="8" name="Text Box 14">
                  <a:extLst>
                    <a:ext uri="{FF2B5EF4-FFF2-40B4-BE49-F238E27FC236}">
                      <a16:creationId xmlns:a16="http://schemas.microsoft.com/office/drawing/2014/main" id="{FDEAA0CD-4320-4CA0-803B-3F2910C9237B}"/>
                    </a:ext>
                  </a:extLst>
                </p:cNvPr>
                <p:cNvSpPr txBox="1">
                  <a:spLocks noChangeArrowheads="1"/>
                </p:cNvSpPr>
                <p:nvPr/>
              </p:nvSpPr>
              <p:spPr bwMode="auto">
                <a:xfrm>
                  <a:off x="6478409" y="3709429"/>
                  <a:ext cx="671979" cy="369332"/>
                </a:xfrm>
                <a:prstGeom prst="rect">
                  <a:avLst/>
                </a:prstGeom>
                <a:noFill/>
                <a:ln w="12700" cap="sq">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buClr>
                      <a:schemeClr val="accent1"/>
                    </a:buClr>
                    <a:buSzPct val="80000"/>
                    <a:buFont typeface="Wingdings 2" pitchFamily="18" charset="2"/>
                    <a:buChar char=""/>
                    <a:defRPr sz="3200">
                      <a:solidFill>
                        <a:schemeClr val="tx1"/>
                      </a:solidFill>
                      <a:latin typeface="Corbel" pitchFamily="34" charset="0"/>
                    </a:defRPr>
                  </a:lvl1pPr>
                  <a:lvl2pPr marL="742950" indent="-285750">
                    <a:spcBef>
                      <a:spcPct val="20000"/>
                    </a:spcBef>
                    <a:buClr>
                      <a:schemeClr val="accent2"/>
                    </a:buClr>
                    <a:buSzPct val="90000"/>
                    <a:buFont typeface="Wingdings" pitchFamily="2" charset="2"/>
                    <a:buChar char=""/>
                    <a:defRPr sz="2800">
                      <a:solidFill>
                        <a:schemeClr val="tx1"/>
                      </a:solidFill>
                      <a:latin typeface="Corbel" pitchFamily="34" charset="0"/>
                    </a:defRPr>
                  </a:lvl2pPr>
                  <a:lvl3pPr marL="1143000" indent="-228600">
                    <a:spcBef>
                      <a:spcPct val="20000"/>
                    </a:spcBef>
                    <a:buClr>
                      <a:srgbClr val="E66C7D"/>
                    </a:buClr>
                    <a:buFont typeface="Arial" charset="0"/>
                    <a:buChar char="▪"/>
                    <a:defRPr sz="2400">
                      <a:solidFill>
                        <a:schemeClr val="tx1"/>
                      </a:solidFill>
                      <a:latin typeface="Corbel" pitchFamily="34" charset="0"/>
                    </a:defRPr>
                  </a:lvl3pPr>
                  <a:lvl4pPr marL="1600200" indent="-228600">
                    <a:spcBef>
                      <a:spcPct val="20000"/>
                    </a:spcBef>
                    <a:buClr>
                      <a:srgbClr val="6BB76D"/>
                    </a:buClr>
                    <a:buFont typeface="Arial" charset="0"/>
                    <a:buChar char="▪"/>
                    <a:defRPr sz="2000">
                      <a:solidFill>
                        <a:schemeClr val="tx1"/>
                      </a:solidFill>
                      <a:latin typeface="Corbel" pitchFamily="34" charset="0"/>
                    </a:defRPr>
                  </a:lvl4pPr>
                  <a:lvl5pPr marL="2057400" indent="-228600">
                    <a:spcBef>
                      <a:spcPct val="20000"/>
                    </a:spcBef>
                    <a:buClr>
                      <a:srgbClr val="E88651"/>
                    </a:buClr>
                    <a:buFont typeface="Wingdings 3" pitchFamily="18" charset="2"/>
                    <a:buChar char=""/>
                    <a:defRPr sz="2000">
                      <a:solidFill>
                        <a:schemeClr val="tx1"/>
                      </a:solidFill>
                      <a:latin typeface="Corbel" pitchFamily="34" charset="0"/>
                    </a:defRPr>
                  </a:lvl5pPr>
                  <a:lvl6pPr marL="25146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6pPr>
                  <a:lvl7pPr marL="29718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7pPr>
                  <a:lvl8pPr marL="34290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8pPr>
                  <a:lvl9pPr marL="38862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9pPr>
                </a:lstStyle>
                <a:p>
                  <a:pPr eaLnBrk="1" hangingPunct="1">
                    <a:buClrTx/>
                    <a:buSzTx/>
                    <a:buFontTx/>
                    <a:buNone/>
                  </a:pPr>
                  <a:r>
                    <a:rPr lang="en-US" altLang="en-US" sz="1800" dirty="0">
                      <a:latin typeface="Arial" charset="0"/>
                    </a:rPr>
                    <a:t>false</a:t>
                  </a:r>
                </a:p>
              </p:txBody>
            </p:sp>
            <p:sp>
              <p:nvSpPr>
                <p:cNvPr id="9" name="Text Box 15">
                  <a:extLst>
                    <a:ext uri="{FF2B5EF4-FFF2-40B4-BE49-F238E27FC236}">
                      <a16:creationId xmlns:a16="http://schemas.microsoft.com/office/drawing/2014/main" id="{F411D1F8-372E-46C2-85C8-A6C4E45BE38F}"/>
                    </a:ext>
                  </a:extLst>
                </p:cNvPr>
                <p:cNvSpPr txBox="1">
                  <a:spLocks noChangeArrowheads="1"/>
                </p:cNvSpPr>
                <p:nvPr/>
              </p:nvSpPr>
              <p:spPr bwMode="auto">
                <a:xfrm>
                  <a:off x="7908306" y="4199796"/>
                  <a:ext cx="1197764" cy="369332"/>
                </a:xfrm>
                <a:prstGeom prst="rect">
                  <a:avLst/>
                </a:prstGeom>
                <a:solidFill>
                  <a:schemeClr val="bg1"/>
                </a:solidFill>
                <a:ln w="12700" cap="sq">
                  <a:solidFill>
                    <a:schemeClr val="tx1"/>
                  </a:solidFill>
                  <a:miter lim="800000"/>
                  <a:headEnd type="none" w="sm" len="sm"/>
                  <a:tailEnd type="none" w="sm" len="sm"/>
                </a:ln>
              </p:spPr>
              <p:txBody>
                <a:bodyPr wrap="none">
                  <a:spAutoFit/>
                </a:bodyPr>
                <a:lstStyle>
                  <a:lvl1pPr>
                    <a:buClr>
                      <a:schemeClr val="accent1"/>
                    </a:buClr>
                    <a:buSzPct val="80000"/>
                    <a:buFont typeface="Wingdings 2" pitchFamily="18" charset="2"/>
                    <a:buChar char=""/>
                    <a:defRPr sz="3200">
                      <a:solidFill>
                        <a:schemeClr val="tx1"/>
                      </a:solidFill>
                      <a:latin typeface="Corbel" pitchFamily="34" charset="0"/>
                    </a:defRPr>
                  </a:lvl1pPr>
                  <a:lvl2pPr marL="742950" indent="-285750">
                    <a:spcBef>
                      <a:spcPct val="20000"/>
                    </a:spcBef>
                    <a:buClr>
                      <a:schemeClr val="accent2"/>
                    </a:buClr>
                    <a:buSzPct val="90000"/>
                    <a:buFont typeface="Wingdings" pitchFamily="2" charset="2"/>
                    <a:buChar char=""/>
                    <a:defRPr sz="2800">
                      <a:solidFill>
                        <a:schemeClr val="tx1"/>
                      </a:solidFill>
                      <a:latin typeface="Corbel" pitchFamily="34" charset="0"/>
                    </a:defRPr>
                  </a:lvl2pPr>
                  <a:lvl3pPr marL="1143000" indent="-228600">
                    <a:spcBef>
                      <a:spcPct val="20000"/>
                    </a:spcBef>
                    <a:buClr>
                      <a:srgbClr val="E66C7D"/>
                    </a:buClr>
                    <a:buFont typeface="Arial" charset="0"/>
                    <a:buChar char="▪"/>
                    <a:defRPr sz="2400">
                      <a:solidFill>
                        <a:schemeClr val="tx1"/>
                      </a:solidFill>
                      <a:latin typeface="Corbel" pitchFamily="34" charset="0"/>
                    </a:defRPr>
                  </a:lvl3pPr>
                  <a:lvl4pPr marL="1600200" indent="-228600">
                    <a:spcBef>
                      <a:spcPct val="20000"/>
                    </a:spcBef>
                    <a:buClr>
                      <a:srgbClr val="6BB76D"/>
                    </a:buClr>
                    <a:buFont typeface="Arial" charset="0"/>
                    <a:buChar char="▪"/>
                    <a:defRPr sz="2000">
                      <a:solidFill>
                        <a:schemeClr val="tx1"/>
                      </a:solidFill>
                      <a:latin typeface="Corbel" pitchFamily="34" charset="0"/>
                    </a:defRPr>
                  </a:lvl4pPr>
                  <a:lvl5pPr marL="2057400" indent="-228600">
                    <a:spcBef>
                      <a:spcPct val="20000"/>
                    </a:spcBef>
                    <a:buClr>
                      <a:srgbClr val="E88651"/>
                    </a:buClr>
                    <a:buFont typeface="Wingdings 3" pitchFamily="18" charset="2"/>
                    <a:buChar char=""/>
                    <a:defRPr sz="2000">
                      <a:solidFill>
                        <a:schemeClr val="tx1"/>
                      </a:solidFill>
                      <a:latin typeface="Corbel" pitchFamily="34" charset="0"/>
                    </a:defRPr>
                  </a:lvl5pPr>
                  <a:lvl6pPr marL="25146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6pPr>
                  <a:lvl7pPr marL="29718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7pPr>
                  <a:lvl8pPr marL="34290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8pPr>
                  <a:lvl9pPr marL="38862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9pPr>
                </a:lstStyle>
                <a:p>
                  <a:pPr eaLnBrk="1" hangingPunct="1">
                    <a:buClrTx/>
                    <a:buSzTx/>
                    <a:buFontTx/>
                    <a:buNone/>
                  </a:pPr>
                  <a:r>
                    <a:rPr lang="en-US" altLang="en-US" sz="1800" dirty="0">
                      <a:latin typeface="Arial" charset="0"/>
                    </a:rPr>
                    <a:t>statement</a:t>
                  </a:r>
                </a:p>
              </p:txBody>
            </p:sp>
            <p:sp>
              <p:nvSpPr>
                <p:cNvPr id="15" name="Text Box 28">
                  <a:extLst>
                    <a:ext uri="{FF2B5EF4-FFF2-40B4-BE49-F238E27FC236}">
                      <a16:creationId xmlns:a16="http://schemas.microsoft.com/office/drawing/2014/main" id="{4F57ED45-5A70-4512-83B7-914CD3216ABD}"/>
                    </a:ext>
                  </a:extLst>
                </p:cNvPr>
                <p:cNvSpPr txBox="1">
                  <a:spLocks noChangeArrowheads="1"/>
                </p:cNvSpPr>
                <p:nvPr/>
              </p:nvSpPr>
              <p:spPr bwMode="auto">
                <a:xfrm>
                  <a:off x="7947806" y="3696670"/>
                  <a:ext cx="671979" cy="369332"/>
                </a:xfrm>
                <a:prstGeom prst="rect">
                  <a:avLst/>
                </a:prstGeom>
                <a:noFill/>
                <a:ln w="12700" cap="sq">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buClr>
                      <a:schemeClr val="accent1"/>
                    </a:buClr>
                    <a:buSzPct val="80000"/>
                    <a:buFont typeface="Wingdings 2" pitchFamily="18" charset="2"/>
                    <a:buChar char=""/>
                    <a:defRPr sz="3200">
                      <a:solidFill>
                        <a:schemeClr val="tx1"/>
                      </a:solidFill>
                      <a:latin typeface="Corbel" pitchFamily="34" charset="0"/>
                    </a:defRPr>
                  </a:lvl1pPr>
                  <a:lvl2pPr marL="742950" indent="-285750">
                    <a:spcBef>
                      <a:spcPct val="20000"/>
                    </a:spcBef>
                    <a:buClr>
                      <a:schemeClr val="accent2"/>
                    </a:buClr>
                    <a:buSzPct val="90000"/>
                    <a:buFont typeface="Wingdings" pitchFamily="2" charset="2"/>
                    <a:buChar char=""/>
                    <a:defRPr sz="2800">
                      <a:solidFill>
                        <a:schemeClr val="tx1"/>
                      </a:solidFill>
                      <a:latin typeface="Corbel" pitchFamily="34" charset="0"/>
                    </a:defRPr>
                  </a:lvl2pPr>
                  <a:lvl3pPr marL="1143000" indent="-228600">
                    <a:spcBef>
                      <a:spcPct val="20000"/>
                    </a:spcBef>
                    <a:buClr>
                      <a:srgbClr val="E66C7D"/>
                    </a:buClr>
                    <a:buFont typeface="Arial" charset="0"/>
                    <a:buChar char="▪"/>
                    <a:defRPr sz="2400">
                      <a:solidFill>
                        <a:schemeClr val="tx1"/>
                      </a:solidFill>
                      <a:latin typeface="Corbel" pitchFamily="34" charset="0"/>
                    </a:defRPr>
                  </a:lvl3pPr>
                  <a:lvl4pPr marL="1600200" indent="-228600">
                    <a:spcBef>
                      <a:spcPct val="20000"/>
                    </a:spcBef>
                    <a:buClr>
                      <a:srgbClr val="6BB76D"/>
                    </a:buClr>
                    <a:buFont typeface="Arial" charset="0"/>
                    <a:buChar char="▪"/>
                    <a:defRPr sz="2000">
                      <a:solidFill>
                        <a:schemeClr val="tx1"/>
                      </a:solidFill>
                      <a:latin typeface="Corbel" pitchFamily="34" charset="0"/>
                    </a:defRPr>
                  </a:lvl4pPr>
                  <a:lvl5pPr marL="2057400" indent="-228600">
                    <a:spcBef>
                      <a:spcPct val="20000"/>
                    </a:spcBef>
                    <a:buClr>
                      <a:srgbClr val="E88651"/>
                    </a:buClr>
                    <a:buFont typeface="Wingdings 3" pitchFamily="18" charset="2"/>
                    <a:buChar char=""/>
                    <a:defRPr sz="2000">
                      <a:solidFill>
                        <a:schemeClr val="tx1"/>
                      </a:solidFill>
                      <a:latin typeface="Corbel" pitchFamily="34" charset="0"/>
                    </a:defRPr>
                  </a:lvl5pPr>
                  <a:lvl6pPr marL="25146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6pPr>
                  <a:lvl7pPr marL="29718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7pPr>
                  <a:lvl8pPr marL="34290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8pPr>
                  <a:lvl9pPr marL="38862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9pPr>
                </a:lstStyle>
                <a:p>
                  <a:pPr eaLnBrk="1" hangingPunct="1">
                    <a:buClrTx/>
                    <a:buSzTx/>
                    <a:buFontTx/>
                    <a:buNone/>
                  </a:pPr>
                  <a:r>
                    <a:rPr lang="en-US" altLang="en-US" sz="1800" dirty="0">
                      <a:latin typeface="Arial" charset="0"/>
                    </a:rPr>
                    <a:t>true</a:t>
                  </a:r>
                  <a:endParaRPr lang="en-US" altLang="en-US" sz="1800" baseline="-25000" dirty="0">
                    <a:latin typeface="Arial" charset="0"/>
                  </a:endParaRPr>
                </a:p>
              </p:txBody>
            </p:sp>
            <p:sp>
              <p:nvSpPr>
                <p:cNvPr id="16" name="Text Box 29">
                  <a:extLst>
                    <a:ext uri="{FF2B5EF4-FFF2-40B4-BE49-F238E27FC236}">
                      <a16:creationId xmlns:a16="http://schemas.microsoft.com/office/drawing/2014/main" id="{915740B6-FA9D-4C34-A65E-8D10E8BAF56B}"/>
                    </a:ext>
                  </a:extLst>
                </p:cNvPr>
                <p:cNvSpPr txBox="1">
                  <a:spLocks noChangeArrowheads="1"/>
                </p:cNvSpPr>
                <p:nvPr/>
              </p:nvSpPr>
              <p:spPr bwMode="auto">
                <a:xfrm>
                  <a:off x="6962548" y="3244334"/>
                  <a:ext cx="1124029" cy="369332"/>
                </a:xfrm>
                <a:prstGeom prst="rect">
                  <a:avLst/>
                </a:prstGeom>
                <a:noFill/>
                <a:ln w="12700" cap="sq">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buClr>
                      <a:schemeClr val="accent1"/>
                    </a:buClr>
                    <a:buSzPct val="80000"/>
                    <a:buFont typeface="Wingdings 2" pitchFamily="18" charset="2"/>
                    <a:buChar char=""/>
                    <a:defRPr sz="3200">
                      <a:solidFill>
                        <a:schemeClr val="tx1"/>
                      </a:solidFill>
                      <a:latin typeface="Corbel" pitchFamily="34" charset="0"/>
                    </a:defRPr>
                  </a:lvl1pPr>
                  <a:lvl2pPr marL="742950" indent="-285750">
                    <a:spcBef>
                      <a:spcPct val="20000"/>
                    </a:spcBef>
                    <a:buClr>
                      <a:schemeClr val="accent2"/>
                    </a:buClr>
                    <a:buSzPct val="90000"/>
                    <a:buFont typeface="Wingdings" pitchFamily="2" charset="2"/>
                    <a:buChar char=""/>
                    <a:defRPr sz="2800">
                      <a:solidFill>
                        <a:schemeClr val="tx1"/>
                      </a:solidFill>
                      <a:latin typeface="Corbel" pitchFamily="34" charset="0"/>
                    </a:defRPr>
                  </a:lvl2pPr>
                  <a:lvl3pPr marL="1143000" indent="-228600">
                    <a:spcBef>
                      <a:spcPct val="20000"/>
                    </a:spcBef>
                    <a:buClr>
                      <a:srgbClr val="E66C7D"/>
                    </a:buClr>
                    <a:buFont typeface="Arial" charset="0"/>
                    <a:buChar char="▪"/>
                    <a:defRPr sz="2400">
                      <a:solidFill>
                        <a:schemeClr val="tx1"/>
                      </a:solidFill>
                      <a:latin typeface="Corbel" pitchFamily="34" charset="0"/>
                    </a:defRPr>
                  </a:lvl3pPr>
                  <a:lvl4pPr marL="1600200" indent="-228600">
                    <a:spcBef>
                      <a:spcPct val="20000"/>
                    </a:spcBef>
                    <a:buClr>
                      <a:srgbClr val="6BB76D"/>
                    </a:buClr>
                    <a:buFont typeface="Arial" charset="0"/>
                    <a:buChar char="▪"/>
                    <a:defRPr sz="2000">
                      <a:solidFill>
                        <a:schemeClr val="tx1"/>
                      </a:solidFill>
                      <a:latin typeface="Corbel" pitchFamily="34" charset="0"/>
                    </a:defRPr>
                  </a:lvl4pPr>
                  <a:lvl5pPr marL="2057400" indent="-228600">
                    <a:spcBef>
                      <a:spcPct val="20000"/>
                    </a:spcBef>
                    <a:buClr>
                      <a:srgbClr val="E88651"/>
                    </a:buClr>
                    <a:buFont typeface="Wingdings 3" pitchFamily="18" charset="2"/>
                    <a:buChar char=""/>
                    <a:defRPr sz="2000">
                      <a:solidFill>
                        <a:schemeClr val="tx1"/>
                      </a:solidFill>
                      <a:latin typeface="Corbel" pitchFamily="34" charset="0"/>
                    </a:defRPr>
                  </a:lvl5pPr>
                  <a:lvl6pPr marL="25146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6pPr>
                  <a:lvl7pPr marL="29718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7pPr>
                  <a:lvl8pPr marL="34290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8pPr>
                  <a:lvl9pPr marL="38862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9pPr>
                </a:lstStyle>
                <a:p>
                  <a:pPr eaLnBrk="1" hangingPunct="1">
                    <a:buClrTx/>
                    <a:buSzTx/>
                    <a:buFontTx/>
                    <a:buNone/>
                  </a:pPr>
                  <a:r>
                    <a:rPr lang="en-US" altLang="en-US" sz="1800" dirty="0">
                      <a:latin typeface="Arial" charset="0"/>
                    </a:rPr>
                    <a:t>condition</a:t>
                  </a:r>
                  <a:endParaRPr lang="en-US" altLang="en-US" sz="1800" baseline="-25000" dirty="0">
                    <a:latin typeface="Arial" charset="0"/>
                  </a:endParaRPr>
                </a:p>
              </p:txBody>
            </p:sp>
            <p:cxnSp>
              <p:nvCxnSpPr>
                <p:cNvPr id="26" name="Straight Arrow Connector 25">
                  <a:extLst>
                    <a:ext uri="{FF2B5EF4-FFF2-40B4-BE49-F238E27FC236}">
                      <a16:creationId xmlns:a16="http://schemas.microsoft.com/office/drawing/2014/main" id="{9ADB66BF-F27F-4260-BE7E-9E23E33C9466}"/>
                    </a:ext>
                  </a:extLst>
                </p:cNvPr>
                <p:cNvCxnSpPr>
                  <a:cxnSpLocks/>
                </p:cNvCxnSpPr>
                <p:nvPr/>
              </p:nvCxnSpPr>
              <p:spPr>
                <a:xfrm>
                  <a:off x="7510423" y="2701731"/>
                  <a:ext cx="0" cy="36576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950CEFF-867D-4039-8B12-FDFA0D1B2439}"/>
                    </a:ext>
                  </a:extLst>
                </p:cNvPr>
                <p:cNvCxnSpPr>
                  <a:cxnSpLocks/>
                </p:cNvCxnSpPr>
                <p:nvPr/>
              </p:nvCxnSpPr>
              <p:spPr>
                <a:xfrm flipH="1">
                  <a:off x="6518432" y="3433774"/>
                  <a:ext cx="317834" cy="0"/>
                </a:xfrm>
                <a:prstGeom prst="straightConnector1">
                  <a:avLst/>
                </a:prstGeom>
                <a:ln w="222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18399E47-B8C9-423E-8262-56B2478E9A95}"/>
                    </a:ext>
                  </a:extLst>
                </p:cNvPr>
                <p:cNvCxnSpPr>
                  <a:cxnSpLocks/>
                  <a:endCxn id="20" idx="0"/>
                </p:cNvCxnSpPr>
                <p:nvPr/>
              </p:nvCxnSpPr>
              <p:spPr>
                <a:xfrm>
                  <a:off x="6518536" y="3423614"/>
                  <a:ext cx="10056" cy="793028"/>
                </a:xfrm>
                <a:prstGeom prst="straightConnector1">
                  <a:avLst/>
                </a:prstGeom>
                <a:ln w="2222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5DC4AE19-02FA-49BF-BCD5-EF595691AFA0}"/>
                    </a:ext>
                  </a:extLst>
                </p:cNvPr>
                <p:cNvCxnSpPr>
                  <a:cxnSpLocks/>
                </p:cNvCxnSpPr>
                <p:nvPr/>
              </p:nvCxnSpPr>
              <p:spPr>
                <a:xfrm>
                  <a:off x="7510423" y="4851620"/>
                  <a:ext cx="0" cy="357517"/>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8" name="Straight Arrow Connector 17">
                <a:extLst>
                  <a:ext uri="{FF2B5EF4-FFF2-40B4-BE49-F238E27FC236}">
                    <a16:creationId xmlns:a16="http://schemas.microsoft.com/office/drawing/2014/main" id="{A52B3B8D-DE63-4E6D-A23C-2AA02B10F868}"/>
                  </a:ext>
                </a:extLst>
              </p:cNvPr>
              <p:cNvCxnSpPr>
                <a:cxnSpLocks/>
              </p:cNvCxnSpPr>
              <p:nvPr/>
            </p:nvCxnSpPr>
            <p:spPr>
              <a:xfrm flipH="1">
                <a:off x="9357147" y="2933548"/>
                <a:ext cx="317834" cy="0"/>
              </a:xfrm>
              <a:prstGeom prst="straightConnector1">
                <a:avLst/>
              </a:prstGeom>
              <a:ln w="2222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0" name="Text Box 15">
                <a:extLst>
                  <a:ext uri="{FF2B5EF4-FFF2-40B4-BE49-F238E27FC236}">
                    <a16:creationId xmlns:a16="http://schemas.microsoft.com/office/drawing/2014/main" id="{0DB89A07-BE9F-41A3-BF29-0471521077F1}"/>
                  </a:ext>
                </a:extLst>
              </p:cNvPr>
              <p:cNvSpPr txBox="1">
                <a:spLocks noChangeArrowheads="1"/>
              </p:cNvSpPr>
              <p:nvPr/>
            </p:nvSpPr>
            <p:spPr bwMode="auto">
              <a:xfrm>
                <a:off x="7092221" y="3726576"/>
                <a:ext cx="1197764" cy="369332"/>
              </a:xfrm>
              <a:prstGeom prst="rect">
                <a:avLst/>
              </a:prstGeom>
              <a:solidFill>
                <a:schemeClr val="bg1"/>
              </a:solidFill>
              <a:ln w="12700" cap="sq">
                <a:solidFill>
                  <a:schemeClr val="tx1"/>
                </a:solidFill>
                <a:miter lim="800000"/>
                <a:headEnd type="none" w="sm" len="sm"/>
                <a:tailEnd type="none" w="sm" len="sm"/>
              </a:ln>
            </p:spPr>
            <p:txBody>
              <a:bodyPr wrap="none">
                <a:spAutoFit/>
              </a:bodyPr>
              <a:lstStyle>
                <a:lvl1pPr>
                  <a:buClr>
                    <a:schemeClr val="accent1"/>
                  </a:buClr>
                  <a:buSzPct val="80000"/>
                  <a:buFont typeface="Wingdings 2" pitchFamily="18" charset="2"/>
                  <a:buChar char=""/>
                  <a:defRPr sz="3200">
                    <a:solidFill>
                      <a:schemeClr val="tx1"/>
                    </a:solidFill>
                    <a:latin typeface="Corbel" pitchFamily="34" charset="0"/>
                  </a:defRPr>
                </a:lvl1pPr>
                <a:lvl2pPr marL="742950" indent="-285750">
                  <a:spcBef>
                    <a:spcPct val="20000"/>
                  </a:spcBef>
                  <a:buClr>
                    <a:schemeClr val="accent2"/>
                  </a:buClr>
                  <a:buSzPct val="90000"/>
                  <a:buFont typeface="Wingdings" pitchFamily="2" charset="2"/>
                  <a:buChar char=""/>
                  <a:defRPr sz="2800">
                    <a:solidFill>
                      <a:schemeClr val="tx1"/>
                    </a:solidFill>
                    <a:latin typeface="Corbel" pitchFamily="34" charset="0"/>
                  </a:defRPr>
                </a:lvl2pPr>
                <a:lvl3pPr marL="1143000" indent="-228600">
                  <a:spcBef>
                    <a:spcPct val="20000"/>
                  </a:spcBef>
                  <a:buClr>
                    <a:srgbClr val="E66C7D"/>
                  </a:buClr>
                  <a:buFont typeface="Arial" charset="0"/>
                  <a:buChar char="▪"/>
                  <a:defRPr sz="2400">
                    <a:solidFill>
                      <a:schemeClr val="tx1"/>
                    </a:solidFill>
                    <a:latin typeface="Corbel" pitchFamily="34" charset="0"/>
                  </a:defRPr>
                </a:lvl3pPr>
                <a:lvl4pPr marL="1600200" indent="-228600">
                  <a:spcBef>
                    <a:spcPct val="20000"/>
                  </a:spcBef>
                  <a:buClr>
                    <a:srgbClr val="6BB76D"/>
                  </a:buClr>
                  <a:buFont typeface="Arial" charset="0"/>
                  <a:buChar char="▪"/>
                  <a:defRPr sz="2000">
                    <a:solidFill>
                      <a:schemeClr val="tx1"/>
                    </a:solidFill>
                    <a:latin typeface="Corbel" pitchFamily="34" charset="0"/>
                  </a:defRPr>
                </a:lvl4pPr>
                <a:lvl5pPr marL="2057400" indent="-228600">
                  <a:spcBef>
                    <a:spcPct val="20000"/>
                  </a:spcBef>
                  <a:buClr>
                    <a:srgbClr val="E88651"/>
                  </a:buClr>
                  <a:buFont typeface="Wingdings 3" pitchFamily="18" charset="2"/>
                  <a:buChar char=""/>
                  <a:defRPr sz="2000">
                    <a:solidFill>
                      <a:schemeClr val="tx1"/>
                    </a:solidFill>
                    <a:latin typeface="Corbel" pitchFamily="34" charset="0"/>
                  </a:defRPr>
                </a:lvl5pPr>
                <a:lvl6pPr marL="25146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6pPr>
                <a:lvl7pPr marL="29718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7pPr>
                <a:lvl8pPr marL="34290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8pPr>
                <a:lvl9pPr marL="38862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9pPr>
              </a:lstStyle>
              <a:p>
                <a:pPr eaLnBrk="1" hangingPunct="1">
                  <a:buClrTx/>
                  <a:buSzTx/>
                  <a:buFontTx/>
                  <a:buNone/>
                </a:pPr>
                <a:r>
                  <a:rPr lang="en-US" altLang="en-US" sz="1800" dirty="0">
                    <a:latin typeface="Arial" charset="0"/>
                  </a:rPr>
                  <a:t>statement</a:t>
                </a:r>
              </a:p>
            </p:txBody>
          </p:sp>
          <p:cxnSp>
            <p:nvCxnSpPr>
              <p:cNvPr id="21" name="Straight Arrow Connector 20">
                <a:extLst>
                  <a:ext uri="{FF2B5EF4-FFF2-40B4-BE49-F238E27FC236}">
                    <a16:creationId xmlns:a16="http://schemas.microsoft.com/office/drawing/2014/main" id="{ADCDB660-E558-4225-B3C2-D7911BCC7E6D}"/>
                  </a:ext>
                </a:extLst>
              </p:cNvPr>
              <p:cNvCxnSpPr>
                <a:cxnSpLocks/>
              </p:cNvCxnSpPr>
              <p:nvPr/>
            </p:nvCxnSpPr>
            <p:spPr>
              <a:xfrm flipH="1">
                <a:off x="7681048" y="4361554"/>
                <a:ext cx="2002536" cy="0"/>
              </a:xfrm>
              <a:prstGeom prst="straightConnector1">
                <a:avLst/>
              </a:prstGeom>
              <a:ln w="222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BCEB3A93-E5E6-4CEF-9C11-7C99089A3072}"/>
                  </a:ext>
                </a:extLst>
              </p:cNvPr>
              <p:cNvCxnSpPr>
                <a:cxnSpLocks/>
                <a:endCxn id="9" idx="0"/>
              </p:cNvCxnSpPr>
              <p:nvPr/>
            </p:nvCxnSpPr>
            <p:spPr>
              <a:xfrm flipH="1">
                <a:off x="9669699" y="2933548"/>
                <a:ext cx="0" cy="776182"/>
              </a:xfrm>
              <a:prstGeom prst="straightConnector1">
                <a:avLst/>
              </a:prstGeom>
              <a:ln w="2222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33" name="Straight Arrow Connector 32">
              <a:extLst>
                <a:ext uri="{FF2B5EF4-FFF2-40B4-BE49-F238E27FC236}">
                  <a16:creationId xmlns:a16="http://schemas.microsoft.com/office/drawing/2014/main" id="{3BF57697-2B8C-4A7E-84CD-3F6B0CFF1052}"/>
                </a:ext>
              </a:extLst>
            </p:cNvPr>
            <p:cNvCxnSpPr>
              <a:cxnSpLocks/>
            </p:cNvCxnSpPr>
            <p:nvPr/>
          </p:nvCxnSpPr>
          <p:spPr>
            <a:xfrm>
              <a:off x="9675068" y="4085748"/>
              <a:ext cx="0" cy="274320"/>
            </a:xfrm>
            <a:prstGeom prst="straightConnector1">
              <a:avLst/>
            </a:prstGeom>
            <a:ln w="22225">
              <a:solidFill>
                <a:schemeClr val="tx1"/>
              </a:solidFill>
              <a:tailEnd type="non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graphicFrame>
            <p:nvGraphicFramePr>
              <p:cNvPr id="38" name="Table 3">
                <a:extLst>
                  <a:ext uri="{FF2B5EF4-FFF2-40B4-BE49-F238E27FC236}">
                    <a16:creationId xmlns:a16="http://schemas.microsoft.com/office/drawing/2014/main" id="{BE93C74A-60AC-47E8-A2D9-1802E9ABA050}"/>
                  </a:ext>
                </a:extLst>
              </p:cNvPr>
              <p:cNvGraphicFramePr>
                <a:graphicFrameLocks noGrp="1"/>
              </p:cNvGraphicFramePr>
              <p:nvPr>
                <p:extLst>
                  <p:ext uri="{D42A27DB-BD31-4B8C-83A1-F6EECF244321}">
                    <p14:modId xmlns:p14="http://schemas.microsoft.com/office/powerpoint/2010/main" val="3987247371"/>
                  </p:ext>
                </p:extLst>
              </p:nvPr>
            </p:nvGraphicFramePr>
            <p:xfrm>
              <a:off x="7628516" y="2582117"/>
              <a:ext cx="3440721" cy="2743200"/>
            </p:xfrm>
            <a:graphic>
              <a:graphicData uri="http://schemas.openxmlformats.org/drawingml/2006/table">
                <a:tbl>
                  <a:tblPr firstRow="1" bandRow="1">
                    <a:tableStyleId>{5C22544A-7EE6-4342-B048-85BDC9FD1C3A}</a:tableStyleId>
                  </a:tblPr>
                  <a:tblGrid>
                    <a:gridCol w="3440721">
                      <a:extLst>
                        <a:ext uri="{9D8B030D-6E8A-4147-A177-3AD203B41FA5}">
                          <a16:colId xmlns:a16="http://schemas.microsoft.com/office/drawing/2014/main" val="571833362"/>
                        </a:ext>
                      </a:extLst>
                    </a:gridCol>
                  </a:tblGrid>
                  <a:tr h="370840">
                    <a:tc>
                      <a:txBody>
                        <a:bodyPr/>
                        <a:lstStyle/>
                        <a:p>
                          <a:pPr>
                            <a:lnSpc>
                              <a:spcPct val="100000"/>
                            </a:lnSpc>
                            <a:spcBef>
                              <a:spcPts val="600"/>
                            </a:spcBef>
                            <a:spcAft>
                              <a:spcPts val="0"/>
                            </a:spcAft>
                          </a:pPr>
                          <a:r>
                            <a:rPr lang="en-US" sz="2400" b="0" kern="1200" dirty="0">
                              <a:solidFill>
                                <a:schemeClr val="tx1"/>
                              </a:solidFill>
                              <a:latin typeface="+mj-lt"/>
                              <a:ea typeface="+mn-ea"/>
                              <a:cs typeface="+mn-cs"/>
                            </a:rPr>
                            <a:t>1:</a:t>
                          </a:r>
                          <a:r>
                            <a:rPr lang="en-US" sz="2400" b="1" kern="1200" dirty="0">
                              <a:solidFill>
                                <a:schemeClr val="tx1"/>
                              </a:solidFill>
                              <a:latin typeface="+mj-lt"/>
                              <a:ea typeface="+mn-ea"/>
                              <a:cs typeface="+mn-cs"/>
                            </a:rPr>
                            <a:t>   input </a:t>
                          </a:r>
                          <a14:m>
                            <m:oMath xmlns:m="http://schemas.openxmlformats.org/officeDocument/2006/math">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𝑚𝑎𝑟𝑘𝑠</m:t>
                              </m:r>
                            </m:oMath>
                          </a14:m>
                          <a:endParaRPr lang="en-US" sz="2400" b="0" kern="1200" dirty="0">
                            <a:solidFill>
                              <a:schemeClr val="tx1"/>
                            </a:solidFill>
                            <a:latin typeface="+mj-lt"/>
                            <a:ea typeface="+mn-ea"/>
                            <a:cs typeface="+mn-cs"/>
                          </a:endParaRPr>
                        </a:p>
                      </a:txBody>
                      <a:tcPr>
                        <a:noFill/>
                      </a:tcPr>
                    </a:tc>
                    <a:extLst>
                      <a:ext uri="{0D108BD9-81ED-4DB2-BD59-A6C34878D82A}">
                        <a16:rowId xmlns:a16="http://schemas.microsoft.com/office/drawing/2014/main" val="873434603"/>
                      </a:ext>
                    </a:extLst>
                  </a:tr>
                  <a:tr h="370840">
                    <a:tc>
                      <a: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sz="2400" b="0" kern="1200" noProof="0" dirty="0">
                              <a:solidFill>
                                <a:schemeClr val="tx1"/>
                              </a:solidFill>
                              <a:latin typeface="+mj-lt"/>
                              <a:ea typeface="+mn-ea"/>
                              <a:cs typeface="+mn-cs"/>
                            </a:rPr>
                            <a:t>2:</a:t>
                          </a:r>
                          <a:r>
                            <a:rPr lang="en-US" sz="2400" b="1" kern="1200" noProof="0" dirty="0">
                              <a:solidFill>
                                <a:schemeClr val="tx1"/>
                              </a:solidFill>
                              <a:latin typeface="+mj-lt"/>
                              <a:ea typeface="+mn-ea"/>
                              <a:cs typeface="+mn-cs"/>
                            </a:rPr>
                            <a:t>   if </a:t>
                          </a:r>
                          <a14:m>
                            <m:oMath xmlns:m="http://schemas.openxmlformats.org/officeDocument/2006/math">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𝑚𝑎𝑟𝑘𝑠</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&gt;69</m:t>
                              </m:r>
                            </m:oMath>
                          </a14:m>
                          <a:r>
                            <a:rPr lang="en-US" sz="2400" b="0" kern="1200" dirty="0">
                              <a:solidFill>
                                <a:schemeClr val="tx1"/>
                              </a:solidFill>
                              <a:latin typeface="+mj-lt"/>
                              <a:ea typeface="+mn-ea"/>
                              <a:cs typeface="+mn-cs"/>
                            </a:rPr>
                            <a:t> </a:t>
                          </a:r>
                          <a:r>
                            <a:rPr lang="en-US" sz="2400" b="1" kern="1200" dirty="0">
                              <a:solidFill>
                                <a:schemeClr val="tx1"/>
                              </a:solidFill>
                              <a:latin typeface="+mj-lt"/>
                              <a:ea typeface="+mn-ea"/>
                              <a:cs typeface="+mn-cs"/>
                            </a:rPr>
                            <a:t>then</a:t>
                          </a:r>
                          <a:r>
                            <a:rPr lang="en-US" sz="2400" b="0" kern="1200" dirty="0">
                              <a:solidFill>
                                <a:schemeClr val="tx1"/>
                              </a:solidFill>
                              <a:latin typeface="+mj-lt"/>
                              <a:ea typeface="+mn-ea"/>
                              <a:cs typeface="+mn-cs"/>
                            </a:rPr>
                            <a:t> </a:t>
                          </a:r>
                        </a:p>
                      </a:txBody>
                      <a:tcPr>
                        <a:noFill/>
                      </a:tcPr>
                    </a:tc>
                    <a:extLst>
                      <a:ext uri="{0D108BD9-81ED-4DB2-BD59-A6C34878D82A}">
                        <a16:rowId xmlns:a16="http://schemas.microsoft.com/office/drawing/2014/main" val="3430286157"/>
                      </a:ext>
                    </a:extLst>
                  </a:tr>
                  <a:tr h="370840">
                    <a:tc>
                      <a:txBody>
                        <a:bodyPr/>
                        <a:lstStyle/>
                        <a:p>
                          <a:pPr>
                            <a:lnSpc>
                              <a:spcPct val="100000"/>
                            </a:lnSpc>
                            <a:spcBef>
                              <a:spcPts val="600"/>
                            </a:spcBef>
                            <a:spcAft>
                              <a:spcPts val="0"/>
                            </a:spcAft>
                          </a:pPr>
                          <a:r>
                            <a:rPr lang="en-US" sz="2400" b="0" kern="1200" dirty="0">
                              <a:solidFill>
                                <a:schemeClr val="tx1"/>
                              </a:solidFill>
                              <a:latin typeface="+mj-lt"/>
                              <a:ea typeface="+mn-ea"/>
                              <a:cs typeface="+mn-cs"/>
                            </a:rPr>
                            <a:t>3:           </a:t>
                          </a:r>
                          <a:r>
                            <a:rPr lang="en-US" sz="2400" b="1" kern="1200" dirty="0">
                              <a:solidFill>
                                <a:schemeClr val="tx1"/>
                              </a:solidFill>
                              <a:latin typeface="+mj-lt"/>
                              <a:ea typeface="+mn-ea"/>
                              <a:cs typeface="+mn-cs"/>
                            </a:rPr>
                            <a:t>output </a:t>
                          </a:r>
                          <a14:m>
                            <m:oMath xmlns:m="http://schemas.openxmlformats.org/officeDocument/2006/math">
                              <m:r>
                                <m:rPr>
                                  <m:sty m:val="p"/>
                                </m:rPr>
                                <a:rPr lang="en-US" sz="2400" b="0" i="0" dirty="0" smtClean="0">
                                  <a:solidFill>
                                    <a:schemeClr val="tx1"/>
                                  </a:solidFill>
                                  <a:latin typeface="Cambria Math" panose="02040503050406030204" pitchFamily="18" charset="0"/>
                                </a:rPr>
                                <m:t>pass</m:t>
                              </m:r>
                            </m:oMath>
                          </a14:m>
                          <a:endParaRPr lang="en-US" sz="2400" b="0" kern="1200" dirty="0">
                            <a:solidFill>
                              <a:schemeClr val="tx1"/>
                            </a:solidFill>
                            <a:latin typeface="+mj-lt"/>
                            <a:ea typeface="+mn-ea"/>
                            <a:cs typeface="+mn-cs"/>
                          </a:endParaRPr>
                        </a:p>
                      </a:txBody>
                      <a:tcPr>
                        <a:noFill/>
                      </a:tcPr>
                    </a:tc>
                    <a:extLst>
                      <a:ext uri="{0D108BD9-81ED-4DB2-BD59-A6C34878D82A}">
                        <a16:rowId xmlns:a16="http://schemas.microsoft.com/office/drawing/2014/main" val="127835810"/>
                      </a:ext>
                    </a:extLst>
                  </a:tr>
                  <a:tr h="370840">
                    <a:tc>
                      <a:txBody>
                        <a:bodyPr/>
                        <a:lstStyle/>
                        <a:p>
                          <a:pPr>
                            <a:lnSpc>
                              <a:spcPct val="100000"/>
                            </a:lnSpc>
                            <a:spcBef>
                              <a:spcPts val="600"/>
                            </a:spcBef>
                            <a:spcAft>
                              <a:spcPts val="0"/>
                            </a:spcAft>
                          </a:pPr>
                          <a:r>
                            <a:rPr lang="en-US" sz="2400" b="0" kern="1200" dirty="0">
                              <a:solidFill>
                                <a:schemeClr val="tx1"/>
                              </a:solidFill>
                              <a:latin typeface="+mj-lt"/>
                              <a:ea typeface="+mn-ea"/>
                              <a:cs typeface="+mn-cs"/>
                            </a:rPr>
                            <a:t>4:   </a:t>
                          </a:r>
                          <a:r>
                            <a:rPr lang="en-US" sz="2400" b="1" kern="1200" dirty="0">
                              <a:solidFill>
                                <a:schemeClr val="tx1"/>
                              </a:solidFill>
                              <a:latin typeface="+mj-lt"/>
                              <a:ea typeface="+mn-ea"/>
                              <a:cs typeface="+mn-cs"/>
                            </a:rPr>
                            <a:t>else</a:t>
                          </a:r>
                        </a:p>
                      </a:txBody>
                      <a:tcPr>
                        <a:noFill/>
                      </a:tcPr>
                    </a:tc>
                    <a:extLst>
                      <a:ext uri="{0D108BD9-81ED-4DB2-BD59-A6C34878D82A}">
                        <a16:rowId xmlns:a16="http://schemas.microsoft.com/office/drawing/2014/main" val="3339446464"/>
                      </a:ext>
                    </a:extLst>
                  </a:tr>
                  <a:tr h="370840">
                    <a:tc>
                      <a: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sz="2400" b="0" kern="1200" dirty="0">
                              <a:solidFill>
                                <a:schemeClr val="tx1"/>
                              </a:solidFill>
                              <a:latin typeface="+mj-lt"/>
                              <a:ea typeface="+mn-ea"/>
                              <a:cs typeface="+mn-cs"/>
                            </a:rPr>
                            <a:t>5:</a:t>
                          </a:r>
                          <a:r>
                            <a:rPr lang="en-US" sz="2400" b="1" kern="1200" noProof="0" dirty="0">
                              <a:solidFill>
                                <a:schemeClr val="tx1"/>
                              </a:solidFill>
                              <a:latin typeface="+mj-lt"/>
                              <a:ea typeface="+mn-ea"/>
                              <a:cs typeface="+mn-cs"/>
                            </a:rPr>
                            <a:t>   </a:t>
                          </a:r>
                          <a:r>
                            <a:rPr lang="en-US" sz="2400" b="1" kern="1200" dirty="0">
                              <a:solidFill>
                                <a:schemeClr val="tx1"/>
                              </a:solidFill>
                              <a:latin typeface="+mj-lt"/>
                              <a:ea typeface="+mn-ea"/>
                              <a:cs typeface="+mn-cs"/>
                            </a:rPr>
                            <a:t>output </a:t>
                          </a:r>
                          <a14:m>
                            <m:oMath xmlns:m="http://schemas.openxmlformats.org/officeDocument/2006/math">
                              <m:r>
                                <m:rPr>
                                  <m:sty m:val="p"/>
                                </m:rPr>
                                <a:rPr lang="en-US" sz="2400" b="0" i="0" dirty="0" smtClean="0">
                                  <a:solidFill>
                                    <a:schemeClr val="tx1"/>
                                  </a:solidFill>
                                  <a:latin typeface="Cambria Math" panose="02040503050406030204" pitchFamily="18" charset="0"/>
                                </a:rPr>
                                <m:t>fail</m:t>
                              </m:r>
                            </m:oMath>
                          </a14:m>
                          <a:r>
                            <a:rPr lang="en-US" sz="2400" b="0" kern="1200" dirty="0">
                              <a:solidFill>
                                <a:schemeClr val="tx1"/>
                              </a:solidFill>
                              <a:latin typeface="+mj-lt"/>
                              <a:ea typeface="+mn-ea"/>
                              <a:cs typeface="+mn-cs"/>
                            </a:rPr>
                            <a:t> </a:t>
                          </a:r>
                          <a:endParaRPr lang="en-US" sz="2400" b="1" kern="1200" dirty="0">
                            <a:solidFill>
                              <a:schemeClr val="tx1"/>
                            </a:solidFill>
                            <a:latin typeface="+mj-lt"/>
                            <a:ea typeface="+mn-ea"/>
                            <a:cs typeface="+mn-cs"/>
                          </a:endParaRPr>
                        </a:p>
                      </a:txBody>
                      <a:tcPr>
                        <a:noFill/>
                      </a:tcPr>
                    </a:tc>
                    <a:extLst>
                      <a:ext uri="{0D108BD9-81ED-4DB2-BD59-A6C34878D82A}">
                        <a16:rowId xmlns:a16="http://schemas.microsoft.com/office/drawing/2014/main" val="3645704433"/>
                      </a:ext>
                    </a:extLst>
                  </a:tr>
                  <a:tr h="370840">
                    <a:tc>
                      <a: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sz="2400" b="0" kern="1200" dirty="0">
                              <a:solidFill>
                                <a:schemeClr val="tx1"/>
                              </a:solidFill>
                              <a:latin typeface="+mj-lt"/>
                              <a:ea typeface="+mn-ea"/>
                              <a:cs typeface="+mn-cs"/>
                            </a:rPr>
                            <a:t>6: </a:t>
                          </a:r>
                          <a:r>
                            <a:rPr lang="en-US" sz="2400" b="1" kern="1200" dirty="0">
                              <a:solidFill>
                                <a:schemeClr val="tx1"/>
                              </a:solidFill>
                              <a:latin typeface="+mj-lt"/>
                              <a:ea typeface="+mn-ea"/>
                              <a:cs typeface="+mn-cs"/>
                            </a:rPr>
                            <a:t>end if</a:t>
                          </a:r>
                          <a:endParaRPr lang="en-US" sz="2400" b="0" i="0" kern="1200" dirty="0">
                            <a:solidFill>
                              <a:schemeClr val="tx1"/>
                            </a:solidFill>
                            <a:latin typeface="+mj-lt"/>
                            <a:ea typeface="+mn-ea"/>
                            <a:cs typeface="+mn-cs"/>
                          </a:endParaRPr>
                        </a:p>
                      </a:txBody>
                      <a:tcPr>
                        <a:noFill/>
                      </a:tcPr>
                    </a:tc>
                    <a:extLst>
                      <a:ext uri="{0D108BD9-81ED-4DB2-BD59-A6C34878D82A}">
                        <a16:rowId xmlns:a16="http://schemas.microsoft.com/office/drawing/2014/main" val="3879009675"/>
                      </a:ext>
                    </a:extLst>
                  </a:tr>
                </a:tbl>
              </a:graphicData>
            </a:graphic>
          </p:graphicFrame>
        </mc:Choice>
        <mc:Fallback xmlns="">
          <p:graphicFrame>
            <p:nvGraphicFramePr>
              <p:cNvPr id="38" name="Table 3">
                <a:extLst>
                  <a:ext uri="{FF2B5EF4-FFF2-40B4-BE49-F238E27FC236}">
                    <a16:creationId xmlns:a16="http://schemas.microsoft.com/office/drawing/2014/main" id="{BE93C74A-60AC-47E8-A2D9-1802E9ABA050}"/>
                  </a:ext>
                </a:extLst>
              </p:cNvPr>
              <p:cNvGraphicFramePr>
                <a:graphicFrameLocks noGrp="1"/>
              </p:cNvGraphicFramePr>
              <p:nvPr>
                <p:extLst>
                  <p:ext uri="{D42A27DB-BD31-4B8C-83A1-F6EECF244321}">
                    <p14:modId xmlns:p14="http://schemas.microsoft.com/office/powerpoint/2010/main" val="3987247371"/>
                  </p:ext>
                </p:extLst>
              </p:nvPr>
            </p:nvGraphicFramePr>
            <p:xfrm>
              <a:off x="7628516" y="2582117"/>
              <a:ext cx="3440721" cy="2743200"/>
            </p:xfrm>
            <a:graphic>
              <a:graphicData uri="http://schemas.openxmlformats.org/drawingml/2006/table">
                <a:tbl>
                  <a:tblPr firstRow="1" bandRow="1">
                    <a:tableStyleId>{5C22544A-7EE6-4342-B048-85BDC9FD1C3A}</a:tableStyleId>
                  </a:tblPr>
                  <a:tblGrid>
                    <a:gridCol w="3440721">
                      <a:extLst>
                        <a:ext uri="{9D8B030D-6E8A-4147-A177-3AD203B41FA5}">
                          <a16:colId xmlns:a16="http://schemas.microsoft.com/office/drawing/2014/main" val="571833362"/>
                        </a:ext>
                      </a:extLst>
                    </a:gridCol>
                  </a:tblGrid>
                  <a:tr h="457200">
                    <a:tc>
                      <a:txBody>
                        <a:bodyPr/>
                        <a:lstStyle/>
                        <a:p>
                          <a:endParaRPr lang="en-US"/>
                        </a:p>
                      </a:txBody>
                      <a:tcPr>
                        <a:blipFill>
                          <a:blip r:embed="rId5"/>
                          <a:stretch>
                            <a:fillRect l="-177" t="-9333" r="-708" b="-532000"/>
                          </a:stretch>
                        </a:blipFill>
                      </a:tcPr>
                    </a:tc>
                    <a:extLst>
                      <a:ext uri="{0D108BD9-81ED-4DB2-BD59-A6C34878D82A}">
                        <a16:rowId xmlns:a16="http://schemas.microsoft.com/office/drawing/2014/main" val="873434603"/>
                      </a:ext>
                    </a:extLst>
                  </a:tr>
                  <a:tr h="457200">
                    <a:tc>
                      <a:txBody>
                        <a:bodyPr/>
                        <a:lstStyle/>
                        <a:p>
                          <a:endParaRPr lang="en-US"/>
                        </a:p>
                      </a:txBody>
                      <a:tcPr>
                        <a:blipFill>
                          <a:blip r:embed="rId5"/>
                          <a:stretch>
                            <a:fillRect l="-177" t="-109333" r="-708" b="-432000"/>
                          </a:stretch>
                        </a:blipFill>
                      </a:tcPr>
                    </a:tc>
                    <a:extLst>
                      <a:ext uri="{0D108BD9-81ED-4DB2-BD59-A6C34878D82A}">
                        <a16:rowId xmlns:a16="http://schemas.microsoft.com/office/drawing/2014/main" val="3430286157"/>
                      </a:ext>
                    </a:extLst>
                  </a:tr>
                  <a:tr h="457200">
                    <a:tc>
                      <a:txBody>
                        <a:bodyPr/>
                        <a:lstStyle/>
                        <a:p>
                          <a:endParaRPr lang="en-US"/>
                        </a:p>
                      </a:txBody>
                      <a:tcPr>
                        <a:blipFill>
                          <a:blip r:embed="rId5"/>
                          <a:stretch>
                            <a:fillRect l="-177" t="-206579" r="-708" b="-326316"/>
                          </a:stretch>
                        </a:blipFill>
                      </a:tcPr>
                    </a:tc>
                    <a:extLst>
                      <a:ext uri="{0D108BD9-81ED-4DB2-BD59-A6C34878D82A}">
                        <a16:rowId xmlns:a16="http://schemas.microsoft.com/office/drawing/2014/main" val="127835810"/>
                      </a:ext>
                    </a:extLst>
                  </a:tr>
                  <a:tr h="457200">
                    <a:tc>
                      <a:txBody>
                        <a:bodyPr/>
                        <a:lstStyle/>
                        <a:p>
                          <a:pPr>
                            <a:lnSpc>
                              <a:spcPct val="100000"/>
                            </a:lnSpc>
                            <a:spcBef>
                              <a:spcPts val="600"/>
                            </a:spcBef>
                            <a:spcAft>
                              <a:spcPts val="0"/>
                            </a:spcAft>
                          </a:pPr>
                          <a:r>
                            <a:rPr lang="en-US" sz="2400" b="0" kern="1200" dirty="0">
                              <a:solidFill>
                                <a:schemeClr val="tx1"/>
                              </a:solidFill>
                              <a:latin typeface="+mj-lt"/>
                              <a:ea typeface="+mn-ea"/>
                              <a:cs typeface="+mn-cs"/>
                            </a:rPr>
                            <a:t>4:   </a:t>
                          </a:r>
                          <a:r>
                            <a:rPr lang="en-US" sz="2400" b="1" kern="1200" dirty="0">
                              <a:solidFill>
                                <a:schemeClr val="tx1"/>
                              </a:solidFill>
                              <a:latin typeface="+mj-lt"/>
                              <a:ea typeface="+mn-ea"/>
                              <a:cs typeface="+mn-cs"/>
                            </a:rPr>
                            <a:t>else</a:t>
                          </a:r>
                        </a:p>
                      </a:txBody>
                      <a:tcPr>
                        <a:noFill/>
                      </a:tcPr>
                    </a:tc>
                    <a:extLst>
                      <a:ext uri="{0D108BD9-81ED-4DB2-BD59-A6C34878D82A}">
                        <a16:rowId xmlns:a16="http://schemas.microsoft.com/office/drawing/2014/main" val="3339446464"/>
                      </a:ext>
                    </a:extLst>
                  </a:tr>
                  <a:tr h="457200">
                    <a:tc>
                      <a:txBody>
                        <a:bodyPr/>
                        <a:lstStyle/>
                        <a:p>
                          <a:endParaRPr lang="en-US"/>
                        </a:p>
                      </a:txBody>
                      <a:tcPr>
                        <a:blipFill>
                          <a:blip r:embed="rId5"/>
                          <a:stretch>
                            <a:fillRect l="-177" t="-410667" r="-708" b="-130667"/>
                          </a:stretch>
                        </a:blipFill>
                      </a:tcPr>
                    </a:tc>
                    <a:extLst>
                      <a:ext uri="{0D108BD9-81ED-4DB2-BD59-A6C34878D82A}">
                        <a16:rowId xmlns:a16="http://schemas.microsoft.com/office/drawing/2014/main" val="3645704433"/>
                      </a:ext>
                    </a:extLst>
                  </a:tr>
                  <a:tr h="457200">
                    <a:tc>
                      <a: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sz="2400" b="0" kern="1200" dirty="0">
                              <a:solidFill>
                                <a:schemeClr val="tx1"/>
                              </a:solidFill>
                              <a:latin typeface="+mj-lt"/>
                              <a:ea typeface="+mn-ea"/>
                              <a:cs typeface="+mn-cs"/>
                            </a:rPr>
                            <a:t>6: </a:t>
                          </a:r>
                          <a:r>
                            <a:rPr lang="en-US" sz="2400" b="1" kern="1200" dirty="0">
                              <a:solidFill>
                                <a:schemeClr val="tx1"/>
                              </a:solidFill>
                              <a:latin typeface="+mj-lt"/>
                              <a:ea typeface="+mn-ea"/>
                              <a:cs typeface="+mn-cs"/>
                            </a:rPr>
                            <a:t>end if</a:t>
                          </a:r>
                          <a:endParaRPr lang="en-US" sz="2400" b="0" i="0" kern="1200" dirty="0">
                            <a:solidFill>
                              <a:schemeClr val="tx1"/>
                            </a:solidFill>
                            <a:latin typeface="+mj-lt"/>
                            <a:ea typeface="+mn-ea"/>
                            <a:cs typeface="+mn-cs"/>
                          </a:endParaRPr>
                        </a:p>
                      </a:txBody>
                      <a:tcPr>
                        <a:noFill/>
                      </a:tcPr>
                    </a:tc>
                    <a:extLst>
                      <a:ext uri="{0D108BD9-81ED-4DB2-BD59-A6C34878D82A}">
                        <a16:rowId xmlns:a16="http://schemas.microsoft.com/office/drawing/2014/main" val="3879009675"/>
                      </a:ext>
                    </a:extLst>
                  </a:tr>
                </a:tbl>
              </a:graphicData>
            </a:graphic>
          </p:graphicFrame>
        </mc:Fallback>
      </mc:AlternateContent>
    </p:spTree>
    <p:custDataLst>
      <p:tags r:id="rId1"/>
    </p:custDataLst>
    <p:extLst>
      <p:ext uri="{BB962C8B-B14F-4D97-AF65-F5344CB8AC3E}">
        <p14:creationId xmlns:p14="http://schemas.microsoft.com/office/powerpoint/2010/main" val="3058557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43000" y="554038"/>
            <a:ext cx="7086600" cy="436563"/>
          </a:xfrm>
        </p:spPr>
        <p:txBody>
          <a:bodyPr/>
          <a:lstStyle/>
          <a:p>
            <a:r>
              <a:rPr lang="en-US" sz="4000" dirty="0"/>
              <a:t>Components of an Algorithm</a:t>
            </a:r>
          </a:p>
        </p:txBody>
      </p:sp>
      <p:sp>
        <p:nvSpPr>
          <p:cNvPr id="3075" name="Rectangle 3"/>
          <p:cNvSpPr>
            <a:spLocks noGrp="1" noChangeArrowheads="1"/>
          </p:cNvSpPr>
          <p:nvPr>
            <p:ph type="body" idx="1"/>
          </p:nvPr>
        </p:nvSpPr>
        <p:spPr>
          <a:xfrm>
            <a:off x="1055911" y="1453242"/>
            <a:ext cx="9557660" cy="5252357"/>
          </a:xfrm>
          <a:ln w="15875">
            <a:noFill/>
          </a:ln>
        </p:spPr>
        <p:txBody>
          <a:bodyPr>
            <a:normAutofit/>
          </a:bodyPr>
          <a:lstStyle/>
          <a:p>
            <a:pPr algn="just"/>
            <a:r>
              <a:rPr lang="en-US" sz="2400" b="1" dirty="0">
                <a:solidFill>
                  <a:srgbClr val="FF0000"/>
                </a:solidFill>
              </a:rPr>
              <a:t>Repetitions Example:</a:t>
            </a:r>
          </a:p>
          <a:p>
            <a:pPr marL="114300" indent="0" algn="just">
              <a:buNone/>
            </a:pPr>
            <a:endParaRPr lang="en-US" sz="2400" b="1" dirty="0">
              <a:solidFill>
                <a:srgbClr val="FF0000"/>
              </a:solidFill>
            </a:endParaRPr>
          </a:p>
        </p:txBody>
      </p:sp>
      <p:sp>
        <p:nvSpPr>
          <p:cNvPr id="3" name="Slide Number Placeholder 2"/>
          <p:cNvSpPr>
            <a:spLocks noGrp="1"/>
          </p:cNvSpPr>
          <p:nvPr>
            <p:ph type="sldNum" sz="quarter" idx="12"/>
          </p:nvPr>
        </p:nvSpPr>
        <p:spPr/>
        <p:txBody>
          <a:bodyPr/>
          <a:lstStyle/>
          <a:p>
            <a:fld id="{3485D9CA-6DAA-4C3C-A3E2-EDEA918D5F89}" type="slidenum">
              <a:rPr lang="en-US">
                <a:latin typeface="Calibri"/>
              </a:rPr>
              <a:pPr/>
              <a:t>9</a:t>
            </a:fld>
            <a:endParaRPr lang="en-US">
              <a:latin typeface="Calibri"/>
            </a:endParaRPr>
          </a:p>
        </p:txBody>
      </p:sp>
      <mc:AlternateContent xmlns:mc="http://schemas.openxmlformats.org/markup-compatibility/2006" xmlns:a14="http://schemas.microsoft.com/office/drawing/2010/main">
        <mc:Choice Requires="a14">
          <p:graphicFrame>
            <p:nvGraphicFramePr>
              <p:cNvPr id="2" name="Table 3">
                <a:extLst>
                  <a:ext uri="{FF2B5EF4-FFF2-40B4-BE49-F238E27FC236}">
                    <a16:creationId xmlns:a16="http://schemas.microsoft.com/office/drawing/2014/main" id="{C4E58266-4B03-4442-AF7E-0A1B875644A3}"/>
                  </a:ext>
                </a:extLst>
              </p:cNvPr>
              <p:cNvGraphicFramePr>
                <a:graphicFrameLocks noGrp="1"/>
              </p:cNvGraphicFramePr>
              <p:nvPr>
                <p:extLst>
                  <p:ext uri="{D42A27DB-BD31-4B8C-83A1-F6EECF244321}">
                    <p14:modId xmlns:p14="http://schemas.microsoft.com/office/powerpoint/2010/main" val="3452107714"/>
                  </p:ext>
                </p:extLst>
              </p:nvPr>
            </p:nvGraphicFramePr>
            <p:xfrm>
              <a:off x="1578429" y="2154019"/>
              <a:ext cx="4929948" cy="1371600"/>
            </p:xfrm>
            <a:graphic>
              <a:graphicData uri="http://schemas.openxmlformats.org/drawingml/2006/table">
                <a:tbl>
                  <a:tblPr firstRow="1" bandRow="1">
                    <a:tableStyleId>{5C22544A-7EE6-4342-B048-85BDC9FD1C3A}</a:tableStyleId>
                  </a:tblPr>
                  <a:tblGrid>
                    <a:gridCol w="4929948">
                      <a:extLst>
                        <a:ext uri="{9D8B030D-6E8A-4147-A177-3AD203B41FA5}">
                          <a16:colId xmlns:a16="http://schemas.microsoft.com/office/drawing/2014/main" val="571833362"/>
                        </a:ext>
                      </a:extLst>
                    </a:gridCol>
                  </a:tblGrid>
                  <a:tr h="370840">
                    <a:tc>
                      <a:txBody>
                        <a:bodyPr/>
                        <a:lstStyle/>
                        <a:p>
                          <a:pPr>
                            <a:lnSpc>
                              <a:spcPct val="100000"/>
                            </a:lnSpc>
                            <a:spcBef>
                              <a:spcPts val="600"/>
                            </a:spcBef>
                            <a:spcAft>
                              <a:spcPts val="0"/>
                            </a:spcAft>
                          </a:pPr>
                          <a:r>
                            <a:rPr lang="en-US" sz="2400" b="1" kern="1200" dirty="0">
                              <a:solidFill>
                                <a:schemeClr val="tx1"/>
                              </a:solidFill>
                              <a:latin typeface="+mj-lt"/>
                              <a:ea typeface="+mn-ea"/>
                              <a:cs typeface="+mn-cs"/>
                            </a:rPr>
                            <a:t>while </a:t>
                          </a:r>
                          <a14:m>
                            <m:oMath xmlns:m="http://schemas.openxmlformats.org/officeDocument/2006/math">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𝑠𝑜𝑚𝑒</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 </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𝑐𝑜𝑛𝑑𝑖𝑡𝑖𝑜𝑛</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 </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𝑖𝑠</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 </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𝑡𝑟𝑢𝑒</m:t>
                              </m:r>
                            </m:oMath>
                          </a14:m>
                          <a:r>
                            <a:rPr lang="en-US" sz="2400" b="0" kern="1200" dirty="0">
                              <a:solidFill>
                                <a:schemeClr val="tx1"/>
                              </a:solidFill>
                              <a:latin typeface="+mj-lt"/>
                              <a:ea typeface="+mn-ea"/>
                              <a:cs typeface="+mn-cs"/>
                            </a:rPr>
                            <a:t> </a:t>
                          </a:r>
                          <a:r>
                            <a:rPr lang="en-US" sz="2400" b="1" kern="1200" dirty="0">
                              <a:solidFill>
                                <a:schemeClr val="tx1"/>
                              </a:solidFill>
                              <a:latin typeface="+mj-lt"/>
                              <a:ea typeface="+mn-ea"/>
                              <a:cs typeface="+mn-cs"/>
                            </a:rPr>
                            <a:t>do</a:t>
                          </a:r>
                        </a:p>
                      </a:txBody>
                      <a:tcPr>
                        <a:noFill/>
                      </a:tcPr>
                    </a:tc>
                    <a:extLst>
                      <a:ext uri="{0D108BD9-81ED-4DB2-BD59-A6C34878D82A}">
                        <a16:rowId xmlns:a16="http://schemas.microsoft.com/office/drawing/2014/main" val="873434603"/>
                      </a:ext>
                    </a:extLst>
                  </a:tr>
                  <a:tr h="370840">
                    <a:tc>
                      <a: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sz="2400" b="0" kern="1200" noProof="0" dirty="0">
                              <a:solidFill>
                                <a:schemeClr val="tx1"/>
                              </a:solidFill>
                              <a:latin typeface="+mj-lt"/>
                              <a:ea typeface="+mn-ea"/>
                              <a:cs typeface="+mn-cs"/>
                            </a:rPr>
                            <a:t>          statement (or sequence)</a:t>
                          </a:r>
                          <a:endParaRPr lang="en-US" sz="2400" b="0" kern="1200" dirty="0">
                            <a:solidFill>
                              <a:schemeClr val="tx1"/>
                            </a:solidFill>
                            <a:latin typeface="+mj-lt"/>
                            <a:ea typeface="+mn-ea"/>
                            <a:cs typeface="+mn-cs"/>
                          </a:endParaRPr>
                        </a:p>
                      </a:txBody>
                      <a:tcPr>
                        <a:noFill/>
                      </a:tcPr>
                    </a:tc>
                    <a:extLst>
                      <a:ext uri="{0D108BD9-81ED-4DB2-BD59-A6C34878D82A}">
                        <a16:rowId xmlns:a16="http://schemas.microsoft.com/office/drawing/2014/main" val="3430286157"/>
                      </a:ext>
                    </a:extLst>
                  </a:tr>
                  <a:tr h="370840">
                    <a:tc>
                      <a:txBody>
                        <a:bodyPr/>
                        <a:lstStyle/>
                        <a:p>
                          <a:pPr>
                            <a:lnSpc>
                              <a:spcPct val="100000"/>
                            </a:lnSpc>
                            <a:spcBef>
                              <a:spcPts val="600"/>
                            </a:spcBef>
                            <a:spcAft>
                              <a:spcPts val="0"/>
                            </a:spcAft>
                          </a:pPr>
                          <a:r>
                            <a:rPr lang="en-US" sz="2400" b="1" kern="1200" dirty="0">
                              <a:solidFill>
                                <a:schemeClr val="tx1"/>
                              </a:solidFill>
                              <a:latin typeface="+mj-lt"/>
                              <a:ea typeface="+mn-ea"/>
                              <a:cs typeface="+mn-cs"/>
                            </a:rPr>
                            <a:t>end while</a:t>
                          </a:r>
                        </a:p>
                      </a:txBody>
                      <a:tcPr>
                        <a:noFill/>
                      </a:tcPr>
                    </a:tc>
                    <a:extLst>
                      <a:ext uri="{0D108BD9-81ED-4DB2-BD59-A6C34878D82A}">
                        <a16:rowId xmlns:a16="http://schemas.microsoft.com/office/drawing/2014/main" val="127835810"/>
                      </a:ext>
                    </a:extLst>
                  </a:tr>
                </a:tbl>
              </a:graphicData>
            </a:graphic>
          </p:graphicFrame>
        </mc:Choice>
        <mc:Fallback xmlns="">
          <p:graphicFrame>
            <p:nvGraphicFramePr>
              <p:cNvPr id="2" name="Table 3">
                <a:extLst>
                  <a:ext uri="{FF2B5EF4-FFF2-40B4-BE49-F238E27FC236}">
                    <a16:creationId xmlns:a16="http://schemas.microsoft.com/office/drawing/2014/main" id="{C4E58266-4B03-4442-AF7E-0A1B875644A3}"/>
                  </a:ext>
                </a:extLst>
              </p:cNvPr>
              <p:cNvGraphicFramePr>
                <a:graphicFrameLocks noGrp="1"/>
              </p:cNvGraphicFramePr>
              <p:nvPr>
                <p:extLst>
                  <p:ext uri="{D42A27DB-BD31-4B8C-83A1-F6EECF244321}">
                    <p14:modId xmlns:p14="http://schemas.microsoft.com/office/powerpoint/2010/main" val="3452107714"/>
                  </p:ext>
                </p:extLst>
              </p:nvPr>
            </p:nvGraphicFramePr>
            <p:xfrm>
              <a:off x="1578429" y="2154019"/>
              <a:ext cx="4929948" cy="1371600"/>
            </p:xfrm>
            <a:graphic>
              <a:graphicData uri="http://schemas.openxmlformats.org/drawingml/2006/table">
                <a:tbl>
                  <a:tblPr firstRow="1" bandRow="1">
                    <a:tableStyleId>{5C22544A-7EE6-4342-B048-85BDC9FD1C3A}</a:tableStyleId>
                  </a:tblPr>
                  <a:tblGrid>
                    <a:gridCol w="4929948">
                      <a:extLst>
                        <a:ext uri="{9D8B030D-6E8A-4147-A177-3AD203B41FA5}">
                          <a16:colId xmlns:a16="http://schemas.microsoft.com/office/drawing/2014/main" val="571833362"/>
                        </a:ext>
                      </a:extLst>
                    </a:gridCol>
                  </a:tblGrid>
                  <a:tr h="457200">
                    <a:tc>
                      <a:txBody>
                        <a:bodyPr/>
                        <a:lstStyle/>
                        <a:p>
                          <a:endParaRPr lang="en-US"/>
                        </a:p>
                      </a:txBody>
                      <a:tcPr>
                        <a:blipFill>
                          <a:blip r:embed="rId3"/>
                          <a:stretch>
                            <a:fillRect l="-123" t="-10667" r="-494" b="-230667"/>
                          </a:stretch>
                        </a:blipFill>
                      </a:tcPr>
                    </a:tc>
                    <a:extLst>
                      <a:ext uri="{0D108BD9-81ED-4DB2-BD59-A6C34878D82A}">
                        <a16:rowId xmlns:a16="http://schemas.microsoft.com/office/drawing/2014/main" val="873434603"/>
                      </a:ext>
                    </a:extLst>
                  </a:tr>
                  <a:tr h="457200">
                    <a:tc>
                      <a: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sz="2400" b="0" kern="1200" noProof="0" dirty="0">
                              <a:solidFill>
                                <a:schemeClr val="tx1"/>
                              </a:solidFill>
                              <a:latin typeface="+mj-lt"/>
                              <a:ea typeface="+mn-ea"/>
                              <a:cs typeface="+mn-cs"/>
                            </a:rPr>
                            <a:t>          statement (or sequence)</a:t>
                          </a:r>
                          <a:endParaRPr lang="en-US" sz="2400" b="0" kern="1200" dirty="0">
                            <a:solidFill>
                              <a:schemeClr val="tx1"/>
                            </a:solidFill>
                            <a:latin typeface="+mj-lt"/>
                            <a:ea typeface="+mn-ea"/>
                            <a:cs typeface="+mn-cs"/>
                          </a:endParaRPr>
                        </a:p>
                      </a:txBody>
                      <a:tcPr>
                        <a:noFill/>
                      </a:tcPr>
                    </a:tc>
                    <a:extLst>
                      <a:ext uri="{0D108BD9-81ED-4DB2-BD59-A6C34878D82A}">
                        <a16:rowId xmlns:a16="http://schemas.microsoft.com/office/drawing/2014/main" val="3430286157"/>
                      </a:ext>
                    </a:extLst>
                  </a:tr>
                  <a:tr h="457200">
                    <a:tc>
                      <a:txBody>
                        <a:bodyPr/>
                        <a:lstStyle/>
                        <a:p>
                          <a:pPr>
                            <a:lnSpc>
                              <a:spcPct val="100000"/>
                            </a:lnSpc>
                            <a:spcBef>
                              <a:spcPts val="600"/>
                            </a:spcBef>
                            <a:spcAft>
                              <a:spcPts val="0"/>
                            </a:spcAft>
                          </a:pPr>
                          <a:r>
                            <a:rPr lang="en-US" sz="2400" b="1" kern="1200" dirty="0">
                              <a:solidFill>
                                <a:schemeClr val="tx1"/>
                              </a:solidFill>
                              <a:latin typeface="+mj-lt"/>
                              <a:ea typeface="+mn-ea"/>
                              <a:cs typeface="+mn-cs"/>
                            </a:rPr>
                            <a:t>end while</a:t>
                          </a:r>
                        </a:p>
                      </a:txBody>
                      <a:tcPr>
                        <a:noFill/>
                      </a:tcPr>
                    </a:tc>
                    <a:extLst>
                      <a:ext uri="{0D108BD9-81ED-4DB2-BD59-A6C34878D82A}">
                        <a16:rowId xmlns:a16="http://schemas.microsoft.com/office/drawing/2014/main" val="127835810"/>
                      </a:ext>
                    </a:extLst>
                  </a:tr>
                </a:tbl>
              </a:graphicData>
            </a:graphic>
          </p:graphicFrame>
        </mc:Fallback>
      </mc:AlternateContent>
      <p:grpSp>
        <p:nvGrpSpPr>
          <p:cNvPr id="13" name="Group 12">
            <a:extLst>
              <a:ext uri="{FF2B5EF4-FFF2-40B4-BE49-F238E27FC236}">
                <a16:creationId xmlns:a16="http://schemas.microsoft.com/office/drawing/2014/main" id="{39B3FEFA-1B1B-4FB1-9409-7978920BB37C}"/>
              </a:ext>
            </a:extLst>
          </p:cNvPr>
          <p:cNvGrpSpPr/>
          <p:nvPr/>
        </p:nvGrpSpPr>
        <p:grpSpPr>
          <a:xfrm>
            <a:off x="2295251" y="4271499"/>
            <a:ext cx="2792903" cy="1688219"/>
            <a:chOff x="7387204" y="2584890"/>
            <a:chExt cx="2792903" cy="1688219"/>
          </a:xfrm>
        </p:grpSpPr>
        <p:grpSp>
          <p:nvGrpSpPr>
            <p:cNvPr id="35" name="Group 34">
              <a:extLst>
                <a:ext uri="{FF2B5EF4-FFF2-40B4-BE49-F238E27FC236}">
                  <a16:creationId xmlns:a16="http://schemas.microsoft.com/office/drawing/2014/main" id="{BBE2EEEE-B29F-49FA-8A3A-4BCEC23189B4}"/>
                </a:ext>
              </a:extLst>
            </p:cNvPr>
            <p:cNvGrpSpPr/>
            <p:nvPr/>
          </p:nvGrpSpPr>
          <p:grpSpPr>
            <a:xfrm>
              <a:off x="7387204" y="2584890"/>
              <a:ext cx="2685353" cy="1688219"/>
              <a:chOff x="6204373" y="3082421"/>
              <a:chExt cx="2685353" cy="1688219"/>
            </a:xfrm>
          </p:grpSpPr>
          <p:sp>
            <p:nvSpPr>
              <p:cNvPr id="7" name="AutoShape 11">
                <a:extLst>
                  <a:ext uri="{FF2B5EF4-FFF2-40B4-BE49-F238E27FC236}">
                    <a16:creationId xmlns:a16="http://schemas.microsoft.com/office/drawing/2014/main" id="{3D38BA0F-4863-495C-BE14-D7F99219AFEF}"/>
                  </a:ext>
                </a:extLst>
              </p:cNvPr>
              <p:cNvSpPr>
                <a:spLocks noChangeArrowheads="1"/>
              </p:cNvSpPr>
              <p:nvPr/>
            </p:nvSpPr>
            <p:spPr bwMode="auto">
              <a:xfrm>
                <a:off x="6826211" y="3085420"/>
                <a:ext cx="1368425" cy="719137"/>
              </a:xfrm>
              <a:prstGeom prst="flowChartDecision">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buClr>
                    <a:schemeClr val="accent1"/>
                  </a:buClr>
                  <a:buSzPct val="80000"/>
                  <a:buFont typeface="Wingdings 2" pitchFamily="18" charset="2"/>
                  <a:buChar char=""/>
                  <a:defRPr sz="3200">
                    <a:solidFill>
                      <a:schemeClr val="tx1"/>
                    </a:solidFill>
                    <a:latin typeface="Corbel" pitchFamily="34" charset="0"/>
                  </a:defRPr>
                </a:lvl1pPr>
                <a:lvl2pPr marL="742950" indent="-285750">
                  <a:spcBef>
                    <a:spcPct val="20000"/>
                  </a:spcBef>
                  <a:buClr>
                    <a:schemeClr val="accent2"/>
                  </a:buClr>
                  <a:buSzPct val="90000"/>
                  <a:buFont typeface="Wingdings" pitchFamily="2" charset="2"/>
                  <a:buChar char=""/>
                  <a:defRPr sz="2800">
                    <a:solidFill>
                      <a:schemeClr val="tx1"/>
                    </a:solidFill>
                    <a:latin typeface="Corbel" pitchFamily="34" charset="0"/>
                  </a:defRPr>
                </a:lvl2pPr>
                <a:lvl3pPr marL="1143000" indent="-228600">
                  <a:spcBef>
                    <a:spcPct val="20000"/>
                  </a:spcBef>
                  <a:buClr>
                    <a:srgbClr val="E66C7D"/>
                  </a:buClr>
                  <a:buFont typeface="Arial" charset="0"/>
                  <a:buChar char="▪"/>
                  <a:defRPr sz="2400">
                    <a:solidFill>
                      <a:schemeClr val="tx1"/>
                    </a:solidFill>
                    <a:latin typeface="Corbel" pitchFamily="34" charset="0"/>
                  </a:defRPr>
                </a:lvl3pPr>
                <a:lvl4pPr marL="1600200" indent="-228600">
                  <a:spcBef>
                    <a:spcPct val="20000"/>
                  </a:spcBef>
                  <a:buClr>
                    <a:srgbClr val="6BB76D"/>
                  </a:buClr>
                  <a:buFont typeface="Arial" charset="0"/>
                  <a:buChar char="▪"/>
                  <a:defRPr sz="2000">
                    <a:solidFill>
                      <a:schemeClr val="tx1"/>
                    </a:solidFill>
                    <a:latin typeface="Corbel" pitchFamily="34" charset="0"/>
                  </a:defRPr>
                </a:lvl4pPr>
                <a:lvl5pPr marL="2057400" indent="-228600">
                  <a:spcBef>
                    <a:spcPct val="20000"/>
                  </a:spcBef>
                  <a:buClr>
                    <a:srgbClr val="E88651"/>
                  </a:buClr>
                  <a:buFont typeface="Wingdings 3" pitchFamily="18" charset="2"/>
                  <a:buChar char=""/>
                  <a:defRPr sz="2000">
                    <a:solidFill>
                      <a:schemeClr val="tx1"/>
                    </a:solidFill>
                    <a:latin typeface="Corbel" pitchFamily="34" charset="0"/>
                  </a:defRPr>
                </a:lvl5pPr>
                <a:lvl6pPr marL="25146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6pPr>
                <a:lvl7pPr marL="29718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7pPr>
                <a:lvl8pPr marL="34290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8pPr>
                <a:lvl9pPr marL="38862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9pPr>
              </a:lstStyle>
              <a:p>
                <a:pPr eaLnBrk="1" hangingPunct="1">
                  <a:buClrTx/>
                  <a:buSzTx/>
                  <a:buFontTx/>
                  <a:buNone/>
                </a:pPr>
                <a:endParaRPr lang="en-US" altLang="en-US" sz="1800">
                  <a:latin typeface="Arial" charset="0"/>
                </a:endParaRPr>
              </a:p>
            </p:txBody>
          </p:sp>
          <p:sp>
            <p:nvSpPr>
              <p:cNvPr id="8" name="Text Box 14">
                <a:extLst>
                  <a:ext uri="{FF2B5EF4-FFF2-40B4-BE49-F238E27FC236}">
                    <a16:creationId xmlns:a16="http://schemas.microsoft.com/office/drawing/2014/main" id="{FDEAA0CD-4320-4CA0-803B-3F2910C9237B}"/>
                  </a:ext>
                </a:extLst>
              </p:cNvPr>
              <p:cNvSpPr txBox="1">
                <a:spLocks noChangeArrowheads="1"/>
              </p:cNvSpPr>
              <p:nvPr/>
            </p:nvSpPr>
            <p:spPr bwMode="auto">
              <a:xfrm>
                <a:off x="8217747" y="3082421"/>
                <a:ext cx="671979" cy="369332"/>
              </a:xfrm>
              <a:prstGeom prst="rect">
                <a:avLst/>
              </a:prstGeom>
              <a:noFill/>
              <a:ln w="12700" cap="sq">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buClr>
                    <a:schemeClr val="accent1"/>
                  </a:buClr>
                  <a:buSzPct val="80000"/>
                  <a:buFont typeface="Wingdings 2" pitchFamily="18" charset="2"/>
                  <a:buChar char=""/>
                  <a:defRPr sz="3200">
                    <a:solidFill>
                      <a:schemeClr val="tx1"/>
                    </a:solidFill>
                    <a:latin typeface="Corbel" pitchFamily="34" charset="0"/>
                  </a:defRPr>
                </a:lvl1pPr>
                <a:lvl2pPr marL="742950" indent="-285750">
                  <a:spcBef>
                    <a:spcPct val="20000"/>
                  </a:spcBef>
                  <a:buClr>
                    <a:schemeClr val="accent2"/>
                  </a:buClr>
                  <a:buSzPct val="90000"/>
                  <a:buFont typeface="Wingdings" pitchFamily="2" charset="2"/>
                  <a:buChar char=""/>
                  <a:defRPr sz="2800">
                    <a:solidFill>
                      <a:schemeClr val="tx1"/>
                    </a:solidFill>
                    <a:latin typeface="Corbel" pitchFamily="34" charset="0"/>
                  </a:defRPr>
                </a:lvl2pPr>
                <a:lvl3pPr marL="1143000" indent="-228600">
                  <a:spcBef>
                    <a:spcPct val="20000"/>
                  </a:spcBef>
                  <a:buClr>
                    <a:srgbClr val="E66C7D"/>
                  </a:buClr>
                  <a:buFont typeface="Arial" charset="0"/>
                  <a:buChar char="▪"/>
                  <a:defRPr sz="2400">
                    <a:solidFill>
                      <a:schemeClr val="tx1"/>
                    </a:solidFill>
                    <a:latin typeface="Corbel" pitchFamily="34" charset="0"/>
                  </a:defRPr>
                </a:lvl3pPr>
                <a:lvl4pPr marL="1600200" indent="-228600">
                  <a:spcBef>
                    <a:spcPct val="20000"/>
                  </a:spcBef>
                  <a:buClr>
                    <a:srgbClr val="6BB76D"/>
                  </a:buClr>
                  <a:buFont typeface="Arial" charset="0"/>
                  <a:buChar char="▪"/>
                  <a:defRPr sz="2000">
                    <a:solidFill>
                      <a:schemeClr val="tx1"/>
                    </a:solidFill>
                    <a:latin typeface="Corbel" pitchFamily="34" charset="0"/>
                  </a:defRPr>
                </a:lvl4pPr>
                <a:lvl5pPr marL="2057400" indent="-228600">
                  <a:spcBef>
                    <a:spcPct val="20000"/>
                  </a:spcBef>
                  <a:buClr>
                    <a:srgbClr val="E88651"/>
                  </a:buClr>
                  <a:buFont typeface="Wingdings 3" pitchFamily="18" charset="2"/>
                  <a:buChar char=""/>
                  <a:defRPr sz="2000">
                    <a:solidFill>
                      <a:schemeClr val="tx1"/>
                    </a:solidFill>
                    <a:latin typeface="Corbel" pitchFamily="34" charset="0"/>
                  </a:defRPr>
                </a:lvl5pPr>
                <a:lvl6pPr marL="25146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6pPr>
                <a:lvl7pPr marL="29718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7pPr>
                <a:lvl8pPr marL="34290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8pPr>
                <a:lvl9pPr marL="38862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9pPr>
              </a:lstStyle>
              <a:p>
                <a:pPr eaLnBrk="1" hangingPunct="1">
                  <a:buClrTx/>
                  <a:buSzTx/>
                  <a:buFontTx/>
                  <a:buNone/>
                </a:pPr>
                <a:r>
                  <a:rPr lang="en-US" altLang="en-US" sz="1800" dirty="0">
                    <a:latin typeface="Arial" charset="0"/>
                  </a:rPr>
                  <a:t>false</a:t>
                </a:r>
              </a:p>
            </p:txBody>
          </p:sp>
          <p:sp>
            <p:nvSpPr>
              <p:cNvPr id="9" name="Text Box 15">
                <a:extLst>
                  <a:ext uri="{FF2B5EF4-FFF2-40B4-BE49-F238E27FC236}">
                    <a16:creationId xmlns:a16="http://schemas.microsoft.com/office/drawing/2014/main" id="{F411D1F8-372E-46C2-85C8-A6C4E45BE38F}"/>
                  </a:ext>
                </a:extLst>
              </p:cNvPr>
              <p:cNvSpPr txBox="1">
                <a:spLocks noChangeArrowheads="1"/>
              </p:cNvSpPr>
              <p:nvPr/>
            </p:nvSpPr>
            <p:spPr bwMode="auto">
              <a:xfrm>
                <a:off x="6922419" y="4401308"/>
                <a:ext cx="1197764" cy="369332"/>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buClr>
                    <a:schemeClr val="accent1"/>
                  </a:buClr>
                  <a:buSzPct val="80000"/>
                  <a:buFont typeface="Wingdings 2" pitchFamily="18" charset="2"/>
                  <a:buChar char=""/>
                  <a:defRPr sz="3200">
                    <a:solidFill>
                      <a:schemeClr val="tx1"/>
                    </a:solidFill>
                    <a:latin typeface="Corbel" pitchFamily="34" charset="0"/>
                  </a:defRPr>
                </a:lvl1pPr>
                <a:lvl2pPr marL="742950" indent="-285750">
                  <a:spcBef>
                    <a:spcPct val="20000"/>
                  </a:spcBef>
                  <a:buClr>
                    <a:schemeClr val="accent2"/>
                  </a:buClr>
                  <a:buSzPct val="90000"/>
                  <a:buFont typeface="Wingdings" pitchFamily="2" charset="2"/>
                  <a:buChar char=""/>
                  <a:defRPr sz="2800">
                    <a:solidFill>
                      <a:schemeClr val="tx1"/>
                    </a:solidFill>
                    <a:latin typeface="Corbel" pitchFamily="34" charset="0"/>
                  </a:defRPr>
                </a:lvl2pPr>
                <a:lvl3pPr marL="1143000" indent="-228600">
                  <a:spcBef>
                    <a:spcPct val="20000"/>
                  </a:spcBef>
                  <a:buClr>
                    <a:srgbClr val="E66C7D"/>
                  </a:buClr>
                  <a:buFont typeface="Arial" charset="0"/>
                  <a:buChar char="▪"/>
                  <a:defRPr sz="2400">
                    <a:solidFill>
                      <a:schemeClr val="tx1"/>
                    </a:solidFill>
                    <a:latin typeface="Corbel" pitchFamily="34" charset="0"/>
                  </a:defRPr>
                </a:lvl3pPr>
                <a:lvl4pPr marL="1600200" indent="-228600">
                  <a:spcBef>
                    <a:spcPct val="20000"/>
                  </a:spcBef>
                  <a:buClr>
                    <a:srgbClr val="6BB76D"/>
                  </a:buClr>
                  <a:buFont typeface="Arial" charset="0"/>
                  <a:buChar char="▪"/>
                  <a:defRPr sz="2000">
                    <a:solidFill>
                      <a:schemeClr val="tx1"/>
                    </a:solidFill>
                    <a:latin typeface="Corbel" pitchFamily="34" charset="0"/>
                  </a:defRPr>
                </a:lvl4pPr>
                <a:lvl5pPr marL="2057400" indent="-228600">
                  <a:spcBef>
                    <a:spcPct val="20000"/>
                  </a:spcBef>
                  <a:buClr>
                    <a:srgbClr val="E88651"/>
                  </a:buClr>
                  <a:buFont typeface="Wingdings 3" pitchFamily="18" charset="2"/>
                  <a:buChar char=""/>
                  <a:defRPr sz="2000">
                    <a:solidFill>
                      <a:schemeClr val="tx1"/>
                    </a:solidFill>
                    <a:latin typeface="Corbel" pitchFamily="34" charset="0"/>
                  </a:defRPr>
                </a:lvl5pPr>
                <a:lvl6pPr marL="25146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6pPr>
                <a:lvl7pPr marL="29718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7pPr>
                <a:lvl8pPr marL="34290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8pPr>
                <a:lvl9pPr marL="38862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9pPr>
              </a:lstStyle>
              <a:p>
                <a:pPr eaLnBrk="1" hangingPunct="1">
                  <a:buClrTx/>
                  <a:buSzTx/>
                  <a:buFontTx/>
                  <a:buNone/>
                </a:pPr>
                <a:r>
                  <a:rPr lang="en-US" altLang="en-US" sz="1800" dirty="0">
                    <a:latin typeface="Arial" charset="0"/>
                  </a:rPr>
                  <a:t>statement</a:t>
                </a:r>
              </a:p>
            </p:txBody>
          </p:sp>
          <p:sp>
            <p:nvSpPr>
              <p:cNvPr id="15" name="Text Box 28">
                <a:extLst>
                  <a:ext uri="{FF2B5EF4-FFF2-40B4-BE49-F238E27FC236}">
                    <a16:creationId xmlns:a16="http://schemas.microsoft.com/office/drawing/2014/main" id="{4F57ED45-5A70-4512-83B7-914CD3216ABD}"/>
                  </a:ext>
                </a:extLst>
              </p:cNvPr>
              <p:cNvSpPr txBox="1">
                <a:spLocks noChangeArrowheads="1"/>
              </p:cNvSpPr>
              <p:nvPr/>
            </p:nvSpPr>
            <p:spPr bwMode="auto">
              <a:xfrm>
                <a:off x="7505425" y="3859014"/>
                <a:ext cx="671979" cy="369332"/>
              </a:xfrm>
              <a:prstGeom prst="rect">
                <a:avLst/>
              </a:prstGeom>
              <a:noFill/>
              <a:ln w="12700" cap="sq">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buClr>
                    <a:schemeClr val="accent1"/>
                  </a:buClr>
                  <a:buSzPct val="80000"/>
                  <a:buFont typeface="Wingdings 2" pitchFamily="18" charset="2"/>
                  <a:buChar char=""/>
                  <a:defRPr sz="3200">
                    <a:solidFill>
                      <a:schemeClr val="tx1"/>
                    </a:solidFill>
                    <a:latin typeface="Corbel" pitchFamily="34" charset="0"/>
                  </a:defRPr>
                </a:lvl1pPr>
                <a:lvl2pPr marL="742950" indent="-285750">
                  <a:spcBef>
                    <a:spcPct val="20000"/>
                  </a:spcBef>
                  <a:buClr>
                    <a:schemeClr val="accent2"/>
                  </a:buClr>
                  <a:buSzPct val="90000"/>
                  <a:buFont typeface="Wingdings" pitchFamily="2" charset="2"/>
                  <a:buChar char=""/>
                  <a:defRPr sz="2800">
                    <a:solidFill>
                      <a:schemeClr val="tx1"/>
                    </a:solidFill>
                    <a:latin typeface="Corbel" pitchFamily="34" charset="0"/>
                  </a:defRPr>
                </a:lvl2pPr>
                <a:lvl3pPr marL="1143000" indent="-228600">
                  <a:spcBef>
                    <a:spcPct val="20000"/>
                  </a:spcBef>
                  <a:buClr>
                    <a:srgbClr val="E66C7D"/>
                  </a:buClr>
                  <a:buFont typeface="Arial" charset="0"/>
                  <a:buChar char="▪"/>
                  <a:defRPr sz="2400">
                    <a:solidFill>
                      <a:schemeClr val="tx1"/>
                    </a:solidFill>
                    <a:latin typeface="Corbel" pitchFamily="34" charset="0"/>
                  </a:defRPr>
                </a:lvl3pPr>
                <a:lvl4pPr marL="1600200" indent="-228600">
                  <a:spcBef>
                    <a:spcPct val="20000"/>
                  </a:spcBef>
                  <a:buClr>
                    <a:srgbClr val="6BB76D"/>
                  </a:buClr>
                  <a:buFont typeface="Arial" charset="0"/>
                  <a:buChar char="▪"/>
                  <a:defRPr sz="2000">
                    <a:solidFill>
                      <a:schemeClr val="tx1"/>
                    </a:solidFill>
                    <a:latin typeface="Corbel" pitchFamily="34" charset="0"/>
                  </a:defRPr>
                </a:lvl4pPr>
                <a:lvl5pPr marL="2057400" indent="-228600">
                  <a:spcBef>
                    <a:spcPct val="20000"/>
                  </a:spcBef>
                  <a:buClr>
                    <a:srgbClr val="E88651"/>
                  </a:buClr>
                  <a:buFont typeface="Wingdings 3" pitchFamily="18" charset="2"/>
                  <a:buChar char=""/>
                  <a:defRPr sz="2000">
                    <a:solidFill>
                      <a:schemeClr val="tx1"/>
                    </a:solidFill>
                    <a:latin typeface="Corbel" pitchFamily="34" charset="0"/>
                  </a:defRPr>
                </a:lvl5pPr>
                <a:lvl6pPr marL="25146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6pPr>
                <a:lvl7pPr marL="29718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7pPr>
                <a:lvl8pPr marL="34290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8pPr>
                <a:lvl9pPr marL="38862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9pPr>
              </a:lstStyle>
              <a:p>
                <a:pPr eaLnBrk="1" hangingPunct="1">
                  <a:buClrTx/>
                  <a:buSzTx/>
                  <a:buFontTx/>
                  <a:buNone/>
                </a:pPr>
                <a:r>
                  <a:rPr lang="en-US" altLang="en-US" sz="1800" dirty="0">
                    <a:latin typeface="Arial" charset="0"/>
                  </a:rPr>
                  <a:t>true</a:t>
                </a:r>
                <a:endParaRPr lang="en-US" altLang="en-US" sz="1800" baseline="-25000" dirty="0">
                  <a:latin typeface="Arial" charset="0"/>
                </a:endParaRPr>
              </a:p>
            </p:txBody>
          </p:sp>
          <p:sp>
            <p:nvSpPr>
              <p:cNvPr id="16" name="Text Box 29">
                <a:extLst>
                  <a:ext uri="{FF2B5EF4-FFF2-40B4-BE49-F238E27FC236}">
                    <a16:creationId xmlns:a16="http://schemas.microsoft.com/office/drawing/2014/main" id="{915740B6-FA9D-4C34-A65E-8D10E8BAF56B}"/>
                  </a:ext>
                </a:extLst>
              </p:cNvPr>
              <p:cNvSpPr txBox="1">
                <a:spLocks noChangeArrowheads="1"/>
              </p:cNvSpPr>
              <p:nvPr/>
            </p:nvSpPr>
            <p:spPr bwMode="auto">
              <a:xfrm>
                <a:off x="6962548" y="3262263"/>
                <a:ext cx="1124029" cy="369332"/>
              </a:xfrm>
              <a:prstGeom prst="rect">
                <a:avLst/>
              </a:prstGeom>
              <a:noFill/>
              <a:ln w="12700" cap="sq">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buClr>
                    <a:schemeClr val="accent1"/>
                  </a:buClr>
                  <a:buSzPct val="80000"/>
                  <a:buFont typeface="Wingdings 2" pitchFamily="18" charset="2"/>
                  <a:buChar char=""/>
                  <a:defRPr sz="3200">
                    <a:solidFill>
                      <a:schemeClr val="tx1"/>
                    </a:solidFill>
                    <a:latin typeface="Corbel" pitchFamily="34" charset="0"/>
                  </a:defRPr>
                </a:lvl1pPr>
                <a:lvl2pPr marL="742950" indent="-285750">
                  <a:spcBef>
                    <a:spcPct val="20000"/>
                  </a:spcBef>
                  <a:buClr>
                    <a:schemeClr val="accent2"/>
                  </a:buClr>
                  <a:buSzPct val="90000"/>
                  <a:buFont typeface="Wingdings" pitchFamily="2" charset="2"/>
                  <a:buChar char=""/>
                  <a:defRPr sz="2800">
                    <a:solidFill>
                      <a:schemeClr val="tx1"/>
                    </a:solidFill>
                    <a:latin typeface="Corbel" pitchFamily="34" charset="0"/>
                  </a:defRPr>
                </a:lvl2pPr>
                <a:lvl3pPr marL="1143000" indent="-228600">
                  <a:spcBef>
                    <a:spcPct val="20000"/>
                  </a:spcBef>
                  <a:buClr>
                    <a:srgbClr val="E66C7D"/>
                  </a:buClr>
                  <a:buFont typeface="Arial" charset="0"/>
                  <a:buChar char="▪"/>
                  <a:defRPr sz="2400">
                    <a:solidFill>
                      <a:schemeClr val="tx1"/>
                    </a:solidFill>
                    <a:latin typeface="Corbel" pitchFamily="34" charset="0"/>
                  </a:defRPr>
                </a:lvl3pPr>
                <a:lvl4pPr marL="1600200" indent="-228600">
                  <a:spcBef>
                    <a:spcPct val="20000"/>
                  </a:spcBef>
                  <a:buClr>
                    <a:srgbClr val="6BB76D"/>
                  </a:buClr>
                  <a:buFont typeface="Arial" charset="0"/>
                  <a:buChar char="▪"/>
                  <a:defRPr sz="2000">
                    <a:solidFill>
                      <a:schemeClr val="tx1"/>
                    </a:solidFill>
                    <a:latin typeface="Corbel" pitchFamily="34" charset="0"/>
                  </a:defRPr>
                </a:lvl4pPr>
                <a:lvl5pPr marL="2057400" indent="-228600">
                  <a:spcBef>
                    <a:spcPct val="20000"/>
                  </a:spcBef>
                  <a:buClr>
                    <a:srgbClr val="E88651"/>
                  </a:buClr>
                  <a:buFont typeface="Wingdings 3" pitchFamily="18" charset="2"/>
                  <a:buChar char=""/>
                  <a:defRPr sz="2000">
                    <a:solidFill>
                      <a:schemeClr val="tx1"/>
                    </a:solidFill>
                    <a:latin typeface="Corbel" pitchFamily="34" charset="0"/>
                  </a:defRPr>
                </a:lvl5pPr>
                <a:lvl6pPr marL="25146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6pPr>
                <a:lvl7pPr marL="29718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7pPr>
                <a:lvl8pPr marL="34290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8pPr>
                <a:lvl9pPr marL="38862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9pPr>
              </a:lstStyle>
              <a:p>
                <a:pPr eaLnBrk="1" hangingPunct="1">
                  <a:buClrTx/>
                  <a:buSzTx/>
                  <a:buFontTx/>
                  <a:buNone/>
                </a:pPr>
                <a:r>
                  <a:rPr lang="en-US" altLang="en-US" sz="1800" dirty="0">
                    <a:latin typeface="Arial" charset="0"/>
                  </a:rPr>
                  <a:t>condition</a:t>
                </a:r>
                <a:endParaRPr lang="en-US" altLang="en-US" sz="1800" baseline="-25000" dirty="0">
                  <a:latin typeface="Arial" charset="0"/>
                </a:endParaRPr>
              </a:p>
            </p:txBody>
          </p:sp>
          <p:cxnSp>
            <p:nvCxnSpPr>
              <p:cNvPr id="28" name="Straight Arrow Connector 27">
                <a:extLst>
                  <a:ext uri="{FF2B5EF4-FFF2-40B4-BE49-F238E27FC236}">
                    <a16:creationId xmlns:a16="http://schemas.microsoft.com/office/drawing/2014/main" id="{307355D4-7BC7-4EB9-A8B1-E5EFB39BC559}"/>
                  </a:ext>
                </a:extLst>
              </p:cNvPr>
              <p:cNvCxnSpPr>
                <a:cxnSpLocks/>
              </p:cNvCxnSpPr>
              <p:nvPr/>
            </p:nvCxnSpPr>
            <p:spPr>
              <a:xfrm>
                <a:off x="7521301" y="3786628"/>
                <a:ext cx="0" cy="61468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950CEFF-867D-4039-8B12-FDFA0D1B2439}"/>
                  </a:ext>
                </a:extLst>
              </p:cNvPr>
              <p:cNvCxnSpPr>
                <a:cxnSpLocks/>
              </p:cNvCxnSpPr>
              <p:nvPr/>
            </p:nvCxnSpPr>
            <p:spPr>
              <a:xfrm flipH="1">
                <a:off x="6204373" y="3454596"/>
                <a:ext cx="621838" cy="0"/>
              </a:xfrm>
              <a:prstGeom prst="straightConnector1">
                <a:avLst/>
              </a:prstGeom>
              <a:ln w="2222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18399E47-B8C9-423E-8262-56B2478E9A95}"/>
                  </a:ext>
                </a:extLst>
              </p:cNvPr>
              <p:cNvCxnSpPr>
                <a:cxnSpLocks/>
              </p:cNvCxnSpPr>
              <p:nvPr/>
            </p:nvCxnSpPr>
            <p:spPr>
              <a:xfrm>
                <a:off x="6439562" y="3451753"/>
                <a:ext cx="0" cy="1144774"/>
              </a:xfrm>
              <a:prstGeom prst="straightConnector1">
                <a:avLst/>
              </a:prstGeom>
              <a:ln w="2222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5DC4AE19-02FA-49BF-BCD5-EF595691AFA0}"/>
                  </a:ext>
                </a:extLst>
              </p:cNvPr>
              <p:cNvCxnSpPr>
                <a:cxnSpLocks/>
              </p:cNvCxnSpPr>
              <p:nvPr/>
            </p:nvCxnSpPr>
            <p:spPr>
              <a:xfrm flipV="1">
                <a:off x="6439562" y="4588107"/>
                <a:ext cx="479476" cy="0"/>
              </a:xfrm>
              <a:prstGeom prst="straightConnector1">
                <a:avLst/>
              </a:prstGeom>
              <a:ln w="222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19" name="Straight Arrow Connector 18">
              <a:extLst>
                <a:ext uri="{FF2B5EF4-FFF2-40B4-BE49-F238E27FC236}">
                  <a16:creationId xmlns:a16="http://schemas.microsoft.com/office/drawing/2014/main" id="{472993BA-64FC-4012-8DCF-BF9AEA172948}"/>
                </a:ext>
              </a:extLst>
            </p:cNvPr>
            <p:cNvCxnSpPr>
              <a:cxnSpLocks/>
            </p:cNvCxnSpPr>
            <p:nvPr/>
          </p:nvCxnSpPr>
          <p:spPr>
            <a:xfrm flipH="1">
              <a:off x="9357147" y="2954317"/>
              <a:ext cx="822960" cy="0"/>
            </a:xfrm>
            <a:prstGeom prst="straightConnector1">
              <a:avLst/>
            </a:prstGeom>
            <a:ln w="2222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graphicFrame>
            <p:nvGraphicFramePr>
              <p:cNvPr id="27" name="Table 3">
                <a:extLst>
                  <a:ext uri="{FF2B5EF4-FFF2-40B4-BE49-F238E27FC236}">
                    <a16:creationId xmlns:a16="http://schemas.microsoft.com/office/drawing/2014/main" id="{262784EF-9DF0-4758-AADD-1A97DF491457}"/>
                  </a:ext>
                </a:extLst>
              </p:cNvPr>
              <p:cNvGraphicFramePr>
                <a:graphicFrameLocks noGrp="1"/>
              </p:cNvGraphicFramePr>
              <p:nvPr>
                <p:extLst>
                  <p:ext uri="{D42A27DB-BD31-4B8C-83A1-F6EECF244321}">
                    <p14:modId xmlns:p14="http://schemas.microsoft.com/office/powerpoint/2010/main" val="2173736343"/>
                  </p:ext>
                </p:extLst>
              </p:nvPr>
            </p:nvGraphicFramePr>
            <p:xfrm>
              <a:off x="6895026" y="2122459"/>
              <a:ext cx="3953734" cy="4114800"/>
            </p:xfrm>
            <a:graphic>
              <a:graphicData uri="http://schemas.openxmlformats.org/drawingml/2006/table">
                <a:tbl>
                  <a:tblPr firstRow="1" bandRow="1">
                    <a:tableStyleId>{5C22544A-7EE6-4342-B048-85BDC9FD1C3A}</a:tableStyleId>
                  </a:tblPr>
                  <a:tblGrid>
                    <a:gridCol w="3953734">
                      <a:extLst>
                        <a:ext uri="{9D8B030D-6E8A-4147-A177-3AD203B41FA5}">
                          <a16:colId xmlns:a16="http://schemas.microsoft.com/office/drawing/2014/main" val="571833362"/>
                        </a:ext>
                      </a:extLst>
                    </a:gridCol>
                  </a:tblGrid>
                  <a:tr h="370840">
                    <a:tc>
                      <a:txBody>
                        <a:bodyPr/>
                        <a:lstStyle/>
                        <a:p>
                          <a:pPr>
                            <a:lnSpc>
                              <a:spcPct val="100000"/>
                            </a:lnSpc>
                            <a:spcBef>
                              <a:spcPts val="600"/>
                            </a:spcBef>
                            <a:spcAft>
                              <a:spcPts val="0"/>
                            </a:spcAft>
                          </a:pPr>
                          <a:r>
                            <a:rPr lang="en-US" sz="2400" b="0" kern="1200" dirty="0">
                              <a:solidFill>
                                <a:schemeClr val="tx1"/>
                              </a:solidFill>
                              <a:latin typeface="+mj-lt"/>
                              <a:ea typeface="+mn-ea"/>
                              <a:cs typeface="+mn-cs"/>
                            </a:rPr>
                            <a:t>1:</a:t>
                          </a:r>
                          <a:r>
                            <a:rPr lang="en-US" sz="2400" b="1" kern="1200" dirty="0">
                              <a:solidFill>
                                <a:schemeClr val="tx1"/>
                              </a:solidFill>
                              <a:latin typeface="+mj-lt"/>
                              <a:ea typeface="+mn-ea"/>
                              <a:cs typeface="+mn-cs"/>
                            </a:rPr>
                            <a:t>   input </a:t>
                          </a:r>
                          <a14:m>
                            <m:oMath xmlns:m="http://schemas.openxmlformats.org/officeDocument/2006/math">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𝑚𝑎𝑟𝑘𝑠</m:t>
                              </m:r>
                            </m:oMath>
                          </a14:m>
                          <a:endParaRPr lang="en-US" sz="2400" b="0" kern="1200" dirty="0">
                            <a:solidFill>
                              <a:schemeClr val="tx1"/>
                            </a:solidFill>
                            <a:latin typeface="+mj-lt"/>
                            <a:ea typeface="+mn-ea"/>
                            <a:cs typeface="+mn-cs"/>
                          </a:endParaRPr>
                        </a:p>
                      </a:txBody>
                      <a:tcPr>
                        <a:noFill/>
                      </a:tcPr>
                    </a:tc>
                    <a:extLst>
                      <a:ext uri="{0D108BD9-81ED-4DB2-BD59-A6C34878D82A}">
                        <a16:rowId xmlns:a16="http://schemas.microsoft.com/office/drawing/2014/main" val="873434603"/>
                      </a:ext>
                    </a:extLst>
                  </a:tr>
                  <a:tr h="370840">
                    <a:tc>
                      <a: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sz="2400" b="0" kern="1200" noProof="0" dirty="0">
                              <a:solidFill>
                                <a:schemeClr val="tx1"/>
                              </a:solidFill>
                              <a:latin typeface="+mj-lt"/>
                              <a:ea typeface="+mn-ea"/>
                              <a:cs typeface="+mn-cs"/>
                            </a:rPr>
                            <a:t>2:</a:t>
                          </a:r>
                          <a:r>
                            <a:rPr lang="en-US" sz="2400" b="1" kern="1200" noProof="0" dirty="0">
                              <a:solidFill>
                                <a:schemeClr val="tx1"/>
                              </a:solidFill>
                              <a:latin typeface="+mj-lt"/>
                              <a:ea typeface="+mn-ea"/>
                              <a:cs typeface="+mn-cs"/>
                            </a:rPr>
                            <a:t>   while </a:t>
                          </a:r>
                          <a14:m>
                            <m:oMath xmlns:m="http://schemas.openxmlformats.org/officeDocument/2006/math">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𝑡h𝑒𝑟𝑒</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 </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𝑖𝑠</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 </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𝑚𝑎𝑟𝑘𝑠</m:t>
                              </m:r>
                            </m:oMath>
                          </a14:m>
                          <a:r>
                            <a:rPr lang="en-US" sz="2400" b="0" kern="1200" dirty="0">
                              <a:solidFill>
                                <a:schemeClr val="tx1"/>
                              </a:solidFill>
                              <a:latin typeface="+mj-lt"/>
                              <a:ea typeface="+mn-ea"/>
                              <a:cs typeface="+mn-cs"/>
                            </a:rPr>
                            <a:t> </a:t>
                          </a:r>
                          <a:r>
                            <a:rPr lang="en-US" sz="2400" b="1" kern="1200" dirty="0">
                              <a:solidFill>
                                <a:schemeClr val="tx1"/>
                              </a:solidFill>
                              <a:latin typeface="+mj-lt"/>
                              <a:ea typeface="+mn-ea"/>
                              <a:cs typeface="+mn-cs"/>
                            </a:rPr>
                            <a:t>do</a:t>
                          </a:r>
                          <a:r>
                            <a:rPr lang="en-US" sz="2400" b="0" kern="1200" dirty="0">
                              <a:solidFill>
                                <a:schemeClr val="tx1"/>
                              </a:solidFill>
                              <a:latin typeface="+mj-lt"/>
                              <a:ea typeface="+mn-ea"/>
                              <a:cs typeface="+mn-cs"/>
                            </a:rPr>
                            <a:t> </a:t>
                          </a:r>
                        </a:p>
                      </a:txBody>
                      <a:tcPr>
                        <a:noFill/>
                      </a:tcPr>
                    </a:tc>
                    <a:extLst>
                      <a:ext uri="{0D108BD9-81ED-4DB2-BD59-A6C34878D82A}">
                        <a16:rowId xmlns:a16="http://schemas.microsoft.com/office/drawing/2014/main" val="3430286157"/>
                      </a:ext>
                    </a:extLst>
                  </a:tr>
                  <a:tr h="370840">
                    <a:tc>
                      <a:txBody>
                        <a:bodyPr/>
                        <a:lstStyle/>
                        <a:p>
                          <a:pPr>
                            <a:lnSpc>
                              <a:spcPct val="100000"/>
                            </a:lnSpc>
                            <a:spcBef>
                              <a:spcPts val="600"/>
                            </a:spcBef>
                            <a:spcAft>
                              <a:spcPts val="0"/>
                            </a:spcAft>
                          </a:pPr>
                          <a:r>
                            <a:rPr lang="en-US" sz="2400" b="0" kern="1200" dirty="0">
                              <a:solidFill>
                                <a:schemeClr val="tx1"/>
                              </a:solidFill>
                              <a:latin typeface="+mj-lt"/>
                              <a:ea typeface="+mn-ea"/>
                              <a:cs typeface="+mn-cs"/>
                            </a:rPr>
                            <a:t>3:           </a:t>
                          </a:r>
                          <a:r>
                            <a:rPr lang="en-US" sz="2400" b="1" kern="1200" dirty="0">
                              <a:solidFill>
                                <a:schemeClr val="tx1"/>
                              </a:solidFill>
                              <a:latin typeface="+mj-lt"/>
                              <a:ea typeface="+mn-ea"/>
                              <a:cs typeface="+mn-cs"/>
                            </a:rPr>
                            <a:t>if  </a:t>
                          </a:r>
                          <a14:m>
                            <m:oMath xmlns:m="http://schemas.openxmlformats.org/officeDocument/2006/math">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𝑚𝑎𝑟𝑘𝑠</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&gt;69</m:t>
                              </m:r>
                            </m:oMath>
                          </a14:m>
                          <a:r>
                            <a:rPr lang="en-US" sz="2400" b="0" kern="1200" dirty="0">
                              <a:solidFill>
                                <a:schemeClr val="tx1"/>
                              </a:solidFill>
                              <a:latin typeface="+mn-lt"/>
                              <a:ea typeface="+mn-ea"/>
                              <a:cs typeface="+mn-cs"/>
                            </a:rPr>
                            <a:t> </a:t>
                          </a:r>
                          <a:r>
                            <a:rPr lang="en-US" sz="2400" b="1" kern="1200" dirty="0">
                              <a:solidFill>
                                <a:schemeClr val="tx1"/>
                              </a:solidFill>
                              <a:latin typeface="+mn-lt"/>
                              <a:ea typeface="+mn-ea"/>
                              <a:cs typeface="+mn-cs"/>
                            </a:rPr>
                            <a:t>then</a:t>
                          </a:r>
                          <a:endParaRPr lang="en-US" sz="2400" b="0" kern="1200" dirty="0">
                            <a:solidFill>
                              <a:schemeClr val="tx1"/>
                            </a:solidFill>
                            <a:latin typeface="+mj-lt"/>
                            <a:ea typeface="+mn-ea"/>
                            <a:cs typeface="+mn-cs"/>
                          </a:endParaRPr>
                        </a:p>
                      </a:txBody>
                      <a:tcPr>
                        <a:noFill/>
                      </a:tcPr>
                    </a:tc>
                    <a:extLst>
                      <a:ext uri="{0D108BD9-81ED-4DB2-BD59-A6C34878D82A}">
                        <a16:rowId xmlns:a16="http://schemas.microsoft.com/office/drawing/2014/main" val="127835810"/>
                      </a:ext>
                    </a:extLst>
                  </a:tr>
                  <a:tr h="370840">
                    <a:tc>
                      <a:txBody>
                        <a:bodyPr/>
                        <a:lstStyle/>
                        <a:p>
                          <a:pPr>
                            <a:lnSpc>
                              <a:spcPct val="100000"/>
                            </a:lnSpc>
                            <a:spcBef>
                              <a:spcPts val="600"/>
                            </a:spcBef>
                            <a:spcAft>
                              <a:spcPts val="0"/>
                            </a:spcAft>
                          </a:pPr>
                          <a:r>
                            <a:rPr lang="en-US" sz="2400" b="0" kern="1200" dirty="0">
                              <a:solidFill>
                                <a:schemeClr val="tx1"/>
                              </a:solidFill>
                              <a:latin typeface="+mj-lt"/>
                              <a:ea typeface="+mn-ea"/>
                              <a:cs typeface="+mn-cs"/>
                            </a:rPr>
                            <a:t>4:                   </a:t>
                          </a:r>
                          <a:r>
                            <a:rPr lang="en-US" sz="2400" b="1" kern="1200" dirty="0">
                              <a:solidFill>
                                <a:schemeClr val="tx1"/>
                              </a:solidFill>
                              <a:latin typeface="+mj-lt"/>
                              <a:ea typeface="+mn-ea"/>
                              <a:cs typeface="+mn-cs"/>
                            </a:rPr>
                            <a:t>output</a:t>
                          </a:r>
                          <a:r>
                            <a:rPr lang="en-US" sz="2400" b="0" kern="1200" dirty="0">
                              <a:solidFill>
                                <a:schemeClr val="tx1"/>
                              </a:solidFill>
                              <a:latin typeface="+mj-lt"/>
                              <a:ea typeface="+mn-ea"/>
                              <a:cs typeface="+mn-cs"/>
                            </a:rPr>
                            <a:t> pass</a:t>
                          </a:r>
                        </a:p>
                      </a:txBody>
                      <a:tcPr>
                        <a:noFill/>
                      </a:tcPr>
                    </a:tc>
                    <a:extLst>
                      <a:ext uri="{0D108BD9-81ED-4DB2-BD59-A6C34878D82A}">
                        <a16:rowId xmlns:a16="http://schemas.microsoft.com/office/drawing/2014/main" val="1632288200"/>
                      </a:ext>
                    </a:extLst>
                  </a:tr>
                  <a:tr h="370840">
                    <a:tc>
                      <a:txBody>
                        <a:bodyPr/>
                        <a:lstStyle/>
                        <a:p>
                          <a:pPr>
                            <a:lnSpc>
                              <a:spcPct val="100000"/>
                            </a:lnSpc>
                            <a:spcBef>
                              <a:spcPts val="600"/>
                            </a:spcBef>
                            <a:spcAft>
                              <a:spcPts val="0"/>
                            </a:spcAft>
                          </a:pPr>
                          <a:r>
                            <a:rPr lang="en-US" sz="2400" b="0" kern="1200" dirty="0">
                              <a:solidFill>
                                <a:schemeClr val="tx1"/>
                              </a:solidFill>
                              <a:latin typeface="+mj-lt"/>
                              <a:ea typeface="+mn-ea"/>
                              <a:cs typeface="+mn-cs"/>
                            </a:rPr>
                            <a:t>5:           </a:t>
                          </a:r>
                          <a:r>
                            <a:rPr lang="en-US" sz="2400" b="1" kern="1200" dirty="0">
                              <a:solidFill>
                                <a:schemeClr val="tx1"/>
                              </a:solidFill>
                              <a:latin typeface="+mj-lt"/>
                              <a:ea typeface="+mn-ea"/>
                              <a:cs typeface="+mn-cs"/>
                            </a:rPr>
                            <a:t>else</a:t>
                          </a:r>
                        </a:p>
                      </a:txBody>
                      <a:tcPr>
                        <a:noFill/>
                      </a:tcPr>
                    </a:tc>
                    <a:extLst>
                      <a:ext uri="{0D108BD9-81ED-4DB2-BD59-A6C34878D82A}">
                        <a16:rowId xmlns:a16="http://schemas.microsoft.com/office/drawing/2014/main" val="3339446464"/>
                      </a:ext>
                    </a:extLst>
                  </a:tr>
                  <a:tr h="370840">
                    <a:tc>
                      <a: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sz="2400" b="0" kern="1200" dirty="0">
                              <a:solidFill>
                                <a:schemeClr val="tx1"/>
                              </a:solidFill>
                              <a:latin typeface="+mj-lt"/>
                              <a:ea typeface="+mn-ea"/>
                              <a:cs typeface="+mn-cs"/>
                            </a:rPr>
                            <a:t>6:</a:t>
                          </a:r>
                          <a:r>
                            <a:rPr lang="en-US" sz="2400" b="1" kern="1200" noProof="0" dirty="0">
                              <a:solidFill>
                                <a:schemeClr val="tx1"/>
                              </a:solidFill>
                              <a:latin typeface="+mj-lt"/>
                              <a:ea typeface="+mn-ea"/>
                              <a:cs typeface="+mn-cs"/>
                            </a:rPr>
                            <a:t>                   </a:t>
                          </a:r>
                          <a:r>
                            <a:rPr lang="en-US" sz="2400" b="1" kern="1200" dirty="0">
                              <a:solidFill>
                                <a:schemeClr val="tx1"/>
                              </a:solidFill>
                              <a:latin typeface="+mj-lt"/>
                              <a:ea typeface="+mn-ea"/>
                              <a:cs typeface="+mn-cs"/>
                            </a:rPr>
                            <a:t>output </a:t>
                          </a:r>
                          <a14:m>
                            <m:oMath xmlns:m="http://schemas.openxmlformats.org/officeDocument/2006/math">
                              <m:r>
                                <m:rPr>
                                  <m:sty m:val="p"/>
                                </m:rPr>
                                <a:rPr lang="en-US" sz="2400" b="0" i="0" dirty="0" smtClean="0">
                                  <a:solidFill>
                                    <a:schemeClr val="tx1"/>
                                  </a:solidFill>
                                  <a:latin typeface="Cambria Math" panose="02040503050406030204" pitchFamily="18" charset="0"/>
                                </a:rPr>
                                <m:t>fail</m:t>
                              </m:r>
                            </m:oMath>
                          </a14:m>
                          <a:r>
                            <a:rPr lang="en-US" sz="2400" b="0" kern="1200" dirty="0">
                              <a:solidFill>
                                <a:schemeClr val="tx1"/>
                              </a:solidFill>
                              <a:latin typeface="+mj-lt"/>
                              <a:ea typeface="+mn-ea"/>
                              <a:cs typeface="+mn-cs"/>
                            </a:rPr>
                            <a:t> </a:t>
                          </a:r>
                          <a:endParaRPr lang="en-US" sz="2400" b="1" kern="1200" dirty="0">
                            <a:solidFill>
                              <a:schemeClr val="tx1"/>
                            </a:solidFill>
                            <a:latin typeface="+mj-lt"/>
                            <a:ea typeface="+mn-ea"/>
                            <a:cs typeface="+mn-cs"/>
                          </a:endParaRPr>
                        </a:p>
                      </a:txBody>
                      <a:tcPr>
                        <a:noFill/>
                      </a:tcPr>
                    </a:tc>
                    <a:extLst>
                      <a:ext uri="{0D108BD9-81ED-4DB2-BD59-A6C34878D82A}">
                        <a16:rowId xmlns:a16="http://schemas.microsoft.com/office/drawing/2014/main" val="3645704433"/>
                      </a:ext>
                    </a:extLst>
                  </a:tr>
                  <a:tr h="370840">
                    <a:tc>
                      <a: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sz="2400" b="0" kern="1200" dirty="0">
                              <a:solidFill>
                                <a:schemeClr val="tx1"/>
                              </a:solidFill>
                              <a:latin typeface="+mj-lt"/>
                              <a:ea typeface="+mn-ea"/>
                              <a:cs typeface="+mn-cs"/>
                            </a:rPr>
                            <a:t>7:           </a:t>
                          </a:r>
                          <a:r>
                            <a:rPr lang="en-US" sz="2400" b="1" kern="1200" dirty="0">
                              <a:solidFill>
                                <a:schemeClr val="tx1"/>
                              </a:solidFill>
                              <a:latin typeface="+mj-lt"/>
                              <a:ea typeface="+mn-ea"/>
                              <a:cs typeface="+mn-cs"/>
                            </a:rPr>
                            <a:t>end if</a:t>
                          </a:r>
                          <a:endParaRPr lang="en-US" sz="2400" b="0" i="0" kern="1200" dirty="0">
                            <a:solidFill>
                              <a:schemeClr val="tx1"/>
                            </a:solidFill>
                            <a:latin typeface="+mj-lt"/>
                            <a:ea typeface="+mn-ea"/>
                            <a:cs typeface="+mn-cs"/>
                          </a:endParaRPr>
                        </a:p>
                      </a:txBody>
                      <a:tcPr>
                        <a:noFill/>
                      </a:tcPr>
                    </a:tc>
                    <a:extLst>
                      <a:ext uri="{0D108BD9-81ED-4DB2-BD59-A6C34878D82A}">
                        <a16:rowId xmlns:a16="http://schemas.microsoft.com/office/drawing/2014/main" val="3879009675"/>
                      </a:ext>
                    </a:extLst>
                  </a:tr>
                  <a:tr h="370840">
                    <a:tc>
                      <a: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sz="2400" b="0" i="0" kern="1200" dirty="0">
                              <a:solidFill>
                                <a:schemeClr val="tx1"/>
                              </a:solidFill>
                              <a:latin typeface="+mj-lt"/>
                              <a:ea typeface="+mn-ea"/>
                              <a:cs typeface="+mn-cs"/>
                            </a:rPr>
                            <a:t>8:           </a:t>
                          </a:r>
                          <a:r>
                            <a:rPr lang="en-US" sz="2400" b="1" i="0" kern="1200" dirty="0">
                              <a:solidFill>
                                <a:schemeClr val="tx1"/>
                              </a:solidFill>
                              <a:latin typeface="+mj-lt"/>
                              <a:ea typeface="+mn-ea"/>
                              <a:cs typeface="+mn-cs"/>
                            </a:rPr>
                            <a:t>input </a:t>
                          </a:r>
                          <a:r>
                            <a:rPr lang="en-US" sz="2400" b="0" i="0" kern="1200" dirty="0">
                              <a:solidFill>
                                <a:schemeClr val="tx1"/>
                              </a:solidFill>
                              <a:latin typeface="+mj-lt"/>
                              <a:ea typeface="+mn-ea"/>
                              <a:cs typeface="+mn-cs"/>
                            </a:rPr>
                            <a:t> </a:t>
                          </a:r>
                          <a14:m>
                            <m:oMath xmlns:m="http://schemas.openxmlformats.org/officeDocument/2006/math">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𝑚𝑎𝑟𝑘𝑠</m:t>
                              </m:r>
                            </m:oMath>
                          </a14:m>
                          <a:endParaRPr lang="en-US" sz="2400" b="0" i="0" kern="1200" dirty="0">
                            <a:solidFill>
                              <a:schemeClr val="tx1"/>
                            </a:solidFill>
                            <a:latin typeface="+mj-lt"/>
                            <a:ea typeface="+mn-ea"/>
                            <a:cs typeface="+mn-cs"/>
                          </a:endParaRPr>
                        </a:p>
                      </a:txBody>
                      <a:tcPr>
                        <a:noFill/>
                      </a:tcPr>
                    </a:tc>
                    <a:extLst>
                      <a:ext uri="{0D108BD9-81ED-4DB2-BD59-A6C34878D82A}">
                        <a16:rowId xmlns:a16="http://schemas.microsoft.com/office/drawing/2014/main" val="961600008"/>
                      </a:ext>
                    </a:extLst>
                  </a:tr>
                  <a:tr h="370840">
                    <a:tc>
                      <a: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sz="2400" b="0" i="0" kern="1200" dirty="0">
                              <a:solidFill>
                                <a:schemeClr val="tx1"/>
                              </a:solidFill>
                              <a:latin typeface="+mj-lt"/>
                              <a:ea typeface="+mn-ea"/>
                              <a:cs typeface="+mn-cs"/>
                            </a:rPr>
                            <a:t>9:   </a:t>
                          </a:r>
                          <a:r>
                            <a:rPr lang="en-US" sz="2400" b="1" i="0" kern="1200" dirty="0">
                              <a:solidFill>
                                <a:schemeClr val="tx1"/>
                              </a:solidFill>
                              <a:latin typeface="+mj-lt"/>
                              <a:ea typeface="+mn-ea"/>
                              <a:cs typeface="+mn-cs"/>
                            </a:rPr>
                            <a:t>end while</a:t>
                          </a:r>
                        </a:p>
                      </a:txBody>
                      <a:tcPr>
                        <a:noFill/>
                      </a:tcPr>
                    </a:tc>
                    <a:extLst>
                      <a:ext uri="{0D108BD9-81ED-4DB2-BD59-A6C34878D82A}">
                        <a16:rowId xmlns:a16="http://schemas.microsoft.com/office/drawing/2014/main" val="4262081753"/>
                      </a:ext>
                    </a:extLst>
                  </a:tr>
                </a:tbl>
              </a:graphicData>
            </a:graphic>
          </p:graphicFrame>
        </mc:Choice>
        <mc:Fallback xmlns="">
          <p:graphicFrame>
            <p:nvGraphicFramePr>
              <p:cNvPr id="27" name="Table 3">
                <a:extLst>
                  <a:ext uri="{FF2B5EF4-FFF2-40B4-BE49-F238E27FC236}">
                    <a16:creationId xmlns:a16="http://schemas.microsoft.com/office/drawing/2014/main" id="{262784EF-9DF0-4758-AADD-1A97DF491457}"/>
                  </a:ext>
                </a:extLst>
              </p:cNvPr>
              <p:cNvGraphicFramePr>
                <a:graphicFrameLocks noGrp="1"/>
              </p:cNvGraphicFramePr>
              <p:nvPr>
                <p:extLst>
                  <p:ext uri="{D42A27DB-BD31-4B8C-83A1-F6EECF244321}">
                    <p14:modId xmlns:p14="http://schemas.microsoft.com/office/powerpoint/2010/main" val="2173736343"/>
                  </p:ext>
                </p:extLst>
              </p:nvPr>
            </p:nvGraphicFramePr>
            <p:xfrm>
              <a:off x="6895026" y="2122459"/>
              <a:ext cx="3953734" cy="4114800"/>
            </p:xfrm>
            <a:graphic>
              <a:graphicData uri="http://schemas.openxmlformats.org/drawingml/2006/table">
                <a:tbl>
                  <a:tblPr firstRow="1" bandRow="1">
                    <a:tableStyleId>{5C22544A-7EE6-4342-B048-85BDC9FD1C3A}</a:tableStyleId>
                  </a:tblPr>
                  <a:tblGrid>
                    <a:gridCol w="3953734">
                      <a:extLst>
                        <a:ext uri="{9D8B030D-6E8A-4147-A177-3AD203B41FA5}">
                          <a16:colId xmlns:a16="http://schemas.microsoft.com/office/drawing/2014/main" val="571833362"/>
                        </a:ext>
                      </a:extLst>
                    </a:gridCol>
                  </a:tblGrid>
                  <a:tr h="457200">
                    <a:tc>
                      <a:txBody>
                        <a:bodyPr/>
                        <a:lstStyle/>
                        <a:p>
                          <a:endParaRPr lang="en-US"/>
                        </a:p>
                      </a:txBody>
                      <a:tcPr>
                        <a:blipFill>
                          <a:blip r:embed="rId4"/>
                          <a:stretch>
                            <a:fillRect l="-154" t="-10667" r="-616" b="-830667"/>
                          </a:stretch>
                        </a:blipFill>
                      </a:tcPr>
                    </a:tc>
                    <a:extLst>
                      <a:ext uri="{0D108BD9-81ED-4DB2-BD59-A6C34878D82A}">
                        <a16:rowId xmlns:a16="http://schemas.microsoft.com/office/drawing/2014/main" val="873434603"/>
                      </a:ext>
                    </a:extLst>
                  </a:tr>
                  <a:tr h="457200">
                    <a:tc>
                      <a:txBody>
                        <a:bodyPr/>
                        <a:lstStyle/>
                        <a:p>
                          <a:endParaRPr lang="en-US"/>
                        </a:p>
                      </a:txBody>
                      <a:tcPr>
                        <a:blipFill>
                          <a:blip r:embed="rId4"/>
                          <a:stretch>
                            <a:fillRect l="-154" t="-110667" r="-616" b="-730667"/>
                          </a:stretch>
                        </a:blipFill>
                      </a:tcPr>
                    </a:tc>
                    <a:extLst>
                      <a:ext uri="{0D108BD9-81ED-4DB2-BD59-A6C34878D82A}">
                        <a16:rowId xmlns:a16="http://schemas.microsoft.com/office/drawing/2014/main" val="3430286157"/>
                      </a:ext>
                    </a:extLst>
                  </a:tr>
                  <a:tr h="457200">
                    <a:tc>
                      <a:txBody>
                        <a:bodyPr/>
                        <a:lstStyle/>
                        <a:p>
                          <a:endParaRPr lang="en-US"/>
                        </a:p>
                      </a:txBody>
                      <a:tcPr>
                        <a:blipFill>
                          <a:blip r:embed="rId4"/>
                          <a:stretch>
                            <a:fillRect l="-154" t="-210667" r="-616" b="-630667"/>
                          </a:stretch>
                        </a:blipFill>
                      </a:tcPr>
                    </a:tc>
                    <a:extLst>
                      <a:ext uri="{0D108BD9-81ED-4DB2-BD59-A6C34878D82A}">
                        <a16:rowId xmlns:a16="http://schemas.microsoft.com/office/drawing/2014/main" val="127835810"/>
                      </a:ext>
                    </a:extLst>
                  </a:tr>
                  <a:tr h="457200">
                    <a:tc>
                      <a:txBody>
                        <a:bodyPr/>
                        <a:lstStyle/>
                        <a:p>
                          <a:pPr>
                            <a:lnSpc>
                              <a:spcPct val="100000"/>
                            </a:lnSpc>
                            <a:spcBef>
                              <a:spcPts val="600"/>
                            </a:spcBef>
                            <a:spcAft>
                              <a:spcPts val="0"/>
                            </a:spcAft>
                          </a:pPr>
                          <a:r>
                            <a:rPr lang="en-US" sz="2400" b="0" kern="1200" dirty="0">
                              <a:solidFill>
                                <a:schemeClr val="tx1"/>
                              </a:solidFill>
                              <a:latin typeface="+mj-lt"/>
                              <a:ea typeface="+mn-ea"/>
                              <a:cs typeface="+mn-cs"/>
                            </a:rPr>
                            <a:t>4:                   </a:t>
                          </a:r>
                          <a:r>
                            <a:rPr lang="en-US" sz="2400" b="1" kern="1200" dirty="0">
                              <a:solidFill>
                                <a:schemeClr val="tx1"/>
                              </a:solidFill>
                              <a:latin typeface="+mj-lt"/>
                              <a:ea typeface="+mn-ea"/>
                              <a:cs typeface="+mn-cs"/>
                            </a:rPr>
                            <a:t>output</a:t>
                          </a:r>
                          <a:r>
                            <a:rPr lang="en-US" sz="2400" b="0" kern="1200" dirty="0">
                              <a:solidFill>
                                <a:schemeClr val="tx1"/>
                              </a:solidFill>
                              <a:latin typeface="+mj-lt"/>
                              <a:ea typeface="+mn-ea"/>
                              <a:cs typeface="+mn-cs"/>
                            </a:rPr>
                            <a:t> pass</a:t>
                          </a:r>
                        </a:p>
                      </a:txBody>
                      <a:tcPr>
                        <a:noFill/>
                      </a:tcPr>
                    </a:tc>
                    <a:extLst>
                      <a:ext uri="{0D108BD9-81ED-4DB2-BD59-A6C34878D82A}">
                        <a16:rowId xmlns:a16="http://schemas.microsoft.com/office/drawing/2014/main" val="1632288200"/>
                      </a:ext>
                    </a:extLst>
                  </a:tr>
                  <a:tr h="457200">
                    <a:tc>
                      <a:txBody>
                        <a:bodyPr/>
                        <a:lstStyle/>
                        <a:p>
                          <a:pPr>
                            <a:lnSpc>
                              <a:spcPct val="100000"/>
                            </a:lnSpc>
                            <a:spcBef>
                              <a:spcPts val="600"/>
                            </a:spcBef>
                            <a:spcAft>
                              <a:spcPts val="0"/>
                            </a:spcAft>
                          </a:pPr>
                          <a:r>
                            <a:rPr lang="en-US" sz="2400" b="0" kern="1200" dirty="0">
                              <a:solidFill>
                                <a:schemeClr val="tx1"/>
                              </a:solidFill>
                              <a:latin typeface="+mj-lt"/>
                              <a:ea typeface="+mn-ea"/>
                              <a:cs typeface="+mn-cs"/>
                            </a:rPr>
                            <a:t>5:           </a:t>
                          </a:r>
                          <a:r>
                            <a:rPr lang="en-US" sz="2400" b="1" kern="1200" dirty="0">
                              <a:solidFill>
                                <a:schemeClr val="tx1"/>
                              </a:solidFill>
                              <a:latin typeface="+mj-lt"/>
                              <a:ea typeface="+mn-ea"/>
                              <a:cs typeface="+mn-cs"/>
                            </a:rPr>
                            <a:t>else</a:t>
                          </a:r>
                        </a:p>
                      </a:txBody>
                      <a:tcPr>
                        <a:noFill/>
                      </a:tcPr>
                    </a:tc>
                    <a:extLst>
                      <a:ext uri="{0D108BD9-81ED-4DB2-BD59-A6C34878D82A}">
                        <a16:rowId xmlns:a16="http://schemas.microsoft.com/office/drawing/2014/main" val="3339446464"/>
                      </a:ext>
                    </a:extLst>
                  </a:tr>
                  <a:tr h="457200">
                    <a:tc>
                      <a:txBody>
                        <a:bodyPr/>
                        <a:lstStyle/>
                        <a:p>
                          <a:endParaRPr lang="en-US"/>
                        </a:p>
                      </a:txBody>
                      <a:tcPr>
                        <a:blipFill>
                          <a:blip r:embed="rId4"/>
                          <a:stretch>
                            <a:fillRect l="-154" t="-512000" r="-616" b="-329333"/>
                          </a:stretch>
                        </a:blipFill>
                      </a:tcPr>
                    </a:tc>
                    <a:extLst>
                      <a:ext uri="{0D108BD9-81ED-4DB2-BD59-A6C34878D82A}">
                        <a16:rowId xmlns:a16="http://schemas.microsoft.com/office/drawing/2014/main" val="3645704433"/>
                      </a:ext>
                    </a:extLst>
                  </a:tr>
                  <a:tr h="457200">
                    <a:tc>
                      <a: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sz="2400" b="0" kern="1200" dirty="0">
                              <a:solidFill>
                                <a:schemeClr val="tx1"/>
                              </a:solidFill>
                              <a:latin typeface="+mj-lt"/>
                              <a:ea typeface="+mn-ea"/>
                              <a:cs typeface="+mn-cs"/>
                            </a:rPr>
                            <a:t>7:           </a:t>
                          </a:r>
                          <a:r>
                            <a:rPr lang="en-US" sz="2400" b="1" kern="1200" dirty="0">
                              <a:solidFill>
                                <a:schemeClr val="tx1"/>
                              </a:solidFill>
                              <a:latin typeface="+mj-lt"/>
                              <a:ea typeface="+mn-ea"/>
                              <a:cs typeface="+mn-cs"/>
                            </a:rPr>
                            <a:t>end if</a:t>
                          </a:r>
                          <a:endParaRPr lang="en-US" sz="2400" b="0" i="0" kern="1200" dirty="0">
                            <a:solidFill>
                              <a:schemeClr val="tx1"/>
                            </a:solidFill>
                            <a:latin typeface="+mj-lt"/>
                            <a:ea typeface="+mn-ea"/>
                            <a:cs typeface="+mn-cs"/>
                          </a:endParaRPr>
                        </a:p>
                      </a:txBody>
                      <a:tcPr>
                        <a:noFill/>
                      </a:tcPr>
                    </a:tc>
                    <a:extLst>
                      <a:ext uri="{0D108BD9-81ED-4DB2-BD59-A6C34878D82A}">
                        <a16:rowId xmlns:a16="http://schemas.microsoft.com/office/drawing/2014/main" val="3879009675"/>
                      </a:ext>
                    </a:extLst>
                  </a:tr>
                  <a:tr h="457200">
                    <a:tc>
                      <a:txBody>
                        <a:bodyPr/>
                        <a:lstStyle/>
                        <a:p>
                          <a:endParaRPr lang="en-US"/>
                        </a:p>
                      </a:txBody>
                      <a:tcPr>
                        <a:blipFill>
                          <a:blip r:embed="rId4"/>
                          <a:stretch>
                            <a:fillRect l="-154" t="-712000" r="-616" b="-129333"/>
                          </a:stretch>
                        </a:blipFill>
                      </a:tcPr>
                    </a:tc>
                    <a:extLst>
                      <a:ext uri="{0D108BD9-81ED-4DB2-BD59-A6C34878D82A}">
                        <a16:rowId xmlns:a16="http://schemas.microsoft.com/office/drawing/2014/main" val="961600008"/>
                      </a:ext>
                    </a:extLst>
                  </a:tr>
                  <a:tr h="457200">
                    <a:tc>
                      <a: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sz="2400" b="0" i="0" kern="1200" dirty="0">
                              <a:solidFill>
                                <a:schemeClr val="tx1"/>
                              </a:solidFill>
                              <a:latin typeface="+mj-lt"/>
                              <a:ea typeface="+mn-ea"/>
                              <a:cs typeface="+mn-cs"/>
                            </a:rPr>
                            <a:t>9:   </a:t>
                          </a:r>
                          <a:r>
                            <a:rPr lang="en-US" sz="2400" b="1" i="0" kern="1200" dirty="0">
                              <a:solidFill>
                                <a:schemeClr val="tx1"/>
                              </a:solidFill>
                              <a:latin typeface="+mj-lt"/>
                              <a:ea typeface="+mn-ea"/>
                              <a:cs typeface="+mn-cs"/>
                            </a:rPr>
                            <a:t>end while</a:t>
                          </a:r>
                        </a:p>
                      </a:txBody>
                      <a:tcPr>
                        <a:noFill/>
                      </a:tcPr>
                    </a:tc>
                    <a:extLst>
                      <a:ext uri="{0D108BD9-81ED-4DB2-BD59-A6C34878D82A}">
                        <a16:rowId xmlns:a16="http://schemas.microsoft.com/office/drawing/2014/main" val="4262081753"/>
                      </a:ext>
                    </a:extLst>
                  </a:tr>
                </a:tbl>
              </a:graphicData>
            </a:graphic>
          </p:graphicFrame>
        </mc:Fallback>
      </mc:AlternateContent>
    </p:spTree>
    <p:custDataLst>
      <p:tags r:id="rId1"/>
    </p:custDataLst>
    <p:extLst>
      <p:ext uri="{BB962C8B-B14F-4D97-AF65-F5344CB8AC3E}">
        <p14:creationId xmlns:p14="http://schemas.microsoft.com/office/powerpoint/2010/main" val="127357291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38.5"/>
</p:tagLst>
</file>

<file path=ppt/tags/tag10.xml><?xml version="1.0" encoding="utf-8"?>
<p:tagLst xmlns:a="http://schemas.openxmlformats.org/drawingml/2006/main" xmlns:r="http://schemas.openxmlformats.org/officeDocument/2006/relationships" xmlns:p="http://schemas.openxmlformats.org/presentationml/2006/main">
  <p:tag name="TIMING" val="|38.5"/>
</p:tagLst>
</file>

<file path=ppt/tags/tag11.xml><?xml version="1.0" encoding="utf-8"?>
<p:tagLst xmlns:a="http://schemas.openxmlformats.org/drawingml/2006/main" xmlns:r="http://schemas.openxmlformats.org/officeDocument/2006/relationships" xmlns:p="http://schemas.openxmlformats.org/presentationml/2006/main">
  <p:tag name="TIMING" val="|38.5"/>
</p:tagLst>
</file>

<file path=ppt/tags/tag12.xml><?xml version="1.0" encoding="utf-8"?>
<p:tagLst xmlns:a="http://schemas.openxmlformats.org/drawingml/2006/main" xmlns:r="http://schemas.openxmlformats.org/officeDocument/2006/relationships" xmlns:p="http://schemas.openxmlformats.org/presentationml/2006/main">
  <p:tag name="TIMING" val="|38.5"/>
</p:tagLst>
</file>

<file path=ppt/tags/tag13.xml><?xml version="1.0" encoding="utf-8"?>
<p:tagLst xmlns:a="http://schemas.openxmlformats.org/drawingml/2006/main" xmlns:r="http://schemas.openxmlformats.org/officeDocument/2006/relationships" xmlns:p="http://schemas.openxmlformats.org/presentationml/2006/main">
  <p:tag name="TIMING" val="|38.5"/>
</p:tagLst>
</file>

<file path=ppt/tags/tag14.xml><?xml version="1.0" encoding="utf-8"?>
<p:tagLst xmlns:a="http://schemas.openxmlformats.org/drawingml/2006/main" xmlns:r="http://schemas.openxmlformats.org/officeDocument/2006/relationships" xmlns:p="http://schemas.openxmlformats.org/presentationml/2006/main">
  <p:tag name="TIMING" val="|38.5"/>
</p:tagLst>
</file>

<file path=ppt/tags/tag15.xml><?xml version="1.0" encoding="utf-8"?>
<p:tagLst xmlns:a="http://schemas.openxmlformats.org/drawingml/2006/main" xmlns:r="http://schemas.openxmlformats.org/officeDocument/2006/relationships" xmlns:p="http://schemas.openxmlformats.org/presentationml/2006/main">
  <p:tag name="TIMING" val="|38.5"/>
</p:tagLst>
</file>

<file path=ppt/tags/tag16.xml><?xml version="1.0" encoding="utf-8"?>
<p:tagLst xmlns:a="http://schemas.openxmlformats.org/drawingml/2006/main" xmlns:r="http://schemas.openxmlformats.org/officeDocument/2006/relationships" xmlns:p="http://schemas.openxmlformats.org/presentationml/2006/main">
  <p:tag name="TIMING" val="|38.5"/>
</p:tagLst>
</file>

<file path=ppt/tags/tag17.xml><?xml version="1.0" encoding="utf-8"?>
<p:tagLst xmlns:a="http://schemas.openxmlformats.org/drawingml/2006/main" xmlns:r="http://schemas.openxmlformats.org/officeDocument/2006/relationships" xmlns:p="http://schemas.openxmlformats.org/presentationml/2006/main">
  <p:tag name="TIMING" val="|38.5"/>
</p:tagLst>
</file>

<file path=ppt/tags/tag18.xml><?xml version="1.0" encoding="utf-8"?>
<p:tagLst xmlns:a="http://schemas.openxmlformats.org/drawingml/2006/main" xmlns:r="http://schemas.openxmlformats.org/officeDocument/2006/relationships" xmlns:p="http://schemas.openxmlformats.org/presentationml/2006/main">
  <p:tag name="TIMING" val="|38.5"/>
</p:tagLst>
</file>

<file path=ppt/tags/tag19.xml><?xml version="1.0" encoding="utf-8"?>
<p:tagLst xmlns:a="http://schemas.openxmlformats.org/drawingml/2006/main" xmlns:r="http://schemas.openxmlformats.org/officeDocument/2006/relationships" xmlns:p="http://schemas.openxmlformats.org/presentationml/2006/main">
  <p:tag name="TIMING" val="|38.5"/>
</p:tagLst>
</file>

<file path=ppt/tags/tag2.xml><?xml version="1.0" encoding="utf-8"?>
<p:tagLst xmlns:a="http://schemas.openxmlformats.org/drawingml/2006/main" xmlns:r="http://schemas.openxmlformats.org/officeDocument/2006/relationships" xmlns:p="http://schemas.openxmlformats.org/presentationml/2006/main">
  <p:tag name="TIMING" val="|38.5"/>
</p:tagLst>
</file>

<file path=ppt/tags/tag20.xml><?xml version="1.0" encoding="utf-8"?>
<p:tagLst xmlns:a="http://schemas.openxmlformats.org/drawingml/2006/main" xmlns:r="http://schemas.openxmlformats.org/officeDocument/2006/relationships" xmlns:p="http://schemas.openxmlformats.org/presentationml/2006/main">
  <p:tag name="TIMING" val="|38.5"/>
</p:tagLst>
</file>

<file path=ppt/tags/tag21.xml><?xml version="1.0" encoding="utf-8"?>
<p:tagLst xmlns:a="http://schemas.openxmlformats.org/drawingml/2006/main" xmlns:r="http://schemas.openxmlformats.org/officeDocument/2006/relationships" xmlns:p="http://schemas.openxmlformats.org/presentationml/2006/main">
  <p:tag name="TIMING" val="|38.5"/>
</p:tagLst>
</file>

<file path=ppt/tags/tag22.xml><?xml version="1.0" encoding="utf-8"?>
<p:tagLst xmlns:a="http://schemas.openxmlformats.org/drawingml/2006/main" xmlns:r="http://schemas.openxmlformats.org/officeDocument/2006/relationships" xmlns:p="http://schemas.openxmlformats.org/presentationml/2006/main">
  <p:tag name="TIMING" val="|38.5"/>
</p:tagLst>
</file>

<file path=ppt/tags/tag23.xml><?xml version="1.0" encoding="utf-8"?>
<p:tagLst xmlns:a="http://schemas.openxmlformats.org/drawingml/2006/main" xmlns:r="http://schemas.openxmlformats.org/officeDocument/2006/relationships" xmlns:p="http://schemas.openxmlformats.org/presentationml/2006/main">
  <p:tag name="TIMING" val="|38.5"/>
</p:tagLst>
</file>

<file path=ppt/tags/tag24.xml><?xml version="1.0" encoding="utf-8"?>
<p:tagLst xmlns:a="http://schemas.openxmlformats.org/drawingml/2006/main" xmlns:r="http://schemas.openxmlformats.org/officeDocument/2006/relationships" xmlns:p="http://schemas.openxmlformats.org/presentationml/2006/main">
  <p:tag name="TIMING" val="|38.5"/>
</p:tagLst>
</file>

<file path=ppt/tags/tag25.xml><?xml version="1.0" encoding="utf-8"?>
<p:tagLst xmlns:a="http://schemas.openxmlformats.org/drawingml/2006/main" xmlns:r="http://schemas.openxmlformats.org/officeDocument/2006/relationships" xmlns:p="http://schemas.openxmlformats.org/presentationml/2006/main">
  <p:tag name="TIMING" val="|38.5"/>
</p:tagLst>
</file>

<file path=ppt/tags/tag3.xml><?xml version="1.0" encoding="utf-8"?>
<p:tagLst xmlns:a="http://schemas.openxmlformats.org/drawingml/2006/main" xmlns:r="http://schemas.openxmlformats.org/officeDocument/2006/relationships" xmlns:p="http://schemas.openxmlformats.org/presentationml/2006/main">
  <p:tag name="TIMING" val="|38.5"/>
</p:tagLst>
</file>

<file path=ppt/tags/tag4.xml><?xml version="1.0" encoding="utf-8"?>
<p:tagLst xmlns:a="http://schemas.openxmlformats.org/drawingml/2006/main" xmlns:r="http://schemas.openxmlformats.org/officeDocument/2006/relationships" xmlns:p="http://schemas.openxmlformats.org/presentationml/2006/main">
  <p:tag name="TIMING" val="|38.5"/>
</p:tagLst>
</file>

<file path=ppt/tags/tag5.xml><?xml version="1.0" encoding="utf-8"?>
<p:tagLst xmlns:a="http://schemas.openxmlformats.org/drawingml/2006/main" xmlns:r="http://schemas.openxmlformats.org/officeDocument/2006/relationships" xmlns:p="http://schemas.openxmlformats.org/presentationml/2006/main">
  <p:tag name="TIMING" val="|38.5"/>
</p:tagLst>
</file>

<file path=ppt/tags/tag6.xml><?xml version="1.0" encoding="utf-8"?>
<p:tagLst xmlns:a="http://schemas.openxmlformats.org/drawingml/2006/main" xmlns:r="http://schemas.openxmlformats.org/officeDocument/2006/relationships" xmlns:p="http://schemas.openxmlformats.org/presentationml/2006/main">
  <p:tag name="TIMING" val="|38.5"/>
</p:tagLst>
</file>

<file path=ppt/tags/tag7.xml><?xml version="1.0" encoding="utf-8"?>
<p:tagLst xmlns:a="http://schemas.openxmlformats.org/drawingml/2006/main" xmlns:r="http://schemas.openxmlformats.org/officeDocument/2006/relationships" xmlns:p="http://schemas.openxmlformats.org/presentationml/2006/main">
  <p:tag name="TIMING" val="|38.5"/>
</p:tagLst>
</file>

<file path=ppt/tags/tag8.xml><?xml version="1.0" encoding="utf-8"?>
<p:tagLst xmlns:a="http://schemas.openxmlformats.org/drawingml/2006/main" xmlns:r="http://schemas.openxmlformats.org/officeDocument/2006/relationships" xmlns:p="http://schemas.openxmlformats.org/presentationml/2006/main">
  <p:tag name="TIMING" val="|38.5"/>
</p:tagLst>
</file>

<file path=ppt/tags/tag9.xml><?xml version="1.0" encoding="utf-8"?>
<p:tagLst xmlns:a="http://schemas.openxmlformats.org/drawingml/2006/main" xmlns:r="http://schemas.openxmlformats.org/officeDocument/2006/relationships" xmlns:p="http://schemas.openxmlformats.org/presentationml/2006/main">
  <p:tag name="TIMING" val="|38.5"/>
</p:tagLst>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14675</TotalTime>
  <Words>2371</Words>
  <Application>Microsoft Office PowerPoint</Application>
  <PresentationFormat>Widescreen</PresentationFormat>
  <Paragraphs>413</Paragraphs>
  <Slides>26</Slides>
  <Notes>13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26</vt:i4>
      </vt:variant>
    </vt:vector>
  </HeadingPairs>
  <TitlesOfParts>
    <vt:vector size="34" baseType="lpstr">
      <vt:lpstr>Arial</vt:lpstr>
      <vt:lpstr>Calibri</vt:lpstr>
      <vt:lpstr>Calibri Light</vt:lpstr>
      <vt:lpstr>Cambria</vt:lpstr>
      <vt:lpstr>Cambria Math</vt:lpstr>
      <vt:lpstr>Times New Roman</vt:lpstr>
      <vt:lpstr>Office Theme</vt:lpstr>
      <vt:lpstr>Adjacency</vt:lpstr>
      <vt:lpstr>CSC 301 – Design and Analysis of Algorithms</vt:lpstr>
      <vt:lpstr>What are Algorithms?</vt:lpstr>
      <vt:lpstr>Why Study Algorithms?</vt:lpstr>
      <vt:lpstr>Algorithms as a Technology</vt:lpstr>
      <vt:lpstr>Components of an Algorithm</vt:lpstr>
      <vt:lpstr>Components of an Algorithm</vt:lpstr>
      <vt:lpstr>Components of an Algorithm</vt:lpstr>
      <vt:lpstr>Components of an Algorithm</vt:lpstr>
      <vt:lpstr>Components of an Algorithm</vt:lpstr>
      <vt:lpstr>Components of an Algorithm</vt:lpstr>
      <vt:lpstr>Components of an Algorithm</vt:lpstr>
      <vt:lpstr>How to Represent an Algorithm?</vt:lpstr>
      <vt:lpstr>How to Represent an Algorithm?</vt:lpstr>
      <vt:lpstr>How to Represent an Algorithm?</vt:lpstr>
      <vt:lpstr>Properties of Algorithms</vt:lpstr>
      <vt:lpstr>Properties of Algorithms</vt:lpstr>
      <vt:lpstr>Origin of the word Algorithm</vt:lpstr>
      <vt:lpstr>Fundamentals of Algorithmic Problem Solving</vt:lpstr>
      <vt:lpstr>Fundamentals of Algorithmic Problem Solving</vt:lpstr>
      <vt:lpstr>Fundamentals of Algorithmic Problem Solving</vt:lpstr>
      <vt:lpstr>Fundamentals of Algorithmic Problem Solving</vt:lpstr>
      <vt:lpstr>Fundamentals of Algorithmic Problem Solving</vt:lpstr>
      <vt:lpstr>Fundamentals of Algorithmic Problem Solving</vt:lpstr>
      <vt:lpstr>Instance of a Problem</vt:lpstr>
      <vt:lpstr>Algorithms Designing Techniques</vt:lpstr>
      <vt:lpstr>Algorithm Design Practices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 301 – Design and Analysis of Algorithms</dc:title>
  <dc:creator>Hasan Jamal</dc:creator>
  <cp:lastModifiedBy>Hasan Jamal</cp:lastModifiedBy>
  <cp:revision>89</cp:revision>
  <dcterms:created xsi:type="dcterms:W3CDTF">2020-06-08T03:46:58Z</dcterms:created>
  <dcterms:modified xsi:type="dcterms:W3CDTF">2022-09-15T03:29:42Z</dcterms:modified>
</cp:coreProperties>
</file>