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9.xml" ContentType="application/vnd.openxmlformats-officedocument.presentationml.tags+xml"/>
  <Override PartName="/ppt/notesSlides/notesSlide16.xml" ContentType="application/vnd.openxmlformats-officedocument.presentationml.notesSlide+xml"/>
  <Override PartName="/ppt/tags/tag10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1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2.xml" ContentType="application/vnd.openxmlformats-officedocument.presentationml.tags+xml"/>
  <Override PartName="/ppt/notesSlides/notesSlide28.xml" ContentType="application/vnd.openxmlformats-officedocument.presentationml.notesSlide+xml"/>
  <Override PartName="/ppt/tags/tag13.xml" ContentType="application/vnd.openxmlformats-officedocument.presentationml.tags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8"/>
  </p:notesMasterIdLst>
  <p:sldIdLst>
    <p:sldId id="598" r:id="rId3"/>
    <p:sldId id="599" r:id="rId4"/>
    <p:sldId id="600" r:id="rId5"/>
    <p:sldId id="601" r:id="rId6"/>
    <p:sldId id="602" r:id="rId7"/>
    <p:sldId id="603" r:id="rId8"/>
    <p:sldId id="604" r:id="rId9"/>
    <p:sldId id="605" r:id="rId10"/>
    <p:sldId id="606" r:id="rId11"/>
    <p:sldId id="539" r:id="rId12"/>
    <p:sldId id="770" r:id="rId13"/>
    <p:sldId id="772" r:id="rId14"/>
    <p:sldId id="771" r:id="rId15"/>
    <p:sldId id="773" r:id="rId16"/>
    <p:sldId id="774" r:id="rId17"/>
    <p:sldId id="775" r:id="rId18"/>
    <p:sldId id="776" r:id="rId19"/>
    <p:sldId id="777" r:id="rId20"/>
    <p:sldId id="778" r:id="rId21"/>
    <p:sldId id="779" r:id="rId22"/>
    <p:sldId id="780" r:id="rId23"/>
    <p:sldId id="783" r:id="rId24"/>
    <p:sldId id="785" r:id="rId25"/>
    <p:sldId id="786" r:id="rId26"/>
    <p:sldId id="796" r:id="rId27"/>
    <p:sldId id="787" r:id="rId28"/>
    <p:sldId id="788" r:id="rId29"/>
    <p:sldId id="789" r:id="rId30"/>
    <p:sldId id="790" r:id="rId31"/>
    <p:sldId id="791" r:id="rId32"/>
    <p:sldId id="792" r:id="rId33"/>
    <p:sldId id="793" r:id="rId34"/>
    <p:sldId id="794" r:id="rId35"/>
    <p:sldId id="795" r:id="rId36"/>
    <p:sldId id="79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8CFF6A-A716-436C-8020-8E53C33D00E3}" v="1" dt="2020-07-23T09:44:29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88012" autoAdjust="0"/>
  </p:normalViewPr>
  <p:slideViewPr>
    <p:cSldViewPr snapToGrid="0">
      <p:cViewPr varScale="1">
        <p:scale>
          <a:sx n="75" d="100"/>
          <a:sy n="75" d="100"/>
        </p:scale>
        <p:origin x="10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 Jamal" userId="6724a5da2ffd1b8f" providerId="LiveId" clId="{608CFF6A-A716-436C-8020-8E53C33D00E3}"/>
    <pc:docChg chg="modSld">
      <pc:chgData name="Hasan Jamal" userId="6724a5da2ffd1b8f" providerId="LiveId" clId="{608CFF6A-A716-436C-8020-8E53C33D00E3}" dt="2020-07-23T09:44:29.334" v="0" actId="20577"/>
      <pc:docMkLst>
        <pc:docMk/>
      </pc:docMkLst>
      <pc:sldChg chg="modSp">
        <pc:chgData name="Hasan Jamal" userId="6724a5da2ffd1b8f" providerId="LiveId" clId="{608CFF6A-A716-436C-8020-8E53C33D00E3}" dt="2020-07-23T09:44:29.334" v="0" actId="20577"/>
        <pc:sldMkLst>
          <pc:docMk/>
          <pc:sldMk cId="2385162780" sldId="602"/>
        </pc:sldMkLst>
        <pc:spChg chg="mod">
          <ac:chgData name="Hasan Jamal" userId="6724a5da2ffd1b8f" providerId="LiveId" clId="{608CFF6A-A716-436C-8020-8E53C33D00E3}" dt="2020-07-23T09:44:29.334" v="0" actId="20577"/>
          <ac:spMkLst>
            <pc:docMk/>
            <pc:sldMk cId="2385162780" sldId="602"/>
            <ac:spMk id="5" creationId="{2DEEABB6-34CE-47E8-8ACF-991FF4B20AB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9ECD0-A2F2-49FF-BCF7-69ED824C84F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43124-7E90-4636-B87A-43D67ADEC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67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EDA3A2-7C43-4D84-8F12-8D1C7DAFB0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46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74700" indent="-2984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93800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71638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149475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6066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30638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5210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9782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0257539-4E27-42E4-A5AB-24A186BFC7F4}" type="slidenum">
              <a:rPr kumimoji="0" lang="en-US" altLang="en-US" sz="1300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kumimoji="0" lang="en-US" altLang="en-US" sz="1300">
              <a:latin typeface="Arial" pitchFamily="34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74700" indent="-2984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93800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71638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149475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6066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30638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5210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9782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0257539-4E27-42E4-A5AB-24A186BFC7F4}" type="slidenum">
              <a:rPr kumimoji="0" lang="en-US" altLang="en-US" sz="1300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16</a:t>
            </a:fld>
            <a:endParaRPr kumimoji="0" lang="en-US" altLang="en-US" sz="1300">
              <a:latin typeface="Arial" pitchFamily="34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74700" indent="-2984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93800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71638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149475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6066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30638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5210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9782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0257539-4E27-42E4-A5AB-24A186BFC7F4}" type="slidenum">
              <a:rPr kumimoji="0" lang="en-US" altLang="en-US" sz="1300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17</a:t>
            </a:fld>
            <a:endParaRPr kumimoji="0" lang="en-US" altLang="en-US" sz="1300">
              <a:latin typeface="Arial" pitchFamily="34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74700" indent="-2984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93800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71638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149475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6066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30638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5210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9782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0257539-4E27-42E4-A5AB-24A186BFC7F4}" type="slidenum">
              <a:rPr kumimoji="0" lang="en-US" altLang="en-US" sz="1300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18</a:t>
            </a:fld>
            <a:endParaRPr kumimoji="0" lang="en-US" altLang="en-US" sz="1300">
              <a:latin typeface="Arial" pitchFamily="34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74700" indent="-2984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93800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71638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149475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6066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30638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5210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9782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0257539-4E27-42E4-A5AB-24A186BFC7F4}" type="slidenum">
              <a:rPr kumimoji="0" lang="en-US" altLang="en-US" sz="1300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19</a:t>
            </a:fld>
            <a:endParaRPr kumimoji="0" lang="en-US" altLang="en-US" sz="1300">
              <a:latin typeface="Arial" pitchFamily="34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74700" indent="-2984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93800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71638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149475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6066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30638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5210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9782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0257539-4E27-42E4-A5AB-24A186BFC7F4}" type="slidenum">
              <a:rPr kumimoji="0" lang="en-US" altLang="en-US" sz="1300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20</a:t>
            </a:fld>
            <a:endParaRPr kumimoji="0" lang="en-US" altLang="en-US" sz="1300">
              <a:latin typeface="Arial" pitchFamily="34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74700" indent="-2984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93800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71638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149475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6066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30638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5210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9782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0257539-4E27-42E4-A5AB-24A186BFC7F4}" type="slidenum">
              <a:rPr kumimoji="0" lang="en-US" altLang="en-US" sz="1300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21</a:t>
            </a:fld>
            <a:endParaRPr kumimoji="0" lang="en-US" altLang="en-US" sz="1300">
              <a:latin typeface="Arial" pitchFamily="34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43124-7E90-4636-B87A-43D67ADEC8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53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74700" indent="-2984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93800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71638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149475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6066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30638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5210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9782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0257539-4E27-42E4-A5AB-24A186BFC7F4}" type="slidenum">
              <a:rPr kumimoji="0" lang="en-US" altLang="en-US" sz="1300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23</a:t>
            </a:fld>
            <a:endParaRPr kumimoji="0" lang="en-US" altLang="en-US" sz="1300">
              <a:latin typeface="Arial" pitchFamily="34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74700" indent="-2984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93800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71638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149475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6066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30638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5210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9782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0257539-4E27-42E4-A5AB-24A186BFC7F4}" type="slidenum">
              <a:rPr kumimoji="0" lang="en-US" altLang="en-US" sz="1300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24</a:t>
            </a:fld>
            <a:endParaRPr kumimoji="0" lang="en-US" altLang="en-US" sz="1300">
              <a:latin typeface="Arial" pitchFamily="34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4036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43124-7E90-4636-B87A-43D67ADEC8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8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74700" indent="-2984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93800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71638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149475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6066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30638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5210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9782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0257539-4E27-42E4-A5AB-24A186BFC7F4}" type="slidenum">
              <a:rPr kumimoji="0" lang="en-US" altLang="en-US" sz="1300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25</a:t>
            </a:fld>
            <a:endParaRPr kumimoji="0" lang="en-US" altLang="en-US" sz="1300">
              <a:latin typeface="Arial" pitchFamily="34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32676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74700" indent="-2984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93800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71638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149475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6066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30638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5210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9782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0257539-4E27-42E4-A5AB-24A186BFC7F4}" type="slidenum">
              <a:rPr kumimoji="0" lang="en-US" altLang="en-US" sz="1300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26</a:t>
            </a:fld>
            <a:endParaRPr kumimoji="0" lang="en-US" altLang="en-US" sz="1300">
              <a:latin typeface="Arial" pitchFamily="34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23913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74700" indent="-2984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93800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71638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149475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6066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30638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5210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9782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0257539-4E27-42E4-A5AB-24A186BFC7F4}" type="slidenum">
              <a:rPr kumimoji="0" lang="en-US" altLang="en-US" sz="1300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27</a:t>
            </a:fld>
            <a:endParaRPr kumimoji="0" lang="en-US" altLang="en-US" sz="1300">
              <a:latin typeface="Arial" pitchFamily="34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15995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74700" indent="-2984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93800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71638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149475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6066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30638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5210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9782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0257539-4E27-42E4-A5AB-24A186BFC7F4}" type="slidenum">
              <a:rPr kumimoji="0" lang="en-US" altLang="en-US" sz="1300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28</a:t>
            </a:fld>
            <a:endParaRPr kumimoji="0" lang="en-US" altLang="en-US" sz="1300">
              <a:latin typeface="Arial" pitchFamily="34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18237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74700" indent="-2984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93800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71638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149475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6066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30638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5210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9782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0257539-4E27-42E4-A5AB-24A186BFC7F4}" type="slidenum">
              <a:rPr kumimoji="0" lang="en-US" altLang="en-US" sz="1300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29</a:t>
            </a:fld>
            <a:endParaRPr kumimoji="0" lang="en-US" altLang="en-US" sz="1300">
              <a:latin typeface="Arial" pitchFamily="34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5409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74700" indent="-2984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93800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71638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149475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6066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30638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5210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9782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0257539-4E27-42E4-A5AB-24A186BFC7F4}" type="slidenum">
              <a:rPr kumimoji="0" lang="en-US" altLang="en-US" sz="1300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30</a:t>
            </a:fld>
            <a:endParaRPr kumimoji="0" lang="en-US" altLang="en-US" sz="1300">
              <a:latin typeface="Arial" pitchFamily="34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76982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74700" indent="-2984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93800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71638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149475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6066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30638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5210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9782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0257539-4E27-42E4-A5AB-24A186BFC7F4}" type="slidenum">
              <a:rPr kumimoji="0" lang="en-US" altLang="en-US" sz="1300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31</a:t>
            </a:fld>
            <a:endParaRPr kumimoji="0" lang="en-US" altLang="en-US" sz="1300">
              <a:latin typeface="Arial" pitchFamily="34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3345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74700" indent="-2984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93800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71638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149475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6066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30638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5210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9782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0257539-4E27-42E4-A5AB-24A186BFC7F4}" type="slidenum">
              <a:rPr kumimoji="0" lang="en-US" altLang="en-US" sz="1300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32</a:t>
            </a:fld>
            <a:endParaRPr kumimoji="0" lang="en-US" altLang="en-US" sz="1300">
              <a:latin typeface="Arial" pitchFamily="34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0660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74700" indent="-2984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93800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71638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149475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6066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30638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5210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9782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0257539-4E27-42E4-A5AB-24A186BFC7F4}" type="slidenum">
              <a:rPr kumimoji="0" lang="en-US" altLang="en-US" sz="1300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33</a:t>
            </a:fld>
            <a:endParaRPr kumimoji="0" lang="en-US" altLang="en-US" sz="1300">
              <a:latin typeface="Arial" pitchFamily="34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4970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43124-7E90-4636-B87A-43D67ADEC8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53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43124-7E90-4636-B87A-43D67ADEC8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48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43124-7E90-4636-B87A-43D67ADEC8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53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74700" indent="-2984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93800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71638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149475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6066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30638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5210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9782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0257539-4E27-42E4-A5AB-24A186BFC7F4}" type="slidenum">
              <a:rPr kumimoji="0" lang="en-US" altLang="en-US" sz="1300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kumimoji="0" lang="en-US" altLang="en-US" sz="1300">
              <a:latin typeface="Arial" pitchFamily="34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74700" indent="-2984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93800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71638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149475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6066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30638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5210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9782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0257539-4E27-42E4-A5AB-24A186BFC7F4}" type="slidenum">
              <a:rPr kumimoji="0" lang="en-US" altLang="en-US" sz="1300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11</a:t>
            </a:fld>
            <a:endParaRPr kumimoji="0" lang="en-US" altLang="en-US" sz="1300">
              <a:latin typeface="Arial" pitchFamily="34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74700" indent="-2984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93800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71638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149475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6066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30638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5210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9782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0257539-4E27-42E4-A5AB-24A186BFC7F4}" type="slidenum">
              <a:rPr kumimoji="0" lang="en-US" altLang="en-US" sz="1300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kumimoji="0" lang="en-US" altLang="en-US" sz="1300">
              <a:latin typeface="Arial" pitchFamily="34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74700" indent="-2984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93800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71638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149475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6066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30638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5210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9782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0257539-4E27-42E4-A5AB-24A186BFC7F4}" type="slidenum">
              <a:rPr kumimoji="0" lang="en-US" altLang="en-US" sz="1300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kumimoji="0" lang="en-US" altLang="en-US" sz="1300">
              <a:latin typeface="Arial" pitchFamily="34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74700" indent="-2984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93800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71638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149475" indent="-238125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6066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30638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5210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978275" indent="-238125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0257539-4E27-42E4-A5AB-24A186BFC7F4}" type="slidenum">
              <a:rPr kumimoji="0" lang="en-US" altLang="en-US" sz="1300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kumimoji="0" lang="en-US" altLang="en-US" sz="1300">
              <a:latin typeface="Arial" pitchFamily="34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70CD5-FAB8-4732-A553-74ACC94E7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BE882-0117-421E-9D50-9C5400609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CFAAC-2009-4D8D-80CE-D5FF5D2D9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D123-166F-4F65-8B26-60634562DAE0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BFD39-1628-4CE1-9CE9-EFDA05D8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3DB05-A9F2-4085-831F-5DB479C1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0971-39C1-4881-B32B-624D66449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7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511E-4AC4-462E-9930-71E59CA0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7A4C5-2280-4B1D-A8B9-4F88398B9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4ECA6-B4F5-45ED-8958-B9B3A231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D123-166F-4F65-8B26-60634562DAE0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E40BC-DD5A-4903-AB50-CA30FED0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8970B-7A4B-424B-9A82-BA3F6694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0971-39C1-4881-B32B-624D66449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8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6999AF-BCBB-451B-85D8-95E59D649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0D255-5C9D-48B8-A776-CF27165DC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598B6-77E1-4E82-AB53-ACE2BB85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D123-166F-4F65-8B26-60634562DAE0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EC6A7-2A24-408F-935C-04EEC344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45C15-A1A8-433C-BF99-5F0A30CE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0971-39C1-4881-B32B-624D66449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96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08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0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74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54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46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57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827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736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CF46-8D7C-4B1F-B73C-998754280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E64E9-9F59-4E54-9485-DF7778A34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F0B65-7FB8-409F-B7D5-A8E6EDF4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D123-166F-4F65-8B26-60634562DAE0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5C868-A429-404F-A547-48D3DC2F7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6AD27-2128-41FB-B533-0D2CB020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0971-39C1-4881-B32B-624D66449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00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3603645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61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723FB-553C-4E1E-900C-3BC54F450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D1A22-1BD5-4930-B4F0-3DA9D1BE6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3020-1EEA-48C9-95DE-966B0AD08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D123-166F-4F65-8B26-60634562DAE0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CBF1D-E53B-46B6-93D1-6C62169F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4DEC0-8A3C-48A8-825D-C7B9BBF2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0971-39C1-4881-B32B-624D66449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6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6B3CF-A68E-4A0B-84F6-EF29B8A3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B501B-6AEF-4DB6-9C65-3AB37C67C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1C02D-D0C8-4849-934D-56CD64C2E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C6A00-F4D1-4C03-AFA9-CD5A52E6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D123-166F-4F65-8B26-60634562DAE0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7FA78-452A-490D-AEA9-B4F2DCD48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6A11A-C22E-4971-988C-937398226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0971-39C1-4881-B32B-624D66449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7E5D-C311-499C-931F-321FADD48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542E-70F8-486E-BAFE-44FE6338E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4467E-D7E3-4281-B761-644651FC2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68A4F-7780-4B81-91BA-BF0416DCB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B7CD27-F39F-44C7-ADBB-2C9AD5300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53D940-12C1-401E-91C1-27384F9A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D123-166F-4F65-8B26-60634562DAE0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D782A7-D245-468F-87BD-CEDFEC0D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1EDD60-8E3F-4D44-8435-79018691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0971-39C1-4881-B32B-624D66449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3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7DEC-8ED2-4D77-BD95-9FF11B16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C1240-C986-432B-9977-E6E67F2BB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D123-166F-4F65-8B26-60634562DAE0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353CE-F36A-49EE-9CA3-8DB1DA17F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BB602-D0A7-4D5E-87DC-D5A41EA1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0971-39C1-4881-B32B-624D66449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7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4CA4E7-379E-4558-8D95-81C4F570C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D123-166F-4F65-8B26-60634562DAE0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B32D08-8028-45AD-BDA4-C8E238648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C968D-C90D-49C3-A743-6555C19A3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0971-39C1-4881-B32B-624D66449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5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DA20F-EBEE-4828-BF46-E373B3FF0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68809-4CBD-4999-856F-B0C5F5139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762F8-C283-40F6-86CE-E368F4A6D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2360-A691-4945-BDC5-FFF6B3D79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D123-166F-4F65-8B26-60634562DAE0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65F54-170A-4917-BF6F-4C68F101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D3BAE-A115-4468-813B-FA4C3375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0971-39C1-4881-B32B-624D66449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0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F092-CAEF-49AC-90B7-07AB24C81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F13190-909E-4538-ADC8-1EF8D7AA6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74470-E430-470A-B7B8-4ED90816D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A1D28-C4BB-443C-A489-8DA4787ED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D123-166F-4F65-8B26-60634562DAE0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D195B-C60A-4135-B68A-1B79AA1E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7D23E-4FF1-4F56-9782-0E92135EA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0971-39C1-4881-B32B-624D66449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8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9BBD04-96AD-4247-82F5-CD6ABA8D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9A8BF-F34A-4171-8F83-4EDC6A9B0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82CC0-A361-4890-8A03-5571DAF72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6D123-166F-4F65-8B26-60634562DAE0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B4680-5B19-43EA-8197-7FE0FF60A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7F764-02DE-430F-B0CA-91EB3130A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30971-39C1-4881-B32B-624D66449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1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Design &amp; Analysis of Algorithms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Design and Anaysis of Algorihms, Spring 2008 </a:t>
            </a:r>
          </a:p>
        </p:txBody>
      </p:sp>
    </p:spTree>
    <p:extLst>
      <p:ext uri="{BB962C8B-B14F-4D97-AF65-F5344CB8AC3E}">
        <p14:creationId xmlns:p14="http://schemas.microsoft.com/office/powerpoint/2010/main" val="393383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s.cs.vt.edu/~cs4104/murali/spring2017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5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6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Relationship Id="rId6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5" Type="http://schemas.openxmlformats.org/officeDocument/2006/relationships/image" Target="../media/image3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6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5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6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85D9CA-6DAA-4C3C-A3E2-EDEA918D5F89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524000" y="1654176"/>
            <a:ext cx="8458200" cy="1470025"/>
          </a:xfrm>
        </p:spPr>
        <p:txBody>
          <a:bodyPr/>
          <a:lstStyle/>
          <a:p>
            <a:pPr algn="ctr"/>
            <a:r>
              <a:rPr lang="en-US" sz="3200" b="1" dirty="0"/>
              <a:t>CSC 301 – Design and Analysis of Algorithms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505200"/>
            <a:ext cx="8458200" cy="175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9A57C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-100" normalizeH="0" baseline="0" noProof="0" dirty="0">
                <a:ln>
                  <a:noFill/>
                </a:ln>
                <a:solidFill>
                  <a:srgbClr val="675E47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Instructor: Dr. M. Hasan Jamal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9A57C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-100" normalizeH="0" baseline="0" noProof="0" dirty="0">
                <a:ln>
                  <a:noFill/>
                </a:ln>
                <a:solidFill>
                  <a:srgbClr val="675E47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Lecture# 06(a): Graphs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6456834B-E5A2-41BD-9907-9D8D1E29291E}"/>
              </a:ext>
            </a:extLst>
          </p:cNvPr>
          <p:cNvSpPr txBox="1">
            <a:spLocks/>
          </p:cNvSpPr>
          <p:nvPr/>
        </p:nvSpPr>
        <p:spPr>
          <a:xfrm>
            <a:off x="1344583" y="6215596"/>
            <a:ext cx="8817033" cy="6424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spc="-1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Slides adapted from T. M. Murali</a:t>
            </a:r>
            <a:endParaRPr lang="en-US" sz="1400" spc="-1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http://courses.cs.vt.edu/~cs4104/murali/spring2017/</a:t>
            </a:r>
            <a:endParaRPr lang="en-US" sz="1600" b="1" spc="-100" dirty="0">
              <a:solidFill>
                <a:srgbClr val="0070C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712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ChangeArrowheads="1"/>
          </p:cNvSpPr>
          <p:nvPr/>
        </p:nvSpPr>
        <p:spPr bwMode="auto">
          <a:xfrm>
            <a:off x="1295400" y="1325880"/>
            <a:ext cx="8730916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BFS(G, 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for each vertex u </a:t>
            </a:r>
            <a:r>
              <a:rPr kumimoji="0" lang="en-US" altLang="en-US" sz="1800" dirty="0">
                <a:latin typeface="Arial" pitchFamily="34" charset="0"/>
                <a:sym typeface="Symbol" pitchFamily="18" charset="2"/>
              </a:rPr>
              <a:t></a:t>
            </a:r>
            <a:r>
              <a:rPr kumimoji="0" lang="en-US" altLang="en-US" sz="1800" dirty="0"/>
              <a:t> V [G] – {s}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color [u] ← WHITE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d [u] ← </a:t>
            </a:r>
            <a:r>
              <a:rPr kumimoji="0" lang="en-US" altLang="en-US" sz="1800" dirty="0">
                <a:cs typeface="Times New Roman" pitchFamily="18" charset="0"/>
              </a:rPr>
              <a:t>∞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</a:t>
            </a:r>
            <a:r>
              <a:rPr kumimoji="0" lang="el-GR" altLang="en-US" sz="1800" dirty="0">
                <a:cs typeface="Times New Roman" pitchFamily="18" charset="0"/>
              </a:rPr>
              <a:t>π</a:t>
            </a:r>
            <a:r>
              <a:rPr kumimoji="0" lang="en-US" altLang="en-US" sz="1800" dirty="0"/>
              <a:t>[u] ← NIL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Q ← </a:t>
            </a:r>
            <a:r>
              <a:rPr kumimoji="0" lang="en-US" altLang="en-US" sz="1800" dirty="0">
                <a:cs typeface="Times New Roman" pitchFamily="18" charset="0"/>
              </a:rPr>
              <a:t>Ø</a:t>
            </a:r>
            <a:r>
              <a:rPr kumimoji="0" lang="en-US" altLang="en-US" sz="1800" dirty="0"/>
              <a:t>  		                      /* Q always contains the set of GREY vertices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d [s] ← 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</a:t>
            </a:r>
            <a:r>
              <a:rPr kumimoji="0" lang="el-GR" altLang="en-US" sz="1800" dirty="0">
                <a:cs typeface="Times New Roman" pitchFamily="18" charset="0"/>
              </a:rPr>
              <a:t>π</a:t>
            </a:r>
            <a:r>
              <a:rPr kumimoji="0" lang="en-US" altLang="en-US" sz="1800" dirty="0"/>
              <a:t>[s] ← NIL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color[s] ← GREY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ENQUEUE (Q, 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while (Q ≠  </a:t>
            </a:r>
            <a:r>
              <a:rPr kumimoji="0" lang="en-US" altLang="en-US" sz="1800" dirty="0">
                <a:cs typeface="Times New Roman" pitchFamily="18" charset="0"/>
              </a:rPr>
              <a:t>Ø)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u ← DEQUEUE (Q)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for each v </a:t>
            </a:r>
            <a:r>
              <a:rPr kumimoji="0" lang="en-US" altLang="en-US" sz="1800" dirty="0">
                <a:latin typeface="Arial" pitchFamily="34" charset="0"/>
                <a:sym typeface="Symbol" pitchFamily="18" charset="2"/>
              </a:rPr>
              <a:t> </a:t>
            </a:r>
            <a:r>
              <a:rPr kumimoji="0" lang="en-US" altLang="en-US" sz="1800" dirty="0"/>
              <a:t>Adj[u]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       do if color [v] = WHITE	        /* For undiscovered vertex.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               color [v] ← GREY 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               d [v] ← d [u] + 1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cs typeface="Times New Roman" pitchFamily="18" charset="0"/>
              </a:rPr>
              <a:t>                           </a:t>
            </a:r>
            <a:r>
              <a:rPr kumimoji="0" lang="el-GR" altLang="en-US" sz="1800" dirty="0">
                <a:cs typeface="Times New Roman" pitchFamily="18" charset="0"/>
              </a:rPr>
              <a:t>π</a:t>
            </a:r>
            <a:r>
              <a:rPr kumimoji="0" lang="en-US" altLang="en-US" sz="1800" dirty="0"/>
              <a:t>[v] ← u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               ENQUEUE(Q,  v)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color [u] ← BLACK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108D8480-DC6B-48BE-9516-518E5853A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650" y="381000"/>
            <a:ext cx="973791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Graph Traversals: BFS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C5E3D4FF-296C-495B-AC01-9F05CC77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10</a:t>
            </a:fld>
            <a:endParaRPr lang="en-US">
              <a:latin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6157914" y="16002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  <a:endParaRPr kumimoji="0" lang="en-US" altLang="en-US" sz="4000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6157914" y="29718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7377114" y="16002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400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7377114" y="29718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8748714" y="16002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8748714" y="29718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9967914" y="16002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9967914" y="29718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397626" y="1143001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r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7605714" y="1143001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s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8980488" y="1143001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t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0159916" y="114300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u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6251576" y="35052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v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7464426" y="3505201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w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8885223" y="3505200"/>
            <a:ext cx="298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x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0128251" y="35052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y</a:t>
            </a:r>
          </a:p>
        </p:txBody>
      </p:sp>
      <p:cxnSp>
        <p:nvCxnSpPr>
          <p:cNvPr id="21" name="AutoShape 18"/>
          <p:cNvCxnSpPr>
            <a:cxnSpLocks noChangeShapeType="1"/>
            <a:stCxn id="6" idx="0"/>
            <a:endCxn id="4" idx="4"/>
          </p:cNvCxnSpPr>
          <p:nvPr/>
        </p:nvCxnSpPr>
        <p:spPr bwMode="auto">
          <a:xfrm flipV="1">
            <a:off x="6432550" y="2147888"/>
            <a:ext cx="0" cy="823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19"/>
          <p:cNvCxnSpPr>
            <a:cxnSpLocks noChangeShapeType="1"/>
            <a:stCxn id="4" idx="6"/>
            <a:endCxn id="7" idx="2"/>
          </p:cNvCxnSpPr>
          <p:nvPr/>
        </p:nvCxnSpPr>
        <p:spPr bwMode="auto">
          <a:xfrm>
            <a:off x="6705601" y="1874838"/>
            <a:ext cx="6715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0"/>
          <p:cNvCxnSpPr>
            <a:cxnSpLocks noChangeShapeType="1"/>
            <a:stCxn id="7" idx="4"/>
            <a:endCxn id="8" idx="0"/>
          </p:cNvCxnSpPr>
          <p:nvPr/>
        </p:nvCxnSpPr>
        <p:spPr bwMode="auto">
          <a:xfrm>
            <a:off x="7651750" y="2147888"/>
            <a:ext cx="0" cy="823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1"/>
          <p:cNvCxnSpPr>
            <a:cxnSpLocks noChangeShapeType="1"/>
            <a:stCxn id="8" idx="7"/>
            <a:endCxn id="9" idx="3"/>
          </p:cNvCxnSpPr>
          <p:nvPr/>
        </p:nvCxnSpPr>
        <p:spPr bwMode="auto">
          <a:xfrm flipV="1">
            <a:off x="7843839" y="2066925"/>
            <a:ext cx="985837" cy="985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22"/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7924801" y="3246438"/>
            <a:ext cx="8239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23"/>
          <p:cNvCxnSpPr>
            <a:cxnSpLocks noChangeShapeType="1"/>
            <a:stCxn id="10" idx="0"/>
            <a:endCxn id="9" idx="4"/>
          </p:cNvCxnSpPr>
          <p:nvPr/>
        </p:nvCxnSpPr>
        <p:spPr bwMode="auto">
          <a:xfrm flipV="1">
            <a:off x="9023350" y="2147888"/>
            <a:ext cx="0" cy="823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24"/>
          <p:cNvCxnSpPr>
            <a:cxnSpLocks noChangeShapeType="1"/>
            <a:stCxn id="9" idx="6"/>
            <a:endCxn id="11" idx="2"/>
          </p:cNvCxnSpPr>
          <p:nvPr/>
        </p:nvCxnSpPr>
        <p:spPr bwMode="auto">
          <a:xfrm>
            <a:off x="9296401" y="1874838"/>
            <a:ext cx="6715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25"/>
          <p:cNvCxnSpPr>
            <a:cxnSpLocks noChangeShapeType="1"/>
            <a:stCxn id="10" idx="6"/>
            <a:endCxn id="12" idx="2"/>
          </p:cNvCxnSpPr>
          <p:nvPr/>
        </p:nvCxnSpPr>
        <p:spPr bwMode="auto">
          <a:xfrm>
            <a:off x="9296401" y="3246438"/>
            <a:ext cx="6715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6"/>
          <p:cNvCxnSpPr>
            <a:cxnSpLocks noChangeShapeType="1"/>
            <a:stCxn id="12" idx="0"/>
            <a:endCxn id="11" idx="4"/>
          </p:cNvCxnSpPr>
          <p:nvPr/>
        </p:nvCxnSpPr>
        <p:spPr bwMode="auto">
          <a:xfrm flipV="1">
            <a:off x="10242550" y="2147888"/>
            <a:ext cx="0" cy="823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37"/>
          <p:cNvGrpSpPr>
            <a:grpSpLocks/>
          </p:cNvGrpSpPr>
          <p:nvPr/>
        </p:nvGrpSpPr>
        <p:grpSpPr bwMode="auto">
          <a:xfrm>
            <a:off x="6096000" y="4283075"/>
            <a:ext cx="1371600" cy="609600"/>
            <a:chOff x="192" y="3264"/>
            <a:chExt cx="864" cy="384"/>
          </a:xfrm>
        </p:grpSpPr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624" y="3264"/>
              <a:ext cx="432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800" dirty="0">
                  <a:latin typeface="Times New Roman" pitchFamily="18" charset="0"/>
                  <a:cs typeface="Times New Roman" pitchFamily="18" charset="0"/>
                </a:rPr>
                <a:t>Ø</a:t>
              </a:r>
              <a:endParaRPr lang="en-US" altLang="en-US" sz="2800" i="1" dirty="0">
                <a:latin typeface="+mn-lt"/>
                <a:sym typeface="Zed"/>
              </a:endParaRPr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192" y="3264"/>
              <a:ext cx="43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3200" i="1"/>
                <a:t>Q</a:t>
              </a:r>
            </a:p>
          </p:txBody>
        </p:sp>
      </p:grpSp>
      <p:cxnSp>
        <p:nvCxnSpPr>
          <p:cNvPr id="33" name="AutoShape 36"/>
          <p:cNvCxnSpPr>
            <a:cxnSpLocks noChangeShapeType="1"/>
            <a:stCxn id="10" idx="7"/>
            <a:endCxn id="11" idx="3"/>
          </p:cNvCxnSpPr>
          <p:nvPr/>
        </p:nvCxnSpPr>
        <p:spPr bwMode="auto">
          <a:xfrm flipV="1">
            <a:off x="9215439" y="2066925"/>
            <a:ext cx="833437" cy="985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ctangle 8">
            <a:extLst>
              <a:ext uri="{FF2B5EF4-FFF2-40B4-BE49-F238E27FC236}">
                <a16:creationId xmlns:a16="http://schemas.microsoft.com/office/drawing/2014/main" id="{C3A87B9D-D91E-401E-87DD-00F7705E3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325880"/>
            <a:ext cx="845820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BFS(G, 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for each vertex u </a:t>
            </a:r>
            <a:r>
              <a:rPr kumimoji="0" lang="en-US" altLang="en-US" sz="1800" dirty="0">
                <a:solidFill>
                  <a:srgbClr val="FF0000"/>
                </a:solidFill>
                <a:latin typeface="Arial" pitchFamily="34" charset="0"/>
                <a:sym typeface="Symbol" pitchFamily="18" charset="2"/>
              </a:rPr>
              <a:t></a:t>
            </a:r>
            <a:r>
              <a:rPr kumimoji="0" lang="en-US" altLang="en-US" sz="1800" dirty="0">
                <a:solidFill>
                  <a:srgbClr val="FF0000"/>
                </a:solidFill>
              </a:rPr>
              <a:t> V [G] – {s}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color [u] ← WHITE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d [u] ← </a:t>
            </a:r>
            <a:r>
              <a:rPr kumimoji="0" lang="en-US" altLang="en-US" sz="1800" dirty="0">
                <a:solidFill>
                  <a:srgbClr val="FF0000"/>
                </a:solidFill>
                <a:cs typeface="Times New Roman" pitchFamily="18" charset="0"/>
              </a:rPr>
              <a:t>∞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</a:t>
            </a:r>
            <a:r>
              <a:rPr kumimoji="0" lang="el-GR" altLang="en-US" sz="1800" dirty="0">
                <a:solidFill>
                  <a:srgbClr val="FF0000"/>
                </a:solidFill>
                <a:cs typeface="Times New Roman" pitchFamily="18" charset="0"/>
              </a:rPr>
              <a:t>π</a:t>
            </a:r>
            <a:r>
              <a:rPr kumimoji="0" lang="en-US" altLang="en-US" sz="1800" dirty="0">
                <a:solidFill>
                  <a:srgbClr val="FF0000"/>
                </a:solidFill>
              </a:rPr>
              <a:t>[u] ← NIL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Q ← </a:t>
            </a:r>
            <a:r>
              <a:rPr kumimoji="0" lang="en-US" altLang="en-US" sz="1800" dirty="0">
                <a:solidFill>
                  <a:srgbClr val="FF0000"/>
                </a:solidFill>
                <a:cs typeface="Times New Roman" pitchFamily="18" charset="0"/>
              </a:rPr>
              <a:t>Ø</a:t>
            </a:r>
            <a:endParaRPr kumimoji="0" lang="en-US" altLang="en-US" sz="18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d [s] ← 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</a:t>
            </a:r>
            <a:r>
              <a:rPr kumimoji="0" lang="el-GR" altLang="en-US" sz="1800" dirty="0">
                <a:cs typeface="Times New Roman" pitchFamily="18" charset="0"/>
              </a:rPr>
              <a:t>π</a:t>
            </a:r>
            <a:r>
              <a:rPr kumimoji="0" lang="en-US" altLang="en-US" sz="1800" dirty="0"/>
              <a:t>[s] ← NIL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color[s] ← GREY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ENQUEUE (Q, 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while (Q ≠  </a:t>
            </a:r>
            <a:r>
              <a:rPr kumimoji="0" lang="en-US" altLang="en-US" sz="1800" dirty="0">
                <a:cs typeface="Times New Roman" pitchFamily="18" charset="0"/>
              </a:rPr>
              <a:t>Ø)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u ← DEQUEUE (Q)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for each v </a:t>
            </a:r>
            <a:r>
              <a:rPr kumimoji="0" lang="en-US" altLang="en-US" sz="1800" dirty="0">
                <a:latin typeface="Arial" pitchFamily="34" charset="0"/>
                <a:sym typeface="Symbol" pitchFamily="18" charset="2"/>
              </a:rPr>
              <a:t> </a:t>
            </a:r>
            <a:r>
              <a:rPr kumimoji="0" lang="en-US" altLang="en-US" sz="1800" dirty="0"/>
              <a:t>Adj[u]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       do if color [v] = WHITE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               color [v] ← GREY 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               d [v] ← d [u] + 1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cs typeface="Times New Roman" pitchFamily="18" charset="0"/>
              </a:rPr>
              <a:t>                           </a:t>
            </a:r>
            <a:r>
              <a:rPr kumimoji="0" lang="el-GR" altLang="en-US" sz="1800" dirty="0">
                <a:cs typeface="Times New Roman" pitchFamily="18" charset="0"/>
              </a:rPr>
              <a:t>π</a:t>
            </a:r>
            <a:r>
              <a:rPr kumimoji="0" lang="en-US" altLang="en-US" sz="1800" dirty="0"/>
              <a:t>[v] ← u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               ENQUEUE(Q,  v)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color [u] ← BLACK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947E14AB-D942-4DD1-BD0C-92AA592EA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650" y="381000"/>
            <a:ext cx="973791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Graph Traversals: BFS</a:t>
            </a:r>
          </a:p>
        </p:txBody>
      </p:sp>
      <p:sp>
        <p:nvSpPr>
          <p:cNvPr id="37" name="Slide Number Placeholder 2">
            <a:extLst>
              <a:ext uri="{FF2B5EF4-FFF2-40B4-BE49-F238E27FC236}">
                <a16:creationId xmlns:a16="http://schemas.microsoft.com/office/drawing/2014/main" id="{6BF8949F-2888-4814-B2EA-A4B26288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11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8909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6157914" y="16002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  <a:endParaRPr kumimoji="0" lang="en-US" altLang="en-US" sz="4000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6157914" y="29718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7377114" y="16002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400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7377114" y="29718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8748714" y="16002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8748714" y="29718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9967914" y="16002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9967914" y="29718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397626" y="1143001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r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7605714" y="1143001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s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8980488" y="1143001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t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0159916" y="114300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u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6251576" y="35052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v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7464426" y="3505201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w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8885223" y="3505200"/>
            <a:ext cx="298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x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0128251" y="35052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y</a:t>
            </a:r>
          </a:p>
        </p:txBody>
      </p:sp>
      <p:cxnSp>
        <p:nvCxnSpPr>
          <p:cNvPr id="21" name="AutoShape 18"/>
          <p:cNvCxnSpPr>
            <a:cxnSpLocks noChangeShapeType="1"/>
            <a:stCxn id="6" idx="0"/>
            <a:endCxn id="4" idx="4"/>
          </p:cNvCxnSpPr>
          <p:nvPr/>
        </p:nvCxnSpPr>
        <p:spPr bwMode="auto">
          <a:xfrm flipV="1">
            <a:off x="6432550" y="2147888"/>
            <a:ext cx="0" cy="823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19"/>
          <p:cNvCxnSpPr>
            <a:cxnSpLocks noChangeShapeType="1"/>
            <a:stCxn id="4" idx="6"/>
            <a:endCxn id="7" idx="2"/>
          </p:cNvCxnSpPr>
          <p:nvPr/>
        </p:nvCxnSpPr>
        <p:spPr bwMode="auto">
          <a:xfrm>
            <a:off x="6705601" y="1874838"/>
            <a:ext cx="6715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0"/>
          <p:cNvCxnSpPr>
            <a:cxnSpLocks noChangeShapeType="1"/>
            <a:stCxn id="7" idx="4"/>
            <a:endCxn id="8" idx="0"/>
          </p:cNvCxnSpPr>
          <p:nvPr/>
        </p:nvCxnSpPr>
        <p:spPr bwMode="auto">
          <a:xfrm>
            <a:off x="7651750" y="2147888"/>
            <a:ext cx="0" cy="823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1"/>
          <p:cNvCxnSpPr>
            <a:cxnSpLocks noChangeShapeType="1"/>
            <a:stCxn id="8" idx="7"/>
            <a:endCxn id="9" idx="3"/>
          </p:cNvCxnSpPr>
          <p:nvPr/>
        </p:nvCxnSpPr>
        <p:spPr bwMode="auto">
          <a:xfrm flipV="1">
            <a:off x="7843839" y="2066925"/>
            <a:ext cx="985837" cy="985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22"/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7924801" y="3246438"/>
            <a:ext cx="8239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23"/>
          <p:cNvCxnSpPr>
            <a:cxnSpLocks noChangeShapeType="1"/>
            <a:stCxn id="10" idx="0"/>
            <a:endCxn id="9" idx="4"/>
          </p:cNvCxnSpPr>
          <p:nvPr/>
        </p:nvCxnSpPr>
        <p:spPr bwMode="auto">
          <a:xfrm flipV="1">
            <a:off x="9023350" y="2147888"/>
            <a:ext cx="0" cy="823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24"/>
          <p:cNvCxnSpPr>
            <a:cxnSpLocks noChangeShapeType="1"/>
            <a:stCxn id="9" idx="6"/>
            <a:endCxn id="11" idx="2"/>
          </p:cNvCxnSpPr>
          <p:nvPr/>
        </p:nvCxnSpPr>
        <p:spPr bwMode="auto">
          <a:xfrm>
            <a:off x="9296401" y="1874838"/>
            <a:ext cx="6715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25"/>
          <p:cNvCxnSpPr>
            <a:cxnSpLocks noChangeShapeType="1"/>
            <a:stCxn id="10" idx="6"/>
            <a:endCxn id="12" idx="2"/>
          </p:cNvCxnSpPr>
          <p:nvPr/>
        </p:nvCxnSpPr>
        <p:spPr bwMode="auto">
          <a:xfrm>
            <a:off x="9296401" y="3246438"/>
            <a:ext cx="6715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6"/>
          <p:cNvCxnSpPr>
            <a:cxnSpLocks noChangeShapeType="1"/>
            <a:stCxn id="12" idx="0"/>
            <a:endCxn id="11" idx="4"/>
          </p:cNvCxnSpPr>
          <p:nvPr/>
        </p:nvCxnSpPr>
        <p:spPr bwMode="auto">
          <a:xfrm flipV="1">
            <a:off x="10242550" y="2147888"/>
            <a:ext cx="0" cy="823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37"/>
          <p:cNvGrpSpPr>
            <a:grpSpLocks/>
          </p:cNvGrpSpPr>
          <p:nvPr/>
        </p:nvGrpSpPr>
        <p:grpSpPr bwMode="auto">
          <a:xfrm>
            <a:off x="6096000" y="4283075"/>
            <a:ext cx="1371600" cy="609600"/>
            <a:chOff x="192" y="3264"/>
            <a:chExt cx="864" cy="384"/>
          </a:xfrm>
        </p:grpSpPr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624" y="3264"/>
              <a:ext cx="432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800" b="1" i="1" dirty="0">
                  <a:latin typeface="Times New Roman" pitchFamily="18" charset="0"/>
                  <a:cs typeface="Times New Roman" pitchFamily="18" charset="0"/>
                  <a:sym typeface="Zed"/>
                </a:rPr>
                <a:t>s</a:t>
              </a:r>
              <a:endParaRPr lang="en-US" altLang="en-US" sz="2800" b="1" i="1" dirty="0">
                <a:latin typeface="+mn-lt"/>
                <a:sym typeface="Zed"/>
              </a:endParaRPr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192" y="3264"/>
              <a:ext cx="43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3200" i="1"/>
                <a:t>Q</a:t>
              </a:r>
            </a:p>
          </p:txBody>
        </p:sp>
      </p:grpSp>
      <p:cxnSp>
        <p:nvCxnSpPr>
          <p:cNvPr id="33" name="AutoShape 36"/>
          <p:cNvCxnSpPr>
            <a:cxnSpLocks noChangeShapeType="1"/>
            <a:stCxn id="10" idx="7"/>
            <a:endCxn id="11" idx="3"/>
          </p:cNvCxnSpPr>
          <p:nvPr/>
        </p:nvCxnSpPr>
        <p:spPr bwMode="auto">
          <a:xfrm flipV="1">
            <a:off x="9215439" y="2066925"/>
            <a:ext cx="833437" cy="985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Oval 4"/>
          <p:cNvSpPr>
            <a:spLocks noChangeArrowheads="1"/>
          </p:cNvSpPr>
          <p:nvPr/>
        </p:nvSpPr>
        <p:spPr bwMode="auto">
          <a:xfrm>
            <a:off x="7377114" y="1600200"/>
            <a:ext cx="547687" cy="5476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>
                <a:solidFill>
                  <a:schemeClr val="bg1"/>
                </a:solidFill>
                <a:sym typeface="Symbol" pitchFamily="18" charset="2"/>
              </a:rPr>
              <a:t>0</a:t>
            </a:r>
          </a:p>
        </p:txBody>
      </p:sp>
      <p:sp>
        <p:nvSpPr>
          <p:cNvPr id="35" name="Slide Number Placeholder 2">
            <a:extLst>
              <a:ext uri="{FF2B5EF4-FFF2-40B4-BE49-F238E27FC236}">
                <a16:creationId xmlns:a16="http://schemas.microsoft.com/office/drawing/2014/main" id="{45BAF18E-72A2-43C3-AB79-2A36674E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12</a:t>
            </a:fld>
            <a:endParaRPr lang="en-US">
              <a:latin typeface="Calibri"/>
            </a:endParaRP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294CADB8-71C2-462E-8C44-E67BEBDED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325880"/>
            <a:ext cx="845820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BFS(G, 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for each vertex u </a:t>
            </a:r>
            <a:r>
              <a:rPr kumimoji="0" lang="en-US" altLang="en-US" sz="1800" dirty="0">
                <a:latin typeface="Arial" pitchFamily="34" charset="0"/>
                <a:sym typeface="Symbol" pitchFamily="18" charset="2"/>
              </a:rPr>
              <a:t></a:t>
            </a:r>
            <a:r>
              <a:rPr kumimoji="0" lang="en-US" altLang="en-US" sz="1800" dirty="0"/>
              <a:t> V [G] – {s}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color [u] ← WHITE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d [u] ← </a:t>
            </a:r>
            <a:r>
              <a:rPr kumimoji="0" lang="en-US" altLang="en-US" sz="1800" dirty="0">
                <a:cs typeface="Times New Roman" pitchFamily="18" charset="0"/>
              </a:rPr>
              <a:t>∞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</a:t>
            </a:r>
            <a:r>
              <a:rPr kumimoji="0" lang="el-GR" altLang="en-US" sz="1800" dirty="0">
                <a:cs typeface="Times New Roman" pitchFamily="18" charset="0"/>
              </a:rPr>
              <a:t>π</a:t>
            </a:r>
            <a:r>
              <a:rPr kumimoji="0" lang="en-US" altLang="en-US" sz="1800" dirty="0"/>
              <a:t>[u] ← NIL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Q ← </a:t>
            </a:r>
            <a:r>
              <a:rPr kumimoji="0" lang="en-US" altLang="en-US" sz="1800" dirty="0">
                <a:cs typeface="Times New Roman" pitchFamily="18" charset="0"/>
              </a:rPr>
              <a:t>Ø</a:t>
            </a:r>
            <a:endParaRPr kumimoji="0" lang="en-US" altLang="en-US" sz="18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d [s] ← 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</a:t>
            </a:r>
            <a:r>
              <a:rPr kumimoji="0" lang="el-GR" altLang="en-US" sz="1800" dirty="0">
                <a:solidFill>
                  <a:srgbClr val="FF0000"/>
                </a:solidFill>
                <a:cs typeface="Times New Roman" pitchFamily="18" charset="0"/>
              </a:rPr>
              <a:t>π</a:t>
            </a:r>
            <a:r>
              <a:rPr kumimoji="0" lang="en-US" altLang="en-US" sz="1800" dirty="0">
                <a:solidFill>
                  <a:srgbClr val="FF0000"/>
                </a:solidFill>
              </a:rPr>
              <a:t>[s] ← NIL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color[s] ← GREY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ENQUEUE (Q, 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while (Q ≠  </a:t>
            </a:r>
            <a:r>
              <a:rPr kumimoji="0" lang="en-US" altLang="en-US" sz="1800" dirty="0">
                <a:cs typeface="Times New Roman" pitchFamily="18" charset="0"/>
              </a:rPr>
              <a:t>Ø)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u ← DEQUEUE (Q)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for each v </a:t>
            </a:r>
            <a:r>
              <a:rPr kumimoji="0" lang="en-US" altLang="en-US" sz="1800" dirty="0">
                <a:latin typeface="Arial" pitchFamily="34" charset="0"/>
                <a:sym typeface="Symbol" pitchFamily="18" charset="2"/>
              </a:rPr>
              <a:t> </a:t>
            </a:r>
            <a:r>
              <a:rPr kumimoji="0" lang="en-US" altLang="en-US" sz="1800" dirty="0"/>
              <a:t>Adj[u]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       do if color [v] = WHITE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               color [v] ← GREY 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               d [v] ← d [u] + 1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cs typeface="Times New Roman" pitchFamily="18" charset="0"/>
              </a:rPr>
              <a:t>                           </a:t>
            </a:r>
            <a:r>
              <a:rPr kumimoji="0" lang="el-GR" altLang="en-US" sz="1800" dirty="0">
                <a:cs typeface="Times New Roman" pitchFamily="18" charset="0"/>
              </a:rPr>
              <a:t>π</a:t>
            </a:r>
            <a:r>
              <a:rPr kumimoji="0" lang="en-US" altLang="en-US" sz="1800" dirty="0"/>
              <a:t>[v] ← u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               ENQUEUE(Q,  v)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color [u] ← BLACK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31C39AE4-2F8C-44E7-B067-01CBBA69B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650" y="381000"/>
            <a:ext cx="973791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Graph Traversals: BFS</a:t>
            </a:r>
          </a:p>
        </p:txBody>
      </p:sp>
    </p:spTree>
    <p:extLst>
      <p:ext uri="{BB962C8B-B14F-4D97-AF65-F5344CB8AC3E}">
        <p14:creationId xmlns:p14="http://schemas.microsoft.com/office/powerpoint/2010/main" val="866888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6157914" y="16002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  <a:endParaRPr kumimoji="0" lang="en-US" altLang="en-US" sz="4000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6157914" y="29718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7377114" y="16002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400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7377114" y="29718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8748714" y="16002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8748714" y="29718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9967914" y="16002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9967914" y="29718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397626" y="1143001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r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7605714" y="1143001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s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8980488" y="1143001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t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0159916" y="114300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u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6251576" y="35052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v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7464426" y="3505201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w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8885223" y="3505200"/>
            <a:ext cx="298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x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0128251" y="35052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y</a:t>
            </a:r>
          </a:p>
        </p:txBody>
      </p:sp>
      <p:cxnSp>
        <p:nvCxnSpPr>
          <p:cNvPr id="21" name="AutoShape 18"/>
          <p:cNvCxnSpPr>
            <a:cxnSpLocks noChangeShapeType="1"/>
            <a:stCxn id="6" idx="0"/>
            <a:endCxn id="4" idx="4"/>
          </p:cNvCxnSpPr>
          <p:nvPr/>
        </p:nvCxnSpPr>
        <p:spPr bwMode="auto">
          <a:xfrm flipV="1">
            <a:off x="6432550" y="2147888"/>
            <a:ext cx="0" cy="823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19"/>
          <p:cNvCxnSpPr>
            <a:cxnSpLocks noChangeShapeType="1"/>
            <a:stCxn id="4" idx="6"/>
            <a:endCxn id="7" idx="2"/>
          </p:cNvCxnSpPr>
          <p:nvPr/>
        </p:nvCxnSpPr>
        <p:spPr bwMode="auto">
          <a:xfrm>
            <a:off x="6705601" y="1874838"/>
            <a:ext cx="6715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0"/>
          <p:cNvCxnSpPr>
            <a:cxnSpLocks noChangeShapeType="1"/>
            <a:stCxn id="7" idx="4"/>
            <a:endCxn id="8" idx="0"/>
          </p:cNvCxnSpPr>
          <p:nvPr/>
        </p:nvCxnSpPr>
        <p:spPr bwMode="auto">
          <a:xfrm>
            <a:off x="7651750" y="2147888"/>
            <a:ext cx="0" cy="823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1"/>
          <p:cNvCxnSpPr>
            <a:cxnSpLocks noChangeShapeType="1"/>
            <a:stCxn id="8" idx="7"/>
            <a:endCxn id="9" idx="3"/>
          </p:cNvCxnSpPr>
          <p:nvPr/>
        </p:nvCxnSpPr>
        <p:spPr bwMode="auto">
          <a:xfrm flipV="1">
            <a:off x="7843839" y="2066925"/>
            <a:ext cx="985837" cy="985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22"/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7924801" y="3246438"/>
            <a:ext cx="8239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23"/>
          <p:cNvCxnSpPr>
            <a:cxnSpLocks noChangeShapeType="1"/>
            <a:stCxn id="10" idx="0"/>
            <a:endCxn id="9" idx="4"/>
          </p:cNvCxnSpPr>
          <p:nvPr/>
        </p:nvCxnSpPr>
        <p:spPr bwMode="auto">
          <a:xfrm flipV="1">
            <a:off x="9023350" y="2147888"/>
            <a:ext cx="0" cy="823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24"/>
          <p:cNvCxnSpPr>
            <a:cxnSpLocks noChangeShapeType="1"/>
            <a:stCxn id="9" idx="6"/>
            <a:endCxn id="11" idx="2"/>
          </p:cNvCxnSpPr>
          <p:nvPr/>
        </p:nvCxnSpPr>
        <p:spPr bwMode="auto">
          <a:xfrm>
            <a:off x="9296401" y="1874838"/>
            <a:ext cx="6715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25"/>
          <p:cNvCxnSpPr>
            <a:cxnSpLocks noChangeShapeType="1"/>
            <a:stCxn id="10" idx="6"/>
            <a:endCxn id="12" idx="2"/>
          </p:cNvCxnSpPr>
          <p:nvPr/>
        </p:nvCxnSpPr>
        <p:spPr bwMode="auto">
          <a:xfrm>
            <a:off x="9296401" y="3246438"/>
            <a:ext cx="6715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6"/>
          <p:cNvCxnSpPr>
            <a:cxnSpLocks noChangeShapeType="1"/>
            <a:stCxn id="12" idx="0"/>
            <a:endCxn id="11" idx="4"/>
          </p:cNvCxnSpPr>
          <p:nvPr/>
        </p:nvCxnSpPr>
        <p:spPr bwMode="auto">
          <a:xfrm flipV="1">
            <a:off x="10242550" y="2147888"/>
            <a:ext cx="0" cy="823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6"/>
          <p:cNvCxnSpPr>
            <a:cxnSpLocks noChangeShapeType="1"/>
            <a:stCxn id="10" idx="7"/>
            <a:endCxn id="11" idx="3"/>
          </p:cNvCxnSpPr>
          <p:nvPr/>
        </p:nvCxnSpPr>
        <p:spPr bwMode="auto">
          <a:xfrm flipV="1">
            <a:off x="9215439" y="2066925"/>
            <a:ext cx="833437" cy="985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Oval 4"/>
          <p:cNvSpPr>
            <a:spLocks noChangeArrowheads="1"/>
          </p:cNvSpPr>
          <p:nvPr/>
        </p:nvSpPr>
        <p:spPr bwMode="auto">
          <a:xfrm>
            <a:off x="7377114" y="1600200"/>
            <a:ext cx="547687" cy="5476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>
                <a:solidFill>
                  <a:schemeClr val="bg1"/>
                </a:solidFill>
                <a:sym typeface="Symbol" pitchFamily="18" charset="2"/>
              </a:rPr>
              <a:t>0</a:t>
            </a:r>
          </a:p>
        </p:txBody>
      </p:sp>
      <p:sp>
        <p:nvSpPr>
          <p:cNvPr id="35" name="Oval 2"/>
          <p:cNvSpPr>
            <a:spLocks noChangeArrowheads="1"/>
          </p:cNvSpPr>
          <p:nvPr/>
        </p:nvSpPr>
        <p:spPr bwMode="auto">
          <a:xfrm>
            <a:off x="6157914" y="1600200"/>
            <a:ext cx="547687" cy="5476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ts val="1200"/>
              </a:spcBef>
              <a:buClrTx/>
              <a:buNone/>
            </a:pPr>
            <a:r>
              <a:rPr kumimoji="0" lang="en-US" altLang="en-US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7377114" y="1600200"/>
            <a:ext cx="547687" cy="5476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>
                <a:solidFill>
                  <a:schemeClr val="bg1"/>
                </a:solidFill>
                <a:sym typeface="Symbol" pitchFamily="18" charset="2"/>
              </a:rPr>
              <a:t>0</a:t>
            </a:r>
          </a:p>
        </p:txBody>
      </p:sp>
      <p:sp>
        <p:nvSpPr>
          <p:cNvPr id="37" name="Oval 5"/>
          <p:cNvSpPr>
            <a:spLocks noChangeArrowheads="1"/>
          </p:cNvSpPr>
          <p:nvPr/>
        </p:nvSpPr>
        <p:spPr bwMode="auto">
          <a:xfrm>
            <a:off x="7377114" y="2971800"/>
            <a:ext cx="547687" cy="5476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>
                <a:solidFill>
                  <a:schemeClr val="bg1"/>
                </a:solidFill>
                <a:sym typeface="Symbol" pitchFamily="18" charset="2"/>
              </a:rPr>
              <a:t>1</a:t>
            </a:r>
          </a:p>
        </p:txBody>
      </p:sp>
      <p:cxnSp>
        <p:nvCxnSpPr>
          <p:cNvPr id="38" name="AutoShape 19"/>
          <p:cNvCxnSpPr>
            <a:cxnSpLocks noChangeShapeType="1"/>
            <a:stCxn id="35" idx="6"/>
            <a:endCxn id="36" idx="2"/>
          </p:cNvCxnSpPr>
          <p:nvPr/>
        </p:nvCxnSpPr>
        <p:spPr bwMode="auto">
          <a:xfrm>
            <a:off x="6705601" y="1874838"/>
            <a:ext cx="671513" cy="0"/>
          </a:xfrm>
          <a:prstGeom prst="straightConnector1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20"/>
          <p:cNvCxnSpPr>
            <a:cxnSpLocks noChangeShapeType="1"/>
            <a:stCxn id="36" idx="4"/>
            <a:endCxn id="37" idx="0"/>
          </p:cNvCxnSpPr>
          <p:nvPr/>
        </p:nvCxnSpPr>
        <p:spPr bwMode="auto">
          <a:xfrm>
            <a:off x="7651750" y="2147888"/>
            <a:ext cx="0" cy="823912"/>
          </a:xfrm>
          <a:prstGeom prst="straightConnector1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0" name="Group 47"/>
          <p:cNvGrpSpPr>
            <a:grpSpLocks/>
          </p:cNvGrpSpPr>
          <p:nvPr/>
        </p:nvGrpSpPr>
        <p:grpSpPr bwMode="auto">
          <a:xfrm>
            <a:off x="6096000" y="4279392"/>
            <a:ext cx="2057400" cy="609600"/>
            <a:chOff x="384" y="3312"/>
            <a:chExt cx="1296" cy="384"/>
          </a:xfrm>
        </p:grpSpPr>
        <p:sp>
          <p:nvSpPr>
            <p:cNvPr id="41" name="Rectangle 43"/>
            <p:cNvSpPr>
              <a:spLocks noChangeArrowheads="1"/>
            </p:cNvSpPr>
            <p:nvPr/>
          </p:nvSpPr>
          <p:spPr bwMode="auto">
            <a:xfrm>
              <a:off x="816" y="3312"/>
              <a:ext cx="432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600" b="1" i="1" dirty="0"/>
                <a:t>w</a:t>
              </a:r>
            </a:p>
          </p:txBody>
        </p:sp>
        <p:sp>
          <p:nvSpPr>
            <p:cNvPr id="42" name="Rectangle 44"/>
            <p:cNvSpPr>
              <a:spLocks noChangeArrowheads="1"/>
            </p:cNvSpPr>
            <p:nvPr/>
          </p:nvSpPr>
          <p:spPr bwMode="auto">
            <a:xfrm>
              <a:off x="384" y="3312"/>
              <a:ext cx="43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3200" i="1" dirty="0"/>
                <a:t>Q</a:t>
              </a:r>
              <a:endParaRPr kumimoji="0" lang="en-US" altLang="en-US" sz="2600" i="1" dirty="0"/>
            </a:p>
          </p:txBody>
        </p:sp>
        <p:sp>
          <p:nvSpPr>
            <p:cNvPr id="43" name="Rectangle 45"/>
            <p:cNvSpPr>
              <a:spLocks noChangeArrowheads="1"/>
            </p:cNvSpPr>
            <p:nvPr/>
          </p:nvSpPr>
          <p:spPr bwMode="auto">
            <a:xfrm>
              <a:off x="1248" y="3312"/>
              <a:ext cx="432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600" b="1" i="1" dirty="0"/>
                <a:t>r</a:t>
              </a:r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159D32D-52F7-44E8-B319-95B1DB77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13</a:t>
            </a:fld>
            <a:endParaRPr lang="en-US">
              <a:latin typeface="Calibri"/>
            </a:endParaRP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9AE547C7-CCD8-4484-B607-E0E7F857F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325880"/>
            <a:ext cx="845820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BFS(G, 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for each vertex u </a:t>
            </a:r>
            <a:r>
              <a:rPr kumimoji="0" lang="en-US" altLang="en-US" sz="1800" dirty="0">
                <a:latin typeface="Arial" pitchFamily="34" charset="0"/>
                <a:sym typeface="Symbol" pitchFamily="18" charset="2"/>
              </a:rPr>
              <a:t></a:t>
            </a:r>
            <a:r>
              <a:rPr kumimoji="0" lang="en-US" altLang="en-US" sz="1800" dirty="0"/>
              <a:t> V [G] – {s}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color [u] ← WHITE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d [u] ← </a:t>
            </a:r>
            <a:r>
              <a:rPr kumimoji="0" lang="en-US" altLang="en-US" sz="1800" dirty="0">
                <a:cs typeface="Times New Roman" pitchFamily="18" charset="0"/>
              </a:rPr>
              <a:t>∞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</a:t>
            </a:r>
            <a:r>
              <a:rPr kumimoji="0" lang="el-GR" altLang="en-US" sz="1800" dirty="0">
                <a:cs typeface="Times New Roman" pitchFamily="18" charset="0"/>
              </a:rPr>
              <a:t>π</a:t>
            </a:r>
            <a:r>
              <a:rPr kumimoji="0" lang="en-US" altLang="en-US" sz="1800" dirty="0"/>
              <a:t>[u] ← NIL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Q ← </a:t>
            </a:r>
            <a:r>
              <a:rPr kumimoji="0" lang="en-US" altLang="en-US" sz="1800" dirty="0">
                <a:cs typeface="Times New Roman" pitchFamily="18" charset="0"/>
              </a:rPr>
              <a:t>Ø</a:t>
            </a:r>
            <a:endParaRPr kumimoji="0" lang="en-US" altLang="en-US" sz="18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d [s] ← 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</a:t>
            </a:r>
            <a:r>
              <a:rPr kumimoji="0" lang="el-GR" altLang="en-US" sz="1800" dirty="0">
                <a:cs typeface="Times New Roman" pitchFamily="18" charset="0"/>
              </a:rPr>
              <a:t>π</a:t>
            </a:r>
            <a:r>
              <a:rPr kumimoji="0" lang="en-US" altLang="en-US" sz="1800" dirty="0"/>
              <a:t>[s] ← NIL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color[s] ← GREY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ENQUEUE (Q, 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</a:t>
            </a:r>
            <a:r>
              <a:rPr kumimoji="0" lang="en-US" altLang="en-US" sz="1800" dirty="0">
                <a:solidFill>
                  <a:srgbClr val="FF0000"/>
                </a:solidFill>
              </a:rPr>
              <a:t>while (Q ≠  </a:t>
            </a:r>
            <a:r>
              <a:rPr kumimoji="0" lang="en-US" altLang="en-US" sz="1800" dirty="0">
                <a:solidFill>
                  <a:srgbClr val="FF0000"/>
                </a:solidFill>
                <a:cs typeface="Times New Roman" pitchFamily="18" charset="0"/>
              </a:rPr>
              <a:t>Ø)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u ← DEQUEUE (Q)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for each v </a:t>
            </a:r>
            <a:r>
              <a:rPr kumimoji="0" lang="en-US" altLang="en-US" sz="1800" dirty="0">
                <a:solidFill>
                  <a:srgbClr val="FF0000"/>
                </a:solidFill>
                <a:latin typeface="Arial" pitchFamily="34" charset="0"/>
                <a:sym typeface="Symbol" pitchFamily="18" charset="2"/>
              </a:rPr>
              <a:t> </a:t>
            </a:r>
            <a:r>
              <a:rPr kumimoji="0" lang="en-US" altLang="en-US" sz="1800" dirty="0">
                <a:solidFill>
                  <a:srgbClr val="FF0000"/>
                </a:solidFill>
              </a:rPr>
              <a:t>Adj[u]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       do if color [v] = WHITE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               color [v] ← GREY 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               d [v] ← d [u] + 1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  <a:cs typeface="Times New Roman" pitchFamily="18" charset="0"/>
              </a:rPr>
              <a:t>                           </a:t>
            </a:r>
            <a:r>
              <a:rPr kumimoji="0" lang="el-GR" altLang="en-US" sz="1800" dirty="0">
                <a:solidFill>
                  <a:srgbClr val="FF0000"/>
                </a:solidFill>
                <a:cs typeface="Times New Roman" pitchFamily="18" charset="0"/>
              </a:rPr>
              <a:t>π</a:t>
            </a:r>
            <a:r>
              <a:rPr kumimoji="0" lang="en-US" altLang="en-US" sz="1800" dirty="0">
                <a:solidFill>
                  <a:srgbClr val="FF0000"/>
                </a:solidFill>
              </a:rPr>
              <a:t>[v] ← u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               ENQUEUE(Q,  v)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color [u] ← BLACK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EA27085B-E0A8-4E44-9DED-117E68CB7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650" y="381000"/>
            <a:ext cx="973791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Graph Traversals: BFS</a:t>
            </a:r>
          </a:p>
        </p:txBody>
      </p:sp>
    </p:spTree>
    <p:extLst>
      <p:ext uri="{BB962C8B-B14F-4D97-AF65-F5344CB8AC3E}">
        <p14:creationId xmlns:p14="http://schemas.microsoft.com/office/powerpoint/2010/main" val="1997325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6157914" y="16002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  <a:endParaRPr kumimoji="0" lang="en-US" altLang="en-US" sz="4000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6157914" y="29718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7377114" y="16002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400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7377114" y="29718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8748714" y="16002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8748714" y="29718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9967914" y="16002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9967914" y="29718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397626" y="1143001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r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7605714" y="1143001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s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8980488" y="1143001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t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0159916" y="114300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u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6251576" y="35052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v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7464426" y="3505201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w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8885223" y="3505200"/>
            <a:ext cx="298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x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0128251" y="35052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y</a:t>
            </a:r>
          </a:p>
        </p:txBody>
      </p:sp>
      <p:cxnSp>
        <p:nvCxnSpPr>
          <p:cNvPr id="21" name="AutoShape 18"/>
          <p:cNvCxnSpPr>
            <a:cxnSpLocks noChangeShapeType="1"/>
            <a:stCxn id="6" idx="0"/>
            <a:endCxn id="4" idx="4"/>
          </p:cNvCxnSpPr>
          <p:nvPr/>
        </p:nvCxnSpPr>
        <p:spPr bwMode="auto">
          <a:xfrm flipV="1">
            <a:off x="6432550" y="2147888"/>
            <a:ext cx="0" cy="823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19"/>
          <p:cNvCxnSpPr>
            <a:cxnSpLocks noChangeShapeType="1"/>
            <a:stCxn id="4" idx="6"/>
            <a:endCxn id="7" idx="2"/>
          </p:cNvCxnSpPr>
          <p:nvPr/>
        </p:nvCxnSpPr>
        <p:spPr bwMode="auto">
          <a:xfrm>
            <a:off x="6705601" y="1874838"/>
            <a:ext cx="6715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0"/>
          <p:cNvCxnSpPr>
            <a:cxnSpLocks noChangeShapeType="1"/>
            <a:stCxn id="7" idx="4"/>
            <a:endCxn id="8" idx="0"/>
          </p:cNvCxnSpPr>
          <p:nvPr/>
        </p:nvCxnSpPr>
        <p:spPr bwMode="auto">
          <a:xfrm>
            <a:off x="7651750" y="2147888"/>
            <a:ext cx="0" cy="823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1"/>
          <p:cNvCxnSpPr>
            <a:cxnSpLocks noChangeShapeType="1"/>
            <a:stCxn id="8" idx="7"/>
            <a:endCxn id="9" idx="3"/>
          </p:cNvCxnSpPr>
          <p:nvPr/>
        </p:nvCxnSpPr>
        <p:spPr bwMode="auto">
          <a:xfrm flipV="1">
            <a:off x="7843839" y="2066925"/>
            <a:ext cx="985837" cy="985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22"/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7924801" y="3246438"/>
            <a:ext cx="8239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23"/>
          <p:cNvCxnSpPr>
            <a:cxnSpLocks noChangeShapeType="1"/>
            <a:stCxn id="10" idx="0"/>
            <a:endCxn id="9" idx="4"/>
          </p:cNvCxnSpPr>
          <p:nvPr/>
        </p:nvCxnSpPr>
        <p:spPr bwMode="auto">
          <a:xfrm flipV="1">
            <a:off x="9023350" y="2147888"/>
            <a:ext cx="0" cy="823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24"/>
          <p:cNvCxnSpPr>
            <a:cxnSpLocks noChangeShapeType="1"/>
            <a:stCxn id="9" idx="6"/>
            <a:endCxn id="11" idx="2"/>
          </p:cNvCxnSpPr>
          <p:nvPr/>
        </p:nvCxnSpPr>
        <p:spPr bwMode="auto">
          <a:xfrm>
            <a:off x="9296401" y="1874838"/>
            <a:ext cx="6715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25"/>
          <p:cNvCxnSpPr>
            <a:cxnSpLocks noChangeShapeType="1"/>
            <a:stCxn id="10" idx="6"/>
            <a:endCxn id="12" idx="2"/>
          </p:cNvCxnSpPr>
          <p:nvPr/>
        </p:nvCxnSpPr>
        <p:spPr bwMode="auto">
          <a:xfrm>
            <a:off x="9296401" y="3246438"/>
            <a:ext cx="6715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6"/>
          <p:cNvCxnSpPr>
            <a:cxnSpLocks noChangeShapeType="1"/>
            <a:stCxn id="12" idx="0"/>
            <a:endCxn id="11" idx="4"/>
          </p:cNvCxnSpPr>
          <p:nvPr/>
        </p:nvCxnSpPr>
        <p:spPr bwMode="auto">
          <a:xfrm flipV="1">
            <a:off x="10242550" y="2147888"/>
            <a:ext cx="0" cy="823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6"/>
          <p:cNvCxnSpPr>
            <a:cxnSpLocks noChangeShapeType="1"/>
            <a:stCxn id="10" idx="7"/>
            <a:endCxn id="11" idx="3"/>
          </p:cNvCxnSpPr>
          <p:nvPr/>
        </p:nvCxnSpPr>
        <p:spPr bwMode="auto">
          <a:xfrm flipV="1">
            <a:off x="9215439" y="2066925"/>
            <a:ext cx="833437" cy="985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Oval 4"/>
          <p:cNvSpPr>
            <a:spLocks noChangeArrowheads="1"/>
          </p:cNvSpPr>
          <p:nvPr/>
        </p:nvSpPr>
        <p:spPr bwMode="auto">
          <a:xfrm>
            <a:off x="7377114" y="1600200"/>
            <a:ext cx="547687" cy="5476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>
                <a:solidFill>
                  <a:schemeClr val="bg1"/>
                </a:solidFill>
                <a:sym typeface="Symbol" pitchFamily="18" charset="2"/>
              </a:rPr>
              <a:t>0</a:t>
            </a:r>
          </a:p>
        </p:txBody>
      </p:sp>
      <p:sp>
        <p:nvSpPr>
          <p:cNvPr id="35" name="Oval 2"/>
          <p:cNvSpPr>
            <a:spLocks noChangeArrowheads="1"/>
          </p:cNvSpPr>
          <p:nvPr/>
        </p:nvSpPr>
        <p:spPr bwMode="auto">
          <a:xfrm>
            <a:off x="6157914" y="1600200"/>
            <a:ext cx="547687" cy="5476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ts val="1200"/>
              </a:spcBef>
              <a:buClrTx/>
              <a:buNone/>
            </a:pPr>
            <a:r>
              <a:rPr kumimoji="0" lang="en-US" altLang="en-US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7377114" y="1600200"/>
            <a:ext cx="547687" cy="5476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 dirty="0">
                <a:solidFill>
                  <a:schemeClr val="bg1"/>
                </a:solidFill>
                <a:sym typeface="Symbol" pitchFamily="18" charset="2"/>
              </a:rPr>
              <a:t>0</a:t>
            </a:r>
          </a:p>
        </p:txBody>
      </p:sp>
      <p:sp>
        <p:nvSpPr>
          <p:cNvPr id="37" name="Oval 5"/>
          <p:cNvSpPr>
            <a:spLocks noChangeArrowheads="1"/>
          </p:cNvSpPr>
          <p:nvPr/>
        </p:nvSpPr>
        <p:spPr bwMode="auto">
          <a:xfrm>
            <a:off x="7377114" y="2971800"/>
            <a:ext cx="547687" cy="5476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600">
                <a:solidFill>
                  <a:schemeClr val="bg1"/>
                </a:solidFill>
                <a:sym typeface="Symbol" pitchFamily="18" charset="2"/>
              </a:rPr>
              <a:t>1</a:t>
            </a:r>
          </a:p>
        </p:txBody>
      </p:sp>
      <p:cxnSp>
        <p:nvCxnSpPr>
          <p:cNvPr id="38" name="AutoShape 19"/>
          <p:cNvCxnSpPr>
            <a:cxnSpLocks noChangeShapeType="1"/>
            <a:stCxn id="35" idx="6"/>
            <a:endCxn id="36" idx="2"/>
          </p:cNvCxnSpPr>
          <p:nvPr/>
        </p:nvCxnSpPr>
        <p:spPr bwMode="auto">
          <a:xfrm>
            <a:off x="6705601" y="1874838"/>
            <a:ext cx="671513" cy="0"/>
          </a:xfrm>
          <a:prstGeom prst="straightConnector1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20"/>
          <p:cNvCxnSpPr>
            <a:cxnSpLocks noChangeShapeType="1"/>
            <a:stCxn id="36" idx="4"/>
            <a:endCxn id="37" idx="0"/>
          </p:cNvCxnSpPr>
          <p:nvPr/>
        </p:nvCxnSpPr>
        <p:spPr bwMode="auto">
          <a:xfrm>
            <a:off x="7651750" y="2147888"/>
            <a:ext cx="0" cy="823912"/>
          </a:xfrm>
          <a:prstGeom prst="straightConnector1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7377114" y="2971800"/>
            <a:ext cx="547687" cy="5476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 dirty="0">
                <a:solidFill>
                  <a:schemeClr val="bg1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45" name="Oval 6"/>
          <p:cNvSpPr>
            <a:spLocks noChangeArrowheads="1"/>
          </p:cNvSpPr>
          <p:nvPr/>
        </p:nvSpPr>
        <p:spPr bwMode="auto">
          <a:xfrm>
            <a:off x="8748714" y="1600200"/>
            <a:ext cx="547687" cy="5476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>
                <a:solidFill>
                  <a:schemeClr val="bg1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46" name="Oval 7"/>
          <p:cNvSpPr>
            <a:spLocks noChangeArrowheads="1"/>
          </p:cNvSpPr>
          <p:nvPr/>
        </p:nvSpPr>
        <p:spPr bwMode="auto">
          <a:xfrm>
            <a:off x="8748714" y="2971800"/>
            <a:ext cx="547687" cy="5476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>
                <a:solidFill>
                  <a:schemeClr val="bg1"/>
                </a:solidFill>
                <a:sym typeface="Symbol" pitchFamily="18" charset="2"/>
              </a:rPr>
              <a:t>2</a:t>
            </a:r>
          </a:p>
        </p:txBody>
      </p:sp>
      <p:cxnSp>
        <p:nvCxnSpPr>
          <p:cNvPr id="47" name="AutoShape 21"/>
          <p:cNvCxnSpPr>
            <a:cxnSpLocks noChangeShapeType="1"/>
            <a:stCxn id="44" idx="7"/>
            <a:endCxn id="45" idx="3"/>
          </p:cNvCxnSpPr>
          <p:nvPr/>
        </p:nvCxnSpPr>
        <p:spPr bwMode="auto">
          <a:xfrm flipV="1">
            <a:off x="7843839" y="2066925"/>
            <a:ext cx="985837" cy="985838"/>
          </a:xfrm>
          <a:prstGeom prst="straightConnector1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22"/>
          <p:cNvCxnSpPr>
            <a:cxnSpLocks noChangeShapeType="1"/>
            <a:stCxn id="44" idx="6"/>
            <a:endCxn id="46" idx="2"/>
          </p:cNvCxnSpPr>
          <p:nvPr/>
        </p:nvCxnSpPr>
        <p:spPr bwMode="auto">
          <a:xfrm>
            <a:off x="7924801" y="3246438"/>
            <a:ext cx="823913" cy="0"/>
          </a:xfrm>
          <a:prstGeom prst="straightConnector1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9" name="Group 41"/>
          <p:cNvGrpSpPr>
            <a:grpSpLocks/>
          </p:cNvGrpSpPr>
          <p:nvPr/>
        </p:nvGrpSpPr>
        <p:grpSpPr bwMode="auto">
          <a:xfrm>
            <a:off x="6096000" y="4279392"/>
            <a:ext cx="2743200" cy="609600"/>
            <a:chOff x="288" y="3312"/>
            <a:chExt cx="1728" cy="384"/>
          </a:xfrm>
        </p:grpSpPr>
        <p:sp>
          <p:nvSpPr>
            <p:cNvPr id="50" name="Rectangle 36"/>
            <p:cNvSpPr>
              <a:spLocks noChangeArrowheads="1"/>
            </p:cNvSpPr>
            <p:nvPr/>
          </p:nvSpPr>
          <p:spPr bwMode="auto">
            <a:xfrm>
              <a:off x="720" y="3312"/>
              <a:ext cx="432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b="1" i="1" dirty="0"/>
                <a:t>r</a:t>
              </a:r>
            </a:p>
          </p:txBody>
        </p:sp>
        <p:sp>
          <p:nvSpPr>
            <p:cNvPr id="51" name="Rectangle 37"/>
            <p:cNvSpPr>
              <a:spLocks noChangeArrowheads="1"/>
            </p:cNvSpPr>
            <p:nvPr/>
          </p:nvSpPr>
          <p:spPr bwMode="auto">
            <a:xfrm>
              <a:off x="288" y="3312"/>
              <a:ext cx="43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3200" i="1" dirty="0"/>
                <a:t>Q</a:t>
              </a:r>
            </a:p>
          </p:txBody>
        </p:sp>
        <p:sp>
          <p:nvSpPr>
            <p:cNvPr id="52" name="Rectangle 38"/>
            <p:cNvSpPr>
              <a:spLocks noChangeArrowheads="1"/>
            </p:cNvSpPr>
            <p:nvPr/>
          </p:nvSpPr>
          <p:spPr bwMode="auto">
            <a:xfrm>
              <a:off x="1152" y="3312"/>
              <a:ext cx="432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b="1" i="1" dirty="0"/>
                <a:t>t</a:t>
              </a:r>
            </a:p>
          </p:txBody>
        </p:sp>
        <p:sp>
          <p:nvSpPr>
            <p:cNvPr id="53" name="Rectangle 39"/>
            <p:cNvSpPr>
              <a:spLocks noChangeArrowheads="1"/>
            </p:cNvSpPr>
            <p:nvPr/>
          </p:nvSpPr>
          <p:spPr bwMode="auto">
            <a:xfrm>
              <a:off x="1584" y="3312"/>
              <a:ext cx="432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b="1" i="1" dirty="0"/>
                <a:t>x</a:t>
              </a:r>
            </a:p>
          </p:txBody>
        </p:sp>
      </p:grpSp>
      <p:sp>
        <p:nvSpPr>
          <p:cNvPr id="54" name="Slide Number Placeholder 2">
            <a:extLst>
              <a:ext uri="{FF2B5EF4-FFF2-40B4-BE49-F238E27FC236}">
                <a16:creationId xmlns:a16="http://schemas.microsoft.com/office/drawing/2014/main" id="{69A4554F-2446-42F1-83CF-36789D93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14</a:t>
            </a:fld>
            <a:endParaRPr lang="en-US">
              <a:latin typeface="Calibri"/>
            </a:endParaRP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01DF62EA-E8B2-4010-B8DC-F64582406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325880"/>
            <a:ext cx="845820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BFS(G, 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for each vertex u </a:t>
            </a:r>
            <a:r>
              <a:rPr kumimoji="0" lang="en-US" altLang="en-US" sz="1800" dirty="0">
                <a:latin typeface="Arial" pitchFamily="34" charset="0"/>
                <a:sym typeface="Symbol" pitchFamily="18" charset="2"/>
              </a:rPr>
              <a:t></a:t>
            </a:r>
            <a:r>
              <a:rPr kumimoji="0" lang="en-US" altLang="en-US" sz="1800" dirty="0"/>
              <a:t> V [G] – {s}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color [u] ← WHITE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d [u] ← </a:t>
            </a:r>
            <a:r>
              <a:rPr kumimoji="0" lang="en-US" altLang="en-US" sz="1800" dirty="0">
                <a:cs typeface="Times New Roman" pitchFamily="18" charset="0"/>
              </a:rPr>
              <a:t>∞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</a:t>
            </a:r>
            <a:r>
              <a:rPr kumimoji="0" lang="el-GR" altLang="en-US" sz="1800" dirty="0">
                <a:cs typeface="Times New Roman" pitchFamily="18" charset="0"/>
              </a:rPr>
              <a:t>π</a:t>
            </a:r>
            <a:r>
              <a:rPr kumimoji="0" lang="en-US" altLang="en-US" sz="1800" dirty="0"/>
              <a:t>[u] ← NIL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Q ← </a:t>
            </a:r>
            <a:r>
              <a:rPr kumimoji="0" lang="en-US" altLang="en-US" sz="1800" dirty="0">
                <a:cs typeface="Times New Roman" pitchFamily="18" charset="0"/>
              </a:rPr>
              <a:t>Ø</a:t>
            </a:r>
            <a:endParaRPr kumimoji="0" lang="en-US" altLang="en-US" sz="18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d [s] ← 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</a:t>
            </a:r>
            <a:r>
              <a:rPr kumimoji="0" lang="el-GR" altLang="en-US" sz="1800" dirty="0">
                <a:cs typeface="Times New Roman" pitchFamily="18" charset="0"/>
              </a:rPr>
              <a:t>π</a:t>
            </a:r>
            <a:r>
              <a:rPr kumimoji="0" lang="en-US" altLang="en-US" sz="1800" dirty="0"/>
              <a:t>[s] ← NIL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color[s] ← GREY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ENQUEUE (Q, 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</a:t>
            </a:r>
            <a:r>
              <a:rPr kumimoji="0" lang="en-US" altLang="en-US" sz="1800" dirty="0">
                <a:solidFill>
                  <a:srgbClr val="FF0000"/>
                </a:solidFill>
              </a:rPr>
              <a:t>while (Q ≠  </a:t>
            </a:r>
            <a:r>
              <a:rPr kumimoji="0" lang="en-US" altLang="en-US" sz="1800" dirty="0">
                <a:solidFill>
                  <a:srgbClr val="FF0000"/>
                </a:solidFill>
                <a:cs typeface="Times New Roman" pitchFamily="18" charset="0"/>
              </a:rPr>
              <a:t>Ø)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u ← DEQUEUE (Q)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for each v </a:t>
            </a:r>
            <a:r>
              <a:rPr kumimoji="0" lang="en-US" altLang="en-US" sz="1800" dirty="0">
                <a:solidFill>
                  <a:srgbClr val="FF0000"/>
                </a:solidFill>
                <a:latin typeface="Arial" pitchFamily="34" charset="0"/>
                <a:sym typeface="Symbol" pitchFamily="18" charset="2"/>
              </a:rPr>
              <a:t> </a:t>
            </a:r>
            <a:r>
              <a:rPr kumimoji="0" lang="en-US" altLang="en-US" sz="1800" dirty="0">
                <a:solidFill>
                  <a:srgbClr val="FF0000"/>
                </a:solidFill>
              </a:rPr>
              <a:t>Adj[u]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       do if color [v] = WHITE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               color [v] ← GREY 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               d [v] ← d [u] + 1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  <a:cs typeface="Times New Roman" pitchFamily="18" charset="0"/>
              </a:rPr>
              <a:t>                           </a:t>
            </a:r>
            <a:r>
              <a:rPr kumimoji="0" lang="el-GR" altLang="en-US" sz="1800" dirty="0">
                <a:solidFill>
                  <a:srgbClr val="FF0000"/>
                </a:solidFill>
                <a:cs typeface="Times New Roman" pitchFamily="18" charset="0"/>
              </a:rPr>
              <a:t>π</a:t>
            </a:r>
            <a:r>
              <a:rPr kumimoji="0" lang="en-US" altLang="en-US" sz="1800" dirty="0">
                <a:solidFill>
                  <a:srgbClr val="FF0000"/>
                </a:solidFill>
              </a:rPr>
              <a:t>[v] ← u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               ENQUEUE(Q,  v)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color [u] ← BLACK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457DDA8A-A354-4C57-BED8-66B5E4987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650" y="381000"/>
            <a:ext cx="973791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Graph Traversals: BFS</a:t>
            </a:r>
          </a:p>
        </p:txBody>
      </p:sp>
    </p:spTree>
    <p:extLst>
      <p:ext uri="{BB962C8B-B14F-4D97-AF65-F5344CB8AC3E}">
        <p14:creationId xmlns:p14="http://schemas.microsoft.com/office/powerpoint/2010/main" val="3466570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6157914" y="16002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  <a:endParaRPr kumimoji="0" lang="en-US" altLang="en-US" sz="4000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6157914" y="29718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7377114" y="16002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400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7377114" y="29718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8748714" y="16002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8748714" y="29718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9967914" y="16002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9967914" y="29718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397626" y="1143001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r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7605714" y="1143001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s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8980488" y="1143001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t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0159916" y="114300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u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6251576" y="35052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v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7464426" y="3505201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w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8885223" y="3505200"/>
            <a:ext cx="298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x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0128251" y="35052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y</a:t>
            </a:r>
          </a:p>
        </p:txBody>
      </p:sp>
      <p:cxnSp>
        <p:nvCxnSpPr>
          <p:cNvPr id="21" name="AutoShape 18"/>
          <p:cNvCxnSpPr>
            <a:cxnSpLocks noChangeShapeType="1"/>
            <a:stCxn id="6" idx="0"/>
            <a:endCxn id="4" idx="4"/>
          </p:cNvCxnSpPr>
          <p:nvPr/>
        </p:nvCxnSpPr>
        <p:spPr bwMode="auto">
          <a:xfrm flipV="1">
            <a:off x="6432550" y="2147888"/>
            <a:ext cx="0" cy="823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19"/>
          <p:cNvCxnSpPr>
            <a:cxnSpLocks noChangeShapeType="1"/>
            <a:stCxn id="4" idx="6"/>
            <a:endCxn id="7" idx="2"/>
          </p:cNvCxnSpPr>
          <p:nvPr/>
        </p:nvCxnSpPr>
        <p:spPr bwMode="auto">
          <a:xfrm>
            <a:off x="6705601" y="1874838"/>
            <a:ext cx="6715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0"/>
          <p:cNvCxnSpPr>
            <a:cxnSpLocks noChangeShapeType="1"/>
            <a:stCxn id="7" idx="4"/>
            <a:endCxn id="8" idx="0"/>
          </p:cNvCxnSpPr>
          <p:nvPr/>
        </p:nvCxnSpPr>
        <p:spPr bwMode="auto">
          <a:xfrm>
            <a:off x="7651750" y="2147888"/>
            <a:ext cx="0" cy="823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1"/>
          <p:cNvCxnSpPr>
            <a:cxnSpLocks noChangeShapeType="1"/>
            <a:stCxn id="8" idx="7"/>
            <a:endCxn id="9" idx="3"/>
          </p:cNvCxnSpPr>
          <p:nvPr/>
        </p:nvCxnSpPr>
        <p:spPr bwMode="auto">
          <a:xfrm flipV="1">
            <a:off x="7843839" y="2066925"/>
            <a:ext cx="985837" cy="985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22"/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7924801" y="3246438"/>
            <a:ext cx="8239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23"/>
          <p:cNvCxnSpPr>
            <a:cxnSpLocks noChangeShapeType="1"/>
            <a:stCxn id="10" idx="0"/>
            <a:endCxn id="9" idx="4"/>
          </p:cNvCxnSpPr>
          <p:nvPr/>
        </p:nvCxnSpPr>
        <p:spPr bwMode="auto">
          <a:xfrm flipV="1">
            <a:off x="9023350" y="2147888"/>
            <a:ext cx="0" cy="823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24"/>
          <p:cNvCxnSpPr>
            <a:cxnSpLocks noChangeShapeType="1"/>
            <a:stCxn id="9" idx="6"/>
            <a:endCxn id="11" idx="2"/>
          </p:cNvCxnSpPr>
          <p:nvPr/>
        </p:nvCxnSpPr>
        <p:spPr bwMode="auto">
          <a:xfrm>
            <a:off x="9296401" y="1874838"/>
            <a:ext cx="6715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25"/>
          <p:cNvCxnSpPr>
            <a:cxnSpLocks noChangeShapeType="1"/>
            <a:stCxn id="10" idx="6"/>
            <a:endCxn id="12" idx="2"/>
          </p:cNvCxnSpPr>
          <p:nvPr/>
        </p:nvCxnSpPr>
        <p:spPr bwMode="auto">
          <a:xfrm>
            <a:off x="9296401" y="3246438"/>
            <a:ext cx="6715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6"/>
          <p:cNvCxnSpPr>
            <a:cxnSpLocks noChangeShapeType="1"/>
            <a:stCxn id="12" idx="0"/>
            <a:endCxn id="11" idx="4"/>
          </p:cNvCxnSpPr>
          <p:nvPr/>
        </p:nvCxnSpPr>
        <p:spPr bwMode="auto">
          <a:xfrm flipV="1">
            <a:off x="10242550" y="2147888"/>
            <a:ext cx="0" cy="823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6"/>
          <p:cNvCxnSpPr>
            <a:cxnSpLocks noChangeShapeType="1"/>
            <a:stCxn id="10" idx="7"/>
            <a:endCxn id="11" idx="3"/>
          </p:cNvCxnSpPr>
          <p:nvPr/>
        </p:nvCxnSpPr>
        <p:spPr bwMode="auto">
          <a:xfrm flipV="1">
            <a:off x="9215439" y="2066925"/>
            <a:ext cx="833437" cy="985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Oval 4"/>
          <p:cNvSpPr>
            <a:spLocks noChangeArrowheads="1"/>
          </p:cNvSpPr>
          <p:nvPr/>
        </p:nvSpPr>
        <p:spPr bwMode="auto">
          <a:xfrm>
            <a:off x="7377114" y="1600200"/>
            <a:ext cx="547687" cy="5476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>
                <a:solidFill>
                  <a:schemeClr val="bg1"/>
                </a:solidFill>
                <a:sym typeface="Symbol" pitchFamily="18" charset="2"/>
              </a:rPr>
              <a:t>0</a:t>
            </a:r>
          </a:p>
        </p:txBody>
      </p:sp>
      <p:sp>
        <p:nvSpPr>
          <p:cNvPr id="35" name="Oval 2"/>
          <p:cNvSpPr>
            <a:spLocks noChangeArrowheads="1"/>
          </p:cNvSpPr>
          <p:nvPr/>
        </p:nvSpPr>
        <p:spPr bwMode="auto">
          <a:xfrm>
            <a:off x="6157914" y="1600200"/>
            <a:ext cx="547687" cy="5476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6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7377114" y="1600200"/>
            <a:ext cx="547687" cy="5476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 dirty="0">
                <a:solidFill>
                  <a:schemeClr val="bg1"/>
                </a:solidFill>
                <a:sym typeface="Symbol" pitchFamily="18" charset="2"/>
              </a:rPr>
              <a:t>0</a:t>
            </a:r>
            <a:endParaRPr kumimoji="0" lang="en-US" altLang="en-US" sz="2600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37" name="Oval 5"/>
          <p:cNvSpPr>
            <a:spLocks noChangeArrowheads="1"/>
          </p:cNvSpPr>
          <p:nvPr/>
        </p:nvSpPr>
        <p:spPr bwMode="auto">
          <a:xfrm>
            <a:off x="7377114" y="2971800"/>
            <a:ext cx="547687" cy="5476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600">
                <a:solidFill>
                  <a:schemeClr val="bg1"/>
                </a:solidFill>
                <a:sym typeface="Symbol" pitchFamily="18" charset="2"/>
              </a:rPr>
              <a:t>1</a:t>
            </a:r>
          </a:p>
        </p:txBody>
      </p:sp>
      <p:cxnSp>
        <p:nvCxnSpPr>
          <p:cNvPr id="38" name="AutoShape 19"/>
          <p:cNvCxnSpPr>
            <a:cxnSpLocks noChangeShapeType="1"/>
            <a:stCxn id="35" idx="6"/>
            <a:endCxn id="36" idx="2"/>
          </p:cNvCxnSpPr>
          <p:nvPr/>
        </p:nvCxnSpPr>
        <p:spPr bwMode="auto">
          <a:xfrm>
            <a:off x="6705601" y="1874838"/>
            <a:ext cx="671513" cy="0"/>
          </a:xfrm>
          <a:prstGeom prst="straightConnector1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20"/>
          <p:cNvCxnSpPr>
            <a:cxnSpLocks noChangeShapeType="1"/>
            <a:stCxn id="36" idx="4"/>
            <a:endCxn id="37" idx="0"/>
          </p:cNvCxnSpPr>
          <p:nvPr/>
        </p:nvCxnSpPr>
        <p:spPr bwMode="auto">
          <a:xfrm>
            <a:off x="7651750" y="2147888"/>
            <a:ext cx="0" cy="823912"/>
          </a:xfrm>
          <a:prstGeom prst="straightConnector1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7377114" y="2971800"/>
            <a:ext cx="547687" cy="5476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 dirty="0">
                <a:solidFill>
                  <a:schemeClr val="bg1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45" name="Oval 6"/>
          <p:cNvSpPr>
            <a:spLocks noChangeArrowheads="1"/>
          </p:cNvSpPr>
          <p:nvPr/>
        </p:nvSpPr>
        <p:spPr bwMode="auto">
          <a:xfrm>
            <a:off x="8748714" y="1600200"/>
            <a:ext cx="547687" cy="5476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>
                <a:solidFill>
                  <a:schemeClr val="bg1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46" name="Oval 7"/>
          <p:cNvSpPr>
            <a:spLocks noChangeArrowheads="1"/>
          </p:cNvSpPr>
          <p:nvPr/>
        </p:nvSpPr>
        <p:spPr bwMode="auto">
          <a:xfrm>
            <a:off x="8748714" y="2971800"/>
            <a:ext cx="547687" cy="5476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>
                <a:solidFill>
                  <a:schemeClr val="bg1"/>
                </a:solidFill>
                <a:sym typeface="Symbol" pitchFamily="18" charset="2"/>
              </a:rPr>
              <a:t>2</a:t>
            </a:r>
          </a:p>
        </p:txBody>
      </p:sp>
      <p:cxnSp>
        <p:nvCxnSpPr>
          <p:cNvPr id="47" name="AutoShape 21"/>
          <p:cNvCxnSpPr>
            <a:cxnSpLocks noChangeShapeType="1"/>
            <a:stCxn id="44" idx="7"/>
            <a:endCxn id="45" idx="3"/>
          </p:cNvCxnSpPr>
          <p:nvPr/>
        </p:nvCxnSpPr>
        <p:spPr bwMode="auto">
          <a:xfrm flipV="1">
            <a:off x="7843839" y="2066925"/>
            <a:ext cx="985837" cy="985838"/>
          </a:xfrm>
          <a:prstGeom prst="straightConnector1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22"/>
          <p:cNvCxnSpPr>
            <a:cxnSpLocks noChangeShapeType="1"/>
            <a:stCxn id="44" idx="6"/>
            <a:endCxn id="46" idx="2"/>
          </p:cNvCxnSpPr>
          <p:nvPr/>
        </p:nvCxnSpPr>
        <p:spPr bwMode="auto">
          <a:xfrm>
            <a:off x="7924801" y="3246438"/>
            <a:ext cx="823913" cy="0"/>
          </a:xfrm>
          <a:prstGeom prst="straightConnector1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9" name="Group 41"/>
          <p:cNvGrpSpPr>
            <a:grpSpLocks/>
          </p:cNvGrpSpPr>
          <p:nvPr/>
        </p:nvGrpSpPr>
        <p:grpSpPr bwMode="auto">
          <a:xfrm>
            <a:off x="6096000" y="4279392"/>
            <a:ext cx="2743200" cy="609600"/>
            <a:chOff x="288" y="3312"/>
            <a:chExt cx="1728" cy="384"/>
          </a:xfrm>
        </p:grpSpPr>
        <p:sp>
          <p:nvSpPr>
            <p:cNvPr id="50" name="Rectangle 36"/>
            <p:cNvSpPr>
              <a:spLocks noChangeArrowheads="1"/>
            </p:cNvSpPr>
            <p:nvPr/>
          </p:nvSpPr>
          <p:spPr bwMode="auto">
            <a:xfrm>
              <a:off x="720" y="3312"/>
              <a:ext cx="432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b="1" i="1" dirty="0"/>
                <a:t>t</a:t>
              </a:r>
            </a:p>
          </p:txBody>
        </p:sp>
        <p:sp>
          <p:nvSpPr>
            <p:cNvPr id="51" name="Rectangle 37"/>
            <p:cNvSpPr>
              <a:spLocks noChangeArrowheads="1"/>
            </p:cNvSpPr>
            <p:nvPr/>
          </p:nvSpPr>
          <p:spPr bwMode="auto">
            <a:xfrm>
              <a:off x="288" y="3312"/>
              <a:ext cx="43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3200" i="1" dirty="0"/>
                <a:t>Q</a:t>
              </a:r>
            </a:p>
          </p:txBody>
        </p:sp>
        <p:sp>
          <p:nvSpPr>
            <p:cNvPr id="52" name="Rectangle 38"/>
            <p:cNvSpPr>
              <a:spLocks noChangeArrowheads="1"/>
            </p:cNvSpPr>
            <p:nvPr/>
          </p:nvSpPr>
          <p:spPr bwMode="auto">
            <a:xfrm>
              <a:off x="1152" y="3312"/>
              <a:ext cx="432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b="1" i="1" dirty="0"/>
                <a:t>x</a:t>
              </a:r>
            </a:p>
          </p:txBody>
        </p:sp>
        <p:sp>
          <p:nvSpPr>
            <p:cNvPr id="53" name="Rectangle 39"/>
            <p:cNvSpPr>
              <a:spLocks noChangeArrowheads="1"/>
            </p:cNvSpPr>
            <p:nvPr/>
          </p:nvSpPr>
          <p:spPr bwMode="auto">
            <a:xfrm>
              <a:off x="1584" y="3312"/>
              <a:ext cx="432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b="1" i="1" dirty="0"/>
                <a:t>v</a:t>
              </a:r>
            </a:p>
          </p:txBody>
        </p:sp>
      </p:grpSp>
      <p:sp>
        <p:nvSpPr>
          <p:cNvPr id="54" name="Oval 2"/>
          <p:cNvSpPr>
            <a:spLocks noChangeArrowheads="1"/>
          </p:cNvSpPr>
          <p:nvPr/>
        </p:nvSpPr>
        <p:spPr bwMode="auto">
          <a:xfrm>
            <a:off x="6157914" y="1600200"/>
            <a:ext cx="547687" cy="5476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ts val="1200"/>
              </a:spcBef>
              <a:buClrTx/>
              <a:buNone/>
            </a:pPr>
            <a:r>
              <a:rPr kumimoji="0" lang="en-US" altLang="en-US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Oval 3"/>
          <p:cNvSpPr>
            <a:spLocks noChangeArrowheads="1"/>
          </p:cNvSpPr>
          <p:nvPr/>
        </p:nvSpPr>
        <p:spPr bwMode="auto">
          <a:xfrm>
            <a:off x="6157914" y="2971800"/>
            <a:ext cx="547687" cy="5476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>
                <a:solidFill>
                  <a:schemeClr val="bg1"/>
                </a:solidFill>
                <a:sym typeface="Symbol" pitchFamily="18" charset="2"/>
              </a:rPr>
              <a:t>2</a:t>
            </a:r>
          </a:p>
        </p:txBody>
      </p:sp>
      <p:cxnSp>
        <p:nvCxnSpPr>
          <p:cNvPr id="56" name="AutoShape 18"/>
          <p:cNvCxnSpPr>
            <a:cxnSpLocks noChangeShapeType="1"/>
            <a:stCxn id="55" idx="0"/>
            <a:endCxn id="54" idx="4"/>
          </p:cNvCxnSpPr>
          <p:nvPr/>
        </p:nvCxnSpPr>
        <p:spPr bwMode="auto">
          <a:xfrm flipV="1">
            <a:off x="6431757" y="2147888"/>
            <a:ext cx="0" cy="823912"/>
          </a:xfrm>
          <a:prstGeom prst="straightConnector1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Slide Number Placeholder 2">
            <a:extLst>
              <a:ext uri="{FF2B5EF4-FFF2-40B4-BE49-F238E27FC236}">
                <a16:creationId xmlns:a16="http://schemas.microsoft.com/office/drawing/2014/main" id="{3091BFEA-AA76-4AFE-8FE0-4948BAE4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15</a:t>
            </a:fld>
            <a:endParaRPr lang="en-US">
              <a:latin typeface="Calibri"/>
            </a:endParaRP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6C3F453C-8314-464C-B517-1367E3409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325880"/>
            <a:ext cx="845820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BFS(G, 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for each vertex u </a:t>
            </a:r>
            <a:r>
              <a:rPr kumimoji="0" lang="en-US" altLang="en-US" sz="1800" dirty="0">
                <a:latin typeface="Arial" pitchFamily="34" charset="0"/>
                <a:sym typeface="Symbol" pitchFamily="18" charset="2"/>
              </a:rPr>
              <a:t></a:t>
            </a:r>
            <a:r>
              <a:rPr kumimoji="0" lang="en-US" altLang="en-US" sz="1800" dirty="0"/>
              <a:t> V [G] – {s}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color [u] ← WHITE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d [u] ← </a:t>
            </a:r>
            <a:r>
              <a:rPr kumimoji="0" lang="en-US" altLang="en-US" sz="1800" dirty="0">
                <a:cs typeface="Times New Roman" pitchFamily="18" charset="0"/>
              </a:rPr>
              <a:t>∞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</a:t>
            </a:r>
            <a:r>
              <a:rPr kumimoji="0" lang="el-GR" altLang="en-US" sz="1800" dirty="0">
                <a:cs typeface="Times New Roman" pitchFamily="18" charset="0"/>
              </a:rPr>
              <a:t>π</a:t>
            </a:r>
            <a:r>
              <a:rPr kumimoji="0" lang="en-US" altLang="en-US" sz="1800" dirty="0"/>
              <a:t>[u] ← NIL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Q ← </a:t>
            </a:r>
            <a:r>
              <a:rPr kumimoji="0" lang="en-US" altLang="en-US" sz="1800" dirty="0">
                <a:cs typeface="Times New Roman" pitchFamily="18" charset="0"/>
              </a:rPr>
              <a:t>Ø</a:t>
            </a:r>
            <a:endParaRPr kumimoji="0" lang="en-US" altLang="en-US" sz="18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d [s] ← 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</a:t>
            </a:r>
            <a:r>
              <a:rPr kumimoji="0" lang="el-GR" altLang="en-US" sz="1800" dirty="0">
                <a:cs typeface="Times New Roman" pitchFamily="18" charset="0"/>
              </a:rPr>
              <a:t>π</a:t>
            </a:r>
            <a:r>
              <a:rPr kumimoji="0" lang="en-US" altLang="en-US" sz="1800" dirty="0"/>
              <a:t>[s] ← NIL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color[s] ← GREY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ENQUEUE (Q, 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</a:t>
            </a:r>
            <a:r>
              <a:rPr kumimoji="0" lang="en-US" altLang="en-US" sz="1800" dirty="0">
                <a:solidFill>
                  <a:srgbClr val="FF0000"/>
                </a:solidFill>
              </a:rPr>
              <a:t>while (Q ≠  </a:t>
            </a:r>
            <a:r>
              <a:rPr kumimoji="0" lang="en-US" altLang="en-US" sz="1800" dirty="0">
                <a:solidFill>
                  <a:srgbClr val="FF0000"/>
                </a:solidFill>
                <a:cs typeface="Times New Roman" pitchFamily="18" charset="0"/>
              </a:rPr>
              <a:t>Ø)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u ← DEQUEUE (Q)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for each v </a:t>
            </a:r>
            <a:r>
              <a:rPr kumimoji="0" lang="en-US" altLang="en-US" sz="1800" dirty="0">
                <a:solidFill>
                  <a:srgbClr val="FF0000"/>
                </a:solidFill>
                <a:latin typeface="Arial" pitchFamily="34" charset="0"/>
                <a:sym typeface="Symbol" pitchFamily="18" charset="2"/>
              </a:rPr>
              <a:t> </a:t>
            </a:r>
            <a:r>
              <a:rPr kumimoji="0" lang="en-US" altLang="en-US" sz="1800" dirty="0">
                <a:solidFill>
                  <a:srgbClr val="FF0000"/>
                </a:solidFill>
              </a:rPr>
              <a:t>Adj[u]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       do if color [v] = WHITE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               color [v] ← GREY 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               d [v] ← d [u] + 1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  <a:cs typeface="Times New Roman" pitchFamily="18" charset="0"/>
              </a:rPr>
              <a:t>                           </a:t>
            </a:r>
            <a:r>
              <a:rPr kumimoji="0" lang="el-GR" altLang="en-US" sz="1800" dirty="0">
                <a:solidFill>
                  <a:srgbClr val="FF0000"/>
                </a:solidFill>
                <a:cs typeface="Times New Roman" pitchFamily="18" charset="0"/>
              </a:rPr>
              <a:t>π</a:t>
            </a:r>
            <a:r>
              <a:rPr kumimoji="0" lang="en-US" altLang="en-US" sz="1800" dirty="0">
                <a:solidFill>
                  <a:srgbClr val="FF0000"/>
                </a:solidFill>
              </a:rPr>
              <a:t>[v] ← u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               ENQUEUE(Q,  v)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color [u] ← BLACK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87173317-BD34-4099-B81B-1F3061764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650" y="381000"/>
            <a:ext cx="973791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Graph Traversals: BFS</a:t>
            </a:r>
          </a:p>
        </p:txBody>
      </p:sp>
    </p:spTree>
    <p:extLst>
      <p:ext uri="{BB962C8B-B14F-4D97-AF65-F5344CB8AC3E}">
        <p14:creationId xmlns:p14="http://schemas.microsoft.com/office/powerpoint/2010/main" val="2765258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6157914" y="16002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  <a:endParaRPr kumimoji="0" lang="en-US" altLang="en-US" sz="4000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6157914" y="29718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7377114" y="16002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400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7377114" y="29718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8748714" y="16002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8748714" y="29718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9967914" y="16002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9967914" y="29718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397626" y="1143001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r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7605714" y="1143001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s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8980488" y="1143001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t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0159916" y="114300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u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6251576" y="35052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v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7464426" y="3505201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w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8885223" y="3505200"/>
            <a:ext cx="298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x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0128251" y="35052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y</a:t>
            </a:r>
          </a:p>
        </p:txBody>
      </p:sp>
      <p:cxnSp>
        <p:nvCxnSpPr>
          <p:cNvPr id="21" name="AutoShape 18"/>
          <p:cNvCxnSpPr>
            <a:cxnSpLocks noChangeShapeType="1"/>
            <a:stCxn id="6" idx="0"/>
            <a:endCxn id="4" idx="4"/>
          </p:cNvCxnSpPr>
          <p:nvPr/>
        </p:nvCxnSpPr>
        <p:spPr bwMode="auto">
          <a:xfrm flipV="1">
            <a:off x="6432550" y="2147888"/>
            <a:ext cx="0" cy="823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19"/>
          <p:cNvCxnSpPr>
            <a:cxnSpLocks noChangeShapeType="1"/>
            <a:stCxn id="4" idx="6"/>
            <a:endCxn id="7" idx="2"/>
          </p:cNvCxnSpPr>
          <p:nvPr/>
        </p:nvCxnSpPr>
        <p:spPr bwMode="auto">
          <a:xfrm>
            <a:off x="6705601" y="1874838"/>
            <a:ext cx="6715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0"/>
          <p:cNvCxnSpPr>
            <a:cxnSpLocks noChangeShapeType="1"/>
            <a:stCxn id="7" idx="4"/>
            <a:endCxn id="8" idx="0"/>
          </p:cNvCxnSpPr>
          <p:nvPr/>
        </p:nvCxnSpPr>
        <p:spPr bwMode="auto">
          <a:xfrm>
            <a:off x="7651750" y="2147888"/>
            <a:ext cx="0" cy="823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1"/>
          <p:cNvCxnSpPr>
            <a:cxnSpLocks noChangeShapeType="1"/>
            <a:stCxn id="8" idx="7"/>
            <a:endCxn id="9" idx="3"/>
          </p:cNvCxnSpPr>
          <p:nvPr/>
        </p:nvCxnSpPr>
        <p:spPr bwMode="auto">
          <a:xfrm flipV="1">
            <a:off x="7843839" y="2066925"/>
            <a:ext cx="985837" cy="985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22"/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7924801" y="3246438"/>
            <a:ext cx="8239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23"/>
          <p:cNvCxnSpPr>
            <a:cxnSpLocks noChangeShapeType="1"/>
            <a:stCxn id="10" idx="0"/>
            <a:endCxn id="9" idx="4"/>
          </p:cNvCxnSpPr>
          <p:nvPr/>
        </p:nvCxnSpPr>
        <p:spPr bwMode="auto">
          <a:xfrm flipV="1">
            <a:off x="9023350" y="2147888"/>
            <a:ext cx="0" cy="823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24"/>
          <p:cNvCxnSpPr>
            <a:cxnSpLocks noChangeShapeType="1"/>
            <a:stCxn id="9" idx="6"/>
            <a:endCxn id="11" idx="2"/>
          </p:cNvCxnSpPr>
          <p:nvPr/>
        </p:nvCxnSpPr>
        <p:spPr bwMode="auto">
          <a:xfrm>
            <a:off x="9296401" y="1874838"/>
            <a:ext cx="6715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25"/>
          <p:cNvCxnSpPr>
            <a:cxnSpLocks noChangeShapeType="1"/>
            <a:stCxn id="10" idx="6"/>
            <a:endCxn id="12" idx="2"/>
          </p:cNvCxnSpPr>
          <p:nvPr/>
        </p:nvCxnSpPr>
        <p:spPr bwMode="auto">
          <a:xfrm>
            <a:off x="9296401" y="3246438"/>
            <a:ext cx="6715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6"/>
          <p:cNvCxnSpPr>
            <a:cxnSpLocks noChangeShapeType="1"/>
            <a:stCxn id="12" idx="0"/>
            <a:endCxn id="11" idx="4"/>
          </p:cNvCxnSpPr>
          <p:nvPr/>
        </p:nvCxnSpPr>
        <p:spPr bwMode="auto">
          <a:xfrm flipV="1">
            <a:off x="10242550" y="2147888"/>
            <a:ext cx="0" cy="823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6"/>
          <p:cNvCxnSpPr>
            <a:cxnSpLocks noChangeShapeType="1"/>
            <a:stCxn id="10" idx="7"/>
            <a:endCxn id="11" idx="3"/>
          </p:cNvCxnSpPr>
          <p:nvPr/>
        </p:nvCxnSpPr>
        <p:spPr bwMode="auto">
          <a:xfrm flipV="1">
            <a:off x="9215439" y="2066925"/>
            <a:ext cx="833437" cy="985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Oval 4"/>
          <p:cNvSpPr>
            <a:spLocks noChangeArrowheads="1"/>
          </p:cNvSpPr>
          <p:nvPr/>
        </p:nvSpPr>
        <p:spPr bwMode="auto">
          <a:xfrm>
            <a:off x="7377114" y="1600200"/>
            <a:ext cx="547687" cy="5476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>
                <a:solidFill>
                  <a:schemeClr val="bg1"/>
                </a:solidFill>
                <a:sym typeface="Symbol" pitchFamily="18" charset="2"/>
              </a:rPr>
              <a:t>0</a:t>
            </a:r>
          </a:p>
        </p:txBody>
      </p:sp>
      <p:sp>
        <p:nvSpPr>
          <p:cNvPr id="35" name="Oval 2"/>
          <p:cNvSpPr>
            <a:spLocks noChangeArrowheads="1"/>
          </p:cNvSpPr>
          <p:nvPr/>
        </p:nvSpPr>
        <p:spPr bwMode="auto">
          <a:xfrm>
            <a:off x="6157914" y="1600200"/>
            <a:ext cx="547687" cy="5476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6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7377114" y="1600200"/>
            <a:ext cx="547687" cy="5476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 dirty="0">
                <a:solidFill>
                  <a:schemeClr val="bg1"/>
                </a:solidFill>
                <a:sym typeface="Symbol" pitchFamily="18" charset="2"/>
              </a:rPr>
              <a:t>0</a:t>
            </a:r>
            <a:endParaRPr kumimoji="0" lang="en-US" altLang="en-US" sz="2600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37" name="Oval 5"/>
          <p:cNvSpPr>
            <a:spLocks noChangeArrowheads="1"/>
          </p:cNvSpPr>
          <p:nvPr/>
        </p:nvSpPr>
        <p:spPr bwMode="auto">
          <a:xfrm>
            <a:off x="7377114" y="2971800"/>
            <a:ext cx="547687" cy="5476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600">
                <a:solidFill>
                  <a:schemeClr val="bg1"/>
                </a:solidFill>
                <a:sym typeface="Symbol" pitchFamily="18" charset="2"/>
              </a:rPr>
              <a:t>1</a:t>
            </a:r>
          </a:p>
        </p:txBody>
      </p:sp>
      <p:cxnSp>
        <p:nvCxnSpPr>
          <p:cNvPr id="38" name="AutoShape 19"/>
          <p:cNvCxnSpPr>
            <a:cxnSpLocks noChangeShapeType="1"/>
            <a:stCxn id="35" idx="6"/>
            <a:endCxn id="36" idx="2"/>
          </p:cNvCxnSpPr>
          <p:nvPr/>
        </p:nvCxnSpPr>
        <p:spPr bwMode="auto">
          <a:xfrm>
            <a:off x="6705601" y="1874838"/>
            <a:ext cx="671513" cy="0"/>
          </a:xfrm>
          <a:prstGeom prst="straightConnector1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20"/>
          <p:cNvCxnSpPr>
            <a:cxnSpLocks noChangeShapeType="1"/>
            <a:stCxn id="36" idx="4"/>
            <a:endCxn id="37" idx="0"/>
          </p:cNvCxnSpPr>
          <p:nvPr/>
        </p:nvCxnSpPr>
        <p:spPr bwMode="auto">
          <a:xfrm>
            <a:off x="7651750" y="2147888"/>
            <a:ext cx="0" cy="823912"/>
          </a:xfrm>
          <a:prstGeom prst="straightConnector1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7377114" y="2971800"/>
            <a:ext cx="547687" cy="5476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 dirty="0">
                <a:solidFill>
                  <a:schemeClr val="bg1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45" name="Oval 6"/>
          <p:cNvSpPr>
            <a:spLocks noChangeArrowheads="1"/>
          </p:cNvSpPr>
          <p:nvPr/>
        </p:nvSpPr>
        <p:spPr bwMode="auto">
          <a:xfrm>
            <a:off x="8748714" y="1600200"/>
            <a:ext cx="547687" cy="5476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>
                <a:solidFill>
                  <a:schemeClr val="bg1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46" name="Oval 7"/>
          <p:cNvSpPr>
            <a:spLocks noChangeArrowheads="1"/>
          </p:cNvSpPr>
          <p:nvPr/>
        </p:nvSpPr>
        <p:spPr bwMode="auto">
          <a:xfrm>
            <a:off x="8748714" y="2971800"/>
            <a:ext cx="547687" cy="5476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>
                <a:solidFill>
                  <a:schemeClr val="bg1"/>
                </a:solidFill>
                <a:sym typeface="Symbol" pitchFamily="18" charset="2"/>
              </a:rPr>
              <a:t>2</a:t>
            </a:r>
          </a:p>
        </p:txBody>
      </p:sp>
      <p:cxnSp>
        <p:nvCxnSpPr>
          <p:cNvPr id="47" name="AutoShape 21"/>
          <p:cNvCxnSpPr>
            <a:cxnSpLocks noChangeShapeType="1"/>
            <a:stCxn id="44" idx="7"/>
            <a:endCxn id="45" idx="3"/>
          </p:cNvCxnSpPr>
          <p:nvPr/>
        </p:nvCxnSpPr>
        <p:spPr bwMode="auto">
          <a:xfrm flipV="1">
            <a:off x="7843839" y="2066925"/>
            <a:ext cx="985837" cy="985838"/>
          </a:xfrm>
          <a:prstGeom prst="straightConnector1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22"/>
          <p:cNvCxnSpPr>
            <a:cxnSpLocks noChangeShapeType="1"/>
            <a:stCxn id="44" idx="6"/>
            <a:endCxn id="46" idx="2"/>
          </p:cNvCxnSpPr>
          <p:nvPr/>
        </p:nvCxnSpPr>
        <p:spPr bwMode="auto">
          <a:xfrm>
            <a:off x="7924801" y="3246438"/>
            <a:ext cx="823913" cy="0"/>
          </a:xfrm>
          <a:prstGeom prst="straightConnector1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9" name="Group 41"/>
          <p:cNvGrpSpPr>
            <a:grpSpLocks/>
          </p:cNvGrpSpPr>
          <p:nvPr/>
        </p:nvGrpSpPr>
        <p:grpSpPr bwMode="auto">
          <a:xfrm>
            <a:off x="6096000" y="4279392"/>
            <a:ext cx="2743200" cy="609600"/>
            <a:chOff x="288" y="3312"/>
            <a:chExt cx="1728" cy="384"/>
          </a:xfrm>
        </p:grpSpPr>
        <p:sp>
          <p:nvSpPr>
            <p:cNvPr id="50" name="Rectangle 36"/>
            <p:cNvSpPr>
              <a:spLocks noChangeArrowheads="1"/>
            </p:cNvSpPr>
            <p:nvPr/>
          </p:nvSpPr>
          <p:spPr bwMode="auto">
            <a:xfrm>
              <a:off x="720" y="3312"/>
              <a:ext cx="432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b="1" i="1" dirty="0"/>
                <a:t>x</a:t>
              </a:r>
            </a:p>
          </p:txBody>
        </p:sp>
        <p:sp>
          <p:nvSpPr>
            <p:cNvPr id="51" name="Rectangle 37"/>
            <p:cNvSpPr>
              <a:spLocks noChangeArrowheads="1"/>
            </p:cNvSpPr>
            <p:nvPr/>
          </p:nvSpPr>
          <p:spPr bwMode="auto">
            <a:xfrm>
              <a:off x="288" y="3312"/>
              <a:ext cx="43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3200" i="1" dirty="0"/>
                <a:t>Q</a:t>
              </a:r>
            </a:p>
          </p:txBody>
        </p:sp>
        <p:sp>
          <p:nvSpPr>
            <p:cNvPr id="52" name="Rectangle 38"/>
            <p:cNvSpPr>
              <a:spLocks noChangeArrowheads="1"/>
            </p:cNvSpPr>
            <p:nvPr/>
          </p:nvSpPr>
          <p:spPr bwMode="auto">
            <a:xfrm>
              <a:off x="1152" y="3312"/>
              <a:ext cx="432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b="1" i="1" dirty="0"/>
                <a:t>v</a:t>
              </a:r>
            </a:p>
          </p:txBody>
        </p:sp>
        <p:sp>
          <p:nvSpPr>
            <p:cNvPr id="53" name="Rectangle 39"/>
            <p:cNvSpPr>
              <a:spLocks noChangeArrowheads="1"/>
            </p:cNvSpPr>
            <p:nvPr/>
          </p:nvSpPr>
          <p:spPr bwMode="auto">
            <a:xfrm>
              <a:off x="1584" y="3312"/>
              <a:ext cx="432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b="1" i="1" dirty="0"/>
                <a:t>u</a:t>
              </a:r>
            </a:p>
          </p:txBody>
        </p:sp>
      </p:grpSp>
      <p:sp>
        <p:nvSpPr>
          <p:cNvPr id="54" name="Oval 2"/>
          <p:cNvSpPr>
            <a:spLocks noChangeArrowheads="1"/>
          </p:cNvSpPr>
          <p:nvPr/>
        </p:nvSpPr>
        <p:spPr bwMode="auto">
          <a:xfrm>
            <a:off x="6157914" y="1600200"/>
            <a:ext cx="547687" cy="5476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ts val="1200"/>
              </a:spcBef>
              <a:buClrTx/>
              <a:buNone/>
            </a:pPr>
            <a:r>
              <a:rPr kumimoji="0" lang="en-US" altLang="en-US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Oval 3"/>
          <p:cNvSpPr>
            <a:spLocks noChangeArrowheads="1"/>
          </p:cNvSpPr>
          <p:nvPr/>
        </p:nvSpPr>
        <p:spPr bwMode="auto">
          <a:xfrm>
            <a:off x="6157914" y="2971800"/>
            <a:ext cx="547687" cy="5476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>
                <a:solidFill>
                  <a:schemeClr val="bg1"/>
                </a:solidFill>
                <a:sym typeface="Symbol" pitchFamily="18" charset="2"/>
              </a:rPr>
              <a:t>2</a:t>
            </a:r>
          </a:p>
        </p:txBody>
      </p:sp>
      <p:cxnSp>
        <p:nvCxnSpPr>
          <p:cNvPr id="56" name="AutoShape 18"/>
          <p:cNvCxnSpPr>
            <a:cxnSpLocks noChangeShapeType="1"/>
            <a:stCxn id="55" idx="0"/>
            <a:endCxn id="54" idx="4"/>
          </p:cNvCxnSpPr>
          <p:nvPr/>
        </p:nvCxnSpPr>
        <p:spPr bwMode="auto">
          <a:xfrm flipV="1">
            <a:off x="6431757" y="2147888"/>
            <a:ext cx="0" cy="823912"/>
          </a:xfrm>
          <a:prstGeom prst="straightConnector1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8748712" y="1585914"/>
            <a:ext cx="547688" cy="5476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 dirty="0">
                <a:solidFill>
                  <a:schemeClr val="bg1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58" name="Oval 8"/>
          <p:cNvSpPr>
            <a:spLocks noChangeArrowheads="1"/>
          </p:cNvSpPr>
          <p:nvPr/>
        </p:nvSpPr>
        <p:spPr bwMode="auto">
          <a:xfrm>
            <a:off x="9967912" y="1585914"/>
            <a:ext cx="547688" cy="54768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>
                <a:solidFill>
                  <a:schemeClr val="bg1"/>
                </a:solidFill>
                <a:sym typeface="Symbol" pitchFamily="18" charset="2"/>
              </a:rPr>
              <a:t>3</a:t>
            </a:r>
          </a:p>
        </p:txBody>
      </p:sp>
      <p:cxnSp>
        <p:nvCxnSpPr>
          <p:cNvPr id="59" name="AutoShape 24"/>
          <p:cNvCxnSpPr>
            <a:cxnSpLocks noChangeShapeType="1"/>
            <a:stCxn id="57" idx="6"/>
            <a:endCxn id="58" idx="2"/>
          </p:cNvCxnSpPr>
          <p:nvPr/>
        </p:nvCxnSpPr>
        <p:spPr bwMode="auto">
          <a:xfrm>
            <a:off x="9296400" y="1860551"/>
            <a:ext cx="671513" cy="0"/>
          </a:xfrm>
          <a:prstGeom prst="straightConnector1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Slide Number Placeholder 2">
            <a:extLst>
              <a:ext uri="{FF2B5EF4-FFF2-40B4-BE49-F238E27FC236}">
                <a16:creationId xmlns:a16="http://schemas.microsoft.com/office/drawing/2014/main" id="{883809C1-E281-458F-A6CB-E5087923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16</a:t>
            </a:fld>
            <a:endParaRPr lang="en-US">
              <a:latin typeface="Calibri"/>
            </a:endParaRP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6EB62677-B5B7-46CE-A072-B1C0FC1DC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325880"/>
            <a:ext cx="845820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BFS(G, 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for each vertex u </a:t>
            </a:r>
            <a:r>
              <a:rPr kumimoji="0" lang="en-US" altLang="en-US" sz="1800" dirty="0">
                <a:latin typeface="Arial" pitchFamily="34" charset="0"/>
                <a:sym typeface="Symbol" pitchFamily="18" charset="2"/>
              </a:rPr>
              <a:t></a:t>
            </a:r>
            <a:r>
              <a:rPr kumimoji="0" lang="en-US" altLang="en-US" sz="1800" dirty="0"/>
              <a:t> V [G] – {s}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color [u] ← WHITE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d [u] ← </a:t>
            </a:r>
            <a:r>
              <a:rPr kumimoji="0" lang="en-US" altLang="en-US" sz="1800" dirty="0">
                <a:cs typeface="Times New Roman" pitchFamily="18" charset="0"/>
              </a:rPr>
              <a:t>∞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</a:t>
            </a:r>
            <a:r>
              <a:rPr kumimoji="0" lang="el-GR" altLang="en-US" sz="1800" dirty="0">
                <a:cs typeface="Times New Roman" pitchFamily="18" charset="0"/>
              </a:rPr>
              <a:t>π</a:t>
            </a:r>
            <a:r>
              <a:rPr kumimoji="0" lang="en-US" altLang="en-US" sz="1800" dirty="0"/>
              <a:t>[u] ← NIL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Q ← </a:t>
            </a:r>
            <a:r>
              <a:rPr kumimoji="0" lang="en-US" altLang="en-US" sz="1800" dirty="0">
                <a:cs typeface="Times New Roman" pitchFamily="18" charset="0"/>
              </a:rPr>
              <a:t>Ø</a:t>
            </a:r>
            <a:endParaRPr kumimoji="0" lang="en-US" altLang="en-US" sz="18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d [s] ← 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</a:t>
            </a:r>
            <a:r>
              <a:rPr kumimoji="0" lang="el-GR" altLang="en-US" sz="1800" dirty="0">
                <a:cs typeface="Times New Roman" pitchFamily="18" charset="0"/>
              </a:rPr>
              <a:t>π</a:t>
            </a:r>
            <a:r>
              <a:rPr kumimoji="0" lang="en-US" altLang="en-US" sz="1800" dirty="0"/>
              <a:t>[s] ← NIL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color[s] ← GREY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ENQUEUE (Q, 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</a:t>
            </a:r>
            <a:r>
              <a:rPr kumimoji="0" lang="en-US" altLang="en-US" sz="1800" dirty="0">
                <a:solidFill>
                  <a:srgbClr val="FF0000"/>
                </a:solidFill>
              </a:rPr>
              <a:t>while (Q ≠  </a:t>
            </a:r>
            <a:r>
              <a:rPr kumimoji="0" lang="en-US" altLang="en-US" sz="1800" dirty="0">
                <a:solidFill>
                  <a:srgbClr val="FF0000"/>
                </a:solidFill>
                <a:cs typeface="Times New Roman" pitchFamily="18" charset="0"/>
              </a:rPr>
              <a:t>Ø)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u ← DEQUEUE (Q)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for each v </a:t>
            </a:r>
            <a:r>
              <a:rPr kumimoji="0" lang="en-US" altLang="en-US" sz="1800" dirty="0">
                <a:solidFill>
                  <a:srgbClr val="FF0000"/>
                </a:solidFill>
                <a:latin typeface="Arial" pitchFamily="34" charset="0"/>
                <a:sym typeface="Symbol" pitchFamily="18" charset="2"/>
              </a:rPr>
              <a:t> </a:t>
            </a:r>
            <a:r>
              <a:rPr kumimoji="0" lang="en-US" altLang="en-US" sz="1800" dirty="0">
                <a:solidFill>
                  <a:srgbClr val="FF0000"/>
                </a:solidFill>
              </a:rPr>
              <a:t>Adj[u]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       do if color [v] = WHITE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               color [v] ← GREY 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               d [v] ← d [u] + 1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  <a:cs typeface="Times New Roman" pitchFamily="18" charset="0"/>
              </a:rPr>
              <a:t>                           </a:t>
            </a:r>
            <a:r>
              <a:rPr kumimoji="0" lang="el-GR" altLang="en-US" sz="1800" dirty="0">
                <a:solidFill>
                  <a:srgbClr val="FF0000"/>
                </a:solidFill>
                <a:cs typeface="Times New Roman" pitchFamily="18" charset="0"/>
              </a:rPr>
              <a:t>π</a:t>
            </a:r>
            <a:r>
              <a:rPr kumimoji="0" lang="en-US" altLang="en-US" sz="1800" dirty="0">
                <a:solidFill>
                  <a:srgbClr val="FF0000"/>
                </a:solidFill>
              </a:rPr>
              <a:t>[v] ← u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               ENQUEUE(Q,  v)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color [u] ← BLACK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84C0C2AD-FE6D-45B7-97D4-7C0232982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650" y="381000"/>
            <a:ext cx="973791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Graph Traversals: BFS</a:t>
            </a:r>
          </a:p>
        </p:txBody>
      </p:sp>
    </p:spTree>
    <p:extLst>
      <p:ext uri="{BB962C8B-B14F-4D97-AF65-F5344CB8AC3E}">
        <p14:creationId xmlns:p14="http://schemas.microsoft.com/office/powerpoint/2010/main" val="3774740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6157914" y="16002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  <a:endParaRPr kumimoji="0" lang="en-US" altLang="en-US" sz="4000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6157914" y="29718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7377114" y="16002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400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7377114" y="29718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8748714" y="16002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8748714" y="29718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9967914" y="16002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9967914" y="29718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397626" y="1143001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r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7605714" y="1143001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s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8980488" y="1143001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t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0159916" y="114300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u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6251576" y="35052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v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7464426" y="3505201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w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8885223" y="3505200"/>
            <a:ext cx="298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x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0128251" y="35052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y</a:t>
            </a:r>
          </a:p>
        </p:txBody>
      </p:sp>
      <p:cxnSp>
        <p:nvCxnSpPr>
          <p:cNvPr id="21" name="AutoShape 18"/>
          <p:cNvCxnSpPr>
            <a:cxnSpLocks noChangeShapeType="1"/>
            <a:stCxn id="6" idx="0"/>
            <a:endCxn id="4" idx="4"/>
          </p:cNvCxnSpPr>
          <p:nvPr/>
        </p:nvCxnSpPr>
        <p:spPr bwMode="auto">
          <a:xfrm flipV="1">
            <a:off x="6432550" y="2147888"/>
            <a:ext cx="0" cy="823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19"/>
          <p:cNvCxnSpPr>
            <a:cxnSpLocks noChangeShapeType="1"/>
            <a:stCxn id="4" idx="6"/>
            <a:endCxn id="7" idx="2"/>
          </p:cNvCxnSpPr>
          <p:nvPr/>
        </p:nvCxnSpPr>
        <p:spPr bwMode="auto">
          <a:xfrm>
            <a:off x="6705601" y="1874838"/>
            <a:ext cx="6715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0"/>
          <p:cNvCxnSpPr>
            <a:cxnSpLocks noChangeShapeType="1"/>
            <a:stCxn id="7" idx="4"/>
            <a:endCxn id="8" idx="0"/>
          </p:cNvCxnSpPr>
          <p:nvPr/>
        </p:nvCxnSpPr>
        <p:spPr bwMode="auto">
          <a:xfrm>
            <a:off x="7651750" y="2147888"/>
            <a:ext cx="0" cy="823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1"/>
          <p:cNvCxnSpPr>
            <a:cxnSpLocks noChangeShapeType="1"/>
            <a:stCxn id="8" idx="7"/>
            <a:endCxn id="9" idx="3"/>
          </p:cNvCxnSpPr>
          <p:nvPr/>
        </p:nvCxnSpPr>
        <p:spPr bwMode="auto">
          <a:xfrm flipV="1">
            <a:off x="7843839" y="2066925"/>
            <a:ext cx="985837" cy="985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22"/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7924801" y="3246438"/>
            <a:ext cx="8239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23"/>
          <p:cNvCxnSpPr>
            <a:cxnSpLocks noChangeShapeType="1"/>
            <a:stCxn id="10" idx="0"/>
            <a:endCxn id="9" idx="4"/>
          </p:cNvCxnSpPr>
          <p:nvPr/>
        </p:nvCxnSpPr>
        <p:spPr bwMode="auto">
          <a:xfrm flipV="1">
            <a:off x="9023350" y="2147888"/>
            <a:ext cx="0" cy="823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24"/>
          <p:cNvCxnSpPr>
            <a:cxnSpLocks noChangeShapeType="1"/>
            <a:stCxn id="9" idx="6"/>
            <a:endCxn id="11" idx="2"/>
          </p:cNvCxnSpPr>
          <p:nvPr/>
        </p:nvCxnSpPr>
        <p:spPr bwMode="auto">
          <a:xfrm>
            <a:off x="9296401" y="1874838"/>
            <a:ext cx="6715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25"/>
          <p:cNvCxnSpPr>
            <a:cxnSpLocks noChangeShapeType="1"/>
            <a:stCxn id="10" idx="6"/>
            <a:endCxn id="12" idx="2"/>
          </p:cNvCxnSpPr>
          <p:nvPr/>
        </p:nvCxnSpPr>
        <p:spPr bwMode="auto">
          <a:xfrm>
            <a:off x="9296401" y="3246438"/>
            <a:ext cx="6715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6"/>
          <p:cNvCxnSpPr>
            <a:cxnSpLocks noChangeShapeType="1"/>
            <a:stCxn id="12" idx="0"/>
            <a:endCxn id="11" idx="4"/>
          </p:cNvCxnSpPr>
          <p:nvPr/>
        </p:nvCxnSpPr>
        <p:spPr bwMode="auto">
          <a:xfrm flipV="1">
            <a:off x="10242550" y="2147888"/>
            <a:ext cx="0" cy="823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6"/>
          <p:cNvCxnSpPr>
            <a:cxnSpLocks noChangeShapeType="1"/>
            <a:stCxn id="10" idx="7"/>
            <a:endCxn id="11" idx="3"/>
          </p:cNvCxnSpPr>
          <p:nvPr/>
        </p:nvCxnSpPr>
        <p:spPr bwMode="auto">
          <a:xfrm flipV="1">
            <a:off x="9215439" y="2066925"/>
            <a:ext cx="833437" cy="985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Oval 4"/>
          <p:cNvSpPr>
            <a:spLocks noChangeArrowheads="1"/>
          </p:cNvSpPr>
          <p:nvPr/>
        </p:nvSpPr>
        <p:spPr bwMode="auto">
          <a:xfrm>
            <a:off x="7377114" y="1600200"/>
            <a:ext cx="547687" cy="5476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>
                <a:solidFill>
                  <a:schemeClr val="bg1"/>
                </a:solidFill>
                <a:sym typeface="Symbol" pitchFamily="18" charset="2"/>
              </a:rPr>
              <a:t>0</a:t>
            </a:r>
          </a:p>
        </p:txBody>
      </p:sp>
      <p:sp>
        <p:nvSpPr>
          <p:cNvPr id="35" name="Oval 2"/>
          <p:cNvSpPr>
            <a:spLocks noChangeArrowheads="1"/>
          </p:cNvSpPr>
          <p:nvPr/>
        </p:nvSpPr>
        <p:spPr bwMode="auto">
          <a:xfrm>
            <a:off x="6157914" y="1600200"/>
            <a:ext cx="547687" cy="5476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6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7377114" y="1600200"/>
            <a:ext cx="547687" cy="5476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 dirty="0">
                <a:solidFill>
                  <a:schemeClr val="bg1"/>
                </a:solidFill>
                <a:sym typeface="Symbol" pitchFamily="18" charset="2"/>
              </a:rPr>
              <a:t>0</a:t>
            </a:r>
            <a:endParaRPr kumimoji="0" lang="en-US" altLang="en-US" sz="2600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37" name="Oval 5"/>
          <p:cNvSpPr>
            <a:spLocks noChangeArrowheads="1"/>
          </p:cNvSpPr>
          <p:nvPr/>
        </p:nvSpPr>
        <p:spPr bwMode="auto">
          <a:xfrm>
            <a:off x="7377114" y="2971800"/>
            <a:ext cx="547687" cy="5476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600">
                <a:solidFill>
                  <a:schemeClr val="bg1"/>
                </a:solidFill>
                <a:sym typeface="Symbol" pitchFamily="18" charset="2"/>
              </a:rPr>
              <a:t>1</a:t>
            </a:r>
          </a:p>
        </p:txBody>
      </p:sp>
      <p:cxnSp>
        <p:nvCxnSpPr>
          <p:cNvPr id="38" name="AutoShape 19"/>
          <p:cNvCxnSpPr>
            <a:cxnSpLocks noChangeShapeType="1"/>
            <a:stCxn id="35" idx="6"/>
            <a:endCxn id="36" idx="2"/>
          </p:cNvCxnSpPr>
          <p:nvPr/>
        </p:nvCxnSpPr>
        <p:spPr bwMode="auto">
          <a:xfrm>
            <a:off x="6705601" y="1874838"/>
            <a:ext cx="671513" cy="0"/>
          </a:xfrm>
          <a:prstGeom prst="straightConnector1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20"/>
          <p:cNvCxnSpPr>
            <a:cxnSpLocks noChangeShapeType="1"/>
            <a:stCxn id="36" idx="4"/>
            <a:endCxn id="37" idx="0"/>
          </p:cNvCxnSpPr>
          <p:nvPr/>
        </p:nvCxnSpPr>
        <p:spPr bwMode="auto">
          <a:xfrm>
            <a:off x="7651750" y="2147888"/>
            <a:ext cx="0" cy="823912"/>
          </a:xfrm>
          <a:prstGeom prst="straightConnector1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7377114" y="2971800"/>
            <a:ext cx="547687" cy="5476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 dirty="0">
                <a:solidFill>
                  <a:schemeClr val="bg1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45" name="Oval 6"/>
          <p:cNvSpPr>
            <a:spLocks noChangeArrowheads="1"/>
          </p:cNvSpPr>
          <p:nvPr/>
        </p:nvSpPr>
        <p:spPr bwMode="auto">
          <a:xfrm>
            <a:off x="8748714" y="1600200"/>
            <a:ext cx="547687" cy="5476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>
                <a:solidFill>
                  <a:schemeClr val="bg1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46" name="Oval 7"/>
          <p:cNvSpPr>
            <a:spLocks noChangeArrowheads="1"/>
          </p:cNvSpPr>
          <p:nvPr/>
        </p:nvSpPr>
        <p:spPr bwMode="auto">
          <a:xfrm>
            <a:off x="8748714" y="2971800"/>
            <a:ext cx="547687" cy="5476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>
                <a:solidFill>
                  <a:schemeClr val="bg1"/>
                </a:solidFill>
                <a:sym typeface="Symbol" pitchFamily="18" charset="2"/>
              </a:rPr>
              <a:t>2</a:t>
            </a:r>
          </a:p>
        </p:txBody>
      </p:sp>
      <p:cxnSp>
        <p:nvCxnSpPr>
          <p:cNvPr id="47" name="AutoShape 21"/>
          <p:cNvCxnSpPr>
            <a:cxnSpLocks noChangeShapeType="1"/>
            <a:stCxn id="44" idx="7"/>
            <a:endCxn id="45" idx="3"/>
          </p:cNvCxnSpPr>
          <p:nvPr/>
        </p:nvCxnSpPr>
        <p:spPr bwMode="auto">
          <a:xfrm flipV="1">
            <a:off x="7843839" y="2066925"/>
            <a:ext cx="985837" cy="985838"/>
          </a:xfrm>
          <a:prstGeom prst="straightConnector1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22"/>
          <p:cNvCxnSpPr>
            <a:cxnSpLocks noChangeShapeType="1"/>
            <a:stCxn id="44" idx="6"/>
            <a:endCxn id="46" idx="2"/>
          </p:cNvCxnSpPr>
          <p:nvPr/>
        </p:nvCxnSpPr>
        <p:spPr bwMode="auto">
          <a:xfrm>
            <a:off x="7924801" y="3246438"/>
            <a:ext cx="823913" cy="0"/>
          </a:xfrm>
          <a:prstGeom prst="straightConnector1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9" name="Group 41"/>
          <p:cNvGrpSpPr>
            <a:grpSpLocks/>
          </p:cNvGrpSpPr>
          <p:nvPr/>
        </p:nvGrpSpPr>
        <p:grpSpPr bwMode="auto">
          <a:xfrm>
            <a:off x="6096000" y="4279392"/>
            <a:ext cx="2743200" cy="609600"/>
            <a:chOff x="288" y="3312"/>
            <a:chExt cx="1728" cy="384"/>
          </a:xfrm>
        </p:grpSpPr>
        <p:sp>
          <p:nvSpPr>
            <p:cNvPr id="50" name="Rectangle 36"/>
            <p:cNvSpPr>
              <a:spLocks noChangeArrowheads="1"/>
            </p:cNvSpPr>
            <p:nvPr/>
          </p:nvSpPr>
          <p:spPr bwMode="auto">
            <a:xfrm>
              <a:off x="720" y="3312"/>
              <a:ext cx="432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b="1" i="1" dirty="0"/>
                <a:t>v</a:t>
              </a:r>
            </a:p>
          </p:txBody>
        </p:sp>
        <p:sp>
          <p:nvSpPr>
            <p:cNvPr id="51" name="Rectangle 37"/>
            <p:cNvSpPr>
              <a:spLocks noChangeArrowheads="1"/>
            </p:cNvSpPr>
            <p:nvPr/>
          </p:nvSpPr>
          <p:spPr bwMode="auto">
            <a:xfrm>
              <a:off x="288" y="3312"/>
              <a:ext cx="43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3200" i="1" dirty="0"/>
                <a:t>Q</a:t>
              </a:r>
            </a:p>
          </p:txBody>
        </p:sp>
        <p:sp>
          <p:nvSpPr>
            <p:cNvPr id="52" name="Rectangle 38"/>
            <p:cNvSpPr>
              <a:spLocks noChangeArrowheads="1"/>
            </p:cNvSpPr>
            <p:nvPr/>
          </p:nvSpPr>
          <p:spPr bwMode="auto">
            <a:xfrm>
              <a:off x="1152" y="3312"/>
              <a:ext cx="432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b="1" i="1" dirty="0"/>
                <a:t>u</a:t>
              </a:r>
            </a:p>
          </p:txBody>
        </p:sp>
        <p:sp>
          <p:nvSpPr>
            <p:cNvPr id="53" name="Rectangle 39"/>
            <p:cNvSpPr>
              <a:spLocks noChangeArrowheads="1"/>
            </p:cNvSpPr>
            <p:nvPr/>
          </p:nvSpPr>
          <p:spPr bwMode="auto">
            <a:xfrm>
              <a:off x="1584" y="3312"/>
              <a:ext cx="432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b="1" i="1" dirty="0"/>
                <a:t>y</a:t>
              </a:r>
            </a:p>
          </p:txBody>
        </p:sp>
      </p:grpSp>
      <p:sp>
        <p:nvSpPr>
          <p:cNvPr id="54" name="Oval 2"/>
          <p:cNvSpPr>
            <a:spLocks noChangeArrowheads="1"/>
          </p:cNvSpPr>
          <p:nvPr/>
        </p:nvSpPr>
        <p:spPr bwMode="auto">
          <a:xfrm>
            <a:off x="6157914" y="1600200"/>
            <a:ext cx="547687" cy="5476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ts val="1200"/>
              </a:spcBef>
              <a:buClrTx/>
              <a:buNone/>
            </a:pPr>
            <a:r>
              <a:rPr kumimoji="0" lang="en-US" altLang="en-US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Oval 3"/>
          <p:cNvSpPr>
            <a:spLocks noChangeArrowheads="1"/>
          </p:cNvSpPr>
          <p:nvPr/>
        </p:nvSpPr>
        <p:spPr bwMode="auto">
          <a:xfrm>
            <a:off x="6157914" y="2971800"/>
            <a:ext cx="547687" cy="5476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>
                <a:solidFill>
                  <a:schemeClr val="bg1"/>
                </a:solidFill>
                <a:sym typeface="Symbol" pitchFamily="18" charset="2"/>
              </a:rPr>
              <a:t>2</a:t>
            </a:r>
          </a:p>
        </p:txBody>
      </p:sp>
      <p:cxnSp>
        <p:nvCxnSpPr>
          <p:cNvPr id="56" name="AutoShape 18"/>
          <p:cNvCxnSpPr>
            <a:cxnSpLocks noChangeShapeType="1"/>
            <a:stCxn id="55" idx="0"/>
            <a:endCxn id="54" idx="4"/>
          </p:cNvCxnSpPr>
          <p:nvPr/>
        </p:nvCxnSpPr>
        <p:spPr bwMode="auto">
          <a:xfrm flipV="1">
            <a:off x="6431757" y="2147888"/>
            <a:ext cx="0" cy="823912"/>
          </a:xfrm>
          <a:prstGeom prst="straightConnector1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8748712" y="1585914"/>
            <a:ext cx="547688" cy="5476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 dirty="0">
                <a:solidFill>
                  <a:schemeClr val="bg1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58" name="Oval 8"/>
          <p:cNvSpPr>
            <a:spLocks noChangeArrowheads="1"/>
          </p:cNvSpPr>
          <p:nvPr/>
        </p:nvSpPr>
        <p:spPr bwMode="auto">
          <a:xfrm>
            <a:off x="9967912" y="1585914"/>
            <a:ext cx="547688" cy="54768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>
                <a:solidFill>
                  <a:schemeClr val="bg1"/>
                </a:solidFill>
                <a:sym typeface="Symbol" pitchFamily="18" charset="2"/>
              </a:rPr>
              <a:t>3</a:t>
            </a:r>
          </a:p>
        </p:txBody>
      </p:sp>
      <p:cxnSp>
        <p:nvCxnSpPr>
          <p:cNvPr id="59" name="AutoShape 24"/>
          <p:cNvCxnSpPr>
            <a:cxnSpLocks noChangeShapeType="1"/>
            <a:stCxn id="57" idx="6"/>
            <a:endCxn id="58" idx="2"/>
          </p:cNvCxnSpPr>
          <p:nvPr/>
        </p:nvCxnSpPr>
        <p:spPr bwMode="auto">
          <a:xfrm>
            <a:off x="9296400" y="1860551"/>
            <a:ext cx="671513" cy="0"/>
          </a:xfrm>
          <a:prstGeom prst="straightConnector1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Oval 7"/>
          <p:cNvSpPr>
            <a:spLocks noChangeArrowheads="1"/>
          </p:cNvSpPr>
          <p:nvPr/>
        </p:nvSpPr>
        <p:spPr bwMode="auto">
          <a:xfrm>
            <a:off x="8748712" y="2971801"/>
            <a:ext cx="547688" cy="5476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 dirty="0">
                <a:solidFill>
                  <a:schemeClr val="bg1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61" name="Oval 9"/>
          <p:cNvSpPr>
            <a:spLocks noChangeArrowheads="1"/>
          </p:cNvSpPr>
          <p:nvPr/>
        </p:nvSpPr>
        <p:spPr bwMode="auto">
          <a:xfrm>
            <a:off x="9967912" y="2971801"/>
            <a:ext cx="547688" cy="54768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>
                <a:solidFill>
                  <a:schemeClr val="bg1"/>
                </a:solidFill>
                <a:sym typeface="Symbol" pitchFamily="18" charset="2"/>
              </a:rPr>
              <a:t>3</a:t>
            </a:r>
          </a:p>
        </p:txBody>
      </p:sp>
      <p:cxnSp>
        <p:nvCxnSpPr>
          <p:cNvPr id="62" name="AutoShape 25"/>
          <p:cNvCxnSpPr>
            <a:cxnSpLocks noChangeShapeType="1"/>
            <a:stCxn id="60" idx="6"/>
            <a:endCxn id="61" idx="2"/>
          </p:cNvCxnSpPr>
          <p:nvPr/>
        </p:nvCxnSpPr>
        <p:spPr bwMode="auto">
          <a:xfrm>
            <a:off x="9296400" y="3245644"/>
            <a:ext cx="671512" cy="0"/>
          </a:xfrm>
          <a:prstGeom prst="straightConnector1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Slide Number Placeholder 2">
            <a:extLst>
              <a:ext uri="{FF2B5EF4-FFF2-40B4-BE49-F238E27FC236}">
                <a16:creationId xmlns:a16="http://schemas.microsoft.com/office/drawing/2014/main" id="{EF2A4090-59AC-491D-8435-45A0355D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17</a:t>
            </a:fld>
            <a:endParaRPr lang="en-US">
              <a:latin typeface="Calibri"/>
            </a:endParaRP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F771E82D-6D4B-4853-B430-5689429B6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325880"/>
            <a:ext cx="845820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BFS(G, 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for each vertex u </a:t>
            </a:r>
            <a:r>
              <a:rPr kumimoji="0" lang="en-US" altLang="en-US" sz="1800" dirty="0">
                <a:latin typeface="Arial" pitchFamily="34" charset="0"/>
                <a:sym typeface="Symbol" pitchFamily="18" charset="2"/>
              </a:rPr>
              <a:t></a:t>
            </a:r>
            <a:r>
              <a:rPr kumimoji="0" lang="en-US" altLang="en-US" sz="1800" dirty="0"/>
              <a:t> V [G] – {s}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color [u] ← WHITE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d [u] ← </a:t>
            </a:r>
            <a:r>
              <a:rPr kumimoji="0" lang="en-US" altLang="en-US" sz="1800" dirty="0">
                <a:cs typeface="Times New Roman" pitchFamily="18" charset="0"/>
              </a:rPr>
              <a:t>∞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</a:t>
            </a:r>
            <a:r>
              <a:rPr kumimoji="0" lang="el-GR" altLang="en-US" sz="1800" dirty="0">
                <a:cs typeface="Times New Roman" pitchFamily="18" charset="0"/>
              </a:rPr>
              <a:t>π</a:t>
            </a:r>
            <a:r>
              <a:rPr kumimoji="0" lang="en-US" altLang="en-US" sz="1800" dirty="0"/>
              <a:t>[u] ← NIL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Q ← </a:t>
            </a:r>
            <a:r>
              <a:rPr kumimoji="0" lang="en-US" altLang="en-US" sz="1800" dirty="0">
                <a:cs typeface="Times New Roman" pitchFamily="18" charset="0"/>
              </a:rPr>
              <a:t>Ø</a:t>
            </a:r>
            <a:endParaRPr kumimoji="0" lang="en-US" altLang="en-US" sz="18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d [s] ← 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</a:t>
            </a:r>
            <a:r>
              <a:rPr kumimoji="0" lang="el-GR" altLang="en-US" sz="1800" dirty="0">
                <a:cs typeface="Times New Roman" pitchFamily="18" charset="0"/>
              </a:rPr>
              <a:t>π</a:t>
            </a:r>
            <a:r>
              <a:rPr kumimoji="0" lang="en-US" altLang="en-US" sz="1800" dirty="0"/>
              <a:t>[s] ← NIL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color[s] ← GREY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ENQUEUE (Q, 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</a:t>
            </a:r>
            <a:r>
              <a:rPr kumimoji="0" lang="en-US" altLang="en-US" sz="1800" dirty="0">
                <a:solidFill>
                  <a:srgbClr val="FF0000"/>
                </a:solidFill>
              </a:rPr>
              <a:t>while (Q ≠  </a:t>
            </a:r>
            <a:r>
              <a:rPr kumimoji="0" lang="en-US" altLang="en-US" sz="1800" dirty="0">
                <a:solidFill>
                  <a:srgbClr val="FF0000"/>
                </a:solidFill>
                <a:cs typeface="Times New Roman" pitchFamily="18" charset="0"/>
              </a:rPr>
              <a:t>Ø)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u ← DEQUEUE (Q)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for each v </a:t>
            </a:r>
            <a:r>
              <a:rPr kumimoji="0" lang="en-US" altLang="en-US" sz="1800" dirty="0">
                <a:solidFill>
                  <a:srgbClr val="FF0000"/>
                </a:solidFill>
                <a:latin typeface="Arial" pitchFamily="34" charset="0"/>
                <a:sym typeface="Symbol" pitchFamily="18" charset="2"/>
              </a:rPr>
              <a:t> </a:t>
            </a:r>
            <a:r>
              <a:rPr kumimoji="0" lang="en-US" altLang="en-US" sz="1800" dirty="0">
                <a:solidFill>
                  <a:srgbClr val="FF0000"/>
                </a:solidFill>
              </a:rPr>
              <a:t>Adj[u]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       do if color [v] = WHITE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               color [v] ← GREY 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               d [v] ← d [u] + 1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  <a:cs typeface="Times New Roman" pitchFamily="18" charset="0"/>
              </a:rPr>
              <a:t>                           </a:t>
            </a:r>
            <a:r>
              <a:rPr kumimoji="0" lang="el-GR" altLang="en-US" sz="1800" dirty="0">
                <a:solidFill>
                  <a:srgbClr val="FF0000"/>
                </a:solidFill>
                <a:cs typeface="Times New Roman" pitchFamily="18" charset="0"/>
              </a:rPr>
              <a:t>π</a:t>
            </a:r>
            <a:r>
              <a:rPr kumimoji="0" lang="en-US" altLang="en-US" sz="1800" dirty="0">
                <a:solidFill>
                  <a:srgbClr val="FF0000"/>
                </a:solidFill>
              </a:rPr>
              <a:t>[v] ← u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               ENQUEUE(Q,  v)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color [u] ← BLACK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49466916-3959-4DB3-B24B-1C439F859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650" y="381000"/>
            <a:ext cx="973791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Graph Traversals: BFS</a:t>
            </a:r>
          </a:p>
        </p:txBody>
      </p:sp>
    </p:spTree>
    <p:extLst>
      <p:ext uri="{BB962C8B-B14F-4D97-AF65-F5344CB8AC3E}">
        <p14:creationId xmlns:p14="http://schemas.microsoft.com/office/powerpoint/2010/main" val="1620875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6157914" y="16002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  <a:endParaRPr kumimoji="0" lang="en-US" altLang="en-US" sz="4000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6157914" y="29718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7377114" y="16002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400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7377114" y="29718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8748714" y="16002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8748714" y="29718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9967914" y="16002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9967914" y="29718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397626" y="1143001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r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7605714" y="1143001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s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8980488" y="1143001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t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0159916" y="114300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u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6251576" y="35052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v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7464426" y="3505201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w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8885223" y="3505200"/>
            <a:ext cx="298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x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0128251" y="35052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y</a:t>
            </a:r>
          </a:p>
        </p:txBody>
      </p:sp>
      <p:cxnSp>
        <p:nvCxnSpPr>
          <p:cNvPr id="21" name="AutoShape 18"/>
          <p:cNvCxnSpPr>
            <a:cxnSpLocks noChangeShapeType="1"/>
            <a:stCxn id="6" idx="0"/>
            <a:endCxn id="4" idx="4"/>
          </p:cNvCxnSpPr>
          <p:nvPr/>
        </p:nvCxnSpPr>
        <p:spPr bwMode="auto">
          <a:xfrm flipV="1">
            <a:off x="6432550" y="2147888"/>
            <a:ext cx="0" cy="823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19"/>
          <p:cNvCxnSpPr>
            <a:cxnSpLocks noChangeShapeType="1"/>
            <a:stCxn id="4" idx="6"/>
            <a:endCxn id="7" idx="2"/>
          </p:cNvCxnSpPr>
          <p:nvPr/>
        </p:nvCxnSpPr>
        <p:spPr bwMode="auto">
          <a:xfrm>
            <a:off x="6705601" y="1874838"/>
            <a:ext cx="6715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0"/>
          <p:cNvCxnSpPr>
            <a:cxnSpLocks noChangeShapeType="1"/>
            <a:stCxn id="7" idx="4"/>
            <a:endCxn id="8" idx="0"/>
          </p:cNvCxnSpPr>
          <p:nvPr/>
        </p:nvCxnSpPr>
        <p:spPr bwMode="auto">
          <a:xfrm>
            <a:off x="7651750" y="2147888"/>
            <a:ext cx="0" cy="823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1"/>
          <p:cNvCxnSpPr>
            <a:cxnSpLocks noChangeShapeType="1"/>
            <a:stCxn id="8" idx="7"/>
            <a:endCxn id="9" idx="3"/>
          </p:cNvCxnSpPr>
          <p:nvPr/>
        </p:nvCxnSpPr>
        <p:spPr bwMode="auto">
          <a:xfrm flipV="1">
            <a:off x="7843839" y="2066925"/>
            <a:ext cx="985837" cy="985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22"/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7924801" y="3246438"/>
            <a:ext cx="8239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23"/>
          <p:cNvCxnSpPr>
            <a:cxnSpLocks noChangeShapeType="1"/>
            <a:stCxn id="10" idx="0"/>
            <a:endCxn id="9" idx="4"/>
          </p:cNvCxnSpPr>
          <p:nvPr/>
        </p:nvCxnSpPr>
        <p:spPr bwMode="auto">
          <a:xfrm flipV="1">
            <a:off x="9023350" y="2147888"/>
            <a:ext cx="0" cy="823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24"/>
          <p:cNvCxnSpPr>
            <a:cxnSpLocks noChangeShapeType="1"/>
            <a:stCxn id="9" idx="6"/>
            <a:endCxn id="11" idx="2"/>
          </p:cNvCxnSpPr>
          <p:nvPr/>
        </p:nvCxnSpPr>
        <p:spPr bwMode="auto">
          <a:xfrm>
            <a:off x="9296401" y="1874838"/>
            <a:ext cx="6715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25"/>
          <p:cNvCxnSpPr>
            <a:cxnSpLocks noChangeShapeType="1"/>
            <a:stCxn id="10" idx="6"/>
            <a:endCxn id="12" idx="2"/>
          </p:cNvCxnSpPr>
          <p:nvPr/>
        </p:nvCxnSpPr>
        <p:spPr bwMode="auto">
          <a:xfrm>
            <a:off x="9296401" y="3246438"/>
            <a:ext cx="6715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6"/>
          <p:cNvCxnSpPr>
            <a:cxnSpLocks noChangeShapeType="1"/>
            <a:stCxn id="12" idx="0"/>
            <a:endCxn id="11" idx="4"/>
          </p:cNvCxnSpPr>
          <p:nvPr/>
        </p:nvCxnSpPr>
        <p:spPr bwMode="auto">
          <a:xfrm flipV="1">
            <a:off x="10242550" y="2147888"/>
            <a:ext cx="0" cy="823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6"/>
          <p:cNvCxnSpPr>
            <a:cxnSpLocks noChangeShapeType="1"/>
            <a:stCxn id="10" idx="7"/>
            <a:endCxn id="11" idx="3"/>
          </p:cNvCxnSpPr>
          <p:nvPr/>
        </p:nvCxnSpPr>
        <p:spPr bwMode="auto">
          <a:xfrm flipV="1">
            <a:off x="9215439" y="2066925"/>
            <a:ext cx="833437" cy="985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Oval 4"/>
          <p:cNvSpPr>
            <a:spLocks noChangeArrowheads="1"/>
          </p:cNvSpPr>
          <p:nvPr/>
        </p:nvSpPr>
        <p:spPr bwMode="auto">
          <a:xfrm>
            <a:off x="7377114" y="1600200"/>
            <a:ext cx="547687" cy="5476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>
                <a:solidFill>
                  <a:schemeClr val="bg1"/>
                </a:solidFill>
                <a:sym typeface="Symbol" pitchFamily="18" charset="2"/>
              </a:rPr>
              <a:t>0</a:t>
            </a:r>
          </a:p>
        </p:txBody>
      </p:sp>
      <p:sp>
        <p:nvSpPr>
          <p:cNvPr id="35" name="Oval 2"/>
          <p:cNvSpPr>
            <a:spLocks noChangeArrowheads="1"/>
          </p:cNvSpPr>
          <p:nvPr/>
        </p:nvSpPr>
        <p:spPr bwMode="auto">
          <a:xfrm>
            <a:off x="6157914" y="1600200"/>
            <a:ext cx="547687" cy="5476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6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7377114" y="1600200"/>
            <a:ext cx="547687" cy="5476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 dirty="0">
                <a:solidFill>
                  <a:schemeClr val="bg1"/>
                </a:solidFill>
                <a:sym typeface="Symbol" pitchFamily="18" charset="2"/>
              </a:rPr>
              <a:t>0</a:t>
            </a:r>
            <a:endParaRPr kumimoji="0" lang="en-US" altLang="en-US" sz="2600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37" name="Oval 5"/>
          <p:cNvSpPr>
            <a:spLocks noChangeArrowheads="1"/>
          </p:cNvSpPr>
          <p:nvPr/>
        </p:nvSpPr>
        <p:spPr bwMode="auto">
          <a:xfrm>
            <a:off x="7377114" y="2971800"/>
            <a:ext cx="547687" cy="5476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600">
                <a:solidFill>
                  <a:schemeClr val="bg1"/>
                </a:solidFill>
                <a:sym typeface="Symbol" pitchFamily="18" charset="2"/>
              </a:rPr>
              <a:t>1</a:t>
            </a:r>
          </a:p>
        </p:txBody>
      </p:sp>
      <p:cxnSp>
        <p:nvCxnSpPr>
          <p:cNvPr id="38" name="AutoShape 19"/>
          <p:cNvCxnSpPr>
            <a:cxnSpLocks noChangeShapeType="1"/>
            <a:stCxn id="35" idx="6"/>
            <a:endCxn id="36" idx="2"/>
          </p:cNvCxnSpPr>
          <p:nvPr/>
        </p:nvCxnSpPr>
        <p:spPr bwMode="auto">
          <a:xfrm>
            <a:off x="6705601" y="1874838"/>
            <a:ext cx="671513" cy="0"/>
          </a:xfrm>
          <a:prstGeom prst="straightConnector1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20"/>
          <p:cNvCxnSpPr>
            <a:cxnSpLocks noChangeShapeType="1"/>
            <a:stCxn id="36" idx="4"/>
            <a:endCxn id="37" idx="0"/>
          </p:cNvCxnSpPr>
          <p:nvPr/>
        </p:nvCxnSpPr>
        <p:spPr bwMode="auto">
          <a:xfrm>
            <a:off x="7651750" y="2147888"/>
            <a:ext cx="0" cy="823912"/>
          </a:xfrm>
          <a:prstGeom prst="straightConnector1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7377114" y="2971800"/>
            <a:ext cx="547687" cy="5476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 dirty="0">
                <a:solidFill>
                  <a:schemeClr val="bg1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45" name="Oval 6"/>
          <p:cNvSpPr>
            <a:spLocks noChangeArrowheads="1"/>
          </p:cNvSpPr>
          <p:nvPr/>
        </p:nvSpPr>
        <p:spPr bwMode="auto">
          <a:xfrm>
            <a:off x="8748714" y="1600200"/>
            <a:ext cx="547687" cy="5476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>
                <a:solidFill>
                  <a:schemeClr val="bg1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46" name="Oval 7"/>
          <p:cNvSpPr>
            <a:spLocks noChangeArrowheads="1"/>
          </p:cNvSpPr>
          <p:nvPr/>
        </p:nvSpPr>
        <p:spPr bwMode="auto">
          <a:xfrm>
            <a:off x="8748714" y="2971800"/>
            <a:ext cx="547687" cy="5476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>
                <a:solidFill>
                  <a:schemeClr val="bg1"/>
                </a:solidFill>
                <a:sym typeface="Symbol" pitchFamily="18" charset="2"/>
              </a:rPr>
              <a:t>2</a:t>
            </a:r>
          </a:p>
        </p:txBody>
      </p:sp>
      <p:cxnSp>
        <p:nvCxnSpPr>
          <p:cNvPr id="47" name="AutoShape 21"/>
          <p:cNvCxnSpPr>
            <a:cxnSpLocks noChangeShapeType="1"/>
            <a:stCxn id="44" idx="7"/>
            <a:endCxn id="45" idx="3"/>
          </p:cNvCxnSpPr>
          <p:nvPr/>
        </p:nvCxnSpPr>
        <p:spPr bwMode="auto">
          <a:xfrm flipV="1">
            <a:off x="7843839" y="2066925"/>
            <a:ext cx="985837" cy="985838"/>
          </a:xfrm>
          <a:prstGeom prst="straightConnector1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22"/>
          <p:cNvCxnSpPr>
            <a:cxnSpLocks noChangeShapeType="1"/>
            <a:stCxn id="44" idx="6"/>
            <a:endCxn id="46" idx="2"/>
          </p:cNvCxnSpPr>
          <p:nvPr/>
        </p:nvCxnSpPr>
        <p:spPr bwMode="auto">
          <a:xfrm>
            <a:off x="7924801" y="3246438"/>
            <a:ext cx="823913" cy="0"/>
          </a:xfrm>
          <a:prstGeom prst="straightConnector1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9" name="Group 41"/>
          <p:cNvGrpSpPr>
            <a:grpSpLocks/>
          </p:cNvGrpSpPr>
          <p:nvPr/>
        </p:nvGrpSpPr>
        <p:grpSpPr bwMode="auto">
          <a:xfrm>
            <a:off x="6096000" y="4279392"/>
            <a:ext cx="2057400" cy="609600"/>
            <a:chOff x="288" y="3312"/>
            <a:chExt cx="1296" cy="384"/>
          </a:xfrm>
        </p:grpSpPr>
        <p:sp>
          <p:nvSpPr>
            <p:cNvPr id="51" name="Rectangle 37"/>
            <p:cNvSpPr>
              <a:spLocks noChangeArrowheads="1"/>
            </p:cNvSpPr>
            <p:nvPr/>
          </p:nvSpPr>
          <p:spPr bwMode="auto">
            <a:xfrm>
              <a:off x="288" y="3312"/>
              <a:ext cx="43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3200" i="1" dirty="0"/>
                <a:t>Q</a:t>
              </a:r>
            </a:p>
          </p:txBody>
        </p:sp>
        <p:sp>
          <p:nvSpPr>
            <p:cNvPr id="52" name="Rectangle 38"/>
            <p:cNvSpPr>
              <a:spLocks noChangeArrowheads="1"/>
            </p:cNvSpPr>
            <p:nvPr/>
          </p:nvSpPr>
          <p:spPr bwMode="auto">
            <a:xfrm>
              <a:off x="720" y="3312"/>
              <a:ext cx="432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b="1" i="1" dirty="0"/>
                <a:t>u</a:t>
              </a:r>
            </a:p>
          </p:txBody>
        </p:sp>
        <p:sp>
          <p:nvSpPr>
            <p:cNvPr id="53" name="Rectangle 39"/>
            <p:cNvSpPr>
              <a:spLocks noChangeArrowheads="1"/>
            </p:cNvSpPr>
            <p:nvPr/>
          </p:nvSpPr>
          <p:spPr bwMode="auto">
            <a:xfrm>
              <a:off x="1152" y="3312"/>
              <a:ext cx="432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b="1" i="1" dirty="0"/>
                <a:t>y</a:t>
              </a:r>
            </a:p>
          </p:txBody>
        </p:sp>
      </p:grpSp>
      <p:sp>
        <p:nvSpPr>
          <p:cNvPr id="54" name="Oval 2"/>
          <p:cNvSpPr>
            <a:spLocks noChangeArrowheads="1"/>
          </p:cNvSpPr>
          <p:nvPr/>
        </p:nvSpPr>
        <p:spPr bwMode="auto">
          <a:xfrm>
            <a:off x="6157914" y="1600200"/>
            <a:ext cx="547687" cy="5476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ts val="1200"/>
              </a:spcBef>
              <a:buClrTx/>
              <a:buNone/>
            </a:pPr>
            <a:r>
              <a:rPr kumimoji="0" lang="en-US" altLang="en-US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Oval 3"/>
          <p:cNvSpPr>
            <a:spLocks noChangeArrowheads="1"/>
          </p:cNvSpPr>
          <p:nvPr/>
        </p:nvSpPr>
        <p:spPr bwMode="auto">
          <a:xfrm>
            <a:off x="6157914" y="2971800"/>
            <a:ext cx="547687" cy="5476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>
                <a:solidFill>
                  <a:schemeClr val="bg1"/>
                </a:solidFill>
                <a:sym typeface="Symbol" pitchFamily="18" charset="2"/>
              </a:rPr>
              <a:t>2</a:t>
            </a:r>
          </a:p>
        </p:txBody>
      </p:sp>
      <p:cxnSp>
        <p:nvCxnSpPr>
          <p:cNvPr id="56" name="AutoShape 18"/>
          <p:cNvCxnSpPr>
            <a:cxnSpLocks noChangeShapeType="1"/>
            <a:stCxn id="55" idx="0"/>
            <a:endCxn id="54" idx="4"/>
          </p:cNvCxnSpPr>
          <p:nvPr/>
        </p:nvCxnSpPr>
        <p:spPr bwMode="auto">
          <a:xfrm flipV="1">
            <a:off x="6431757" y="2147888"/>
            <a:ext cx="0" cy="823912"/>
          </a:xfrm>
          <a:prstGeom prst="straightConnector1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8748712" y="1585914"/>
            <a:ext cx="547688" cy="5476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 dirty="0">
                <a:solidFill>
                  <a:schemeClr val="bg1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58" name="Oval 8"/>
          <p:cNvSpPr>
            <a:spLocks noChangeArrowheads="1"/>
          </p:cNvSpPr>
          <p:nvPr/>
        </p:nvSpPr>
        <p:spPr bwMode="auto">
          <a:xfrm>
            <a:off x="9967912" y="1585914"/>
            <a:ext cx="547688" cy="54768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>
                <a:solidFill>
                  <a:schemeClr val="bg1"/>
                </a:solidFill>
                <a:sym typeface="Symbol" pitchFamily="18" charset="2"/>
              </a:rPr>
              <a:t>3</a:t>
            </a:r>
          </a:p>
        </p:txBody>
      </p:sp>
      <p:cxnSp>
        <p:nvCxnSpPr>
          <p:cNvPr id="59" name="AutoShape 24"/>
          <p:cNvCxnSpPr>
            <a:cxnSpLocks noChangeShapeType="1"/>
            <a:stCxn id="57" idx="6"/>
            <a:endCxn id="58" idx="2"/>
          </p:cNvCxnSpPr>
          <p:nvPr/>
        </p:nvCxnSpPr>
        <p:spPr bwMode="auto">
          <a:xfrm>
            <a:off x="9296400" y="1860551"/>
            <a:ext cx="671513" cy="0"/>
          </a:xfrm>
          <a:prstGeom prst="straightConnector1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Oval 7"/>
          <p:cNvSpPr>
            <a:spLocks noChangeArrowheads="1"/>
          </p:cNvSpPr>
          <p:nvPr/>
        </p:nvSpPr>
        <p:spPr bwMode="auto">
          <a:xfrm>
            <a:off x="8748712" y="2971801"/>
            <a:ext cx="547688" cy="5476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 dirty="0">
                <a:solidFill>
                  <a:schemeClr val="bg1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61" name="Oval 9"/>
          <p:cNvSpPr>
            <a:spLocks noChangeArrowheads="1"/>
          </p:cNvSpPr>
          <p:nvPr/>
        </p:nvSpPr>
        <p:spPr bwMode="auto">
          <a:xfrm>
            <a:off x="9967912" y="2971801"/>
            <a:ext cx="547688" cy="54768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>
                <a:solidFill>
                  <a:schemeClr val="bg1"/>
                </a:solidFill>
                <a:sym typeface="Symbol" pitchFamily="18" charset="2"/>
              </a:rPr>
              <a:t>3</a:t>
            </a:r>
          </a:p>
        </p:txBody>
      </p:sp>
      <p:cxnSp>
        <p:nvCxnSpPr>
          <p:cNvPr id="62" name="AutoShape 25"/>
          <p:cNvCxnSpPr>
            <a:cxnSpLocks noChangeShapeType="1"/>
            <a:stCxn id="60" idx="6"/>
            <a:endCxn id="61" idx="2"/>
          </p:cNvCxnSpPr>
          <p:nvPr/>
        </p:nvCxnSpPr>
        <p:spPr bwMode="auto">
          <a:xfrm>
            <a:off x="9296400" y="3245644"/>
            <a:ext cx="671512" cy="0"/>
          </a:xfrm>
          <a:prstGeom prst="straightConnector1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Oval 7"/>
          <p:cNvSpPr>
            <a:spLocks noChangeArrowheads="1"/>
          </p:cNvSpPr>
          <p:nvPr/>
        </p:nvSpPr>
        <p:spPr bwMode="auto">
          <a:xfrm>
            <a:off x="6162040" y="2971801"/>
            <a:ext cx="547688" cy="5476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 dirty="0">
                <a:solidFill>
                  <a:schemeClr val="bg1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64" name="Slide Number Placeholder 2">
            <a:extLst>
              <a:ext uri="{FF2B5EF4-FFF2-40B4-BE49-F238E27FC236}">
                <a16:creationId xmlns:a16="http://schemas.microsoft.com/office/drawing/2014/main" id="{EF0129A2-2C86-4345-8BC5-4ABE33C0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18</a:t>
            </a:fld>
            <a:endParaRPr lang="en-US">
              <a:latin typeface="Calibri"/>
            </a:endParaRP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9AF4081D-8FBF-4D40-A153-35917DE2B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325880"/>
            <a:ext cx="845820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BFS(G, 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for each vertex u </a:t>
            </a:r>
            <a:r>
              <a:rPr kumimoji="0" lang="en-US" altLang="en-US" sz="1800" dirty="0">
                <a:latin typeface="Arial" pitchFamily="34" charset="0"/>
                <a:sym typeface="Symbol" pitchFamily="18" charset="2"/>
              </a:rPr>
              <a:t></a:t>
            </a:r>
            <a:r>
              <a:rPr kumimoji="0" lang="en-US" altLang="en-US" sz="1800" dirty="0"/>
              <a:t> V [G] – {s}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color [u] ← WHITE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d [u] ← </a:t>
            </a:r>
            <a:r>
              <a:rPr kumimoji="0" lang="en-US" altLang="en-US" sz="1800" dirty="0">
                <a:cs typeface="Times New Roman" pitchFamily="18" charset="0"/>
              </a:rPr>
              <a:t>∞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</a:t>
            </a:r>
            <a:r>
              <a:rPr kumimoji="0" lang="el-GR" altLang="en-US" sz="1800" dirty="0">
                <a:cs typeface="Times New Roman" pitchFamily="18" charset="0"/>
              </a:rPr>
              <a:t>π</a:t>
            </a:r>
            <a:r>
              <a:rPr kumimoji="0" lang="en-US" altLang="en-US" sz="1800" dirty="0"/>
              <a:t>[u] ← NIL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Q ← </a:t>
            </a:r>
            <a:r>
              <a:rPr kumimoji="0" lang="en-US" altLang="en-US" sz="1800" dirty="0">
                <a:cs typeface="Times New Roman" pitchFamily="18" charset="0"/>
              </a:rPr>
              <a:t>Ø</a:t>
            </a:r>
            <a:endParaRPr kumimoji="0" lang="en-US" altLang="en-US" sz="18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d [s] ← 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</a:t>
            </a:r>
            <a:r>
              <a:rPr kumimoji="0" lang="el-GR" altLang="en-US" sz="1800" dirty="0">
                <a:cs typeface="Times New Roman" pitchFamily="18" charset="0"/>
              </a:rPr>
              <a:t>π</a:t>
            </a:r>
            <a:r>
              <a:rPr kumimoji="0" lang="en-US" altLang="en-US" sz="1800" dirty="0"/>
              <a:t>[s] ← NIL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color[s] ← GREY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ENQUEUE (Q, 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</a:t>
            </a:r>
            <a:r>
              <a:rPr kumimoji="0" lang="en-US" altLang="en-US" sz="1800" dirty="0">
                <a:solidFill>
                  <a:srgbClr val="FF0000"/>
                </a:solidFill>
              </a:rPr>
              <a:t>while (Q ≠  </a:t>
            </a:r>
            <a:r>
              <a:rPr kumimoji="0" lang="en-US" altLang="en-US" sz="1800" dirty="0">
                <a:solidFill>
                  <a:srgbClr val="FF0000"/>
                </a:solidFill>
                <a:cs typeface="Times New Roman" pitchFamily="18" charset="0"/>
              </a:rPr>
              <a:t>Ø)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u ← DEQUEUE (Q)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for each v </a:t>
            </a:r>
            <a:r>
              <a:rPr kumimoji="0" lang="en-US" altLang="en-US" sz="1800" dirty="0">
                <a:solidFill>
                  <a:srgbClr val="FF0000"/>
                </a:solidFill>
                <a:latin typeface="Arial" pitchFamily="34" charset="0"/>
                <a:sym typeface="Symbol" pitchFamily="18" charset="2"/>
              </a:rPr>
              <a:t> </a:t>
            </a:r>
            <a:r>
              <a:rPr kumimoji="0" lang="en-US" altLang="en-US" sz="1800" dirty="0">
                <a:solidFill>
                  <a:srgbClr val="FF0000"/>
                </a:solidFill>
              </a:rPr>
              <a:t>Adj[u]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       </a:t>
            </a:r>
            <a:r>
              <a:rPr kumimoji="0" lang="en-US" altLang="en-US" sz="1800" dirty="0"/>
              <a:t>do if color [v] = WHITE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               color [v] ← GREY 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               d [v] ← d [u] + 1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cs typeface="Times New Roman" pitchFamily="18" charset="0"/>
              </a:rPr>
              <a:t>                           </a:t>
            </a:r>
            <a:r>
              <a:rPr kumimoji="0" lang="el-GR" altLang="en-US" sz="1800" dirty="0">
                <a:cs typeface="Times New Roman" pitchFamily="18" charset="0"/>
              </a:rPr>
              <a:t>π</a:t>
            </a:r>
            <a:r>
              <a:rPr kumimoji="0" lang="en-US" altLang="en-US" sz="1800" dirty="0"/>
              <a:t>[v] ← u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               ENQUEUE(Q,  v)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color [u] ← BLACK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6AB518AB-032E-417E-9382-C40053479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650" y="381000"/>
            <a:ext cx="973791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Graph Traversals: BFS</a:t>
            </a:r>
          </a:p>
        </p:txBody>
      </p:sp>
    </p:spTree>
    <p:extLst>
      <p:ext uri="{BB962C8B-B14F-4D97-AF65-F5344CB8AC3E}">
        <p14:creationId xmlns:p14="http://schemas.microsoft.com/office/powerpoint/2010/main" val="2930984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6157914" y="16002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  <a:endParaRPr kumimoji="0" lang="en-US" altLang="en-US" sz="4000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6157914" y="29718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7377114" y="16002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400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7377114" y="29718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8748714" y="16002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8748714" y="29718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9967914" y="16002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9967914" y="29718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397626" y="1143001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r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7605714" y="1143001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s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8980488" y="1143001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t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0159916" y="114300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u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6251576" y="35052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v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7464426" y="3505201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w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8885223" y="3505200"/>
            <a:ext cx="298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x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0128251" y="35052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y</a:t>
            </a:r>
          </a:p>
        </p:txBody>
      </p:sp>
      <p:cxnSp>
        <p:nvCxnSpPr>
          <p:cNvPr id="21" name="AutoShape 18"/>
          <p:cNvCxnSpPr>
            <a:cxnSpLocks noChangeShapeType="1"/>
            <a:stCxn id="6" idx="0"/>
            <a:endCxn id="4" idx="4"/>
          </p:cNvCxnSpPr>
          <p:nvPr/>
        </p:nvCxnSpPr>
        <p:spPr bwMode="auto">
          <a:xfrm flipV="1">
            <a:off x="6432550" y="2147888"/>
            <a:ext cx="0" cy="823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19"/>
          <p:cNvCxnSpPr>
            <a:cxnSpLocks noChangeShapeType="1"/>
            <a:stCxn id="4" idx="6"/>
            <a:endCxn id="7" idx="2"/>
          </p:cNvCxnSpPr>
          <p:nvPr/>
        </p:nvCxnSpPr>
        <p:spPr bwMode="auto">
          <a:xfrm>
            <a:off x="6705601" y="1874838"/>
            <a:ext cx="6715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0"/>
          <p:cNvCxnSpPr>
            <a:cxnSpLocks noChangeShapeType="1"/>
            <a:stCxn id="7" idx="4"/>
            <a:endCxn id="8" idx="0"/>
          </p:cNvCxnSpPr>
          <p:nvPr/>
        </p:nvCxnSpPr>
        <p:spPr bwMode="auto">
          <a:xfrm>
            <a:off x="7651750" y="2147888"/>
            <a:ext cx="0" cy="823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1"/>
          <p:cNvCxnSpPr>
            <a:cxnSpLocks noChangeShapeType="1"/>
            <a:stCxn id="8" idx="7"/>
            <a:endCxn id="9" idx="3"/>
          </p:cNvCxnSpPr>
          <p:nvPr/>
        </p:nvCxnSpPr>
        <p:spPr bwMode="auto">
          <a:xfrm flipV="1">
            <a:off x="7843839" y="2066925"/>
            <a:ext cx="985837" cy="985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22"/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7924801" y="3246438"/>
            <a:ext cx="8239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23"/>
          <p:cNvCxnSpPr>
            <a:cxnSpLocks noChangeShapeType="1"/>
            <a:stCxn id="10" idx="0"/>
            <a:endCxn id="9" idx="4"/>
          </p:cNvCxnSpPr>
          <p:nvPr/>
        </p:nvCxnSpPr>
        <p:spPr bwMode="auto">
          <a:xfrm flipV="1">
            <a:off x="9023350" y="2147888"/>
            <a:ext cx="0" cy="823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24"/>
          <p:cNvCxnSpPr>
            <a:cxnSpLocks noChangeShapeType="1"/>
            <a:stCxn id="9" idx="6"/>
            <a:endCxn id="11" idx="2"/>
          </p:cNvCxnSpPr>
          <p:nvPr/>
        </p:nvCxnSpPr>
        <p:spPr bwMode="auto">
          <a:xfrm>
            <a:off x="9296401" y="1874838"/>
            <a:ext cx="6715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25"/>
          <p:cNvCxnSpPr>
            <a:cxnSpLocks noChangeShapeType="1"/>
            <a:stCxn id="10" idx="6"/>
            <a:endCxn id="12" idx="2"/>
          </p:cNvCxnSpPr>
          <p:nvPr/>
        </p:nvCxnSpPr>
        <p:spPr bwMode="auto">
          <a:xfrm>
            <a:off x="9296401" y="3246438"/>
            <a:ext cx="6715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6"/>
          <p:cNvCxnSpPr>
            <a:cxnSpLocks noChangeShapeType="1"/>
            <a:stCxn id="12" idx="0"/>
            <a:endCxn id="11" idx="4"/>
          </p:cNvCxnSpPr>
          <p:nvPr/>
        </p:nvCxnSpPr>
        <p:spPr bwMode="auto">
          <a:xfrm flipV="1">
            <a:off x="10242550" y="2147888"/>
            <a:ext cx="0" cy="823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6"/>
          <p:cNvCxnSpPr>
            <a:cxnSpLocks noChangeShapeType="1"/>
            <a:stCxn id="10" idx="7"/>
            <a:endCxn id="11" idx="3"/>
          </p:cNvCxnSpPr>
          <p:nvPr/>
        </p:nvCxnSpPr>
        <p:spPr bwMode="auto">
          <a:xfrm flipV="1">
            <a:off x="9215439" y="2066925"/>
            <a:ext cx="833437" cy="985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Oval 4"/>
          <p:cNvSpPr>
            <a:spLocks noChangeArrowheads="1"/>
          </p:cNvSpPr>
          <p:nvPr/>
        </p:nvSpPr>
        <p:spPr bwMode="auto">
          <a:xfrm>
            <a:off x="7377114" y="1600200"/>
            <a:ext cx="547687" cy="5476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>
                <a:solidFill>
                  <a:schemeClr val="bg1"/>
                </a:solidFill>
                <a:sym typeface="Symbol" pitchFamily="18" charset="2"/>
              </a:rPr>
              <a:t>0</a:t>
            </a:r>
          </a:p>
        </p:txBody>
      </p:sp>
      <p:sp>
        <p:nvSpPr>
          <p:cNvPr id="35" name="Oval 2"/>
          <p:cNvSpPr>
            <a:spLocks noChangeArrowheads="1"/>
          </p:cNvSpPr>
          <p:nvPr/>
        </p:nvSpPr>
        <p:spPr bwMode="auto">
          <a:xfrm>
            <a:off x="6157914" y="1600200"/>
            <a:ext cx="547687" cy="5476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6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7377114" y="1600200"/>
            <a:ext cx="547687" cy="5476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 dirty="0">
                <a:solidFill>
                  <a:schemeClr val="bg1"/>
                </a:solidFill>
                <a:sym typeface="Symbol" pitchFamily="18" charset="2"/>
              </a:rPr>
              <a:t>0</a:t>
            </a:r>
            <a:endParaRPr kumimoji="0" lang="en-US" altLang="en-US" sz="2600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37" name="Oval 5"/>
          <p:cNvSpPr>
            <a:spLocks noChangeArrowheads="1"/>
          </p:cNvSpPr>
          <p:nvPr/>
        </p:nvSpPr>
        <p:spPr bwMode="auto">
          <a:xfrm>
            <a:off x="7377114" y="2971800"/>
            <a:ext cx="547687" cy="5476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600">
                <a:solidFill>
                  <a:schemeClr val="bg1"/>
                </a:solidFill>
                <a:sym typeface="Symbol" pitchFamily="18" charset="2"/>
              </a:rPr>
              <a:t>1</a:t>
            </a:r>
          </a:p>
        </p:txBody>
      </p:sp>
      <p:cxnSp>
        <p:nvCxnSpPr>
          <p:cNvPr id="38" name="AutoShape 19"/>
          <p:cNvCxnSpPr>
            <a:cxnSpLocks noChangeShapeType="1"/>
            <a:stCxn id="35" idx="6"/>
            <a:endCxn id="36" idx="2"/>
          </p:cNvCxnSpPr>
          <p:nvPr/>
        </p:nvCxnSpPr>
        <p:spPr bwMode="auto">
          <a:xfrm>
            <a:off x="6705601" y="1874838"/>
            <a:ext cx="671513" cy="0"/>
          </a:xfrm>
          <a:prstGeom prst="straightConnector1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20"/>
          <p:cNvCxnSpPr>
            <a:cxnSpLocks noChangeShapeType="1"/>
            <a:stCxn id="36" idx="4"/>
            <a:endCxn id="37" idx="0"/>
          </p:cNvCxnSpPr>
          <p:nvPr/>
        </p:nvCxnSpPr>
        <p:spPr bwMode="auto">
          <a:xfrm>
            <a:off x="7651750" y="2147888"/>
            <a:ext cx="0" cy="823912"/>
          </a:xfrm>
          <a:prstGeom prst="straightConnector1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7377114" y="2971800"/>
            <a:ext cx="547687" cy="5476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 dirty="0">
                <a:solidFill>
                  <a:schemeClr val="bg1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45" name="Oval 6"/>
          <p:cNvSpPr>
            <a:spLocks noChangeArrowheads="1"/>
          </p:cNvSpPr>
          <p:nvPr/>
        </p:nvSpPr>
        <p:spPr bwMode="auto">
          <a:xfrm>
            <a:off x="8748714" y="1600200"/>
            <a:ext cx="547687" cy="5476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>
                <a:solidFill>
                  <a:schemeClr val="bg1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46" name="Oval 7"/>
          <p:cNvSpPr>
            <a:spLocks noChangeArrowheads="1"/>
          </p:cNvSpPr>
          <p:nvPr/>
        </p:nvSpPr>
        <p:spPr bwMode="auto">
          <a:xfrm>
            <a:off x="8748714" y="2971800"/>
            <a:ext cx="547687" cy="5476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>
                <a:solidFill>
                  <a:schemeClr val="bg1"/>
                </a:solidFill>
                <a:sym typeface="Symbol" pitchFamily="18" charset="2"/>
              </a:rPr>
              <a:t>2</a:t>
            </a:r>
          </a:p>
        </p:txBody>
      </p:sp>
      <p:cxnSp>
        <p:nvCxnSpPr>
          <p:cNvPr id="47" name="AutoShape 21"/>
          <p:cNvCxnSpPr>
            <a:cxnSpLocks noChangeShapeType="1"/>
            <a:stCxn id="44" idx="7"/>
            <a:endCxn id="45" idx="3"/>
          </p:cNvCxnSpPr>
          <p:nvPr/>
        </p:nvCxnSpPr>
        <p:spPr bwMode="auto">
          <a:xfrm flipV="1">
            <a:off x="7843839" y="2066925"/>
            <a:ext cx="985837" cy="985838"/>
          </a:xfrm>
          <a:prstGeom prst="straightConnector1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22"/>
          <p:cNvCxnSpPr>
            <a:cxnSpLocks noChangeShapeType="1"/>
            <a:stCxn id="44" idx="6"/>
            <a:endCxn id="46" idx="2"/>
          </p:cNvCxnSpPr>
          <p:nvPr/>
        </p:nvCxnSpPr>
        <p:spPr bwMode="auto">
          <a:xfrm>
            <a:off x="7924801" y="3246438"/>
            <a:ext cx="823913" cy="0"/>
          </a:xfrm>
          <a:prstGeom prst="straightConnector1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9" name="Group 41"/>
          <p:cNvGrpSpPr>
            <a:grpSpLocks/>
          </p:cNvGrpSpPr>
          <p:nvPr/>
        </p:nvGrpSpPr>
        <p:grpSpPr bwMode="auto">
          <a:xfrm>
            <a:off x="6096000" y="4279392"/>
            <a:ext cx="1371600" cy="609600"/>
            <a:chOff x="288" y="3312"/>
            <a:chExt cx="864" cy="384"/>
          </a:xfrm>
        </p:grpSpPr>
        <p:sp>
          <p:nvSpPr>
            <p:cNvPr id="51" name="Rectangle 37"/>
            <p:cNvSpPr>
              <a:spLocks noChangeArrowheads="1"/>
            </p:cNvSpPr>
            <p:nvPr/>
          </p:nvSpPr>
          <p:spPr bwMode="auto">
            <a:xfrm>
              <a:off x="288" y="3312"/>
              <a:ext cx="43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3200" i="1" dirty="0"/>
                <a:t>Q</a:t>
              </a:r>
            </a:p>
          </p:txBody>
        </p:sp>
        <p:sp>
          <p:nvSpPr>
            <p:cNvPr id="52" name="Rectangle 38"/>
            <p:cNvSpPr>
              <a:spLocks noChangeArrowheads="1"/>
            </p:cNvSpPr>
            <p:nvPr/>
          </p:nvSpPr>
          <p:spPr bwMode="auto">
            <a:xfrm>
              <a:off x="720" y="3312"/>
              <a:ext cx="432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b="1" i="1" dirty="0"/>
                <a:t>y</a:t>
              </a:r>
            </a:p>
          </p:txBody>
        </p:sp>
      </p:grpSp>
      <p:sp>
        <p:nvSpPr>
          <p:cNvPr id="54" name="Oval 2"/>
          <p:cNvSpPr>
            <a:spLocks noChangeArrowheads="1"/>
          </p:cNvSpPr>
          <p:nvPr/>
        </p:nvSpPr>
        <p:spPr bwMode="auto">
          <a:xfrm>
            <a:off x="6157914" y="1600200"/>
            <a:ext cx="547687" cy="5476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ts val="1200"/>
              </a:spcBef>
              <a:buClrTx/>
              <a:buNone/>
            </a:pPr>
            <a:r>
              <a:rPr kumimoji="0" lang="en-US" altLang="en-US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Oval 3"/>
          <p:cNvSpPr>
            <a:spLocks noChangeArrowheads="1"/>
          </p:cNvSpPr>
          <p:nvPr/>
        </p:nvSpPr>
        <p:spPr bwMode="auto">
          <a:xfrm>
            <a:off x="6157914" y="2971800"/>
            <a:ext cx="547687" cy="5476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>
                <a:solidFill>
                  <a:schemeClr val="bg1"/>
                </a:solidFill>
                <a:sym typeface="Symbol" pitchFamily="18" charset="2"/>
              </a:rPr>
              <a:t>2</a:t>
            </a:r>
          </a:p>
        </p:txBody>
      </p:sp>
      <p:cxnSp>
        <p:nvCxnSpPr>
          <p:cNvPr id="56" name="AutoShape 18"/>
          <p:cNvCxnSpPr>
            <a:cxnSpLocks noChangeShapeType="1"/>
            <a:stCxn id="55" idx="0"/>
            <a:endCxn id="54" idx="4"/>
          </p:cNvCxnSpPr>
          <p:nvPr/>
        </p:nvCxnSpPr>
        <p:spPr bwMode="auto">
          <a:xfrm flipV="1">
            <a:off x="6431757" y="2147888"/>
            <a:ext cx="0" cy="823912"/>
          </a:xfrm>
          <a:prstGeom prst="straightConnector1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8748712" y="1585914"/>
            <a:ext cx="547688" cy="5476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 dirty="0">
                <a:solidFill>
                  <a:schemeClr val="bg1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58" name="Oval 8"/>
          <p:cNvSpPr>
            <a:spLocks noChangeArrowheads="1"/>
          </p:cNvSpPr>
          <p:nvPr/>
        </p:nvSpPr>
        <p:spPr bwMode="auto">
          <a:xfrm>
            <a:off x="9967912" y="1585914"/>
            <a:ext cx="547688" cy="54768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>
                <a:solidFill>
                  <a:schemeClr val="bg1"/>
                </a:solidFill>
                <a:sym typeface="Symbol" pitchFamily="18" charset="2"/>
              </a:rPr>
              <a:t>3</a:t>
            </a:r>
          </a:p>
        </p:txBody>
      </p:sp>
      <p:cxnSp>
        <p:nvCxnSpPr>
          <p:cNvPr id="59" name="AutoShape 24"/>
          <p:cNvCxnSpPr>
            <a:cxnSpLocks noChangeShapeType="1"/>
            <a:stCxn id="57" idx="6"/>
            <a:endCxn id="58" idx="2"/>
          </p:cNvCxnSpPr>
          <p:nvPr/>
        </p:nvCxnSpPr>
        <p:spPr bwMode="auto">
          <a:xfrm>
            <a:off x="9296400" y="1860551"/>
            <a:ext cx="671513" cy="0"/>
          </a:xfrm>
          <a:prstGeom prst="straightConnector1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Oval 7"/>
          <p:cNvSpPr>
            <a:spLocks noChangeArrowheads="1"/>
          </p:cNvSpPr>
          <p:nvPr/>
        </p:nvSpPr>
        <p:spPr bwMode="auto">
          <a:xfrm>
            <a:off x="8748712" y="2971801"/>
            <a:ext cx="547688" cy="5476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 dirty="0">
                <a:solidFill>
                  <a:schemeClr val="bg1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61" name="Oval 9"/>
          <p:cNvSpPr>
            <a:spLocks noChangeArrowheads="1"/>
          </p:cNvSpPr>
          <p:nvPr/>
        </p:nvSpPr>
        <p:spPr bwMode="auto">
          <a:xfrm>
            <a:off x="9967912" y="2971801"/>
            <a:ext cx="547688" cy="54768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>
                <a:solidFill>
                  <a:schemeClr val="bg1"/>
                </a:solidFill>
                <a:sym typeface="Symbol" pitchFamily="18" charset="2"/>
              </a:rPr>
              <a:t>3</a:t>
            </a:r>
          </a:p>
        </p:txBody>
      </p:sp>
      <p:cxnSp>
        <p:nvCxnSpPr>
          <p:cNvPr id="62" name="AutoShape 25"/>
          <p:cNvCxnSpPr>
            <a:cxnSpLocks noChangeShapeType="1"/>
            <a:stCxn id="60" idx="6"/>
            <a:endCxn id="61" idx="2"/>
          </p:cNvCxnSpPr>
          <p:nvPr/>
        </p:nvCxnSpPr>
        <p:spPr bwMode="auto">
          <a:xfrm>
            <a:off x="9296400" y="3245644"/>
            <a:ext cx="671512" cy="0"/>
          </a:xfrm>
          <a:prstGeom prst="straightConnector1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Oval 7"/>
          <p:cNvSpPr>
            <a:spLocks noChangeArrowheads="1"/>
          </p:cNvSpPr>
          <p:nvPr/>
        </p:nvSpPr>
        <p:spPr bwMode="auto">
          <a:xfrm>
            <a:off x="6162040" y="2971801"/>
            <a:ext cx="547688" cy="5476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 dirty="0">
                <a:solidFill>
                  <a:schemeClr val="bg1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65" name="Oval 7"/>
          <p:cNvSpPr>
            <a:spLocks noChangeArrowheads="1"/>
          </p:cNvSpPr>
          <p:nvPr/>
        </p:nvSpPr>
        <p:spPr bwMode="auto">
          <a:xfrm>
            <a:off x="9972040" y="1590041"/>
            <a:ext cx="547688" cy="5476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 dirty="0">
                <a:solidFill>
                  <a:schemeClr val="bg1"/>
                </a:solidFill>
                <a:sym typeface="Symbol" pitchFamily="18" charset="2"/>
              </a:rPr>
              <a:t>3</a:t>
            </a:r>
          </a:p>
        </p:txBody>
      </p:sp>
      <p:sp>
        <p:nvSpPr>
          <p:cNvPr id="64" name="Slide Number Placeholder 2">
            <a:extLst>
              <a:ext uri="{FF2B5EF4-FFF2-40B4-BE49-F238E27FC236}">
                <a16:creationId xmlns:a16="http://schemas.microsoft.com/office/drawing/2014/main" id="{F1A1D9CA-65DC-4DD2-9FF4-25EDD334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19</a:t>
            </a:fld>
            <a:endParaRPr lang="en-US">
              <a:latin typeface="Calibri"/>
            </a:endParaRP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C2E5C782-32BA-4BC1-B44F-A870FD7A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325880"/>
            <a:ext cx="845820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BFS(G, 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for each vertex u </a:t>
            </a:r>
            <a:r>
              <a:rPr kumimoji="0" lang="en-US" altLang="en-US" sz="1800" dirty="0">
                <a:latin typeface="Arial" pitchFamily="34" charset="0"/>
                <a:sym typeface="Symbol" pitchFamily="18" charset="2"/>
              </a:rPr>
              <a:t></a:t>
            </a:r>
            <a:r>
              <a:rPr kumimoji="0" lang="en-US" altLang="en-US" sz="1800" dirty="0"/>
              <a:t> V [G] – {s}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color [u] ← WHITE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d [u] ← </a:t>
            </a:r>
            <a:r>
              <a:rPr kumimoji="0" lang="en-US" altLang="en-US" sz="1800" dirty="0">
                <a:cs typeface="Times New Roman" pitchFamily="18" charset="0"/>
              </a:rPr>
              <a:t>∞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</a:t>
            </a:r>
            <a:r>
              <a:rPr kumimoji="0" lang="el-GR" altLang="en-US" sz="1800" dirty="0">
                <a:cs typeface="Times New Roman" pitchFamily="18" charset="0"/>
              </a:rPr>
              <a:t>π</a:t>
            </a:r>
            <a:r>
              <a:rPr kumimoji="0" lang="en-US" altLang="en-US" sz="1800" dirty="0"/>
              <a:t>[u] ← NIL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Q ← </a:t>
            </a:r>
            <a:r>
              <a:rPr kumimoji="0" lang="en-US" altLang="en-US" sz="1800" dirty="0">
                <a:cs typeface="Times New Roman" pitchFamily="18" charset="0"/>
              </a:rPr>
              <a:t>Ø</a:t>
            </a:r>
            <a:endParaRPr kumimoji="0" lang="en-US" altLang="en-US" sz="18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d [s] ← 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</a:t>
            </a:r>
            <a:r>
              <a:rPr kumimoji="0" lang="el-GR" altLang="en-US" sz="1800" dirty="0">
                <a:cs typeface="Times New Roman" pitchFamily="18" charset="0"/>
              </a:rPr>
              <a:t>π</a:t>
            </a:r>
            <a:r>
              <a:rPr kumimoji="0" lang="en-US" altLang="en-US" sz="1800" dirty="0"/>
              <a:t>[s] ← NIL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color[s] ← GREY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ENQUEUE (Q, 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</a:t>
            </a:r>
            <a:r>
              <a:rPr kumimoji="0" lang="en-US" altLang="en-US" sz="1800" dirty="0">
                <a:solidFill>
                  <a:srgbClr val="FF0000"/>
                </a:solidFill>
              </a:rPr>
              <a:t>while (Q ≠  </a:t>
            </a:r>
            <a:r>
              <a:rPr kumimoji="0" lang="en-US" altLang="en-US" sz="1800" dirty="0">
                <a:solidFill>
                  <a:srgbClr val="FF0000"/>
                </a:solidFill>
                <a:cs typeface="Times New Roman" pitchFamily="18" charset="0"/>
              </a:rPr>
              <a:t>Ø)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u ← DEQUEUE (Q)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for each v </a:t>
            </a:r>
            <a:r>
              <a:rPr kumimoji="0" lang="en-US" altLang="en-US" sz="1800" dirty="0">
                <a:solidFill>
                  <a:srgbClr val="FF0000"/>
                </a:solidFill>
                <a:latin typeface="Arial" pitchFamily="34" charset="0"/>
                <a:sym typeface="Symbol" pitchFamily="18" charset="2"/>
              </a:rPr>
              <a:t> </a:t>
            </a:r>
            <a:r>
              <a:rPr kumimoji="0" lang="en-US" altLang="en-US" sz="1800" dirty="0">
                <a:solidFill>
                  <a:srgbClr val="FF0000"/>
                </a:solidFill>
              </a:rPr>
              <a:t>Adj[u]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   </a:t>
            </a:r>
            <a:r>
              <a:rPr kumimoji="0" lang="en-US" altLang="en-US" sz="1800" dirty="0"/>
              <a:t>    </a:t>
            </a:r>
            <a:r>
              <a:rPr kumimoji="0" lang="en-US" altLang="en-US" sz="1800" dirty="0">
                <a:solidFill>
                  <a:srgbClr val="FF0000"/>
                </a:solidFill>
              </a:rPr>
              <a:t>do if color [v] = WHITE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               color [v] ← GREY 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               d [v] ← d [u] + 1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cs typeface="Times New Roman" pitchFamily="18" charset="0"/>
              </a:rPr>
              <a:t>                           </a:t>
            </a:r>
            <a:r>
              <a:rPr kumimoji="0" lang="el-GR" altLang="en-US" sz="1800" dirty="0">
                <a:cs typeface="Times New Roman" pitchFamily="18" charset="0"/>
              </a:rPr>
              <a:t>π</a:t>
            </a:r>
            <a:r>
              <a:rPr kumimoji="0" lang="en-US" altLang="en-US" sz="1800" dirty="0"/>
              <a:t>[v] ← u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               ENQUEUE(Q,  v)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color [u] ← BLACK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3B8D2EE9-D156-456F-BAAB-095C286C7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650" y="381000"/>
            <a:ext cx="973791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Graph Traversals: BFS</a:t>
            </a:r>
          </a:p>
        </p:txBody>
      </p:sp>
    </p:spTree>
    <p:extLst>
      <p:ext uri="{BB962C8B-B14F-4D97-AF65-F5344CB8AC3E}">
        <p14:creationId xmlns:p14="http://schemas.microsoft.com/office/powerpoint/2010/main" val="247032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2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92281" y="1295400"/>
                <a:ext cx="9797392" cy="5257800"/>
              </a:xfrm>
            </p:spPr>
            <p:txBody>
              <a:bodyPr>
                <a:normAutofit/>
              </a:bodyPr>
              <a:lstStyle/>
              <a:p>
                <a:pPr marL="502920" indent="-342900" algn="just">
                  <a:spcBef>
                    <a:spcPts val="0"/>
                  </a:spcBef>
                </a:pPr>
                <a:r>
                  <a:rPr lang="en-US" altLang="zh-TW" dirty="0">
                    <a:latin typeface="Calibri" pitchFamily="34" charset="0"/>
                    <a:cs typeface="Calibri" pitchFamily="34" charset="0"/>
                  </a:rPr>
                  <a:t>A </a:t>
                </a:r>
                <a:r>
                  <a:rPr lang="en-US" altLang="zh-TW" b="1" dirty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graph</a:t>
                </a:r>
                <a:r>
                  <a:rPr lang="en-US" altLang="zh-TW" dirty="0">
                    <a:latin typeface="Calibri" pitchFamily="34" charset="0"/>
                    <a:cs typeface="Calibri" pitchFamily="34" charset="0"/>
                  </a:rPr>
                  <a:t> (network)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Calibri" pitchFamily="34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Calibri" pitchFamily="34" charset="0"/>
                      </a:rPr>
                      <m:t>=(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Calibri" pitchFamily="34" charset="0"/>
                      </a:rPr>
                      <m:t>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Calibri" pitchFamily="34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Calibri" pitchFamily="34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Calibri" pitchFamily="34" charset="0"/>
                      </a:rPr>
                      <m:t>)</m:t>
                    </m:r>
                  </m:oMath>
                </a14:m>
                <a:r>
                  <a:rPr lang="en-US" altLang="zh-TW" dirty="0">
                    <a:latin typeface="Calibri" pitchFamily="34" charset="0"/>
                    <a:cs typeface="Calibri" pitchFamily="34" charset="0"/>
                  </a:rPr>
                  <a:t> is a data structure containing a set of </a:t>
                </a:r>
                <a:r>
                  <a:rPr lang="en-US" altLang="zh-TW" b="1" dirty="0">
                    <a:latin typeface="Calibri" pitchFamily="34" charset="0"/>
                    <a:cs typeface="Calibri" pitchFamily="34" charset="0"/>
                  </a:rPr>
                  <a:t>vertices </a:t>
                </a:r>
                <a:r>
                  <a:rPr lang="en-US" altLang="zh-TW" dirty="0">
                    <a:latin typeface="Calibri" pitchFamily="34" charset="0"/>
                    <a:cs typeface="Calibri" pitchFamily="34" charset="0"/>
                  </a:rPr>
                  <a:t>(points/nodes)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Calibri" pitchFamily="34" charset="0"/>
                      </a:rPr>
                      <m:t>𝑉</m:t>
                    </m:r>
                  </m:oMath>
                </a14:m>
                <a:r>
                  <a:rPr lang="en-US" altLang="zh-TW" dirty="0">
                    <a:latin typeface="Calibri" pitchFamily="34" charset="0"/>
                    <a:cs typeface="Calibri" pitchFamily="34" charset="0"/>
                  </a:rPr>
                  <a:t>, and a set of </a:t>
                </a:r>
                <a:r>
                  <a:rPr lang="en-US" altLang="zh-TW" b="1" dirty="0">
                    <a:latin typeface="Calibri" pitchFamily="34" charset="0"/>
                    <a:cs typeface="Calibri" pitchFamily="34" charset="0"/>
                  </a:rPr>
                  <a:t>edges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cs typeface="Calibri" pitchFamily="34" charset="0"/>
                      </a:rPr>
                      <m:t>𝐸</m:t>
                    </m:r>
                  </m:oMath>
                </a14:m>
                <a:r>
                  <a:rPr lang="en-US" altLang="zh-TW" dirty="0">
                    <a:latin typeface="Calibri" pitchFamily="34" charset="0"/>
                    <a:cs typeface="Calibri" pitchFamily="34" charset="0"/>
                  </a:rPr>
                  <a:t>, where an edge in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cs typeface="Calibri" pitchFamily="34" charset="0"/>
                      </a:rPr>
                      <m:t>𝐸</m:t>
                    </m:r>
                  </m:oMath>
                </a14:m>
                <a:r>
                  <a:rPr lang="en-US" altLang="zh-TW" dirty="0">
                    <a:latin typeface="Calibri" pitchFamily="34" charset="0"/>
                    <a:cs typeface="Calibri" pitchFamily="34" charset="0"/>
                  </a:rPr>
                  <a:t> represents a connection between a pair of vertices in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Calibri" pitchFamily="34" charset="0"/>
                      </a:rPr>
                      <m:t>𝑉</m:t>
                    </m:r>
                  </m:oMath>
                </a14:m>
                <a:r>
                  <a:rPr lang="en-US" altLang="zh-TW" dirty="0">
                    <a:latin typeface="Calibri" pitchFamily="34" charset="0"/>
                    <a:cs typeface="Calibri" pitchFamily="34" charset="0"/>
                  </a:rPr>
                  <a:t>.</a:t>
                </a:r>
                <a:endParaRPr lang="en-US" altLang="zh-TW" sz="1400" dirty="0"/>
              </a:p>
              <a:p>
                <a:pPr marL="502920" indent="-342900" algn="just">
                  <a:spcBef>
                    <a:spcPts val="0"/>
                  </a:spcBef>
                </a:pPr>
                <a:endParaRPr lang="en-US" dirty="0"/>
              </a:p>
              <a:p>
                <a:pPr marL="502920" indent="-342900" algn="just">
                  <a:spcBef>
                    <a:spcPts val="0"/>
                  </a:spcBef>
                </a:pPr>
                <a:endParaRPr lang="en-US" dirty="0"/>
              </a:p>
              <a:p>
                <a:pPr marL="502920" indent="-342900" algn="just">
                  <a:spcBef>
                    <a:spcPts val="0"/>
                  </a:spcBef>
                </a:pPr>
                <a:endParaRPr lang="en-US" dirty="0"/>
              </a:p>
              <a:p>
                <a:pPr marL="502920" indent="-342900" algn="just">
                  <a:spcBef>
                    <a:spcPts val="0"/>
                  </a:spcBef>
                </a:pPr>
                <a:endParaRPr lang="en-US" dirty="0"/>
              </a:p>
              <a:p>
                <a:r>
                  <a:rPr lang="en-US" altLang="zh-TW" sz="2400" dirty="0">
                    <a:latin typeface="Calibri" pitchFamily="34" charset="0"/>
                    <a:cs typeface="Calibri" pitchFamily="34" charset="0"/>
                  </a:rPr>
                  <a:t>Useful in many applications:</a:t>
                </a:r>
              </a:p>
              <a:p>
                <a:pPr lvl="1"/>
                <a:r>
                  <a:rPr lang="en-US" altLang="en-US" dirty="0"/>
                  <a:t>Computer Networks</a:t>
                </a:r>
              </a:p>
              <a:p>
                <a:pPr lvl="1"/>
                <a:r>
                  <a:rPr lang="en-US" altLang="en-US" dirty="0"/>
                  <a:t>World Wide Web</a:t>
                </a:r>
              </a:p>
              <a:p>
                <a:pPr lvl="1"/>
                <a:r>
                  <a:rPr lang="en-US" altLang="en-US" dirty="0"/>
                  <a:t>Social Networks</a:t>
                </a:r>
              </a:p>
              <a:p>
                <a:pPr lvl="1"/>
                <a:r>
                  <a:rPr lang="en-US" altLang="en-US" dirty="0"/>
                  <a:t>Electric Circuits</a:t>
                </a:r>
              </a:p>
              <a:p>
                <a:pPr lvl="1"/>
                <a:r>
                  <a:rPr lang="en-US" altLang="en-US" dirty="0"/>
                  <a:t>Google Maps</a:t>
                </a:r>
                <a:endParaRPr lang="en-US" dirty="0"/>
              </a:p>
            </p:txBody>
          </p:sp>
        </mc:Choice>
        <mc:Fallback xmlns="">
          <p:sp>
            <p:nvSpPr>
              <p:cNvPr id="1024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92281" y="1295400"/>
                <a:ext cx="9797392" cy="5257800"/>
              </a:xfrm>
              <a:blipFill>
                <a:blip r:embed="rId5"/>
                <a:stretch>
                  <a:fillRect t="-812" r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9650" y="381000"/>
            <a:ext cx="6172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2</a:t>
            </a:fld>
            <a:endParaRPr lang="en-US">
              <a:latin typeface="Calibri"/>
            </a:endParaRPr>
          </a:p>
        </p:txBody>
      </p:sp>
      <p:grpSp>
        <p:nvGrpSpPr>
          <p:cNvPr id="5" name="Group 30">
            <a:extLst>
              <a:ext uri="{FF2B5EF4-FFF2-40B4-BE49-F238E27FC236}">
                <a16:creationId xmlns:a16="http://schemas.microsoft.com/office/drawing/2014/main" id="{3286B112-81E5-4264-94B9-0D4EB1E6C175}"/>
              </a:ext>
            </a:extLst>
          </p:cNvPr>
          <p:cNvGrpSpPr>
            <a:grpSpLocks/>
          </p:cNvGrpSpPr>
          <p:nvPr/>
        </p:nvGrpSpPr>
        <p:grpSpPr bwMode="auto">
          <a:xfrm>
            <a:off x="1605030" y="2617788"/>
            <a:ext cx="4695596" cy="811212"/>
            <a:chOff x="374" y="3578"/>
            <a:chExt cx="4829" cy="511"/>
          </a:xfrm>
        </p:grpSpPr>
        <p:sp>
          <p:nvSpPr>
            <p:cNvPr id="6" name="Text Box 31">
              <a:extLst>
                <a:ext uri="{FF2B5EF4-FFF2-40B4-BE49-F238E27FC236}">
                  <a16:creationId xmlns:a16="http://schemas.microsoft.com/office/drawing/2014/main" id="{CB6F0CF9-9CA8-40C7-90E8-B6359BD35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" y="3578"/>
              <a:ext cx="250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None/>
              </a:pPr>
              <a:r>
                <a:rPr kumimoji="0" lang="en-US" altLang="en-US" sz="2200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 (G)= { A, B, C, D}</a:t>
              </a:r>
            </a:p>
          </p:txBody>
        </p:sp>
        <p:sp>
          <p:nvSpPr>
            <p:cNvPr id="7" name="Text Box 32">
              <a:extLst>
                <a:ext uri="{FF2B5EF4-FFF2-40B4-BE49-F238E27FC236}">
                  <a16:creationId xmlns:a16="http://schemas.microsoft.com/office/drawing/2014/main" id="{4E9BF33A-178D-483B-BC75-2E7BA9E482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" y="3818"/>
              <a:ext cx="482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None/>
              </a:pPr>
              <a:r>
                <a:rPr kumimoji="0" lang="en-US" altLang="en-US" sz="2200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 (G)= { (A, B), (A, C), (B, C), (B, D) }</a:t>
              </a:r>
            </a:p>
          </p:txBody>
        </p:sp>
      </p:grpSp>
      <p:grpSp>
        <p:nvGrpSpPr>
          <p:cNvPr id="8" name="Group 1">
            <a:extLst>
              <a:ext uri="{FF2B5EF4-FFF2-40B4-BE49-F238E27FC236}">
                <a16:creationId xmlns:a16="http://schemas.microsoft.com/office/drawing/2014/main" id="{07CE5C81-5FF3-40F6-9B76-7BC4893D9283}"/>
              </a:ext>
            </a:extLst>
          </p:cNvPr>
          <p:cNvGrpSpPr>
            <a:grpSpLocks/>
          </p:cNvGrpSpPr>
          <p:nvPr/>
        </p:nvGrpSpPr>
        <p:grpSpPr bwMode="auto">
          <a:xfrm>
            <a:off x="8141451" y="2364853"/>
            <a:ext cx="2089050" cy="2228044"/>
            <a:chOff x="2800350" y="1672414"/>
            <a:chExt cx="2419350" cy="2700502"/>
          </a:xfrm>
        </p:grpSpPr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2A6AAD79-27EA-496A-BA18-ABC73ACE4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0350" y="2133600"/>
              <a:ext cx="576263" cy="576263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None/>
              </a:pPr>
              <a:r>
                <a:rPr kumimoji="0" lang="en-US" altLang="zh-TW" sz="3200" dirty="0">
                  <a:solidFill>
                    <a:srgbClr val="2F2B20"/>
                  </a:solidFill>
                  <a:latin typeface="Arial" pitchFamily="34" charset="0"/>
                  <a:ea typeface="新細明體" pitchFamily="18" charset="-120"/>
                </a:rPr>
                <a:t>A</a:t>
              </a:r>
            </a:p>
          </p:txBody>
        </p:sp>
        <p:sp>
          <p:nvSpPr>
            <p:cNvPr id="10" name="Line 5">
              <a:extLst>
                <a:ext uri="{FF2B5EF4-FFF2-40B4-BE49-F238E27FC236}">
                  <a16:creationId xmlns:a16="http://schemas.microsoft.com/office/drawing/2014/main" id="{C22007F8-758D-4B98-8D29-A0A1C9A563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6613" y="2492375"/>
              <a:ext cx="1295400" cy="288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2F2B20"/>
                </a:solidFill>
                <a:latin typeface="Calibri"/>
              </a:endParaRPr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293705F1-D74D-4F1C-8A7B-1D953F98F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3438" y="2520950"/>
              <a:ext cx="576262" cy="57626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None/>
              </a:pPr>
              <a:r>
                <a:rPr kumimoji="0" lang="en-US" altLang="zh-TW" sz="3200" dirty="0">
                  <a:solidFill>
                    <a:srgbClr val="2F2B20"/>
                  </a:solidFill>
                  <a:latin typeface="Arial" pitchFamily="34" charset="0"/>
                  <a:ea typeface="新細明體" pitchFamily="18" charset="-120"/>
                </a:rPr>
                <a:t>C</a:t>
              </a:r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A628B0A2-8A73-4278-B25F-06AA49ED8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6259" y="3796653"/>
              <a:ext cx="576262" cy="576263"/>
            </a:xfrm>
            <a:prstGeom prst="ellipse">
              <a:avLst/>
            </a:prstGeom>
            <a:solidFill>
              <a:srgbClr val="CCFF99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None/>
              </a:pPr>
              <a:r>
                <a:rPr kumimoji="0" lang="en-US" altLang="zh-TW" sz="3200" dirty="0">
                  <a:solidFill>
                    <a:srgbClr val="2F2B20"/>
                  </a:solidFill>
                  <a:latin typeface="Arial" pitchFamily="34" charset="0"/>
                  <a:ea typeface="新細明體" pitchFamily="18" charset="-120"/>
                </a:rPr>
                <a:t>D</a:t>
              </a:r>
            </a:p>
          </p:txBody>
        </p:sp>
        <p:sp>
          <p:nvSpPr>
            <p:cNvPr id="13" name="Oval 8">
              <a:extLst>
                <a:ext uri="{FF2B5EF4-FFF2-40B4-BE49-F238E27FC236}">
                  <a16:creationId xmlns:a16="http://schemas.microsoft.com/office/drawing/2014/main" id="{4FF93E6D-229A-417B-A031-00754B5A6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7005" y="3242503"/>
              <a:ext cx="576263" cy="576262"/>
            </a:xfrm>
            <a:prstGeom prst="ellipse">
              <a:avLst/>
            </a:prstGeom>
            <a:solidFill>
              <a:srgbClr val="FF33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None/>
              </a:pPr>
              <a:r>
                <a:rPr kumimoji="0" lang="en-US" altLang="zh-TW" sz="3200" dirty="0">
                  <a:solidFill>
                    <a:srgbClr val="2F2B20"/>
                  </a:solidFill>
                  <a:latin typeface="Arial" pitchFamily="34" charset="0"/>
                  <a:ea typeface="新細明體" pitchFamily="18" charset="-120"/>
                </a:rPr>
                <a:t>B</a:t>
              </a:r>
            </a:p>
          </p:txBody>
        </p:sp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4E6FD003-D2CD-4C4E-BE69-6C087AAFBD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87687" y="2709863"/>
              <a:ext cx="793" cy="5326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2F2B20"/>
                </a:solidFill>
                <a:latin typeface="Calibri"/>
              </a:endParaRPr>
            </a:p>
          </p:txBody>
        </p:sp>
        <p:sp>
          <p:nvSpPr>
            <p:cNvPr id="15" name="Line 11">
              <a:extLst>
                <a:ext uri="{FF2B5EF4-FFF2-40B4-BE49-F238E27FC236}">
                  <a16:creationId xmlns:a16="http://schemas.microsoft.com/office/drawing/2014/main" id="{4A0A1F0E-4C9C-4ED3-BF8E-EE77C8B95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5019" y="3699042"/>
              <a:ext cx="503238" cy="2694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2F2B20"/>
                </a:solidFill>
                <a:latin typeface="Calibri"/>
              </a:endParaRP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77628365-B45D-49F2-8B26-85B0AEA130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3267" y="2940050"/>
              <a:ext cx="1244457" cy="4746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2F2B20"/>
                </a:solidFill>
                <a:latin typeface="Calibri"/>
              </a:endParaRPr>
            </a:p>
          </p:txBody>
        </p:sp>
        <p:sp>
          <p:nvSpPr>
            <p:cNvPr id="17" name="AutoShape 14">
              <a:extLst>
                <a:ext uri="{FF2B5EF4-FFF2-40B4-BE49-F238E27FC236}">
                  <a16:creationId xmlns:a16="http://schemas.microsoft.com/office/drawing/2014/main" id="{380149BD-2C3A-46F3-AD50-29FE978F8B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744632">
              <a:off x="3929418" y="1986387"/>
              <a:ext cx="902549" cy="274604"/>
            </a:xfrm>
            <a:prstGeom prst="rightArrow">
              <a:avLst>
                <a:gd name="adj1" fmla="val 50000"/>
                <a:gd name="adj2" fmla="val 94061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None/>
              </a:pPr>
              <a:endParaRPr kumimoji="0" lang="en-US" altLang="en-US" sz="1800">
                <a:solidFill>
                  <a:srgbClr val="2F2B20"/>
                </a:solidFill>
                <a:latin typeface="Arial" pitchFamily="34" charset="0"/>
              </a:endParaRPr>
            </a:p>
          </p:txBody>
        </p:sp>
        <p:sp>
          <p:nvSpPr>
            <p:cNvPr id="18" name="AutoShape 15">
              <a:extLst>
                <a:ext uri="{FF2B5EF4-FFF2-40B4-BE49-F238E27FC236}">
                  <a16:creationId xmlns:a16="http://schemas.microsoft.com/office/drawing/2014/main" id="{0E407DB0-DD37-4F34-8FF6-D080EAA0048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474893" y="3577755"/>
              <a:ext cx="943789" cy="273290"/>
            </a:xfrm>
            <a:prstGeom prst="rightArrow">
              <a:avLst>
                <a:gd name="adj1" fmla="val 50000"/>
                <a:gd name="adj2" fmla="val 94061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None/>
              </a:pPr>
              <a:endParaRPr kumimoji="0" lang="en-US" altLang="en-US" sz="1800">
                <a:solidFill>
                  <a:srgbClr val="2F2B20"/>
                </a:solidFill>
                <a:latin typeface="Arial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0929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6157914" y="16002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  <a:endParaRPr kumimoji="0" lang="en-US" altLang="en-US" sz="4000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6157914" y="29718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7377114" y="16002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400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7377114" y="29718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8748714" y="16002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8748714" y="29718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9967914" y="16002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9967914" y="2971800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>
                <a:sym typeface="Symbol" pitchFamily="18" charset="2"/>
              </a:rPr>
              <a:t>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397626" y="1143001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r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7605714" y="1143001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s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8980488" y="1143001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t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0159916" y="114300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u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6251576" y="35052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v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7464426" y="3505201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w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8885223" y="3505200"/>
            <a:ext cx="298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x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0128251" y="35052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/>
              <a:t>y</a:t>
            </a:r>
          </a:p>
        </p:txBody>
      </p:sp>
      <p:cxnSp>
        <p:nvCxnSpPr>
          <p:cNvPr id="21" name="AutoShape 18"/>
          <p:cNvCxnSpPr>
            <a:cxnSpLocks noChangeShapeType="1"/>
            <a:stCxn id="6" idx="0"/>
            <a:endCxn id="4" idx="4"/>
          </p:cNvCxnSpPr>
          <p:nvPr/>
        </p:nvCxnSpPr>
        <p:spPr bwMode="auto">
          <a:xfrm flipV="1">
            <a:off x="6432550" y="2147888"/>
            <a:ext cx="0" cy="823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19"/>
          <p:cNvCxnSpPr>
            <a:cxnSpLocks noChangeShapeType="1"/>
            <a:stCxn id="4" idx="6"/>
            <a:endCxn id="7" idx="2"/>
          </p:cNvCxnSpPr>
          <p:nvPr/>
        </p:nvCxnSpPr>
        <p:spPr bwMode="auto">
          <a:xfrm>
            <a:off x="6705601" y="1874838"/>
            <a:ext cx="6715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0"/>
          <p:cNvCxnSpPr>
            <a:cxnSpLocks noChangeShapeType="1"/>
            <a:stCxn id="7" idx="4"/>
            <a:endCxn id="8" idx="0"/>
          </p:cNvCxnSpPr>
          <p:nvPr/>
        </p:nvCxnSpPr>
        <p:spPr bwMode="auto">
          <a:xfrm>
            <a:off x="7651750" y="2147888"/>
            <a:ext cx="0" cy="823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1"/>
          <p:cNvCxnSpPr>
            <a:cxnSpLocks noChangeShapeType="1"/>
            <a:stCxn id="8" idx="7"/>
            <a:endCxn id="9" idx="3"/>
          </p:cNvCxnSpPr>
          <p:nvPr/>
        </p:nvCxnSpPr>
        <p:spPr bwMode="auto">
          <a:xfrm flipV="1">
            <a:off x="7843839" y="2066925"/>
            <a:ext cx="985837" cy="985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22"/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7924801" y="3246438"/>
            <a:ext cx="8239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23"/>
          <p:cNvCxnSpPr>
            <a:cxnSpLocks noChangeShapeType="1"/>
            <a:stCxn id="10" idx="0"/>
            <a:endCxn id="9" idx="4"/>
          </p:cNvCxnSpPr>
          <p:nvPr/>
        </p:nvCxnSpPr>
        <p:spPr bwMode="auto">
          <a:xfrm flipV="1">
            <a:off x="9023350" y="2147888"/>
            <a:ext cx="0" cy="823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24"/>
          <p:cNvCxnSpPr>
            <a:cxnSpLocks noChangeShapeType="1"/>
            <a:stCxn id="9" idx="6"/>
            <a:endCxn id="11" idx="2"/>
          </p:cNvCxnSpPr>
          <p:nvPr/>
        </p:nvCxnSpPr>
        <p:spPr bwMode="auto">
          <a:xfrm>
            <a:off x="9296401" y="1874838"/>
            <a:ext cx="6715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25"/>
          <p:cNvCxnSpPr>
            <a:cxnSpLocks noChangeShapeType="1"/>
            <a:stCxn id="10" idx="6"/>
            <a:endCxn id="12" idx="2"/>
          </p:cNvCxnSpPr>
          <p:nvPr/>
        </p:nvCxnSpPr>
        <p:spPr bwMode="auto">
          <a:xfrm>
            <a:off x="9296401" y="3246438"/>
            <a:ext cx="6715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6"/>
          <p:cNvCxnSpPr>
            <a:cxnSpLocks noChangeShapeType="1"/>
            <a:stCxn id="12" idx="0"/>
            <a:endCxn id="11" idx="4"/>
          </p:cNvCxnSpPr>
          <p:nvPr/>
        </p:nvCxnSpPr>
        <p:spPr bwMode="auto">
          <a:xfrm flipV="1">
            <a:off x="10242550" y="2147888"/>
            <a:ext cx="0" cy="823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6"/>
          <p:cNvCxnSpPr>
            <a:cxnSpLocks noChangeShapeType="1"/>
            <a:stCxn id="10" idx="7"/>
            <a:endCxn id="11" idx="3"/>
          </p:cNvCxnSpPr>
          <p:nvPr/>
        </p:nvCxnSpPr>
        <p:spPr bwMode="auto">
          <a:xfrm flipV="1">
            <a:off x="9215439" y="2066925"/>
            <a:ext cx="833437" cy="985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Oval 4"/>
          <p:cNvSpPr>
            <a:spLocks noChangeArrowheads="1"/>
          </p:cNvSpPr>
          <p:nvPr/>
        </p:nvSpPr>
        <p:spPr bwMode="auto">
          <a:xfrm>
            <a:off x="7377114" y="1600200"/>
            <a:ext cx="547687" cy="5476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>
                <a:solidFill>
                  <a:schemeClr val="bg1"/>
                </a:solidFill>
                <a:sym typeface="Symbol" pitchFamily="18" charset="2"/>
              </a:rPr>
              <a:t>0</a:t>
            </a:r>
          </a:p>
        </p:txBody>
      </p:sp>
      <p:sp>
        <p:nvSpPr>
          <p:cNvPr id="35" name="Oval 2"/>
          <p:cNvSpPr>
            <a:spLocks noChangeArrowheads="1"/>
          </p:cNvSpPr>
          <p:nvPr/>
        </p:nvSpPr>
        <p:spPr bwMode="auto">
          <a:xfrm>
            <a:off x="6157914" y="1600200"/>
            <a:ext cx="547687" cy="5476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6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7377114" y="1600200"/>
            <a:ext cx="547687" cy="5476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 dirty="0">
                <a:solidFill>
                  <a:schemeClr val="bg1"/>
                </a:solidFill>
                <a:sym typeface="Symbol" pitchFamily="18" charset="2"/>
              </a:rPr>
              <a:t>0</a:t>
            </a:r>
            <a:endParaRPr kumimoji="0" lang="en-US" altLang="en-US" sz="2600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37" name="Oval 5"/>
          <p:cNvSpPr>
            <a:spLocks noChangeArrowheads="1"/>
          </p:cNvSpPr>
          <p:nvPr/>
        </p:nvSpPr>
        <p:spPr bwMode="auto">
          <a:xfrm>
            <a:off x="7377114" y="2971800"/>
            <a:ext cx="547687" cy="5476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600">
                <a:solidFill>
                  <a:schemeClr val="bg1"/>
                </a:solidFill>
                <a:sym typeface="Symbol" pitchFamily="18" charset="2"/>
              </a:rPr>
              <a:t>1</a:t>
            </a:r>
          </a:p>
        </p:txBody>
      </p:sp>
      <p:cxnSp>
        <p:nvCxnSpPr>
          <p:cNvPr id="38" name="AutoShape 19"/>
          <p:cNvCxnSpPr>
            <a:cxnSpLocks noChangeShapeType="1"/>
            <a:stCxn id="35" idx="6"/>
            <a:endCxn id="36" idx="2"/>
          </p:cNvCxnSpPr>
          <p:nvPr/>
        </p:nvCxnSpPr>
        <p:spPr bwMode="auto">
          <a:xfrm>
            <a:off x="6705601" y="1874838"/>
            <a:ext cx="671513" cy="0"/>
          </a:xfrm>
          <a:prstGeom prst="straightConnector1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20"/>
          <p:cNvCxnSpPr>
            <a:cxnSpLocks noChangeShapeType="1"/>
            <a:stCxn id="36" idx="4"/>
            <a:endCxn id="37" idx="0"/>
          </p:cNvCxnSpPr>
          <p:nvPr/>
        </p:nvCxnSpPr>
        <p:spPr bwMode="auto">
          <a:xfrm>
            <a:off x="7651750" y="2147888"/>
            <a:ext cx="0" cy="823912"/>
          </a:xfrm>
          <a:prstGeom prst="straightConnector1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7377114" y="2971800"/>
            <a:ext cx="547687" cy="5476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 dirty="0">
                <a:solidFill>
                  <a:schemeClr val="bg1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45" name="Oval 6"/>
          <p:cNvSpPr>
            <a:spLocks noChangeArrowheads="1"/>
          </p:cNvSpPr>
          <p:nvPr/>
        </p:nvSpPr>
        <p:spPr bwMode="auto">
          <a:xfrm>
            <a:off x="8748714" y="1600200"/>
            <a:ext cx="547687" cy="5476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>
                <a:solidFill>
                  <a:schemeClr val="bg1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46" name="Oval 7"/>
          <p:cNvSpPr>
            <a:spLocks noChangeArrowheads="1"/>
          </p:cNvSpPr>
          <p:nvPr/>
        </p:nvSpPr>
        <p:spPr bwMode="auto">
          <a:xfrm>
            <a:off x="8748714" y="2971800"/>
            <a:ext cx="547687" cy="5476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>
                <a:solidFill>
                  <a:schemeClr val="bg1"/>
                </a:solidFill>
                <a:sym typeface="Symbol" pitchFamily="18" charset="2"/>
              </a:rPr>
              <a:t>2</a:t>
            </a:r>
          </a:p>
        </p:txBody>
      </p:sp>
      <p:cxnSp>
        <p:nvCxnSpPr>
          <p:cNvPr id="47" name="AutoShape 21"/>
          <p:cNvCxnSpPr>
            <a:cxnSpLocks noChangeShapeType="1"/>
            <a:stCxn id="44" idx="7"/>
            <a:endCxn id="45" idx="3"/>
          </p:cNvCxnSpPr>
          <p:nvPr/>
        </p:nvCxnSpPr>
        <p:spPr bwMode="auto">
          <a:xfrm flipV="1">
            <a:off x="7843839" y="2066925"/>
            <a:ext cx="985837" cy="985838"/>
          </a:xfrm>
          <a:prstGeom prst="straightConnector1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22"/>
          <p:cNvCxnSpPr>
            <a:cxnSpLocks noChangeShapeType="1"/>
            <a:stCxn id="44" idx="6"/>
            <a:endCxn id="46" idx="2"/>
          </p:cNvCxnSpPr>
          <p:nvPr/>
        </p:nvCxnSpPr>
        <p:spPr bwMode="auto">
          <a:xfrm>
            <a:off x="7924801" y="3246438"/>
            <a:ext cx="823913" cy="0"/>
          </a:xfrm>
          <a:prstGeom prst="straightConnector1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9" name="Group 41"/>
          <p:cNvGrpSpPr>
            <a:grpSpLocks/>
          </p:cNvGrpSpPr>
          <p:nvPr/>
        </p:nvGrpSpPr>
        <p:grpSpPr bwMode="auto">
          <a:xfrm>
            <a:off x="6096000" y="4279392"/>
            <a:ext cx="1371600" cy="609600"/>
            <a:chOff x="288" y="3312"/>
            <a:chExt cx="864" cy="384"/>
          </a:xfrm>
        </p:grpSpPr>
        <p:sp>
          <p:nvSpPr>
            <p:cNvPr id="51" name="Rectangle 37"/>
            <p:cNvSpPr>
              <a:spLocks noChangeArrowheads="1"/>
            </p:cNvSpPr>
            <p:nvPr/>
          </p:nvSpPr>
          <p:spPr bwMode="auto">
            <a:xfrm>
              <a:off x="288" y="3312"/>
              <a:ext cx="43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3200" i="1" dirty="0"/>
                <a:t>Q</a:t>
              </a:r>
            </a:p>
          </p:txBody>
        </p:sp>
        <p:sp>
          <p:nvSpPr>
            <p:cNvPr id="52" name="Rectangle 38"/>
            <p:cNvSpPr>
              <a:spLocks noChangeArrowheads="1"/>
            </p:cNvSpPr>
            <p:nvPr/>
          </p:nvSpPr>
          <p:spPr bwMode="auto">
            <a:xfrm>
              <a:off x="720" y="3312"/>
              <a:ext cx="432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dirty="0">
                  <a:cs typeface="Times New Roman" pitchFamily="18" charset="0"/>
                </a:rPr>
                <a:t>Ø</a:t>
              </a:r>
              <a:endParaRPr kumimoji="0" lang="en-US" altLang="en-US" sz="4000" i="1" dirty="0">
                <a:sym typeface="Zed"/>
              </a:endParaRPr>
            </a:p>
          </p:txBody>
        </p:sp>
      </p:grpSp>
      <p:sp>
        <p:nvSpPr>
          <p:cNvPr id="54" name="Oval 2"/>
          <p:cNvSpPr>
            <a:spLocks noChangeArrowheads="1"/>
          </p:cNvSpPr>
          <p:nvPr/>
        </p:nvSpPr>
        <p:spPr bwMode="auto">
          <a:xfrm>
            <a:off x="6157914" y="1600200"/>
            <a:ext cx="547687" cy="5476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ts val="1200"/>
              </a:spcBef>
              <a:buClrTx/>
              <a:buNone/>
            </a:pPr>
            <a:r>
              <a:rPr kumimoji="0" lang="en-US" altLang="en-US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Oval 3"/>
          <p:cNvSpPr>
            <a:spLocks noChangeArrowheads="1"/>
          </p:cNvSpPr>
          <p:nvPr/>
        </p:nvSpPr>
        <p:spPr bwMode="auto">
          <a:xfrm>
            <a:off x="6157914" y="2971800"/>
            <a:ext cx="547687" cy="5476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>
                <a:solidFill>
                  <a:schemeClr val="bg1"/>
                </a:solidFill>
                <a:sym typeface="Symbol" pitchFamily="18" charset="2"/>
              </a:rPr>
              <a:t>2</a:t>
            </a:r>
          </a:p>
        </p:txBody>
      </p:sp>
      <p:cxnSp>
        <p:nvCxnSpPr>
          <p:cNvPr id="56" name="AutoShape 18"/>
          <p:cNvCxnSpPr>
            <a:cxnSpLocks noChangeShapeType="1"/>
            <a:stCxn id="55" idx="0"/>
            <a:endCxn id="54" idx="4"/>
          </p:cNvCxnSpPr>
          <p:nvPr/>
        </p:nvCxnSpPr>
        <p:spPr bwMode="auto">
          <a:xfrm flipV="1">
            <a:off x="6431757" y="2147888"/>
            <a:ext cx="0" cy="823912"/>
          </a:xfrm>
          <a:prstGeom prst="straightConnector1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8748712" y="1585914"/>
            <a:ext cx="547688" cy="5476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 dirty="0">
                <a:solidFill>
                  <a:schemeClr val="bg1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58" name="Oval 8"/>
          <p:cNvSpPr>
            <a:spLocks noChangeArrowheads="1"/>
          </p:cNvSpPr>
          <p:nvPr/>
        </p:nvSpPr>
        <p:spPr bwMode="auto">
          <a:xfrm>
            <a:off x="9967912" y="1585914"/>
            <a:ext cx="547688" cy="54768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>
                <a:solidFill>
                  <a:schemeClr val="bg1"/>
                </a:solidFill>
                <a:sym typeface="Symbol" pitchFamily="18" charset="2"/>
              </a:rPr>
              <a:t>3</a:t>
            </a:r>
          </a:p>
        </p:txBody>
      </p:sp>
      <p:cxnSp>
        <p:nvCxnSpPr>
          <p:cNvPr id="59" name="AutoShape 24"/>
          <p:cNvCxnSpPr>
            <a:cxnSpLocks noChangeShapeType="1"/>
            <a:stCxn id="57" idx="6"/>
            <a:endCxn id="58" idx="2"/>
          </p:cNvCxnSpPr>
          <p:nvPr/>
        </p:nvCxnSpPr>
        <p:spPr bwMode="auto">
          <a:xfrm>
            <a:off x="9296400" y="1860551"/>
            <a:ext cx="671513" cy="0"/>
          </a:xfrm>
          <a:prstGeom prst="straightConnector1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Oval 7"/>
          <p:cNvSpPr>
            <a:spLocks noChangeArrowheads="1"/>
          </p:cNvSpPr>
          <p:nvPr/>
        </p:nvSpPr>
        <p:spPr bwMode="auto">
          <a:xfrm>
            <a:off x="8748712" y="2971801"/>
            <a:ext cx="547688" cy="5476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 dirty="0">
                <a:solidFill>
                  <a:schemeClr val="bg1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61" name="Oval 9"/>
          <p:cNvSpPr>
            <a:spLocks noChangeArrowheads="1"/>
          </p:cNvSpPr>
          <p:nvPr/>
        </p:nvSpPr>
        <p:spPr bwMode="auto">
          <a:xfrm>
            <a:off x="9967912" y="2971801"/>
            <a:ext cx="547688" cy="54768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>
                <a:solidFill>
                  <a:schemeClr val="bg1"/>
                </a:solidFill>
                <a:sym typeface="Symbol" pitchFamily="18" charset="2"/>
              </a:rPr>
              <a:t>3</a:t>
            </a:r>
          </a:p>
        </p:txBody>
      </p:sp>
      <p:cxnSp>
        <p:nvCxnSpPr>
          <p:cNvPr id="62" name="AutoShape 25"/>
          <p:cNvCxnSpPr>
            <a:cxnSpLocks noChangeShapeType="1"/>
            <a:stCxn id="60" idx="6"/>
            <a:endCxn id="61" idx="2"/>
          </p:cNvCxnSpPr>
          <p:nvPr/>
        </p:nvCxnSpPr>
        <p:spPr bwMode="auto">
          <a:xfrm>
            <a:off x="9296400" y="3245644"/>
            <a:ext cx="671512" cy="0"/>
          </a:xfrm>
          <a:prstGeom prst="straightConnector1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Oval 7"/>
          <p:cNvSpPr>
            <a:spLocks noChangeArrowheads="1"/>
          </p:cNvSpPr>
          <p:nvPr/>
        </p:nvSpPr>
        <p:spPr bwMode="auto">
          <a:xfrm>
            <a:off x="6162040" y="2971801"/>
            <a:ext cx="547688" cy="5476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 dirty="0">
                <a:solidFill>
                  <a:schemeClr val="bg1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65" name="Oval 7"/>
          <p:cNvSpPr>
            <a:spLocks noChangeArrowheads="1"/>
          </p:cNvSpPr>
          <p:nvPr/>
        </p:nvSpPr>
        <p:spPr bwMode="auto">
          <a:xfrm>
            <a:off x="9972040" y="1590041"/>
            <a:ext cx="547688" cy="5476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 dirty="0">
                <a:solidFill>
                  <a:schemeClr val="bg1"/>
                </a:solidFill>
                <a:sym typeface="Symbol" pitchFamily="18" charset="2"/>
              </a:rPr>
              <a:t>3</a:t>
            </a:r>
          </a:p>
        </p:txBody>
      </p:sp>
      <p:sp>
        <p:nvSpPr>
          <p:cNvPr id="64" name="Oval 7"/>
          <p:cNvSpPr>
            <a:spLocks noChangeArrowheads="1"/>
          </p:cNvSpPr>
          <p:nvPr/>
        </p:nvSpPr>
        <p:spPr bwMode="auto">
          <a:xfrm>
            <a:off x="9972040" y="2971801"/>
            <a:ext cx="547688" cy="5476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 dirty="0">
                <a:solidFill>
                  <a:schemeClr val="bg1"/>
                </a:solidFill>
                <a:sym typeface="Symbol" pitchFamily="18" charset="2"/>
              </a:rPr>
              <a:t>3</a:t>
            </a:r>
          </a:p>
        </p:txBody>
      </p:sp>
      <p:sp>
        <p:nvSpPr>
          <p:cNvPr id="66" name="Slide Number Placeholder 2">
            <a:extLst>
              <a:ext uri="{FF2B5EF4-FFF2-40B4-BE49-F238E27FC236}">
                <a16:creationId xmlns:a16="http://schemas.microsoft.com/office/drawing/2014/main" id="{0B2D126D-AF75-4B0B-82B6-2F8EB098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20</a:t>
            </a:fld>
            <a:endParaRPr lang="en-US">
              <a:latin typeface="Calibri"/>
            </a:endParaRP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BA20BEAD-AF6B-409B-BDCB-DDDDD3F56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325880"/>
            <a:ext cx="845820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BFS(G, 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for each vertex u </a:t>
            </a:r>
            <a:r>
              <a:rPr kumimoji="0" lang="en-US" altLang="en-US" sz="1800" dirty="0">
                <a:latin typeface="Arial" pitchFamily="34" charset="0"/>
                <a:sym typeface="Symbol" pitchFamily="18" charset="2"/>
              </a:rPr>
              <a:t></a:t>
            </a:r>
            <a:r>
              <a:rPr kumimoji="0" lang="en-US" altLang="en-US" sz="1800" dirty="0"/>
              <a:t> V [G] – {s}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color [u] ← WHITE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d [u] ← </a:t>
            </a:r>
            <a:r>
              <a:rPr kumimoji="0" lang="en-US" altLang="en-US" sz="1800" dirty="0">
                <a:cs typeface="Times New Roman" pitchFamily="18" charset="0"/>
              </a:rPr>
              <a:t>∞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</a:t>
            </a:r>
            <a:r>
              <a:rPr kumimoji="0" lang="el-GR" altLang="en-US" sz="1800" dirty="0">
                <a:cs typeface="Times New Roman" pitchFamily="18" charset="0"/>
              </a:rPr>
              <a:t>π</a:t>
            </a:r>
            <a:r>
              <a:rPr kumimoji="0" lang="en-US" altLang="en-US" sz="1800" dirty="0"/>
              <a:t>[u] ← NIL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Q ← </a:t>
            </a:r>
            <a:r>
              <a:rPr kumimoji="0" lang="en-US" altLang="en-US" sz="1800" dirty="0">
                <a:cs typeface="Times New Roman" pitchFamily="18" charset="0"/>
              </a:rPr>
              <a:t>Ø</a:t>
            </a:r>
            <a:endParaRPr kumimoji="0" lang="en-US" altLang="en-US" sz="18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d [s] ← 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</a:t>
            </a:r>
            <a:r>
              <a:rPr kumimoji="0" lang="el-GR" altLang="en-US" sz="1800" dirty="0">
                <a:cs typeface="Times New Roman" pitchFamily="18" charset="0"/>
              </a:rPr>
              <a:t>π</a:t>
            </a:r>
            <a:r>
              <a:rPr kumimoji="0" lang="en-US" altLang="en-US" sz="1800" dirty="0"/>
              <a:t>[s] ← NIL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color[s] ← GREY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ENQUEUE (Q, 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</a:t>
            </a:r>
            <a:r>
              <a:rPr kumimoji="0" lang="en-US" altLang="en-US" sz="1800" dirty="0">
                <a:solidFill>
                  <a:srgbClr val="FF0000"/>
                </a:solidFill>
              </a:rPr>
              <a:t>while (Q ≠  </a:t>
            </a:r>
            <a:r>
              <a:rPr kumimoji="0" lang="en-US" altLang="en-US" sz="1800" dirty="0">
                <a:solidFill>
                  <a:srgbClr val="FF0000"/>
                </a:solidFill>
                <a:cs typeface="Times New Roman" pitchFamily="18" charset="0"/>
              </a:rPr>
              <a:t>Ø)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u ← DEQUEUE (Q)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for each v </a:t>
            </a:r>
            <a:r>
              <a:rPr kumimoji="0" lang="en-US" altLang="en-US" sz="1800" dirty="0">
                <a:solidFill>
                  <a:srgbClr val="FF0000"/>
                </a:solidFill>
                <a:latin typeface="Arial" pitchFamily="34" charset="0"/>
                <a:sym typeface="Symbol" pitchFamily="18" charset="2"/>
              </a:rPr>
              <a:t> </a:t>
            </a:r>
            <a:r>
              <a:rPr kumimoji="0" lang="en-US" altLang="en-US" sz="1800" dirty="0">
                <a:solidFill>
                  <a:srgbClr val="FF0000"/>
                </a:solidFill>
              </a:rPr>
              <a:t>Adj[u]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   </a:t>
            </a:r>
            <a:r>
              <a:rPr kumimoji="0" lang="en-US" altLang="en-US" sz="1800" dirty="0"/>
              <a:t>    </a:t>
            </a:r>
            <a:r>
              <a:rPr kumimoji="0" lang="en-US" altLang="en-US" sz="1800" dirty="0">
                <a:solidFill>
                  <a:srgbClr val="FF0000"/>
                </a:solidFill>
              </a:rPr>
              <a:t>do if color [v] = WHITE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               color [v] ← GREY 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               d [v] ← d [u] + 1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cs typeface="Times New Roman" pitchFamily="18" charset="0"/>
              </a:rPr>
              <a:t>                           </a:t>
            </a:r>
            <a:r>
              <a:rPr kumimoji="0" lang="el-GR" altLang="en-US" sz="1800" dirty="0">
                <a:cs typeface="Times New Roman" pitchFamily="18" charset="0"/>
              </a:rPr>
              <a:t>π</a:t>
            </a:r>
            <a:r>
              <a:rPr kumimoji="0" lang="en-US" altLang="en-US" sz="1800" dirty="0"/>
              <a:t>[v] ← u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               ENQUEUE(Q,  v)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color [u] ← BLACK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5534700E-1A0C-4492-B562-103D1E900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650" y="381000"/>
            <a:ext cx="973791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Graph Traversals: BFS</a:t>
            </a:r>
          </a:p>
        </p:txBody>
      </p:sp>
    </p:spTree>
    <p:extLst>
      <p:ext uri="{BB962C8B-B14F-4D97-AF65-F5344CB8AC3E}">
        <p14:creationId xmlns:p14="http://schemas.microsoft.com/office/powerpoint/2010/main" val="1139578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663535" y="2206859"/>
            <a:ext cx="41440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rgbClr val="FF0000"/>
                </a:solidFill>
              </a:rPr>
              <a:t>What will be the running time?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415507" y="1572406"/>
            <a:ext cx="3641725" cy="430213"/>
            <a:chOff x="2496" y="1104"/>
            <a:chExt cx="2294" cy="271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888" y="1104"/>
              <a:ext cx="19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b="1" i="1" dirty="0">
                  <a:solidFill>
                    <a:srgbClr val="00B050"/>
                  </a:solidFill>
                </a:rPr>
                <a:t>Touch every vertex: O(n)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2496" y="1248"/>
              <a:ext cx="346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378454" y="4295777"/>
            <a:ext cx="5497515" cy="430213"/>
            <a:chOff x="2394" y="1790"/>
            <a:chExt cx="3463" cy="271"/>
          </a:xfrm>
        </p:grpSpPr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778" y="1790"/>
              <a:ext cx="307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b="1" i="1" dirty="0">
                  <a:solidFill>
                    <a:srgbClr val="00B050"/>
                  </a:solidFill>
                </a:rPr>
                <a:t>Each vertex is dequeued only once : O(n)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2394" y="1938"/>
              <a:ext cx="346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>
                <a:solidFill>
                  <a:srgbClr val="00B050"/>
                </a:solidFill>
              </a:endParaRPr>
            </a:p>
          </p:txBody>
        </p:sp>
      </p:grp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5663534" y="2611387"/>
            <a:ext cx="37810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rgbClr val="00B050"/>
                </a:solidFill>
              </a:rPr>
              <a:t>Total running time: O(n + m)</a:t>
            </a:r>
          </a:p>
        </p:txBody>
      </p:sp>
      <p:grpSp>
        <p:nvGrpSpPr>
          <p:cNvPr id="16" name="Group 11"/>
          <p:cNvGrpSpPr>
            <a:grpSpLocks/>
          </p:cNvGrpSpPr>
          <p:nvPr/>
        </p:nvGrpSpPr>
        <p:grpSpPr bwMode="auto">
          <a:xfrm>
            <a:off x="5406045" y="4810878"/>
            <a:ext cx="4266854" cy="1195760"/>
            <a:chOff x="-636" y="2037"/>
            <a:chExt cx="1684" cy="8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-559" y="2324"/>
                  <a:ext cx="1607" cy="5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en-US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en-US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itchFamily="34" charset="0"/>
                              </a:rPr>
                              <m:t>𝒗</m:t>
                            </m:r>
                            <m:r>
                              <a:rPr lang="en-US" altLang="en-US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itchFamily="34" charset="0"/>
                              </a:rPr>
                              <m:t>∈</m:t>
                            </m:r>
                            <m:r>
                              <a:rPr lang="en-US" altLang="en-US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itchFamily="34" charset="0"/>
                              </a:rPr>
                              <m:t>𝑮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en-US" sz="24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altLang="en-US" sz="24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𝒗</m:t>
                                </m:r>
                              </m:sub>
                            </m:sSub>
                          </m:e>
                        </m:nary>
                        <m:r>
                          <a:rPr lang="en-US" alt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en-US" sz="2400" b="1" i="1" dirty="0">
                            <a:solidFill>
                              <a:srgbClr val="00B050"/>
                            </a:solidFill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altLang="en-US" sz="2400" b="1" i="1" dirty="0">
                            <a:solidFill>
                              <a:srgbClr val="00B05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en-US" sz="2400" b="1" i="1" dirty="0" smtClean="0">
                            <a:solidFill>
                              <a:srgbClr val="00B050"/>
                            </a:solidFill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altLang="en-US" sz="2400" b="1" i="1" dirty="0">
                            <a:solidFill>
                              <a:srgbClr val="00B050"/>
                            </a:solidFill>
                          </a:rPr>
                          <m:t>)</m:t>
                        </m:r>
                      </m:oMath>
                    </m:oMathPara>
                  </a14:m>
                  <a:endParaRPr lang="en-US" altLang="en-US" sz="2200" b="1" i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559" y="2324"/>
                  <a:ext cx="1607" cy="52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 flipV="1">
              <a:off x="-636" y="2037"/>
              <a:ext cx="251" cy="309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00"/>
            </a:p>
          </p:txBody>
        </p:sp>
      </p:grp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81515A9A-7FFE-4FB0-9620-3C9A60FFD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21</a:t>
            </a:fld>
            <a:endParaRPr lang="en-US">
              <a:latin typeface="Calibri"/>
            </a:endParaRP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A9CCA883-9CFE-4D7C-A69D-D0ABFE831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325880"/>
            <a:ext cx="845820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BFS(G, 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for each vertex u </a:t>
            </a:r>
            <a:r>
              <a:rPr kumimoji="0" lang="en-US" altLang="en-US" sz="1800" dirty="0">
                <a:latin typeface="Arial" pitchFamily="34" charset="0"/>
                <a:sym typeface="Symbol" pitchFamily="18" charset="2"/>
              </a:rPr>
              <a:t></a:t>
            </a:r>
            <a:r>
              <a:rPr kumimoji="0" lang="en-US" altLang="en-US" sz="1800" dirty="0"/>
              <a:t> V [G] – {s}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color [u] ← WHITE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d [u] ← </a:t>
            </a:r>
            <a:r>
              <a:rPr kumimoji="0" lang="en-US" altLang="en-US" sz="1800" dirty="0">
                <a:cs typeface="Times New Roman" pitchFamily="18" charset="0"/>
              </a:rPr>
              <a:t>∞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</a:t>
            </a:r>
            <a:r>
              <a:rPr kumimoji="0" lang="el-GR" altLang="en-US" sz="1800" dirty="0">
                <a:cs typeface="Times New Roman" pitchFamily="18" charset="0"/>
              </a:rPr>
              <a:t>π</a:t>
            </a:r>
            <a:r>
              <a:rPr kumimoji="0" lang="en-US" altLang="en-US" sz="1800" dirty="0"/>
              <a:t>[u] ← NIL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Q ← </a:t>
            </a:r>
            <a:r>
              <a:rPr kumimoji="0" lang="en-US" altLang="en-US" sz="1800" dirty="0">
                <a:cs typeface="Times New Roman" pitchFamily="18" charset="0"/>
              </a:rPr>
              <a:t>Ø</a:t>
            </a:r>
            <a:endParaRPr kumimoji="0" lang="en-US" altLang="en-US" sz="18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d [s] ← 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</a:t>
            </a:r>
            <a:r>
              <a:rPr kumimoji="0" lang="el-GR" altLang="en-US" sz="1800" dirty="0">
                <a:cs typeface="Times New Roman" pitchFamily="18" charset="0"/>
              </a:rPr>
              <a:t>π</a:t>
            </a:r>
            <a:r>
              <a:rPr kumimoji="0" lang="en-US" altLang="en-US" sz="1800" dirty="0"/>
              <a:t>[s] ← NIL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color[s] ← GREY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ENQUEUE (Q, 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while (Q ≠  </a:t>
            </a:r>
            <a:r>
              <a:rPr kumimoji="0" lang="en-US" altLang="en-US" sz="1800" dirty="0">
                <a:cs typeface="Times New Roman" pitchFamily="18" charset="0"/>
              </a:rPr>
              <a:t>Ø)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u ← DEQUEUE (Q)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for each v </a:t>
            </a:r>
            <a:r>
              <a:rPr kumimoji="0" lang="en-US" altLang="en-US" sz="1800" dirty="0">
                <a:latin typeface="Arial" pitchFamily="34" charset="0"/>
                <a:sym typeface="Symbol" pitchFamily="18" charset="2"/>
              </a:rPr>
              <a:t> </a:t>
            </a:r>
            <a:r>
              <a:rPr kumimoji="0" lang="en-US" altLang="en-US" sz="1800" dirty="0"/>
              <a:t>Adj[u]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       do if color [v] = WHITE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               color [v] ← GREY 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               d [v] ← d [u] + 1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cs typeface="Times New Roman" pitchFamily="18" charset="0"/>
              </a:rPr>
              <a:t>                           </a:t>
            </a:r>
            <a:r>
              <a:rPr kumimoji="0" lang="el-GR" altLang="en-US" sz="1800" dirty="0">
                <a:cs typeface="Times New Roman" pitchFamily="18" charset="0"/>
              </a:rPr>
              <a:t>π</a:t>
            </a:r>
            <a:r>
              <a:rPr kumimoji="0" lang="en-US" altLang="en-US" sz="1800" dirty="0"/>
              <a:t>[v] ← u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               ENQUEUE(Q,  v)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color [u] ← BLACK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789AFB8D-7B07-4C63-AC30-A93B7F1A0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650" y="381000"/>
            <a:ext cx="973791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Graph Traversals: BFS Analysis</a:t>
            </a:r>
          </a:p>
        </p:txBody>
      </p:sp>
      <p:sp>
        <p:nvSpPr>
          <p:cNvPr id="22" name="Text Box 5">
            <a:extLst>
              <a:ext uri="{FF2B5EF4-FFF2-40B4-BE49-F238E27FC236}">
                <a16:creationId xmlns:a16="http://schemas.microsoft.com/office/drawing/2014/main" id="{EE23D130-F412-4955-B1BF-BEF0EFD31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0886" y="3304675"/>
            <a:ext cx="38741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b="1" i="1" dirty="0">
                <a:solidFill>
                  <a:srgbClr val="FF0000"/>
                </a:solidFill>
              </a:rPr>
              <a:t>Additional space used?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5">
                <a:extLst>
                  <a:ext uri="{FF2B5EF4-FFF2-40B4-BE49-F238E27FC236}">
                    <a16:creationId xmlns:a16="http://schemas.microsoft.com/office/drawing/2014/main" id="{0C160C0D-816D-4BBE-BFE0-F4ADBDC12C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3535" y="3714974"/>
                <a:ext cx="436278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2400" b="1" i="1" dirty="0">
                    <a:solidFill>
                      <a:srgbClr val="00B050"/>
                    </a:solidFill>
                  </a:rPr>
                  <a:t>O(max(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𝒏</m:t>
                        </m:r>
                      </m:e>
                      <m:sub>
                        <m:r>
                          <a:rPr lang="en-US" alt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altLang="en-US" sz="2400" b="1" i="1" dirty="0">
                    <a:solidFill>
                      <a:srgbClr val="00B050"/>
                    </a:solidFill>
                  </a:rPr>
                  <a:t>)) = O(m)</a:t>
                </a:r>
              </a:p>
            </p:txBody>
          </p:sp>
        </mc:Choice>
        <mc:Fallback xmlns="">
          <p:sp>
            <p:nvSpPr>
              <p:cNvPr id="23" name="Text Box 5">
                <a:extLst>
                  <a:ext uri="{FF2B5EF4-FFF2-40B4-BE49-F238E27FC236}">
                    <a16:creationId xmlns:a16="http://schemas.microsoft.com/office/drawing/2014/main" id="{0C160C0D-816D-4BBE-BFE0-F4ADBDC12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63535" y="3714974"/>
                <a:ext cx="4362782" cy="461665"/>
              </a:xfrm>
              <a:prstGeom prst="rect">
                <a:avLst/>
              </a:prstGeom>
              <a:blipFill>
                <a:blip r:embed="rId7"/>
                <a:stretch>
                  <a:fillRect l="-2095" t="-10526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4058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22" grpId="0" autoUpdateAnimBg="0"/>
      <p:bldP spid="2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2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92280" y="1295400"/>
                <a:ext cx="10078640" cy="4353560"/>
              </a:xfrm>
            </p:spPr>
            <p:txBody>
              <a:bodyPr>
                <a:normAutofit/>
              </a:bodyPr>
              <a:lstStyle/>
              <a:p>
                <a:pPr marL="502920" indent="-342900" algn="just">
                  <a:spcBef>
                    <a:spcPts val="0"/>
                  </a:spcBef>
                </a:pPr>
                <a:r>
                  <a:rPr lang="en-US" altLang="en-US" dirty="0">
                    <a:latin typeface="Calibri" pitchFamily="34" charset="0"/>
                    <a:ea typeface="新細明體" pitchFamily="18" charset="-120"/>
                    <a:cs typeface="Calibri" pitchFamily="34" charset="0"/>
                  </a:rPr>
                  <a:t>BFS builds </a:t>
                </a:r>
                <a:r>
                  <a:rPr lang="en-US" altLang="en-US" b="1" i="1" dirty="0">
                    <a:solidFill>
                      <a:srgbClr val="FF0000"/>
                    </a:solidFill>
                    <a:latin typeface="Calibri" pitchFamily="34" charset="0"/>
                    <a:ea typeface="新細明體" pitchFamily="18" charset="-120"/>
                    <a:cs typeface="Calibri" pitchFamily="34" charset="0"/>
                  </a:rPr>
                  <a:t>breadth-first tree</a:t>
                </a:r>
                <a:r>
                  <a:rPr lang="en-US" altLang="en-US" dirty="0">
                    <a:latin typeface="Calibri" pitchFamily="34" charset="0"/>
                    <a:ea typeface="新細明體" pitchFamily="18" charset="-120"/>
                    <a:cs typeface="Calibri" pitchFamily="34" charset="0"/>
                  </a:rPr>
                  <a:t>, in which paths to root </a:t>
                </a:r>
                <a:r>
                  <a:rPr lang="en-US" altLang="en-US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</a:rPr>
                  <a:t>represent shortest paths in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𝑮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.</m:t>
                    </m:r>
                  </m:oMath>
                </a14:m>
                <a:endParaRPr lang="en-US" altLang="en-US" dirty="0">
                  <a:solidFill>
                    <a:srgbClr val="2F2B20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marL="800100" lvl="1" algn="just">
                  <a:spcBef>
                    <a:spcPts val="300"/>
                  </a:spcBef>
                </a:pPr>
                <a:r>
                  <a:rPr lang="en-US" altLang="en-US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</a:rPr>
                  <a:t>The field </a:t>
                </a:r>
                <a:r>
                  <a:rPr lang="en-US" altLang="en-US" b="1" i="1" dirty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d[u]</a:t>
                </a:r>
                <a:r>
                  <a:rPr lang="en-US" altLang="en-US" dirty="0">
                    <a:latin typeface="Calibri" pitchFamily="34" charset="0"/>
                    <a:cs typeface="Calibri" pitchFamily="34" charset="0"/>
                  </a:rPr>
                  <a:t> of each vertex is used</a:t>
                </a:r>
              </a:p>
              <a:p>
                <a:pPr marL="800100" lvl="1" algn="just">
                  <a:spcBef>
                    <a:spcPts val="300"/>
                  </a:spcBef>
                </a:pPr>
                <a:r>
                  <a:rPr lang="en-US" altLang="en-US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</a:rPr>
                  <a:t>If there is no path between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cs typeface="Calibri" pitchFamily="34" charset="0"/>
                      </a:rPr>
                      <m:t>𝑠</m:t>
                    </m:r>
                  </m:oMath>
                </a14:m>
                <a:r>
                  <a:rPr lang="en-US" altLang="en-US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Calibri" pitchFamily="34" charset="0"/>
                      </a:rPr>
                      <m:t>𝑣</m:t>
                    </m:r>
                  </m:oMath>
                </a14:m>
                <a:r>
                  <a:rPr lang="en-US" altLang="en-US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𝒅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𝒗</m:t>
                        </m:r>
                      </m:e>
                    </m:d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=∞</m:t>
                    </m:r>
                  </m:oMath>
                </a14:m>
                <a:r>
                  <a:rPr lang="en-US" altLang="en-US" b="1" i="1" dirty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endParaRPr lang="en-US" altLang="en-US" dirty="0">
                  <a:solidFill>
                    <a:srgbClr val="2F2B20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marL="160020" indent="0" algn="just">
                  <a:spcBef>
                    <a:spcPts val="0"/>
                  </a:spcBef>
                  <a:buNone/>
                </a:pPr>
                <a:endParaRPr lang="en-US" altLang="en-US" sz="1200" b="1" i="1" dirty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marL="502920" indent="-342900" algn="just">
                  <a:spcBef>
                    <a:spcPts val="0"/>
                  </a:spcBef>
                </a:pPr>
                <a:endParaRPr lang="en-US" altLang="en-US" sz="1200" dirty="0">
                  <a:solidFill>
                    <a:srgbClr val="2F2B20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marL="502920" indent="-342900" algn="just">
                  <a:spcBef>
                    <a:spcPts val="0"/>
                  </a:spcBef>
                </a:pPr>
                <a:r>
                  <a:rPr lang="en-US" altLang="en-US" sz="2200" dirty="0">
                    <a:sym typeface="Symbol" pitchFamily="18" charset="2"/>
                  </a:rPr>
                  <a:t>BFS calculates the shortest path from one vertex to another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dirty="0" smtClean="0">
                        <a:latin typeface="Comic Sans MS" panose="030F0702030302020204" pitchFamily="66" charset="0"/>
                        <a:cs typeface="Arial" panose="020B0604020202020204" pitchFamily="34" charset="0"/>
                      </a:rPr>
                      <m:t>O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en-US" sz="2200" dirty="0">
                    <a:sym typeface="Symbol" pitchFamily="18" charset="2"/>
                  </a:rPr>
                  <a:t> time.</a:t>
                </a:r>
                <a:endParaRPr lang="en-US" altLang="en-US" dirty="0">
                  <a:latin typeface="Calibri" pitchFamily="34" charset="0"/>
                  <a:cs typeface="Calibri" pitchFamily="34" charset="0"/>
                </a:endParaRPr>
              </a:p>
              <a:p>
                <a:pPr marL="502920" indent="-342900" algn="just">
                  <a:spcBef>
                    <a:spcPts val="0"/>
                  </a:spcBef>
                </a:pPr>
                <a:endParaRPr lang="en-US" altLang="en-US" sz="1200" dirty="0">
                  <a:latin typeface="Calibri" pitchFamily="34" charset="0"/>
                  <a:cs typeface="Calibri" pitchFamily="34" charset="0"/>
                </a:endParaRPr>
              </a:p>
              <a:p>
                <a:pPr marL="502920" indent="-342900" algn="just">
                  <a:spcBef>
                    <a:spcPts val="0"/>
                  </a:spcBef>
                </a:pPr>
                <a:r>
                  <a:rPr lang="en-US" altLang="en-US" dirty="0">
                    <a:latin typeface="Calibri" pitchFamily="34" charset="0"/>
                    <a:cs typeface="Calibri" pitchFamily="34" charset="0"/>
                  </a:rPr>
                  <a:t>Using the </a:t>
                </a:r>
                <a:r>
                  <a:rPr lang="en-US" altLang="en-US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</a:rPr>
                  <a:t>field </a:t>
                </a:r>
                <a:r>
                  <a:rPr lang="en-US" altLang="en-US" b="1" i="1" dirty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π[u], </a:t>
                </a:r>
                <a:r>
                  <a:rPr lang="en-US" altLang="en-US" sz="2200" dirty="0">
                    <a:sym typeface="Symbol" pitchFamily="18" charset="2"/>
                  </a:rPr>
                  <a:t>the shortest path can be traced from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Calibri" pitchFamily="34" charset="0"/>
                      </a:rPr>
                      <m:t>𝑣</m:t>
                    </m:r>
                  </m:oMath>
                </a14:m>
                <a:r>
                  <a:rPr lang="en-US" altLang="en-US" dirty="0">
                    <a:latin typeface="Calibri" pitchFamily="34" charset="0"/>
                    <a:cs typeface="Calibri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Calibri" pitchFamily="34" charset="0"/>
                      </a:rPr>
                      <m:t>𝑠</m:t>
                    </m:r>
                  </m:oMath>
                </a14:m>
                <a:r>
                  <a:rPr lang="en-US" altLang="en-US" dirty="0">
                    <a:latin typeface="Calibri" pitchFamily="34" charset="0"/>
                    <a:cs typeface="Calibri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dirty="0">
                        <a:latin typeface="Comic Sans MS" panose="030F0702030302020204" pitchFamily="66" charset="0"/>
                        <a:cs typeface="Arial" panose="020B0604020202020204" pitchFamily="34" charset="0"/>
                      </a:rPr>
                      <m:t>O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en-US" dirty="0">
                    <a:sym typeface="Symbol" pitchFamily="18" charset="2"/>
                  </a:rPr>
                  <a:t> time.</a:t>
                </a:r>
                <a:endParaRPr lang="en-US" altLang="en-US" dirty="0">
                  <a:latin typeface="Calibri" pitchFamily="34" charset="0"/>
                  <a:cs typeface="Calibri" pitchFamily="34" charset="0"/>
                </a:endParaRPr>
              </a:p>
              <a:p>
                <a:pPr marL="502920" indent="-342900" algn="just">
                  <a:spcBef>
                    <a:spcPts val="0"/>
                  </a:spcBef>
                </a:pPr>
                <a:endParaRPr lang="en-US" altLang="en-US" sz="1200" dirty="0">
                  <a:latin typeface="Calibri" pitchFamily="34" charset="0"/>
                  <a:cs typeface="Calibri" pitchFamily="34" charset="0"/>
                </a:endParaRPr>
              </a:p>
              <a:p>
                <a:pPr marL="502920" indent="-342900" algn="just">
                  <a:spcBef>
                    <a:spcPts val="0"/>
                  </a:spcBef>
                </a:pPr>
                <a:endParaRPr lang="en-US" altLang="en-US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024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92280" y="1295400"/>
                <a:ext cx="10078640" cy="4353560"/>
              </a:xfrm>
              <a:blipFill>
                <a:blip r:embed="rId6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9650" y="381000"/>
            <a:ext cx="973791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Graph Traversals: BFS Properties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22</a:t>
            </a:fld>
            <a:endParaRPr lang="en-US"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6394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ChangeArrowheads="1"/>
          </p:cNvSpPr>
          <p:nvPr/>
        </p:nvSpPr>
        <p:spPr bwMode="auto">
          <a:xfrm>
            <a:off x="1295400" y="1325880"/>
            <a:ext cx="4223084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DFS(G, 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for each vertex u </a:t>
            </a:r>
            <a:r>
              <a:rPr kumimoji="0" lang="en-US" altLang="en-US" sz="1800" dirty="0">
                <a:latin typeface="Arial" pitchFamily="34" charset="0"/>
                <a:sym typeface="Symbol" pitchFamily="18" charset="2"/>
              </a:rPr>
              <a:t></a:t>
            </a:r>
            <a:r>
              <a:rPr kumimoji="0" lang="en-US" altLang="en-US" sz="1800" dirty="0"/>
              <a:t> V [G]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  Explored [u] ← FALSE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S ← </a:t>
            </a:r>
            <a:r>
              <a:rPr kumimoji="0" lang="en-US" altLang="en-US" sz="1800" dirty="0">
                <a:cs typeface="Times New Roman" pitchFamily="18" charset="0"/>
              </a:rPr>
              <a:t>Ø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PUSH (S, 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while (S ≠  </a:t>
            </a:r>
            <a:r>
              <a:rPr kumimoji="0" lang="en-US" altLang="en-US" sz="1800" dirty="0">
                <a:cs typeface="Times New Roman" pitchFamily="18" charset="0"/>
              </a:rPr>
              <a:t>Ø)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u ← POP(S)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do if Explored [u] = FALSE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        Explored [u] ← TRUE 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        for each v </a:t>
            </a:r>
            <a:r>
              <a:rPr kumimoji="0" lang="en-US" altLang="en-US" sz="1800" dirty="0">
                <a:latin typeface="Arial" pitchFamily="34" charset="0"/>
                <a:sym typeface="Symbol" pitchFamily="18" charset="2"/>
              </a:rPr>
              <a:t> </a:t>
            </a:r>
            <a:r>
              <a:rPr kumimoji="0" lang="en-US" altLang="en-US" sz="1800" dirty="0"/>
              <a:t>Adj[u]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                PUSH(S, v)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108D8480-DC6B-48BE-9516-518E5853A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650" y="381000"/>
            <a:ext cx="973791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Graph Traversals: Depth-First Search (DFS)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C5E3D4FF-296C-495B-AC01-9F05CC77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23</a:t>
            </a:fld>
            <a:endParaRPr lang="en-US"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44CAEB62-BBF2-4802-8513-36E11C07D8C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150932" y="1325880"/>
                <a:ext cx="5806628" cy="5181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02920" indent="-342900" algn="just">
                  <a:spcBef>
                    <a:spcPts val="0"/>
                  </a:spcBef>
                </a:pPr>
                <a:r>
                  <a:rPr lang="en-US" altLang="zh-TW" b="1" dirty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Idea: </a:t>
                </a:r>
                <a:r>
                  <a:rPr lang="en-US" altLang="en-US" dirty="0">
                    <a:latin typeface="Calibri" pitchFamily="34" charset="0"/>
                    <a:ea typeface="新細明體" pitchFamily="18" charset="-120"/>
                    <a:cs typeface="Calibri" pitchFamily="34" charset="0"/>
                  </a:rPr>
                  <a:t>Explore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cs typeface="Calibri" pitchFamily="34" charset="0"/>
                      </a:rPr>
                      <m:t>𝐺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altLang="en-US" dirty="0">
                    <a:latin typeface="Calibri" pitchFamily="34" charset="0"/>
                    <a:ea typeface="新細明體" pitchFamily="18" charset="-120"/>
                    <a:cs typeface="Calibri" pitchFamily="34" charset="0"/>
                  </a:rPr>
                  <a:t>starting at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cs typeface="Calibri" pitchFamily="34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altLang="en-US" dirty="0">
                    <a:latin typeface="Calibri" pitchFamily="34" charset="0"/>
                    <a:ea typeface="新細明體" pitchFamily="18" charset="-120"/>
                    <a:cs typeface="Calibri" pitchFamily="34" charset="0"/>
                  </a:rPr>
                  <a:t>and exploring each possible path as far as possible (</a:t>
                </a:r>
                <a:r>
                  <a:rPr lang="en-US" altLang="en-US" b="1" dirty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“deeper”</a:t>
                </a:r>
                <a:r>
                  <a:rPr lang="en-US" altLang="en-US" dirty="0">
                    <a:latin typeface="Calibri" pitchFamily="34" charset="0"/>
                    <a:ea typeface="新細明體" pitchFamily="18" charset="-120"/>
                    <a:cs typeface="Calibri" pitchFamily="34" charset="0"/>
                  </a:rPr>
                  <a:t>) before backtracking</a:t>
                </a:r>
                <a:r>
                  <a:rPr lang="en-US" altLang="en-US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</a:rPr>
                  <a:t>; </a:t>
                </a:r>
              </a:p>
              <a:p>
                <a:pPr marL="804672" lvl="2" algn="just">
                  <a:spcBef>
                    <a:spcPts val="300"/>
                  </a:spcBef>
                </a:pPr>
                <a:r>
                  <a:rPr lang="en-US" altLang="en-US" sz="2000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</a:rPr>
                  <a:t>i.e., traverse the first edge out of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cs typeface="Calibri" pitchFamily="34" charset="0"/>
                      </a:rPr>
                      <m:t>𝑠</m:t>
                    </m:r>
                  </m:oMath>
                </a14:m>
                <a:r>
                  <a:rPr lang="en-US" altLang="en-US" sz="2000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</a:rPr>
                  <a:t> (say to node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cs typeface="Calibri" pitchFamily="34" charset="0"/>
                      </a:rPr>
                      <m:t>𝑣</m:t>
                    </m:r>
                  </m:oMath>
                </a14:m>
                <a:r>
                  <a:rPr lang="en-US" altLang="en-US" sz="2000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</a:rPr>
                  <a:t>), then traverse the first edge out of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cs typeface="Calibri" pitchFamily="34" charset="0"/>
                      </a:rPr>
                      <m:t>𝑣</m:t>
                    </m:r>
                  </m:oMath>
                </a14:m>
                <a:r>
                  <a:rPr lang="en-US" altLang="en-US" sz="2000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</a:rPr>
                  <a:t>, and so on until a dead-end is reached, and then backtrack.</a:t>
                </a:r>
              </a:p>
              <a:p>
                <a:pPr marL="502920" indent="-342900" algn="just">
                  <a:spcBef>
                    <a:spcPts val="0"/>
                  </a:spcBef>
                </a:pPr>
                <a:endParaRPr lang="en-US" altLang="en-US" sz="1200" b="1" i="1" dirty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marL="502920" indent="-342900" algn="just">
                  <a:spcBef>
                    <a:spcPts val="0"/>
                  </a:spcBef>
                </a:pPr>
                <a:r>
                  <a:rPr lang="en-US" altLang="en-US" dirty="0">
                    <a:latin typeface="Calibri" pitchFamily="34" charset="0"/>
                    <a:cs typeface="Calibri" pitchFamily="34" charset="0"/>
                  </a:rPr>
                  <a:t>Implemented by maintaining a stack to store vertices to be explored.</a:t>
                </a:r>
              </a:p>
              <a:p>
                <a:pPr marL="502920" indent="-342900" algn="just">
                  <a:spcBef>
                    <a:spcPts val="0"/>
                  </a:spcBef>
                </a:pPr>
                <a:endParaRPr lang="en-US" altLang="en-US" sz="1200" dirty="0">
                  <a:latin typeface="Calibri" pitchFamily="34" charset="0"/>
                  <a:cs typeface="Calibri" pitchFamily="34" charset="0"/>
                </a:endParaRPr>
              </a:p>
              <a:p>
                <a:pPr marL="502920" indent="-342900" algn="just">
                  <a:spcBef>
                    <a:spcPts val="0"/>
                  </a:spcBef>
                </a:pPr>
                <a:r>
                  <a:rPr lang="en-US" altLang="en-US" dirty="0">
                    <a:latin typeface="Calibri" pitchFamily="34" charset="0"/>
                    <a:cs typeface="Calibri" pitchFamily="34" charset="0"/>
                  </a:rPr>
                  <a:t>Maintain an array Explored and set Explored[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cs typeface="Calibri" pitchFamily="34" charset="0"/>
                      </a:rPr>
                      <m:t>𝑣</m:t>
                    </m:r>
                  </m:oMath>
                </a14:m>
                <a:r>
                  <a:rPr lang="en-US" altLang="en-US" dirty="0">
                    <a:latin typeface="Calibri" pitchFamily="34" charset="0"/>
                    <a:cs typeface="Calibri" pitchFamily="34" charset="0"/>
                  </a:rPr>
                  <a:t>] = TRUE when the algorithm pops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cs typeface="Calibri" pitchFamily="34" charset="0"/>
                      </a:rPr>
                      <m:t>𝑣</m:t>
                    </m:r>
                  </m:oMath>
                </a14:m>
                <a:r>
                  <a:rPr lang="en-US" altLang="en-US" dirty="0">
                    <a:latin typeface="Calibri" pitchFamily="34" charset="0"/>
                    <a:cs typeface="Calibri" pitchFamily="34" charset="0"/>
                  </a:rPr>
                  <a:t> from the stack.</a:t>
                </a:r>
              </a:p>
              <a:p>
                <a:pPr marL="502920" indent="-342900" algn="just">
                  <a:spcBef>
                    <a:spcPts val="0"/>
                  </a:spcBef>
                </a:pPr>
                <a:endParaRPr lang="en-US" altLang="en-US" sz="1200" dirty="0">
                  <a:latin typeface="Calibri" pitchFamily="34" charset="0"/>
                  <a:cs typeface="Calibri" pitchFamily="34" charset="0"/>
                </a:endParaRPr>
              </a:p>
              <a:p>
                <a:pPr marL="502920" indent="-342900" algn="just">
                  <a:spcBef>
                    <a:spcPts val="0"/>
                  </a:spcBef>
                </a:pPr>
                <a:endParaRPr lang="en-US" altLang="en-US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44CAEB62-BBF2-4802-8513-36E11C07D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932" y="1325880"/>
                <a:ext cx="5806628" cy="5181600"/>
              </a:xfrm>
              <a:prstGeom prst="rect">
                <a:avLst/>
              </a:prstGeom>
              <a:blipFill>
                <a:blip r:embed="rId5"/>
                <a:stretch>
                  <a:fillRect t="-824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438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ChangeArrowheads="1"/>
          </p:cNvSpPr>
          <p:nvPr/>
        </p:nvSpPr>
        <p:spPr bwMode="auto">
          <a:xfrm>
            <a:off x="1295400" y="1325880"/>
            <a:ext cx="4223084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DFS(G, 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</a:t>
            </a:r>
            <a:r>
              <a:rPr kumimoji="0" lang="en-US" altLang="en-US" sz="1800" dirty="0">
                <a:solidFill>
                  <a:srgbClr val="FF0000"/>
                </a:solidFill>
              </a:rPr>
              <a:t>for each vertex u </a:t>
            </a:r>
            <a:r>
              <a:rPr kumimoji="0" lang="en-US" altLang="en-US" sz="1800" dirty="0">
                <a:solidFill>
                  <a:srgbClr val="FF0000"/>
                </a:solidFill>
                <a:latin typeface="Arial" pitchFamily="34" charset="0"/>
                <a:sym typeface="Symbol" pitchFamily="18" charset="2"/>
              </a:rPr>
              <a:t></a:t>
            </a:r>
            <a:r>
              <a:rPr kumimoji="0" lang="en-US" altLang="en-US" sz="1800" dirty="0">
                <a:solidFill>
                  <a:srgbClr val="FF0000"/>
                </a:solidFill>
              </a:rPr>
              <a:t> V [G]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  Explored [u] ← FALSE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S ← </a:t>
            </a:r>
            <a:r>
              <a:rPr kumimoji="0" lang="en-US" altLang="en-US" sz="1800" dirty="0">
                <a:solidFill>
                  <a:srgbClr val="FF0000"/>
                </a:solidFill>
                <a:cs typeface="Times New Roman" pitchFamily="18" charset="0"/>
              </a:rPr>
              <a:t>Ø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PUSH (S, 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while (S ≠  </a:t>
            </a:r>
            <a:r>
              <a:rPr kumimoji="0" lang="en-US" altLang="en-US" sz="1800" dirty="0">
                <a:cs typeface="Times New Roman" pitchFamily="18" charset="0"/>
              </a:rPr>
              <a:t>Ø)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u ← POP(S)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do if Explored [u] = FALSE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        Explored [u] ← TRUE 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        for each v </a:t>
            </a:r>
            <a:r>
              <a:rPr kumimoji="0" lang="en-US" altLang="en-US" sz="1800" dirty="0">
                <a:latin typeface="Arial" pitchFamily="34" charset="0"/>
                <a:sym typeface="Symbol" pitchFamily="18" charset="2"/>
              </a:rPr>
              <a:t> </a:t>
            </a:r>
            <a:r>
              <a:rPr kumimoji="0" lang="en-US" altLang="en-US" sz="1800" dirty="0"/>
              <a:t>Adj[u]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                PUSH(S, v)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108D8480-DC6B-48BE-9516-518E5853A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650" y="381000"/>
            <a:ext cx="973791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Graph Traversals: DFS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C5E3D4FF-296C-495B-AC01-9F05CC77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24</a:t>
            </a:fld>
            <a:endParaRPr lang="en-US">
              <a:latin typeface="Calibri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EEE542-4932-459D-8855-0EC1C77F7E29}"/>
              </a:ext>
            </a:extLst>
          </p:cNvPr>
          <p:cNvGrpSpPr/>
          <p:nvPr/>
        </p:nvGrpSpPr>
        <p:grpSpPr>
          <a:xfrm>
            <a:off x="5670545" y="1929065"/>
            <a:ext cx="3775914" cy="3293777"/>
            <a:chOff x="1900453" y="1931739"/>
            <a:chExt cx="5034551" cy="4391701"/>
          </a:xfrm>
        </p:grpSpPr>
        <p:sp>
          <p:nvSpPr>
            <p:cNvPr id="8" name="Oval 3">
              <a:extLst>
                <a:ext uri="{FF2B5EF4-FFF2-40B4-BE49-F238E27FC236}">
                  <a16:creationId xmlns:a16="http://schemas.microsoft.com/office/drawing/2014/main" id="{E7C71423-0532-448B-BE6E-A587C29CB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0453" y="3733800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68AAC735-5BED-47D8-AA0A-A942E1957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297" y="3733800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E9FEF860-60E4-44C8-A76A-4CBE20F1B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484" y="3733800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FF1B9EE8-1AF4-429B-9A6F-B545056D9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484" y="5591920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E77B0ED5-9BC2-4E46-B656-55167F09F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297" y="5591920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3" name="Oval 8">
              <a:extLst>
                <a:ext uri="{FF2B5EF4-FFF2-40B4-BE49-F238E27FC236}">
                  <a16:creationId xmlns:a16="http://schemas.microsoft.com/office/drawing/2014/main" id="{D6A35DB0-EC3C-4E07-A7B2-0AD55030C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0453" y="5591920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676B9F2-6F93-4BD5-9E43-4A56975ED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9862" y="1974518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C2AC55C6-10AB-43BE-AF23-55F3DE28C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484" y="1931739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7</a:t>
              </a:r>
            </a:p>
          </p:txBody>
        </p:sp>
        <p:cxnSp>
          <p:nvCxnSpPr>
            <p:cNvPr id="16" name="AutoShape 11">
              <a:extLst>
                <a:ext uri="{FF2B5EF4-FFF2-40B4-BE49-F238E27FC236}">
                  <a16:creationId xmlns:a16="http://schemas.microsoft.com/office/drawing/2014/main" id="{9296493C-AD28-4722-A85A-788B8616C7D5}"/>
                </a:ext>
              </a:extLst>
            </p:cNvPr>
            <p:cNvCxnSpPr>
              <a:cxnSpLocks noChangeShapeType="1"/>
              <a:stCxn id="8" idx="7"/>
              <a:endCxn id="14" idx="3"/>
            </p:cNvCxnSpPr>
            <p:nvPr/>
          </p:nvCxnSpPr>
          <p:spPr bwMode="auto">
            <a:xfrm flipV="1">
              <a:off x="2524845" y="2598909"/>
              <a:ext cx="612145" cy="12420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3">
              <a:extLst>
                <a:ext uri="{FF2B5EF4-FFF2-40B4-BE49-F238E27FC236}">
                  <a16:creationId xmlns:a16="http://schemas.microsoft.com/office/drawing/2014/main" id="{8FBF5379-15C7-4F7A-BC9C-A15D7D9B9713}"/>
                </a:ext>
              </a:extLst>
            </p:cNvPr>
            <p:cNvCxnSpPr>
              <a:cxnSpLocks noChangeShapeType="1"/>
              <a:stCxn id="14" idx="5"/>
              <a:endCxn id="9" idx="1"/>
            </p:cNvCxnSpPr>
            <p:nvPr/>
          </p:nvCxnSpPr>
          <p:spPr bwMode="auto">
            <a:xfrm>
              <a:off x="3654254" y="2598909"/>
              <a:ext cx="636171" cy="12420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4">
              <a:extLst>
                <a:ext uri="{FF2B5EF4-FFF2-40B4-BE49-F238E27FC236}">
                  <a16:creationId xmlns:a16="http://schemas.microsoft.com/office/drawing/2014/main" id="{8980248F-02BB-4EBF-970F-A4D5BEFB0CBE}"/>
                </a:ext>
              </a:extLst>
            </p:cNvPr>
            <p:cNvCxnSpPr>
              <a:cxnSpLocks noChangeShapeType="1"/>
              <a:stCxn id="12" idx="2"/>
              <a:endCxn id="13" idx="6"/>
            </p:cNvCxnSpPr>
            <p:nvPr/>
          </p:nvCxnSpPr>
          <p:spPr bwMode="auto">
            <a:xfrm flipH="1">
              <a:off x="2631973" y="5957680"/>
              <a:ext cx="155132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5">
              <a:extLst>
                <a:ext uri="{FF2B5EF4-FFF2-40B4-BE49-F238E27FC236}">
                  <a16:creationId xmlns:a16="http://schemas.microsoft.com/office/drawing/2014/main" id="{9D07321F-B77C-4DD0-91B1-629875744E03}"/>
                </a:ext>
              </a:extLst>
            </p:cNvPr>
            <p:cNvCxnSpPr>
              <a:cxnSpLocks noChangeShapeType="1"/>
              <a:stCxn id="13" idx="0"/>
              <a:endCxn id="8" idx="4"/>
            </p:cNvCxnSpPr>
            <p:nvPr/>
          </p:nvCxnSpPr>
          <p:spPr bwMode="auto">
            <a:xfrm flipV="1">
              <a:off x="2266213" y="4465319"/>
              <a:ext cx="0" cy="112660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6">
              <a:extLst>
                <a:ext uri="{FF2B5EF4-FFF2-40B4-BE49-F238E27FC236}">
                  <a16:creationId xmlns:a16="http://schemas.microsoft.com/office/drawing/2014/main" id="{83B98622-3158-4DF8-BC19-723BA5AB27B9}"/>
                </a:ext>
              </a:extLst>
            </p:cNvPr>
            <p:cNvCxnSpPr>
              <a:cxnSpLocks noChangeShapeType="1"/>
              <a:stCxn id="8" idx="5"/>
              <a:endCxn id="12" idx="1"/>
            </p:cNvCxnSpPr>
            <p:nvPr/>
          </p:nvCxnSpPr>
          <p:spPr bwMode="auto">
            <a:xfrm>
              <a:off x="2524845" y="4358191"/>
              <a:ext cx="1765580" cy="134085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7">
              <a:extLst>
                <a:ext uri="{FF2B5EF4-FFF2-40B4-BE49-F238E27FC236}">
                  <a16:creationId xmlns:a16="http://schemas.microsoft.com/office/drawing/2014/main" id="{6B246A3C-12B4-4E6E-A723-67EAF44E5BED}"/>
                </a:ext>
              </a:extLst>
            </p:cNvPr>
            <p:cNvCxnSpPr>
              <a:cxnSpLocks noChangeShapeType="1"/>
              <a:stCxn id="9" idx="4"/>
              <a:endCxn id="12" idx="0"/>
            </p:cNvCxnSpPr>
            <p:nvPr/>
          </p:nvCxnSpPr>
          <p:spPr bwMode="auto">
            <a:xfrm>
              <a:off x="4549056" y="4465319"/>
              <a:ext cx="0" cy="112660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18">
              <a:extLst>
                <a:ext uri="{FF2B5EF4-FFF2-40B4-BE49-F238E27FC236}">
                  <a16:creationId xmlns:a16="http://schemas.microsoft.com/office/drawing/2014/main" id="{79A85DBB-A0E7-4623-9622-E633EE6E7D5F}"/>
                </a:ext>
              </a:extLst>
            </p:cNvPr>
            <p:cNvCxnSpPr>
              <a:cxnSpLocks noChangeShapeType="1"/>
              <a:stCxn id="8" idx="6"/>
              <a:endCxn id="9" idx="2"/>
            </p:cNvCxnSpPr>
            <p:nvPr/>
          </p:nvCxnSpPr>
          <p:spPr bwMode="auto">
            <a:xfrm>
              <a:off x="2631973" y="4099560"/>
              <a:ext cx="155132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19">
              <a:extLst>
                <a:ext uri="{FF2B5EF4-FFF2-40B4-BE49-F238E27FC236}">
                  <a16:creationId xmlns:a16="http://schemas.microsoft.com/office/drawing/2014/main" id="{8323E72D-D309-4404-BC64-755E742AD7F8}"/>
                </a:ext>
              </a:extLst>
            </p:cNvPr>
            <p:cNvCxnSpPr>
              <a:cxnSpLocks noChangeShapeType="1"/>
              <a:stCxn id="10" idx="2"/>
              <a:endCxn id="9" idx="6"/>
            </p:cNvCxnSpPr>
            <p:nvPr/>
          </p:nvCxnSpPr>
          <p:spPr bwMode="auto">
            <a:xfrm flipH="1">
              <a:off x="4914816" y="4099560"/>
              <a:ext cx="128866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20">
              <a:extLst>
                <a:ext uri="{FF2B5EF4-FFF2-40B4-BE49-F238E27FC236}">
                  <a16:creationId xmlns:a16="http://schemas.microsoft.com/office/drawing/2014/main" id="{25C7B61C-895D-4247-A29B-E946C5AC0612}"/>
                </a:ext>
              </a:extLst>
            </p:cNvPr>
            <p:cNvCxnSpPr>
              <a:cxnSpLocks noChangeShapeType="1"/>
              <a:stCxn id="9" idx="7"/>
              <a:endCxn id="15" idx="3"/>
            </p:cNvCxnSpPr>
            <p:nvPr/>
          </p:nvCxnSpPr>
          <p:spPr bwMode="auto">
            <a:xfrm flipV="1">
              <a:off x="4807688" y="2556131"/>
              <a:ext cx="1502924" cy="12847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21">
              <a:extLst>
                <a:ext uri="{FF2B5EF4-FFF2-40B4-BE49-F238E27FC236}">
                  <a16:creationId xmlns:a16="http://schemas.microsoft.com/office/drawing/2014/main" id="{250C94B1-E671-4928-A870-7E8318BFF917}"/>
                </a:ext>
              </a:extLst>
            </p:cNvPr>
            <p:cNvCxnSpPr>
              <a:cxnSpLocks noChangeShapeType="1"/>
              <a:stCxn id="10" idx="0"/>
              <a:endCxn id="15" idx="4"/>
            </p:cNvCxnSpPr>
            <p:nvPr/>
          </p:nvCxnSpPr>
          <p:spPr bwMode="auto">
            <a:xfrm flipV="1">
              <a:off x="6569244" y="2663259"/>
              <a:ext cx="0" cy="10705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23">
              <a:extLst>
                <a:ext uri="{FF2B5EF4-FFF2-40B4-BE49-F238E27FC236}">
                  <a16:creationId xmlns:a16="http://schemas.microsoft.com/office/drawing/2014/main" id="{BD321A86-2739-42D0-A8D0-2D8A37F80270}"/>
                </a:ext>
              </a:extLst>
            </p:cNvPr>
            <p:cNvCxnSpPr>
              <a:cxnSpLocks noChangeShapeType="1"/>
              <a:stCxn id="11" idx="2"/>
              <a:endCxn id="12" idx="6"/>
            </p:cNvCxnSpPr>
            <p:nvPr/>
          </p:nvCxnSpPr>
          <p:spPr bwMode="auto">
            <a:xfrm flipH="1">
              <a:off x="4914816" y="5957680"/>
              <a:ext cx="128866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222" name="Rectangle 7221">
            <a:extLst>
              <a:ext uri="{FF2B5EF4-FFF2-40B4-BE49-F238E27FC236}">
                <a16:creationId xmlns:a16="http://schemas.microsoft.com/office/drawing/2014/main" id="{6347A75B-F765-4FFA-8EC3-1E527551B7FD}"/>
              </a:ext>
            </a:extLst>
          </p:cNvPr>
          <p:cNvSpPr/>
          <p:nvPr/>
        </p:nvSpPr>
        <p:spPr>
          <a:xfrm>
            <a:off x="10160535" y="5339949"/>
            <a:ext cx="609600" cy="57751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49466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ChangeArrowheads="1"/>
          </p:cNvSpPr>
          <p:nvPr/>
        </p:nvSpPr>
        <p:spPr bwMode="auto">
          <a:xfrm>
            <a:off x="1295400" y="1325880"/>
            <a:ext cx="4223084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DFS(G, 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for each vertex u </a:t>
            </a:r>
            <a:r>
              <a:rPr kumimoji="0" lang="en-US" altLang="en-US" sz="1800" dirty="0">
                <a:latin typeface="Arial" pitchFamily="34" charset="0"/>
                <a:sym typeface="Symbol" pitchFamily="18" charset="2"/>
              </a:rPr>
              <a:t></a:t>
            </a:r>
            <a:r>
              <a:rPr kumimoji="0" lang="en-US" altLang="en-US" sz="1800" dirty="0"/>
              <a:t> V [G]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  Explored [u] ← FALSE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S ← </a:t>
            </a:r>
            <a:r>
              <a:rPr kumimoji="0" lang="en-US" altLang="en-US" sz="1800" dirty="0">
                <a:cs typeface="Times New Roman" pitchFamily="18" charset="0"/>
              </a:rPr>
              <a:t>Ø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PUSH (S, 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</a:t>
            </a:r>
            <a:r>
              <a:rPr kumimoji="0" lang="en-US" altLang="en-US" sz="1800" dirty="0">
                <a:solidFill>
                  <a:srgbClr val="FF0000"/>
                </a:solidFill>
              </a:rPr>
              <a:t>while (S ≠  </a:t>
            </a:r>
            <a:r>
              <a:rPr kumimoji="0" lang="en-US" altLang="en-US" sz="1800" dirty="0">
                <a:solidFill>
                  <a:srgbClr val="FF0000"/>
                </a:solidFill>
                <a:cs typeface="Times New Roman" pitchFamily="18" charset="0"/>
              </a:rPr>
              <a:t>Ø)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u ← POP(S)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do if Explored [u] = FALSE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        Explored [u] ← TRUE 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        for each v </a:t>
            </a:r>
            <a:r>
              <a:rPr kumimoji="0" lang="en-US" altLang="en-US" sz="1800" dirty="0">
                <a:solidFill>
                  <a:srgbClr val="FF0000"/>
                </a:solidFill>
                <a:latin typeface="Arial" pitchFamily="34" charset="0"/>
                <a:sym typeface="Symbol" pitchFamily="18" charset="2"/>
              </a:rPr>
              <a:t> </a:t>
            </a:r>
            <a:r>
              <a:rPr kumimoji="0" lang="en-US" altLang="en-US" sz="1800" dirty="0">
                <a:solidFill>
                  <a:srgbClr val="FF0000"/>
                </a:solidFill>
              </a:rPr>
              <a:t>Adj[u]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                PUSH(S, v)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108D8480-DC6B-48BE-9516-518E5853A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650" y="381000"/>
            <a:ext cx="973791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Graph Traversals: DFS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C5E3D4FF-296C-495B-AC01-9F05CC77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25</a:t>
            </a:fld>
            <a:endParaRPr lang="en-US">
              <a:latin typeface="Calibri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EEE542-4932-459D-8855-0EC1C77F7E29}"/>
              </a:ext>
            </a:extLst>
          </p:cNvPr>
          <p:cNvGrpSpPr/>
          <p:nvPr/>
        </p:nvGrpSpPr>
        <p:grpSpPr>
          <a:xfrm>
            <a:off x="5670545" y="1929065"/>
            <a:ext cx="3775914" cy="3293777"/>
            <a:chOff x="1900453" y="1931739"/>
            <a:chExt cx="5034551" cy="4391701"/>
          </a:xfrm>
        </p:grpSpPr>
        <p:sp>
          <p:nvSpPr>
            <p:cNvPr id="8" name="Oval 3">
              <a:extLst>
                <a:ext uri="{FF2B5EF4-FFF2-40B4-BE49-F238E27FC236}">
                  <a16:creationId xmlns:a16="http://schemas.microsoft.com/office/drawing/2014/main" id="{E7C71423-0532-448B-BE6E-A587C29CB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0453" y="3733800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68AAC735-5BED-47D8-AA0A-A942E1957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297" y="3733800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E9FEF860-60E4-44C8-A76A-4CBE20F1B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484" y="3733800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FF1B9EE8-1AF4-429B-9A6F-B545056D9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484" y="5591920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E77B0ED5-9BC2-4E46-B656-55167F09F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297" y="5591920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3" name="Oval 8">
              <a:extLst>
                <a:ext uri="{FF2B5EF4-FFF2-40B4-BE49-F238E27FC236}">
                  <a16:creationId xmlns:a16="http://schemas.microsoft.com/office/drawing/2014/main" id="{D6A35DB0-EC3C-4E07-A7B2-0AD55030C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0453" y="5591920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676B9F2-6F93-4BD5-9E43-4A56975ED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9862" y="1974518"/>
              <a:ext cx="731520" cy="73152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C2AC55C6-10AB-43BE-AF23-55F3DE28C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484" y="1931739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7</a:t>
              </a:r>
            </a:p>
          </p:txBody>
        </p:sp>
        <p:cxnSp>
          <p:nvCxnSpPr>
            <p:cNvPr id="16" name="AutoShape 11">
              <a:extLst>
                <a:ext uri="{FF2B5EF4-FFF2-40B4-BE49-F238E27FC236}">
                  <a16:creationId xmlns:a16="http://schemas.microsoft.com/office/drawing/2014/main" id="{9296493C-AD28-4722-A85A-788B8616C7D5}"/>
                </a:ext>
              </a:extLst>
            </p:cNvPr>
            <p:cNvCxnSpPr>
              <a:cxnSpLocks noChangeShapeType="1"/>
              <a:stCxn id="8" idx="7"/>
              <a:endCxn id="14" idx="3"/>
            </p:cNvCxnSpPr>
            <p:nvPr/>
          </p:nvCxnSpPr>
          <p:spPr bwMode="auto">
            <a:xfrm flipV="1">
              <a:off x="2524845" y="2598909"/>
              <a:ext cx="612145" cy="124201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3">
              <a:extLst>
                <a:ext uri="{FF2B5EF4-FFF2-40B4-BE49-F238E27FC236}">
                  <a16:creationId xmlns:a16="http://schemas.microsoft.com/office/drawing/2014/main" id="{8FBF5379-15C7-4F7A-BC9C-A15D7D9B9713}"/>
                </a:ext>
              </a:extLst>
            </p:cNvPr>
            <p:cNvCxnSpPr>
              <a:cxnSpLocks noChangeShapeType="1"/>
              <a:stCxn id="14" idx="5"/>
              <a:endCxn id="9" idx="1"/>
            </p:cNvCxnSpPr>
            <p:nvPr/>
          </p:nvCxnSpPr>
          <p:spPr bwMode="auto">
            <a:xfrm>
              <a:off x="3654254" y="2598909"/>
              <a:ext cx="636171" cy="124201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4">
              <a:extLst>
                <a:ext uri="{FF2B5EF4-FFF2-40B4-BE49-F238E27FC236}">
                  <a16:creationId xmlns:a16="http://schemas.microsoft.com/office/drawing/2014/main" id="{8980248F-02BB-4EBF-970F-A4D5BEFB0CBE}"/>
                </a:ext>
              </a:extLst>
            </p:cNvPr>
            <p:cNvCxnSpPr>
              <a:cxnSpLocks noChangeShapeType="1"/>
              <a:stCxn id="12" idx="2"/>
              <a:endCxn id="13" idx="6"/>
            </p:cNvCxnSpPr>
            <p:nvPr/>
          </p:nvCxnSpPr>
          <p:spPr bwMode="auto">
            <a:xfrm flipH="1">
              <a:off x="2631973" y="5957680"/>
              <a:ext cx="155132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5">
              <a:extLst>
                <a:ext uri="{FF2B5EF4-FFF2-40B4-BE49-F238E27FC236}">
                  <a16:creationId xmlns:a16="http://schemas.microsoft.com/office/drawing/2014/main" id="{9D07321F-B77C-4DD0-91B1-629875744E03}"/>
                </a:ext>
              </a:extLst>
            </p:cNvPr>
            <p:cNvCxnSpPr>
              <a:cxnSpLocks noChangeShapeType="1"/>
              <a:stCxn id="13" idx="0"/>
              <a:endCxn id="8" idx="4"/>
            </p:cNvCxnSpPr>
            <p:nvPr/>
          </p:nvCxnSpPr>
          <p:spPr bwMode="auto">
            <a:xfrm flipV="1">
              <a:off x="2266213" y="4465319"/>
              <a:ext cx="0" cy="112660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6">
              <a:extLst>
                <a:ext uri="{FF2B5EF4-FFF2-40B4-BE49-F238E27FC236}">
                  <a16:creationId xmlns:a16="http://schemas.microsoft.com/office/drawing/2014/main" id="{83B98622-3158-4DF8-BC19-723BA5AB27B9}"/>
                </a:ext>
              </a:extLst>
            </p:cNvPr>
            <p:cNvCxnSpPr>
              <a:cxnSpLocks noChangeShapeType="1"/>
              <a:stCxn id="8" idx="5"/>
              <a:endCxn id="12" idx="1"/>
            </p:cNvCxnSpPr>
            <p:nvPr/>
          </p:nvCxnSpPr>
          <p:spPr bwMode="auto">
            <a:xfrm>
              <a:off x="2524845" y="4358191"/>
              <a:ext cx="1765580" cy="134085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7">
              <a:extLst>
                <a:ext uri="{FF2B5EF4-FFF2-40B4-BE49-F238E27FC236}">
                  <a16:creationId xmlns:a16="http://schemas.microsoft.com/office/drawing/2014/main" id="{6B246A3C-12B4-4E6E-A723-67EAF44E5BED}"/>
                </a:ext>
              </a:extLst>
            </p:cNvPr>
            <p:cNvCxnSpPr>
              <a:cxnSpLocks noChangeShapeType="1"/>
              <a:stCxn id="9" idx="4"/>
              <a:endCxn id="12" idx="0"/>
            </p:cNvCxnSpPr>
            <p:nvPr/>
          </p:nvCxnSpPr>
          <p:spPr bwMode="auto">
            <a:xfrm>
              <a:off x="4549056" y="4465319"/>
              <a:ext cx="0" cy="112660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18">
              <a:extLst>
                <a:ext uri="{FF2B5EF4-FFF2-40B4-BE49-F238E27FC236}">
                  <a16:creationId xmlns:a16="http://schemas.microsoft.com/office/drawing/2014/main" id="{79A85DBB-A0E7-4623-9622-E633EE6E7D5F}"/>
                </a:ext>
              </a:extLst>
            </p:cNvPr>
            <p:cNvCxnSpPr>
              <a:cxnSpLocks noChangeShapeType="1"/>
              <a:stCxn id="8" idx="6"/>
              <a:endCxn id="9" idx="2"/>
            </p:cNvCxnSpPr>
            <p:nvPr/>
          </p:nvCxnSpPr>
          <p:spPr bwMode="auto">
            <a:xfrm>
              <a:off x="2631973" y="4099560"/>
              <a:ext cx="155132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19">
              <a:extLst>
                <a:ext uri="{FF2B5EF4-FFF2-40B4-BE49-F238E27FC236}">
                  <a16:creationId xmlns:a16="http://schemas.microsoft.com/office/drawing/2014/main" id="{8323E72D-D309-4404-BC64-755E742AD7F8}"/>
                </a:ext>
              </a:extLst>
            </p:cNvPr>
            <p:cNvCxnSpPr>
              <a:cxnSpLocks noChangeShapeType="1"/>
              <a:stCxn id="10" idx="2"/>
              <a:endCxn id="9" idx="6"/>
            </p:cNvCxnSpPr>
            <p:nvPr/>
          </p:nvCxnSpPr>
          <p:spPr bwMode="auto">
            <a:xfrm flipH="1">
              <a:off x="4914816" y="4099560"/>
              <a:ext cx="128866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20">
              <a:extLst>
                <a:ext uri="{FF2B5EF4-FFF2-40B4-BE49-F238E27FC236}">
                  <a16:creationId xmlns:a16="http://schemas.microsoft.com/office/drawing/2014/main" id="{25C7B61C-895D-4247-A29B-E946C5AC0612}"/>
                </a:ext>
              </a:extLst>
            </p:cNvPr>
            <p:cNvCxnSpPr>
              <a:cxnSpLocks noChangeShapeType="1"/>
              <a:stCxn id="9" idx="7"/>
              <a:endCxn id="15" idx="3"/>
            </p:cNvCxnSpPr>
            <p:nvPr/>
          </p:nvCxnSpPr>
          <p:spPr bwMode="auto">
            <a:xfrm flipV="1">
              <a:off x="4807688" y="2556131"/>
              <a:ext cx="1502924" cy="12847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21">
              <a:extLst>
                <a:ext uri="{FF2B5EF4-FFF2-40B4-BE49-F238E27FC236}">
                  <a16:creationId xmlns:a16="http://schemas.microsoft.com/office/drawing/2014/main" id="{250C94B1-E671-4928-A870-7E8318BFF917}"/>
                </a:ext>
              </a:extLst>
            </p:cNvPr>
            <p:cNvCxnSpPr>
              <a:cxnSpLocks noChangeShapeType="1"/>
              <a:stCxn id="10" idx="0"/>
              <a:endCxn id="15" idx="4"/>
            </p:cNvCxnSpPr>
            <p:nvPr/>
          </p:nvCxnSpPr>
          <p:spPr bwMode="auto">
            <a:xfrm flipV="1">
              <a:off x="6569244" y="2663259"/>
              <a:ext cx="0" cy="10705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23">
              <a:extLst>
                <a:ext uri="{FF2B5EF4-FFF2-40B4-BE49-F238E27FC236}">
                  <a16:creationId xmlns:a16="http://schemas.microsoft.com/office/drawing/2014/main" id="{BD321A86-2739-42D0-A8D0-2D8A37F80270}"/>
                </a:ext>
              </a:extLst>
            </p:cNvPr>
            <p:cNvCxnSpPr>
              <a:cxnSpLocks noChangeShapeType="1"/>
              <a:stCxn id="11" idx="2"/>
              <a:endCxn id="12" idx="6"/>
            </p:cNvCxnSpPr>
            <p:nvPr/>
          </p:nvCxnSpPr>
          <p:spPr bwMode="auto">
            <a:xfrm flipH="1">
              <a:off x="4914816" y="5957680"/>
              <a:ext cx="128866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1D89AC-770E-4169-BB5D-62A9A9F8563F}"/>
              </a:ext>
            </a:extLst>
          </p:cNvPr>
          <p:cNvCxnSpPr>
            <a:cxnSpLocks/>
          </p:cNvCxnSpPr>
          <p:nvPr/>
        </p:nvCxnSpPr>
        <p:spPr>
          <a:xfrm flipH="1">
            <a:off x="7268477" y="1059954"/>
            <a:ext cx="1149631" cy="1828607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A18D8E5-A1E3-406D-A991-561E6D6E2A8B}"/>
              </a:ext>
            </a:extLst>
          </p:cNvPr>
          <p:cNvSpPr txBox="1"/>
          <p:nvPr/>
        </p:nvSpPr>
        <p:spPr>
          <a:xfrm>
            <a:off x="8414568" y="465783"/>
            <a:ext cx="2832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Add parent pointer when pushing to stack.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DD5B41-2B47-4A5B-AD0B-3B6D1D42A2E8}"/>
              </a:ext>
            </a:extLst>
          </p:cNvPr>
          <p:cNvSpPr/>
          <p:nvPr/>
        </p:nvSpPr>
        <p:spPr>
          <a:xfrm>
            <a:off x="10160535" y="5339949"/>
            <a:ext cx="609600" cy="57751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7168" name="Rectangle 7167">
            <a:extLst>
              <a:ext uri="{FF2B5EF4-FFF2-40B4-BE49-F238E27FC236}">
                <a16:creationId xmlns:a16="http://schemas.microsoft.com/office/drawing/2014/main" id="{34558DF0-8270-4FEE-9447-EF88FC7F78E0}"/>
              </a:ext>
            </a:extLst>
          </p:cNvPr>
          <p:cNvSpPr/>
          <p:nvPr/>
        </p:nvSpPr>
        <p:spPr>
          <a:xfrm>
            <a:off x="10162675" y="4770459"/>
            <a:ext cx="609600" cy="57751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sp>
        <p:nvSpPr>
          <p:cNvPr id="7169" name="Rectangle 7168">
            <a:extLst>
              <a:ext uri="{FF2B5EF4-FFF2-40B4-BE49-F238E27FC236}">
                <a16:creationId xmlns:a16="http://schemas.microsoft.com/office/drawing/2014/main" id="{292F44AE-A46D-4FDB-9E57-6229CCCEEFA7}"/>
              </a:ext>
            </a:extLst>
          </p:cNvPr>
          <p:cNvSpPr/>
          <p:nvPr/>
        </p:nvSpPr>
        <p:spPr>
          <a:xfrm>
            <a:off x="9553075" y="5342088"/>
            <a:ext cx="609600" cy="577516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17655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ChangeArrowheads="1"/>
          </p:cNvSpPr>
          <p:nvPr/>
        </p:nvSpPr>
        <p:spPr bwMode="auto">
          <a:xfrm>
            <a:off x="1295400" y="1325880"/>
            <a:ext cx="4223084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DFS(G, 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for each vertex u </a:t>
            </a:r>
            <a:r>
              <a:rPr kumimoji="0" lang="en-US" altLang="en-US" sz="1800" dirty="0">
                <a:latin typeface="Arial" pitchFamily="34" charset="0"/>
                <a:sym typeface="Symbol" pitchFamily="18" charset="2"/>
              </a:rPr>
              <a:t></a:t>
            </a:r>
            <a:r>
              <a:rPr kumimoji="0" lang="en-US" altLang="en-US" sz="1800" dirty="0"/>
              <a:t> V [G]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  Explored [u] ← FALSE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S ← </a:t>
            </a:r>
            <a:r>
              <a:rPr kumimoji="0" lang="en-US" altLang="en-US" sz="1800" dirty="0">
                <a:cs typeface="Times New Roman" pitchFamily="18" charset="0"/>
              </a:rPr>
              <a:t>Ø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PUSH (S, 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</a:t>
            </a:r>
            <a:r>
              <a:rPr kumimoji="0" lang="en-US" altLang="en-US" sz="1800" dirty="0">
                <a:solidFill>
                  <a:srgbClr val="FF0000"/>
                </a:solidFill>
              </a:rPr>
              <a:t>     while (S ≠  </a:t>
            </a:r>
            <a:r>
              <a:rPr kumimoji="0" lang="en-US" altLang="en-US" sz="1800" dirty="0">
                <a:solidFill>
                  <a:srgbClr val="FF0000"/>
                </a:solidFill>
                <a:cs typeface="Times New Roman" pitchFamily="18" charset="0"/>
              </a:rPr>
              <a:t>Ø)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u ← POP(S)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do if Explored [u] = FALSE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        Explored [u] ← TRUE 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        for each v </a:t>
            </a:r>
            <a:r>
              <a:rPr kumimoji="0" lang="en-US" altLang="en-US" sz="1800" dirty="0">
                <a:solidFill>
                  <a:srgbClr val="FF0000"/>
                </a:solidFill>
                <a:latin typeface="Arial" pitchFamily="34" charset="0"/>
                <a:sym typeface="Symbol" pitchFamily="18" charset="2"/>
              </a:rPr>
              <a:t> </a:t>
            </a:r>
            <a:r>
              <a:rPr kumimoji="0" lang="en-US" altLang="en-US" sz="1800" dirty="0">
                <a:solidFill>
                  <a:srgbClr val="FF0000"/>
                </a:solidFill>
              </a:rPr>
              <a:t>Adj[u]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                PUSH(S, v)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108D8480-DC6B-48BE-9516-518E5853A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650" y="381000"/>
            <a:ext cx="973791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Graph Traversals: DFS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C5E3D4FF-296C-495B-AC01-9F05CC77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26</a:t>
            </a:fld>
            <a:endParaRPr lang="en-US">
              <a:latin typeface="Calibri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EEE542-4932-459D-8855-0EC1C77F7E29}"/>
              </a:ext>
            </a:extLst>
          </p:cNvPr>
          <p:cNvGrpSpPr/>
          <p:nvPr/>
        </p:nvGrpSpPr>
        <p:grpSpPr>
          <a:xfrm>
            <a:off x="5670545" y="1929065"/>
            <a:ext cx="3775914" cy="3293777"/>
            <a:chOff x="1900453" y="1931739"/>
            <a:chExt cx="5034551" cy="4391701"/>
          </a:xfrm>
        </p:grpSpPr>
        <p:sp>
          <p:nvSpPr>
            <p:cNvPr id="8" name="Oval 3">
              <a:extLst>
                <a:ext uri="{FF2B5EF4-FFF2-40B4-BE49-F238E27FC236}">
                  <a16:creationId xmlns:a16="http://schemas.microsoft.com/office/drawing/2014/main" id="{E7C71423-0532-448B-BE6E-A587C29CB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0453" y="3733800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68AAC735-5BED-47D8-AA0A-A942E1957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297" y="3733800"/>
              <a:ext cx="731520" cy="73152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E9FEF860-60E4-44C8-A76A-4CBE20F1B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484" y="3733800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FF1B9EE8-1AF4-429B-9A6F-B545056D9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484" y="5591920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E77B0ED5-9BC2-4E46-B656-55167F09F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297" y="5591920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3" name="Oval 8">
              <a:extLst>
                <a:ext uri="{FF2B5EF4-FFF2-40B4-BE49-F238E27FC236}">
                  <a16:creationId xmlns:a16="http://schemas.microsoft.com/office/drawing/2014/main" id="{D6A35DB0-EC3C-4E07-A7B2-0AD55030C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0453" y="5591920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676B9F2-6F93-4BD5-9E43-4A56975ED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9862" y="1974518"/>
              <a:ext cx="731520" cy="73152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C2AC55C6-10AB-43BE-AF23-55F3DE28C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484" y="1931739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7</a:t>
              </a:r>
            </a:p>
          </p:txBody>
        </p:sp>
        <p:cxnSp>
          <p:nvCxnSpPr>
            <p:cNvPr id="16" name="AutoShape 11">
              <a:extLst>
                <a:ext uri="{FF2B5EF4-FFF2-40B4-BE49-F238E27FC236}">
                  <a16:creationId xmlns:a16="http://schemas.microsoft.com/office/drawing/2014/main" id="{9296493C-AD28-4722-A85A-788B8616C7D5}"/>
                </a:ext>
              </a:extLst>
            </p:cNvPr>
            <p:cNvCxnSpPr>
              <a:cxnSpLocks noChangeShapeType="1"/>
              <a:stCxn id="8" idx="7"/>
              <a:endCxn id="14" idx="3"/>
            </p:cNvCxnSpPr>
            <p:nvPr/>
          </p:nvCxnSpPr>
          <p:spPr bwMode="auto">
            <a:xfrm flipV="1">
              <a:off x="2524845" y="2598909"/>
              <a:ext cx="612145" cy="12420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3">
              <a:extLst>
                <a:ext uri="{FF2B5EF4-FFF2-40B4-BE49-F238E27FC236}">
                  <a16:creationId xmlns:a16="http://schemas.microsoft.com/office/drawing/2014/main" id="{8FBF5379-15C7-4F7A-BC9C-A15D7D9B9713}"/>
                </a:ext>
              </a:extLst>
            </p:cNvPr>
            <p:cNvCxnSpPr>
              <a:cxnSpLocks noChangeShapeType="1"/>
              <a:stCxn id="14" idx="5"/>
              <a:endCxn id="9" idx="1"/>
            </p:cNvCxnSpPr>
            <p:nvPr/>
          </p:nvCxnSpPr>
          <p:spPr bwMode="auto">
            <a:xfrm>
              <a:off x="3654254" y="2598909"/>
              <a:ext cx="636171" cy="124201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4">
              <a:extLst>
                <a:ext uri="{FF2B5EF4-FFF2-40B4-BE49-F238E27FC236}">
                  <a16:creationId xmlns:a16="http://schemas.microsoft.com/office/drawing/2014/main" id="{8980248F-02BB-4EBF-970F-A4D5BEFB0CBE}"/>
                </a:ext>
              </a:extLst>
            </p:cNvPr>
            <p:cNvCxnSpPr>
              <a:cxnSpLocks noChangeShapeType="1"/>
              <a:stCxn id="12" idx="2"/>
              <a:endCxn id="13" idx="6"/>
            </p:cNvCxnSpPr>
            <p:nvPr/>
          </p:nvCxnSpPr>
          <p:spPr bwMode="auto">
            <a:xfrm flipH="1">
              <a:off x="2631973" y="5957680"/>
              <a:ext cx="155132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5">
              <a:extLst>
                <a:ext uri="{FF2B5EF4-FFF2-40B4-BE49-F238E27FC236}">
                  <a16:creationId xmlns:a16="http://schemas.microsoft.com/office/drawing/2014/main" id="{9D07321F-B77C-4DD0-91B1-629875744E03}"/>
                </a:ext>
              </a:extLst>
            </p:cNvPr>
            <p:cNvCxnSpPr>
              <a:cxnSpLocks noChangeShapeType="1"/>
              <a:stCxn id="13" idx="0"/>
              <a:endCxn id="8" idx="4"/>
            </p:cNvCxnSpPr>
            <p:nvPr/>
          </p:nvCxnSpPr>
          <p:spPr bwMode="auto">
            <a:xfrm flipV="1">
              <a:off x="2266213" y="4465319"/>
              <a:ext cx="0" cy="112660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6">
              <a:extLst>
                <a:ext uri="{FF2B5EF4-FFF2-40B4-BE49-F238E27FC236}">
                  <a16:creationId xmlns:a16="http://schemas.microsoft.com/office/drawing/2014/main" id="{83B98622-3158-4DF8-BC19-723BA5AB27B9}"/>
                </a:ext>
              </a:extLst>
            </p:cNvPr>
            <p:cNvCxnSpPr>
              <a:cxnSpLocks noChangeShapeType="1"/>
              <a:stCxn id="8" idx="5"/>
              <a:endCxn id="12" idx="1"/>
            </p:cNvCxnSpPr>
            <p:nvPr/>
          </p:nvCxnSpPr>
          <p:spPr bwMode="auto">
            <a:xfrm>
              <a:off x="2524845" y="4358191"/>
              <a:ext cx="1765580" cy="134085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7">
              <a:extLst>
                <a:ext uri="{FF2B5EF4-FFF2-40B4-BE49-F238E27FC236}">
                  <a16:creationId xmlns:a16="http://schemas.microsoft.com/office/drawing/2014/main" id="{6B246A3C-12B4-4E6E-A723-67EAF44E5BED}"/>
                </a:ext>
              </a:extLst>
            </p:cNvPr>
            <p:cNvCxnSpPr>
              <a:cxnSpLocks noChangeShapeType="1"/>
              <a:stCxn id="9" idx="4"/>
              <a:endCxn id="12" idx="0"/>
            </p:cNvCxnSpPr>
            <p:nvPr/>
          </p:nvCxnSpPr>
          <p:spPr bwMode="auto">
            <a:xfrm>
              <a:off x="4549056" y="4465319"/>
              <a:ext cx="0" cy="112660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18">
              <a:extLst>
                <a:ext uri="{FF2B5EF4-FFF2-40B4-BE49-F238E27FC236}">
                  <a16:creationId xmlns:a16="http://schemas.microsoft.com/office/drawing/2014/main" id="{79A85DBB-A0E7-4623-9622-E633EE6E7D5F}"/>
                </a:ext>
              </a:extLst>
            </p:cNvPr>
            <p:cNvCxnSpPr>
              <a:cxnSpLocks noChangeShapeType="1"/>
              <a:stCxn id="8" idx="6"/>
              <a:endCxn id="9" idx="2"/>
            </p:cNvCxnSpPr>
            <p:nvPr/>
          </p:nvCxnSpPr>
          <p:spPr bwMode="auto">
            <a:xfrm>
              <a:off x="2631973" y="4099560"/>
              <a:ext cx="1551324" cy="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19">
              <a:extLst>
                <a:ext uri="{FF2B5EF4-FFF2-40B4-BE49-F238E27FC236}">
                  <a16:creationId xmlns:a16="http://schemas.microsoft.com/office/drawing/2014/main" id="{8323E72D-D309-4404-BC64-755E742AD7F8}"/>
                </a:ext>
              </a:extLst>
            </p:cNvPr>
            <p:cNvCxnSpPr>
              <a:cxnSpLocks noChangeShapeType="1"/>
              <a:stCxn id="10" idx="2"/>
              <a:endCxn id="9" idx="6"/>
            </p:cNvCxnSpPr>
            <p:nvPr/>
          </p:nvCxnSpPr>
          <p:spPr bwMode="auto">
            <a:xfrm flipH="1">
              <a:off x="4914816" y="4099560"/>
              <a:ext cx="1288668" cy="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20">
              <a:extLst>
                <a:ext uri="{FF2B5EF4-FFF2-40B4-BE49-F238E27FC236}">
                  <a16:creationId xmlns:a16="http://schemas.microsoft.com/office/drawing/2014/main" id="{25C7B61C-895D-4247-A29B-E946C5AC0612}"/>
                </a:ext>
              </a:extLst>
            </p:cNvPr>
            <p:cNvCxnSpPr>
              <a:cxnSpLocks noChangeShapeType="1"/>
              <a:stCxn id="9" idx="7"/>
              <a:endCxn id="15" idx="3"/>
            </p:cNvCxnSpPr>
            <p:nvPr/>
          </p:nvCxnSpPr>
          <p:spPr bwMode="auto">
            <a:xfrm flipV="1">
              <a:off x="4807688" y="2556131"/>
              <a:ext cx="1502924" cy="1284797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21">
              <a:extLst>
                <a:ext uri="{FF2B5EF4-FFF2-40B4-BE49-F238E27FC236}">
                  <a16:creationId xmlns:a16="http://schemas.microsoft.com/office/drawing/2014/main" id="{250C94B1-E671-4928-A870-7E8318BFF917}"/>
                </a:ext>
              </a:extLst>
            </p:cNvPr>
            <p:cNvCxnSpPr>
              <a:cxnSpLocks noChangeShapeType="1"/>
              <a:stCxn id="10" idx="0"/>
              <a:endCxn id="15" idx="4"/>
            </p:cNvCxnSpPr>
            <p:nvPr/>
          </p:nvCxnSpPr>
          <p:spPr bwMode="auto">
            <a:xfrm flipV="1">
              <a:off x="6569244" y="2663259"/>
              <a:ext cx="0" cy="10705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23">
              <a:extLst>
                <a:ext uri="{FF2B5EF4-FFF2-40B4-BE49-F238E27FC236}">
                  <a16:creationId xmlns:a16="http://schemas.microsoft.com/office/drawing/2014/main" id="{BD321A86-2739-42D0-A8D0-2D8A37F80270}"/>
                </a:ext>
              </a:extLst>
            </p:cNvPr>
            <p:cNvCxnSpPr>
              <a:cxnSpLocks noChangeShapeType="1"/>
              <a:stCxn id="11" idx="2"/>
              <a:endCxn id="12" idx="6"/>
            </p:cNvCxnSpPr>
            <p:nvPr/>
          </p:nvCxnSpPr>
          <p:spPr bwMode="auto">
            <a:xfrm flipH="1">
              <a:off x="4914816" y="5957680"/>
              <a:ext cx="128866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222" name="Rectangle 7221">
            <a:extLst>
              <a:ext uri="{FF2B5EF4-FFF2-40B4-BE49-F238E27FC236}">
                <a16:creationId xmlns:a16="http://schemas.microsoft.com/office/drawing/2014/main" id="{6347A75B-F765-4FFA-8EC3-1E527551B7FD}"/>
              </a:ext>
            </a:extLst>
          </p:cNvPr>
          <p:cNvSpPr/>
          <p:nvPr/>
        </p:nvSpPr>
        <p:spPr>
          <a:xfrm>
            <a:off x="10160535" y="5339949"/>
            <a:ext cx="609600" cy="57751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515346-EE12-43FF-8A9B-B895B95D7C8A}"/>
              </a:ext>
            </a:extLst>
          </p:cNvPr>
          <p:cNvSpPr/>
          <p:nvPr/>
        </p:nvSpPr>
        <p:spPr>
          <a:xfrm>
            <a:off x="10162675" y="4770459"/>
            <a:ext cx="609600" cy="57751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B4DE1B-CC45-49ED-84B0-EF4AC07241F4}"/>
              </a:ext>
            </a:extLst>
          </p:cNvPr>
          <p:cNvSpPr/>
          <p:nvPr/>
        </p:nvSpPr>
        <p:spPr>
          <a:xfrm>
            <a:off x="9553075" y="5342088"/>
            <a:ext cx="609600" cy="577516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265A0D-9444-4EF6-B825-639922F9C28F}"/>
              </a:ext>
            </a:extLst>
          </p:cNvPr>
          <p:cNvCxnSpPr>
            <a:cxnSpLocks/>
          </p:cNvCxnSpPr>
          <p:nvPr/>
        </p:nvCxnSpPr>
        <p:spPr>
          <a:xfrm flipV="1">
            <a:off x="5051844" y="3596446"/>
            <a:ext cx="1649497" cy="1461971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0E87346-8168-4FAF-9436-9B8BBC7A8361}"/>
              </a:ext>
            </a:extLst>
          </p:cNvPr>
          <p:cNvSpPr txBox="1"/>
          <p:nvPr/>
        </p:nvSpPr>
        <p:spPr>
          <a:xfrm>
            <a:off x="2497747" y="5222842"/>
            <a:ext cx="2832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Overwrite parent pointer if pushing node again.</a:t>
            </a:r>
          </a:p>
        </p:txBody>
      </p:sp>
      <p:sp>
        <p:nvSpPr>
          <p:cNvPr id="7171" name="Rectangle 7170">
            <a:extLst>
              <a:ext uri="{FF2B5EF4-FFF2-40B4-BE49-F238E27FC236}">
                <a16:creationId xmlns:a16="http://schemas.microsoft.com/office/drawing/2014/main" id="{7253882E-2047-4928-BEFB-BBEB3DD5BFFB}"/>
              </a:ext>
            </a:extLst>
          </p:cNvPr>
          <p:cNvSpPr/>
          <p:nvPr/>
        </p:nvSpPr>
        <p:spPr>
          <a:xfrm>
            <a:off x="10162675" y="4192939"/>
            <a:ext cx="609600" cy="57751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sp>
        <p:nvSpPr>
          <p:cNvPr id="7172" name="Rectangle 7171">
            <a:extLst>
              <a:ext uri="{FF2B5EF4-FFF2-40B4-BE49-F238E27FC236}">
                <a16:creationId xmlns:a16="http://schemas.microsoft.com/office/drawing/2014/main" id="{0DCCD09D-3612-4402-BA6C-BDD0807C1A85}"/>
              </a:ext>
            </a:extLst>
          </p:cNvPr>
          <p:cNvSpPr/>
          <p:nvPr/>
        </p:nvSpPr>
        <p:spPr>
          <a:xfrm>
            <a:off x="10160537" y="3607407"/>
            <a:ext cx="609600" cy="57751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7</a:t>
            </a:r>
          </a:p>
        </p:txBody>
      </p:sp>
      <p:sp>
        <p:nvSpPr>
          <p:cNvPr id="7173" name="Rectangle 7172">
            <a:extLst>
              <a:ext uri="{FF2B5EF4-FFF2-40B4-BE49-F238E27FC236}">
                <a16:creationId xmlns:a16="http://schemas.microsoft.com/office/drawing/2014/main" id="{7626B304-33DD-4D57-8906-D9EDFE933367}"/>
              </a:ext>
            </a:extLst>
          </p:cNvPr>
          <p:cNvSpPr/>
          <p:nvPr/>
        </p:nvSpPr>
        <p:spPr>
          <a:xfrm>
            <a:off x="10162677" y="3027757"/>
            <a:ext cx="609600" cy="57751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8</a:t>
            </a:r>
          </a:p>
        </p:txBody>
      </p:sp>
      <p:sp>
        <p:nvSpPr>
          <p:cNvPr id="7174" name="Oval 7173">
            <a:extLst>
              <a:ext uri="{FF2B5EF4-FFF2-40B4-BE49-F238E27FC236}">
                <a16:creationId xmlns:a16="http://schemas.microsoft.com/office/drawing/2014/main" id="{06D3B6AB-4FA3-4012-8E29-8FBEDD9238CE}"/>
              </a:ext>
            </a:extLst>
          </p:cNvPr>
          <p:cNvSpPr/>
          <p:nvPr/>
        </p:nvSpPr>
        <p:spPr>
          <a:xfrm>
            <a:off x="10162675" y="4770455"/>
            <a:ext cx="617620" cy="12747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5" name="TextBox 7174">
            <a:extLst>
              <a:ext uri="{FF2B5EF4-FFF2-40B4-BE49-F238E27FC236}">
                <a16:creationId xmlns:a16="http://schemas.microsoft.com/office/drawing/2014/main" id="{FAC6D5F0-81F5-447F-AF3E-264B095D29F3}"/>
              </a:ext>
            </a:extLst>
          </p:cNvPr>
          <p:cNvSpPr txBox="1"/>
          <p:nvPr/>
        </p:nvSpPr>
        <p:spPr>
          <a:xfrm>
            <a:off x="6406411" y="5930728"/>
            <a:ext cx="2832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Vertex may be on stack more than once.</a:t>
            </a:r>
          </a:p>
        </p:txBody>
      </p:sp>
    </p:spTree>
    <p:extLst>
      <p:ext uri="{BB962C8B-B14F-4D97-AF65-F5344CB8AC3E}">
        <p14:creationId xmlns:p14="http://schemas.microsoft.com/office/powerpoint/2010/main" val="3772590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ChangeArrowheads="1"/>
          </p:cNvSpPr>
          <p:nvPr/>
        </p:nvSpPr>
        <p:spPr bwMode="auto">
          <a:xfrm>
            <a:off x="1295400" y="1325880"/>
            <a:ext cx="4223084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DFS(G, 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for each vertex u </a:t>
            </a:r>
            <a:r>
              <a:rPr kumimoji="0" lang="en-US" altLang="en-US" sz="1800" dirty="0">
                <a:latin typeface="Arial" pitchFamily="34" charset="0"/>
                <a:sym typeface="Symbol" pitchFamily="18" charset="2"/>
              </a:rPr>
              <a:t></a:t>
            </a:r>
            <a:r>
              <a:rPr kumimoji="0" lang="en-US" altLang="en-US" sz="1800" dirty="0"/>
              <a:t> V [G]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  Explored [u] ← FALSE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S ← </a:t>
            </a:r>
            <a:r>
              <a:rPr kumimoji="0" lang="en-US" altLang="en-US" sz="1800" dirty="0">
                <a:cs typeface="Times New Roman" pitchFamily="18" charset="0"/>
              </a:rPr>
              <a:t>Ø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PUSH (S, 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</a:t>
            </a:r>
            <a:r>
              <a:rPr kumimoji="0" lang="en-US" altLang="en-US" sz="1800" dirty="0">
                <a:solidFill>
                  <a:srgbClr val="FF0000"/>
                </a:solidFill>
              </a:rPr>
              <a:t>     while (S ≠  </a:t>
            </a:r>
            <a:r>
              <a:rPr kumimoji="0" lang="en-US" altLang="en-US" sz="1800" dirty="0">
                <a:solidFill>
                  <a:srgbClr val="FF0000"/>
                </a:solidFill>
                <a:cs typeface="Times New Roman" pitchFamily="18" charset="0"/>
              </a:rPr>
              <a:t>Ø)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u ← POP(S)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do if Explored [u] = FALSE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        Explored [u] ← TRUE 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        for each v </a:t>
            </a:r>
            <a:r>
              <a:rPr kumimoji="0" lang="en-US" altLang="en-US" sz="1800" dirty="0">
                <a:solidFill>
                  <a:srgbClr val="FF0000"/>
                </a:solidFill>
                <a:latin typeface="Arial" pitchFamily="34" charset="0"/>
                <a:sym typeface="Symbol" pitchFamily="18" charset="2"/>
              </a:rPr>
              <a:t> </a:t>
            </a:r>
            <a:r>
              <a:rPr kumimoji="0" lang="en-US" altLang="en-US" sz="1800" dirty="0">
                <a:solidFill>
                  <a:srgbClr val="FF0000"/>
                </a:solidFill>
              </a:rPr>
              <a:t>Adj[u]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                PUSH(S, v)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108D8480-DC6B-48BE-9516-518E5853A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650" y="381000"/>
            <a:ext cx="973791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Graph Traversals: DFS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C5E3D4FF-296C-495B-AC01-9F05CC77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27</a:t>
            </a:fld>
            <a:endParaRPr lang="en-US">
              <a:latin typeface="Calibri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EEE542-4932-459D-8855-0EC1C77F7E29}"/>
              </a:ext>
            </a:extLst>
          </p:cNvPr>
          <p:cNvGrpSpPr/>
          <p:nvPr/>
        </p:nvGrpSpPr>
        <p:grpSpPr>
          <a:xfrm>
            <a:off x="5670545" y="1929065"/>
            <a:ext cx="3775914" cy="3293777"/>
            <a:chOff x="1900453" y="1931739"/>
            <a:chExt cx="5034551" cy="4391701"/>
          </a:xfrm>
        </p:grpSpPr>
        <p:sp>
          <p:nvSpPr>
            <p:cNvPr id="8" name="Oval 3">
              <a:extLst>
                <a:ext uri="{FF2B5EF4-FFF2-40B4-BE49-F238E27FC236}">
                  <a16:creationId xmlns:a16="http://schemas.microsoft.com/office/drawing/2014/main" id="{E7C71423-0532-448B-BE6E-A587C29CB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0453" y="3733800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68AAC735-5BED-47D8-AA0A-A942E1957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297" y="3733800"/>
              <a:ext cx="731520" cy="73152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E9FEF860-60E4-44C8-A76A-4CBE20F1B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484" y="3733800"/>
              <a:ext cx="731520" cy="73152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FF1B9EE8-1AF4-429B-9A6F-B545056D9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484" y="5591920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E77B0ED5-9BC2-4E46-B656-55167F09F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297" y="5591920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3" name="Oval 8">
              <a:extLst>
                <a:ext uri="{FF2B5EF4-FFF2-40B4-BE49-F238E27FC236}">
                  <a16:creationId xmlns:a16="http://schemas.microsoft.com/office/drawing/2014/main" id="{D6A35DB0-EC3C-4E07-A7B2-0AD55030C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0453" y="5591920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676B9F2-6F93-4BD5-9E43-4A56975ED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9862" y="1974518"/>
              <a:ext cx="731520" cy="73152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C2AC55C6-10AB-43BE-AF23-55F3DE28C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484" y="1931739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7</a:t>
              </a:r>
            </a:p>
          </p:txBody>
        </p:sp>
        <p:cxnSp>
          <p:nvCxnSpPr>
            <p:cNvPr id="16" name="AutoShape 11">
              <a:extLst>
                <a:ext uri="{FF2B5EF4-FFF2-40B4-BE49-F238E27FC236}">
                  <a16:creationId xmlns:a16="http://schemas.microsoft.com/office/drawing/2014/main" id="{9296493C-AD28-4722-A85A-788B8616C7D5}"/>
                </a:ext>
              </a:extLst>
            </p:cNvPr>
            <p:cNvCxnSpPr>
              <a:cxnSpLocks noChangeShapeType="1"/>
              <a:stCxn id="8" idx="7"/>
              <a:endCxn id="14" idx="3"/>
            </p:cNvCxnSpPr>
            <p:nvPr/>
          </p:nvCxnSpPr>
          <p:spPr bwMode="auto">
            <a:xfrm flipV="1">
              <a:off x="2524845" y="2598909"/>
              <a:ext cx="612145" cy="12420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3">
              <a:extLst>
                <a:ext uri="{FF2B5EF4-FFF2-40B4-BE49-F238E27FC236}">
                  <a16:creationId xmlns:a16="http://schemas.microsoft.com/office/drawing/2014/main" id="{8FBF5379-15C7-4F7A-BC9C-A15D7D9B9713}"/>
                </a:ext>
              </a:extLst>
            </p:cNvPr>
            <p:cNvCxnSpPr>
              <a:cxnSpLocks noChangeShapeType="1"/>
              <a:stCxn id="14" idx="5"/>
              <a:endCxn id="9" idx="1"/>
            </p:cNvCxnSpPr>
            <p:nvPr/>
          </p:nvCxnSpPr>
          <p:spPr bwMode="auto">
            <a:xfrm>
              <a:off x="3654254" y="2598909"/>
              <a:ext cx="636171" cy="124201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4">
              <a:extLst>
                <a:ext uri="{FF2B5EF4-FFF2-40B4-BE49-F238E27FC236}">
                  <a16:creationId xmlns:a16="http://schemas.microsoft.com/office/drawing/2014/main" id="{8980248F-02BB-4EBF-970F-A4D5BEFB0CBE}"/>
                </a:ext>
              </a:extLst>
            </p:cNvPr>
            <p:cNvCxnSpPr>
              <a:cxnSpLocks noChangeShapeType="1"/>
              <a:stCxn id="12" idx="2"/>
              <a:endCxn id="13" idx="6"/>
            </p:cNvCxnSpPr>
            <p:nvPr/>
          </p:nvCxnSpPr>
          <p:spPr bwMode="auto">
            <a:xfrm flipH="1">
              <a:off x="2631973" y="5957680"/>
              <a:ext cx="155132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5">
              <a:extLst>
                <a:ext uri="{FF2B5EF4-FFF2-40B4-BE49-F238E27FC236}">
                  <a16:creationId xmlns:a16="http://schemas.microsoft.com/office/drawing/2014/main" id="{9D07321F-B77C-4DD0-91B1-629875744E03}"/>
                </a:ext>
              </a:extLst>
            </p:cNvPr>
            <p:cNvCxnSpPr>
              <a:cxnSpLocks noChangeShapeType="1"/>
              <a:stCxn id="13" idx="0"/>
              <a:endCxn id="8" idx="4"/>
            </p:cNvCxnSpPr>
            <p:nvPr/>
          </p:nvCxnSpPr>
          <p:spPr bwMode="auto">
            <a:xfrm flipV="1">
              <a:off x="2266213" y="4465319"/>
              <a:ext cx="0" cy="112660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6">
              <a:extLst>
                <a:ext uri="{FF2B5EF4-FFF2-40B4-BE49-F238E27FC236}">
                  <a16:creationId xmlns:a16="http://schemas.microsoft.com/office/drawing/2014/main" id="{83B98622-3158-4DF8-BC19-723BA5AB27B9}"/>
                </a:ext>
              </a:extLst>
            </p:cNvPr>
            <p:cNvCxnSpPr>
              <a:cxnSpLocks noChangeShapeType="1"/>
              <a:stCxn id="8" idx="5"/>
              <a:endCxn id="12" idx="1"/>
            </p:cNvCxnSpPr>
            <p:nvPr/>
          </p:nvCxnSpPr>
          <p:spPr bwMode="auto">
            <a:xfrm>
              <a:off x="2524845" y="4358191"/>
              <a:ext cx="1765580" cy="134085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7">
              <a:extLst>
                <a:ext uri="{FF2B5EF4-FFF2-40B4-BE49-F238E27FC236}">
                  <a16:creationId xmlns:a16="http://schemas.microsoft.com/office/drawing/2014/main" id="{6B246A3C-12B4-4E6E-A723-67EAF44E5BED}"/>
                </a:ext>
              </a:extLst>
            </p:cNvPr>
            <p:cNvCxnSpPr>
              <a:cxnSpLocks noChangeShapeType="1"/>
              <a:stCxn id="9" idx="4"/>
              <a:endCxn id="12" idx="0"/>
            </p:cNvCxnSpPr>
            <p:nvPr/>
          </p:nvCxnSpPr>
          <p:spPr bwMode="auto">
            <a:xfrm>
              <a:off x="4549056" y="4465319"/>
              <a:ext cx="0" cy="112660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18">
              <a:extLst>
                <a:ext uri="{FF2B5EF4-FFF2-40B4-BE49-F238E27FC236}">
                  <a16:creationId xmlns:a16="http://schemas.microsoft.com/office/drawing/2014/main" id="{79A85DBB-A0E7-4623-9622-E633EE6E7D5F}"/>
                </a:ext>
              </a:extLst>
            </p:cNvPr>
            <p:cNvCxnSpPr>
              <a:cxnSpLocks noChangeShapeType="1"/>
              <a:stCxn id="8" idx="6"/>
              <a:endCxn id="9" idx="2"/>
            </p:cNvCxnSpPr>
            <p:nvPr/>
          </p:nvCxnSpPr>
          <p:spPr bwMode="auto">
            <a:xfrm>
              <a:off x="2631973" y="4099560"/>
              <a:ext cx="1551324" cy="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19">
              <a:extLst>
                <a:ext uri="{FF2B5EF4-FFF2-40B4-BE49-F238E27FC236}">
                  <a16:creationId xmlns:a16="http://schemas.microsoft.com/office/drawing/2014/main" id="{8323E72D-D309-4404-BC64-755E742AD7F8}"/>
                </a:ext>
              </a:extLst>
            </p:cNvPr>
            <p:cNvCxnSpPr>
              <a:cxnSpLocks noChangeShapeType="1"/>
              <a:stCxn id="10" idx="2"/>
              <a:endCxn id="9" idx="6"/>
            </p:cNvCxnSpPr>
            <p:nvPr/>
          </p:nvCxnSpPr>
          <p:spPr bwMode="auto">
            <a:xfrm flipH="1">
              <a:off x="4914816" y="4099560"/>
              <a:ext cx="1288668" cy="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20">
              <a:extLst>
                <a:ext uri="{FF2B5EF4-FFF2-40B4-BE49-F238E27FC236}">
                  <a16:creationId xmlns:a16="http://schemas.microsoft.com/office/drawing/2014/main" id="{25C7B61C-895D-4247-A29B-E946C5AC0612}"/>
                </a:ext>
              </a:extLst>
            </p:cNvPr>
            <p:cNvCxnSpPr>
              <a:cxnSpLocks noChangeShapeType="1"/>
              <a:stCxn id="9" idx="7"/>
              <a:endCxn id="15" idx="3"/>
            </p:cNvCxnSpPr>
            <p:nvPr/>
          </p:nvCxnSpPr>
          <p:spPr bwMode="auto">
            <a:xfrm flipV="1">
              <a:off x="4807688" y="2556131"/>
              <a:ext cx="1502924" cy="12847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21">
              <a:extLst>
                <a:ext uri="{FF2B5EF4-FFF2-40B4-BE49-F238E27FC236}">
                  <a16:creationId xmlns:a16="http://schemas.microsoft.com/office/drawing/2014/main" id="{250C94B1-E671-4928-A870-7E8318BFF917}"/>
                </a:ext>
              </a:extLst>
            </p:cNvPr>
            <p:cNvCxnSpPr>
              <a:cxnSpLocks noChangeShapeType="1"/>
              <a:stCxn id="10" idx="0"/>
              <a:endCxn id="15" idx="4"/>
            </p:cNvCxnSpPr>
            <p:nvPr/>
          </p:nvCxnSpPr>
          <p:spPr bwMode="auto">
            <a:xfrm flipV="1">
              <a:off x="6569244" y="2663259"/>
              <a:ext cx="0" cy="107054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23">
              <a:extLst>
                <a:ext uri="{FF2B5EF4-FFF2-40B4-BE49-F238E27FC236}">
                  <a16:creationId xmlns:a16="http://schemas.microsoft.com/office/drawing/2014/main" id="{BD321A86-2739-42D0-A8D0-2D8A37F80270}"/>
                </a:ext>
              </a:extLst>
            </p:cNvPr>
            <p:cNvCxnSpPr>
              <a:cxnSpLocks noChangeShapeType="1"/>
              <a:stCxn id="11" idx="2"/>
              <a:endCxn id="12" idx="6"/>
            </p:cNvCxnSpPr>
            <p:nvPr/>
          </p:nvCxnSpPr>
          <p:spPr bwMode="auto">
            <a:xfrm flipH="1">
              <a:off x="4914816" y="5957680"/>
              <a:ext cx="128866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222" name="Rectangle 7221">
            <a:extLst>
              <a:ext uri="{FF2B5EF4-FFF2-40B4-BE49-F238E27FC236}">
                <a16:creationId xmlns:a16="http://schemas.microsoft.com/office/drawing/2014/main" id="{6347A75B-F765-4FFA-8EC3-1E527551B7FD}"/>
              </a:ext>
            </a:extLst>
          </p:cNvPr>
          <p:cNvSpPr/>
          <p:nvPr/>
        </p:nvSpPr>
        <p:spPr>
          <a:xfrm>
            <a:off x="10160535" y="5339949"/>
            <a:ext cx="609600" cy="57751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515346-EE12-43FF-8A9B-B895B95D7C8A}"/>
              </a:ext>
            </a:extLst>
          </p:cNvPr>
          <p:cNvSpPr/>
          <p:nvPr/>
        </p:nvSpPr>
        <p:spPr>
          <a:xfrm>
            <a:off x="10162675" y="4770459"/>
            <a:ext cx="609600" cy="57751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B4DE1B-CC45-49ED-84B0-EF4AC07241F4}"/>
              </a:ext>
            </a:extLst>
          </p:cNvPr>
          <p:cNvSpPr/>
          <p:nvPr/>
        </p:nvSpPr>
        <p:spPr>
          <a:xfrm>
            <a:off x="9553075" y="5342088"/>
            <a:ext cx="609600" cy="577516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8</a:t>
            </a:r>
          </a:p>
        </p:txBody>
      </p:sp>
      <p:sp>
        <p:nvSpPr>
          <p:cNvPr id="7171" name="Rectangle 7170">
            <a:extLst>
              <a:ext uri="{FF2B5EF4-FFF2-40B4-BE49-F238E27FC236}">
                <a16:creationId xmlns:a16="http://schemas.microsoft.com/office/drawing/2014/main" id="{7253882E-2047-4928-BEFB-BBEB3DD5BFFB}"/>
              </a:ext>
            </a:extLst>
          </p:cNvPr>
          <p:cNvSpPr/>
          <p:nvPr/>
        </p:nvSpPr>
        <p:spPr>
          <a:xfrm>
            <a:off x="10162675" y="4192939"/>
            <a:ext cx="609600" cy="57751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sp>
        <p:nvSpPr>
          <p:cNvPr id="7172" name="Rectangle 7171">
            <a:extLst>
              <a:ext uri="{FF2B5EF4-FFF2-40B4-BE49-F238E27FC236}">
                <a16:creationId xmlns:a16="http://schemas.microsoft.com/office/drawing/2014/main" id="{0DCCD09D-3612-4402-BA6C-BDD0807C1A85}"/>
              </a:ext>
            </a:extLst>
          </p:cNvPr>
          <p:cNvSpPr/>
          <p:nvPr/>
        </p:nvSpPr>
        <p:spPr>
          <a:xfrm>
            <a:off x="10160537" y="3607407"/>
            <a:ext cx="609600" cy="57751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7</a:t>
            </a:r>
          </a:p>
        </p:txBody>
      </p:sp>
      <p:sp>
        <p:nvSpPr>
          <p:cNvPr id="7173" name="Rectangle 7172">
            <a:extLst>
              <a:ext uri="{FF2B5EF4-FFF2-40B4-BE49-F238E27FC236}">
                <a16:creationId xmlns:a16="http://schemas.microsoft.com/office/drawing/2014/main" id="{7626B304-33DD-4D57-8906-D9EDFE933367}"/>
              </a:ext>
            </a:extLst>
          </p:cNvPr>
          <p:cNvSpPr/>
          <p:nvPr/>
        </p:nvSpPr>
        <p:spPr>
          <a:xfrm>
            <a:off x="10162677" y="3027757"/>
            <a:ext cx="609600" cy="57751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08172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ChangeArrowheads="1"/>
          </p:cNvSpPr>
          <p:nvPr/>
        </p:nvSpPr>
        <p:spPr bwMode="auto">
          <a:xfrm>
            <a:off x="1295400" y="1325880"/>
            <a:ext cx="4223084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DFS(G, 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for each vertex u </a:t>
            </a:r>
            <a:r>
              <a:rPr kumimoji="0" lang="en-US" altLang="en-US" sz="1800" dirty="0">
                <a:latin typeface="Arial" pitchFamily="34" charset="0"/>
                <a:sym typeface="Symbol" pitchFamily="18" charset="2"/>
              </a:rPr>
              <a:t></a:t>
            </a:r>
            <a:r>
              <a:rPr kumimoji="0" lang="en-US" altLang="en-US" sz="1800" dirty="0"/>
              <a:t> V [G]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  Explored [u] ← FALSE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S ← </a:t>
            </a:r>
            <a:r>
              <a:rPr kumimoji="0" lang="en-US" altLang="en-US" sz="1800" dirty="0">
                <a:cs typeface="Times New Roman" pitchFamily="18" charset="0"/>
              </a:rPr>
              <a:t>Ø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PUSH (S, 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</a:t>
            </a:r>
            <a:r>
              <a:rPr kumimoji="0" lang="en-US" altLang="en-US" sz="1800" dirty="0">
                <a:solidFill>
                  <a:srgbClr val="FF0000"/>
                </a:solidFill>
              </a:rPr>
              <a:t>     while (S ≠  </a:t>
            </a:r>
            <a:r>
              <a:rPr kumimoji="0" lang="en-US" altLang="en-US" sz="1800" dirty="0">
                <a:solidFill>
                  <a:srgbClr val="FF0000"/>
                </a:solidFill>
                <a:cs typeface="Times New Roman" pitchFamily="18" charset="0"/>
              </a:rPr>
              <a:t>Ø)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u ← POP(S)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do if Explored [u] = FALSE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        Explored [u] ← TRUE 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        for each v </a:t>
            </a:r>
            <a:r>
              <a:rPr kumimoji="0" lang="en-US" altLang="en-US" sz="1800" dirty="0">
                <a:solidFill>
                  <a:srgbClr val="FF0000"/>
                </a:solidFill>
                <a:latin typeface="Arial" pitchFamily="34" charset="0"/>
                <a:sym typeface="Symbol" pitchFamily="18" charset="2"/>
              </a:rPr>
              <a:t> </a:t>
            </a:r>
            <a:r>
              <a:rPr kumimoji="0" lang="en-US" altLang="en-US" sz="1800" dirty="0">
                <a:solidFill>
                  <a:srgbClr val="FF0000"/>
                </a:solidFill>
              </a:rPr>
              <a:t>Adj[u]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                PUSH(S, v)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108D8480-DC6B-48BE-9516-518E5853A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650" y="381000"/>
            <a:ext cx="973791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Graph Traversals: DFS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C5E3D4FF-296C-495B-AC01-9F05CC77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28</a:t>
            </a:fld>
            <a:endParaRPr lang="en-US">
              <a:latin typeface="Calibri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EEE542-4932-459D-8855-0EC1C77F7E29}"/>
              </a:ext>
            </a:extLst>
          </p:cNvPr>
          <p:cNvGrpSpPr/>
          <p:nvPr/>
        </p:nvGrpSpPr>
        <p:grpSpPr>
          <a:xfrm>
            <a:off x="5670545" y="1929065"/>
            <a:ext cx="3775914" cy="3293777"/>
            <a:chOff x="1900453" y="1931739"/>
            <a:chExt cx="5034551" cy="4391701"/>
          </a:xfrm>
        </p:grpSpPr>
        <p:sp>
          <p:nvSpPr>
            <p:cNvPr id="8" name="Oval 3">
              <a:extLst>
                <a:ext uri="{FF2B5EF4-FFF2-40B4-BE49-F238E27FC236}">
                  <a16:creationId xmlns:a16="http://schemas.microsoft.com/office/drawing/2014/main" id="{E7C71423-0532-448B-BE6E-A587C29CB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0453" y="3733800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68AAC735-5BED-47D8-AA0A-A942E1957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297" y="3733800"/>
              <a:ext cx="731520" cy="73152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E9FEF860-60E4-44C8-A76A-4CBE20F1B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484" y="3733800"/>
              <a:ext cx="731520" cy="73152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FF1B9EE8-1AF4-429B-9A6F-B545056D9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484" y="5591920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E77B0ED5-9BC2-4E46-B656-55167F09F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297" y="5591920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3" name="Oval 8">
              <a:extLst>
                <a:ext uri="{FF2B5EF4-FFF2-40B4-BE49-F238E27FC236}">
                  <a16:creationId xmlns:a16="http://schemas.microsoft.com/office/drawing/2014/main" id="{D6A35DB0-EC3C-4E07-A7B2-0AD55030C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0453" y="5591920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676B9F2-6F93-4BD5-9E43-4A56975ED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9862" y="1974518"/>
              <a:ext cx="731520" cy="73152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C2AC55C6-10AB-43BE-AF23-55F3DE28C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484" y="1931739"/>
              <a:ext cx="731520" cy="73152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7</a:t>
              </a:r>
            </a:p>
          </p:txBody>
        </p:sp>
        <p:cxnSp>
          <p:nvCxnSpPr>
            <p:cNvPr id="16" name="AutoShape 11">
              <a:extLst>
                <a:ext uri="{FF2B5EF4-FFF2-40B4-BE49-F238E27FC236}">
                  <a16:creationId xmlns:a16="http://schemas.microsoft.com/office/drawing/2014/main" id="{9296493C-AD28-4722-A85A-788B8616C7D5}"/>
                </a:ext>
              </a:extLst>
            </p:cNvPr>
            <p:cNvCxnSpPr>
              <a:cxnSpLocks noChangeShapeType="1"/>
              <a:stCxn id="8" idx="7"/>
              <a:endCxn id="14" idx="3"/>
            </p:cNvCxnSpPr>
            <p:nvPr/>
          </p:nvCxnSpPr>
          <p:spPr bwMode="auto">
            <a:xfrm flipV="1">
              <a:off x="2524845" y="2598909"/>
              <a:ext cx="612145" cy="12420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3">
              <a:extLst>
                <a:ext uri="{FF2B5EF4-FFF2-40B4-BE49-F238E27FC236}">
                  <a16:creationId xmlns:a16="http://schemas.microsoft.com/office/drawing/2014/main" id="{8FBF5379-15C7-4F7A-BC9C-A15D7D9B9713}"/>
                </a:ext>
              </a:extLst>
            </p:cNvPr>
            <p:cNvCxnSpPr>
              <a:cxnSpLocks noChangeShapeType="1"/>
              <a:stCxn id="14" idx="5"/>
              <a:endCxn id="9" idx="1"/>
            </p:cNvCxnSpPr>
            <p:nvPr/>
          </p:nvCxnSpPr>
          <p:spPr bwMode="auto">
            <a:xfrm>
              <a:off x="3654254" y="2598909"/>
              <a:ext cx="636171" cy="124201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4">
              <a:extLst>
                <a:ext uri="{FF2B5EF4-FFF2-40B4-BE49-F238E27FC236}">
                  <a16:creationId xmlns:a16="http://schemas.microsoft.com/office/drawing/2014/main" id="{8980248F-02BB-4EBF-970F-A4D5BEFB0CBE}"/>
                </a:ext>
              </a:extLst>
            </p:cNvPr>
            <p:cNvCxnSpPr>
              <a:cxnSpLocks noChangeShapeType="1"/>
              <a:stCxn id="12" idx="2"/>
              <a:endCxn id="13" idx="6"/>
            </p:cNvCxnSpPr>
            <p:nvPr/>
          </p:nvCxnSpPr>
          <p:spPr bwMode="auto">
            <a:xfrm flipH="1">
              <a:off x="2631973" y="5957680"/>
              <a:ext cx="155132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5">
              <a:extLst>
                <a:ext uri="{FF2B5EF4-FFF2-40B4-BE49-F238E27FC236}">
                  <a16:creationId xmlns:a16="http://schemas.microsoft.com/office/drawing/2014/main" id="{9D07321F-B77C-4DD0-91B1-629875744E03}"/>
                </a:ext>
              </a:extLst>
            </p:cNvPr>
            <p:cNvCxnSpPr>
              <a:cxnSpLocks noChangeShapeType="1"/>
              <a:stCxn id="13" idx="0"/>
              <a:endCxn id="8" idx="4"/>
            </p:cNvCxnSpPr>
            <p:nvPr/>
          </p:nvCxnSpPr>
          <p:spPr bwMode="auto">
            <a:xfrm flipV="1">
              <a:off x="2266213" y="4465319"/>
              <a:ext cx="0" cy="112660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6">
              <a:extLst>
                <a:ext uri="{FF2B5EF4-FFF2-40B4-BE49-F238E27FC236}">
                  <a16:creationId xmlns:a16="http://schemas.microsoft.com/office/drawing/2014/main" id="{83B98622-3158-4DF8-BC19-723BA5AB27B9}"/>
                </a:ext>
              </a:extLst>
            </p:cNvPr>
            <p:cNvCxnSpPr>
              <a:cxnSpLocks noChangeShapeType="1"/>
              <a:stCxn id="8" idx="5"/>
              <a:endCxn id="12" idx="1"/>
            </p:cNvCxnSpPr>
            <p:nvPr/>
          </p:nvCxnSpPr>
          <p:spPr bwMode="auto">
            <a:xfrm>
              <a:off x="2524845" y="4358191"/>
              <a:ext cx="1765580" cy="134085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7">
              <a:extLst>
                <a:ext uri="{FF2B5EF4-FFF2-40B4-BE49-F238E27FC236}">
                  <a16:creationId xmlns:a16="http://schemas.microsoft.com/office/drawing/2014/main" id="{6B246A3C-12B4-4E6E-A723-67EAF44E5BED}"/>
                </a:ext>
              </a:extLst>
            </p:cNvPr>
            <p:cNvCxnSpPr>
              <a:cxnSpLocks noChangeShapeType="1"/>
              <a:stCxn id="9" idx="4"/>
              <a:endCxn id="12" idx="0"/>
            </p:cNvCxnSpPr>
            <p:nvPr/>
          </p:nvCxnSpPr>
          <p:spPr bwMode="auto">
            <a:xfrm>
              <a:off x="4549056" y="4465319"/>
              <a:ext cx="0" cy="112660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18">
              <a:extLst>
                <a:ext uri="{FF2B5EF4-FFF2-40B4-BE49-F238E27FC236}">
                  <a16:creationId xmlns:a16="http://schemas.microsoft.com/office/drawing/2014/main" id="{79A85DBB-A0E7-4623-9622-E633EE6E7D5F}"/>
                </a:ext>
              </a:extLst>
            </p:cNvPr>
            <p:cNvCxnSpPr>
              <a:cxnSpLocks noChangeShapeType="1"/>
              <a:stCxn id="8" idx="6"/>
              <a:endCxn id="9" idx="2"/>
            </p:cNvCxnSpPr>
            <p:nvPr/>
          </p:nvCxnSpPr>
          <p:spPr bwMode="auto">
            <a:xfrm>
              <a:off x="2631973" y="4099560"/>
              <a:ext cx="1551324" cy="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19">
              <a:extLst>
                <a:ext uri="{FF2B5EF4-FFF2-40B4-BE49-F238E27FC236}">
                  <a16:creationId xmlns:a16="http://schemas.microsoft.com/office/drawing/2014/main" id="{8323E72D-D309-4404-BC64-755E742AD7F8}"/>
                </a:ext>
              </a:extLst>
            </p:cNvPr>
            <p:cNvCxnSpPr>
              <a:cxnSpLocks noChangeShapeType="1"/>
              <a:stCxn id="10" idx="2"/>
              <a:endCxn id="9" idx="6"/>
            </p:cNvCxnSpPr>
            <p:nvPr/>
          </p:nvCxnSpPr>
          <p:spPr bwMode="auto">
            <a:xfrm flipH="1">
              <a:off x="4914816" y="4099560"/>
              <a:ext cx="1288668" cy="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20">
              <a:extLst>
                <a:ext uri="{FF2B5EF4-FFF2-40B4-BE49-F238E27FC236}">
                  <a16:creationId xmlns:a16="http://schemas.microsoft.com/office/drawing/2014/main" id="{25C7B61C-895D-4247-A29B-E946C5AC0612}"/>
                </a:ext>
              </a:extLst>
            </p:cNvPr>
            <p:cNvCxnSpPr>
              <a:cxnSpLocks noChangeShapeType="1"/>
              <a:stCxn id="9" idx="7"/>
              <a:endCxn id="15" idx="3"/>
            </p:cNvCxnSpPr>
            <p:nvPr/>
          </p:nvCxnSpPr>
          <p:spPr bwMode="auto">
            <a:xfrm flipV="1">
              <a:off x="4807688" y="2556131"/>
              <a:ext cx="1502924" cy="12847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21">
              <a:extLst>
                <a:ext uri="{FF2B5EF4-FFF2-40B4-BE49-F238E27FC236}">
                  <a16:creationId xmlns:a16="http://schemas.microsoft.com/office/drawing/2014/main" id="{250C94B1-E671-4928-A870-7E8318BFF917}"/>
                </a:ext>
              </a:extLst>
            </p:cNvPr>
            <p:cNvCxnSpPr>
              <a:cxnSpLocks noChangeShapeType="1"/>
              <a:stCxn id="10" idx="0"/>
              <a:endCxn id="15" idx="4"/>
            </p:cNvCxnSpPr>
            <p:nvPr/>
          </p:nvCxnSpPr>
          <p:spPr bwMode="auto">
            <a:xfrm flipV="1">
              <a:off x="6569244" y="2663259"/>
              <a:ext cx="0" cy="107054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23">
              <a:extLst>
                <a:ext uri="{FF2B5EF4-FFF2-40B4-BE49-F238E27FC236}">
                  <a16:creationId xmlns:a16="http://schemas.microsoft.com/office/drawing/2014/main" id="{BD321A86-2739-42D0-A8D0-2D8A37F80270}"/>
                </a:ext>
              </a:extLst>
            </p:cNvPr>
            <p:cNvCxnSpPr>
              <a:cxnSpLocks noChangeShapeType="1"/>
              <a:stCxn id="11" idx="2"/>
              <a:endCxn id="12" idx="6"/>
            </p:cNvCxnSpPr>
            <p:nvPr/>
          </p:nvCxnSpPr>
          <p:spPr bwMode="auto">
            <a:xfrm flipH="1">
              <a:off x="4914816" y="5957680"/>
              <a:ext cx="128866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222" name="Rectangle 7221">
            <a:extLst>
              <a:ext uri="{FF2B5EF4-FFF2-40B4-BE49-F238E27FC236}">
                <a16:creationId xmlns:a16="http://schemas.microsoft.com/office/drawing/2014/main" id="{6347A75B-F765-4FFA-8EC3-1E527551B7FD}"/>
              </a:ext>
            </a:extLst>
          </p:cNvPr>
          <p:cNvSpPr/>
          <p:nvPr/>
        </p:nvSpPr>
        <p:spPr>
          <a:xfrm>
            <a:off x="10160535" y="5339949"/>
            <a:ext cx="609600" cy="57751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515346-EE12-43FF-8A9B-B895B95D7C8A}"/>
              </a:ext>
            </a:extLst>
          </p:cNvPr>
          <p:cNvSpPr/>
          <p:nvPr/>
        </p:nvSpPr>
        <p:spPr>
          <a:xfrm>
            <a:off x="10162675" y="4770459"/>
            <a:ext cx="609600" cy="57751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B4DE1B-CC45-49ED-84B0-EF4AC07241F4}"/>
              </a:ext>
            </a:extLst>
          </p:cNvPr>
          <p:cNvSpPr/>
          <p:nvPr/>
        </p:nvSpPr>
        <p:spPr>
          <a:xfrm>
            <a:off x="9553075" y="5342088"/>
            <a:ext cx="609600" cy="577516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7</a:t>
            </a:r>
          </a:p>
        </p:txBody>
      </p:sp>
      <p:sp>
        <p:nvSpPr>
          <p:cNvPr id="7171" name="Rectangle 7170">
            <a:extLst>
              <a:ext uri="{FF2B5EF4-FFF2-40B4-BE49-F238E27FC236}">
                <a16:creationId xmlns:a16="http://schemas.microsoft.com/office/drawing/2014/main" id="{7253882E-2047-4928-BEFB-BBEB3DD5BFFB}"/>
              </a:ext>
            </a:extLst>
          </p:cNvPr>
          <p:cNvSpPr/>
          <p:nvPr/>
        </p:nvSpPr>
        <p:spPr>
          <a:xfrm>
            <a:off x="10162675" y="4192939"/>
            <a:ext cx="609600" cy="57751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sp>
        <p:nvSpPr>
          <p:cNvPr id="7172" name="Rectangle 7171">
            <a:extLst>
              <a:ext uri="{FF2B5EF4-FFF2-40B4-BE49-F238E27FC236}">
                <a16:creationId xmlns:a16="http://schemas.microsoft.com/office/drawing/2014/main" id="{0DCCD09D-3612-4402-BA6C-BDD0807C1A85}"/>
              </a:ext>
            </a:extLst>
          </p:cNvPr>
          <p:cNvSpPr/>
          <p:nvPr/>
        </p:nvSpPr>
        <p:spPr>
          <a:xfrm>
            <a:off x="10160537" y="3607407"/>
            <a:ext cx="609600" cy="57751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574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ChangeArrowheads="1"/>
          </p:cNvSpPr>
          <p:nvPr/>
        </p:nvSpPr>
        <p:spPr bwMode="auto">
          <a:xfrm>
            <a:off x="1295400" y="1325880"/>
            <a:ext cx="4223084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DFS(G, 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for each vertex u </a:t>
            </a:r>
            <a:r>
              <a:rPr kumimoji="0" lang="en-US" altLang="en-US" sz="1800" dirty="0">
                <a:latin typeface="Arial" pitchFamily="34" charset="0"/>
                <a:sym typeface="Symbol" pitchFamily="18" charset="2"/>
              </a:rPr>
              <a:t></a:t>
            </a:r>
            <a:r>
              <a:rPr kumimoji="0" lang="en-US" altLang="en-US" sz="1800" dirty="0"/>
              <a:t> V [G]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  Explored [u] ← FALSE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S ← </a:t>
            </a:r>
            <a:r>
              <a:rPr kumimoji="0" lang="en-US" altLang="en-US" sz="1800" dirty="0">
                <a:cs typeface="Times New Roman" pitchFamily="18" charset="0"/>
              </a:rPr>
              <a:t>Ø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PUSH (S, 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</a:t>
            </a:r>
            <a:r>
              <a:rPr kumimoji="0" lang="en-US" altLang="en-US" sz="1800" dirty="0">
                <a:solidFill>
                  <a:srgbClr val="FF0000"/>
                </a:solidFill>
              </a:rPr>
              <a:t>     while (S ≠  </a:t>
            </a:r>
            <a:r>
              <a:rPr kumimoji="0" lang="en-US" altLang="en-US" sz="1800" dirty="0">
                <a:solidFill>
                  <a:srgbClr val="FF0000"/>
                </a:solidFill>
                <a:cs typeface="Times New Roman" pitchFamily="18" charset="0"/>
              </a:rPr>
              <a:t>Ø)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u ← POP(S)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do if Explored [u] = FALSE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        Explored [u] ← TRUE 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        for each v </a:t>
            </a:r>
            <a:r>
              <a:rPr kumimoji="0" lang="en-US" altLang="en-US" sz="1800" dirty="0">
                <a:solidFill>
                  <a:srgbClr val="FF0000"/>
                </a:solidFill>
                <a:latin typeface="Arial" pitchFamily="34" charset="0"/>
                <a:sym typeface="Symbol" pitchFamily="18" charset="2"/>
              </a:rPr>
              <a:t> </a:t>
            </a:r>
            <a:r>
              <a:rPr kumimoji="0" lang="en-US" altLang="en-US" sz="1800" dirty="0">
                <a:solidFill>
                  <a:srgbClr val="FF0000"/>
                </a:solidFill>
              </a:rPr>
              <a:t>Adj[u]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                PUSH(S, v)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108D8480-DC6B-48BE-9516-518E5853A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650" y="381000"/>
            <a:ext cx="973791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Graph Traversals: DFS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C5E3D4FF-296C-495B-AC01-9F05CC77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29</a:t>
            </a:fld>
            <a:endParaRPr lang="en-US">
              <a:latin typeface="Calibri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EEE542-4932-459D-8855-0EC1C77F7E29}"/>
              </a:ext>
            </a:extLst>
          </p:cNvPr>
          <p:cNvGrpSpPr/>
          <p:nvPr/>
        </p:nvGrpSpPr>
        <p:grpSpPr>
          <a:xfrm>
            <a:off x="5670545" y="1929065"/>
            <a:ext cx="3775914" cy="3293777"/>
            <a:chOff x="1900453" y="1931739"/>
            <a:chExt cx="5034551" cy="4391701"/>
          </a:xfrm>
        </p:grpSpPr>
        <p:sp>
          <p:nvSpPr>
            <p:cNvPr id="8" name="Oval 3">
              <a:extLst>
                <a:ext uri="{FF2B5EF4-FFF2-40B4-BE49-F238E27FC236}">
                  <a16:creationId xmlns:a16="http://schemas.microsoft.com/office/drawing/2014/main" id="{E7C71423-0532-448B-BE6E-A587C29CB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0453" y="3733800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68AAC735-5BED-47D8-AA0A-A942E1957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297" y="3733800"/>
              <a:ext cx="731520" cy="73152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E9FEF860-60E4-44C8-A76A-4CBE20F1B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484" y="3733800"/>
              <a:ext cx="731520" cy="73152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FF1B9EE8-1AF4-429B-9A6F-B545056D9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484" y="5591920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E77B0ED5-9BC2-4E46-B656-55167F09F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297" y="5591920"/>
              <a:ext cx="731520" cy="73152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3" name="Oval 8">
              <a:extLst>
                <a:ext uri="{FF2B5EF4-FFF2-40B4-BE49-F238E27FC236}">
                  <a16:creationId xmlns:a16="http://schemas.microsoft.com/office/drawing/2014/main" id="{D6A35DB0-EC3C-4E07-A7B2-0AD55030C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0453" y="5591920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676B9F2-6F93-4BD5-9E43-4A56975ED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9862" y="1974518"/>
              <a:ext cx="731520" cy="73152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C2AC55C6-10AB-43BE-AF23-55F3DE28C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484" y="1931739"/>
              <a:ext cx="731520" cy="73152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7</a:t>
              </a:r>
            </a:p>
          </p:txBody>
        </p:sp>
        <p:cxnSp>
          <p:nvCxnSpPr>
            <p:cNvPr id="16" name="AutoShape 11">
              <a:extLst>
                <a:ext uri="{FF2B5EF4-FFF2-40B4-BE49-F238E27FC236}">
                  <a16:creationId xmlns:a16="http://schemas.microsoft.com/office/drawing/2014/main" id="{9296493C-AD28-4722-A85A-788B8616C7D5}"/>
                </a:ext>
              </a:extLst>
            </p:cNvPr>
            <p:cNvCxnSpPr>
              <a:cxnSpLocks noChangeShapeType="1"/>
              <a:stCxn id="8" idx="7"/>
              <a:endCxn id="14" idx="3"/>
            </p:cNvCxnSpPr>
            <p:nvPr/>
          </p:nvCxnSpPr>
          <p:spPr bwMode="auto">
            <a:xfrm flipV="1">
              <a:off x="2524845" y="2598909"/>
              <a:ext cx="612145" cy="12420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3">
              <a:extLst>
                <a:ext uri="{FF2B5EF4-FFF2-40B4-BE49-F238E27FC236}">
                  <a16:creationId xmlns:a16="http://schemas.microsoft.com/office/drawing/2014/main" id="{8FBF5379-15C7-4F7A-BC9C-A15D7D9B9713}"/>
                </a:ext>
              </a:extLst>
            </p:cNvPr>
            <p:cNvCxnSpPr>
              <a:cxnSpLocks noChangeShapeType="1"/>
              <a:stCxn id="14" idx="5"/>
              <a:endCxn id="9" idx="1"/>
            </p:cNvCxnSpPr>
            <p:nvPr/>
          </p:nvCxnSpPr>
          <p:spPr bwMode="auto">
            <a:xfrm>
              <a:off x="3654254" y="2598909"/>
              <a:ext cx="636171" cy="124201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4">
              <a:extLst>
                <a:ext uri="{FF2B5EF4-FFF2-40B4-BE49-F238E27FC236}">
                  <a16:creationId xmlns:a16="http://schemas.microsoft.com/office/drawing/2014/main" id="{8980248F-02BB-4EBF-970F-A4D5BEFB0CBE}"/>
                </a:ext>
              </a:extLst>
            </p:cNvPr>
            <p:cNvCxnSpPr>
              <a:cxnSpLocks noChangeShapeType="1"/>
              <a:stCxn id="12" idx="2"/>
              <a:endCxn id="13" idx="6"/>
            </p:cNvCxnSpPr>
            <p:nvPr/>
          </p:nvCxnSpPr>
          <p:spPr bwMode="auto">
            <a:xfrm flipH="1">
              <a:off x="2631973" y="5957680"/>
              <a:ext cx="1551324" cy="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5">
              <a:extLst>
                <a:ext uri="{FF2B5EF4-FFF2-40B4-BE49-F238E27FC236}">
                  <a16:creationId xmlns:a16="http://schemas.microsoft.com/office/drawing/2014/main" id="{9D07321F-B77C-4DD0-91B1-629875744E03}"/>
                </a:ext>
              </a:extLst>
            </p:cNvPr>
            <p:cNvCxnSpPr>
              <a:cxnSpLocks noChangeShapeType="1"/>
              <a:stCxn id="13" idx="0"/>
              <a:endCxn id="8" idx="4"/>
            </p:cNvCxnSpPr>
            <p:nvPr/>
          </p:nvCxnSpPr>
          <p:spPr bwMode="auto">
            <a:xfrm flipV="1">
              <a:off x="2266213" y="4465319"/>
              <a:ext cx="0" cy="112660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6">
              <a:extLst>
                <a:ext uri="{FF2B5EF4-FFF2-40B4-BE49-F238E27FC236}">
                  <a16:creationId xmlns:a16="http://schemas.microsoft.com/office/drawing/2014/main" id="{83B98622-3158-4DF8-BC19-723BA5AB27B9}"/>
                </a:ext>
              </a:extLst>
            </p:cNvPr>
            <p:cNvCxnSpPr>
              <a:cxnSpLocks noChangeShapeType="1"/>
              <a:stCxn id="8" idx="5"/>
              <a:endCxn id="12" idx="1"/>
            </p:cNvCxnSpPr>
            <p:nvPr/>
          </p:nvCxnSpPr>
          <p:spPr bwMode="auto">
            <a:xfrm>
              <a:off x="2524845" y="4358191"/>
              <a:ext cx="1765580" cy="1340857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7">
              <a:extLst>
                <a:ext uri="{FF2B5EF4-FFF2-40B4-BE49-F238E27FC236}">
                  <a16:creationId xmlns:a16="http://schemas.microsoft.com/office/drawing/2014/main" id="{6B246A3C-12B4-4E6E-A723-67EAF44E5BED}"/>
                </a:ext>
              </a:extLst>
            </p:cNvPr>
            <p:cNvCxnSpPr>
              <a:cxnSpLocks noChangeShapeType="1"/>
              <a:stCxn id="9" idx="4"/>
              <a:endCxn id="12" idx="0"/>
            </p:cNvCxnSpPr>
            <p:nvPr/>
          </p:nvCxnSpPr>
          <p:spPr bwMode="auto">
            <a:xfrm>
              <a:off x="4549056" y="4465319"/>
              <a:ext cx="0" cy="112660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18">
              <a:extLst>
                <a:ext uri="{FF2B5EF4-FFF2-40B4-BE49-F238E27FC236}">
                  <a16:creationId xmlns:a16="http://schemas.microsoft.com/office/drawing/2014/main" id="{79A85DBB-A0E7-4623-9622-E633EE6E7D5F}"/>
                </a:ext>
              </a:extLst>
            </p:cNvPr>
            <p:cNvCxnSpPr>
              <a:cxnSpLocks noChangeShapeType="1"/>
              <a:stCxn id="8" idx="6"/>
              <a:endCxn id="9" idx="2"/>
            </p:cNvCxnSpPr>
            <p:nvPr/>
          </p:nvCxnSpPr>
          <p:spPr bwMode="auto">
            <a:xfrm>
              <a:off x="2631973" y="4099560"/>
              <a:ext cx="155132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19">
              <a:extLst>
                <a:ext uri="{FF2B5EF4-FFF2-40B4-BE49-F238E27FC236}">
                  <a16:creationId xmlns:a16="http://schemas.microsoft.com/office/drawing/2014/main" id="{8323E72D-D309-4404-BC64-755E742AD7F8}"/>
                </a:ext>
              </a:extLst>
            </p:cNvPr>
            <p:cNvCxnSpPr>
              <a:cxnSpLocks noChangeShapeType="1"/>
              <a:stCxn id="10" idx="2"/>
              <a:endCxn id="9" idx="6"/>
            </p:cNvCxnSpPr>
            <p:nvPr/>
          </p:nvCxnSpPr>
          <p:spPr bwMode="auto">
            <a:xfrm flipH="1">
              <a:off x="4914816" y="4099560"/>
              <a:ext cx="1288668" cy="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20">
              <a:extLst>
                <a:ext uri="{FF2B5EF4-FFF2-40B4-BE49-F238E27FC236}">
                  <a16:creationId xmlns:a16="http://schemas.microsoft.com/office/drawing/2014/main" id="{25C7B61C-895D-4247-A29B-E946C5AC0612}"/>
                </a:ext>
              </a:extLst>
            </p:cNvPr>
            <p:cNvCxnSpPr>
              <a:cxnSpLocks noChangeShapeType="1"/>
              <a:stCxn id="9" idx="7"/>
              <a:endCxn id="15" idx="3"/>
            </p:cNvCxnSpPr>
            <p:nvPr/>
          </p:nvCxnSpPr>
          <p:spPr bwMode="auto">
            <a:xfrm flipV="1">
              <a:off x="4807688" y="2556131"/>
              <a:ext cx="1502924" cy="12847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21">
              <a:extLst>
                <a:ext uri="{FF2B5EF4-FFF2-40B4-BE49-F238E27FC236}">
                  <a16:creationId xmlns:a16="http://schemas.microsoft.com/office/drawing/2014/main" id="{250C94B1-E671-4928-A870-7E8318BFF917}"/>
                </a:ext>
              </a:extLst>
            </p:cNvPr>
            <p:cNvCxnSpPr>
              <a:cxnSpLocks noChangeShapeType="1"/>
              <a:stCxn id="10" idx="0"/>
              <a:endCxn id="15" idx="4"/>
            </p:cNvCxnSpPr>
            <p:nvPr/>
          </p:nvCxnSpPr>
          <p:spPr bwMode="auto">
            <a:xfrm flipV="1">
              <a:off x="6569244" y="2663259"/>
              <a:ext cx="0" cy="107054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23">
              <a:extLst>
                <a:ext uri="{FF2B5EF4-FFF2-40B4-BE49-F238E27FC236}">
                  <a16:creationId xmlns:a16="http://schemas.microsoft.com/office/drawing/2014/main" id="{BD321A86-2739-42D0-A8D0-2D8A37F80270}"/>
                </a:ext>
              </a:extLst>
            </p:cNvPr>
            <p:cNvCxnSpPr>
              <a:cxnSpLocks noChangeShapeType="1"/>
              <a:stCxn id="11" idx="2"/>
              <a:endCxn id="12" idx="6"/>
            </p:cNvCxnSpPr>
            <p:nvPr/>
          </p:nvCxnSpPr>
          <p:spPr bwMode="auto">
            <a:xfrm flipH="1">
              <a:off x="4914816" y="5957680"/>
              <a:ext cx="1288668" cy="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222" name="Rectangle 7221">
            <a:extLst>
              <a:ext uri="{FF2B5EF4-FFF2-40B4-BE49-F238E27FC236}">
                <a16:creationId xmlns:a16="http://schemas.microsoft.com/office/drawing/2014/main" id="{6347A75B-F765-4FFA-8EC3-1E527551B7FD}"/>
              </a:ext>
            </a:extLst>
          </p:cNvPr>
          <p:cNvSpPr/>
          <p:nvPr/>
        </p:nvSpPr>
        <p:spPr>
          <a:xfrm>
            <a:off x="10160535" y="5339949"/>
            <a:ext cx="609600" cy="57751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515346-EE12-43FF-8A9B-B895B95D7C8A}"/>
              </a:ext>
            </a:extLst>
          </p:cNvPr>
          <p:cNvSpPr/>
          <p:nvPr/>
        </p:nvSpPr>
        <p:spPr>
          <a:xfrm>
            <a:off x="10162675" y="4770459"/>
            <a:ext cx="609600" cy="57751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B4DE1B-CC45-49ED-84B0-EF4AC07241F4}"/>
              </a:ext>
            </a:extLst>
          </p:cNvPr>
          <p:cNvSpPr/>
          <p:nvPr/>
        </p:nvSpPr>
        <p:spPr>
          <a:xfrm>
            <a:off x="9553075" y="5342088"/>
            <a:ext cx="609600" cy="577516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sp>
        <p:nvSpPr>
          <p:cNvPr id="7171" name="Rectangle 7170">
            <a:extLst>
              <a:ext uri="{FF2B5EF4-FFF2-40B4-BE49-F238E27FC236}">
                <a16:creationId xmlns:a16="http://schemas.microsoft.com/office/drawing/2014/main" id="{7253882E-2047-4928-BEFB-BBEB3DD5BFFB}"/>
              </a:ext>
            </a:extLst>
          </p:cNvPr>
          <p:cNvSpPr/>
          <p:nvPr/>
        </p:nvSpPr>
        <p:spPr>
          <a:xfrm>
            <a:off x="10162675" y="4192939"/>
            <a:ext cx="609600" cy="57751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7172" name="Rectangle 7171">
            <a:extLst>
              <a:ext uri="{FF2B5EF4-FFF2-40B4-BE49-F238E27FC236}">
                <a16:creationId xmlns:a16="http://schemas.microsoft.com/office/drawing/2014/main" id="{0DCCD09D-3612-4402-BA6C-BDD0807C1A85}"/>
              </a:ext>
            </a:extLst>
          </p:cNvPr>
          <p:cNvSpPr/>
          <p:nvPr/>
        </p:nvSpPr>
        <p:spPr>
          <a:xfrm>
            <a:off x="10160537" y="3607407"/>
            <a:ext cx="609600" cy="57751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301FA3-7C12-40B9-864C-09C4EBA690C2}"/>
              </a:ext>
            </a:extLst>
          </p:cNvPr>
          <p:cNvSpPr/>
          <p:nvPr/>
        </p:nvSpPr>
        <p:spPr>
          <a:xfrm>
            <a:off x="10162677" y="3037917"/>
            <a:ext cx="609600" cy="57751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8874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2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92280" y="1295400"/>
                <a:ext cx="7602833" cy="5317564"/>
              </a:xfrm>
            </p:spPr>
            <p:txBody>
              <a:bodyPr>
                <a:normAutofit/>
              </a:bodyPr>
              <a:lstStyle/>
              <a:p>
                <a:pPr marL="502920" indent="-342900" algn="just">
                  <a:spcBef>
                    <a:spcPts val="0"/>
                  </a:spcBef>
                </a:pPr>
                <a:r>
                  <a:rPr lang="en-US" altLang="zh-TW" b="1" dirty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Undirected graph:</a:t>
                </a:r>
                <a:r>
                  <a:rPr lang="en-US" altLang="zh-TW" dirty="0">
                    <a:latin typeface="Calibri" pitchFamily="34" charset="0"/>
                    <a:cs typeface="Calibri" pitchFamily="34" charset="0"/>
                  </a:rPr>
                  <a:t> A graph whose edges are unordered pair of vertices. That is, edge</a:t>
                </a:r>
                <a:r>
                  <a:rPr lang="en-US" altLang="zh-TW" b="0" dirty="0">
                    <a:ea typeface="Cambria Math" panose="02040503050406030204" pitchFamily="18" charset="0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𝒆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=(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𝒖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,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𝒗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)</m:t>
                    </m:r>
                  </m:oMath>
                </a14:m>
                <a:r>
                  <a:rPr lang="en-US" altLang="zh-TW" dirty="0">
                    <a:latin typeface="Calibri" pitchFamily="34" charset="0"/>
                    <a:cs typeface="Calibri" pitchFamily="34" charset="0"/>
                  </a:rPr>
                  <a:t> is </a:t>
                </a:r>
                <a:r>
                  <a:rPr lang="en-US" altLang="zh-TW" b="1" i="1" dirty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incident</a:t>
                </a:r>
                <a:r>
                  <a:rPr lang="en-US" altLang="zh-TW" dirty="0">
                    <a:latin typeface="Calibri" pitchFamily="34" charset="0"/>
                    <a:cs typeface="Calibri" pitchFamily="34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𝒖</m:t>
                    </m:r>
                  </m:oMath>
                </a14:m>
                <a:r>
                  <a:rPr lang="en-US" altLang="zh-TW" dirty="0">
                    <a:latin typeface="Calibri" pitchFamily="34" charset="0"/>
                    <a:cs typeface="Calibri" pitchFamily="34" charset="0"/>
                  </a:rPr>
                  <a:t> and on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𝒗</m:t>
                    </m:r>
                  </m:oMath>
                </a14:m>
                <a:r>
                  <a:rPr lang="en-US" altLang="zh-TW" dirty="0">
                    <a:latin typeface="Calibri" pitchFamily="34" charset="0"/>
                    <a:cs typeface="Calibri" pitchFamily="34" charset="0"/>
                  </a:rPr>
                  <a:t>. Vertices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𝒖</m:t>
                    </m:r>
                  </m:oMath>
                </a14:m>
                <a:r>
                  <a:rPr lang="en-US" altLang="zh-TW" dirty="0">
                    <a:latin typeface="Calibri" pitchFamily="34" charset="0"/>
                    <a:cs typeface="Calibri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𝒗</m:t>
                    </m:r>
                  </m:oMath>
                </a14:m>
                <a:r>
                  <a:rPr lang="en-US" altLang="zh-TW" dirty="0"/>
                  <a:t> are </a:t>
                </a:r>
                <a:r>
                  <a:rPr lang="en-US" altLang="zh-TW" b="1" i="1" dirty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adjacent</a:t>
                </a:r>
                <a:r>
                  <a:rPr lang="en-US" altLang="zh-TW" dirty="0"/>
                  <a:t> to each other.</a:t>
                </a:r>
              </a:p>
              <a:p>
                <a:pPr marL="502920" indent="-342900" algn="just">
                  <a:spcBef>
                    <a:spcPts val="0"/>
                  </a:spcBef>
                </a:pPr>
                <a:endParaRPr lang="en-US" sz="1400" dirty="0"/>
              </a:p>
              <a:p>
                <a:pPr marL="502920" indent="-342900" algn="just">
                  <a:spcBef>
                    <a:spcPts val="0"/>
                  </a:spcBef>
                </a:pPr>
                <a:r>
                  <a:rPr lang="en-US" altLang="zh-TW" b="1" dirty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Directed graph:</a:t>
                </a:r>
                <a:r>
                  <a:rPr lang="en-US" altLang="zh-TW" dirty="0">
                    <a:latin typeface="Calibri" pitchFamily="34" charset="0"/>
                    <a:cs typeface="Calibri" pitchFamily="34" charset="0"/>
                  </a:rPr>
                  <a:t> A graph whose edges are ordered pair of vertices. That is, for edge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𝒆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=(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𝒖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,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𝒗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)</m:t>
                    </m:r>
                  </m:oMath>
                </a14:m>
                <a:r>
                  <a:rPr lang="en-US" altLang="zh-TW" dirty="0">
                    <a:latin typeface="Calibri" pitchFamily="34" charset="0"/>
                    <a:cs typeface="Calibri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  <a:cs typeface="Calibri" pitchFamily="34" charset="0"/>
                      </a:rPr>
                      <m:t>𝒖</m:t>
                    </m:r>
                  </m:oMath>
                </a14:m>
                <a:r>
                  <a:rPr lang="en-US" altLang="zh-TW" dirty="0">
                    <a:latin typeface="Calibri" pitchFamily="34" charset="0"/>
                    <a:cs typeface="Calibri" pitchFamily="34" charset="0"/>
                  </a:rPr>
                  <a:t> is the </a:t>
                </a:r>
                <a:r>
                  <a:rPr lang="en-US" altLang="zh-TW" b="1" i="1" dirty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tail</a:t>
                </a:r>
                <a:r>
                  <a:rPr lang="en-US" altLang="zh-TW" dirty="0">
                    <a:latin typeface="Calibri" pitchFamily="34" charset="0"/>
                    <a:cs typeface="Calibri" pitchFamily="34" charset="0"/>
                  </a:rPr>
                  <a:t> of edge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cs typeface="Calibri" pitchFamily="34" charset="0"/>
                      </a:rPr>
                      <m:t>𝒆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cs typeface="Calibri" pitchFamily="34" charset="0"/>
                      </a:rPr>
                      <m:t>,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cs typeface="Calibri" pitchFamily="34" charset="0"/>
                      </a:rPr>
                      <m:t>𝒗</m:t>
                    </m:r>
                  </m:oMath>
                </a14:m>
                <a:r>
                  <a:rPr lang="en-US" altLang="zh-TW" dirty="0">
                    <a:latin typeface="Calibri" pitchFamily="34" charset="0"/>
                    <a:cs typeface="Calibri" pitchFamily="34" charset="0"/>
                  </a:rPr>
                  <a:t> is its </a:t>
                </a:r>
                <a:r>
                  <a:rPr lang="en-US" altLang="zh-TW" b="1" i="1" dirty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head</a:t>
                </a:r>
                <a:r>
                  <a:rPr lang="en-US" altLang="zh-TW" dirty="0">
                    <a:latin typeface="Calibri" pitchFamily="34" charset="0"/>
                    <a:cs typeface="Calibri" pitchFamily="34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cs typeface="Calibri" pitchFamily="34" charset="0"/>
                      </a:rPr>
                      <m:t>𝒆</m:t>
                    </m:r>
                    <m:r>
                      <a:rPr lang="en-US" altLang="zh-TW" i="1">
                        <a:latin typeface="Cambria Math" panose="02040503050406030204" pitchFamily="18" charset="0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Calibri" pitchFamily="34" charset="0"/>
                    <a:cs typeface="Calibri" pitchFamily="34" charset="0"/>
                  </a:rPr>
                  <a:t>is directed from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  <a:cs typeface="Calibri" pitchFamily="34" charset="0"/>
                      </a:rPr>
                      <m:t>𝒖</m:t>
                    </m:r>
                    <m:r>
                      <a:rPr lang="en-US" altLang="zh-TW" i="1">
                        <a:latin typeface="Cambria Math" panose="02040503050406030204" pitchFamily="18" charset="0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Calibri" pitchFamily="34" charset="0"/>
                    <a:cs typeface="Calibri" pitchFamily="34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cs typeface="Calibri" pitchFamily="34" charset="0"/>
                      </a:rPr>
                      <m:t>𝒗</m:t>
                    </m:r>
                    <m:r>
                      <a:rPr lang="en-US" altLang="zh-TW" i="1">
                        <a:latin typeface="Cambria Math" panose="02040503050406030204" pitchFamily="18" charset="0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Calibri" pitchFamily="34" charset="0"/>
                    <a:cs typeface="Calibri" pitchFamily="34" charset="0"/>
                  </a:rPr>
                  <a:t>and </a:t>
                </a:r>
                <a:r>
                  <a:rPr lang="en-US" dirty="0"/>
                  <a:t>is represented as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cs typeface="Calibri" pitchFamily="34" charset="0"/>
                      </a:rPr>
                      <m:t>𝒖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→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𝒗</m:t>
                    </m:r>
                  </m:oMath>
                </a14:m>
                <a:r>
                  <a:rPr lang="en-US" dirty="0"/>
                  <a:t>. </a:t>
                </a:r>
                <a:r>
                  <a:rPr kumimoji="0" lang="en-US" altLang="en-US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</a:rPr>
                  <a:t>An undirected edge is treated as two directed edges in opposite directions.</a:t>
                </a:r>
              </a:p>
              <a:p>
                <a:pPr marL="502920" indent="-342900" algn="just">
                  <a:spcBef>
                    <a:spcPts val="0"/>
                  </a:spcBef>
                </a:pPr>
                <a:endParaRPr lang="en-US" altLang="en-US" sz="1400" dirty="0">
                  <a:solidFill>
                    <a:srgbClr val="2F2B20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marL="502920" indent="-342900" algn="just">
                  <a:spcBef>
                    <a:spcPts val="0"/>
                  </a:spcBef>
                </a:pPr>
                <a:r>
                  <a:rPr lang="en-US" altLang="en-US" b="1" dirty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Weighted graph:</a:t>
                </a:r>
                <a:r>
                  <a:rPr lang="en-US" altLang="en-US" dirty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altLang="en-US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</a:rPr>
                  <a:t>A graph whose edges are </a:t>
                </a:r>
                <a:r>
                  <a:rPr lang="en-US" altLang="en-US" b="1" i="1" dirty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weighted</a:t>
                </a:r>
                <a:r>
                  <a:rPr lang="en-US" altLang="en-US" dirty="0">
                    <a:latin typeface="Calibri" pitchFamily="34" charset="0"/>
                    <a:cs typeface="Calibri" pitchFamily="34" charset="0"/>
                  </a:rPr>
                  <a:t>.</a:t>
                </a:r>
              </a:p>
              <a:p>
                <a:pPr marL="502920" indent="-342900" algn="just">
                  <a:spcBef>
                    <a:spcPts val="0"/>
                  </a:spcBef>
                </a:pPr>
                <a:endParaRPr kumimoji="0" lang="en-US" altLang="en-US" sz="1400" dirty="0">
                  <a:solidFill>
                    <a:srgbClr val="2F2B20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marL="502920" indent="-342900" algn="just">
                  <a:spcBef>
                    <a:spcPts val="0"/>
                  </a:spcBef>
                </a:pPr>
                <a:r>
                  <a:rPr lang="en-US" altLang="en-US" b="1" dirty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Simple graph:</a:t>
                </a:r>
                <a:r>
                  <a:rPr lang="en-US" altLang="en-US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</a:rPr>
                  <a:t> An undirected, unweighted graph </a:t>
                </a:r>
                <a:r>
                  <a:rPr lang="en-US" altLang="en-US" b="0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</a:rPr>
                  <a:t>that contains </a:t>
                </a:r>
                <a:r>
                  <a:rPr lang="en-US" altLang="en-US" b="1" i="1" dirty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no loops </a:t>
                </a:r>
                <a:r>
                  <a:rPr lang="en-US" altLang="en-US" b="0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</a:rPr>
                  <a:t>and </a:t>
                </a:r>
                <a:r>
                  <a:rPr lang="en-US" altLang="en-US" b="1" i="1" dirty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parallel edges</a:t>
                </a:r>
                <a:r>
                  <a:rPr lang="en-US" altLang="en-US" dirty="0">
                    <a:latin typeface="Calibri" pitchFamily="34" charset="0"/>
                    <a:cs typeface="Calibri" pitchFamily="34" charset="0"/>
                  </a:rPr>
                  <a:t>.</a:t>
                </a:r>
                <a:endParaRPr lang="en-US" altLang="en-US" b="1" i="1" dirty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marL="502920" indent="-342900" algn="just">
                  <a:spcBef>
                    <a:spcPts val="0"/>
                  </a:spcBef>
                </a:pPr>
                <a:endParaRPr lang="en-US" sz="1400" dirty="0">
                  <a:solidFill>
                    <a:srgbClr val="2F2B20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marL="502920" indent="-342900" algn="just">
                  <a:spcBef>
                    <a:spcPts val="0"/>
                  </a:spcBef>
                </a:pPr>
                <a:r>
                  <a:rPr lang="en-US" altLang="en-US" b="1" dirty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  <a:sym typeface="MT Extra" pitchFamily="18" charset="2"/>
                  </a:rPr>
                  <a:t>Complete</a:t>
                </a:r>
                <a:r>
                  <a:rPr lang="en-US" altLang="en-US" b="1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  <a:sym typeface="MT Extra" pitchFamily="18" charset="2"/>
                  </a:rPr>
                  <a:t> </a:t>
                </a:r>
                <a:r>
                  <a:rPr lang="en-US" altLang="en-US" b="1" dirty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  <a:sym typeface="MT Extra" pitchFamily="18" charset="2"/>
                  </a:rPr>
                  <a:t>graph:</a:t>
                </a:r>
                <a:r>
                  <a:rPr lang="en-US" altLang="en-US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  <a:sym typeface="MT Extra" pitchFamily="18" charset="2"/>
                  </a:rPr>
                  <a:t> A graph in which each pair of graph vertices is connected by an edge.</a:t>
                </a:r>
                <a:endParaRPr lang="en-US" dirty="0"/>
              </a:p>
            </p:txBody>
          </p:sp>
        </mc:Choice>
        <mc:Fallback xmlns="">
          <p:sp>
            <p:nvSpPr>
              <p:cNvPr id="1024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92280" y="1295400"/>
                <a:ext cx="7602833" cy="5317564"/>
              </a:xfrm>
              <a:blipFill>
                <a:blip r:embed="rId5"/>
                <a:stretch>
                  <a:fillRect t="-803" r="-2005" b="-2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9650" y="381000"/>
            <a:ext cx="6172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Graphs: Definitions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3</a:t>
            </a:fld>
            <a:endParaRPr lang="en-US">
              <a:latin typeface="Calibri"/>
            </a:endParaRPr>
          </a:p>
        </p:txBody>
      </p:sp>
      <p:grpSp>
        <p:nvGrpSpPr>
          <p:cNvPr id="19" name="Group 1">
            <a:extLst>
              <a:ext uri="{FF2B5EF4-FFF2-40B4-BE49-F238E27FC236}">
                <a16:creationId xmlns:a16="http://schemas.microsoft.com/office/drawing/2014/main" id="{0A91AB96-31A5-4DDE-AB4A-D8EEE05BBB62}"/>
              </a:ext>
            </a:extLst>
          </p:cNvPr>
          <p:cNvGrpSpPr>
            <a:grpSpLocks/>
          </p:cNvGrpSpPr>
          <p:nvPr/>
        </p:nvGrpSpPr>
        <p:grpSpPr bwMode="auto">
          <a:xfrm>
            <a:off x="9260479" y="1107753"/>
            <a:ext cx="1633052" cy="1531769"/>
            <a:chOff x="2800350" y="2133600"/>
            <a:chExt cx="2419350" cy="2239316"/>
          </a:xfrm>
        </p:grpSpPr>
        <p:sp>
          <p:nvSpPr>
            <p:cNvPr id="20" name="Oval 4">
              <a:extLst>
                <a:ext uri="{FF2B5EF4-FFF2-40B4-BE49-F238E27FC236}">
                  <a16:creationId xmlns:a16="http://schemas.microsoft.com/office/drawing/2014/main" id="{A707AF01-D663-4583-A67B-C1A693860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0350" y="2133600"/>
              <a:ext cx="576263" cy="576263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None/>
              </a:pPr>
              <a:r>
                <a:rPr kumimoji="0" lang="en-US" altLang="zh-TW" sz="1600" dirty="0">
                  <a:solidFill>
                    <a:srgbClr val="2F2B20"/>
                  </a:solidFill>
                  <a:latin typeface="Arial" pitchFamily="34" charset="0"/>
                  <a:ea typeface="新細明體" pitchFamily="18" charset="-120"/>
                </a:rPr>
                <a:t>A</a:t>
              </a:r>
            </a:p>
          </p:txBody>
        </p:sp>
        <p:sp>
          <p:nvSpPr>
            <p:cNvPr id="21" name="Line 5">
              <a:extLst>
                <a:ext uri="{FF2B5EF4-FFF2-40B4-BE49-F238E27FC236}">
                  <a16:creationId xmlns:a16="http://schemas.microsoft.com/office/drawing/2014/main" id="{09B94564-36F2-4722-840F-859D60A27F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6613" y="2492375"/>
              <a:ext cx="1295400" cy="288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rgbClr val="2F2B20"/>
                </a:solidFill>
                <a:latin typeface="Calibri"/>
              </a:endParaRPr>
            </a:p>
          </p:txBody>
        </p:sp>
        <p:sp>
          <p:nvSpPr>
            <p:cNvPr id="22" name="Oval 6">
              <a:extLst>
                <a:ext uri="{FF2B5EF4-FFF2-40B4-BE49-F238E27FC236}">
                  <a16:creationId xmlns:a16="http://schemas.microsoft.com/office/drawing/2014/main" id="{F5E7A5ED-CD34-47BE-A30C-5577FFC2F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3438" y="2520950"/>
              <a:ext cx="576262" cy="57626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None/>
              </a:pPr>
              <a:r>
                <a:rPr kumimoji="0" lang="en-US" altLang="zh-TW" sz="1600" dirty="0">
                  <a:solidFill>
                    <a:srgbClr val="2F2B20"/>
                  </a:solidFill>
                  <a:latin typeface="Arial" pitchFamily="34" charset="0"/>
                  <a:ea typeface="新細明體" pitchFamily="18" charset="-120"/>
                </a:rPr>
                <a:t>C</a:t>
              </a:r>
            </a:p>
          </p:txBody>
        </p:sp>
        <p:sp>
          <p:nvSpPr>
            <p:cNvPr id="23" name="Oval 7">
              <a:extLst>
                <a:ext uri="{FF2B5EF4-FFF2-40B4-BE49-F238E27FC236}">
                  <a16:creationId xmlns:a16="http://schemas.microsoft.com/office/drawing/2014/main" id="{1E8D6A3D-AA19-424B-9C59-5FC1E6357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6259" y="3796653"/>
              <a:ext cx="576262" cy="576263"/>
            </a:xfrm>
            <a:prstGeom prst="ellipse">
              <a:avLst/>
            </a:prstGeom>
            <a:solidFill>
              <a:srgbClr val="CCFF99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None/>
              </a:pPr>
              <a:r>
                <a:rPr kumimoji="0" lang="en-US" altLang="zh-TW" sz="1600" dirty="0">
                  <a:solidFill>
                    <a:srgbClr val="2F2B20"/>
                  </a:solidFill>
                  <a:latin typeface="Arial" pitchFamily="34" charset="0"/>
                  <a:ea typeface="新細明體" pitchFamily="18" charset="-120"/>
                </a:rPr>
                <a:t>D</a:t>
              </a:r>
            </a:p>
          </p:txBody>
        </p:sp>
        <p:sp>
          <p:nvSpPr>
            <p:cNvPr id="24" name="Oval 8">
              <a:extLst>
                <a:ext uri="{FF2B5EF4-FFF2-40B4-BE49-F238E27FC236}">
                  <a16:creationId xmlns:a16="http://schemas.microsoft.com/office/drawing/2014/main" id="{9A747B74-ADB8-4E20-A39C-57F54D2A1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7005" y="3242503"/>
              <a:ext cx="576263" cy="576262"/>
            </a:xfrm>
            <a:prstGeom prst="ellipse">
              <a:avLst/>
            </a:prstGeom>
            <a:solidFill>
              <a:srgbClr val="FF33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None/>
              </a:pPr>
              <a:r>
                <a:rPr kumimoji="0" lang="en-US" altLang="zh-TW" sz="1600" dirty="0">
                  <a:solidFill>
                    <a:srgbClr val="2F2B20"/>
                  </a:solidFill>
                  <a:latin typeface="Arial" pitchFamily="34" charset="0"/>
                  <a:ea typeface="新細明體" pitchFamily="18" charset="-120"/>
                </a:rPr>
                <a:t>B</a:t>
              </a:r>
            </a:p>
          </p:txBody>
        </p:sp>
        <p:sp>
          <p:nvSpPr>
            <p:cNvPr id="25" name="Line 10">
              <a:extLst>
                <a:ext uri="{FF2B5EF4-FFF2-40B4-BE49-F238E27FC236}">
                  <a16:creationId xmlns:a16="http://schemas.microsoft.com/office/drawing/2014/main" id="{04E642B2-9547-48C3-BCF8-BCF879F4D0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87687" y="2709863"/>
              <a:ext cx="793" cy="5326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rgbClr val="2F2B20"/>
                </a:solidFill>
                <a:latin typeface="Calibri"/>
              </a:endParaRPr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id="{54CB90AF-A72C-4009-A09E-B9960455B0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5020" y="3699040"/>
              <a:ext cx="441240" cy="2784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rgbClr val="2F2B20"/>
                </a:solidFill>
                <a:latin typeface="Calibri"/>
              </a:endParaRPr>
            </a:p>
          </p:txBody>
        </p:sp>
        <p:sp>
          <p:nvSpPr>
            <p:cNvPr id="27" name="Line 13">
              <a:extLst>
                <a:ext uri="{FF2B5EF4-FFF2-40B4-BE49-F238E27FC236}">
                  <a16:creationId xmlns:a16="http://schemas.microsoft.com/office/drawing/2014/main" id="{420E9174-A207-49BB-BFB0-47D61762B5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3267" y="2940050"/>
              <a:ext cx="1244457" cy="4746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rgbClr val="2F2B20"/>
                </a:solidFill>
                <a:latin typeface="Calibri"/>
              </a:endParaRPr>
            </a:p>
          </p:txBody>
        </p:sp>
      </p:grpSp>
      <p:grpSp>
        <p:nvGrpSpPr>
          <p:cNvPr id="39" name="Group 1">
            <a:extLst>
              <a:ext uri="{FF2B5EF4-FFF2-40B4-BE49-F238E27FC236}">
                <a16:creationId xmlns:a16="http://schemas.microsoft.com/office/drawing/2014/main" id="{ACC9D58C-2259-40E0-805E-51D1481C07EA}"/>
              </a:ext>
            </a:extLst>
          </p:cNvPr>
          <p:cNvGrpSpPr>
            <a:grpSpLocks/>
          </p:cNvGrpSpPr>
          <p:nvPr/>
        </p:nvGrpSpPr>
        <p:grpSpPr bwMode="auto">
          <a:xfrm>
            <a:off x="9290425" y="2466227"/>
            <a:ext cx="1633052" cy="1531769"/>
            <a:chOff x="2800350" y="2133600"/>
            <a:chExt cx="2419350" cy="2239316"/>
          </a:xfrm>
        </p:grpSpPr>
        <p:sp>
          <p:nvSpPr>
            <p:cNvPr id="40" name="Oval 4">
              <a:extLst>
                <a:ext uri="{FF2B5EF4-FFF2-40B4-BE49-F238E27FC236}">
                  <a16:creationId xmlns:a16="http://schemas.microsoft.com/office/drawing/2014/main" id="{D52F28F9-4C40-42E0-8D95-B4C4FCCA2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0350" y="2133600"/>
              <a:ext cx="576263" cy="576263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None/>
              </a:pPr>
              <a:r>
                <a:rPr kumimoji="0" lang="en-US" altLang="zh-TW" sz="1600" dirty="0">
                  <a:solidFill>
                    <a:srgbClr val="2F2B20"/>
                  </a:solidFill>
                  <a:latin typeface="Arial" pitchFamily="34" charset="0"/>
                  <a:ea typeface="新細明體" pitchFamily="18" charset="-120"/>
                </a:rPr>
                <a:t>A</a:t>
              </a:r>
            </a:p>
          </p:txBody>
        </p:sp>
        <p:sp>
          <p:nvSpPr>
            <p:cNvPr id="41" name="Line 5">
              <a:extLst>
                <a:ext uri="{FF2B5EF4-FFF2-40B4-BE49-F238E27FC236}">
                  <a16:creationId xmlns:a16="http://schemas.microsoft.com/office/drawing/2014/main" id="{879153BE-6B86-463B-9220-63D68C12B5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6613" y="2492375"/>
              <a:ext cx="1295400" cy="288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rgbClr val="2F2B20"/>
                </a:solidFill>
                <a:latin typeface="Calibri"/>
              </a:endParaRPr>
            </a:p>
          </p:txBody>
        </p:sp>
        <p:sp>
          <p:nvSpPr>
            <p:cNvPr id="42" name="Oval 6">
              <a:extLst>
                <a:ext uri="{FF2B5EF4-FFF2-40B4-BE49-F238E27FC236}">
                  <a16:creationId xmlns:a16="http://schemas.microsoft.com/office/drawing/2014/main" id="{D2146FD9-B1B7-4EB8-8591-062960847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3438" y="2520950"/>
              <a:ext cx="576262" cy="57626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None/>
              </a:pPr>
              <a:r>
                <a:rPr kumimoji="0" lang="en-US" altLang="zh-TW" sz="1600" dirty="0">
                  <a:solidFill>
                    <a:srgbClr val="2F2B20"/>
                  </a:solidFill>
                  <a:latin typeface="Arial" pitchFamily="34" charset="0"/>
                  <a:ea typeface="新細明體" pitchFamily="18" charset="-120"/>
                </a:rPr>
                <a:t>C</a:t>
              </a:r>
            </a:p>
          </p:txBody>
        </p:sp>
        <p:sp>
          <p:nvSpPr>
            <p:cNvPr id="43" name="Oval 7">
              <a:extLst>
                <a:ext uri="{FF2B5EF4-FFF2-40B4-BE49-F238E27FC236}">
                  <a16:creationId xmlns:a16="http://schemas.microsoft.com/office/drawing/2014/main" id="{59C250B7-7F8A-449E-886D-799F469D5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6259" y="3796653"/>
              <a:ext cx="576262" cy="576263"/>
            </a:xfrm>
            <a:prstGeom prst="ellipse">
              <a:avLst/>
            </a:prstGeom>
            <a:solidFill>
              <a:srgbClr val="CCFF99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None/>
              </a:pPr>
              <a:r>
                <a:rPr kumimoji="0" lang="en-US" altLang="zh-TW" sz="1600" dirty="0">
                  <a:solidFill>
                    <a:srgbClr val="2F2B20"/>
                  </a:solidFill>
                  <a:latin typeface="Arial" pitchFamily="34" charset="0"/>
                  <a:ea typeface="新細明體" pitchFamily="18" charset="-120"/>
                </a:rPr>
                <a:t>D</a:t>
              </a:r>
            </a:p>
          </p:txBody>
        </p:sp>
        <p:sp>
          <p:nvSpPr>
            <p:cNvPr id="44" name="Oval 8">
              <a:extLst>
                <a:ext uri="{FF2B5EF4-FFF2-40B4-BE49-F238E27FC236}">
                  <a16:creationId xmlns:a16="http://schemas.microsoft.com/office/drawing/2014/main" id="{FBEDAECC-ED83-4AD1-A78E-4FCA45BAB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7005" y="3242503"/>
              <a:ext cx="576263" cy="576262"/>
            </a:xfrm>
            <a:prstGeom prst="ellipse">
              <a:avLst/>
            </a:prstGeom>
            <a:solidFill>
              <a:srgbClr val="FF33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None/>
              </a:pPr>
              <a:r>
                <a:rPr kumimoji="0" lang="en-US" altLang="zh-TW" sz="1600" dirty="0">
                  <a:solidFill>
                    <a:srgbClr val="2F2B20"/>
                  </a:solidFill>
                  <a:latin typeface="Arial" pitchFamily="34" charset="0"/>
                  <a:ea typeface="新細明體" pitchFamily="18" charset="-120"/>
                </a:rPr>
                <a:t>B</a:t>
              </a:r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id="{B4AAEA40-7D21-4CF9-882D-ADDCD882C3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87687" y="2709863"/>
              <a:ext cx="793" cy="5326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rgbClr val="2F2B20"/>
                </a:solidFill>
                <a:latin typeface="Calibri"/>
              </a:endParaRPr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96DE645B-0DC3-49AD-9D14-0CAACFC3D2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5020" y="3699042"/>
              <a:ext cx="441240" cy="2483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rgbClr val="2F2B20"/>
                </a:solidFill>
                <a:latin typeface="Calibri"/>
              </a:endParaRPr>
            </a:p>
          </p:txBody>
        </p:sp>
        <p:sp>
          <p:nvSpPr>
            <p:cNvPr id="47" name="Line 13">
              <a:extLst>
                <a:ext uri="{FF2B5EF4-FFF2-40B4-BE49-F238E27FC236}">
                  <a16:creationId xmlns:a16="http://schemas.microsoft.com/office/drawing/2014/main" id="{976D38E7-9175-4120-BEAD-5E6DA950C6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3267" y="2940050"/>
              <a:ext cx="1244457" cy="4746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rgbClr val="2F2B20"/>
                </a:solidFill>
                <a:latin typeface="Calibri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FEC3BD7-26BB-4812-97A1-53C47A33FEAC}"/>
              </a:ext>
            </a:extLst>
          </p:cNvPr>
          <p:cNvGrpSpPr/>
          <p:nvPr/>
        </p:nvGrpSpPr>
        <p:grpSpPr>
          <a:xfrm>
            <a:off x="9198204" y="3794676"/>
            <a:ext cx="1779396" cy="1636790"/>
            <a:chOff x="9196338" y="4976174"/>
            <a:chExt cx="1779396" cy="1636790"/>
          </a:xfrm>
        </p:grpSpPr>
        <p:grpSp>
          <p:nvGrpSpPr>
            <p:cNvPr id="50" name="Group 1">
              <a:extLst>
                <a:ext uri="{FF2B5EF4-FFF2-40B4-BE49-F238E27FC236}">
                  <a16:creationId xmlns:a16="http://schemas.microsoft.com/office/drawing/2014/main" id="{89996FE0-F5C2-459C-83F9-EC83C1A179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42682" y="5081195"/>
              <a:ext cx="1633052" cy="1531769"/>
              <a:chOff x="2800350" y="2133600"/>
              <a:chExt cx="2419350" cy="2239316"/>
            </a:xfrm>
          </p:grpSpPr>
          <p:sp>
            <p:nvSpPr>
              <p:cNvPr id="51" name="Oval 4">
                <a:extLst>
                  <a:ext uri="{FF2B5EF4-FFF2-40B4-BE49-F238E27FC236}">
                    <a16:creationId xmlns:a16="http://schemas.microsoft.com/office/drawing/2014/main" id="{A8D8BCF9-F636-478B-9006-5FF29E558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0350" y="2133600"/>
                <a:ext cx="576263" cy="576263"/>
              </a:xfrm>
              <a:prstGeom prst="ellipse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Font typeface="Wingdings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sym typeface="MT Extra" pitchFamily="18" charset="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Font typeface="MT Extra" pitchFamily="18" charset="2"/>
                  <a:buChar char="f"/>
                  <a:defRPr kumimoji="1"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None/>
                </a:pPr>
                <a:r>
                  <a:rPr kumimoji="0" lang="en-US" altLang="zh-TW" sz="1600" dirty="0">
                    <a:solidFill>
                      <a:srgbClr val="2F2B20"/>
                    </a:solidFill>
                    <a:latin typeface="Arial" pitchFamily="34" charset="0"/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52" name="Line 5">
                <a:extLst>
                  <a:ext uri="{FF2B5EF4-FFF2-40B4-BE49-F238E27FC236}">
                    <a16:creationId xmlns:a16="http://schemas.microsoft.com/office/drawing/2014/main" id="{0A85A71B-5622-4FA1-AA30-2B5B4AEF28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6613" y="2492375"/>
                <a:ext cx="1295400" cy="28892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solidFill>
                    <a:srgbClr val="2F2B20"/>
                  </a:solidFill>
                  <a:latin typeface="Calibri"/>
                </a:endParaRPr>
              </a:p>
            </p:txBody>
          </p:sp>
          <p:sp>
            <p:nvSpPr>
              <p:cNvPr id="53" name="Oval 6">
                <a:extLst>
                  <a:ext uri="{FF2B5EF4-FFF2-40B4-BE49-F238E27FC236}">
                    <a16:creationId xmlns:a16="http://schemas.microsoft.com/office/drawing/2014/main" id="{C115DD5F-46FD-4E96-8BDA-58521095D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3438" y="2520950"/>
                <a:ext cx="576262" cy="576263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Font typeface="Wingdings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sym typeface="MT Extra" pitchFamily="18" charset="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Font typeface="MT Extra" pitchFamily="18" charset="2"/>
                  <a:buChar char="f"/>
                  <a:defRPr kumimoji="1"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None/>
                </a:pPr>
                <a:r>
                  <a:rPr kumimoji="0" lang="en-US" altLang="zh-TW" sz="1600" dirty="0">
                    <a:solidFill>
                      <a:srgbClr val="2F2B20"/>
                    </a:solidFill>
                    <a:latin typeface="Arial" pitchFamily="34" charset="0"/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54" name="Oval 7">
                <a:extLst>
                  <a:ext uri="{FF2B5EF4-FFF2-40B4-BE49-F238E27FC236}">
                    <a16:creationId xmlns:a16="http://schemas.microsoft.com/office/drawing/2014/main" id="{0C7D0FAC-FE3B-4226-9E28-2F2C89FB93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6259" y="3796653"/>
                <a:ext cx="576262" cy="576263"/>
              </a:xfrm>
              <a:prstGeom prst="ellipse">
                <a:avLst/>
              </a:prstGeom>
              <a:solidFill>
                <a:srgbClr val="CCFF99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Font typeface="Wingdings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sym typeface="MT Extra" pitchFamily="18" charset="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Font typeface="MT Extra" pitchFamily="18" charset="2"/>
                  <a:buChar char="f"/>
                  <a:defRPr kumimoji="1"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None/>
                </a:pPr>
                <a:r>
                  <a:rPr kumimoji="0" lang="en-US" altLang="zh-TW" sz="1600" dirty="0">
                    <a:solidFill>
                      <a:srgbClr val="2F2B20"/>
                    </a:solidFill>
                    <a:latin typeface="Arial" pitchFamily="34" charset="0"/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55" name="Oval 8">
                <a:extLst>
                  <a:ext uri="{FF2B5EF4-FFF2-40B4-BE49-F238E27FC236}">
                    <a16:creationId xmlns:a16="http://schemas.microsoft.com/office/drawing/2014/main" id="{CCC5A6CC-4B65-49EE-A4BB-99F9219C4A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7005" y="3242503"/>
                <a:ext cx="576263" cy="576262"/>
              </a:xfrm>
              <a:prstGeom prst="ellipse">
                <a:avLst/>
              </a:prstGeom>
              <a:solidFill>
                <a:srgbClr val="FF33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Font typeface="Wingdings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sym typeface="MT Extra" pitchFamily="18" charset="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Font typeface="MT Extra" pitchFamily="18" charset="2"/>
                  <a:buChar char="f"/>
                  <a:defRPr kumimoji="1"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None/>
                </a:pPr>
                <a:r>
                  <a:rPr kumimoji="0" lang="en-US" altLang="zh-TW" sz="1600" dirty="0">
                    <a:solidFill>
                      <a:srgbClr val="2F2B20"/>
                    </a:solidFill>
                    <a:latin typeface="Arial" pitchFamily="34" charset="0"/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56" name="Line 10">
                <a:extLst>
                  <a:ext uri="{FF2B5EF4-FFF2-40B4-BE49-F238E27FC236}">
                    <a16:creationId xmlns:a16="http://schemas.microsoft.com/office/drawing/2014/main" id="{8DDF2697-047C-4C5E-BA16-2AA5E77D4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87687" y="2709863"/>
                <a:ext cx="793" cy="5326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solidFill>
                    <a:srgbClr val="2F2B20"/>
                  </a:solidFill>
                  <a:latin typeface="Calibri"/>
                </a:endParaRPr>
              </a:p>
            </p:txBody>
          </p:sp>
          <p:sp>
            <p:nvSpPr>
              <p:cNvPr id="57" name="Line 11">
                <a:extLst>
                  <a:ext uri="{FF2B5EF4-FFF2-40B4-BE49-F238E27FC236}">
                    <a16:creationId xmlns:a16="http://schemas.microsoft.com/office/drawing/2014/main" id="{B9229049-C69A-430E-8EED-C88720ACDC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5020" y="3699043"/>
                <a:ext cx="443594" cy="24690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solidFill>
                    <a:srgbClr val="2F2B20"/>
                  </a:solidFill>
                  <a:latin typeface="Calibri"/>
                </a:endParaRPr>
              </a:p>
            </p:txBody>
          </p:sp>
          <p:sp>
            <p:nvSpPr>
              <p:cNvPr id="58" name="Line 13">
                <a:extLst>
                  <a:ext uri="{FF2B5EF4-FFF2-40B4-BE49-F238E27FC236}">
                    <a16:creationId xmlns:a16="http://schemas.microsoft.com/office/drawing/2014/main" id="{93E06376-04D8-48B1-9D4A-2796B60974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13267" y="2940050"/>
                <a:ext cx="1244457" cy="4746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solidFill>
                    <a:srgbClr val="2F2B20"/>
                  </a:solidFill>
                  <a:latin typeface="Calibri"/>
                </a:endParaRPr>
              </a:p>
            </p:txBody>
          </p:sp>
        </p:grpSp>
        <p:sp>
          <p:nvSpPr>
            <p:cNvPr id="59" name="Text Box 37">
              <a:extLst>
                <a:ext uri="{FF2B5EF4-FFF2-40B4-BE49-F238E27FC236}">
                  <a16:creationId xmlns:a16="http://schemas.microsoft.com/office/drawing/2014/main" id="{C45B3B0B-EE4A-4DDC-A2A3-AAA0131D48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4313" y="4976174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None/>
              </a:pPr>
              <a:r>
                <a:rPr lang="en-US" altLang="zh-TW" sz="2000" b="1" i="1" dirty="0">
                  <a:solidFill>
                    <a:srgbClr val="0033CC"/>
                  </a:solidFill>
                  <a:ea typeface="新細明體" pitchFamily="18" charset="-120"/>
                </a:rPr>
                <a:t>6</a:t>
              </a:r>
              <a:endParaRPr lang="en-US" altLang="zh-TW" sz="2000" b="1" i="1" baseline="-25000" dirty="0">
                <a:solidFill>
                  <a:srgbClr val="0033CC"/>
                </a:solidFill>
                <a:ea typeface="新細明體" pitchFamily="18" charset="-120"/>
              </a:endParaRPr>
            </a:p>
          </p:txBody>
        </p:sp>
        <p:sp>
          <p:nvSpPr>
            <p:cNvPr id="60" name="Text Box 37">
              <a:extLst>
                <a:ext uri="{FF2B5EF4-FFF2-40B4-BE49-F238E27FC236}">
                  <a16:creationId xmlns:a16="http://schemas.microsoft.com/office/drawing/2014/main" id="{05CD00FA-82A0-43D4-B64E-C52CA5A45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6338" y="5426320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None/>
              </a:pPr>
              <a:r>
                <a:rPr lang="en-US" altLang="zh-TW" sz="2000" b="1" i="1" dirty="0">
                  <a:solidFill>
                    <a:srgbClr val="0033CC"/>
                  </a:solidFill>
                  <a:ea typeface="新細明體" pitchFamily="18" charset="-120"/>
                </a:rPr>
                <a:t>4</a:t>
              </a:r>
              <a:endParaRPr lang="en-US" altLang="zh-TW" sz="2000" b="1" i="1" baseline="-25000" dirty="0">
                <a:solidFill>
                  <a:srgbClr val="0033CC"/>
                </a:solidFill>
                <a:ea typeface="新細明體" pitchFamily="18" charset="-120"/>
              </a:endParaRPr>
            </a:p>
          </p:txBody>
        </p:sp>
        <p:sp>
          <p:nvSpPr>
            <p:cNvPr id="61" name="Text Box 37">
              <a:extLst>
                <a:ext uri="{FF2B5EF4-FFF2-40B4-BE49-F238E27FC236}">
                  <a16:creationId xmlns:a16="http://schemas.microsoft.com/office/drawing/2014/main" id="{9A3C3B47-2481-4E0F-946A-D1966161A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31030" y="6169757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None/>
              </a:pPr>
              <a:r>
                <a:rPr lang="en-US" altLang="zh-TW" sz="2000" b="1" i="1" dirty="0">
                  <a:solidFill>
                    <a:srgbClr val="0033CC"/>
                  </a:solidFill>
                  <a:ea typeface="新細明體" pitchFamily="18" charset="-120"/>
                </a:rPr>
                <a:t>2</a:t>
              </a:r>
              <a:endParaRPr lang="en-US" altLang="zh-TW" sz="2000" b="1" i="1" baseline="-25000" dirty="0">
                <a:solidFill>
                  <a:srgbClr val="0033CC"/>
                </a:solidFill>
                <a:ea typeface="新細明體" pitchFamily="18" charset="-120"/>
              </a:endParaRPr>
            </a:p>
          </p:txBody>
        </p:sp>
        <p:sp>
          <p:nvSpPr>
            <p:cNvPr id="62" name="Text Box 37">
              <a:extLst>
                <a:ext uri="{FF2B5EF4-FFF2-40B4-BE49-F238E27FC236}">
                  <a16:creationId xmlns:a16="http://schemas.microsoft.com/office/drawing/2014/main" id="{94469466-CAD2-44E0-B3F8-9E00E516B9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75139" y="5719328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None/>
              </a:pPr>
              <a:r>
                <a:rPr lang="en-US" altLang="zh-TW" sz="2000" b="1" i="1" dirty="0">
                  <a:solidFill>
                    <a:srgbClr val="0033CC"/>
                  </a:solidFill>
                  <a:ea typeface="新細明體" pitchFamily="18" charset="-120"/>
                </a:rPr>
                <a:t>8</a:t>
              </a:r>
              <a:endParaRPr lang="en-US" altLang="zh-TW" sz="2000" b="1" i="1" baseline="-25000" dirty="0">
                <a:solidFill>
                  <a:srgbClr val="0033CC"/>
                </a:solidFill>
                <a:ea typeface="新細明體" pitchFamily="18" charset="-120"/>
              </a:endParaRPr>
            </a:p>
          </p:txBody>
        </p:sp>
      </p:grpSp>
      <p:grpSp>
        <p:nvGrpSpPr>
          <p:cNvPr id="64" name="Group 1">
            <a:extLst>
              <a:ext uri="{FF2B5EF4-FFF2-40B4-BE49-F238E27FC236}">
                <a16:creationId xmlns:a16="http://schemas.microsoft.com/office/drawing/2014/main" id="{37C73ECB-B1D6-4458-B363-6A597673C42C}"/>
              </a:ext>
            </a:extLst>
          </p:cNvPr>
          <p:cNvGrpSpPr>
            <a:grpSpLocks/>
          </p:cNvGrpSpPr>
          <p:nvPr/>
        </p:nvGrpSpPr>
        <p:grpSpPr bwMode="auto">
          <a:xfrm>
            <a:off x="9372634" y="4386116"/>
            <a:ext cx="1633052" cy="1531769"/>
            <a:chOff x="2800350" y="2133600"/>
            <a:chExt cx="2419350" cy="2239316"/>
          </a:xfrm>
        </p:grpSpPr>
        <p:sp>
          <p:nvSpPr>
            <p:cNvPr id="65" name="Oval 4">
              <a:extLst>
                <a:ext uri="{FF2B5EF4-FFF2-40B4-BE49-F238E27FC236}">
                  <a16:creationId xmlns:a16="http://schemas.microsoft.com/office/drawing/2014/main" id="{B259E7A0-7972-4E65-908B-A9238C73C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0350" y="2133600"/>
              <a:ext cx="576263" cy="576263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None/>
              </a:pPr>
              <a:r>
                <a:rPr kumimoji="0" lang="en-US" altLang="zh-TW" sz="1600" dirty="0">
                  <a:solidFill>
                    <a:srgbClr val="2F2B20"/>
                  </a:solidFill>
                  <a:latin typeface="Arial" pitchFamily="34" charset="0"/>
                  <a:ea typeface="新細明體" pitchFamily="18" charset="-120"/>
                </a:rPr>
                <a:t>A</a:t>
              </a:r>
            </a:p>
          </p:txBody>
        </p:sp>
        <p:sp>
          <p:nvSpPr>
            <p:cNvPr id="66" name="Line 5">
              <a:extLst>
                <a:ext uri="{FF2B5EF4-FFF2-40B4-BE49-F238E27FC236}">
                  <a16:creationId xmlns:a16="http://schemas.microsoft.com/office/drawing/2014/main" id="{3198D5CD-5EB7-4512-8EA3-AF73DD9345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6613" y="2492375"/>
              <a:ext cx="1295400" cy="288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rgbClr val="2F2B20"/>
                </a:solidFill>
                <a:latin typeface="Calibri"/>
              </a:endParaRPr>
            </a:p>
          </p:txBody>
        </p:sp>
        <p:sp>
          <p:nvSpPr>
            <p:cNvPr id="67" name="Oval 6">
              <a:extLst>
                <a:ext uri="{FF2B5EF4-FFF2-40B4-BE49-F238E27FC236}">
                  <a16:creationId xmlns:a16="http://schemas.microsoft.com/office/drawing/2014/main" id="{FD548243-5F44-4C6E-8E73-5A00E9B95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3438" y="2520950"/>
              <a:ext cx="576262" cy="57626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None/>
              </a:pPr>
              <a:r>
                <a:rPr kumimoji="0" lang="en-US" altLang="zh-TW" sz="1600" dirty="0">
                  <a:solidFill>
                    <a:srgbClr val="2F2B20"/>
                  </a:solidFill>
                  <a:latin typeface="Arial" pitchFamily="34" charset="0"/>
                  <a:ea typeface="新細明體" pitchFamily="18" charset="-120"/>
                </a:rPr>
                <a:t>C</a:t>
              </a:r>
            </a:p>
          </p:txBody>
        </p:sp>
        <p:sp>
          <p:nvSpPr>
            <p:cNvPr id="68" name="Oval 7">
              <a:extLst>
                <a:ext uri="{FF2B5EF4-FFF2-40B4-BE49-F238E27FC236}">
                  <a16:creationId xmlns:a16="http://schemas.microsoft.com/office/drawing/2014/main" id="{89A225C7-BDD7-4876-9D78-BA8B8C0D5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6259" y="3796653"/>
              <a:ext cx="576262" cy="576263"/>
            </a:xfrm>
            <a:prstGeom prst="ellipse">
              <a:avLst/>
            </a:prstGeom>
            <a:solidFill>
              <a:srgbClr val="CCFF99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None/>
              </a:pPr>
              <a:r>
                <a:rPr kumimoji="0" lang="en-US" altLang="zh-TW" sz="1600" dirty="0">
                  <a:solidFill>
                    <a:srgbClr val="2F2B20"/>
                  </a:solidFill>
                  <a:latin typeface="Arial" pitchFamily="34" charset="0"/>
                  <a:ea typeface="新細明體" pitchFamily="18" charset="-120"/>
                </a:rPr>
                <a:t>D</a:t>
              </a:r>
            </a:p>
          </p:txBody>
        </p:sp>
        <p:sp>
          <p:nvSpPr>
            <p:cNvPr id="69" name="Oval 8">
              <a:extLst>
                <a:ext uri="{FF2B5EF4-FFF2-40B4-BE49-F238E27FC236}">
                  <a16:creationId xmlns:a16="http://schemas.microsoft.com/office/drawing/2014/main" id="{95035AF3-FF64-4D1E-993A-7A185D6E7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7005" y="3242503"/>
              <a:ext cx="576263" cy="576262"/>
            </a:xfrm>
            <a:prstGeom prst="ellipse">
              <a:avLst/>
            </a:prstGeom>
            <a:solidFill>
              <a:srgbClr val="FF33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None/>
              </a:pPr>
              <a:r>
                <a:rPr kumimoji="0" lang="en-US" altLang="zh-TW" sz="1600" dirty="0">
                  <a:solidFill>
                    <a:srgbClr val="2F2B20"/>
                  </a:solidFill>
                  <a:latin typeface="Arial" pitchFamily="34" charset="0"/>
                  <a:ea typeface="新細明體" pitchFamily="18" charset="-120"/>
                </a:rPr>
                <a:t>B</a:t>
              </a:r>
            </a:p>
          </p:txBody>
        </p:sp>
        <p:sp>
          <p:nvSpPr>
            <p:cNvPr id="70" name="Line 10">
              <a:extLst>
                <a:ext uri="{FF2B5EF4-FFF2-40B4-BE49-F238E27FC236}">
                  <a16:creationId xmlns:a16="http://schemas.microsoft.com/office/drawing/2014/main" id="{04FED344-8290-403B-9AC7-57E13B38BC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87687" y="2709863"/>
              <a:ext cx="793" cy="5326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rgbClr val="2F2B20"/>
                </a:solidFill>
                <a:latin typeface="Calibri"/>
              </a:endParaRPr>
            </a:p>
          </p:txBody>
        </p:sp>
        <p:sp>
          <p:nvSpPr>
            <p:cNvPr id="71" name="Line 11">
              <a:extLst>
                <a:ext uri="{FF2B5EF4-FFF2-40B4-BE49-F238E27FC236}">
                  <a16:creationId xmlns:a16="http://schemas.microsoft.com/office/drawing/2014/main" id="{1A0B0875-DDCB-4222-B7F1-74B1F5E4F6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5020" y="3699040"/>
              <a:ext cx="441240" cy="2784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rgbClr val="2F2B20"/>
                </a:solidFill>
                <a:latin typeface="Calibri"/>
              </a:endParaRPr>
            </a:p>
          </p:txBody>
        </p:sp>
        <p:sp>
          <p:nvSpPr>
            <p:cNvPr id="72" name="Line 13">
              <a:extLst>
                <a:ext uri="{FF2B5EF4-FFF2-40B4-BE49-F238E27FC236}">
                  <a16:creationId xmlns:a16="http://schemas.microsoft.com/office/drawing/2014/main" id="{A1F968A0-42FF-4B57-A4BC-BD5D210931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3267" y="2940050"/>
              <a:ext cx="1244457" cy="4746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rgbClr val="2F2B20"/>
                </a:solidFill>
                <a:latin typeface="Calibri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FD32E27-2F29-4428-B4C5-6D24644A1E97}"/>
              </a:ext>
            </a:extLst>
          </p:cNvPr>
          <p:cNvGrpSpPr/>
          <p:nvPr/>
        </p:nvGrpSpPr>
        <p:grpSpPr>
          <a:xfrm>
            <a:off x="9394423" y="5279315"/>
            <a:ext cx="1633052" cy="1531769"/>
            <a:chOff x="6380148" y="5326231"/>
            <a:chExt cx="1633052" cy="1531769"/>
          </a:xfrm>
        </p:grpSpPr>
        <p:grpSp>
          <p:nvGrpSpPr>
            <p:cNvPr id="73" name="Group 1">
              <a:extLst>
                <a:ext uri="{FF2B5EF4-FFF2-40B4-BE49-F238E27FC236}">
                  <a16:creationId xmlns:a16="http://schemas.microsoft.com/office/drawing/2014/main" id="{383B0DBA-01CE-4C6F-965A-B59811DCEE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80148" y="5326231"/>
              <a:ext cx="1633052" cy="1531769"/>
              <a:chOff x="2800350" y="2133600"/>
              <a:chExt cx="2419350" cy="2239316"/>
            </a:xfrm>
          </p:grpSpPr>
          <p:sp>
            <p:nvSpPr>
              <p:cNvPr id="74" name="Oval 4">
                <a:extLst>
                  <a:ext uri="{FF2B5EF4-FFF2-40B4-BE49-F238E27FC236}">
                    <a16:creationId xmlns:a16="http://schemas.microsoft.com/office/drawing/2014/main" id="{35921788-9963-4D8C-B34F-DD544C018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0350" y="2133600"/>
                <a:ext cx="576263" cy="576263"/>
              </a:xfrm>
              <a:prstGeom prst="ellipse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Font typeface="Wingdings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sym typeface="MT Extra" pitchFamily="18" charset="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Font typeface="MT Extra" pitchFamily="18" charset="2"/>
                  <a:buChar char="f"/>
                  <a:defRPr kumimoji="1"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None/>
                </a:pPr>
                <a:r>
                  <a:rPr kumimoji="0" lang="en-US" altLang="zh-TW" sz="1600" dirty="0">
                    <a:solidFill>
                      <a:srgbClr val="2F2B20"/>
                    </a:solidFill>
                    <a:latin typeface="Arial" pitchFamily="34" charset="0"/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75" name="Line 5">
                <a:extLst>
                  <a:ext uri="{FF2B5EF4-FFF2-40B4-BE49-F238E27FC236}">
                    <a16:creationId xmlns:a16="http://schemas.microsoft.com/office/drawing/2014/main" id="{8850E319-E9AE-40FE-94A5-320475F19E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6613" y="2492375"/>
                <a:ext cx="1295400" cy="28892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solidFill>
                    <a:srgbClr val="2F2B20"/>
                  </a:solidFill>
                  <a:latin typeface="Calibri"/>
                </a:endParaRPr>
              </a:p>
            </p:txBody>
          </p:sp>
          <p:sp>
            <p:nvSpPr>
              <p:cNvPr id="76" name="Oval 6">
                <a:extLst>
                  <a:ext uri="{FF2B5EF4-FFF2-40B4-BE49-F238E27FC236}">
                    <a16:creationId xmlns:a16="http://schemas.microsoft.com/office/drawing/2014/main" id="{FE6C4F26-7DA4-4AE4-A59F-CF5B62F87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3438" y="2520950"/>
                <a:ext cx="576262" cy="576263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Font typeface="Wingdings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sym typeface="MT Extra" pitchFamily="18" charset="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Font typeface="MT Extra" pitchFamily="18" charset="2"/>
                  <a:buChar char="f"/>
                  <a:defRPr kumimoji="1"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None/>
                </a:pPr>
                <a:r>
                  <a:rPr kumimoji="0" lang="en-US" altLang="zh-TW" sz="1600" dirty="0">
                    <a:solidFill>
                      <a:srgbClr val="2F2B20"/>
                    </a:solidFill>
                    <a:latin typeface="Arial" pitchFamily="34" charset="0"/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77" name="Oval 7">
                <a:extLst>
                  <a:ext uri="{FF2B5EF4-FFF2-40B4-BE49-F238E27FC236}">
                    <a16:creationId xmlns:a16="http://schemas.microsoft.com/office/drawing/2014/main" id="{3C1DF231-5E98-449A-A0D9-3FAA5D7C3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6259" y="3796653"/>
                <a:ext cx="576262" cy="576263"/>
              </a:xfrm>
              <a:prstGeom prst="ellipse">
                <a:avLst/>
              </a:prstGeom>
              <a:solidFill>
                <a:srgbClr val="CCFF99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Font typeface="Wingdings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sym typeface="MT Extra" pitchFamily="18" charset="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Font typeface="MT Extra" pitchFamily="18" charset="2"/>
                  <a:buChar char="f"/>
                  <a:defRPr kumimoji="1"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None/>
                </a:pPr>
                <a:r>
                  <a:rPr kumimoji="0" lang="en-US" altLang="zh-TW" sz="1600" dirty="0">
                    <a:solidFill>
                      <a:srgbClr val="2F2B20"/>
                    </a:solidFill>
                    <a:latin typeface="Arial" pitchFamily="34" charset="0"/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78" name="Oval 8">
                <a:extLst>
                  <a:ext uri="{FF2B5EF4-FFF2-40B4-BE49-F238E27FC236}">
                    <a16:creationId xmlns:a16="http://schemas.microsoft.com/office/drawing/2014/main" id="{489EA7E1-3DE3-4E45-AC1E-B22AC987A1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7005" y="3242503"/>
                <a:ext cx="576263" cy="576262"/>
              </a:xfrm>
              <a:prstGeom prst="ellipse">
                <a:avLst/>
              </a:prstGeom>
              <a:solidFill>
                <a:srgbClr val="FF33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Font typeface="Wingdings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sym typeface="MT Extra" pitchFamily="18" charset="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Font typeface="MT Extra" pitchFamily="18" charset="2"/>
                  <a:buChar char="f"/>
                  <a:defRPr kumimoji="1"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None/>
                </a:pPr>
                <a:r>
                  <a:rPr kumimoji="0" lang="en-US" altLang="zh-TW" sz="1600" dirty="0">
                    <a:solidFill>
                      <a:srgbClr val="2F2B20"/>
                    </a:solidFill>
                    <a:latin typeface="Arial" pitchFamily="34" charset="0"/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79" name="Line 10">
                <a:extLst>
                  <a:ext uri="{FF2B5EF4-FFF2-40B4-BE49-F238E27FC236}">
                    <a16:creationId xmlns:a16="http://schemas.microsoft.com/office/drawing/2014/main" id="{78C495FD-2CC9-4506-8A9C-BD25E10090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87687" y="2709863"/>
                <a:ext cx="793" cy="5326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solidFill>
                    <a:srgbClr val="2F2B20"/>
                  </a:solidFill>
                  <a:latin typeface="Calibri"/>
                </a:endParaRPr>
              </a:p>
            </p:txBody>
          </p:sp>
          <p:sp>
            <p:nvSpPr>
              <p:cNvPr id="80" name="Line 11">
                <a:extLst>
                  <a:ext uri="{FF2B5EF4-FFF2-40B4-BE49-F238E27FC236}">
                    <a16:creationId xmlns:a16="http://schemas.microsoft.com/office/drawing/2014/main" id="{2C1881CE-D3FF-4A40-B0CB-6A8A0E5FA0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5020" y="3699040"/>
                <a:ext cx="441240" cy="2784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solidFill>
                    <a:srgbClr val="2F2B20"/>
                  </a:solidFill>
                  <a:latin typeface="Calibri"/>
                </a:endParaRPr>
              </a:p>
            </p:txBody>
          </p:sp>
          <p:sp>
            <p:nvSpPr>
              <p:cNvPr id="81" name="Line 13">
                <a:extLst>
                  <a:ext uri="{FF2B5EF4-FFF2-40B4-BE49-F238E27FC236}">
                    <a16:creationId xmlns:a16="http://schemas.microsoft.com/office/drawing/2014/main" id="{6872EF8C-3D18-4F6E-9A8A-F7387B4E7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13267" y="2940050"/>
                <a:ext cx="1244457" cy="4746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solidFill>
                    <a:srgbClr val="2F2B20"/>
                  </a:solidFill>
                  <a:latin typeface="Calibri"/>
                </a:endParaRPr>
              </a:p>
            </p:txBody>
          </p:sp>
        </p:grpSp>
        <p:sp>
          <p:nvSpPr>
            <p:cNvPr id="82" name="Line 5">
              <a:extLst>
                <a:ext uri="{FF2B5EF4-FFF2-40B4-BE49-F238E27FC236}">
                  <a16:creationId xmlns:a16="http://schemas.microsoft.com/office/drawing/2014/main" id="{3167CB8A-D38B-465C-B69A-786654DC8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88308" y="5648960"/>
              <a:ext cx="480263" cy="8280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rgbClr val="2F2B20"/>
                </a:solidFill>
                <a:latin typeface="Calibri"/>
              </a:endParaRPr>
            </a:p>
          </p:txBody>
        </p:sp>
        <p:sp>
          <p:nvSpPr>
            <p:cNvPr id="83" name="Line 13">
              <a:extLst>
                <a:ext uri="{FF2B5EF4-FFF2-40B4-BE49-F238E27FC236}">
                  <a16:creationId xmlns:a16="http://schemas.microsoft.com/office/drawing/2014/main" id="{399A45D4-8947-4312-92BC-27F817C37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82245" y="5975276"/>
              <a:ext cx="436698" cy="5194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rgbClr val="2F2B20"/>
                </a:solidFill>
                <a:latin typeface="Calibri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6770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ChangeArrowheads="1"/>
          </p:cNvSpPr>
          <p:nvPr/>
        </p:nvSpPr>
        <p:spPr bwMode="auto">
          <a:xfrm>
            <a:off x="1295400" y="1325880"/>
            <a:ext cx="4223084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DFS(G, 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for each vertex u </a:t>
            </a:r>
            <a:r>
              <a:rPr kumimoji="0" lang="en-US" altLang="en-US" sz="1800" dirty="0">
                <a:latin typeface="Arial" pitchFamily="34" charset="0"/>
                <a:sym typeface="Symbol" pitchFamily="18" charset="2"/>
              </a:rPr>
              <a:t></a:t>
            </a:r>
            <a:r>
              <a:rPr kumimoji="0" lang="en-US" altLang="en-US" sz="1800" dirty="0"/>
              <a:t> V [G]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  Explored [u] ← FALSE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S ← </a:t>
            </a:r>
            <a:r>
              <a:rPr kumimoji="0" lang="en-US" altLang="en-US" sz="1800" dirty="0">
                <a:cs typeface="Times New Roman" pitchFamily="18" charset="0"/>
              </a:rPr>
              <a:t>Ø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PUSH (S, 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</a:t>
            </a:r>
            <a:r>
              <a:rPr kumimoji="0" lang="en-US" altLang="en-US" sz="1800" dirty="0">
                <a:solidFill>
                  <a:srgbClr val="FF0000"/>
                </a:solidFill>
              </a:rPr>
              <a:t>     while (S ≠  </a:t>
            </a:r>
            <a:r>
              <a:rPr kumimoji="0" lang="en-US" altLang="en-US" sz="1800" dirty="0">
                <a:solidFill>
                  <a:srgbClr val="FF0000"/>
                </a:solidFill>
                <a:cs typeface="Times New Roman" pitchFamily="18" charset="0"/>
              </a:rPr>
              <a:t>Ø)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u ← POP(S)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do if Explored [u] = FALSE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        Explored [u] ← TRUE 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        for each v </a:t>
            </a:r>
            <a:r>
              <a:rPr kumimoji="0" lang="en-US" altLang="en-US" sz="1800" dirty="0">
                <a:solidFill>
                  <a:srgbClr val="FF0000"/>
                </a:solidFill>
                <a:latin typeface="Arial" pitchFamily="34" charset="0"/>
                <a:sym typeface="Symbol" pitchFamily="18" charset="2"/>
              </a:rPr>
              <a:t> </a:t>
            </a:r>
            <a:r>
              <a:rPr kumimoji="0" lang="en-US" altLang="en-US" sz="1800" dirty="0">
                <a:solidFill>
                  <a:srgbClr val="FF0000"/>
                </a:solidFill>
              </a:rPr>
              <a:t>Adj[u]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                PUSH(S, v)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108D8480-DC6B-48BE-9516-518E5853A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650" y="381000"/>
            <a:ext cx="973791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Graph Traversals: DFS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C5E3D4FF-296C-495B-AC01-9F05CC77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30</a:t>
            </a:fld>
            <a:endParaRPr lang="en-US">
              <a:latin typeface="Calibri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EEE542-4932-459D-8855-0EC1C77F7E29}"/>
              </a:ext>
            </a:extLst>
          </p:cNvPr>
          <p:cNvGrpSpPr/>
          <p:nvPr/>
        </p:nvGrpSpPr>
        <p:grpSpPr>
          <a:xfrm>
            <a:off x="5670545" y="1929065"/>
            <a:ext cx="3775914" cy="3293777"/>
            <a:chOff x="1900453" y="1931739"/>
            <a:chExt cx="5034551" cy="4391701"/>
          </a:xfrm>
        </p:grpSpPr>
        <p:sp>
          <p:nvSpPr>
            <p:cNvPr id="8" name="Oval 3">
              <a:extLst>
                <a:ext uri="{FF2B5EF4-FFF2-40B4-BE49-F238E27FC236}">
                  <a16:creationId xmlns:a16="http://schemas.microsoft.com/office/drawing/2014/main" id="{E7C71423-0532-448B-BE6E-A587C29CB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0453" y="3733800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68AAC735-5BED-47D8-AA0A-A942E1957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297" y="3733800"/>
              <a:ext cx="731520" cy="73152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E9FEF860-60E4-44C8-A76A-4CBE20F1B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484" y="3733800"/>
              <a:ext cx="731520" cy="73152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FF1B9EE8-1AF4-429B-9A6F-B545056D9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484" y="5591920"/>
              <a:ext cx="731520" cy="73152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E77B0ED5-9BC2-4E46-B656-55167F09F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297" y="5591920"/>
              <a:ext cx="731520" cy="73152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3" name="Oval 8">
              <a:extLst>
                <a:ext uri="{FF2B5EF4-FFF2-40B4-BE49-F238E27FC236}">
                  <a16:creationId xmlns:a16="http://schemas.microsoft.com/office/drawing/2014/main" id="{D6A35DB0-EC3C-4E07-A7B2-0AD55030C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0453" y="5591920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676B9F2-6F93-4BD5-9E43-4A56975ED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9862" y="1974518"/>
              <a:ext cx="731520" cy="73152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C2AC55C6-10AB-43BE-AF23-55F3DE28C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484" y="1931739"/>
              <a:ext cx="731520" cy="73152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7</a:t>
              </a:r>
            </a:p>
          </p:txBody>
        </p:sp>
        <p:cxnSp>
          <p:nvCxnSpPr>
            <p:cNvPr id="16" name="AutoShape 11">
              <a:extLst>
                <a:ext uri="{FF2B5EF4-FFF2-40B4-BE49-F238E27FC236}">
                  <a16:creationId xmlns:a16="http://schemas.microsoft.com/office/drawing/2014/main" id="{9296493C-AD28-4722-A85A-788B8616C7D5}"/>
                </a:ext>
              </a:extLst>
            </p:cNvPr>
            <p:cNvCxnSpPr>
              <a:cxnSpLocks noChangeShapeType="1"/>
              <a:stCxn id="8" idx="7"/>
              <a:endCxn id="14" idx="3"/>
            </p:cNvCxnSpPr>
            <p:nvPr/>
          </p:nvCxnSpPr>
          <p:spPr bwMode="auto">
            <a:xfrm flipV="1">
              <a:off x="2524845" y="2598909"/>
              <a:ext cx="612145" cy="12420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3">
              <a:extLst>
                <a:ext uri="{FF2B5EF4-FFF2-40B4-BE49-F238E27FC236}">
                  <a16:creationId xmlns:a16="http://schemas.microsoft.com/office/drawing/2014/main" id="{8FBF5379-15C7-4F7A-BC9C-A15D7D9B9713}"/>
                </a:ext>
              </a:extLst>
            </p:cNvPr>
            <p:cNvCxnSpPr>
              <a:cxnSpLocks noChangeShapeType="1"/>
              <a:stCxn id="14" idx="5"/>
              <a:endCxn id="9" idx="1"/>
            </p:cNvCxnSpPr>
            <p:nvPr/>
          </p:nvCxnSpPr>
          <p:spPr bwMode="auto">
            <a:xfrm>
              <a:off x="3654254" y="2598909"/>
              <a:ext cx="636171" cy="124201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4">
              <a:extLst>
                <a:ext uri="{FF2B5EF4-FFF2-40B4-BE49-F238E27FC236}">
                  <a16:creationId xmlns:a16="http://schemas.microsoft.com/office/drawing/2014/main" id="{8980248F-02BB-4EBF-970F-A4D5BEFB0CBE}"/>
                </a:ext>
              </a:extLst>
            </p:cNvPr>
            <p:cNvCxnSpPr>
              <a:cxnSpLocks noChangeShapeType="1"/>
              <a:stCxn id="12" idx="2"/>
              <a:endCxn id="13" idx="6"/>
            </p:cNvCxnSpPr>
            <p:nvPr/>
          </p:nvCxnSpPr>
          <p:spPr bwMode="auto">
            <a:xfrm flipH="1">
              <a:off x="2631973" y="5957680"/>
              <a:ext cx="1551324" cy="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5">
              <a:extLst>
                <a:ext uri="{FF2B5EF4-FFF2-40B4-BE49-F238E27FC236}">
                  <a16:creationId xmlns:a16="http://schemas.microsoft.com/office/drawing/2014/main" id="{9D07321F-B77C-4DD0-91B1-629875744E03}"/>
                </a:ext>
              </a:extLst>
            </p:cNvPr>
            <p:cNvCxnSpPr>
              <a:cxnSpLocks noChangeShapeType="1"/>
              <a:stCxn id="13" idx="0"/>
              <a:endCxn id="8" idx="4"/>
            </p:cNvCxnSpPr>
            <p:nvPr/>
          </p:nvCxnSpPr>
          <p:spPr bwMode="auto">
            <a:xfrm flipV="1">
              <a:off x="2266213" y="4465319"/>
              <a:ext cx="0" cy="112660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6">
              <a:extLst>
                <a:ext uri="{FF2B5EF4-FFF2-40B4-BE49-F238E27FC236}">
                  <a16:creationId xmlns:a16="http://schemas.microsoft.com/office/drawing/2014/main" id="{83B98622-3158-4DF8-BC19-723BA5AB27B9}"/>
                </a:ext>
              </a:extLst>
            </p:cNvPr>
            <p:cNvCxnSpPr>
              <a:cxnSpLocks noChangeShapeType="1"/>
              <a:stCxn id="8" idx="5"/>
              <a:endCxn id="12" idx="1"/>
            </p:cNvCxnSpPr>
            <p:nvPr/>
          </p:nvCxnSpPr>
          <p:spPr bwMode="auto">
            <a:xfrm>
              <a:off x="2524845" y="4358191"/>
              <a:ext cx="1765580" cy="1340857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7">
              <a:extLst>
                <a:ext uri="{FF2B5EF4-FFF2-40B4-BE49-F238E27FC236}">
                  <a16:creationId xmlns:a16="http://schemas.microsoft.com/office/drawing/2014/main" id="{6B246A3C-12B4-4E6E-A723-67EAF44E5BED}"/>
                </a:ext>
              </a:extLst>
            </p:cNvPr>
            <p:cNvCxnSpPr>
              <a:cxnSpLocks noChangeShapeType="1"/>
              <a:stCxn id="9" idx="4"/>
              <a:endCxn id="12" idx="0"/>
            </p:cNvCxnSpPr>
            <p:nvPr/>
          </p:nvCxnSpPr>
          <p:spPr bwMode="auto">
            <a:xfrm>
              <a:off x="4549056" y="4465319"/>
              <a:ext cx="0" cy="112660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18">
              <a:extLst>
                <a:ext uri="{FF2B5EF4-FFF2-40B4-BE49-F238E27FC236}">
                  <a16:creationId xmlns:a16="http://schemas.microsoft.com/office/drawing/2014/main" id="{79A85DBB-A0E7-4623-9622-E633EE6E7D5F}"/>
                </a:ext>
              </a:extLst>
            </p:cNvPr>
            <p:cNvCxnSpPr>
              <a:cxnSpLocks noChangeShapeType="1"/>
              <a:stCxn id="8" idx="6"/>
              <a:endCxn id="9" idx="2"/>
            </p:cNvCxnSpPr>
            <p:nvPr/>
          </p:nvCxnSpPr>
          <p:spPr bwMode="auto">
            <a:xfrm>
              <a:off x="2631973" y="4099560"/>
              <a:ext cx="155132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19">
              <a:extLst>
                <a:ext uri="{FF2B5EF4-FFF2-40B4-BE49-F238E27FC236}">
                  <a16:creationId xmlns:a16="http://schemas.microsoft.com/office/drawing/2014/main" id="{8323E72D-D309-4404-BC64-755E742AD7F8}"/>
                </a:ext>
              </a:extLst>
            </p:cNvPr>
            <p:cNvCxnSpPr>
              <a:cxnSpLocks noChangeShapeType="1"/>
              <a:stCxn id="10" idx="2"/>
              <a:endCxn id="9" idx="6"/>
            </p:cNvCxnSpPr>
            <p:nvPr/>
          </p:nvCxnSpPr>
          <p:spPr bwMode="auto">
            <a:xfrm flipH="1">
              <a:off x="4914816" y="4099560"/>
              <a:ext cx="1288668" cy="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20">
              <a:extLst>
                <a:ext uri="{FF2B5EF4-FFF2-40B4-BE49-F238E27FC236}">
                  <a16:creationId xmlns:a16="http://schemas.microsoft.com/office/drawing/2014/main" id="{25C7B61C-895D-4247-A29B-E946C5AC0612}"/>
                </a:ext>
              </a:extLst>
            </p:cNvPr>
            <p:cNvCxnSpPr>
              <a:cxnSpLocks noChangeShapeType="1"/>
              <a:stCxn id="9" idx="7"/>
              <a:endCxn id="15" idx="3"/>
            </p:cNvCxnSpPr>
            <p:nvPr/>
          </p:nvCxnSpPr>
          <p:spPr bwMode="auto">
            <a:xfrm flipV="1">
              <a:off x="4807688" y="2556131"/>
              <a:ext cx="1502924" cy="12847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21">
              <a:extLst>
                <a:ext uri="{FF2B5EF4-FFF2-40B4-BE49-F238E27FC236}">
                  <a16:creationId xmlns:a16="http://schemas.microsoft.com/office/drawing/2014/main" id="{250C94B1-E671-4928-A870-7E8318BFF917}"/>
                </a:ext>
              </a:extLst>
            </p:cNvPr>
            <p:cNvCxnSpPr>
              <a:cxnSpLocks noChangeShapeType="1"/>
              <a:stCxn id="10" idx="0"/>
              <a:endCxn id="15" idx="4"/>
            </p:cNvCxnSpPr>
            <p:nvPr/>
          </p:nvCxnSpPr>
          <p:spPr bwMode="auto">
            <a:xfrm flipV="1">
              <a:off x="6569244" y="2663259"/>
              <a:ext cx="0" cy="107054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23">
              <a:extLst>
                <a:ext uri="{FF2B5EF4-FFF2-40B4-BE49-F238E27FC236}">
                  <a16:creationId xmlns:a16="http://schemas.microsoft.com/office/drawing/2014/main" id="{BD321A86-2739-42D0-A8D0-2D8A37F80270}"/>
                </a:ext>
              </a:extLst>
            </p:cNvPr>
            <p:cNvCxnSpPr>
              <a:cxnSpLocks noChangeShapeType="1"/>
              <a:stCxn id="11" idx="2"/>
              <a:endCxn id="12" idx="6"/>
            </p:cNvCxnSpPr>
            <p:nvPr/>
          </p:nvCxnSpPr>
          <p:spPr bwMode="auto">
            <a:xfrm flipH="1">
              <a:off x="4914816" y="5957680"/>
              <a:ext cx="1288668" cy="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222" name="Rectangle 7221">
            <a:extLst>
              <a:ext uri="{FF2B5EF4-FFF2-40B4-BE49-F238E27FC236}">
                <a16:creationId xmlns:a16="http://schemas.microsoft.com/office/drawing/2014/main" id="{6347A75B-F765-4FFA-8EC3-1E527551B7FD}"/>
              </a:ext>
            </a:extLst>
          </p:cNvPr>
          <p:cNvSpPr/>
          <p:nvPr/>
        </p:nvSpPr>
        <p:spPr>
          <a:xfrm>
            <a:off x="10160535" y="5339949"/>
            <a:ext cx="609600" cy="57751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515346-EE12-43FF-8A9B-B895B95D7C8A}"/>
              </a:ext>
            </a:extLst>
          </p:cNvPr>
          <p:cNvSpPr/>
          <p:nvPr/>
        </p:nvSpPr>
        <p:spPr>
          <a:xfrm>
            <a:off x="10162675" y="4770459"/>
            <a:ext cx="609600" cy="57751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B4DE1B-CC45-49ED-84B0-EF4AC07241F4}"/>
              </a:ext>
            </a:extLst>
          </p:cNvPr>
          <p:cNvSpPr/>
          <p:nvPr/>
        </p:nvSpPr>
        <p:spPr>
          <a:xfrm>
            <a:off x="9553075" y="5342088"/>
            <a:ext cx="609600" cy="577516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6</a:t>
            </a:r>
          </a:p>
        </p:txBody>
      </p:sp>
      <p:sp>
        <p:nvSpPr>
          <p:cNvPr id="7171" name="Rectangle 7170">
            <a:extLst>
              <a:ext uri="{FF2B5EF4-FFF2-40B4-BE49-F238E27FC236}">
                <a16:creationId xmlns:a16="http://schemas.microsoft.com/office/drawing/2014/main" id="{7253882E-2047-4928-BEFB-BBEB3DD5BFFB}"/>
              </a:ext>
            </a:extLst>
          </p:cNvPr>
          <p:cNvSpPr/>
          <p:nvPr/>
        </p:nvSpPr>
        <p:spPr>
          <a:xfrm>
            <a:off x="10162675" y="4192939"/>
            <a:ext cx="609600" cy="57751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7172" name="Rectangle 7171">
            <a:extLst>
              <a:ext uri="{FF2B5EF4-FFF2-40B4-BE49-F238E27FC236}">
                <a16:creationId xmlns:a16="http://schemas.microsoft.com/office/drawing/2014/main" id="{0DCCD09D-3612-4402-BA6C-BDD0807C1A85}"/>
              </a:ext>
            </a:extLst>
          </p:cNvPr>
          <p:cNvSpPr/>
          <p:nvPr/>
        </p:nvSpPr>
        <p:spPr>
          <a:xfrm>
            <a:off x="10160537" y="3607407"/>
            <a:ext cx="609600" cy="57751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07474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ChangeArrowheads="1"/>
          </p:cNvSpPr>
          <p:nvPr/>
        </p:nvSpPr>
        <p:spPr bwMode="auto">
          <a:xfrm>
            <a:off x="1295400" y="1325880"/>
            <a:ext cx="4223084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DFS(G, 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for each vertex u </a:t>
            </a:r>
            <a:r>
              <a:rPr kumimoji="0" lang="en-US" altLang="en-US" sz="1800" dirty="0">
                <a:latin typeface="Arial" pitchFamily="34" charset="0"/>
                <a:sym typeface="Symbol" pitchFamily="18" charset="2"/>
              </a:rPr>
              <a:t></a:t>
            </a:r>
            <a:r>
              <a:rPr kumimoji="0" lang="en-US" altLang="en-US" sz="1800" dirty="0"/>
              <a:t> V [G]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  Explored [u] ← FALSE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S ← </a:t>
            </a:r>
            <a:r>
              <a:rPr kumimoji="0" lang="en-US" altLang="en-US" sz="1800" dirty="0">
                <a:cs typeface="Times New Roman" pitchFamily="18" charset="0"/>
              </a:rPr>
              <a:t>Ø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PUSH (S, 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</a:t>
            </a:r>
            <a:r>
              <a:rPr kumimoji="0" lang="en-US" altLang="en-US" sz="1800" dirty="0">
                <a:solidFill>
                  <a:srgbClr val="FF0000"/>
                </a:solidFill>
              </a:rPr>
              <a:t>     while (S ≠  </a:t>
            </a:r>
            <a:r>
              <a:rPr kumimoji="0" lang="en-US" altLang="en-US" sz="1800" dirty="0">
                <a:solidFill>
                  <a:srgbClr val="FF0000"/>
                </a:solidFill>
                <a:cs typeface="Times New Roman" pitchFamily="18" charset="0"/>
              </a:rPr>
              <a:t>Ø)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u ← POP(S)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do if Explored [u] = FALSE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        Explored [u] ← TRUE 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        for each v </a:t>
            </a:r>
            <a:r>
              <a:rPr kumimoji="0" lang="en-US" altLang="en-US" sz="1800" dirty="0">
                <a:solidFill>
                  <a:srgbClr val="FF0000"/>
                </a:solidFill>
                <a:latin typeface="Arial" pitchFamily="34" charset="0"/>
                <a:sym typeface="Symbol" pitchFamily="18" charset="2"/>
              </a:rPr>
              <a:t> </a:t>
            </a:r>
            <a:r>
              <a:rPr kumimoji="0" lang="en-US" altLang="en-US" sz="1800" dirty="0">
                <a:solidFill>
                  <a:srgbClr val="FF0000"/>
                </a:solidFill>
              </a:rPr>
              <a:t>Adj[u]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                PUSH(S, v)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108D8480-DC6B-48BE-9516-518E5853A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650" y="381000"/>
            <a:ext cx="973791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Graph Traversals: DFS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C5E3D4FF-296C-495B-AC01-9F05CC77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31</a:t>
            </a:fld>
            <a:endParaRPr lang="en-US">
              <a:latin typeface="Calibri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EEE542-4932-459D-8855-0EC1C77F7E29}"/>
              </a:ext>
            </a:extLst>
          </p:cNvPr>
          <p:cNvGrpSpPr/>
          <p:nvPr/>
        </p:nvGrpSpPr>
        <p:grpSpPr>
          <a:xfrm>
            <a:off x="5670545" y="1929065"/>
            <a:ext cx="3775914" cy="3293777"/>
            <a:chOff x="1900453" y="1931739"/>
            <a:chExt cx="5034551" cy="4391701"/>
          </a:xfrm>
        </p:grpSpPr>
        <p:sp>
          <p:nvSpPr>
            <p:cNvPr id="8" name="Oval 3">
              <a:extLst>
                <a:ext uri="{FF2B5EF4-FFF2-40B4-BE49-F238E27FC236}">
                  <a16:creationId xmlns:a16="http://schemas.microsoft.com/office/drawing/2014/main" id="{E7C71423-0532-448B-BE6E-A587C29CB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0453" y="3733800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68AAC735-5BED-47D8-AA0A-A942E1957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297" y="3733800"/>
              <a:ext cx="731520" cy="73152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E9FEF860-60E4-44C8-A76A-4CBE20F1B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484" y="3733800"/>
              <a:ext cx="731520" cy="73152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FF1B9EE8-1AF4-429B-9A6F-B545056D9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484" y="5591920"/>
              <a:ext cx="731520" cy="73152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E77B0ED5-9BC2-4E46-B656-55167F09F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297" y="5591920"/>
              <a:ext cx="731520" cy="73152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3" name="Oval 8">
              <a:extLst>
                <a:ext uri="{FF2B5EF4-FFF2-40B4-BE49-F238E27FC236}">
                  <a16:creationId xmlns:a16="http://schemas.microsoft.com/office/drawing/2014/main" id="{D6A35DB0-EC3C-4E07-A7B2-0AD55030C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0453" y="5591920"/>
              <a:ext cx="731520" cy="73152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676B9F2-6F93-4BD5-9E43-4A56975ED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9862" y="1974518"/>
              <a:ext cx="731520" cy="73152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C2AC55C6-10AB-43BE-AF23-55F3DE28C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484" y="1931739"/>
              <a:ext cx="731520" cy="73152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7</a:t>
              </a:r>
            </a:p>
          </p:txBody>
        </p:sp>
        <p:cxnSp>
          <p:nvCxnSpPr>
            <p:cNvPr id="16" name="AutoShape 11">
              <a:extLst>
                <a:ext uri="{FF2B5EF4-FFF2-40B4-BE49-F238E27FC236}">
                  <a16:creationId xmlns:a16="http://schemas.microsoft.com/office/drawing/2014/main" id="{9296493C-AD28-4722-A85A-788B8616C7D5}"/>
                </a:ext>
              </a:extLst>
            </p:cNvPr>
            <p:cNvCxnSpPr>
              <a:cxnSpLocks noChangeShapeType="1"/>
              <a:stCxn id="8" idx="7"/>
              <a:endCxn id="14" idx="3"/>
            </p:cNvCxnSpPr>
            <p:nvPr/>
          </p:nvCxnSpPr>
          <p:spPr bwMode="auto">
            <a:xfrm flipV="1">
              <a:off x="2524845" y="2598909"/>
              <a:ext cx="612145" cy="12420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3">
              <a:extLst>
                <a:ext uri="{FF2B5EF4-FFF2-40B4-BE49-F238E27FC236}">
                  <a16:creationId xmlns:a16="http://schemas.microsoft.com/office/drawing/2014/main" id="{8FBF5379-15C7-4F7A-BC9C-A15D7D9B9713}"/>
                </a:ext>
              </a:extLst>
            </p:cNvPr>
            <p:cNvCxnSpPr>
              <a:cxnSpLocks noChangeShapeType="1"/>
              <a:stCxn id="14" idx="5"/>
              <a:endCxn id="9" idx="1"/>
            </p:cNvCxnSpPr>
            <p:nvPr/>
          </p:nvCxnSpPr>
          <p:spPr bwMode="auto">
            <a:xfrm>
              <a:off x="3654254" y="2598909"/>
              <a:ext cx="636171" cy="124201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4">
              <a:extLst>
                <a:ext uri="{FF2B5EF4-FFF2-40B4-BE49-F238E27FC236}">
                  <a16:creationId xmlns:a16="http://schemas.microsoft.com/office/drawing/2014/main" id="{8980248F-02BB-4EBF-970F-A4D5BEFB0CBE}"/>
                </a:ext>
              </a:extLst>
            </p:cNvPr>
            <p:cNvCxnSpPr>
              <a:cxnSpLocks noChangeShapeType="1"/>
              <a:stCxn id="12" idx="2"/>
              <a:endCxn id="13" idx="6"/>
            </p:cNvCxnSpPr>
            <p:nvPr/>
          </p:nvCxnSpPr>
          <p:spPr bwMode="auto">
            <a:xfrm flipH="1">
              <a:off x="2631973" y="5957680"/>
              <a:ext cx="1551324" cy="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5">
              <a:extLst>
                <a:ext uri="{FF2B5EF4-FFF2-40B4-BE49-F238E27FC236}">
                  <a16:creationId xmlns:a16="http://schemas.microsoft.com/office/drawing/2014/main" id="{9D07321F-B77C-4DD0-91B1-629875744E03}"/>
                </a:ext>
              </a:extLst>
            </p:cNvPr>
            <p:cNvCxnSpPr>
              <a:cxnSpLocks noChangeShapeType="1"/>
              <a:stCxn id="13" idx="0"/>
              <a:endCxn id="8" idx="4"/>
            </p:cNvCxnSpPr>
            <p:nvPr/>
          </p:nvCxnSpPr>
          <p:spPr bwMode="auto">
            <a:xfrm flipV="1">
              <a:off x="2266213" y="4465319"/>
              <a:ext cx="0" cy="112660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6">
              <a:extLst>
                <a:ext uri="{FF2B5EF4-FFF2-40B4-BE49-F238E27FC236}">
                  <a16:creationId xmlns:a16="http://schemas.microsoft.com/office/drawing/2014/main" id="{83B98622-3158-4DF8-BC19-723BA5AB27B9}"/>
                </a:ext>
              </a:extLst>
            </p:cNvPr>
            <p:cNvCxnSpPr>
              <a:cxnSpLocks noChangeShapeType="1"/>
              <a:stCxn id="8" idx="5"/>
              <a:endCxn id="12" idx="1"/>
            </p:cNvCxnSpPr>
            <p:nvPr/>
          </p:nvCxnSpPr>
          <p:spPr bwMode="auto">
            <a:xfrm>
              <a:off x="2524845" y="4358191"/>
              <a:ext cx="1765580" cy="1340857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7">
              <a:extLst>
                <a:ext uri="{FF2B5EF4-FFF2-40B4-BE49-F238E27FC236}">
                  <a16:creationId xmlns:a16="http://schemas.microsoft.com/office/drawing/2014/main" id="{6B246A3C-12B4-4E6E-A723-67EAF44E5BED}"/>
                </a:ext>
              </a:extLst>
            </p:cNvPr>
            <p:cNvCxnSpPr>
              <a:cxnSpLocks noChangeShapeType="1"/>
              <a:stCxn id="9" idx="4"/>
              <a:endCxn id="12" idx="0"/>
            </p:cNvCxnSpPr>
            <p:nvPr/>
          </p:nvCxnSpPr>
          <p:spPr bwMode="auto">
            <a:xfrm>
              <a:off x="4549056" y="4465319"/>
              <a:ext cx="0" cy="112660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18">
              <a:extLst>
                <a:ext uri="{FF2B5EF4-FFF2-40B4-BE49-F238E27FC236}">
                  <a16:creationId xmlns:a16="http://schemas.microsoft.com/office/drawing/2014/main" id="{79A85DBB-A0E7-4623-9622-E633EE6E7D5F}"/>
                </a:ext>
              </a:extLst>
            </p:cNvPr>
            <p:cNvCxnSpPr>
              <a:cxnSpLocks noChangeShapeType="1"/>
              <a:stCxn id="8" idx="6"/>
              <a:endCxn id="9" idx="2"/>
            </p:cNvCxnSpPr>
            <p:nvPr/>
          </p:nvCxnSpPr>
          <p:spPr bwMode="auto">
            <a:xfrm>
              <a:off x="2631973" y="4099560"/>
              <a:ext cx="155132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19">
              <a:extLst>
                <a:ext uri="{FF2B5EF4-FFF2-40B4-BE49-F238E27FC236}">
                  <a16:creationId xmlns:a16="http://schemas.microsoft.com/office/drawing/2014/main" id="{8323E72D-D309-4404-BC64-755E742AD7F8}"/>
                </a:ext>
              </a:extLst>
            </p:cNvPr>
            <p:cNvCxnSpPr>
              <a:cxnSpLocks noChangeShapeType="1"/>
              <a:stCxn id="10" idx="2"/>
              <a:endCxn id="9" idx="6"/>
            </p:cNvCxnSpPr>
            <p:nvPr/>
          </p:nvCxnSpPr>
          <p:spPr bwMode="auto">
            <a:xfrm flipH="1">
              <a:off x="4914816" y="4099560"/>
              <a:ext cx="1288668" cy="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20">
              <a:extLst>
                <a:ext uri="{FF2B5EF4-FFF2-40B4-BE49-F238E27FC236}">
                  <a16:creationId xmlns:a16="http://schemas.microsoft.com/office/drawing/2014/main" id="{25C7B61C-895D-4247-A29B-E946C5AC0612}"/>
                </a:ext>
              </a:extLst>
            </p:cNvPr>
            <p:cNvCxnSpPr>
              <a:cxnSpLocks noChangeShapeType="1"/>
              <a:stCxn id="9" idx="7"/>
              <a:endCxn id="15" idx="3"/>
            </p:cNvCxnSpPr>
            <p:nvPr/>
          </p:nvCxnSpPr>
          <p:spPr bwMode="auto">
            <a:xfrm flipV="1">
              <a:off x="4807688" y="2556131"/>
              <a:ext cx="1502924" cy="12847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21">
              <a:extLst>
                <a:ext uri="{FF2B5EF4-FFF2-40B4-BE49-F238E27FC236}">
                  <a16:creationId xmlns:a16="http://schemas.microsoft.com/office/drawing/2014/main" id="{250C94B1-E671-4928-A870-7E8318BFF917}"/>
                </a:ext>
              </a:extLst>
            </p:cNvPr>
            <p:cNvCxnSpPr>
              <a:cxnSpLocks noChangeShapeType="1"/>
              <a:stCxn id="10" idx="0"/>
              <a:endCxn id="15" idx="4"/>
            </p:cNvCxnSpPr>
            <p:nvPr/>
          </p:nvCxnSpPr>
          <p:spPr bwMode="auto">
            <a:xfrm flipV="1">
              <a:off x="6569244" y="2663259"/>
              <a:ext cx="0" cy="107054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23">
              <a:extLst>
                <a:ext uri="{FF2B5EF4-FFF2-40B4-BE49-F238E27FC236}">
                  <a16:creationId xmlns:a16="http://schemas.microsoft.com/office/drawing/2014/main" id="{BD321A86-2739-42D0-A8D0-2D8A37F80270}"/>
                </a:ext>
              </a:extLst>
            </p:cNvPr>
            <p:cNvCxnSpPr>
              <a:cxnSpLocks noChangeShapeType="1"/>
              <a:stCxn id="11" idx="2"/>
              <a:endCxn id="12" idx="6"/>
            </p:cNvCxnSpPr>
            <p:nvPr/>
          </p:nvCxnSpPr>
          <p:spPr bwMode="auto">
            <a:xfrm flipH="1">
              <a:off x="4914816" y="5957680"/>
              <a:ext cx="1288668" cy="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222" name="Rectangle 7221">
            <a:extLst>
              <a:ext uri="{FF2B5EF4-FFF2-40B4-BE49-F238E27FC236}">
                <a16:creationId xmlns:a16="http://schemas.microsoft.com/office/drawing/2014/main" id="{6347A75B-F765-4FFA-8EC3-1E527551B7FD}"/>
              </a:ext>
            </a:extLst>
          </p:cNvPr>
          <p:cNvSpPr/>
          <p:nvPr/>
        </p:nvSpPr>
        <p:spPr>
          <a:xfrm>
            <a:off x="10160535" y="5339949"/>
            <a:ext cx="609600" cy="57751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515346-EE12-43FF-8A9B-B895B95D7C8A}"/>
              </a:ext>
            </a:extLst>
          </p:cNvPr>
          <p:cNvSpPr/>
          <p:nvPr/>
        </p:nvSpPr>
        <p:spPr>
          <a:xfrm>
            <a:off x="10162675" y="4770459"/>
            <a:ext cx="609600" cy="57751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B4DE1B-CC45-49ED-84B0-EF4AC07241F4}"/>
              </a:ext>
            </a:extLst>
          </p:cNvPr>
          <p:cNvSpPr/>
          <p:nvPr/>
        </p:nvSpPr>
        <p:spPr>
          <a:xfrm>
            <a:off x="9553075" y="5342088"/>
            <a:ext cx="609600" cy="577516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4</a:t>
            </a:r>
          </a:p>
        </p:txBody>
      </p:sp>
      <p:sp>
        <p:nvSpPr>
          <p:cNvPr id="7171" name="Rectangle 7170">
            <a:extLst>
              <a:ext uri="{FF2B5EF4-FFF2-40B4-BE49-F238E27FC236}">
                <a16:creationId xmlns:a16="http://schemas.microsoft.com/office/drawing/2014/main" id="{7253882E-2047-4928-BEFB-BBEB3DD5BFFB}"/>
              </a:ext>
            </a:extLst>
          </p:cNvPr>
          <p:cNvSpPr/>
          <p:nvPr/>
        </p:nvSpPr>
        <p:spPr>
          <a:xfrm>
            <a:off x="10162675" y="4192939"/>
            <a:ext cx="609600" cy="57751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BEA27A-73B4-4F11-926C-3136EC5C7F22}"/>
              </a:ext>
            </a:extLst>
          </p:cNvPr>
          <p:cNvSpPr/>
          <p:nvPr/>
        </p:nvSpPr>
        <p:spPr>
          <a:xfrm>
            <a:off x="10160537" y="3607407"/>
            <a:ext cx="609600" cy="57751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9954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ChangeArrowheads="1"/>
          </p:cNvSpPr>
          <p:nvPr/>
        </p:nvSpPr>
        <p:spPr bwMode="auto">
          <a:xfrm>
            <a:off x="1295400" y="1325880"/>
            <a:ext cx="4223084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DFS(G, 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for each vertex u </a:t>
            </a:r>
            <a:r>
              <a:rPr kumimoji="0" lang="en-US" altLang="en-US" sz="1800" dirty="0">
                <a:latin typeface="Arial" pitchFamily="34" charset="0"/>
                <a:sym typeface="Symbol" pitchFamily="18" charset="2"/>
              </a:rPr>
              <a:t></a:t>
            </a:r>
            <a:r>
              <a:rPr kumimoji="0" lang="en-US" altLang="en-US" sz="1800" dirty="0"/>
              <a:t> V [G]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  Explored [u] ← FALSE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S ← </a:t>
            </a:r>
            <a:r>
              <a:rPr kumimoji="0" lang="en-US" altLang="en-US" sz="1800" dirty="0">
                <a:cs typeface="Times New Roman" pitchFamily="18" charset="0"/>
              </a:rPr>
              <a:t>Ø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PUSH (S, 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</a:t>
            </a:r>
            <a:r>
              <a:rPr kumimoji="0" lang="en-US" altLang="en-US" sz="1800" dirty="0">
                <a:solidFill>
                  <a:srgbClr val="FF0000"/>
                </a:solidFill>
              </a:rPr>
              <a:t>     while (S ≠  </a:t>
            </a:r>
            <a:r>
              <a:rPr kumimoji="0" lang="en-US" altLang="en-US" sz="1800" dirty="0">
                <a:solidFill>
                  <a:srgbClr val="FF0000"/>
                </a:solidFill>
                <a:cs typeface="Times New Roman" pitchFamily="18" charset="0"/>
              </a:rPr>
              <a:t>Ø)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u ← POP(S)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do if Explored [u] = FALSE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        Explored [u] ← TRUE 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        for each v </a:t>
            </a:r>
            <a:r>
              <a:rPr kumimoji="0" lang="en-US" altLang="en-US" sz="1800" dirty="0">
                <a:solidFill>
                  <a:srgbClr val="FF0000"/>
                </a:solidFill>
                <a:latin typeface="Arial" pitchFamily="34" charset="0"/>
                <a:sym typeface="Symbol" pitchFamily="18" charset="2"/>
              </a:rPr>
              <a:t> </a:t>
            </a:r>
            <a:r>
              <a:rPr kumimoji="0" lang="en-US" altLang="en-US" sz="1800" dirty="0">
                <a:solidFill>
                  <a:srgbClr val="FF0000"/>
                </a:solidFill>
              </a:rPr>
              <a:t>Adj[u]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                PUSH(S, v)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108D8480-DC6B-48BE-9516-518E5853A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650" y="381000"/>
            <a:ext cx="973791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Graph Traversals: DFS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C5E3D4FF-296C-495B-AC01-9F05CC77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32</a:t>
            </a:fld>
            <a:endParaRPr lang="en-US">
              <a:latin typeface="Calibri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EEE542-4932-459D-8855-0EC1C77F7E29}"/>
              </a:ext>
            </a:extLst>
          </p:cNvPr>
          <p:cNvGrpSpPr/>
          <p:nvPr/>
        </p:nvGrpSpPr>
        <p:grpSpPr>
          <a:xfrm>
            <a:off x="5670545" y="1929065"/>
            <a:ext cx="3775914" cy="3293777"/>
            <a:chOff x="1900453" y="1931739"/>
            <a:chExt cx="5034551" cy="4391701"/>
          </a:xfrm>
        </p:grpSpPr>
        <p:sp>
          <p:nvSpPr>
            <p:cNvPr id="8" name="Oval 3">
              <a:extLst>
                <a:ext uri="{FF2B5EF4-FFF2-40B4-BE49-F238E27FC236}">
                  <a16:creationId xmlns:a16="http://schemas.microsoft.com/office/drawing/2014/main" id="{E7C71423-0532-448B-BE6E-A587C29CB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0453" y="3733800"/>
              <a:ext cx="731520" cy="73152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68AAC735-5BED-47D8-AA0A-A942E1957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297" y="3733800"/>
              <a:ext cx="731520" cy="73152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E9FEF860-60E4-44C8-A76A-4CBE20F1B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484" y="3733800"/>
              <a:ext cx="731520" cy="73152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FF1B9EE8-1AF4-429B-9A6F-B545056D9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484" y="5591920"/>
              <a:ext cx="731520" cy="73152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E77B0ED5-9BC2-4E46-B656-55167F09F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297" y="5591920"/>
              <a:ext cx="731520" cy="73152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3" name="Oval 8">
              <a:extLst>
                <a:ext uri="{FF2B5EF4-FFF2-40B4-BE49-F238E27FC236}">
                  <a16:creationId xmlns:a16="http://schemas.microsoft.com/office/drawing/2014/main" id="{D6A35DB0-EC3C-4E07-A7B2-0AD55030C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0453" y="5591920"/>
              <a:ext cx="731520" cy="73152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676B9F2-6F93-4BD5-9E43-4A56975ED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9862" y="1974518"/>
              <a:ext cx="731520" cy="73152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C2AC55C6-10AB-43BE-AF23-55F3DE28C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484" y="1931739"/>
              <a:ext cx="731520" cy="73152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b="1" i="0" dirty="0">
                  <a:latin typeface="Times New Roman" pitchFamily="18" charset="0"/>
                </a:rPr>
                <a:t>7</a:t>
              </a:r>
            </a:p>
          </p:txBody>
        </p:sp>
        <p:cxnSp>
          <p:nvCxnSpPr>
            <p:cNvPr id="16" name="AutoShape 11">
              <a:extLst>
                <a:ext uri="{FF2B5EF4-FFF2-40B4-BE49-F238E27FC236}">
                  <a16:creationId xmlns:a16="http://schemas.microsoft.com/office/drawing/2014/main" id="{9296493C-AD28-4722-A85A-788B8616C7D5}"/>
                </a:ext>
              </a:extLst>
            </p:cNvPr>
            <p:cNvCxnSpPr>
              <a:cxnSpLocks noChangeShapeType="1"/>
              <a:stCxn id="8" idx="7"/>
              <a:endCxn id="14" idx="3"/>
            </p:cNvCxnSpPr>
            <p:nvPr/>
          </p:nvCxnSpPr>
          <p:spPr bwMode="auto">
            <a:xfrm flipV="1">
              <a:off x="2524845" y="2598909"/>
              <a:ext cx="612145" cy="12420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3">
              <a:extLst>
                <a:ext uri="{FF2B5EF4-FFF2-40B4-BE49-F238E27FC236}">
                  <a16:creationId xmlns:a16="http://schemas.microsoft.com/office/drawing/2014/main" id="{8FBF5379-15C7-4F7A-BC9C-A15D7D9B9713}"/>
                </a:ext>
              </a:extLst>
            </p:cNvPr>
            <p:cNvCxnSpPr>
              <a:cxnSpLocks noChangeShapeType="1"/>
              <a:stCxn id="14" idx="5"/>
              <a:endCxn id="9" idx="1"/>
            </p:cNvCxnSpPr>
            <p:nvPr/>
          </p:nvCxnSpPr>
          <p:spPr bwMode="auto">
            <a:xfrm>
              <a:off x="3654254" y="2598909"/>
              <a:ext cx="636171" cy="124201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4">
              <a:extLst>
                <a:ext uri="{FF2B5EF4-FFF2-40B4-BE49-F238E27FC236}">
                  <a16:creationId xmlns:a16="http://schemas.microsoft.com/office/drawing/2014/main" id="{8980248F-02BB-4EBF-970F-A4D5BEFB0CBE}"/>
                </a:ext>
              </a:extLst>
            </p:cNvPr>
            <p:cNvCxnSpPr>
              <a:cxnSpLocks noChangeShapeType="1"/>
              <a:stCxn id="12" idx="2"/>
              <a:endCxn id="13" idx="6"/>
            </p:cNvCxnSpPr>
            <p:nvPr/>
          </p:nvCxnSpPr>
          <p:spPr bwMode="auto">
            <a:xfrm flipH="1">
              <a:off x="2631973" y="5957680"/>
              <a:ext cx="1551324" cy="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5">
              <a:extLst>
                <a:ext uri="{FF2B5EF4-FFF2-40B4-BE49-F238E27FC236}">
                  <a16:creationId xmlns:a16="http://schemas.microsoft.com/office/drawing/2014/main" id="{9D07321F-B77C-4DD0-91B1-629875744E03}"/>
                </a:ext>
              </a:extLst>
            </p:cNvPr>
            <p:cNvCxnSpPr>
              <a:cxnSpLocks noChangeShapeType="1"/>
              <a:stCxn id="13" idx="0"/>
              <a:endCxn id="8" idx="4"/>
            </p:cNvCxnSpPr>
            <p:nvPr/>
          </p:nvCxnSpPr>
          <p:spPr bwMode="auto">
            <a:xfrm flipV="1">
              <a:off x="2266213" y="4465319"/>
              <a:ext cx="0" cy="112660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6">
              <a:extLst>
                <a:ext uri="{FF2B5EF4-FFF2-40B4-BE49-F238E27FC236}">
                  <a16:creationId xmlns:a16="http://schemas.microsoft.com/office/drawing/2014/main" id="{83B98622-3158-4DF8-BC19-723BA5AB27B9}"/>
                </a:ext>
              </a:extLst>
            </p:cNvPr>
            <p:cNvCxnSpPr>
              <a:cxnSpLocks noChangeShapeType="1"/>
              <a:stCxn id="8" idx="5"/>
              <a:endCxn id="12" idx="1"/>
            </p:cNvCxnSpPr>
            <p:nvPr/>
          </p:nvCxnSpPr>
          <p:spPr bwMode="auto">
            <a:xfrm>
              <a:off x="2524845" y="4358191"/>
              <a:ext cx="1765580" cy="134085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7">
              <a:extLst>
                <a:ext uri="{FF2B5EF4-FFF2-40B4-BE49-F238E27FC236}">
                  <a16:creationId xmlns:a16="http://schemas.microsoft.com/office/drawing/2014/main" id="{6B246A3C-12B4-4E6E-A723-67EAF44E5BED}"/>
                </a:ext>
              </a:extLst>
            </p:cNvPr>
            <p:cNvCxnSpPr>
              <a:cxnSpLocks noChangeShapeType="1"/>
              <a:stCxn id="9" idx="4"/>
              <a:endCxn id="12" idx="0"/>
            </p:cNvCxnSpPr>
            <p:nvPr/>
          </p:nvCxnSpPr>
          <p:spPr bwMode="auto">
            <a:xfrm>
              <a:off x="4549056" y="4465319"/>
              <a:ext cx="0" cy="112660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18">
              <a:extLst>
                <a:ext uri="{FF2B5EF4-FFF2-40B4-BE49-F238E27FC236}">
                  <a16:creationId xmlns:a16="http://schemas.microsoft.com/office/drawing/2014/main" id="{79A85DBB-A0E7-4623-9622-E633EE6E7D5F}"/>
                </a:ext>
              </a:extLst>
            </p:cNvPr>
            <p:cNvCxnSpPr>
              <a:cxnSpLocks noChangeShapeType="1"/>
              <a:stCxn id="8" idx="6"/>
              <a:endCxn id="9" idx="2"/>
            </p:cNvCxnSpPr>
            <p:nvPr/>
          </p:nvCxnSpPr>
          <p:spPr bwMode="auto">
            <a:xfrm>
              <a:off x="2631973" y="4099560"/>
              <a:ext cx="155132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19">
              <a:extLst>
                <a:ext uri="{FF2B5EF4-FFF2-40B4-BE49-F238E27FC236}">
                  <a16:creationId xmlns:a16="http://schemas.microsoft.com/office/drawing/2014/main" id="{8323E72D-D309-4404-BC64-755E742AD7F8}"/>
                </a:ext>
              </a:extLst>
            </p:cNvPr>
            <p:cNvCxnSpPr>
              <a:cxnSpLocks noChangeShapeType="1"/>
              <a:stCxn id="10" idx="2"/>
              <a:endCxn id="9" idx="6"/>
            </p:cNvCxnSpPr>
            <p:nvPr/>
          </p:nvCxnSpPr>
          <p:spPr bwMode="auto">
            <a:xfrm flipH="1">
              <a:off x="4914816" y="4099560"/>
              <a:ext cx="1288668" cy="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20">
              <a:extLst>
                <a:ext uri="{FF2B5EF4-FFF2-40B4-BE49-F238E27FC236}">
                  <a16:creationId xmlns:a16="http://schemas.microsoft.com/office/drawing/2014/main" id="{25C7B61C-895D-4247-A29B-E946C5AC0612}"/>
                </a:ext>
              </a:extLst>
            </p:cNvPr>
            <p:cNvCxnSpPr>
              <a:cxnSpLocks noChangeShapeType="1"/>
              <a:stCxn id="9" idx="7"/>
              <a:endCxn id="15" idx="3"/>
            </p:cNvCxnSpPr>
            <p:nvPr/>
          </p:nvCxnSpPr>
          <p:spPr bwMode="auto">
            <a:xfrm flipV="1">
              <a:off x="4807688" y="2556131"/>
              <a:ext cx="1502924" cy="12847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21">
              <a:extLst>
                <a:ext uri="{FF2B5EF4-FFF2-40B4-BE49-F238E27FC236}">
                  <a16:creationId xmlns:a16="http://schemas.microsoft.com/office/drawing/2014/main" id="{250C94B1-E671-4928-A870-7E8318BFF917}"/>
                </a:ext>
              </a:extLst>
            </p:cNvPr>
            <p:cNvCxnSpPr>
              <a:cxnSpLocks noChangeShapeType="1"/>
              <a:stCxn id="10" idx="0"/>
              <a:endCxn id="15" idx="4"/>
            </p:cNvCxnSpPr>
            <p:nvPr/>
          </p:nvCxnSpPr>
          <p:spPr bwMode="auto">
            <a:xfrm flipV="1">
              <a:off x="6569244" y="2663259"/>
              <a:ext cx="0" cy="107054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23">
              <a:extLst>
                <a:ext uri="{FF2B5EF4-FFF2-40B4-BE49-F238E27FC236}">
                  <a16:creationId xmlns:a16="http://schemas.microsoft.com/office/drawing/2014/main" id="{BD321A86-2739-42D0-A8D0-2D8A37F80270}"/>
                </a:ext>
              </a:extLst>
            </p:cNvPr>
            <p:cNvCxnSpPr>
              <a:cxnSpLocks noChangeShapeType="1"/>
              <a:stCxn id="11" idx="2"/>
              <a:endCxn id="12" idx="6"/>
            </p:cNvCxnSpPr>
            <p:nvPr/>
          </p:nvCxnSpPr>
          <p:spPr bwMode="auto">
            <a:xfrm flipH="1">
              <a:off x="4914816" y="5957680"/>
              <a:ext cx="1288668" cy="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222" name="Rectangle 7221">
            <a:extLst>
              <a:ext uri="{FF2B5EF4-FFF2-40B4-BE49-F238E27FC236}">
                <a16:creationId xmlns:a16="http://schemas.microsoft.com/office/drawing/2014/main" id="{6347A75B-F765-4FFA-8EC3-1E527551B7FD}"/>
              </a:ext>
            </a:extLst>
          </p:cNvPr>
          <p:cNvSpPr/>
          <p:nvPr/>
        </p:nvSpPr>
        <p:spPr>
          <a:xfrm>
            <a:off x="10160535" y="5339949"/>
            <a:ext cx="609600" cy="57751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515346-EE12-43FF-8A9B-B895B95D7C8A}"/>
              </a:ext>
            </a:extLst>
          </p:cNvPr>
          <p:cNvSpPr/>
          <p:nvPr/>
        </p:nvSpPr>
        <p:spPr>
          <a:xfrm>
            <a:off x="10162675" y="4770459"/>
            <a:ext cx="609600" cy="57751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B4DE1B-CC45-49ED-84B0-EF4AC07241F4}"/>
              </a:ext>
            </a:extLst>
          </p:cNvPr>
          <p:cNvSpPr/>
          <p:nvPr/>
        </p:nvSpPr>
        <p:spPr>
          <a:xfrm>
            <a:off x="9553075" y="5342088"/>
            <a:ext cx="609600" cy="577516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01A1CD-1DF6-4134-9204-6036835E16B4}"/>
              </a:ext>
            </a:extLst>
          </p:cNvPr>
          <p:cNvSpPr/>
          <p:nvPr/>
        </p:nvSpPr>
        <p:spPr>
          <a:xfrm>
            <a:off x="10162675" y="4192939"/>
            <a:ext cx="609600" cy="57751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94282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ChangeArrowheads="1"/>
          </p:cNvSpPr>
          <p:nvPr/>
        </p:nvSpPr>
        <p:spPr bwMode="auto">
          <a:xfrm>
            <a:off x="1295400" y="1325880"/>
            <a:ext cx="4223084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Times New Roman" pitchFamily="18" charset="0"/>
                <a:sym typeface="MT Extra" pitchFamily="18" charset="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T Extra" pitchFamily="18" charset="2"/>
              <a:buChar char="f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DFS(G, 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for each vertex u </a:t>
            </a:r>
            <a:r>
              <a:rPr kumimoji="0" lang="en-US" altLang="en-US" sz="1800" dirty="0">
                <a:latin typeface="Arial" pitchFamily="34" charset="0"/>
                <a:sym typeface="Symbol" pitchFamily="18" charset="2"/>
              </a:rPr>
              <a:t></a:t>
            </a:r>
            <a:r>
              <a:rPr kumimoji="0" lang="en-US" altLang="en-US" sz="1800" dirty="0"/>
              <a:t> V [G]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        Explored [u] ← FALSE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S ← </a:t>
            </a:r>
            <a:r>
              <a:rPr kumimoji="0" lang="en-US" altLang="en-US" sz="1800" dirty="0">
                <a:cs typeface="Times New Roman" pitchFamily="18" charset="0"/>
              </a:rPr>
              <a:t>Ø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     PUSH (S, 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/>
              <a:t> </a:t>
            </a:r>
            <a:r>
              <a:rPr kumimoji="0" lang="en-US" altLang="en-US" sz="1800" dirty="0">
                <a:solidFill>
                  <a:srgbClr val="FF0000"/>
                </a:solidFill>
              </a:rPr>
              <a:t>     while (S ≠  </a:t>
            </a:r>
            <a:r>
              <a:rPr kumimoji="0" lang="en-US" altLang="en-US" sz="1800" dirty="0">
                <a:solidFill>
                  <a:srgbClr val="FF0000"/>
                </a:solidFill>
                <a:cs typeface="Times New Roman" pitchFamily="18" charset="0"/>
              </a:rPr>
              <a:t>Ø)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u ← POP(S)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do if Explored [u] = FALSE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        Explored [u] ← TRUE 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        for each v </a:t>
            </a:r>
            <a:r>
              <a:rPr kumimoji="0" lang="en-US" altLang="en-US" sz="1800" dirty="0">
                <a:solidFill>
                  <a:srgbClr val="FF0000"/>
                </a:solidFill>
                <a:latin typeface="Arial" pitchFamily="34" charset="0"/>
                <a:sym typeface="Symbol" pitchFamily="18" charset="2"/>
              </a:rPr>
              <a:t> </a:t>
            </a:r>
            <a:r>
              <a:rPr kumimoji="0" lang="en-US" altLang="en-US" sz="1800" dirty="0">
                <a:solidFill>
                  <a:srgbClr val="FF0000"/>
                </a:solidFill>
              </a:rPr>
              <a:t>Adj[u]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00"/>
                </a:solidFill>
              </a:rPr>
              <a:t>                            PUSH(S, v)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108D8480-DC6B-48BE-9516-518E5853A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650" y="381000"/>
            <a:ext cx="973791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Graph Traversals: DFS Analysis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C5E3D4FF-296C-495B-AC01-9F05CC77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33</a:t>
            </a:fld>
            <a:endParaRPr lang="en-US">
              <a:latin typeface="Calibri"/>
            </a:endParaRPr>
          </a:p>
        </p:txBody>
      </p:sp>
      <p:grpSp>
        <p:nvGrpSpPr>
          <p:cNvPr id="30" name="Group 11">
            <a:extLst>
              <a:ext uri="{FF2B5EF4-FFF2-40B4-BE49-F238E27FC236}">
                <a16:creationId xmlns:a16="http://schemas.microsoft.com/office/drawing/2014/main" id="{C7F0F661-AB2A-4CFD-B18D-01DA761FBB95}"/>
              </a:ext>
            </a:extLst>
          </p:cNvPr>
          <p:cNvGrpSpPr>
            <a:grpSpLocks/>
          </p:cNvGrpSpPr>
          <p:nvPr/>
        </p:nvGrpSpPr>
        <p:grpSpPr bwMode="auto">
          <a:xfrm>
            <a:off x="5162904" y="3623166"/>
            <a:ext cx="3635946" cy="775193"/>
            <a:chOff x="-618" y="2324"/>
            <a:chExt cx="1435" cy="5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Box 12">
                  <a:extLst>
                    <a:ext uri="{FF2B5EF4-FFF2-40B4-BE49-F238E27FC236}">
                      <a16:creationId xmlns:a16="http://schemas.microsoft.com/office/drawing/2014/main" id="{99727CCA-4BA6-480A-B839-9CD918815C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602" y="2324"/>
                  <a:ext cx="1419" cy="5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en-US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en-US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itchFamily="34" charset="0"/>
                              </a:rPr>
                              <m:t>𝒗</m:t>
                            </m:r>
                            <m:r>
                              <a:rPr lang="en-US" altLang="en-US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itchFamily="34" charset="0"/>
                              </a:rPr>
                              <m:t>∈</m:t>
                            </m:r>
                            <m:r>
                              <a:rPr lang="en-US" altLang="en-US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itchFamily="34" charset="0"/>
                              </a:rPr>
                              <m:t>𝑮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en-US" sz="24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altLang="en-US" sz="24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𝒗</m:t>
                                </m:r>
                              </m:sub>
                            </m:sSub>
                          </m:e>
                        </m:nary>
                        <m:r>
                          <a:rPr lang="en-US" alt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en-US" sz="2400" b="1" i="1" dirty="0">
                            <a:solidFill>
                              <a:srgbClr val="00B050"/>
                            </a:solidFill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altLang="en-US" sz="2400" b="1" i="1" dirty="0">
                            <a:solidFill>
                              <a:srgbClr val="00B05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en-US" sz="2400" b="1" i="1" dirty="0" smtClean="0">
                            <a:solidFill>
                              <a:srgbClr val="00B050"/>
                            </a:solidFill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altLang="en-US" sz="2400" b="1" i="1" dirty="0">
                            <a:solidFill>
                              <a:srgbClr val="00B050"/>
                            </a:solidFill>
                          </a:rPr>
                          <m:t>)</m:t>
                        </m:r>
                      </m:oMath>
                    </m:oMathPara>
                  </a14:m>
                  <a:endParaRPr lang="en-US" altLang="en-US" sz="2200" b="1" i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 Box 12">
                  <a:extLst>
                    <a:ext uri="{FF2B5EF4-FFF2-40B4-BE49-F238E27FC236}">
                      <a16:creationId xmlns:a16="http://schemas.microsoft.com/office/drawing/2014/main" id="{99727CCA-4BA6-480A-B839-9CD918815C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602" y="2324"/>
                  <a:ext cx="1419" cy="52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Line 13">
              <a:extLst>
                <a:ext uri="{FF2B5EF4-FFF2-40B4-BE49-F238E27FC236}">
                  <a16:creationId xmlns:a16="http://schemas.microsoft.com/office/drawing/2014/main" id="{20FC91FF-1644-4159-A8CB-76DF7752AE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18" y="2611"/>
              <a:ext cx="217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0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36B85E4-931D-4851-9C5F-3F935B7935AE}"/>
              </a:ext>
            </a:extLst>
          </p:cNvPr>
          <p:cNvGrpSpPr>
            <a:grpSpLocks/>
          </p:cNvGrpSpPr>
          <p:nvPr/>
        </p:nvGrpSpPr>
        <p:grpSpPr bwMode="auto">
          <a:xfrm>
            <a:off x="4376836" y="2659063"/>
            <a:ext cx="6864357" cy="430213"/>
            <a:chOff x="2394" y="1790"/>
            <a:chExt cx="4324" cy="271"/>
          </a:xfrm>
        </p:grpSpPr>
        <p:sp>
          <p:nvSpPr>
            <p:cNvPr id="34" name="Text Box 9">
              <a:extLst>
                <a:ext uri="{FF2B5EF4-FFF2-40B4-BE49-F238E27FC236}">
                  <a16:creationId xmlns:a16="http://schemas.microsoft.com/office/drawing/2014/main" id="{0488E5BA-1B36-4BFB-BB4C-F358ACA20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8" y="1790"/>
              <a:ext cx="394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b="1" i="1" dirty="0">
                  <a:solidFill>
                    <a:srgbClr val="00B050"/>
                  </a:solidFill>
                </a:rPr>
                <a:t>Adjacency list of a vertex is scanned only once : O(n)</a:t>
              </a:r>
            </a:p>
          </p:txBody>
        </p:sp>
        <p:sp>
          <p:nvSpPr>
            <p:cNvPr id="35" name="Line 10">
              <a:extLst>
                <a:ext uri="{FF2B5EF4-FFF2-40B4-BE49-F238E27FC236}">
                  <a16:creationId xmlns:a16="http://schemas.microsoft.com/office/drawing/2014/main" id="{5B041A82-9B13-448B-81E7-E1D6FD78F2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94" y="1938"/>
              <a:ext cx="346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>
                <a:solidFill>
                  <a:srgbClr val="00B050"/>
                </a:solidFill>
              </a:endParaRPr>
            </a:p>
          </p:txBody>
        </p:sp>
      </p:grpSp>
      <p:sp>
        <p:nvSpPr>
          <p:cNvPr id="36" name="Text Box 4">
            <a:extLst>
              <a:ext uri="{FF2B5EF4-FFF2-40B4-BE49-F238E27FC236}">
                <a16:creationId xmlns:a16="http://schemas.microsoft.com/office/drawing/2014/main" id="{1F5C3237-8A23-4CCA-9F16-AE52E207E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7967" y="5297840"/>
            <a:ext cx="41440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rgbClr val="FF0000"/>
                </a:solidFill>
              </a:rPr>
              <a:t>What will be the running time?</a:t>
            </a:r>
          </a:p>
        </p:txBody>
      </p:sp>
      <p:sp>
        <p:nvSpPr>
          <p:cNvPr id="37" name="Text Box 14">
            <a:extLst>
              <a:ext uri="{FF2B5EF4-FFF2-40B4-BE49-F238E27FC236}">
                <a16:creationId xmlns:a16="http://schemas.microsoft.com/office/drawing/2014/main" id="{419B8632-5164-4886-82C8-22AFD5FE4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7966" y="5702368"/>
            <a:ext cx="37810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rgbClr val="00B050"/>
                </a:solidFill>
              </a:rPr>
              <a:t>Total running time: O(n + m)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06297AB-F9CC-4F6E-B93E-8D7A2B235292}"/>
              </a:ext>
            </a:extLst>
          </p:cNvPr>
          <p:cNvGrpSpPr>
            <a:grpSpLocks/>
          </p:cNvGrpSpPr>
          <p:nvPr/>
        </p:nvGrpSpPr>
        <p:grpSpPr bwMode="auto">
          <a:xfrm>
            <a:off x="5122589" y="1537983"/>
            <a:ext cx="3641725" cy="430213"/>
            <a:chOff x="2496" y="1104"/>
            <a:chExt cx="2294" cy="271"/>
          </a:xfrm>
        </p:grpSpPr>
        <p:sp>
          <p:nvSpPr>
            <p:cNvPr id="39" name="Text Box 6">
              <a:extLst>
                <a:ext uri="{FF2B5EF4-FFF2-40B4-BE49-F238E27FC236}">
                  <a16:creationId xmlns:a16="http://schemas.microsoft.com/office/drawing/2014/main" id="{16DC4A14-03BE-421C-8202-59E7A56097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" y="1104"/>
              <a:ext cx="19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b="1" i="1" dirty="0">
                  <a:solidFill>
                    <a:srgbClr val="00B050"/>
                  </a:solidFill>
                </a:rPr>
                <a:t>Touch every vertex: O(n)</a:t>
              </a:r>
            </a:p>
          </p:txBody>
        </p:sp>
        <p:sp>
          <p:nvSpPr>
            <p:cNvPr id="40" name="Line 7">
              <a:extLst>
                <a:ext uri="{FF2B5EF4-FFF2-40B4-BE49-F238E27FC236}">
                  <a16:creationId xmlns:a16="http://schemas.microsoft.com/office/drawing/2014/main" id="{9C1242E0-4323-4EBE-B993-746DD43BCF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248"/>
              <a:ext cx="346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9162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utoUpdateAnimBg="0"/>
      <p:bldP spid="37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92280" y="1295400"/>
            <a:ext cx="10078640" cy="5562600"/>
          </a:xfrm>
        </p:spPr>
        <p:txBody>
          <a:bodyPr>
            <a:normAutofit/>
          </a:bodyPr>
          <a:lstStyle/>
          <a:p>
            <a:pPr marL="502920" indent="-342900" algn="just">
              <a:spcBef>
                <a:spcPts val="0"/>
              </a:spcBef>
            </a:pPr>
            <a:r>
              <a:rPr lang="en-US" altLang="en-US" dirty="0">
                <a:latin typeface="Calibri" pitchFamily="34" charset="0"/>
                <a:ea typeface="新細明體" pitchFamily="18" charset="-120"/>
                <a:cs typeface="Calibri" pitchFamily="34" charset="0"/>
              </a:rPr>
              <a:t>Both visit the same set of vertices but in a different order.</a:t>
            </a:r>
            <a:endParaRPr lang="en-US" altLang="en-US" dirty="0">
              <a:solidFill>
                <a:srgbClr val="2F2B20"/>
              </a:solidFill>
              <a:latin typeface="Calibri" pitchFamily="34" charset="0"/>
              <a:cs typeface="Calibri" pitchFamily="34" charset="0"/>
            </a:endParaRPr>
          </a:p>
          <a:p>
            <a:pPr marL="160020" indent="0" algn="just">
              <a:spcBef>
                <a:spcPts val="0"/>
              </a:spcBef>
              <a:buNone/>
            </a:pPr>
            <a:endParaRPr lang="en-US" altLang="en-US" sz="1200" b="1" i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502920" indent="-342900" algn="just">
              <a:spcBef>
                <a:spcPts val="0"/>
              </a:spcBef>
            </a:pPr>
            <a:r>
              <a:rPr lang="en-US" altLang="en-US" sz="2200" dirty="0">
                <a:sym typeface="Symbol" pitchFamily="18" charset="2"/>
              </a:rPr>
              <a:t>Both traverse all the edges in the connected component but in a </a:t>
            </a:r>
            <a:r>
              <a:rPr lang="en-US" altLang="en-US" dirty="0">
                <a:sym typeface="Symbol" pitchFamily="18" charset="2"/>
              </a:rPr>
              <a:t>different order.</a:t>
            </a:r>
            <a:endParaRPr lang="en-US" altLang="en-US" dirty="0">
              <a:latin typeface="Calibri" pitchFamily="34" charset="0"/>
              <a:cs typeface="Calibri" pitchFamily="34" charset="0"/>
            </a:endParaRPr>
          </a:p>
          <a:p>
            <a:pPr marL="502920" indent="-342900" algn="just">
              <a:spcBef>
                <a:spcPts val="0"/>
              </a:spcBef>
            </a:pPr>
            <a:endParaRPr lang="en-US" altLang="en-US" sz="1200" dirty="0">
              <a:latin typeface="Calibri" pitchFamily="34" charset="0"/>
              <a:cs typeface="Calibri" pitchFamily="34" charset="0"/>
            </a:endParaRPr>
          </a:p>
          <a:p>
            <a:pPr marL="502920" indent="-342900" algn="just">
              <a:spcBef>
                <a:spcPts val="0"/>
              </a:spcBef>
            </a:pPr>
            <a:r>
              <a:rPr lang="en-US" altLang="en-US" dirty="0">
                <a:latin typeface="Calibri" pitchFamily="34" charset="0"/>
                <a:cs typeface="Calibri" pitchFamily="34" charset="0"/>
              </a:rPr>
              <a:t>BFS store visited vertices in a queue (FIFO)</a:t>
            </a:r>
          </a:p>
          <a:p>
            <a:pPr marL="502920" indent="-342900" algn="just">
              <a:spcBef>
                <a:spcPts val="0"/>
              </a:spcBef>
            </a:pPr>
            <a:endParaRPr lang="en-US" altLang="en-US" sz="1200" dirty="0">
              <a:latin typeface="Calibri" pitchFamily="34" charset="0"/>
              <a:cs typeface="Calibri" pitchFamily="34" charset="0"/>
            </a:endParaRPr>
          </a:p>
          <a:p>
            <a:pPr marL="502920" indent="-342900" algn="just">
              <a:spcBef>
                <a:spcPts val="0"/>
              </a:spcBef>
            </a:pPr>
            <a:r>
              <a:rPr lang="en-US" altLang="en-US" dirty="0">
                <a:latin typeface="Calibri" pitchFamily="34" charset="0"/>
                <a:cs typeface="Calibri" pitchFamily="34" charset="0"/>
              </a:rPr>
              <a:t>DFS store visited vertices in a stack (LIFO)</a:t>
            </a:r>
          </a:p>
          <a:p>
            <a:pPr marL="502920" indent="-342900" algn="just">
              <a:spcBef>
                <a:spcPts val="0"/>
              </a:spcBef>
            </a:pPr>
            <a:endParaRPr lang="en-US" altLang="en-US" sz="1200" dirty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en-US" altLang="en-US" kern="0" dirty="0"/>
              <a:t>Optimality</a:t>
            </a:r>
          </a:p>
          <a:p>
            <a:pPr lvl="1">
              <a:defRPr/>
            </a:pPr>
            <a:r>
              <a:rPr lang="en-US" altLang="en-US" sz="2000" kern="0" dirty="0"/>
              <a:t>BFS always finds the shortest path (fewest edges)</a:t>
            </a:r>
          </a:p>
          <a:p>
            <a:pPr lvl="1">
              <a:defRPr/>
            </a:pPr>
            <a:r>
              <a:rPr lang="en-US" altLang="en-US" sz="2000" dirty="0">
                <a:solidFill>
                  <a:srgbClr val="262626"/>
                </a:solidFill>
              </a:rPr>
              <a:t>DFS guarantees to find </a:t>
            </a:r>
            <a:r>
              <a:rPr lang="en-US" altLang="en-US" sz="2000" u="sng" dirty="0">
                <a:solidFill>
                  <a:srgbClr val="262626"/>
                </a:solidFill>
              </a:rPr>
              <a:t>a</a:t>
            </a:r>
            <a:r>
              <a:rPr lang="en-US" altLang="en-US" sz="2000" dirty="0">
                <a:solidFill>
                  <a:srgbClr val="262626"/>
                </a:solidFill>
              </a:rPr>
              <a:t> path, not necessarily the best/shortest path</a:t>
            </a:r>
            <a:endParaRPr lang="en-US" altLang="en-US" sz="2000" kern="0" dirty="0"/>
          </a:p>
          <a:p>
            <a:pPr marL="502920" indent="-342900" algn="just">
              <a:spcBef>
                <a:spcPts val="0"/>
              </a:spcBef>
            </a:pPr>
            <a:endParaRPr lang="en-US" altLang="en-US" dirty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en-US" altLang="en-US" dirty="0">
                <a:solidFill>
                  <a:srgbClr val="262626"/>
                </a:solidFill>
              </a:rPr>
              <a:t>DFS uses less memory than BFS and it is easier to reconstruct the path once found.</a:t>
            </a:r>
            <a:endParaRPr lang="en-US" altLang="en-US" kern="0" dirty="0"/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9650" y="381000"/>
            <a:ext cx="973791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Graph Traversals: BFS vs. DFS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34</a:t>
            </a:fld>
            <a:endParaRPr lang="en-US"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3718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90940-678C-48C1-A679-83300F70F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" y="2414016"/>
            <a:ext cx="10160000" cy="1984248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9600" dirty="0"/>
              <a:t>THANK YOU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F9924BD4-B83F-4DF0-87DA-D59F9AB4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pPr lvl="0"/>
            <a:fld id="{3485D9CA-6DAA-4C3C-A3E2-EDEA918D5F89}" type="slidenum">
              <a:rPr lang="en-US" noProof="0"/>
              <a:pPr lvl="0"/>
              <a:t>35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31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2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92281" y="1295400"/>
                <a:ext cx="6742680" cy="2463129"/>
              </a:xfrm>
            </p:spPr>
            <p:txBody>
              <a:bodyPr>
                <a:normAutofit/>
              </a:bodyPr>
              <a:lstStyle/>
              <a:p>
                <a:pPr marL="502920" indent="-342900" algn="just">
                  <a:spcBef>
                    <a:spcPts val="0"/>
                  </a:spcBef>
                </a:pPr>
                <a:r>
                  <a:rPr lang="en-US" altLang="zh-TW" dirty="0">
                    <a:latin typeface="Calibri" pitchFamily="34" charset="0"/>
                    <a:cs typeface="Calibri" pitchFamily="34" charset="0"/>
                  </a:rPr>
                  <a:t>A </a:t>
                </a:r>
                <a:r>
                  <a:rPr lang="en-US" altLang="zh-TW" b="1" dirty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𝒗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𝟏</m:t>
                        </m:r>
                      </m:sub>
                    </m:sSub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𝒗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zh-TW" dirty="0">
                    <a:latin typeface="Calibri" pitchFamily="34" charset="0"/>
                    <a:cs typeface="Calibri" pitchFamily="34" charset="0"/>
                  </a:rPr>
                  <a:t> in an undirected graph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cs typeface="Calibri" pitchFamily="34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  <a:cs typeface="Calibri" pitchFamily="34" charset="0"/>
                      </a:rPr>
                      <m:t>=(</m:t>
                    </m:r>
                    <m:r>
                      <a:rPr lang="en-US" altLang="zh-TW" i="1">
                        <a:latin typeface="Cambria Math" panose="02040503050406030204" pitchFamily="18" charset="0"/>
                        <a:cs typeface="Calibri" pitchFamily="34" charset="0"/>
                      </a:rPr>
                      <m:t>𝑉</m:t>
                    </m:r>
                    <m:r>
                      <a:rPr lang="en-US" altLang="zh-TW" i="1">
                        <a:latin typeface="Cambria Math" panose="02040503050406030204" pitchFamily="18" charset="0"/>
                        <a:cs typeface="Calibri" pitchFamily="34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  <a:cs typeface="Calibri" pitchFamily="34" charset="0"/>
                      </a:rPr>
                      <m:t>𝐸</m:t>
                    </m:r>
                    <m:r>
                      <a:rPr lang="en-US" altLang="zh-TW" i="1">
                        <a:latin typeface="Cambria Math" panose="02040503050406030204" pitchFamily="18" charset="0"/>
                        <a:cs typeface="Calibri" pitchFamily="34" charset="0"/>
                      </a:rPr>
                      <m:t>)</m:t>
                    </m:r>
                  </m:oMath>
                </a14:m>
                <a:r>
                  <a:rPr lang="en-US" altLang="zh-TW" dirty="0">
                    <a:latin typeface="Calibri" pitchFamily="34" charset="0"/>
                    <a:cs typeface="Calibri" pitchFamily="34" charset="0"/>
                  </a:rPr>
                  <a:t> is a sequence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cs typeface="Calibri" pitchFamily="34" charset="0"/>
                      </a:rPr>
                      <m:t>𝑷</m:t>
                    </m:r>
                  </m:oMath>
                </a14:m>
                <a:r>
                  <a:rPr lang="en-US" altLang="zh-TW" dirty="0">
                    <a:latin typeface="Calibri" pitchFamily="34" charset="0"/>
                    <a:cs typeface="Calibri" pitchFamily="34" charset="0"/>
                  </a:rPr>
                  <a:t> of vertices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𝒗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dirty="0">
                    <a:latin typeface="Calibri" pitchFamily="34" charset="0"/>
                    <a:cs typeface="Calibri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𝒗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TW" dirty="0">
                    <a:latin typeface="Calibri" pitchFamily="34" charset="0"/>
                    <a:cs typeface="Calibri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⋯</m:t>
                    </m:r>
                  </m:oMath>
                </a14:m>
                <a:r>
                  <a:rPr lang="en-US" altLang="zh-TW" dirty="0">
                    <a:latin typeface="Calibri" pitchFamily="34" charset="0"/>
                    <a:cs typeface="Calibri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𝒗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𝒌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−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dirty="0">
                    <a:latin typeface="Calibri" pitchFamily="34" charset="0"/>
                    <a:cs typeface="Calibri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𝒗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𝒌</m:t>
                        </m:r>
                      </m:sub>
                    </m:sSub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 ∈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𝑽</m:t>
                    </m:r>
                  </m:oMath>
                </a14:m>
                <a:r>
                  <a:rPr lang="en-US" altLang="zh-TW" dirty="0">
                    <a:latin typeface="Calibri" pitchFamily="34" charset="0"/>
                    <a:cs typeface="Calibri" pitchFamily="34" charset="0"/>
                  </a:rPr>
                  <a:t> such that every consecutive pair of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𝒗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dirty="0">
                    <a:latin typeface="Calibri" pitchFamily="34" charset="0"/>
                    <a:cs typeface="Calibri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𝒗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𝒊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+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dirty="0">
                    <a:latin typeface="Calibri" pitchFamily="34" charset="0"/>
                    <a:cs typeface="Calibri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𝟏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≤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𝒊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&lt;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𝒌</m:t>
                    </m:r>
                  </m:oMath>
                </a14:m>
                <a:r>
                  <a:rPr lang="en-US" altLang="zh-TW" dirty="0">
                    <a:latin typeface="Calibri" pitchFamily="34" charset="0"/>
                    <a:cs typeface="Calibri" pitchFamily="34" charset="0"/>
                  </a:rPr>
                  <a:t> is connected by an edge in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cs typeface="Calibri" pitchFamily="34" charset="0"/>
                      </a:rPr>
                      <m:t>𝑬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cs typeface="Calibri" pitchFamily="34" charset="0"/>
                      </a:rPr>
                      <m:t>.</m:t>
                    </m:r>
                  </m:oMath>
                </a14:m>
                <a:r>
                  <a:rPr lang="en-US" altLang="zh-TW" dirty="0">
                    <a:latin typeface="Calibri" pitchFamily="34" charset="0"/>
                    <a:cs typeface="Calibri" pitchFamily="34" charset="0"/>
                  </a:rPr>
                  <a:t>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𝒗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dirty="0">
                    <a:latin typeface="Calibri" pitchFamily="34" charset="0"/>
                    <a:cs typeface="Calibri" pitchFamily="34" charset="0"/>
                  </a:rPr>
                  <a:t> is </a:t>
                </a:r>
                <a:r>
                  <a:rPr lang="en-US" altLang="zh-TW" b="1" i="1" dirty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reachable</a:t>
                </a:r>
                <a:r>
                  <a:rPr lang="en-US" altLang="zh-TW" dirty="0">
                    <a:latin typeface="Calibri" pitchFamily="34" charset="0"/>
                    <a:cs typeface="Calibri" pitchFamily="34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𝒗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zh-TW" dirty="0">
                    <a:latin typeface="Calibri" pitchFamily="34" charset="0"/>
                    <a:cs typeface="Calibri" pitchFamily="34" charset="0"/>
                  </a:rPr>
                  <a:t> if a path exists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𝒗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dirty="0">
                    <a:latin typeface="Calibri" pitchFamily="34" charset="0"/>
                    <a:cs typeface="Calibri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𝒗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zh-TW" dirty="0">
                    <a:latin typeface="Calibri" pitchFamily="34" charset="0"/>
                    <a:cs typeface="Calibri" pitchFamily="34" charset="0"/>
                  </a:rPr>
                  <a:t>.</a:t>
                </a:r>
              </a:p>
              <a:p>
                <a:pPr marL="502920" indent="-342900" algn="just">
                  <a:spcBef>
                    <a:spcPts val="0"/>
                  </a:spcBef>
                </a:pPr>
                <a:endParaRPr lang="en-US" sz="1200" dirty="0"/>
              </a:p>
              <a:p>
                <a:pPr marL="502920" indent="-342900" algn="just">
                  <a:spcBef>
                    <a:spcPts val="0"/>
                  </a:spcBef>
                </a:pPr>
                <a:r>
                  <a:rPr lang="en-US" altLang="zh-TW" dirty="0">
                    <a:latin typeface="Calibri" pitchFamily="34" charset="0"/>
                    <a:cs typeface="Calibri" pitchFamily="34" charset="0"/>
                  </a:rPr>
                  <a:t>A path is </a:t>
                </a:r>
                <a:r>
                  <a:rPr lang="en-US" altLang="zh-TW" b="1" i="1" dirty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simple </a:t>
                </a:r>
                <a:r>
                  <a:rPr lang="en-US" altLang="zh-TW" dirty="0">
                    <a:latin typeface="Calibri" pitchFamily="34" charset="0"/>
                    <a:cs typeface="Calibri" pitchFamily="34" charset="0"/>
                  </a:rPr>
                  <a:t>if all its vertices are distinct.</a:t>
                </a:r>
              </a:p>
            </p:txBody>
          </p:sp>
        </mc:Choice>
        <mc:Fallback xmlns="">
          <p:sp>
            <p:nvSpPr>
              <p:cNvPr id="1024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92281" y="1295400"/>
                <a:ext cx="6742680" cy="2463129"/>
              </a:xfrm>
              <a:blipFill>
                <a:blip r:embed="rId5"/>
                <a:stretch>
                  <a:fillRect t="-1733" r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9650" y="381000"/>
            <a:ext cx="6172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Graphs: Definitions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4</a:t>
            </a:fld>
            <a:endParaRPr lang="en-US">
              <a:latin typeface="Calibri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C7446E-0A35-4883-BBF0-465B3C79F586}"/>
              </a:ext>
            </a:extLst>
          </p:cNvPr>
          <p:cNvGrpSpPr/>
          <p:nvPr/>
        </p:nvGrpSpPr>
        <p:grpSpPr>
          <a:xfrm>
            <a:off x="8292160" y="650997"/>
            <a:ext cx="2869705" cy="2596091"/>
            <a:chOff x="8230014" y="2296908"/>
            <a:chExt cx="2869705" cy="2596091"/>
          </a:xfrm>
        </p:grpSpPr>
        <p:sp>
          <p:nvSpPr>
            <p:cNvPr id="84" name="Line 37">
              <a:extLst>
                <a:ext uri="{FF2B5EF4-FFF2-40B4-BE49-F238E27FC236}">
                  <a16:creationId xmlns:a16="http://schemas.microsoft.com/office/drawing/2014/main" id="{8929D287-F3E5-4A59-9DEE-A12ED8E4B9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89397" y="4669331"/>
              <a:ext cx="73152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solidFill>
                  <a:srgbClr val="2F2B20"/>
                </a:solidFill>
                <a:latin typeface="Calibri"/>
              </a:endParaRPr>
            </a:p>
          </p:txBody>
        </p:sp>
        <p:sp>
          <p:nvSpPr>
            <p:cNvPr id="85" name="Oval 8">
              <a:extLst>
                <a:ext uri="{FF2B5EF4-FFF2-40B4-BE49-F238E27FC236}">
                  <a16:creationId xmlns:a16="http://schemas.microsoft.com/office/drawing/2014/main" id="{DE0A5C9C-B6D1-4598-B06B-893791044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2519" y="3363708"/>
              <a:ext cx="457200" cy="457200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None/>
              </a:pPr>
              <a:r>
                <a:rPr kumimoji="0" lang="en-US" altLang="en-US" sz="2400" b="1" i="1" dirty="0">
                  <a:solidFill>
                    <a:srgbClr val="2F2B20"/>
                  </a:solidFill>
                  <a:latin typeface="Calibri" pitchFamily="34" charset="0"/>
                  <a:cs typeface="Calibri" pitchFamily="34" charset="0"/>
                </a:rPr>
                <a:t>f</a:t>
              </a:r>
            </a:p>
          </p:txBody>
        </p:sp>
        <p:sp>
          <p:nvSpPr>
            <p:cNvPr id="86" name="Oval 11">
              <a:extLst>
                <a:ext uri="{FF2B5EF4-FFF2-40B4-BE49-F238E27FC236}">
                  <a16:creationId xmlns:a16="http://schemas.microsoft.com/office/drawing/2014/main" id="{D581FFC9-3C79-4CD9-B39C-48604F755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0014" y="2306471"/>
              <a:ext cx="457200" cy="457200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None/>
              </a:pPr>
              <a:r>
                <a:rPr kumimoji="0" lang="en-US" altLang="en-US" sz="2400" b="1" i="1">
                  <a:solidFill>
                    <a:srgbClr val="2F2B20"/>
                  </a:solidFill>
                  <a:latin typeface="Calibri" pitchFamily="34" charset="0"/>
                  <a:cs typeface="Calibri" pitchFamily="34" charset="0"/>
                </a:rPr>
                <a:t>a</a:t>
              </a:r>
            </a:p>
          </p:txBody>
        </p:sp>
        <p:sp>
          <p:nvSpPr>
            <p:cNvPr id="87" name="Oval 12">
              <a:extLst>
                <a:ext uri="{FF2B5EF4-FFF2-40B4-BE49-F238E27FC236}">
                  <a16:creationId xmlns:a16="http://schemas.microsoft.com/office/drawing/2014/main" id="{C13C841A-ABA3-4670-BA2F-9A248171D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0014" y="3344283"/>
              <a:ext cx="457200" cy="457200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None/>
              </a:pPr>
              <a:r>
                <a:rPr kumimoji="0" lang="en-US" altLang="en-US" sz="2400" b="1" i="1" dirty="0">
                  <a:solidFill>
                    <a:srgbClr val="2F2B20"/>
                  </a:solidFill>
                  <a:latin typeface="Calibri" pitchFamily="34" charset="0"/>
                  <a:cs typeface="Calibri" pitchFamily="34" charset="0"/>
                </a:rPr>
                <a:t>d</a:t>
              </a:r>
            </a:p>
          </p:txBody>
        </p:sp>
        <p:sp>
          <p:nvSpPr>
            <p:cNvPr id="88" name="Oval 15">
              <a:extLst>
                <a:ext uri="{FF2B5EF4-FFF2-40B4-BE49-F238E27FC236}">
                  <a16:creationId xmlns:a16="http://schemas.microsoft.com/office/drawing/2014/main" id="{4A76385F-60EE-43E1-8B62-8936A359B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4414" y="2306471"/>
              <a:ext cx="457200" cy="457200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None/>
              </a:pPr>
              <a:r>
                <a:rPr kumimoji="0" lang="en-US" altLang="en-US" sz="2400" b="1" i="1">
                  <a:solidFill>
                    <a:srgbClr val="2F2B20"/>
                  </a:solidFill>
                  <a:latin typeface="Calibri" pitchFamily="34" charset="0"/>
                  <a:cs typeface="Calibri" pitchFamily="34" charset="0"/>
                </a:rPr>
                <a:t>b</a:t>
              </a:r>
            </a:p>
          </p:txBody>
        </p:sp>
        <p:sp>
          <p:nvSpPr>
            <p:cNvPr id="89" name="Oval 16">
              <a:extLst>
                <a:ext uri="{FF2B5EF4-FFF2-40B4-BE49-F238E27FC236}">
                  <a16:creationId xmlns:a16="http://schemas.microsoft.com/office/drawing/2014/main" id="{0886E36D-87CE-42EC-B9F9-68F549946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2197" y="3367578"/>
              <a:ext cx="457200" cy="457200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None/>
              </a:pPr>
              <a:r>
                <a:rPr kumimoji="0" lang="en-US" altLang="en-US" sz="2400" b="1" i="1" dirty="0">
                  <a:solidFill>
                    <a:srgbClr val="2F2B20"/>
                  </a:solidFill>
                  <a:latin typeface="Calibri" pitchFamily="34" charset="0"/>
                  <a:cs typeface="Calibri" pitchFamily="34" charset="0"/>
                </a:rPr>
                <a:t>e</a:t>
              </a:r>
            </a:p>
          </p:txBody>
        </p:sp>
        <p:sp>
          <p:nvSpPr>
            <p:cNvPr id="90" name="Oval 17">
              <a:extLst>
                <a:ext uri="{FF2B5EF4-FFF2-40B4-BE49-F238E27FC236}">
                  <a16:creationId xmlns:a16="http://schemas.microsoft.com/office/drawing/2014/main" id="{758C04E2-4582-4137-9704-10577F2A5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2197" y="4435799"/>
              <a:ext cx="457200" cy="457200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None/>
              </a:pPr>
              <a:r>
                <a:rPr kumimoji="0" lang="en-US" altLang="en-US" sz="2400" b="1" i="1" dirty="0">
                  <a:solidFill>
                    <a:srgbClr val="2F2B20"/>
                  </a:solidFill>
                  <a:latin typeface="Calibri" pitchFamily="34" charset="0"/>
                  <a:cs typeface="Calibri" pitchFamily="34" charset="0"/>
                </a:rPr>
                <a:t>h</a:t>
              </a:r>
            </a:p>
          </p:txBody>
        </p:sp>
        <p:sp>
          <p:nvSpPr>
            <p:cNvPr id="91" name="Oval 19">
              <a:extLst>
                <a:ext uri="{FF2B5EF4-FFF2-40B4-BE49-F238E27FC236}">
                  <a16:creationId xmlns:a16="http://schemas.microsoft.com/office/drawing/2014/main" id="{677CB6AE-FBF8-4945-9582-FEDE88CB7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91" y="2296908"/>
              <a:ext cx="457200" cy="457200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None/>
              </a:pPr>
              <a:r>
                <a:rPr kumimoji="0" lang="en-US" altLang="en-US" sz="2400" b="1" i="1">
                  <a:solidFill>
                    <a:srgbClr val="2F2B20"/>
                  </a:solidFill>
                  <a:latin typeface="Calibri" pitchFamily="34" charset="0"/>
                  <a:cs typeface="Calibri" pitchFamily="34" charset="0"/>
                </a:rPr>
                <a:t>c</a:t>
              </a:r>
            </a:p>
          </p:txBody>
        </p:sp>
        <p:sp>
          <p:nvSpPr>
            <p:cNvPr id="92" name="Oval 22">
              <a:extLst>
                <a:ext uri="{FF2B5EF4-FFF2-40B4-BE49-F238E27FC236}">
                  <a16:creationId xmlns:a16="http://schemas.microsoft.com/office/drawing/2014/main" id="{C239F0B7-1A59-4CC9-AFAB-60675088D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641" y="4431853"/>
              <a:ext cx="457200" cy="457200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None/>
              </a:pPr>
              <a:r>
                <a:rPr kumimoji="0" lang="en-US" altLang="en-US" sz="2400" b="1" i="1" dirty="0" err="1">
                  <a:solidFill>
                    <a:srgbClr val="2F2B20"/>
                  </a:solidFill>
                  <a:latin typeface="Calibri" pitchFamily="34" charset="0"/>
                  <a:cs typeface="Calibri" pitchFamily="34" charset="0"/>
                </a:rPr>
                <a:t>i</a:t>
              </a:r>
              <a:endParaRPr kumimoji="0" lang="en-US" altLang="en-US" sz="2400" b="1" i="1" dirty="0">
                <a:solidFill>
                  <a:srgbClr val="2F2B2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Line 26">
              <a:extLst>
                <a:ext uri="{FF2B5EF4-FFF2-40B4-BE49-F238E27FC236}">
                  <a16:creationId xmlns:a16="http://schemas.microsoft.com/office/drawing/2014/main" id="{421CD22A-FB13-414B-8C6E-69055F351A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58614" y="2740053"/>
              <a:ext cx="0" cy="59436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solidFill>
                  <a:srgbClr val="2F2B20"/>
                </a:solidFill>
                <a:latin typeface="Calibri"/>
              </a:endParaRPr>
            </a:p>
          </p:txBody>
        </p:sp>
        <p:sp>
          <p:nvSpPr>
            <p:cNvPr id="94" name="Line 27">
              <a:extLst>
                <a:ext uri="{FF2B5EF4-FFF2-40B4-BE49-F238E27FC236}">
                  <a16:creationId xmlns:a16="http://schemas.microsoft.com/office/drawing/2014/main" id="{57E945FE-262A-4F4B-A032-0345C6147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24420" y="3721893"/>
              <a:ext cx="844621" cy="82312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solidFill>
                  <a:srgbClr val="2F2B20"/>
                </a:solidFill>
                <a:latin typeface="Calibri"/>
              </a:endParaRPr>
            </a:p>
          </p:txBody>
        </p:sp>
        <p:sp>
          <p:nvSpPr>
            <p:cNvPr id="95" name="Line 35">
              <a:extLst>
                <a:ext uri="{FF2B5EF4-FFF2-40B4-BE49-F238E27FC236}">
                  <a16:creationId xmlns:a16="http://schemas.microsoft.com/office/drawing/2014/main" id="{9993B02F-60C8-4A5B-8E23-C1995722E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00677" y="2541784"/>
              <a:ext cx="73152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solidFill>
                  <a:srgbClr val="2F2B20"/>
                </a:solidFill>
                <a:latin typeface="Calibri"/>
              </a:endParaRPr>
            </a:p>
          </p:txBody>
        </p:sp>
        <p:sp>
          <p:nvSpPr>
            <p:cNvPr id="96" name="Line 36">
              <a:extLst>
                <a:ext uri="{FF2B5EF4-FFF2-40B4-BE49-F238E27FC236}">
                  <a16:creationId xmlns:a16="http://schemas.microsoft.com/office/drawing/2014/main" id="{4B1E7D56-25AF-46CE-BBDC-45E07E9C8F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00677" y="3592858"/>
              <a:ext cx="73152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 dirty="0">
                <a:solidFill>
                  <a:srgbClr val="2F2B20"/>
                </a:solidFill>
                <a:latin typeface="Calibri"/>
              </a:endParaRPr>
            </a:p>
          </p:txBody>
        </p:sp>
        <p:sp>
          <p:nvSpPr>
            <p:cNvPr id="97" name="Line 37">
              <a:extLst>
                <a:ext uri="{FF2B5EF4-FFF2-40B4-BE49-F238E27FC236}">
                  <a16:creationId xmlns:a16="http://schemas.microsoft.com/office/drawing/2014/main" id="{9597BB4A-29B1-44EF-8A86-25498131B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98275" y="3592858"/>
              <a:ext cx="73152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solidFill>
                  <a:srgbClr val="2F2B20"/>
                </a:solidFill>
                <a:latin typeface="Calibri"/>
              </a:endParaRPr>
            </a:p>
          </p:txBody>
        </p:sp>
        <p:sp>
          <p:nvSpPr>
            <p:cNvPr id="99" name="Line 39">
              <a:extLst>
                <a:ext uri="{FF2B5EF4-FFF2-40B4-BE49-F238E27FC236}">
                  <a16:creationId xmlns:a16="http://schemas.microsoft.com/office/drawing/2014/main" id="{4DC9EBC8-D5D0-4232-AFBF-EB1E431BDA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62241" y="2754108"/>
              <a:ext cx="0" cy="59436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solidFill>
                  <a:srgbClr val="2F2B20"/>
                </a:solidFill>
                <a:latin typeface="Calibri"/>
              </a:endParaRPr>
            </a:p>
          </p:txBody>
        </p:sp>
        <p:sp>
          <p:nvSpPr>
            <p:cNvPr id="100" name="Line 42">
              <a:extLst>
                <a:ext uri="{FF2B5EF4-FFF2-40B4-BE49-F238E27FC236}">
                  <a16:creationId xmlns:a16="http://schemas.microsoft.com/office/drawing/2014/main" id="{8FD96A5C-E46C-4665-A1FB-AD52D0FBF1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62241" y="3820908"/>
              <a:ext cx="0" cy="59436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solidFill>
                  <a:srgbClr val="2F2B20"/>
                </a:solidFill>
                <a:latin typeface="Calibri"/>
              </a:endParaRPr>
            </a:p>
          </p:txBody>
        </p:sp>
        <p:sp>
          <p:nvSpPr>
            <p:cNvPr id="101" name="Line 48">
              <a:extLst>
                <a:ext uri="{FF2B5EF4-FFF2-40B4-BE49-F238E27FC236}">
                  <a16:creationId xmlns:a16="http://schemas.microsoft.com/office/drawing/2014/main" id="{8DEEC5EF-4422-47C7-9CE0-514B477845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846676" y="2696716"/>
              <a:ext cx="850493" cy="761563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solidFill>
                  <a:srgbClr val="2F2B20"/>
                </a:solidFill>
                <a:latin typeface="Calibri"/>
              </a:endParaRPr>
            </a:p>
          </p:txBody>
        </p:sp>
        <p:sp>
          <p:nvSpPr>
            <p:cNvPr id="102" name="Line 36">
              <a:extLst>
                <a:ext uri="{FF2B5EF4-FFF2-40B4-BE49-F238E27FC236}">
                  <a16:creationId xmlns:a16="http://schemas.microsoft.com/office/drawing/2014/main" id="{76FA82DC-A9DC-4E0A-9476-25D666614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00677" y="4669007"/>
              <a:ext cx="73152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solidFill>
                  <a:srgbClr val="2F2B20"/>
                </a:solidFill>
                <a:latin typeface="Calibri"/>
              </a:endParaRPr>
            </a:p>
          </p:txBody>
        </p:sp>
        <p:sp>
          <p:nvSpPr>
            <p:cNvPr id="103" name="Oval 16">
              <a:extLst>
                <a:ext uri="{FF2B5EF4-FFF2-40B4-BE49-F238E27FC236}">
                  <a16:creationId xmlns:a16="http://schemas.microsoft.com/office/drawing/2014/main" id="{F7EDA6D6-57C0-43F9-BF50-59475C5E1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4823" y="4431853"/>
              <a:ext cx="457200" cy="457200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None/>
              </a:pPr>
              <a:r>
                <a:rPr kumimoji="0" lang="en-US" altLang="en-US" sz="2400" b="1" i="1" dirty="0">
                  <a:solidFill>
                    <a:srgbClr val="2F2B20"/>
                  </a:solidFill>
                  <a:latin typeface="Calibri" pitchFamily="34" charset="0"/>
                  <a:cs typeface="Calibri" pitchFamily="34" charset="0"/>
                </a:rPr>
                <a:t>g</a:t>
              </a:r>
            </a:p>
          </p:txBody>
        </p:sp>
        <p:sp>
          <p:nvSpPr>
            <p:cNvPr id="104" name="Line 48">
              <a:extLst>
                <a:ext uri="{FF2B5EF4-FFF2-40B4-BE49-F238E27FC236}">
                  <a16:creationId xmlns:a16="http://schemas.microsoft.com/office/drawing/2014/main" id="{51E545B3-B0BA-44A0-AC51-FF3DE3AB5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20259" y="2713913"/>
              <a:ext cx="862796" cy="74436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solidFill>
                  <a:srgbClr val="2F2B20"/>
                </a:solidFill>
                <a:latin typeface="Calibri"/>
              </a:endParaRPr>
            </a:p>
          </p:txBody>
        </p:sp>
        <p:sp>
          <p:nvSpPr>
            <p:cNvPr id="105" name="Line 35">
              <a:extLst>
                <a:ext uri="{FF2B5EF4-FFF2-40B4-BE49-F238E27FC236}">
                  <a16:creationId xmlns:a16="http://schemas.microsoft.com/office/drawing/2014/main" id="{69B29B07-5D74-44F9-8862-1A79CC204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98275" y="2528279"/>
              <a:ext cx="73152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solidFill>
                  <a:srgbClr val="2F2B20"/>
                </a:solidFill>
                <a:latin typeface="Calibri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5784D5-020A-4EB8-BDB6-9C23CF7FFCA7}"/>
              </a:ext>
            </a:extLst>
          </p:cNvPr>
          <p:cNvGrpSpPr/>
          <p:nvPr/>
        </p:nvGrpSpPr>
        <p:grpSpPr>
          <a:xfrm>
            <a:off x="8403505" y="798223"/>
            <a:ext cx="1205126" cy="1254882"/>
            <a:chOff x="8341359" y="2444134"/>
            <a:chExt cx="1205126" cy="1254882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CB51F0F-CFDB-46A0-AABD-8E7AE18D7F11}"/>
                </a:ext>
              </a:extLst>
            </p:cNvPr>
            <p:cNvCxnSpPr>
              <a:cxnSpLocks/>
            </p:cNvCxnSpPr>
            <p:nvPr/>
          </p:nvCxnSpPr>
          <p:spPr>
            <a:xfrm>
              <a:off x="8341359" y="2714472"/>
              <a:ext cx="0" cy="6583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EA6663E3-2B83-42E7-8B1A-8FD7139FE29B}"/>
                </a:ext>
              </a:extLst>
            </p:cNvPr>
            <p:cNvCxnSpPr>
              <a:cxnSpLocks/>
            </p:cNvCxnSpPr>
            <p:nvPr/>
          </p:nvCxnSpPr>
          <p:spPr>
            <a:xfrm>
              <a:off x="8664649" y="3699016"/>
              <a:ext cx="79552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3ADE900B-694D-4A5D-B269-C6D6FDB74E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96093" y="2649730"/>
              <a:ext cx="850392" cy="7315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6CC9AA91-E88C-4588-AD5D-61FAF9E0C6CB}"/>
                </a:ext>
              </a:extLst>
            </p:cNvPr>
            <p:cNvCxnSpPr>
              <a:cxnSpLocks/>
            </p:cNvCxnSpPr>
            <p:nvPr/>
          </p:nvCxnSpPr>
          <p:spPr>
            <a:xfrm>
              <a:off x="8682391" y="2444134"/>
              <a:ext cx="79552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02021D-62F6-4389-9985-8B2977BB08EF}"/>
              </a:ext>
            </a:extLst>
          </p:cNvPr>
          <p:cNvGrpSpPr/>
          <p:nvPr/>
        </p:nvGrpSpPr>
        <p:grpSpPr>
          <a:xfrm>
            <a:off x="8735659" y="2155572"/>
            <a:ext cx="1179872" cy="990966"/>
            <a:chOff x="8735659" y="3801483"/>
            <a:chExt cx="1179872" cy="990966"/>
          </a:xfrm>
        </p:grpSpPr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FD4D39CC-D2AA-4AB7-B2A3-0AB2FF3F88F3}"/>
                </a:ext>
              </a:extLst>
            </p:cNvPr>
            <p:cNvCxnSpPr>
              <a:cxnSpLocks/>
            </p:cNvCxnSpPr>
            <p:nvPr/>
          </p:nvCxnSpPr>
          <p:spPr>
            <a:xfrm>
              <a:off x="8735659" y="4792449"/>
              <a:ext cx="795528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5C0F288-FF53-41CA-AD7B-0474320443B1}"/>
                </a:ext>
              </a:extLst>
            </p:cNvPr>
            <p:cNvCxnSpPr>
              <a:cxnSpLocks/>
            </p:cNvCxnSpPr>
            <p:nvPr/>
          </p:nvCxnSpPr>
          <p:spPr>
            <a:xfrm>
              <a:off x="9915531" y="3801483"/>
              <a:ext cx="0" cy="658368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88B4ED-070A-4D2B-BAEA-95BED22537E7}"/>
              </a:ext>
            </a:extLst>
          </p:cNvPr>
          <p:cNvGrpSpPr/>
          <p:nvPr/>
        </p:nvGrpSpPr>
        <p:grpSpPr>
          <a:xfrm>
            <a:off x="9942665" y="1085264"/>
            <a:ext cx="1116743" cy="2052396"/>
            <a:chOff x="9942665" y="2731175"/>
            <a:chExt cx="1116743" cy="2052396"/>
          </a:xfrm>
        </p:grpSpPr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2F0AF609-31FD-4139-927E-F953659F50DA}"/>
                </a:ext>
              </a:extLst>
            </p:cNvPr>
            <p:cNvCxnSpPr>
              <a:cxnSpLocks/>
            </p:cNvCxnSpPr>
            <p:nvPr/>
          </p:nvCxnSpPr>
          <p:spPr>
            <a:xfrm>
              <a:off x="11059408" y="2731175"/>
              <a:ext cx="0" cy="6583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CB576BB-2D13-4810-B204-82455584450C}"/>
                </a:ext>
              </a:extLst>
            </p:cNvPr>
            <p:cNvCxnSpPr>
              <a:cxnSpLocks/>
            </p:cNvCxnSpPr>
            <p:nvPr/>
          </p:nvCxnSpPr>
          <p:spPr>
            <a:xfrm>
              <a:off x="11057239" y="3801483"/>
              <a:ext cx="0" cy="6583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47F0A96D-2B41-4D9B-A9C4-066E50F5D493}"/>
                </a:ext>
              </a:extLst>
            </p:cNvPr>
            <p:cNvCxnSpPr>
              <a:cxnSpLocks/>
            </p:cNvCxnSpPr>
            <p:nvPr/>
          </p:nvCxnSpPr>
          <p:spPr>
            <a:xfrm>
              <a:off x="9942665" y="4783571"/>
              <a:ext cx="79552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8358F27-FD0B-4CCC-9F65-8CF262CC5614}"/>
              </a:ext>
            </a:extLst>
          </p:cNvPr>
          <p:cNvGrpSpPr/>
          <p:nvPr/>
        </p:nvGrpSpPr>
        <p:grpSpPr>
          <a:xfrm>
            <a:off x="9942665" y="1071414"/>
            <a:ext cx="1119518" cy="1004568"/>
            <a:chOff x="9942665" y="2717325"/>
            <a:chExt cx="1119518" cy="1004568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E42F49FE-658D-4830-B772-4374EE2EF103}"/>
                </a:ext>
              </a:extLst>
            </p:cNvPr>
            <p:cNvCxnSpPr>
              <a:cxnSpLocks/>
            </p:cNvCxnSpPr>
            <p:nvPr/>
          </p:nvCxnSpPr>
          <p:spPr>
            <a:xfrm>
              <a:off x="9942665" y="3721893"/>
              <a:ext cx="79552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8C66B42A-88EF-47EE-9DF8-CA2C20E84B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43546" y="2809704"/>
              <a:ext cx="798894" cy="7000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C860435-FD42-4E2B-94A8-3257D6CFD375}"/>
                </a:ext>
              </a:extLst>
            </p:cNvPr>
            <p:cNvCxnSpPr>
              <a:cxnSpLocks/>
            </p:cNvCxnSpPr>
            <p:nvPr/>
          </p:nvCxnSpPr>
          <p:spPr>
            <a:xfrm>
              <a:off x="11062183" y="2717325"/>
              <a:ext cx="0" cy="6583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2">
                <a:extLst>
                  <a:ext uri="{FF2B5EF4-FFF2-40B4-BE49-F238E27FC236}">
                    <a16:creationId xmlns:a16="http://schemas.microsoft.com/office/drawing/2014/main" id="{D5F3EF95-ACD6-41F5-9C97-5322CAAB2E8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92281" y="3693785"/>
                <a:ext cx="9964958" cy="3114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02920" indent="-342900" algn="just">
                  <a:spcBef>
                    <a:spcPts val="0"/>
                  </a:spcBef>
                </a:pPr>
                <a:r>
                  <a:rPr lang="en-US" altLang="en-US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</a:rPr>
                  <a:t>A </a:t>
                </a:r>
                <a:r>
                  <a:rPr lang="en-US" altLang="en-US" b="1" dirty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cycle</a:t>
                </a:r>
                <a:r>
                  <a:rPr lang="en-US" altLang="en-US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</a:rPr>
                  <a:t> is a path where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𝒌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&gt;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𝟐</m:t>
                    </m:r>
                  </m:oMath>
                </a14:m>
                <a:r>
                  <a:rPr lang="en-US" altLang="en-US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</a:rPr>
                  <a:t>, the first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𝒌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−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𝟏</m:t>
                    </m:r>
                  </m:oMath>
                </a14:m>
                <a:r>
                  <a:rPr lang="en-US" altLang="en-US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</a:rPr>
                  <a:t> vertices are distinct,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𝒗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𝟏</m:t>
                        </m:r>
                      </m:sub>
                    </m:sSub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𝒗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</a:rPr>
                  <a:t>. An </a:t>
                </a:r>
                <a:r>
                  <a:rPr lang="en-US" altLang="en-US" b="1" dirty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acyclic</a:t>
                </a:r>
                <a:r>
                  <a:rPr lang="en-US" altLang="en-US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</a:rPr>
                  <a:t> graph does not contain any cycles.</a:t>
                </a:r>
              </a:p>
              <a:p>
                <a:pPr marL="502920" indent="-342900" algn="just">
                  <a:spcBef>
                    <a:spcPts val="0"/>
                  </a:spcBef>
                </a:pPr>
                <a:endParaRPr lang="en-US" altLang="en-US" sz="1200" dirty="0">
                  <a:solidFill>
                    <a:srgbClr val="2F2B20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marL="502920" indent="-342900" algn="just">
                  <a:spcBef>
                    <a:spcPts val="0"/>
                  </a:spcBef>
                </a:pPr>
                <a:r>
                  <a:rPr lang="en-US" altLang="en-US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</a:rPr>
                  <a:t>A graph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  <a:cs typeface="Calibri" pitchFamily="34" charset="0"/>
                      </a:rPr>
                      <m:t>𝑮</m:t>
                    </m:r>
                  </m:oMath>
                </a14:m>
                <a:r>
                  <a:rPr lang="en-US" altLang="en-US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</a:rPr>
                  <a:t> is </a:t>
                </a:r>
                <a:r>
                  <a:rPr lang="en-US" altLang="en-US" b="1" dirty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connected</a:t>
                </a:r>
                <a:r>
                  <a:rPr lang="en-US" altLang="en-US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</a:rPr>
                  <a:t>, if for every pair of vertices,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𝒖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, 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𝒗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 ∈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𝑽</m:t>
                    </m:r>
                  </m:oMath>
                </a14:m>
                <a:r>
                  <a:rPr lang="en-US" altLang="zh-TW" dirty="0">
                    <a:latin typeface="Calibri" pitchFamily="34" charset="0"/>
                    <a:cs typeface="Calibri" pitchFamily="34" charset="0"/>
                  </a:rPr>
                  <a:t>, there is a path from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𝒖</m:t>
                    </m:r>
                  </m:oMath>
                </a14:m>
                <a:r>
                  <a:rPr lang="en-US" altLang="zh-TW" dirty="0">
                    <a:latin typeface="Calibri" pitchFamily="34" charset="0"/>
                    <a:cs typeface="Calibri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𝒗</m:t>
                    </m:r>
                  </m:oMath>
                </a14:m>
                <a:r>
                  <a:rPr lang="en-US" altLang="zh-TW" dirty="0">
                    <a:latin typeface="Calibri" pitchFamily="34" charset="0"/>
                    <a:cs typeface="Calibri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cs typeface="Calibri" pitchFamily="34" charset="0"/>
                      </a:rPr>
                      <m:t>𝑮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cs typeface="Calibri" pitchFamily="34" charset="0"/>
                      </a:rPr>
                      <m:t>.</m:t>
                    </m:r>
                  </m:oMath>
                </a14:m>
                <a:endParaRPr lang="en-US" altLang="en-US" dirty="0">
                  <a:solidFill>
                    <a:srgbClr val="2F2B20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marL="502920" indent="-342900" algn="just">
                  <a:spcBef>
                    <a:spcPts val="0"/>
                  </a:spcBef>
                </a:pPr>
                <a:endParaRPr lang="en-US" altLang="en-US" sz="1200" dirty="0">
                  <a:solidFill>
                    <a:srgbClr val="2F2B20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marL="502920" indent="-342900" algn="just">
                  <a:spcBef>
                    <a:spcPts val="0"/>
                  </a:spcBef>
                </a:pPr>
                <a:r>
                  <a:rPr lang="en-US" altLang="en-US" b="1" i="1" dirty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Distance </a:t>
                </a:r>
                <a14:m>
                  <m:oMath xmlns:m="http://schemas.openxmlformats.org/officeDocument/2006/math"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𝒅</m:t>
                    </m:r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(</m:t>
                    </m:r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𝒖</m:t>
                    </m:r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,</m:t>
                    </m:r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𝒗</m:t>
                    </m:r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)</m:t>
                    </m:r>
                  </m:oMath>
                </a14:m>
                <a:r>
                  <a:rPr lang="en-US" altLang="en-US" b="1" i="1" dirty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altLang="en-US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</a:rPr>
                  <a:t>between two vertices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𝒖</m:t>
                    </m:r>
                  </m:oMath>
                </a14:m>
                <a:r>
                  <a:rPr lang="en-US" altLang="en-US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𝒗</m:t>
                    </m:r>
                  </m:oMath>
                </a14:m>
                <a:r>
                  <a:rPr lang="en-US" altLang="en-US" b="1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altLang="en-US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</a:rPr>
                  <a:t>is the minimum number of edges in any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𝒖</m:t>
                    </m:r>
                    <m:r>
                      <a:rPr lang="en-US" altLang="en-US" b="1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−</m:t>
                    </m:r>
                    <m:r>
                      <a:rPr lang="en-US" altLang="en-US" b="1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𝒗</m:t>
                    </m:r>
                  </m:oMath>
                </a14:m>
                <a:r>
                  <a:rPr lang="en-US" altLang="en-US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</a:rPr>
                  <a:t> path. </a:t>
                </a:r>
                <a:r>
                  <a:rPr lang="en-US" altLang="en-US" b="1" i="1" dirty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Length</a:t>
                </a:r>
                <a:r>
                  <a:rPr lang="en-US" altLang="en-US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</a:rPr>
                  <a:t> of a path is the number of edges in the path.</a:t>
                </a:r>
              </a:p>
              <a:p>
                <a:pPr marL="502920" indent="-342900" algn="just">
                  <a:spcBef>
                    <a:spcPts val="0"/>
                  </a:spcBef>
                </a:pPr>
                <a:endParaRPr lang="en-US" altLang="en-US" sz="1200" dirty="0">
                  <a:solidFill>
                    <a:srgbClr val="2F2B20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marL="502920" indent="-342900" algn="just">
                  <a:spcBef>
                    <a:spcPts val="0"/>
                  </a:spcBef>
                </a:pPr>
                <a:r>
                  <a:rPr lang="en-US" altLang="zh-TW" b="1" dirty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Subgraph:</a:t>
                </a:r>
                <a:r>
                  <a:rPr lang="en-US" altLang="zh-TW" dirty="0">
                    <a:latin typeface="Calibri" pitchFamily="34" charset="0"/>
                    <a:cs typeface="Calibri" pitchFamily="34" charset="0"/>
                  </a:rPr>
                  <a:t> A graph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𝑯</m:t>
                    </m:r>
                  </m:oMath>
                </a14:m>
                <a:r>
                  <a:rPr lang="en-US" altLang="zh-TW" dirty="0">
                    <a:latin typeface="Calibri" pitchFamily="34" charset="0"/>
                    <a:cs typeface="Calibri" pitchFamily="34" charset="0"/>
                  </a:rPr>
                  <a:t> whose vertices and edges are subsets of another graph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𝑮</m:t>
                    </m:r>
                  </m:oMath>
                </a14:m>
                <a:r>
                  <a:rPr lang="en-US" altLang="zh-TW" dirty="0">
                    <a:latin typeface="Calibri" pitchFamily="34" charset="0"/>
                    <a:cs typeface="Calibri" pitchFamily="34" charset="0"/>
                  </a:rPr>
                  <a:t>.</a:t>
                </a:r>
                <a:endParaRPr lang="en-US" altLang="en-US" dirty="0">
                  <a:solidFill>
                    <a:srgbClr val="2F2B2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18" name="Rectangle 2">
                <a:extLst>
                  <a:ext uri="{FF2B5EF4-FFF2-40B4-BE49-F238E27FC236}">
                    <a16:creationId xmlns:a16="http://schemas.microsoft.com/office/drawing/2014/main" id="{D5F3EF95-ACD6-41F5-9C97-5322CAAB2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81" y="3693785"/>
                <a:ext cx="9964958" cy="3114338"/>
              </a:xfrm>
              <a:prstGeom prst="rect">
                <a:avLst/>
              </a:prstGeom>
              <a:blipFill>
                <a:blip r:embed="rId6"/>
                <a:stretch>
                  <a:fillRect t="-1370" r="-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7BEEF35A-31DB-49BC-BB61-26A190C74338}"/>
              </a:ext>
            </a:extLst>
          </p:cNvPr>
          <p:cNvGrpSpPr/>
          <p:nvPr/>
        </p:nvGrpSpPr>
        <p:grpSpPr>
          <a:xfrm>
            <a:off x="8292459" y="654052"/>
            <a:ext cx="1661600" cy="1518307"/>
            <a:chOff x="4522145" y="3062432"/>
            <a:chExt cx="1661600" cy="1518307"/>
          </a:xfrm>
        </p:grpSpPr>
        <p:sp>
          <p:nvSpPr>
            <p:cNvPr id="45" name="Oval 11">
              <a:extLst>
                <a:ext uri="{FF2B5EF4-FFF2-40B4-BE49-F238E27FC236}">
                  <a16:creationId xmlns:a16="http://schemas.microsoft.com/office/drawing/2014/main" id="{6C00FE9D-F483-4F05-9067-5EEC00481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145" y="3062432"/>
              <a:ext cx="457200" cy="457200"/>
            </a:xfrm>
            <a:prstGeom prst="ellipse">
              <a:avLst/>
            </a:prstGeom>
            <a:solidFill>
              <a:srgbClr val="FFFF99"/>
            </a:solidFill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None/>
              </a:pPr>
              <a:r>
                <a:rPr kumimoji="0" lang="en-US" altLang="en-US" sz="2400" b="1" i="1">
                  <a:solidFill>
                    <a:srgbClr val="2F2B20"/>
                  </a:solidFill>
                  <a:latin typeface="Calibri" pitchFamily="34" charset="0"/>
                  <a:cs typeface="Calibri" pitchFamily="34" charset="0"/>
                </a:rPr>
                <a:t>a</a:t>
              </a:r>
            </a:p>
          </p:txBody>
        </p:sp>
        <p:sp>
          <p:nvSpPr>
            <p:cNvPr id="46" name="Oval 12">
              <a:extLst>
                <a:ext uri="{FF2B5EF4-FFF2-40B4-BE49-F238E27FC236}">
                  <a16:creationId xmlns:a16="http://schemas.microsoft.com/office/drawing/2014/main" id="{95352A83-7520-4E9A-8D18-59F44C6C6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145" y="4100244"/>
              <a:ext cx="457200" cy="457200"/>
            </a:xfrm>
            <a:prstGeom prst="ellipse">
              <a:avLst/>
            </a:prstGeom>
            <a:solidFill>
              <a:srgbClr val="FFFF99"/>
            </a:solidFill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None/>
              </a:pPr>
              <a:r>
                <a:rPr kumimoji="0" lang="en-US" altLang="en-US" sz="2400" b="1" i="1" dirty="0">
                  <a:solidFill>
                    <a:srgbClr val="2F2B20"/>
                  </a:solidFill>
                  <a:latin typeface="Calibri" pitchFamily="34" charset="0"/>
                  <a:cs typeface="Calibri" pitchFamily="34" charset="0"/>
                </a:rPr>
                <a:t>d</a:t>
              </a:r>
            </a:p>
          </p:txBody>
        </p:sp>
        <p:sp>
          <p:nvSpPr>
            <p:cNvPr id="47" name="Oval 15">
              <a:extLst>
                <a:ext uri="{FF2B5EF4-FFF2-40B4-BE49-F238E27FC236}">
                  <a16:creationId xmlns:a16="http://schemas.microsoft.com/office/drawing/2014/main" id="{B7E08E4E-D956-4904-B5B8-FDBA5E0ED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545" y="3062432"/>
              <a:ext cx="457200" cy="457200"/>
            </a:xfrm>
            <a:prstGeom prst="ellipse">
              <a:avLst/>
            </a:prstGeom>
            <a:solidFill>
              <a:srgbClr val="FFFF99"/>
            </a:solidFill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None/>
              </a:pPr>
              <a:r>
                <a:rPr kumimoji="0" lang="en-US" altLang="en-US" sz="2400" b="1" i="1">
                  <a:solidFill>
                    <a:srgbClr val="2F2B20"/>
                  </a:solidFill>
                  <a:latin typeface="Calibri" pitchFamily="34" charset="0"/>
                  <a:cs typeface="Calibri" pitchFamily="34" charset="0"/>
                </a:rPr>
                <a:t>b</a:t>
              </a:r>
            </a:p>
          </p:txBody>
        </p:sp>
        <p:sp>
          <p:nvSpPr>
            <p:cNvPr id="48" name="Oval 16">
              <a:extLst>
                <a:ext uri="{FF2B5EF4-FFF2-40B4-BE49-F238E27FC236}">
                  <a16:creationId xmlns:a16="http://schemas.microsoft.com/office/drawing/2014/main" id="{D799ED54-4932-4612-AB4C-DB95B902A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4328" y="4123539"/>
              <a:ext cx="457200" cy="457200"/>
            </a:xfrm>
            <a:prstGeom prst="ellipse">
              <a:avLst/>
            </a:prstGeom>
            <a:solidFill>
              <a:srgbClr val="FFFF99"/>
            </a:solidFill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None/>
              </a:pPr>
              <a:r>
                <a:rPr kumimoji="0" lang="en-US" altLang="en-US" sz="2400" b="1" i="1" dirty="0">
                  <a:solidFill>
                    <a:srgbClr val="2F2B20"/>
                  </a:solidFill>
                  <a:latin typeface="Calibri" pitchFamily="34" charset="0"/>
                  <a:cs typeface="Calibri" pitchFamily="34" charset="0"/>
                </a:rPr>
                <a:t>e</a:t>
              </a:r>
            </a:p>
          </p:txBody>
        </p:sp>
        <p:sp>
          <p:nvSpPr>
            <p:cNvPr id="49" name="Line 26">
              <a:extLst>
                <a:ext uri="{FF2B5EF4-FFF2-40B4-BE49-F238E27FC236}">
                  <a16:creationId xmlns:a16="http://schemas.microsoft.com/office/drawing/2014/main" id="{8506E8FB-4F65-4269-AA4B-2032C876B5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745" y="3496014"/>
              <a:ext cx="0" cy="59436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solidFill>
                  <a:srgbClr val="2F2B20"/>
                </a:solidFill>
                <a:latin typeface="Calibri"/>
              </a:endParaRPr>
            </a:p>
          </p:txBody>
        </p:sp>
        <p:sp>
          <p:nvSpPr>
            <p:cNvPr id="50" name="Line 35">
              <a:extLst>
                <a:ext uri="{FF2B5EF4-FFF2-40B4-BE49-F238E27FC236}">
                  <a16:creationId xmlns:a16="http://schemas.microsoft.com/office/drawing/2014/main" id="{0E655263-87CB-4010-8306-786ECEC4C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808" y="3297745"/>
              <a:ext cx="73152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solidFill>
                  <a:srgbClr val="2F2B20"/>
                </a:solidFill>
                <a:latin typeface="Calibri"/>
              </a:endParaRPr>
            </a:p>
          </p:txBody>
        </p:sp>
        <p:sp>
          <p:nvSpPr>
            <p:cNvPr id="51" name="Line 36">
              <a:extLst>
                <a:ext uri="{FF2B5EF4-FFF2-40B4-BE49-F238E27FC236}">
                  <a16:creationId xmlns:a16="http://schemas.microsoft.com/office/drawing/2014/main" id="{D207E586-188F-42A8-9C42-6F4630777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808" y="4348819"/>
              <a:ext cx="73152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 dirty="0">
                <a:solidFill>
                  <a:srgbClr val="2F2B20"/>
                </a:solidFill>
                <a:latin typeface="Calibri"/>
              </a:endParaRPr>
            </a:p>
          </p:txBody>
        </p:sp>
        <p:sp>
          <p:nvSpPr>
            <p:cNvPr id="52" name="Line 48">
              <a:extLst>
                <a:ext uri="{FF2B5EF4-FFF2-40B4-BE49-F238E27FC236}">
                  <a16:creationId xmlns:a16="http://schemas.microsoft.com/office/drawing/2014/main" id="{E7BD7938-7612-4FA0-B2BD-073A886EF8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2390" y="3469874"/>
              <a:ext cx="862796" cy="74436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solidFill>
                  <a:srgbClr val="2F2B20"/>
                </a:solidFill>
                <a:latin typeface="Calibri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645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2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92280" y="1295400"/>
                <a:ext cx="9697639" cy="3143597"/>
              </a:xfrm>
            </p:spPr>
            <p:txBody>
              <a:bodyPr>
                <a:normAutofit/>
              </a:bodyPr>
              <a:lstStyle/>
              <a:p>
                <a:pPr marL="502920" indent="-342900" algn="just">
                  <a:spcBef>
                    <a:spcPts val="0"/>
                  </a:spcBef>
                </a:pPr>
                <a:r>
                  <a:rPr lang="en-US" altLang="en-US" b="1" dirty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De</a:t>
                </a:r>
                <a14:m>
                  <m:oMath xmlns:m="http://schemas.openxmlformats.org/officeDocument/2006/math">
                    <m:r>
                      <a:rPr lang="en-US" alt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𝐠𝐫𝐞𝐞</m:t>
                    </m:r>
                    <m:r>
                      <a:rPr lang="en-US" alt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 </m:t>
                    </m:r>
                    <m:r>
                      <a:rPr lang="en-US" alt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𝒅</m:t>
                    </m:r>
                    <m:r>
                      <a:rPr lang="en-US" alt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𝐞𝐠</m:t>
                    </m:r>
                    <m:r>
                      <a:rPr lang="en-US" alt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(</m:t>
                    </m:r>
                    <m:r>
                      <a:rPr lang="en-US" alt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𝒗</m:t>
                    </m:r>
                    <m:r>
                      <a:rPr lang="en-US" alt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)</m:t>
                    </m:r>
                  </m:oMath>
                </a14:m>
                <a:r>
                  <a:rPr lang="en-US" altLang="en-US" b="1" dirty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altLang="en-US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</a:rPr>
                  <a:t>of a vertex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𝒗</m:t>
                    </m:r>
                  </m:oMath>
                </a14:m>
                <a:r>
                  <a:rPr lang="en-US" altLang="en-US" b="1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altLang="en-US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</a:rPr>
                  <a:t>of an undirected graph is the number of edges that are incident to </a:t>
                </a:r>
                <a:r>
                  <a:rPr lang="en-US" dirty="0"/>
                  <a:t>the vertex </a:t>
                </a:r>
                <a14:m>
                  <m:oMath xmlns:m="http://schemas.openxmlformats.org/officeDocument/2006/math">
                    <m:r>
                      <a:rPr lang="en-US" altLang="en-US" b="1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𝒗</m:t>
                    </m:r>
                    <m:r>
                      <a:rPr lang="en-US" altLang="en-US" b="1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.</m:t>
                    </m:r>
                  </m:oMath>
                </a14:m>
                <a:endParaRPr lang="en-US" altLang="en-US" dirty="0">
                  <a:solidFill>
                    <a:srgbClr val="2F2B20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marL="502920" indent="-342900" algn="just">
                  <a:spcBef>
                    <a:spcPts val="0"/>
                  </a:spcBef>
                </a:pPr>
                <a:endParaRPr lang="en-US" altLang="en-US" sz="1200" dirty="0">
                  <a:solidFill>
                    <a:srgbClr val="2F2B20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marL="502920" indent="-342900" algn="just">
                  <a:spcBef>
                    <a:spcPts val="0"/>
                  </a:spcBef>
                </a:pPr>
                <a:r>
                  <a:rPr lang="en-US" altLang="en-US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</a:rPr>
                  <a:t>In a directed graph, each vertex has an </a:t>
                </a:r>
                <a:r>
                  <a:rPr lang="en-US" altLang="en-US" b="1" dirty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indegree</a:t>
                </a:r>
                <a:r>
                  <a:rPr lang="en-US" altLang="en-US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</a:rPr>
                  <a:t> and an </a:t>
                </a:r>
                <a:r>
                  <a:rPr lang="en-US" altLang="en-US" b="1" dirty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outdegree</a:t>
                </a:r>
                <a:r>
                  <a:rPr lang="en-US" altLang="en-US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</a:rPr>
                  <a:t>.</a:t>
                </a:r>
              </a:p>
              <a:p>
                <a:pPr marL="502920" indent="-342900" algn="just">
                  <a:spcBef>
                    <a:spcPts val="0"/>
                  </a:spcBef>
                </a:pPr>
                <a:endParaRPr lang="en-US" altLang="en-US" sz="1200" dirty="0">
                  <a:solidFill>
                    <a:srgbClr val="2F2B20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marL="502920" indent="-342900" algn="just">
                  <a:spcBef>
                    <a:spcPts val="0"/>
                  </a:spcBef>
                </a:pPr>
                <a:r>
                  <a:rPr lang="en-US" altLang="en-US" b="1" dirty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Indegree</a:t>
                </a:r>
                <a:r>
                  <a:rPr lang="en-US" altLang="en-US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𝒅</m:t>
                        </m:r>
                        <m:r>
                          <a:rPr lang="en-US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𝐞𝐠</m:t>
                        </m:r>
                      </m:e>
                      <m:sup>
                        <m:r>
                          <a:rPr lang="en-US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en-US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US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𝒗</m:t>
                        </m:r>
                      </m:e>
                    </m:d>
                    <m:r>
                      <a:rPr lang="en-US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dirty="0"/>
                  <a:t>of vertex </a:t>
                </a:r>
                <a14:m>
                  <m:oMath xmlns:m="http://schemas.openxmlformats.org/officeDocument/2006/math">
                    <m:r>
                      <a:rPr lang="en-US" altLang="en-US" b="1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𝒗</m:t>
                    </m:r>
                  </m:oMath>
                </a14:m>
                <a:r>
                  <a:rPr lang="en-US" dirty="0"/>
                  <a:t> is the number of edges which are coming into the vertex </a:t>
                </a:r>
                <a14:m>
                  <m:oMath xmlns:m="http://schemas.openxmlformats.org/officeDocument/2006/math">
                    <m:r>
                      <a:rPr lang="en-US" altLang="en-US" b="1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𝒗</m:t>
                    </m:r>
                  </m:oMath>
                </a14:m>
                <a:r>
                  <a:rPr lang="en-US" dirty="0"/>
                  <a:t>.</a:t>
                </a:r>
                <a:endParaRPr lang="en-US" altLang="en-US" dirty="0">
                  <a:solidFill>
                    <a:srgbClr val="2F2B20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marL="502920" indent="-342900" algn="just">
                  <a:spcBef>
                    <a:spcPts val="0"/>
                  </a:spcBef>
                </a:pPr>
                <a:endParaRPr lang="en-US" altLang="en-US" sz="1200" dirty="0">
                  <a:solidFill>
                    <a:srgbClr val="2F2B20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marL="502920" indent="-342900" algn="just">
                  <a:spcBef>
                    <a:spcPts val="0"/>
                  </a:spcBef>
                </a:pPr>
                <a:r>
                  <a:rPr lang="en-US" altLang="en-US" b="1" dirty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Outdegree</a:t>
                </a:r>
                <a:r>
                  <a:rPr lang="en-US" altLang="en-US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𝒅</m:t>
                        </m:r>
                        <m:r>
                          <a:rPr lang="en-US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𝐞𝐠</m:t>
                        </m:r>
                      </m:e>
                      <m:sup>
                        <m:r>
                          <a:rPr lang="en-US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US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US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𝒗</m:t>
                        </m:r>
                      </m:e>
                    </m:d>
                    <m:r>
                      <a:rPr lang="en-US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dirty="0"/>
                  <a:t>of vertex </a:t>
                </a:r>
                <a14:m>
                  <m:oMath xmlns:m="http://schemas.openxmlformats.org/officeDocument/2006/math">
                    <m:r>
                      <a:rPr lang="en-US" altLang="en-US" b="1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𝒗</m:t>
                    </m:r>
                  </m:oMath>
                </a14:m>
                <a:r>
                  <a:rPr lang="en-US" dirty="0"/>
                  <a:t> is the number of edges which are going out from the vertex </a:t>
                </a:r>
                <a14:m>
                  <m:oMath xmlns:m="http://schemas.openxmlformats.org/officeDocument/2006/math">
                    <m:r>
                      <a:rPr lang="en-US" altLang="en-US" b="1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𝒗</m:t>
                    </m:r>
                  </m:oMath>
                </a14:m>
                <a:r>
                  <a:rPr lang="en-US" dirty="0"/>
                  <a:t>.</a:t>
                </a:r>
                <a:endParaRPr lang="en-US" altLang="en-US" dirty="0">
                  <a:solidFill>
                    <a:srgbClr val="2F2B20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marL="160020" indent="0" algn="ctr">
                  <a:spcBef>
                    <a:spcPts val="0"/>
                  </a:spcBef>
                  <a:buNone/>
                </a:pPr>
                <a:endParaRPr lang="en-US" altLang="zh-TW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024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92280" y="1295400"/>
                <a:ext cx="9697639" cy="3143597"/>
              </a:xfrm>
              <a:blipFill>
                <a:blip r:embed="rId5"/>
                <a:stretch>
                  <a:fillRect t="-1359" r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9650" y="381000"/>
            <a:ext cx="6172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Graphs: Definitions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5</a:t>
            </a:fld>
            <a:endParaRPr lang="en-US"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9CEB0F-91C8-4E65-B313-5DAB6D5C474A}"/>
                  </a:ext>
                </a:extLst>
              </p:cNvPr>
              <p:cNvSpPr txBox="1"/>
              <p:nvPr/>
            </p:nvSpPr>
            <p:spPr>
              <a:xfrm>
                <a:off x="2680855" y="4305997"/>
                <a:ext cx="6093228" cy="1057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60020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en-US" sz="220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2200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  <m:t>𝑖</m:t>
                          </m:r>
                          <m:r>
                            <a:rPr lang="en-US" altLang="en-US" sz="2200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en-US" sz="2200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  <m:t>𝑘</m:t>
                          </m:r>
                        </m:sup>
                        <m:e>
                          <m:r>
                            <a:rPr lang="en-US" altLang="en-US" sz="2200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  <m:t>𝑑𝑒𝑔</m:t>
                          </m:r>
                          <m:r>
                            <a:rPr lang="en-US" altLang="en-US" sz="2200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en-US" altLang="en-US" sz="220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en-US" sz="2200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200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2200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cs typeface="Calibri" pitchFamily="34" charset="0"/>
                        </a:rPr>
                        <m:t>)=2</m:t>
                      </m:r>
                      <m:r>
                        <a:rPr lang="en-US" altLang="en-US" sz="2200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itchFamily="34" charset="0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sz="220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en-US" sz="2200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altLang="zh-TW" sz="2200" i="1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9CEB0F-91C8-4E65-B313-5DAB6D5C4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855" y="4305997"/>
                <a:ext cx="6093228" cy="10576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EEABB6-34CE-47E8-8ACF-991FF4B20AB5}"/>
                  </a:ext>
                </a:extLst>
              </p:cNvPr>
              <p:cNvSpPr txBox="1"/>
              <p:nvPr/>
            </p:nvSpPr>
            <p:spPr>
              <a:xfrm>
                <a:off x="2714105" y="5545618"/>
                <a:ext cx="6093228" cy="1057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60020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en-US" sz="220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2200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  <m:t>𝑖</m:t>
                          </m:r>
                          <m:r>
                            <a:rPr lang="en-US" altLang="en-US" sz="2200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en-US" sz="2200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itchFamily="34" charset="0"/>
                                </a:rPr>
                                <m:t>𝑑𝑒𝑔</m:t>
                              </m:r>
                            </m:e>
                            <m:sup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itchFamily="34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en-US" sz="2200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en-US" altLang="en-US" sz="220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en-US" sz="2200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200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2200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cs typeface="Calibri" pitchFamily="34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en-US" sz="22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2200" b="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  <m:t>𝑖</m:t>
                          </m:r>
                          <m:r>
                            <a:rPr lang="en-US" altLang="en-US" sz="2200" b="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en-US" sz="2200" b="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400" b="0" i="1">
                                  <a:latin typeface="Cambria Math" panose="02040503050406030204" pitchFamily="18" charset="0"/>
                                  <a:cs typeface="Calibri" pitchFamily="34" charset="0"/>
                                </a:rPr>
                                <m:t>𝑑𝑒𝑔</m:t>
                              </m:r>
                            </m:e>
                            <m:sup>
                              <m:r>
                                <a:rPr lang="en-US" altLang="en-US" sz="2400" b="0" i="1">
                                  <a:latin typeface="Cambria Math" panose="02040503050406030204" pitchFamily="18" charset="0"/>
                                  <a:cs typeface="Calibri" pitchFamily="34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altLang="en-US" sz="2200" b="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en-US" altLang="en-US" sz="22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en-US" sz="2200" b="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200" b="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2200" b="0" i="1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cs typeface="Calibri" pitchFamily="34" charset="0"/>
                        </a:rPr>
                        <m:t>)=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sz="220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en-US" sz="2200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altLang="zh-TW" sz="2200" i="1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EEABB6-34CE-47E8-8ACF-991FF4B20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105" y="5545618"/>
                <a:ext cx="6093228" cy="10576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8516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uiExpand="1" build="p"/>
      <p:bldP spid="6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2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92280" y="1295400"/>
                <a:ext cx="9880520" cy="4922520"/>
              </a:xfrm>
            </p:spPr>
            <p:txBody>
              <a:bodyPr>
                <a:normAutofit/>
              </a:bodyPr>
              <a:lstStyle/>
              <a:p>
                <a:pPr marL="502920" indent="-342900" algn="just">
                  <a:spcBef>
                    <a:spcPts val="0"/>
                  </a:spcBef>
                </a:pPr>
                <a:r>
                  <a:rPr lang="en-US" altLang="en-US" b="1" dirty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Tree: </a:t>
                </a:r>
                <a:r>
                  <a:rPr lang="en-US" altLang="en-US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</a:rPr>
                  <a:t>An undirected, connected graph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𝑇</m:t>
                    </m:r>
                  </m:oMath>
                </a14:m>
                <a:r>
                  <a:rPr lang="en-US" altLang="en-US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</a:rPr>
                  <a:t> that does not contain a cycle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.</m:t>
                    </m:r>
                  </m:oMath>
                </a14:m>
                <a:endParaRPr lang="en-US" altLang="en-US" dirty="0">
                  <a:solidFill>
                    <a:srgbClr val="2F2B20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marL="502920" indent="-342900" algn="just">
                  <a:spcBef>
                    <a:spcPts val="0"/>
                  </a:spcBef>
                </a:pPr>
                <a:endParaRPr lang="en-US" altLang="en-US" sz="1200" dirty="0">
                  <a:solidFill>
                    <a:srgbClr val="2F2B20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marL="502920" indent="-342900" algn="just">
                  <a:spcBef>
                    <a:spcPts val="0"/>
                  </a:spcBef>
                </a:pPr>
                <a:r>
                  <a:rPr lang="en-US" altLang="en-US" sz="22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unique path exists between any pair of vertices in a </a:t>
                </a:r>
                <a:r>
                  <a:rPr lang="en-US" altLang="en-US" sz="2200" b="1" kern="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tree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𝑻</m:t>
                    </m:r>
                  </m:oMath>
                </a14:m>
                <a:r>
                  <a:rPr lang="en-US" altLang="en-US" sz="22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altLang="en-US" dirty="0">
                  <a:solidFill>
                    <a:srgbClr val="2F2B20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marL="502920" indent="-342900" algn="just">
                  <a:spcBef>
                    <a:spcPts val="0"/>
                  </a:spcBef>
                </a:pPr>
                <a:endParaRPr lang="en-US" altLang="en-US" sz="1200" dirty="0">
                  <a:solidFill>
                    <a:srgbClr val="2F2B20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marL="502920" indent="-342900" algn="just">
                  <a:spcBef>
                    <a:spcPts val="0"/>
                  </a:spcBef>
                </a:pPr>
                <a:r>
                  <a:rPr lang="en-US" altLang="en-US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group of trees is a </a:t>
                </a:r>
                <a:r>
                  <a:rPr lang="en-US" altLang="en-US" b="1" kern="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Forest</a:t>
                </a:r>
                <a:r>
                  <a:rPr lang="en-US" altLang="en-US" kern="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altLang="en-US" dirty="0">
                  <a:solidFill>
                    <a:srgbClr val="2F2B20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marL="502920" indent="-342900" algn="just">
                  <a:spcBef>
                    <a:spcPts val="0"/>
                  </a:spcBef>
                </a:pPr>
                <a:endParaRPr lang="en-US" altLang="en-US" sz="1200" dirty="0">
                  <a:solidFill>
                    <a:srgbClr val="2F2B20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marL="800100" lvl="1" indent="-342900" algn="just">
                  <a:spcBef>
                    <a:spcPts val="0"/>
                  </a:spcBef>
                </a:pPr>
                <a:endParaRPr lang="en-US" altLang="en-US" sz="1200" dirty="0">
                  <a:latin typeface="Calibri" pitchFamily="34" charset="0"/>
                  <a:cs typeface="Calibri" pitchFamily="34" charset="0"/>
                </a:endParaRPr>
              </a:p>
              <a:p>
                <a:r>
                  <a:rPr kumimoji="0" lang="en-US" altLang="en-US" sz="2200" dirty="0">
                    <a:latin typeface="Calibri" pitchFamily="34" charset="0"/>
                    <a:ea typeface="新細明體" pitchFamily="18" charset="-120"/>
                    <a:cs typeface="Calibri" pitchFamily="34" charset="0"/>
                  </a:rPr>
                  <a:t>For an undirected graph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Calibri" pitchFamily="34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Calibri" pitchFamily="34" charset="0"/>
                      </a:rPr>
                      <m:t>=(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Calibri" pitchFamily="34" charset="0"/>
                      </a:rPr>
                      <m:t>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Calibri" pitchFamily="34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Calibri" pitchFamily="34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Calibri" pitchFamily="34" charset="0"/>
                      </a:rPr>
                      <m:t>)</m:t>
                    </m:r>
                  </m:oMath>
                </a14:m>
                <a:endParaRPr kumimoji="0" lang="en-US" altLang="en-US" sz="2200" dirty="0">
                  <a:latin typeface="Calibri" pitchFamily="34" charset="0"/>
                  <a:ea typeface="新細明體" pitchFamily="18" charset="-120"/>
                  <a:cs typeface="Calibri" pitchFamily="34" charset="0"/>
                </a:endParaRPr>
              </a:p>
              <a:p>
                <a:pPr marL="804672" lvl="1"/>
                <a:r>
                  <a:rPr kumimoji="0" lang="en-US" altLang="en-US" sz="2000" b="0" dirty="0">
                    <a:latin typeface="Calibri" pitchFamily="34" charset="0"/>
                    <a:ea typeface="新細明體" pitchFamily="18" charset="-120"/>
                    <a:cs typeface="Calibri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Calibri" pitchFamily="34" charset="0"/>
                      </a:rPr>
                      <m:t>𝐺</m:t>
                    </m:r>
                  </m:oMath>
                </a14:m>
                <a:r>
                  <a:rPr kumimoji="0" lang="en-US" altLang="en-US" sz="2000" b="0" dirty="0">
                    <a:latin typeface="Calibri" pitchFamily="34" charset="0"/>
                    <a:ea typeface="新細明體" pitchFamily="18" charset="-120"/>
                    <a:cs typeface="Calibri" pitchFamily="34" charset="0"/>
                  </a:rPr>
                  <a:t> is connected,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US" altLang="en-US" b="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𝐸</m:t>
                        </m:r>
                      </m:e>
                    </m:d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 ≥</m:t>
                    </m:r>
                    <m:d>
                      <m:dPr>
                        <m:begChr m:val="|"/>
                        <m:endChr m:val="|"/>
                        <m:ctrlP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𝑉</m:t>
                        </m:r>
                      </m:e>
                    </m:d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 −1</m:t>
                    </m:r>
                  </m:oMath>
                </a14:m>
                <a:endParaRPr kumimoji="0" lang="en-US" altLang="en-US" sz="2000" dirty="0">
                  <a:latin typeface="Calibri" pitchFamily="34" charset="0"/>
                  <a:ea typeface="新細明體" pitchFamily="18" charset="-120"/>
                  <a:cs typeface="Calibri" pitchFamily="34" charset="0"/>
                </a:endParaRPr>
              </a:p>
              <a:p>
                <a:pPr marL="804672" lvl="1"/>
                <a:r>
                  <a:rPr kumimoji="0" lang="en-US" altLang="en-US" sz="2000" b="0" dirty="0">
                    <a:latin typeface="Calibri" pitchFamily="34" charset="0"/>
                    <a:ea typeface="新細明體" pitchFamily="18" charset="-120"/>
                    <a:cs typeface="Calibri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Calibri" pitchFamily="34" charset="0"/>
                      </a:rPr>
                      <m:t>𝐺</m:t>
                    </m:r>
                  </m:oMath>
                </a14:m>
                <a:r>
                  <a:rPr kumimoji="0" lang="en-US" altLang="en-US" sz="2000" b="0" dirty="0">
                    <a:latin typeface="Calibri" pitchFamily="34" charset="0"/>
                    <a:ea typeface="新細明體" pitchFamily="18" charset="-120"/>
                    <a:cs typeface="Calibri" pitchFamily="34" charset="0"/>
                  </a:rPr>
                  <a:t> is a tree,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𝐸</m:t>
                        </m:r>
                      </m:e>
                    </m:d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𝑉</m:t>
                        </m:r>
                      </m:e>
                    </m:d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 −1</m:t>
                    </m:r>
                  </m:oMath>
                </a14:m>
                <a:endParaRPr kumimoji="0" lang="en-US" altLang="en-US" sz="2000" b="0" dirty="0">
                  <a:latin typeface="Calibri" pitchFamily="34" charset="0"/>
                  <a:ea typeface="新細明體" pitchFamily="18" charset="-120"/>
                  <a:cs typeface="Calibri" pitchFamily="34" charset="0"/>
                </a:endParaRPr>
              </a:p>
              <a:p>
                <a:pPr marL="804672" lvl="1"/>
                <a:r>
                  <a:rPr kumimoji="0" lang="en-US" altLang="en-US" sz="2000" b="0" dirty="0">
                    <a:latin typeface="Calibri" pitchFamily="34" charset="0"/>
                    <a:ea typeface="新細明體" pitchFamily="18" charset="-120"/>
                    <a:cs typeface="Calibri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cs typeface="Calibri" pitchFamily="34" charset="0"/>
                      </a:rPr>
                      <m:t>𝐺</m:t>
                    </m:r>
                  </m:oMath>
                </a14:m>
                <a:r>
                  <a:rPr kumimoji="0" lang="en-US" altLang="en-US" sz="2000" b="0" dirty="0">
                    <a:latin typeface="Calibri" pitchFamily="34" charset="0"/>
                    <a:ea typeface="新細明體" pitchFamily="18" charset="-120"/>
                    <a:cs typeface="Calibri" pitchFamily="34" charset="0"/>
                  </a:rPr>
                  <a:t> is a forest,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US" altLang="en-US" b="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𝐸</m:t>
                        </m:r>
                      </m:e>
                    </m:d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𝑉</m:t>
                        </m:r>
                      </m:e>
                    </m:d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 −1</m:t>
                    </m:r>
                  </m:oMath>
                </a14:m>
                <a:r>
                  <a:rPr kumimoji="0" lang="en-US" altLang="en-US" sz="2000" b="0" dirty="0">
                    <a:latin typeface="Calibri" pitchFamily="34" charset="0"/>
                    <a:ea typeface="新細明體" pitchFamily="18" charset="-120"/>
                    <a:cs typeface="Calibri" pitchFamily="34" charset="0"/>
                  </a:rPr>
                  <a:t>.</a:t>
                </a:r>
                <a:endParaRPr lang="en-US" altLang="en-US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024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92280" y="1295400"/>
                <a:ext cx="9880520" cy="4922520"/>
              </a:xfrm>
              <a:blipFill>
                <a:blip r:embed="rId5"/>
                <a:stretch>
                  <a:fillRect t="-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9650" y="381000"/>
            <a:ext cx="6172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Graphs: Definitions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6</a:t>
            </a:fld>
            <a:endParaRPr lang="en-US">
              <a:latin typeface="Calibri"/>
            </a:endParaRPr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id="{76B8D77B-8458-444E-9FDA-2A6C97B041C4}"/>
              </a:ext>
            </a:extLst>
          </p:cNvPr>
          <p:cNvGrpSpPr>
            <a:grpSpLocks/>
          </p:cNvGrpSpPr>
          <p:nvPr/>
        </p:nvGrpSpPr>
        <p:grpSpPr bwMode="auto">
          <a:xfrm>
            <a:off x="7161614" y="3813349"/>
            <a:ext cx="3152301" cy="1835611"/>
            <a:chOff x="2819399" y="3669855"/>
            <a:chExt cx="4618514" cy="253399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3EFB82E-54E3-4505-8DC8-6B6673BE7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2029" y="5607123"/>
              <a:ext cx="535884" cy="504919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i="1" dirty="0">
                  <a:latin typeface="Arial" pitchFamily="34" charset="0"/>
                </a:rPr>
                <a:t>7</a:t>
              </a:r>
              <a:endParaRPr kumimoji="0" lang="en-US" altLang="en-US" sz="2000" i="1" dirty="0">
                <a:latin typeface="Arial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2ADB8B9-9561-445A-8A47-C7238BDD4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0953" y="5558318"/>
              <a:ext cx="535884" cy="504919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i="1" dirty="0">
                  <a:latin typeface="Arial" pitchFamily="34" charset="0"/>
                </a:rPr>
                <a:t>3</a:t>
              </a:r>
              <a:endParaRPr kumimoji="0" lang="en-US" altLang="en-US" sz="2000" i="1" dirty="0">
                <a:latin typeface="Arial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35AB9B-5B8B-4316-A4BA-6099A3938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9568" y="4854959"/>
              <a:ext cx="535884" cy="504919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i="1" dirty="0">
                  <a:latin typeface="Arial" pitchFamily="34" charset="0"/>
                </a:rPr>
                <a:t>4</a:t>
              </a:r>
              <a:endParaRPr kumimoji="0" lang="en-US" altLang="en-US" sz="2000" i="1" dirty="0">
                <a:latin typeface="Arial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97200D-0EF3-4B3C-8FF9-0F8E7F430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241" y="4817637"/>
              <a:ext cx="535884" cy="504919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i="1" dirty="0">
                  <a:latin typeface="Arial" pitchFamily="34" charset="0"/>
                </a:rPr>
                <a:t>2</a:t>
              </a:r>
              <a:endParaRPr kumimoji="0" lang="en-US" altLang="en-US" sz="2000" i="1" dirty="0">
                <a:latin typeface="Arial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3EA5547-8026-44EA-93E2-153E1C4A7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399" y="5698932"/>
              <a:ext cx="535884" cy="504919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i="1" dirty="0">
                  <a:latin typeface="Arial" pitchFamily="34" charset="0"/>
                </a:rPr>
                <a:t>6</a:t>
              </a:r>
              <a:endParaRPr kumimoji="0" lang="en-US" altLang="en-US" sz="2000" i="1" dirty="0">
                <a:latin typeface="Arial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F343136-7A1E-4D9D-AA68-344F5AC10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930" y="4066673"/>
              <a:ext cx="535884" cy="504919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i="1" dirty="0">
                  <a:latin typeface="Arial" pitchFamily="34" charset="0"/>
                </a:rPr>
                <a:t>1</a:t>
              </a:r>
              <a:endParaRPr kumimoji="0" lang="en-US" altLang="en-US" sz="2000" i="1" dirty="0">
                <a:latin typeface="Arial" pitchFamily="34" charset="0"/>
              </a:endParaRPr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5F404684-2A9F-424B-A851-535ED69176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9841" y="4571590"/>
              <a:ext cx="1" cy="9950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0CD284B0-8C64-4005-BC93-FE64C1E873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22085" y="4475745"/>
              <a:ext cx="682851" cy="433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127B47C6-846B-44B6-9E16-68AC5F86F5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9784" y="4451234"/>
              <a:ext cx="786730" cy="5454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4434A357-EE6C-4639-918E-D0E06480B1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68879" y="5262483"/>
              <a:ext cx="739331" cy="5049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F2DC27BE-F804-4728-B8E7-C98EAF13FF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55283" y="5851581"/>
              <a:ext cx="1188577" cy="998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5F4C8ED-D961-40C8-BE36-5D38FE74C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5536" y="3669855"/>
              <a:ext cx="535884" cy="504919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kumimoji="1" sz="2400" b="1">
                  <a:solidFill>
                    <a:schemeClr val="tx1"/>
                  </a:solidFill>
                  <a:latin typeface="Times New Roman" pitchFamily="18" charset="0"/>
                  <a:sym typeface="MT Extra" pitchFamily="18" charset="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T Extra" pitchFamily="18" charset="2"/>
                <a:buChar char="f"/>
                <a:defRPr kumimoji="1"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i="1" dirty="0">
                  <a:latin typeface="Arial" pitchFamily="34" charset="0"/>
                </a:rPr>
                <a:t>5</a:t>
              </a:r>
              <a:endParaRPr kumimoji="0" lang="en-US" altLang="en-US" sz="2000" i="1" dirty="0">
                <a:latin typeface="Arial" pitchFamily="34" charset="0"/>
              </a:endParaRPr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F56EAB88-7EE1-4B24-99F6-ADCA976242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1813" y="4026157"/>
              <a:ext cx="786730" cy="2415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0297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2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92280" y="1295400"/>
                <a:ext cx="10195480" cy="5379720"/>
              </a:xfrm>
            </p:spPr>
            <p:txBody>
              <a:bodyPr>
                <a:normAutofit/>
              </a:bodyPr>
              <a:lstStyle/>
              <a:p>
                <a:pPr marL="502920" indent="-342900" algn="just">
                  <a:spcBef>
                    <a:spcPts val="0"/>
                  </a:spcBef>
                </a:pPr>
                <a:r>
                  <a:rPr lang="en-US" altLang="en-US" dirty="0">
                    <a:latin typeface="Calibri" pitchFamily="34" charset="0"/>
                    <a:ea typeface="新細明體" pitchFamily="18" charset="-120"/>
                    <a:cs typeface="Calibri" pitchFamily="34" charset="0"/>
                  </a:rPr>
                  <a:t>Graph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cs typeface="Calibri" pitchFamily="34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  <a:cs typeface="Calibri" pitchFamily="34" charset="0"/>
                      </a:rPr>
                      <m:t>=(</m:t>
                    </m:r>
                    <m:r>
                      <a:rPr lang="en-US" altLang="zh-TW" i="1">
                        <a:latin typeface="Cambria Math" panose="02040503050406030204" pitchFamily="18" charset="0"/>
                        <a:cs typeface="Calibri" pitchFamily="34" charset="0"/>
                      </a:rPr>
                      <m:t>𝑉</m:t>
                    </m:r>
                    <m:r>
                      <a:rPr lang="en-US" altLang="zh-TW" i="1">
                        <a:latin typeface="Cambria Math" panose="02040503050406030204" pitchFamily="18" charset="0"/>
                        <a:cs typeface="Calibri" pitchFamily="34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  <a:cs typeface="Calibri" pitchFamily="34" charset="0"/>
                      </a:rPr>
                      <m:t>𝐸</m:t>
                    </m:r>
                    <m:r>
                      <a:rPr lang="en-US" altLang="zh-TW" i="1">
                        <a:latin typeface="Cambria Math" panose="02040503050406030204" pitchFamily="18" charset="0"/>
                        <a:cs typeface="Calibri" pitchFamily="34" charset="0"/>
                      </a:rPr>
                      <m:t>) </m:t>
                    </m:r>
                  </m:oMath>
                </a14:m>
                <a:r>
                  <a:rPr lang="en-US" altLang="en-US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</a:rPr>
                  <a:t> has two input parameters: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𝑉</m:t>
                        </m:r>
                      </m:e>
                    </m:d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=</m:t>
                    </m:r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𝑛</m:t>
                    </m:r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𝐸</m:t>
                        </m:r>
                      </m:e>
                    </m:d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=</m:t>
                    </m:r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𝑚</m:t>
                    </m:r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;</m:t>
                    </m:r>
                  </m:oMath>
                </a14:m>
                <a:r>
                  <a:rPr lang="en-US" altLang="en-US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</a:p>
              <a:p>
                <a:pPr marL="804672" lvl="1" algn="just">
                  <a:spcBef>
                    <a:spcPts val="300"/>
                  </a:spcBef>
                </a:pPr>
                <a:r>
                  <a:rPr lang="en-US" altLang="en-US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</a:rPr>
                  <a:t>Size of the graph is defined to be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𝑚</m:t>
                    </m:r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+</m:t>
                    </m:r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𝑛</m:t>
                    </m:r>
                    <m:r>
                      <a:rPr lang="en-US" altLang="en-US" b="0" i="0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.</m:t>
                    </m:r>
                  </m:oMath>
                </a14:m>
                <a:endParaRPr lang="en-US" altLang="en-US" dirty="0">
                  <a:solidFill>
                    <a:srgbClr val="2F2B20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marL="804672" lvl="1" algn="just">
                  <a:spcBef>
                    <a:spcPts val="300"/>
                  </a:spcBef>
                </a:pPr>
                <a:r>
                  <a:rPr lang="en-US" altLang="en-US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</a:rPr>
                  <a:t>Strive for algorithms whose running time is linear in graph size, i.e.,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000" dirty="0" smtClean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cs typeface="Arial" panose="020B0604020202020204" pitchFamily="34" charset="0"/>
                      </a:rPr>
                      <m:t>O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>
                  <a:solidFill>
                    <a:srgbClr val="2F2B20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marL="160020" indent="0" algn="just">
                  <a:spcBef>
                    <a:spcPts val="0"/>
                  </a:spcBef>
                  <a:buNone/>
                </a:pPr>
                <a:endParaRPr lang="en-US" altLang="en-US" sz="1200" dirty="0">
                  <a:solidFill>
                    <a:srgbClr val="2F2B20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marL="502920" indent="-342900" algn="just">
                  <a:spcBef>
                    <a:spcPts val="0"/>
                  </a:spcBef>
                </a:pPr>
                <a:r>
                  <a:rPr lang="en-US" altLang="en-US" b="1" i="1" dirty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Adjacency matrix</a:t>
                </a:r>
                <a:r>
                  <a:rPr lang="en-US" altLang="en-US" dirty="0">
                    <a:latin typeface="Calibri" pitchFamily="34" charset="0"/>
                    <a:cs typeface="Calibri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𝑛</m:t>
                    </m:r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×</m:t>
                    </m:r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𝑛</m:t>
                    </m:r>
                  </m:oMath>
                </a14:m>
                <a:r>
                  <a:rPr lang="en-US" altLang="en-US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</a:rPr>
                  <a:t> Boolean matrix, where the entry in row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𝑖</m:t>
                    </m:r>
                  </m:oMath>
                </a14:m>
                <a:r>
                  <a:rPr lang="en-US" altLang="en-US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</a:rPr>
                  <a:t> and column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𝑗</m:t>
                    </m:r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altLang="en-US" dirty="0">
                    <a:latin typeface="Calibri" pitchFamily="34" charset="0"/>
                    <a:cs typeface="Calibri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alibri" pitchFamily="34" charset="0"/>
                      </a:rPr>
                      <m:t>1</m:t>
                    </m:r>
                  </m:oMath>
                </a14:m>
                <a:r>
                  <a:rPr lang="en-US" altLang="en-US" dirty="0">
                    <a:latin typeface="Calibri" pitchFamily="34" charset="0"/>
                    <a:cs typeface="Calibri" pitchFamily="34" charset="0"/>
                  </a:rPr>
                  <a:t> if and only if the graph contains the edge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(</m:t>
                    </m:r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,</m:t>
                    </m:r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𝑗</m:t>
                    </m:r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).</m:t>
                    </m:r>
                  </m:oMath>
                </a14:m>
                <a:endParaRPr lang="en-US" altLang="en-US" dirty="0">
                  <a:latin typeface="Calibri" pitchFamily="34" charset="0"/>
                  <a:cs typeface="Calibri" pitchFamily="34" charset="0"/>
                </a:endParaRPr>
              </a:p>
              <a:p>
                <a:pPr marL="804672" lvl="1" algn="just">
                  <a:spcBef>
                    <a:spcPts val="300"/>
                  </a:spcBef>
                </a:pPr>
                <a:r>
                  <a:rPr lang="en-US" altLang="en-US" dirty="0">
                    <a:latin typeface="Calibri" pitchFamily="34" charset="0"/>
                    <a:cs typeface="Calibri" pitchFamily="34" charset="0"/>
                  </a:rPr>
                  <a:t>Space used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dirty="0">
                        <a:latin typeface="Comic Sans MS" panose="030F0702030302020204" pitchFamily="66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latin typeface="Calibri" pitchFamily="34" charset="0"/>
                    <a:cs typeface="Calibri" pitchFamily="34" charset="0"/>
                  </a:rPr>
                  <a:t> which is optimal in the worst case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.</m:t>
                    </m:r>
                  </m:oMath>
                </a14:m>
                <a:endParaRPr lang="en-US" altLang="en-US" dirty="0">
                  <a:latin typeface="Calibri" pitchFamily="34" charset="0"/>
                  <a:cs typeface="Calibri" pitchFamily="34" charset="0"/>
                </a:endParaRPr>
              </a:p>
              <a:p>
                <a:pPr marL="804672" lvl="1" algn="just">
                  <a:spcBef>
                    <a:spcPts val="300"/>
                  </a:spcBef>
                </a:pPr>
                <a:r>
                  <a:rPr lang="en-US" altLang="en-US" dirty="0">
                    <a:latin typeface="Calibri" pitchFamily="34" charset="0"/>
                    <a:cs typeface="Calibri" pitchFamily="34" charset="0"/>
                  </a:rPr>
                  <a:t>Check if there is an edge between vertex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𝑖</m:t>
                    </m:r>
                  </m:oMath>
                </a14:m>
                <a:r>
                  <a:rPr lang="en-US" altLang="en-US" dirty="0">
                    <a:latin typeface="Calibri" pitchFamily="34" charset="0"/>
                    <a:cs typeface="Calibri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𝑗</m:t>
                    </m:r>
                  </m:oMath>
                </a14:m>
                <a:r>
                  <a:rPr lang="en-US" altLang="en-US" dirty="0">
                    <a:latin typeface="Calibri" pitchFamily="34" charset="0"/>
                    <a:cs typeface="Calibri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dirty="0">
                        <a:latin typeface="Comic Sans MS" panose="030F0702030302020204" pitchFamily="66" charset="0"/>
                        <a:cs typeface="Arial" panose="020B0604020202020204" pitchFamily="34" charset="0"/>
                      </a:rPr>
                      <m:t>O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latin typeface="Calibri" pitchFamily="34" charset="0"/>
                    <a:cs typeface="Calibri" pitchFamily="34" charset="0"/>
                  </a:rPr>
                  <a:t> time.</a:t>
                </a:r>
              </a:p>
              <a:p>
                <a:pPr marL="804672" lvl="1" algn="just">
                  <a:spcBef>
                    <a:spcPts val="300"/>
                  </a:spcBef>
                </a:pPr>
                <a:r>
                  <a:rPr lang="en-US" altLang="en-US" dirty="0">
                    <a:latin typeface="Calibri" pitchFamily="34" charset="0"/>
                    <a:cs typeface="Calibri" pitchFamily="34" charset="0"/>
                  </a:rPr>
                  <a:t>Iterate over all the edges incident on vertex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𝑖</m:t>
                    </m:r>
                  </m:oMath>
                </a14:m>
                <a:r>
                  <a:rPr lang="en-US" altLang="en-US" dirty="0">
                    <a:latin typeface="Calibri" pitchFamily="34" charset="0"/>
                    <a:cs typeface="Calibri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dirty="0">
                        <a:latin typeface="Comic Sans MS" panose="030F0702030302020204" pitchFamily="66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latin typeface="Calibri" pitchFamily="34" charset="0"/>
                    <a:cs typeface="Calibri" pitchFamily="34" charset="0"/>
                  </a:rPr>
                  <a:t> time.</a:t>
                </a:r>
              </a:p>
              <a:p>
                <a:pPr marL="502920" indent="-342900" algn="just">
                  <a:spcBef>
                    <a:spcPts val="0"/>
                  </a:spcBef>
                </a:pPr>
                <a:endParaRPr lang="en-US" altLang="en-US" sz="1200" b="1" i="1" dirty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marL="502920" indent="-342900" algn="just">
                  <a:spcBef>
                    <a:spcPts val="0"/>
                  </a:spcBef>
                </a:pPr>
                <a:r>
                  <a:rPr lang="en-US" altLang="en-US" b="1" i="1" dirty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Adjacency list</a:t>
                </a:r>
                <a:r>
                  <a:rPr lang="en-US" altLang="en-US" dirty="0">
                    <a:latin typeface="Calibri" pitchFamily="34" charset="0"/>
                    <a:cs typeface="Calibri" pitchFamily="34" charset="0"/>
                  </a:rPr>
                  <a:t>: array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𝐴𝑑𝑗</m:t>
                    </m:r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,</m:t>
                    </m:r>
                  </m:oMath>
                </a14:m>
                <a:r>
                  <a:rPr lang="en-US" altLang="en-US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𝐴𝑑𝑗</m:t>
                    </m:r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[</m:t>
                    </m:r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𝑣</m:t>
                    </m:r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]</m:t>
                    </m:r>
                  </m:oMath>
                </a14:m>
                <a:r>
                  <a:rPr lang="en-US" altLang="en-US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</a:rPr>
                  <a:t> stores the list of all vertices adjacent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𝑣</m:t>
                    </m:r>
                  </m:oMath>
                </a14:m>
                <a:r>
                  <a:rPr lang="en-US" altLang="en-US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</a:rPr>
                  <a:t>.</a:t>
                </a:r>
                <a:endParaRPr lang="en-US" altLang="en-US" dirty="0">
                  <a:latin typeface="Calibri" pitchFamily="34" charset="0"/>
                  <a:cs typeface="Calibri" pitchFamily="34" charset="0"/>
                </a:endParaRPr>
              </a:p>
              <a:p>
                <a:pPr marL="804672" lvl="1" algn="just">
                  <a:spcBef>
                    <a:spcPts val="3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𝑣</m:t>
                        </m:r>
                      </m:sub>
                    </m:sSub>
                    <m:r>
                      <a:rPr lang="en-US" altLang="en-US" b="0" i="0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=</m:t>
                    </m:r>
                  </m:oMath>
                </a14:m>
                <a:r>
                  <a:rPr lang="en-US" altLang="en-US" dirty="0">
                    <a:latin typeface="Calibri" pitchFamily="34" charset="0"/>
                    <a:cs typeface="Calibri" pitchFamily="34" charset="0"/>
                  </a:rPr>
                  <a:t> number of neighbors of vertex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𝑣</m:t>
                    </m:r>
                  </m:oMath>
                </a14:m>
                <a:r>
                  <a:rPr lang="en-US" altLang="en-US" dirty="0">
                    <a:latin typeface="Calibri" pitchFamily="34" charset="0"/>
                    <a:cs typeface="Calibri" pitchFamily="34" charset="0"/>
                  </a:rPr>
                  <a:t>.</a:t>
                </a:r>
              </a:p>
              <a:p>
                <a:pPr marL="804672" lvl="1" algn="just">
                  <a:spcBef>
                    <a:spcPts val="300"/>
                  </a:spcBef>
                </a:pPr>
                <a:r>
                  <a:rPr lang="en-US" altLang="en-US" dirty="0">
                    <a:latin typeface="Calibri" pitchFamily="34" charset="0"/>
                    <a:cs typeface="Calibri" pitchFamily="34" charset="0"/>
                  </a:rPr>
                  <a:t>Space used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000" dirty="0" smtClean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cs typeface="Arial" panose="020B0604020202020204" pitchFamily="34" charset="0"/>
                      </a:rPr>
                      <m:t>O</m:t>
                    </m:r>
                    <m:d>
                      <m:dPr>
                        <m:ctrlPr>
                          <a:rPr lang="en-US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en-US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en-US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en-US" dirty="0">
                        <a:latin typeface="Comic Sans MS" panose="030F0702030302020204" pitchFamily="66" charset="0"/>
                        <a:cs typeface="Arial" panose="020B0604020202020204" pitchFamily="34" charset="0"/>
                      </a:rPr>
                      <m:t>O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,</m:t>
                    </m:r>
                  </m:oMath>
                </a14:m>
                <a:r>
                  <a:rPr lang="en-US" altLang="en-US" dirty="0">
                    <a:latin typeface="Calibri" pitchFamily="34" charset="0"/>
                    <a:cs typeface="Calibri" pitchFamily="34" charset="0"/>
                  </a:rPr>
                  <a:t> which is optimal for every graph.</a:t>
                </a:r>
              </a:p>
              <a:p>
                <a:pPr marL="804672" lvl="1" algn="just">
                  <a:spcBef>
                    <a:spcPts val="300"/>
                  </a:spcBef>
                </a:pPr>
                <a:r>
                  <a:rPr lang="en-US" altLang="en-US" dirty="0">
                    <a:latin typeface="Calibri" pitchFamily="34" charset="0"/>
                    <a:cs typeface="Calibri" pitchFamily="34" charset="0"/>
                  </a:rPr>
                  <a:t>Check if there is an edge between vertex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𝑢</m:t>
                    </m:r>
                  </m:oMath>
                </a14:m>
                <a:r>
                  <a:rPr lang="en-US" altLang="en-US" dirty="0">
                    <a:latin typeface="Calibri" pitchFamily="34" charset="0"/>
                    <a:cs typeface="Calibri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𝑣</m:t>
                    </m:r>
                  </m:oMath>
                </a14:m>
                <a:r>
                  <a:rPr lang="en-US" altLang="en-US" dirty="0">
                    <a:latin typeface="Calibri" pitchFamily="34" charset="0"/>
                    <a:cs typeface="Calibri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dirty="0">
                        <a:latin typeface="Comic Sans MS" panose="030F0702030302020204" pitchFamily="66" charset="0"/>
                        <a:cs typeface="Arial" panose="020B0604020202020204" pitchFamily="34" charset="0"/>
                      </a:rPr>
                      <m:t>O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latin typeface="Calibri" pitchFamily="34" charset="0"/>
                    <a:cs typeface="Calibri" pitchFamily="34" charset="0"/>
                  </a:rPr>
                  <a:t> time.</a:t>
                </a:r>
              </a:p>
              <a:p>
                <a:pPr marL="804672" lvl="1" algn="just">
                  <a:spcBef>
                    <a:spcPts val="300"/>
                  </a:spcBef>
                </a:pPr>
                <a:r>
                  <a:rPr lang="en-US" altLang="en-US" dirty="0">
                    <a:latin typeface="Calibri" pitchFamily="34" charset="0"/>
                    <a:cs typeface="Calibri" pitchFamily="34" charset="0"/>
                  </a:rPr>
                  <a:t>Iterate over all the edges incident on vertex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𝑢</m:t>
                    </m:r>
                  </m:oMath>
                </a14:m>
                <a:r>
                  <a:rPr lang="en-US" altLang="en-US" dirty="0">
                    <a:latin typeface="Calibri" pitchFamily="34" charset="0"/>
                    <a:cs typeface="Calibri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dirty="0">
                        <a:latin typeface="Comic Sans MS" panose="030F0702030302020204" pitchFamily="66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latin typeface="Calibri" pitchFamily="34" charset="0"/>
                    <a:cs typeface="Calibri" pitchFamily="34" charset="0"/>
                  </a:rPr>
                  <a:t> time.</a:t>
                </a:r>
              </a:p>
            </p:txBody>
          </p:sp>
        </mc:Choice>
        <mc:Fallback xmlns="">
          <p:sp>
            <p:nvSpPr>
              <p:cNvPr id="1024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92280" y="1295400"/>
                <a:ext cx="10195480" cy="5379720"/>
              </a:xfrm>
              <a:blipFill>
                <a:blip r:embed="rId6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9650" y="381000"/>
            <a:ext cx="6172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Graphs Representation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7</a:t>
            </a:fld>
            <a:endParaRPr lang="en-US"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640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92280" y="1295400"/>
            <a:ext cx="10063400" cy="5562600"/>
          </a:xfrm>
        </p:spPr>
        <p:txBody>
          <a:bodyPr>
            <a:normAutofit/>
          </a:bodyPr>
          <a:lstStyle/>
          <a:p>
            <a:pPr marL="502920" indent="-342900" algn="just">
              <a:spcBef>
                <a:spcPts val="0"/>
              </a:spcBef>
            </a:pPr>
            <a:r>
              <a:rPr lang="en-US" altLang="en-US" dirty="0">
                <a:latin typeface="Calibri" pitchFamily="34" charset="0"/>
                <a:ea typeface="新細明體" pitchFamily="18" charset="-120"/>
                <a:cs typeface="Calibri" pitchFamily="34" charset="0"/>
              </a:rPr>
              <a:t>Most graph algorithms involve searching for a path from one vertex to another. Sometimes we want to:</a:t>
            </a:r>
            <a:endParaRPr lang="en-US" altLang="en-US" dirty="0">
              <a:solidFill>
                <a:srgbClr val="2F2B20"/>
              </a:solidFill>
              <a:latin typeface="Calibri" pitchFamily="34" charset="0"/>
              <a:cs typeface="Calibri" pitchFamily="34" charset="0"/>
            </a:endParaRPr>
          </a:p>
          <a:p>
            <a:pPr marL="804672" lvl="1" algn="just">
              <a:spcBef>
                <a:spcPts val="300"/>
              </a:spcBef>
            </a:pPr>
            <a:r>
              <a:rPr lang="en-US" altLang="en-US" dirty="0">
                <a:solidFill>
                  <a:srgbClr val="2F2B20"/>
                </a:solidFill>
                <a:latin typeface="Calibri" pitchFamily="34" charset="0"/>
                <a:cs typeface="Calibri" pitchFamily="34" charset="0"/>
              </a:rPr>
              <a:t>just find any path or know if there is a path</a:t>
            </a:r>
          </a:p>
          <a:p>
            <a:pPr marL="804672" lvl="1" algn="just">
              <a:spcBef>
                <a:spcPts val="300"/>
              </a:spcBef>
            </a:pPr>
            <a:r>
              <a:rPr lang="en-US" altLang="en-US" dirty="0">
                <a:solidFill>
                  <a:srgbClr val="2F2B20"/>
                </a:solidFill>
                <a:latin typeface="Calibri" pitchFamily="34" charset="0"/>
                <a:cs typeface="Calibri" pitchFamily="34" charset="0"/>
              </a:rPr>
              <a:t>minimize path length (# of edges)</a:t>
            </a:r>
          </a:p>
          <a:p>
            <a:pPr marL="804672" lvl="1" algn="just">
              <a:spcBef>
                <a:spcPts val="300"/>
              </a:spcBef>
            </a:pPr>
            <a:r>
              <a:rPr lang="en-US" altLang="en-US" dirty="0">
                <a:solidFill>
                  <a:srgbClr val="2F2B20"/>
                </a:solidFill>
                <a:latin typeface="Calibri" pitchFamily="34" charset="0"/>
                <a:cs typeface="Calibri" pitchFamily="34" charset="0"/>
              </a:rPr>
              <a:t>minimize path cost (sum of edge weights)</a:t>
            </a:r>
          </a:p>
          <a:p>
            <a:pPr marL="804672" lvl="1" algn="just">
              <a:spcBef>
                <a:spcPts val="300"/>
              </a:spcBef>
            </a:pPr>
            <a:r>
              <a:rPr lang="en-US" altLang="en-US" dirty="0">
                <a:solidFill>
                  <a:srgbClr val="2F2B20"/>
                </a:solidFill>
                <a:latin typeface="Calibri" pitchFamily="34" charset="0"/>
                <a:cs typeface="Calibri" pitchFamily="34" charset="0"/>
              </a:rPr>
              <a:t>visit every vertex in the graph exactly once</a:t>
            </a:r>
            <a:endParaRPr lang="en-US" altLang="en-US" sz="1200" dirty="0">
              <a:solidFill>
                <a:srgbClr val="2F2B20"/>
              </a:solidFill>
              <a:latin typeface="Calibri" pitchFamily="34" charset="0"/>
              <a:cs typeface="Calibri" pitchFamily="34" charset="0"/>
            </a:endParaRPr>
          </a:p>
          <a:p>
            <a:pPr marL="502920" indent="-342900" algn="just">
              <a:spcBef>
                <a:spcPts val="0"/>
              </a:spcBef>
            </a:pPr>
            <a:endParaRPr lang="en-US" altLang="en-US" sz="1200" b="1" i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502920" indent="-342900" algn="just">
              <a:spcBef>
                <a:spcPts val="0"/>
              </a:spcBef>
            </a:pPr>
            <a:r>
              <a:rPr lang="en-US" altLang="en-US" dirty="0">
                <a:latin typeface="Calibri" pitchFamily="34" charset="0"/>
                <a:cs typeface="Calibri" pitchFamily="34" charset="0"/>
              </a:rPr>
              <a:t>The order in which the vertices are visited may be important and may depend on the particular algorithm</a:t>
            </a:r>
            <a:r>
              <a:rPr lang="en-US" altLang="en-US" dirty="0">
                <a:solidFill>
                  <a:srgbClr val="2F2B20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marL="502920" indent="-342900" algn="just">
              <a:spcBef>
                <a:spcPts val="0"/>
              </a:spcBef>
            </a:pPr>
            <a:endParaRPr lang="en-US" altLang="en-US" sz="1200" dirty="0">
              <a:solidFill>
                <a:srgbClr val="2F2B20"/>
              </a:solidFill>
              <a:latin typeface="Calibri" pitchFamily="34" charset="0"/>
              <a:cs typeface="Calibri" pitchFamily="34" charset="0"/>
            </a:endParaRPr>
          </a:p>
          <a:p>
            <a:pPr marL="502920" indent="-342900" algn="just">
              <a:spcBef>
                <a:spcPts val="0"/>
              </a:spcBef>
            </a:pPr>
            <a:r>
              <a:rPr lang="en-US" altLang="en-US" dirty="0">
                <a:latin typeface="Calibri" pitchFamily="34" charset="0"/>
                <a:cs typeface="Calibri" pitchFamily="34" charset="0"/>
              </a:rPr>
              <a:t>The two, common traversals are:</a:t>
            </a:r>
          </a:p>
          <a:p>
            <a:pPr marL="804672" lvl="1" algn="just">
              <a:spcBef>
                <a:spcPts val="300"/>
              </a:spcBef>
            </a:pPr>
            <a:r>
              <a:rPr lang="en-US" altLang="en-US" dirty="0">
                <a:latin typeface="Calibri" pitchFamily="34" charset="0"/>
                <a:cs typeface="Calibri" pitchFamily="34" charset="0"/>
              </a:rPr>
              <a:t>Breadth-first</a:t>
            </a:r>
          </a:p>
          <a:p>
            <a:pPr marL="804672" lvl="1" algn="just">
              <a:spcBef>
                <a:spcPts val="300"/>
              </a:spcBef>
            </a:pPr>
            <a:r>
              <a:rPr lang="en-US" altLang="en-US" dirty="0">
                <a:latin typeface="Calibri" pitchFamily="34" charset="0"/>
                <a:cs typeface="Calibri" pitchFamily="34" charset="0"/>
              </a:rPr>
              <a:t>Depth-first</a:t>
            </a:r>
          </a:p>
          <a:p>
            <a:pPr marL="804672" lvl="1" algn="just">
              <a:spcBef>
                <a:spcPts val="300"/>
              </a:spcBef>
            </a:pPr>
            <a:endParaRPr lang="en-US" altLang="en-US" sz="1200" dirty="0">
              <a:latin typeface="Calibri" pitchFamily="34" charset="0"/>
              <a:cs typeface="Calibri" pitchFamily="34" charset="0"/>
            </a:endParaRPr>
          </a:p>
          <a:p>
            <a:pPr marL="507492" algn="just">
              <a:spcBef>
                <a:spcPts val="300"/>
              </a:spcBef>
            </a:pPr>
            <a:r>
              <a:rPr lang="en-US" altLang="en-US" dirty="0">
                <a:latin typeface="Calibri" pitchFamily="34" charset="0"/>
                <a:cs typeface="Calibri" pitchFamily="34" charset="0"/>
              </a:rPr>
              <a:t>During a traversal we must keep track of which vertices have been visited; the most common approach is to provide some sort of “marking” support.</a:t>
            </a:r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9650" y="381000"/>
            <a:ext cx="6172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Graph Traversals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8</a:t>
            </a:fld>
            <a:endParaRPr lang="en-US"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757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2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92280" y="1295400"/>
                <a:ext cx="10078640" cy="5562600"/>
              </a:xfrm>
            </p:spPr>
            <p:txBody>
              <a:bodyPr>
                <a:normAutofit/>
              </a:bodyPr>
              <a:lstStyle/>
              <a:p>
                <a:pPr marL="502920" indent="-342900" algn="just">
                  <a:spcBef>
                    <a:spcPts val="0"/>
                  </a:spcBef>
                </a:pPr>
                <a:r>
                  <a:rPr lang="en-US" altLang="zh-TW" b="1" dirty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Idea: </a:t>
                </a:r>
                <a:r>
                  <a:rPr lang="en-US" altLang="en-US" dirty="0">
                    <a:latin typeface="Calibri" pitchFamily="34" charset="0"/>
                    <a:ea typeface="新細明體" pitchFamily="18" charset="-120"/>
                    <a:cs typeface="Calibri" pitchFamily="34" charset="0"/>
                  </a:rPr>
                  <a:t>Explore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cs typeface="Calibri" pitchFamily="34" charset="0"/>
                      </a:rPr>
                      <m:t>𝐺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altLang="en-US" dirty="0">
                    <a:latin typeface="Calibri" pitchFamily="34" charset="0"/>
                    <a:ea typeface="新細明體" pitchFamily="18" charset="-120"/>
                    <a:cs typeface="Calibri" pitchFamily="34" charset="0"/>
                  </a:rPr>
                  <a:t>starting at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Calibri" pitchFamily="34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altLang="en-US" dirty="0">
                    <a:latin typeface="Calibri" pitchFamily="34" charset="0"/>
                    <a:ea typeface="新細明體" pitchFamily="18" charset="-120"/>
                    <a:cs typeface="Calibri" pitchFamily="34" charset="0"/>
                  </a:rPr>
                  <a:t>and going “outward” in all directions, adding vertices one layer at a time. The distance from each vertex in a single layer to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cs typeface="Calibri" pitchFamily="34" charset="0"/>
                      </a:rPr>
                      <m:t>𝑠</m:t>
                    </m:r>
                  </m:oMath>
                </a14:m>
                <a:r>
                  <a:rPr lang="en-US" altLang="en-US" dirty="0">
                    <a:solidFill>
                      <a:srgbClr val="2F2B20"/>
                    </a:solidFill>
                    <a:latin typeface="Calibri" pitchFamily="34" charset="0"/>
                    <a:cs typeface="Calibri" pitchFamily="34" charset="0"/>
                  </a:rPr>
                  <a:t> is the same.</a:t>
                </a:r>
                <a:endParaRPr lang="en-US" altLang="en-US" sz="1200" dirty="0">
                  <a:solidFill>
                    <a:srgbClr val="2F2B20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marL="502920" indent="-342900" algn="just">
                  <a:spcBef>
                    <a:spcPts val="0"/>
                  </a:spcBef>
                </a:pPr>
                <a:endParaRPr lang="en-US" altLang="en-US" sz="1200" b="1" i="1" dirty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marL="502920" indent="-342900" algn="just">
                  <a:spcBef>
                    <a:spcPts val="0"/>
                  </a:spcBef>
                </a:pPr>
                <a:r>
                  <a:rPr lang="en-US" altLang="en-US" dirty="0">
                    <a:latin typeface="Calibri" pitchFamily="34" charset="0"/>
                    <a:cs typeface="Calibri" pitchFamily="34" charset="0"/>
                  </a:rPr>
                  <a:t>All neighbors of a vertex is visited before visiting the neighbors of neighbors. </a:t>
                </a:r>
                <a:endParaRPr lang="en-US" altLang="en-US" dirty="0">
                  <a:solidFill>
                    <a:srgbClr val="2F2B20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marL="502920" indent="-342900" algn="just">
                  <a:spcBef>
                    <a:spcPts val="0"/>
                  </a:spcBef>
                </a:pPr>
                <a:endParaRPr lang="en-US" altLang="en-US" sz="1200" dirty="0">
                  <a:solidFill>
                    <a:srgbClr val="2F2B20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marL="502920" indent="-342900" algn="just">
                  <a:spcBef>
                    <a:spcPts val="0"/>
                  </a:spcBef>
                </a:pPr>
                <a:r>
                  <a:rPr lang="en-US" altLang="en-US" dirty="0">
                    <a:latin typeface="Calibri" pitchFamily="34" charset="0"/>
                    <a:cs typeface="Calibri" pitchFamily="34" charset="0"/>
                  </a:rPr>
                  <a:t>Often implemented by maintaining a queue of vertices to visit.</a:t>
                </a:r>
              </a:p>
              <a:p>
                <a:pPr marL="502920" indent="-342900" algn="just">
                  <a:spcBef>
                    <a:spcPts val="0"/>
                  </a:spcBef>
                </a:pPr>
                <a:endParaRPr lang="en-US" altLang="en-US" sz="1200" dirty="0">
                  <a:latin typeface="Calibri" pitchFamily="34" charset="0"/>
                  <a:cs typeface="Calibri" pitchFamily="34" charset="0"/>
                </a:endParaRPr>
              </a:p>
              <a:p>
                <a:pPr marL="502920" indent="-342900" algn="just">
                  <a:spcBef>
                    <a:spcPts val="0"/>
                  </a:spcBef>
                </a:pPr>
                <a:r>
                  <a:rPr lang="en-US" altLang="en-US" dirty="0">
                    <a:latin typeface="Calibri" pitchFamily="34" charset="0"/>
                    <a:cs typeface="Calibri" pitchFamily="34" charset="0"/>
                  </a:rPr>
                  <a:t>To keep track of progress, each vertex is colored using one of the three colors</a:t>
                </a:r>
              </a:p>
              <a:p>
                <a:pPr marL="800100" lvl="1" algn="just">
                  <a:spcBef>
                    <a:spcPts val="300"/>
                  </a:spcBef>
                </a:pPr>
                <a:r>
                  <a:rPr lang="en-US" altLang="en-US" b="1" dirty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White vertices</a:t>
                </a:r>
                <a:r>
                  <a:rPr lang="en-US" altLang="en-US" dirty="0">
                    <a:latin typeface="Calibri" pitchFamily="34" charset="0"/>
                    <a:cs typeface="Calibri" pitchFamily="34" charset="0"/>
                  </a:rPr>
                  <a:t> have not been discovered. Initially all vertices are colored white</a:t>
                </a:r>
              </a:p>
              <a:p>
                <a:pPr marL="800100" lvl="1" algn="just">
                  <a:spcBef>
                    <a:spcPts val="300"/>
                  </a:spcBef>
                </a:pPr>
                <a:r>
                  <a:rPr lang="en-US" altLang="en-US" b="1" dirty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Grey vertices</a:t>
                </a:r>
                <a:r>
                  <a:rPr lang="en-US" altLang="en-US" dirty="0">
                    <a:latin typeface="Calibri" pitchFamily="34" charset="0"/>
                    <a:cs typeface="Calibri" pitchFamily="34" charset="0"/>
                  </a:rPr>
                  <a:t> are discovered but not visited. May have some adjacent white vertices</a:t>
                </a:r>
              </a:p>
              <a:p>
                <a:pPr marL="800100" lvl="1" algn="just">
                  <a:spcBef>
                    <a:spcPts val="300"/>
                  </a:spcBef>
                </a:pPr>
                <a:r>
                  <a:rPr lang="en-US" altLang="en-US" b="1" dirty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Black vertices</a:t>
                </a:r>
                <a:r>
                  <a:rPr lang="en-US" altLang="en-US" dirty="0">
                    <a:latin typeface="Calibri" pitchFamily="34" charset="0"/>
                    <a:cs typeface="Calibri" pitchFamily="34" charset="0"/>
                  </a:rPr>
                  <a:t> are discovered and visited. Adjacent to only black and grey vertices</a:t>
                </a:r>
              </a:p>
              <a:p>
                <a:pPr marL="502920" indent="-342900" algn="just">
                  <a:spcBef>
                    <a:spcPts val="0"/>
                  </a:spcBef>
                </a:pPr>
                <a:endParaRPr lang="en-US" altLang="en-US" sz="1200" dirty="0">
                  <a:latin typeface="Calibri" pitchFamily="34" charset="0"/>
                  <a:cs typeface="Calibri" pitchFamily="34" charset="0"/>
                </a:endParaRPr>
              </a:p>
              <a:p>
                <a:pPr marL="502920" indent="-342900" algn="just">
                  <a:spcBef>
                    <a:spcPts val="0"/>
                  </a:spcBef>
                </a:pPr>
                <a:r>
                  <a:rPr lang="en-US" altLang="en-US" dirty="0"/>
                  <a:t>The vertices are explored by scanning adjacency list of grey vertices</a:t>
                </a:r>
                <a:endParaRPr lang="en-US" altLang="en-US" dirty="0">
                  <a:latin typeface="Calibri" pitchFamily="34" charset="0"/>
                  <a:cs typeface="Calibri" pitchFamily="34" charset="0"/>
                </a:endParaRPr>
              </a:p>
              <a:p>
                <a:pPr marL="502920" indent="-342900" algn="just">
                  <a:spcBef>
                    <a:spcPts val="0"/>
                  </a:spcBef>
                </a:pPr>
                <a:endParaRPr lang="en-US" altLang="en-US" sz="1200" dirty="0">
                  <a:latin typeface="Calibri" pitchFamily="34" charset="0"/>
                  <a:cs typeface="Calibri" pitchFamily="34" charset="0"/>
                </a:endParaRPr>
              </a:p>
              <a:p>
                <a:pPr marL="502920" indent="-342900" algn="just">
                  <a:spcBef>
                    <a:spcPts val="0"/>
                  </a:spcBef>
                </a:pPr>
                <a:r>
                  <a:rPr lang="en-US" altLang="en-US" dirty="0">
                    <a:latin typeface="Calibri" pitchFamily="34" charset="0"/>
                    <a:cs typeface="Calibri" pitchFamily="34" charset="0"/>
                  </a:rPr>
                  <a:t>For each vertex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 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𝒗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 ∈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𝑽</m:t>
                    </m:r>
                  </m:oMath>
                </a14:m>
                <a:r>
                  <a:rPr lang="en-US" altLang="en-US" dirty="0">
                    <a:latin typeface="Calibri" pitchFamily="34" charset="0"/>
                    <a:cs typeface="Calibri" pitchFamily="34" charset="0"/>
                  </a:rPr>
                  <a:t>, the following information is maintained:</a:t>
                </a:r>
              </a:p>
              <a:p>
                <a:pPr marL="800100" lvl="1" algn="just">
                  <a:spcBef>
                    <a:spcPts val="300"/>
                  </a:spcBef>
                </a:pPr>
                <a:r>
                  <a:rPr lang="en-US" altLang="en-US" b="1" i="1" dirty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color[u]</a:t>
                </a:r>
                <a:r>
                  <a:rPr lang="en-US" altLang="en-US" dirty="0">
                    <a:latin typeface="Calibri" pitchFamily="34" charset="0"/>
                    <a:cs typeface="Calibri" pitchFamily="34" charset="0"/>
                  </a:rPr>
                  <a:t> – stores color of each vertex</a:t>
                </a:r>
              </a:p>
              <a:p>
                <a:pPr marL="800100" lvl="1" algn="just">
                  <a:spcBef>
                    <a:spcPts val="300"/>
                  </a:spcBef>
                </a:pPr>
                <a:r>
                  <a:rPr lang="en-US" altLang="en-US" b="1" i="1" dirty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π[u]</a:t>
                </a:r>
                <a:r>
                  <a:rPr lang="en-US" altLang="en-US" dirty="0">
                    <a:latin typeface="Calibri" pitchFamily="34" charset="0"/>
                    <a:cs typeface="Calibri" pitchFamily="34" charset="0"/>
                  </a:rPr>
                  <a:t> – stores predecessor of u</a:t>
                </a:r>
              </a:p>
              <a:p>
                <a:pPr marL="800100" lvl="1" algn="just">
                  <a:spcBef>
                    <a:spcPts val="300"/>
                  </a:spcBef>
                </a:pPr>
                <a:r>
                  <a:rPr lang="en-US" altLang="en-US" b="1" i="1" dirty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d[u]</a:t>
                </a:r>
                <a:r>
                  <a:rPr lang="en-US" altLang="en-US" dirty="0">
                    <a:latin typeface="Calibri" pitchFamily="34" charset="0"/>
                    <a:cs typeface="Calibri" pitchFamily="34" charset="0"/>
                  </a:rPr>
                  <a:t> – stores distance from source s to vertex u</a:t>
                </a:r>
              </a:p>
              <a:p>
                <a:pPr marL="502920" indent="-342900" algn="just">
                  <a:spcBef>
                    <a:spcPts val="0"/>
                  </a:spcBef>
                </a:pPr>
                <a:endParaRPr lang="en-US" altLang="en-US" sz="1200" dirty="0">
                  <a:latin typeface="Calibri" pitchFamily="34" charset="0"/>
                  <a:cs typeface="Calibri" pitchFamily="34" charset="0"/>
                </a:endParaRPr>
              </a:p>
              <a:p>
                <a:pPr marL="502920" indent="-342900" algn="just">
                  <a:spcBef>
                    <a:spcPts val="0"/>
                  </a:spcBef>
                </a:pPr>
                <a:endParaRPr lang="en-US" altLang="en-US" dirty="0">
                  <a:latin typeface="Calibri" pitchFamily="34" charset="0"/>
                  <a:cs typeface="Calibri" pitchFamily="34" charset="0"/>
                </a:endParaRPr>
              </a:p>
              <a:p>
                <a:pPr marL="502920" indent="-342900" algn="just">
                  <a:spcBef>
                    <a:spcPts val="0"/>
                  </a:spcBef>
                </a:pPr>
                <a:endParaRPr lang="en-US" altLang="en-US" sz="1200" dirty="0">
                  <a:latin typeface="Calibri" pitchFamily="34" charset="0"/>
                  <a:cs typeface="Calibri" pitchFamily="34" charset="0"/>
                </a:endParaRPr>
              </a:p>
              <a:p>
                <a:pPr marL="502920" indent="-342900" algn="just">
                  <a:spcBef>
                    <a:spcPts val="0"/>
                  </a:spcBef>
                </a:pPr>
                <a:endParaRPr lang="en-US" altLang="en-US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024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92280" y="1295400"/>
                <a:ext cx="10078640" cy="5562600"/>
              </a:xfrm>
              <a:blipFill>
                <a:blip r:embed="rId6"/>
                <a:stretch>
                  <a:fillRect t="-768" r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9650" y="381000"/>
            <a:ext cx="973791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Graph Traversals: Breadth-First Search (BFS)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9</a:t>
            </a:fld>
            <a:endParaRPr lang="en-US"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310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4.9|6|9.3|2.3|5|7.8|4.2|3.7|4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4|11.1|12|22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4.9|6|9.3|2.3|5|7.8|4.2|3.7|4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|26.2|5.7|8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2.1|3.1|3.7|6.6|8.6|9.8|8.8|13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5.8|6.6|6.1|16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5|1.8|4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14.1|58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18.7|7.5|7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|6.7|5.3|33.9|6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17.8|21.7|29.8|11.8|19.2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2593</TotalTime>
  <Words>4869</Words>
  <Application>Microsoft Office PowerPoint</Application>
  <PresentationFormat>Widescreen</PresentationFormat>
  <Paragraphs>1023</Paragraphs>
  <Slides>35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Calibri Light</vt:lpstr>
      <vt:lpstr>Cambria</vt:lpstr>
      <vt:lpstr>Cambria Math</vt:lpstr>
      <vt:lpstr>Comic Sans MS</vt:lpstr>
      <vt:lpstr>Times New Roman</vt:lpstr>
      <vt:lpstr>Office Theme</vt:lpstr>
      <vt:lpstr>Adjacency</vt:lpstr>
      <vt:lpstr>CSC 301 – Design and Analysis of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301 – Design and Analysis of Algorithms</dc:title>
  <dc:creator>Hasan Jamal</dc:creator>
  <cp:lastModifiedBy>Hasan Jamal</cp:lastModifiedBy>
  <cp:revision>97</cp:revision>
  <dcterms:created xsi:type="dcterms:W3CDTF">2020-07-07T04:20:41Z</dcterms:created>
  <dcterms:modified xsi:type="dcterms:W3CDTF">2020-07-23T09:44:51Z</dcterms:modified>
</cp:coreProperties>
</file>