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305" r:id="rId4"/>
    <p:sldId id="398" r:id="rId5"/>
    <p:sldId id="406" r:id="rId6"/>
    <p:sldId id="407" r:id="rId7"/>
    <p:sldId id="400" r:id="rId8"/>
    <p:sldId id="408" r:id="rId9"/>
    <p:sldId id="399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9" r:id="rId20"/>
    <p:sldId id="420" r:id="rId21"/>
    <p:sldId id="421" r:id="rId22"/>
    <p:sldId id="422" r:id="rId23"/>
    <p:sldId id="3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48"/>
    <a:srgbClr val="F8A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6" autoAdjust="0"/>
    <p:restoredTop sz="82588" autoAdjust="0"/>
  </p:normalViewPr>
  <p:slideViewPr>
    <p:cSldViewPr snapToGrid="0">
      <p:cViewPr varScale="1">
        <p:scale>
          <a:sx n="71" d="100"/>
          <a:sy n="71" d="100"/>
        </p:scale>
        <p:origin x="10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92162-C03B-4EED-A758-1005E97367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7DFF9-65BB-4D0B-BB1B-FFDBF8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3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0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6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Our strategy is to build a table to save previous results so that they don’t have to be recomputed each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72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70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0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11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0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3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30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EA41-295D-4CAC-B1D3-2A6966BA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E4177-02C8-4C00-BAF6-B0E882B30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79E7-8486-4AFB-B6B8-4618342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9D70-165A-4892-B45B-163B7DDF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8962-6BEC-4095-8D87-5B37DD6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DF85-2F41-4823-9437-3679E8E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2BBE8-9F55-4843-BBD1-590C39C5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2BDF-8250-4895-B7FD-C5D41EA6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589A-7A5D-48E2-84AF-F81E3875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E3D-9C55-4079-BBCF-2C9CD9AB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D7EE-1C63-4EFD-AD1B-007673A2D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CE5E6-19BF-48E8-82BF-E1A46BDB4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F82D-7A38-4599-843B-4D0B4667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CB7B-DDA5-4712-8D17-4801D2C2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E152-8E2C-4A8A-9FB8-9AF66363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30A6B0-EC8D-4E0D-B5FC-0EB19EECD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7692B-792B-4ED0-91B7-8F23FBA22C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7D4A-B497-43CF-B19D-F7001529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60107B-22EA-4779-B6F5-AE259CADC6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117ABB-F4D8-4CBD-A628-5C35A501B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92445-8E8E-49C4-97E1-DD00FC7389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C75C-6ED8-4B8D-B9AD-EE48CF69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C375408-CF77-4ABB-ADBC-CCEDFCB48E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79EA27-C8B4-44ED-9D29-819D3DE76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62FED-7465-4F8B-87BB-3BEFF31AF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2678-C7C9-48D2-91D3-4A15D8FD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9B51A7-AC12-4DC0-B626-1154BAB576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A8A76E-9450-43C5-BBE9-7EAE981B9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4B806-6F53-4E06-8FEE-4C046C3104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45CEE-50EE-4F1D-B90C-670F3633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479A46-4A43-4DB0-A154-AB14C85C5E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D6392-5947-44FC-9F67-CEA73B7E9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89271-66F8-46E6-93A4-3AB4D931F2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D681D2-F5B1-482D-8E1B-740DC29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7E7F57D-2391-4688-A169-37529460972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8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4221634-305B-412A-BC73-FC0665D4A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859AB-645F-44FB-8868-36BAEE6E20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F43B89-A164-4BAB-B3B4-0622DD52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E81E25-71F5-41A0-AE63-5D25D2D6748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49CA5A8-4AFE-428D-A7A5-43A6D7D69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BDF7B-976F-4945-A26B-4255B9028E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447589-285C-4815-B3F6-9E5C1DA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19A3-656B-4380-B553-CC873F34D5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9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BC4D54-ABF1-493E-9834-B0561A6860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AECA2-2101-4850-9DB2-405B2FD11D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AFC0E1-32D0-4629-A8EE-5ABFF4AB58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63A21A-4F81-4D58-A512-4BBEAEF0DA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7ED9-824B-443C-A225-B0C7D111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3547-7AA2-4417-B3A6-8473861E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A719-14E9-428A-8B38-109801E1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AEE6-8C60-46F2-82BB-E80ACCF2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2F11-177F-4CF0-A664-31330C9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4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7E6CF7-4CB3-49E1-B50E-5247F4EF6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AFF0F-C6BA-4CF6-B7D9-BB2C2DCC89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7B2A25-E43E-4D48-986A-08514404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B7C62FF-1AA6-4E80-94CA-071BB4868F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8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D98834-7413-4366-94AD-2510024BE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013D1-F76B-43FB-B619-9C9C84BF9F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1D38-06B9-452E-AC61-01D641C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841C18-D858-4094-AAA6-FFDA3FD06C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1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5393AD-7E5C-4838-BB7F-E098C65A3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DDA5F-AECA-4A84-9F98-2A9F6DC3A1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8307-6E8E-449B-A278-1915FB0C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8F01B1-98A9-43C5-AEE0-F59BF8BBDF3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C57-4846-4391-81F4-B95BCBCE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BAC0-4764-47E2-8223-A5C34935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386B-9B00-47C3-9C4D-0CCF7E63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80C6-8AF2-4D64-8D71-522AA97F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EAD7-9D37-487A-A005-42DD0F9C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A789-4226-4C8B-BC33-58EFB280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F2EA-58FF-40CD-B2F5-D9B09305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8921-D1E8-402E-9C2A-E583770E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5C883-D372-4AEF-BC0D-8B22FD3B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65CAE-5226-4C8A-9D3D-8013113D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6CFCA-E712-4F2E-B7EE-83664622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BEBB-A7A2-4D05-BEA5-31601A15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1E13-0E16-4A52-800A-AA6FA32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D3EDF-C65C-4204-9768-4DCDEBC4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BC5C6-642A-40FE-8B29-F4C882BC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9901-D4AE-4AAD-A70B-CBB84102C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4CEF8-EFBA-47CE-A413-942AEA1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2888D-1E01-4409-9DAC-C413D884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1687-6AB5-4ED3-8FA4-23DA1016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1342-6F4A-4EEE-B821-1A53547F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8AA9A-FC65-4F99-9BAC-07AA890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AFA8-6DE2-4F91-BFB6-32AEC16C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584AB-D8D9-478D-8B15-662898EB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BF37C-4323-4F9D-87D4-0959792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88A59-8BE4-4643-B039-C64C51C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1B5C-7C0F-4C63-A192-2F201818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0C12-8525-4E10-85DF-848C2936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22CB-6654-4117-AF5E-3CC600EE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EC1D-FB41-4211-AB37-C3C672E5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FF57-58DD-4EEF-AE5D-6F02F49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0259-499C-47EE-804D-913A7912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CFCE6-70D3-4D2F-8B04-6EB69E2A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48E-515F-46B7-8544-0A8A9A0F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BB0D9-8AB6-48C5-A847-20099CBE8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2DDE3-1854-4109-95A6-02C0C9AD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0052-D6C7-4B42-8893-1617AB4F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A4A9-E6CA-4B98-8BE0-EDFBF6CD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62382-1324-4D66-9B37-B20F421C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F6F5-A26C-49B3-8F5C-AF1268C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28BA-373B-4364-A4EB-C98AE596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5D08-1747-42FB-8459-9BDF47783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6F01-FCD7-428B-B7AF-1F8EE64A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F23B-4569-4B37-B9BB-C51E4CFEA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92853-E641-4759-A844-D5BF3A57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BCCBBA-09B6-4640-A937-3DB8A77569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94A11-D8C5-4E7D-B939-F2D81611AB07}"/>
              </a:ext>
            </a:extLst>
          </p:cNvPr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2EA06-5535-401E-9DBE-0A136E1F604D}"/>
              </a:ext>
            </a:extLst>
          </p:cNvPr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20B9-ADB2-457F-97C7-3435F885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4967" y="5648326"/>
            <a:ext cx="732367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C291ED5-3708-4946-B3C4-EA36CA6866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26E7-5367-4309-95DD-6A1B9FE21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511103" y="3988066"/>
            <a:ext cx="236696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425A-C5DD-4F06-96B0-90FEBC465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0475384" y="1585384"/>
            <a:ext cx="2438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tags" Target="../tags/tag8.xml"/><Relationship Id="rId6" Type="http://schemas.openxmlformats.org/officeDocument/2006/relationships/image" Target="../media/image3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6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6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6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3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>
            <a:extLst>
              <a:ext uri="{FF2B5EF4-FFF2-40B4-BE49-F238E27FC236}">
                <a16:creationId xmlns:a16="http://schemas.microsoft.com/office/drawing/2014/main" id="{A9A7F44C-A524-4480-B4E2-D9FCCF694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7792DD-518F-48EE-B3D0-B68D6677922C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8F2947-A159-4539-B1EF-19247FDBE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CSC 301 – Design and Analysis of Algorithms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8F0813-6F2D-4C7B-85EC-4A2C800AD321}"/>
              </a:ext>
            </a:extLst>
          </p:cNvPr>
          <p:cNvSpPr txBox="1">
            <a:spLocks/>
          </p:cNvSpPr>
          <p:nvPr/>
        </p:nvSpPr>
        <p:spPr>
          <a:xfrm>
            <a:off x="0" y="3505200"/>
            <a:ext cx="11245516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Instructor: Dr. M. Hasan Jamal</a:t>
            </a:r>
          </a:p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Lecture# 09: Dynamic Programming – Assembly Line Scheduling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2"/>
                <a:ext cx="10219663" cy="5614428"/>
              </a:xfrm>
            </p:spPr>
            <p:txBody>
              <a:bodyPr/>
              <a:lstStyle/>
              <a:p>
                <a:pPr algn="just" eaLnBrk="1" hangingPunct="1"/>
                <a:r>
                  <a:rPr lang="en-US" altLang="en-US" dirty="0"/>
                  <a:t>After going through a station, car can either:</a:t>
                </a:r>
              </a:p>
              <a:p>
                <a:pPr lvl="1" algn="just" eaLnBrk="1" hangingPunct="1"/>
                <a:r>
                  <a:rPr lang="en-US" altLang="en-US" dirty="0"/>
                  <a:t>Stay on same line at no cost, or</a:t>
                </a:r>
              </a:p>
              <a:p>
                <a:pPr lvl="1" algn="just" eaLnBrk="1" hangingPunct="1"/>
                <a:r>
                  <a:rPr lang="en-US" altLang="en-US" dirty="0"/>
                  <a:t>Transfer to other line: cost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/>
              </a:p>
              <a:p>
                <a:pPr algn="just" eaLnBrk="1" hangingPunct="1"/>
                <a:endParaRPr lang="en-US" altLang="en-US" sz="1200" dirty="0"/>
              </a:p>
              <a:p>
                <a:pPr algn="just"/>
                <a:r>
                  <a:rPr lang="en-US" altLang="en-US" b="1" dirty="0">
                    <a:solidFill>
                      <a:srgbClr val="FF0000"/>
                    </a:solidFill>
                  </a:rPr>
                  <a:t>Problem: </a:t>
                </a:r>
                <a:r>
                  <a:rPr lang="en-US" altLang="en-US" dirty="0"/>
                  <a:t>what stations should be chosen from line 1 and line 2 in order to </a:t>
                </a:r>
                <a:r>
                  <a:rPr lang="en-US" altLang="en-US" b="1" dirty="0">
                    <a:solidFill>
                      <a:srgbClr val="00B050"/>
                    </a:solidFill>
                  </a:rPr>
                  <a:t>minimize the total time through the factory for one car</a:t>
                </a:r>
                <a:r>
                  <a:rPr lang="en-US" altLang="en-US" dirty="0"/>
                  <a:t>?</a:t>
                </a:r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2"/>
                <a:ext cx="10219663" cy="5614428"/>
              </a:xfrm>
              <a:blipFill>
                <a:blip r:embed="rId6"/>
                <a:stretch>
                  <a:fillRect t="-760" r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8D07253-F20A-4E63-B035-1015621DD1F2}"/>
              </a:ext>
            </a:extLst>
          </p:cNvPr>
          <p:cNvGrpSpPr/>
          <p:nvPr/>
        </p:nvGrpSpPr>
        <p:grpSpPr>
          <a:xfrm>
            <a:off x="639210" y="3236356"/>
            <a:ext cx="10343359" cy="3621098"/>
            <a:chOff x="639210" y="3236356"/>
            <a:chExt cx="10343359" cy="3621098"/>
          </a:xfrm>
        </p:grpSpPr>
        <p:grpSp>
          <p:nvGrpSpPr>
            <p:cNvPr id="75" name="Group 7">
              <a:extLst>
                <a:ext uri="{FF2B5EF4-FFF2-40B4-BE49-F238E27FC236}">
                  <a16:creationId xmlns:a16="http://schemas.microsoft.com/office/drawing/2014/main" id="{FFFBBC02-658C-49E7-ABDA-2975284A7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286" y="3798330"/>
              <a:ext cx="9878283" cy="2549527"/>
              <a:chOff x="241" y="624"/>
              <a:chExt cx="5126" cy="16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Oval 8">
                    <a:extLst>
                      <a:ext uri="{FF2B5EF4-FFF2-40B4-BE49-F238E27FC236}">
                        <a16:creationId xmlns:a16="http://schemas.microsoft.com/office/drawing/2014/main" id="{930FB9E3-26C5-41D1-9167-E980FFF1C8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Oval 8">
                    <a:extLst>
                      <a:ext uri="{FF2B5EF4-FFF2-40B4-BE49-F238E27FC236}">
                        <a16:creationId xmlns:a16="http://schemas.microsoft.com/office/drawing/2014/main" id="{930FB9E3-26C5-41D1-9167-E980FFF1C8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56" y="624"/>
                    <a:ext cx="332" cy="40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Oval 9">
                    <a:extLst>
                      <a:ext uri="{FF2B5EF4-FFF2-40B4-BE49-F238E27FC236}">
                        <a16:creationId xmlns:a16="http://schemas.microsoft.com/office/drawing/2014/main" id="{D13AC0B2-1E6F-4C84-AE2C-986043D600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624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Oval 9">
                    <a:extLst>
                      <a:ext uri="{FF2B5EF4-FFF2-40B4-BE49-F238E27FC236}">
                        <a16:creationId xmlns:a16="http://schemas.microsoft.com/office/drawing/2014/main" id="{D13AC0B2-1E6F-4C84-AE2C-986043D600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80" y="624"/>
                    <a:ext cx="332" cy="403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Oval 10">
                    <a:extLst>
                      <a:ext uri="{FF2B5EF4-FFF2-40B4-BE49-F238E27FC236}">
                        <a16:creationId xmlns:a16="http://schemas.microsoft.com/office/drawing/2014/main" id="{9E6567B1-AC0D-4477-B3EA-8D972E1574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624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Oval 10">
                    <a:extLst>
                      <a:ext uri="{FF2B5EF4-FFF2-40B4-BE49-F238E27FC236}">
                        <a16:creationId xmlns:a16="http://schemas.microsoft.com/office/drawing/2014/main" id="{9E6567B1-AC0D-4477-B3EA-8D972E1574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4" y="624"/>
                    <a:ext cx="332" cy="403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12">
                    <a:extLst>
                      <a:ext uri="{FF2B5EF4-FFF2-40B4-BE49-F238E27FC236}">
                        <a16:creationId xmlns:a16="http://schemas.microsoft.com/office/drawing/2014/main" id="{ED485060-E0EE-42C2-A57B-E1D4FB100E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624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Oval 12">
                    <a:extLst>
                      <a:ext uri="{FF2B5EF4-FFF2-40B4-BE49-F238E27FC236}">
                        <a16:creationId xmlns:a16="http://schemas.microsoft.com/office/drawing/2014/main" id="{ED485060-E0EE-42C2-A57B-E1D4FB100E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00" y="624"/>
                    <a:ext cx="332" cy="403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926"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13">
                    <a:extLst>
                      <a:ext uri="{FF2B5EF4-FFF2-40B4-BE49-F238E27FC236}">
                        <a16:creationId xmlns:a16="http://schemas.microsoft.com/office/drawing/2014/main" id="{B7A04B06-69F2-4242-9366-8CA8A7F42E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5" y="624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Oval 13">
                    <a:extLst>
                      <a:ext uri="{FF2B5EF4-FFF2-40B4-BE49-F238E27FC236}">
                        <a16:creationId xmlns:a16="http://schemas.microsoft.com/office/drawing/2014/main" id="{B7A04B06-69F2-4242-9366-8CA8A7F42E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15" y="624"/>
                    <a:ext cx="332" cy="40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AutoShape 14">
                <a:extLst>
                  <a:ext uri="{FF2B5EF4-FFF2-40B4-BE49-F238E27FC236}">
                    <a16:creationId xmlns:a16="http://schemas.microsoft.com/office/drawing/2014/main" id="{81AC1EC0-9D0A-4135-83C4-2B02589384FA}"/>
                  </a:ext>
                </a:extLst>
              </p:cNvPr>
              <p:cNvCxnSpPr>
                <a:cxnSpLocks noChangeShapeType="1"/>
                <a:stCxn id="95" idx="6"/>
                <a:endCxn id="96" idx="2"/>
              </p:cNvCxnSpPr>
              <p:nvPr/>
            </p:nvCxnSpPr>
            <p:spPr bwMode="auto">
              <a:xfrm>
                <a:off x="1388" y="826"/>
                <a:ext cx="2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AutoShape 15">
                <a:extLst>
                  <a:ext uri="{FF2B5EF4-FFF2-40B4-BE49-F238E27FC236}">
                    <a16:creationId xmlns:a16="http://schemas.microsoft.com/office/drawing/2014/main" id="{5257E64D-80F5-4BC9-8563-07E7C683DE8B}"/>
                  </a:ext>
                </a:extLst>
              </p:cNvPr>
              <p:cNvCxnSpPr>
                <a:cxnSpLocks noChangeShapeType="1"/>
                <a:stCxn id="96" idx="6"/>
                <a:endCxn id="97" idx="2"/>
              </p:cNvCxnSpPr>
              <p:nvPr/>
            </p:nvCxnSpPr>
            <p:spPr bwMode="auto">
              <a:xfrm>
                <a:off x="2012" y="826"/>
                <a:ext cx="2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AutoShape 16">
                <a:extLst>
                  <a:ext uri="{FF2B5EF4-FFF2-40B4-BE49-F238E27FC236}">
                    <a16:creationId xmlns:a16="http://schemas.microsoft.com/office/drawing/2014/main" id="{A4947308-1615-4EC7-A483-24DA7C2FF792}"/>
                  </a:ext>
                </a:extLst>
              </p:cNvPr>
              <p:cNvCxnSpPr>
                <a:cxnSpLocks noChangeShapeType="1"/>
                <a:stCxn id="97" idx="6"/>
              </p:cNvCxnSpPr>
              <p:nvPr/>
            </p:nvCxnSpPr>
            <p:spPr bwMode="auto">
              <a:xfrm>
                <a:off x="2636" y="826"/>
                <a:ext cx="33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AutoShape 17">
                <a:extLst>
                  <a:ext uri="{FF2B5EF4-FFF2-40B4-BE49-F238E27FC236}">
                    <a16:creationId xmlns:a16="http://schemas.microsoft.com/office/drawing/2014/main" id="{DEE043A6-191B-48C2-A028-A530BA6E9110}"/>
                  </a:ext>
                </a:extLst>
              </p:cNvPr>
              <p:cNvCxnSpPr>
                <a:cxnSpLocks noChangeShapeType="1"/>
                <a:endCxn id="98" idx="2"/>
              </p:cNvCxnSpPr>
              <p:nvPr/>
            </p:nvCxnSpPr>
            <p:spPr bwMode="auto">
              <a:xfrm>
                <a:off x="3299" y="826"/>
                <a:ext cx="30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AutoShape 18">
                <a:extLst>
                  <a:ext uri="{FF2B5EF4-FFF2-40B4-BE49-F238E27FC236}">
                    <a16:creationId xmlns:a16="http://schemas.microsoft.com/office/drawing/2014/main" id="{86455549-1AFA-4EB1-AB91-2285E7624F3B}"/>
                  </a:ext>
                </a:extLst>
              </p:cNvPr>
              <p:cNvCxnSpPr>
                <a:cxnSpLocks noChangeShapeType="1"/>
                <a:stCxn id="98" idx="6"/>
                <a:endCxn id="99" idx="2"/>
              </p:cNvCxnSpPr>
              <p:nvPr/>
            </p:nvCxnSpPr>
            <p:spPr bwMode="auto">
              <a:xfrm>
                <a:off x="3932" y="826"/>
                <a:ext cx="28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Oval 19">
                    <a:extLst>
                      <a:ext uri="{FF2B5EF4-FFF2-40B4-BE49-F238E27FC236}">
                        <a16:creationId xmlns:a16="http://schemas.microsoft.com/office/drawing/2014/main" id="{B1858B3C-CE1B-4254-90AB-1D81AFAB9C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827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" name="Oval 19">
                    <a:extLst>
                      <a:ext uri="{FF2B5EF4-FFF2-40B4-BE49-F238E27FC236}">
                        <a16:creationId xmlns:a16="http://schemas.microsoft.com/office/drawing/2014/main" id="{B1858B3C-CE1B-4254-90AB-1D81AFAB9C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56" y="1827"/>
                    <a:ext cx="332" cy="403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Oval 20">
                    <a:extLst>
                      <a:ext uri="{FF2B5EF4-FFF2-40B4-BE49-F238E27FC236}">
                        <a16:creationId xmlns:a16="http://schemas.microsoft.com/office/drawing/2014/main" id="{ACD59987-D1A3-4432-A722-B1BD3EE443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827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6" name="Oval 20">
                    <a:extLst>
                      <a:ext uri="{FF2B5EF4-FFF2-40B4-BE49-F238E27FC236}">
                        <a16:creationId xmlns:a16="http://schemas.microsoft.com/office/drawing/2014/main" id="{ACD59987-D1A3-4432-A722-B1BD3EE443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80" y="1827"/>
                    <a:ext cx="332" cy="403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Oval 21">
                    <a:extLst>
                      <a:ext uri="{FF2B5EF4-FFF2-40B4-BE49-F238E27FC236}">
                        <a16:creationId xmlns:a16="http://schemas.microsoft.com/office/drawing/2014/main" id="{C853E6EF-A64E-47D1-8A96-5332229E56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827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Oval 21">
                    <a:extLst>
                      <a:ext uri="{FF2B5EF4-FFF2-40B4-BE49-F238E27FC236}">
                        <a16:creationId xmlns:a16="http://schemas.microsoft.com/office/drawing/2014/main" id="{C853E6EF-A64E-47D1-8A96-5332229E56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4" y="1827"/>
                    <a:ext cx="332" cy="403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Oval 23">
                    <a:extLst>
                      <a:ext uri="{FF2B5EF4-FFF2-40B4-BE49-F238E27FC236}">
                        <a16:creationId xmlns:a16="http://schemas.microsoft.com/office/drawing/2014/main" id="{1208F266-E420-4246-BCD7-2BE4318A2C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827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" name="Oval 23">
                    <a:extLst>
                      <a:ext uri="{FF2B5EF4-FFF2-40B4-BE49-F238E27FC236}">
                        <a16:creationId xmlns:a16="http://schemas.microsoft.com/office/drawing/2014/main" id="{1208F266-E420-4246-BCD7-2BE4318A2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00" y="1827"/>
                    <a:ext cx="332" cy="403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926"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Oval 24">
                    <a:extLst>
                      <a:ext uri="{FF2B5EF4-FFF2-40B4-BE49-F238E27FC236}">
                        <a16:creationId xmlns:a16="http://schemas.microsoft.com/office/drawing/2014/main" id="{B2AD8117-D511-4C59-8C84-5902F0296F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5" y="1827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9" name="Oval 24">
                    <a:extLst>
                      <a:ext uri="{FF2B5EF4-FFF2-40B4-BE49-F238E27FC236}">
                        <a16:creationId xmlns:a16="http://schemas.microsoft.com/office/drawing/2014/main" id="{B2AD8117-D511-4C59-8C84-5902F0296F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15" y="1827"/>
                    <a:ext cx="332" cy="403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AutoShape 25">
                <a:extLst>
                  <a:ext uri="{FF2B5EF4-FFF2-40B4-BE49-F238E27FC236}">
                    <a16:creationId xmlns:a16="http://schemas.microsoft.com/office/drawing/2014/main" id="{9E3A1A11-8CED-4EF0-8F9C-C83B97D70F1E}"/>
                  </a:ext>
                </a:extLst>
              </p:cNvPr>
              <p:cNvCxnSpPr>
                <a:cxnSpLocks noChangeShapeType="1"/>
                <a:stCxn id="105" idx="6"/>
                <a:endCxn id="106" idx="2"/>
              </p:cNvCxnSpPr>
              <p:nvPr/>
            </p:nvCxnSpPr>
            <p:spPr bwMode="auto">
              <a:xfrm>
                <a:off x="1388" y="2029"/>
                <a:ext cx="2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AutoShape 26">
                <a:extLst>
                  <a:ext uri="{FF2B5EF4-FFF2-40B4-BE49-F238E27FC236}">
                    <a16:creationId xmlns:a16="http://schemas.microsoft.com/office/drawing/2014/main" id="{B193476B-3F7D-43BB-8FD1-9770FE5B54E8}"/>
                  </a:ext>
                </a:extLst>
              </p:cNvPr>
              <p:cNvCxnSpPr>
                <a:cxnSpLocks noChangeShapeType="1"/>
                <a:stCxn id="106" idx="6"/>
                <a:endCxn id="107" idx="2"/>
              </p:cNvCxnSpPr>
              <p:nvPr/>
            </p:nvCxnSpPr>
            <p:spPr bwMode="auto">
              <a:xfrm>
                <a:off x="2012" y="2029"/>
                <a:ext cx="2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AutoShape 27">
                <a:extLst>
                  <a:ext uri="{FF2B5EF4-FFF2-40B4-BE49-F238E27FC236}">
                    <a16:creationId xmlns:a16="http://schemas.microsoft.com/office/drawing/2014/main" id="{72931858-AFFD-434D-9D1D-1F52097A7A1D}"/>
                  </a:ext>
                </a:extLst>
              </p:cNvPr>
              <p:cNvCxnSpPr>
                <a:cxnSpLocks noChangeShapeType="1"/>
                <a:stCxn id="107" idx="6"/>
              </p:cNvCxnSpPr>
              <p:nvPr/>
            </p:nvCxnSpPr>
            <p:spPr bwMode="auto">
              <a:xfrm>
                <a:off x="2636" y="2029"/>
                <a:ext cx="33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AutoShape 28">
                <a:extLst>
                  <a:ext uri="{FF2B5EF4-FFF2-40B4-BE49-F238E27FC236}">
                    <a16:creationId xmlns:a16="http://schemas.microsoft.com/office/drawing/2014/main" id="{4D8408F9-94A0-41BE-83B7-6752D64A089A}"/>
                  </a:ext>
                </a:extLst>
              </p:cNvPr>
              <p:cNvCxnSpPr>
                <a:cxnSpLocks noChangeShapeType="1"/>
                <a:endCxn id="108" idx="2"/>
              </p:cNvCxnSpPr>
              <p:nvPr/>
            </p:nvCxnSpPr>
            <p:spPr bwMode="auto">
              <a:xfrm>
                <a:off x="3299" y="2029"/>
                <a:ext cx="30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AutoShape 29">
                <a:extLst>
                  <a:ext uri="{FF2B5EF4-FFF2-40B4-BE49-F238E27FC236}">
                    <a16:creationId xmlns:a16="http://schemas.microsoft.com/office/drawing/2014/main" id="{1CACE96C-8540-46AC-A894-62CA0BEE3F32}"/>
                  </a:ext>
                </a:extLst>
              </p:cNvPr>
              <p:cNvCxnSpPr>
                <a:cxnSpLocks noChangeShapeType="1"/>
                <a:stCxn id="108" idx="6"/>
                <a:endCxn id="109" idx="2"/>
              </p:cNvCxnSpPr>
              <p:nvPr/>
            </p:nvCxnSpPr>
            <p:spPr bwMode="auto">
              <a:xfrm>
                <a:off x="3932" y="2029"/>
                <a:ext cx="28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AutoShape 30">
                <a:extLst>
                  <a:ext uri="{FF2B5EF4-FFF2-40B4-BE49-F238E27FC236}">
                    <a16:creationId xmlns:a16="http://schemas.microsoft.com/office/drawing/2014/main" id="{935555A2-247E-4A88-8C39-B6773E5735C7}"/>
                  </a:ext>
                </a:extLst>
              </p:cNvPr>
              <p:cNvCxnSpPr>
                <a:cxnSpLocks noChangeShapeType="1"/>
                <a:stCxn id="95" idx="5"/>
                <a:endCxn id="106" idx="1"/>
              </p:cNvCxnSpPr>
              <p:nvPr/>
            </p:nvCxnSpPr>
            <p:spPr bwMode="auto">
              <a:xfrm>
                <a:off x="1339" y="968"/>
                <a:ext cx="389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AutoShape 31">
                <a:extLst>
                  <a:ext uri="{FF2B5EF4-FFF2-40B4-BE49-F238E27FC236}">
                    <a16:creationId xmlns:a16="http://schemas.microsoft.com/office/drawing/2014/main" id="{F4F5A117-8281-40C9-B6AA-BA9FE4A9A1C4}"/>
                  </a:ext>
                </a:extLst>
              </p:cNvPr>
              <p:cNvCxnSpPr>
                <a:cxnSpLocks noChangeShapeType="1"/>
                <a:stCxn id="105" idx="7"/>
                <a:endCxn id="96" idx="3"/>
              </p:cNvCxnSpPr>
              <p:nvPr/>
            </p:nvCxnSpPr>
            <p:spPr bwMode="auto">
              <a:xfrm flipV="1">
                <a:off x="1339" y="968"/>
                <a:ext cx="389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AutoShape 32">
                <a:extLst>
                  <a:ext uri="{FF2B5EF4-FFF2-40B4-BE49-F238E27FC236}">
                    <a16:creationId xmlns:a16="http://schemas.microsoft.com/office/drawing/2014/main" id="{D0E935CD-BA26-4FDE-B433-2A303664BD07}"/>
                  </a:ext>
                </a:extLst>
              </p:cNvPr>
              <p:cNvCxnSpPr>
                <a:cxnSpLocks noChangeShapeType="1"/>
                <a:stCxn id="96" idx="5"/>
                <a:endCxn id="107" idx="1"/>
              </p:cNvCxnSpPr>
              <p:nvPr/>
            </p:nvCxnSpPr>
            <p:spPr bwMode="auto">
              <a:xfrm>
                <a:off x="1963" y="968"/>
                <a:ext cx="389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AutoShape 33">
                <a:extLst>
                  <a:ext uri="{FF2B5EF4-FFF2-40B4-BE49-F238E27FC236}">
                    <a16:creationId xmlns:a16="http://schemas.microsoft.com/office/drawing/2014/main" id="{152ED05D-CB04-41A5-8FDD-E9AD43A1B0EC}"/>
                  </a:ext>
                </a:extLst>
              </p:cNvPr>
              <p:cNvCxnSpPr>
                <a:cxnSpLocks noChangeShapeType="1"/>
                <a:stCxn id="106" idx="7"/>
                <a:endCxn id="97" idx="3"/>
              </p:cNvCxnSpPr>
              <p:nvPr/>
            </p:nvCxnSpPr>
            <p:spPr bwMode="auto">
              <a:xfrm flipV="1">
                <a:off x="1963" y="968"/>
                <a:ext cx="389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AutoShape 34">
                <a:extLst>
                  <a:ext uri="{FF2B5EF4-FFF2-40B4-BE49-F238E27FC236}">
                    <a16:creationId xmlns:a16="http://schemas.microsoft.com/office/drawing/2014/main" id="{15F9E63E-63B4-4FBB-AAEB-AE3D22F5036F}"/>
                  </a:ext>
                </a:extLst>
              </p:cNvPr>
              <p:cNvCxnSpPr>
                <a:cxnSpLocks noChangeShapeType="1"/>
                <a:stCxn id="107" idx="7"/>
              </p:cNvCxnSpPr>
              <p:nvPr/>
            </p:nvCxnSpPr>
            <p:spPr bwMode="auto">
              <a:xfrm flipV="1">
                <a:off x="2587" y="1519"/>
                <a:ext cx="187" cy="36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AutoShape 35">
                <a:extLst>
                  <a:ext uri="{FF2B5EF4-FFF2-40B4-BE49-F238E27FC236}">
                    <a16:creationId xmlns:a16="http://schemas.microsoft.com/office/drawing/2014/main" id="{0B63AC1F-8134-48D5-8FDC-2BD342E754FE}"/>
                  </a:ext>
                </a:extLst>
              </p:cNvPr>
              <p:cNvCxnSpPr>
                <a:cxnSpLocks noChangeShapeType="1"/>
                <a:stCxn id="97" idx="5"/>
              </p:cNvCxnSpPr>
              <p:nvPr/>
            </p:nvCxnSpPr>
            <p:spPr bwMode="auto">
              <a:xfrm>
                <a:off x="2587" y="968"/>
                <a:ext cx="187" cy="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AutoShape 36">
                <a:extLst>
                  <a:ext uri="{FF2B5EF4-FFF2-40B4-BE49-F238E27FC236}">
                    <a16:creationId xmlns:a16="http://schemas.microsoft.com/office/drawing/2014/main" id="{021023EE-1C02-40AA-91AA-B60F3420C922}"/>
                  </a:ext>
                </a:extLst>
              </p:cNvPr>
              <p:cNvCxnSpPr>
                <a:cxnSpLocks noChangeShapeType="1"/>
                <a:endCxn id="108" idx="1"/>
              </p:cNvCxnSpPr>
              <p:nvPr/>
            </p:nvCxnSpPr>
            <p:spPr bwMode="auto">
              <a:xfrm>
                <a:off x="3464" y="1519"/>
                <a:ext cx="185" cy="36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AutoShape 37">
                <a:extLst>
                  <a:ext uri="{FF2B5EF4-FFF2-40B4-BE49-F238E27FC236}">
                    <a16:creationId xmlns:a16="http://schemas.microsoft.com/office/drawing/2014/main" id="{8654D2C2-95F7-42FF-AB39-7CDB8F1F98BE}"/>
                  </a:ext>
                </a:extLst>
              </p:cNvPr>
              <p:cNvCxnSpPr>
                <a:cxnSpLocks noChangeShapeType="1"/>
                <a:endCxn id="98" idx="3"/>
              </p:cNvCxnSpPr>
              <p:nvPr/>
            </p:nvCxnSpPr>
            <p:spPr bwMode="auto">
              <a:xfrm flipV="1">
                <a:off x="3464" y="968"/>
                <a:ext cx="185" cy="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AutoShape 38">
                <a:extLst>
                  <a:ext uri="{FF2B5EF4-FFF2-40B4-BE49-F238E27FC236}">
                    <a16:creationId xmlns:a16="http://schemas.microsoft.com/office/drawing/2014/main" id="{3F0BE75A-A675-4BCF-BA68-E0FFF5EB3D85}"/>
                  </a:ext>
                </a:extLst>
              </p:cNvPr>
              <p:cNvCxnSpPr>
                <a:cxnSpLocks noChangeShapeType="1"/>
                <a:stCxn id="98" idx="5"/>
                <a:endCxn id="109" idx="1"/>
              </p:cNvCxnSpPr>
              <p:nvPr/>
            </p:nvCxnSpPr>
            <p:spPr bwMode="auto">
              <a:xfrm>
                <a:off x="3883" y="968"/>
                <a:ext cx="380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AutoShape 39">
                <a:extLst>
                  <a:ext uri="{FF2B5EF4-FFF2-40B4-BE49-F238E27FC236}">
                    <a16:creationId xmlns:a16="http://schemas.microsoft.com/office/drawing/2014/main" id="{72585BCE-3116-4A83-BE87-E686D723FA24}"/>
                  </a:ext>
                </a:extLst>
              </p:cNvPr>
              <p:cNvCxnSpPr>
                <a:cxnSpLocks noChangeShapeType="1"/>
                <a:stCxn id="108" idx="7"/>
                <a:endCxn id="99" idx="3"/>
              </p:cNvCxnSpPr>
              <p:nvPr/>
            </p:nvCxnSpPr>
            <p:spPr bwMode="auto">
              <a:xfrm flipV="1">
                <a:off x="3883" y="968"/>
                <a:ext cx="380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AE250C40-2617-4875-8590-45993B7BD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" y="1191"/>
                <a:ext cx="623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2CB6C"/>
                  </a:buClr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5A39D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</a:rPr>
                  <a:t>chassis enters</a:t>
                </a: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9BA51B83-C0C1-459B-B7E4-7CD5963F5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1182"/>
                <a:ext cx="607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2CB6C"/>
                  </a:buClr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5A39D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</a:rPr>
                  <a:t>completed auto exits</a:t>
                </a:r>
              </a:p>
            </p:txBody>
          </p:sp>
          <p:cxnSp>
            <p:nvCxnSpPr>
              <p:cNvPr id="127" name="AutoShape 42">
                <a:extLst>
                  <a:ext uri="{FF2B5EF4-FFF2-40B4-BE49-F238E27FC236}">
                    <a16:creationId xmlns:a16="http://schemas.microsoft.com/office/drawing/2014/main" id="{6B4AD6B4-FA1D-4953-AD59-CC9FF8BC4C18}"/>
                  </a:ext>
                </a:extLst>
              </p:cNvPr>
              <p:cNvCxnSpPr>
                <a:cxnSpLocks noChangeShapeType="1"/>
                <a:stCxn id="125" idx="0"/>
                <a:endCxn id="95" idx="2"/>
              </p:cNvCxnSpPr>
              <p:nvPr/>
            </p:nvCxnSpPr>
            <p:spPr bwMode="auto">
              <a:xfrm flipV="1">
                <a:off x="553" y="826"/>
                <a:ext cx="503" cy="36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AutoShape 43">
                <a:extLst>
                  <a:ext uri="{FF2B5EF4-FFF2-40B4-BE49-F238E27FC236}">
                    <a16:creationId xmlns:a16="http://schemas.microsoft.com/office/drawing/2014/main" id="{573A9EA9-60AA-4B06-B772-4E94566D7757}"/>
                  </a:ext>
                </a:extLst>
              </p:cNvPr>
              <p:cNvCxnSpPr>
                <a:cxnSpLocks noChangeShapeType="1"/>
                <a:stCxn id="125" idx="2"/>
                <a:endCxn id="105" idx="2"/>
              </p:cNvCxnSpPr>
              <p:nvPr/>
            </p:nvCxnSpPr>
            <p:spPr bwMode="auto">
              <a:xfrm>
                <a:off x="553" y="1579"/>
                <a:ext cx="503" cy="4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AutoShape 44">
                <a:extLst>
                  <a:ext uri="{FF2B5EF4-FFF2-40B4-BE49-F238E27FC236}">
                    <a16:creationId xmlns:a16="http://schemas.microsoft.com/office/drawing/2014/main" id="{033AB55E-F95B-46F0-8F6C-A39BF56F35A0}"/>
                  </a:ext>
                </a:extLst>
              </p:cNvPr>
              <p:cNvCxnSpPr>
                <a:cxnSpLocks noChangeShapeType="1"/>
                <a:stCxn id="99" idx="6"/>
                <a:endCxn id="126" idx="0"/>
              </p:cNvCxnSpPr>
              <p:nvPr/>
            </p:nvCxnSpPr>
            <p:spPr bwMode="auto">
              <a:xfrm>
                <a:off x="4547" y="826"/>
                <a:ext cx="516" cy="35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AutoShape 45">
                <a:extLst>
                  <a:ext uri="{FF2B5EF4-FFF2-40B4-BE49-F238E27FC236}">
                    <a16:creationId xmlns:a16="http://schemas.microsoft.com/office/drawing/2014/main" id="{4C3E372D-0575-4321-861A-81B98E44354A}"/>
                  </a:ext>
                </a:extLst>
              </p:cNvPr>
              <p:cNvCxnSpPr>
                <a:cxnSpLocks noChangeShapeType="1"/>
                <a:stCxn id="109" idx="6"/>
                <a:endCxn id="126" idx="2"/>
              </p:cNvCxnSpPr>
              <p:nvPr/>
            </p:nvCxnSpPr>
            <p:spPr bwMode="auto">
              <a:xfrm flipV="1">
                <a:off x="4547" y="1570"/>
                <a:ext cx="516" cy="4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46">
                    <a:extLst>
                      <a:ext uri="{FF2B5EF4-FFF2-40B4-BE49-F238E27FC236}">
                        <a16:creationId xmlns:a16="http://schemas.microsoft.com/office/drawing/2014/main" id="{5087C1FF-86FD-4FF6-9C7A-B12C8BEE9A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8" y="808"/>
                    <a:ext cx="192" cy="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46">
                    <a:extLst>
                      <a:ext uri="{FF2B5EF4-FFF2-40B4-BE49-F238E27FC236}">
                        <a16:creationId xmlns:a16="http://schemas.microsoft.com/office/drawing/2014/main" id="{5087C1FF-86FD-4FF6-9C7A-B12C8BEE9A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8" y="808"/>
                    <a:ext cx="192" cy="33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639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47">
                    <a:extLst>
                      <a:ext uri="{FF2B5EF4-FFF2-40B4-BE49-F238E27FC236}">
                        <a16:creationId xmlns:a16="http://schemas.microsoft.com/office/drawing/2014/main" id="{A7AD9C90-39DB-498A-AC43-B603C6B4D6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9" y="1590"/>
                    <a:ext cx="192" cy="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47">
                    <a:extLst>
                      <a:ext uri="{FF2B5EF4-FFF2-40B4-BE49-F238E27FC236}">
                        <a16:creationId xmlns:a16="http://schemas.microsoft.com/office/drawing/2014/main" id="{A7AD9C90-39DB-498A-AC43-B603C6B4D6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9" y="1590"/>
                    <a:ext cx="192" cy="33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4918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58">
                    <a:extLst>
                      <a:ext uri="{FF2B5EF4-FFF2-40B4-BE49-F238E27FC236}">
                        <a16:creationId xmlns:a16="http://schemas.microsoft.com/office/drawing/2014/main" id="{B80C5119-D072-4A16-8A46-7AEAD98698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789"/>
                    <a:ext cx="192" cy="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58">
                    <a:extLst>
                      <a:ext uri="{FF2B5EF4-FFF2-40B4-BE49-F238E27FC236}">
                        <a16:creationId xmlns:a16="http://schemas.microsoft.com/office/drawing/2014/main" id="{B80C5119-D072-4A16-8A46-7AEAD98698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04" y="789"/>
                    <a:ext cx="192" cy="33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4918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59">
                    <a:extLst>
                      <a:ext uri="{FF2B5EF4-FFF2-40B4-BE49-F238E27FC236}">
                        <a16:creationId xmlns:a16="http://schemas.microsoft.com/office/drawing/2014/main" id="{CAECD05A-DBAE-472E-B341-759F9FEEB7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" y="1596"/>
                    <a:ext cx="192" cy="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59">
                    <a:extLst>
                      <a:ext uri="{FF2B5EF4-FFF2-40B4-BE49-F238E27FC236}">
                        <a16:creationId xmlns:a16="http://schemas.microsoft.com/office/drawing/2014/main" id="{CAECD05A-DBAE-472E-B341-759F9FEEB7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18" y="1596"/>
                    <a:ext cx="192" cy="33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8197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8">
                  <a:extLst>
                    <a:ext uri="{FF2B5EF4-FFF2-40B4-BE49-F238E27FC236}">
                      <a16:creationId xmlns:a16="http://schemas.microsoft.com/office/drawing/2014/main" id="{B4E727D6-1159-4C66-9140-0C749118FD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9151" y="3236356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Oval 8">
                  <a:extLst>
                    <a:ext uri="{FF2B5EF4-FFF2-40B4-BE49-F238E27FC236}">
                      <a16:creationId xmlns:a16="http://schemas.microsoft.com/office/drawing/2014/main" id="{B4E727D6-1159-4C66-9140-0C749118FD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9151" y="3236356"/>
                  <a:ext cx="639795" cy="63976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9">
                  <a:extLst>
                    <a:ext uri="{FF2B5EF4-FFF2-40B4-BE49-F238E27FC236}">
                      <a16:creationId xmlns:a16="http://schemas.microsoft.com/office/drawing/2014/main" id="{357EABE2-16E2-48C6-B27A-5867574ABC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1658" y="3236356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Oval 9">
                  <a:extLst>
                    <a:ext uri="{FF2B5EF4-FFF2-40B4-BE49-F238E27FC236}">
                      <a16:creationId xmlns:a16="http://schemas.microsoft.com/office/drawing/2014/main" id="{357EABE2-16E2-48C6-B27A-5867574ABC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1658" y="3236356"/>
                  <a:ext cx="639795" cy="63976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10">
                  <a:extLst>
                    <a:ext uri="{FF2B5EF4-FFF2-40B4-BE49-F238E27FC236}">
                      <a16:creationId xmlns:a16="http://schemas.microsoft.com/office/drawing/2014/main" id="{2FAAF226-EBE0-458F-99B9-213920515B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4165" y="3236356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Oval 10">
                  <a:extLst>
                    <a:ext uri="{FF2B5EF4-FFF2-40B4-BE49-F238E27FC236}">
                      <a16:creationId xmlns:a16="http://schemas.microsoft.com/office/drawing/2014/main" id="{2FAAF226-EBE0-458F-99B9-213920515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94165" y="3236356"/>
                  <a:ext cx="639795" cy="639763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Oval 12">
                  <a:extLst>
                    <a:ext uri="{FF2B5EF4-FFF2-40B4-BE49-F238E27FC236}">
                      <a16:creationId xmlns:a16="http://schemas.microsoft.com/office/drawing/2014/main" id="{6540443B-2067-44A8-B9BF-8AEC3DDFA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1680" y="3236356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Oval 12">
                  <a:extLst>
                    <a:ext uri="{FF2B5EF4-FFF2-40B4-BE49-F238E27FC236}">
                      <a16:creationId xmlns:a16="http://schemas.microsoft.com/office/drawing/2014/main" id="{6540443B-2067-44A8-B9BF-8AEC3DDFA6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91680" y="3236356"/>
                  <a:ext cx="639795" cy="639763"/>
                </a:xfrm>
                <a:prstGeom prst="ellipse">
                  <a:avLst/>
                </a:prstGeom>
                <a:blipFill>
                  <a:blip r:embed="rId24"/>
                  <a:stretch>
                    <a:fillRect l="-2857"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13">
                  <a:extLst>
                    <a:ext uri="{FF2B5EF4-FFF2-40B4-BE49-F238E27FC236}">
                      <a16:creationId xmlns:a16="http://schemas.microsoft.com/office/drawing/2014/main" id="{01E9CE02-7A39-4D70-A9CF-A2974D6B9E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6843" y="3236356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0" name="Oval 13">
                  <a:extLst>
                    <a:ext uri="{FF2B5EF4-FFF2-40B4-BE49-F238E27FC236}">
                      <a16:creationId xmlns:a16="http://schemas.microsoft.com/office/drawing/2014/main" id="{01E9CE02-7A39-4D70-A9CF-A2974D6B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76843" y="3236356"/>
                  <a:ext cx="639795" cy="639763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19">
                  <a:extLst>
                    <a:ext uri="{FF2B5EF4-FFF2-40B4-BE49-F238E27FC236}">
                      <a16:creationId xmlns:a16="http://schemas.microsoft.com/office/drawing/2014/main" id="{B1134471-36D7-42BA-A49D-440D8C0CBA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0098" y="6217691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Oval 19">
                  <a:extLst>
                    <a:ext uri="{FF2B5EF4-FFF2-40B4-BE49-F238E27FC236}">
                      <a16:creationId xmlns:a16="http://schemas.microsoft.com/office/drawing/2014/main" id="{B1134471-36D7-42BA-A49D-440D8C0CB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0098" y="6217691"/>
                  <a:ext cx="639795" cy="639763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20">
                  <a:extLst>
                    <a:ext uri="{FF2B5EF4-FFF2-40B4-BE49-F238E27FC236}">
                      <a16:creationId xmlns:a16="http://schemas.microsoft.com/office/drawing/2014/main" id="{C4481D1E-04EE-4598-AD92-A367702E50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2605" y="6217691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Oval 20">
                  <a:extLst>
                    <a:ext uri="{FF2B5EF4-FFF2-40B4-BE49-F238E27FC236}">
                      <a16:creationId xmlns:a16="http://schemas.microsoft.com/office/drawing/2014/main" id="{C4481D1E-04EE-4598-AD92-A367702E5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2605" y="6217691"/>
                  <a:ext cx="639795" cy="639763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21">
                  <a:extLst>
                    <a:ext uri="{FF2B5EF4-FFF2-40B4-BE49-F238E27FC236}">
                      <a16:creationId xmlns:a16="http://schemas.microsoft.com/office/drawing/2014/main" id="{91CD917F-1674-4BBD-A399-779A13940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5112" y="6217691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Oval 21">
                  <a:extLst>
                    <a:ext uri="{FF2B5EF4-FFF2-40B4-BE49-F238E27FC236}">
                      <a16:creationId xmlns:a16="http://schemas.microsoft.com/office/drawing/2014/main" id="{91CD917F-1674-4BBD-A399-779A13940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75112" y="6217691"/>
                  <a:ext cx="639795" cy="639763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23">
                  <a:extLst>
                    <a:ext uri="{FF2B5EF4-FFF2-40B4-BE49-F238E27FC236}">
                      <a16:creationId xmlns:a16="http://schemas.microsoft.com/office/drawing/2014/main" id="{20A5C36D-C9EB-4656-BB24-49FE2F70C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72627" y="6217691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Oval 23">
                  <a:extLst>
                    <a:ext uri="{FF2B5EF4-FFF2-40B4-BE49-F238E27FC236}">
                      <a16:creationId xmlns:a16="http://schemas.microsoft.com/office/drawing/2014/main" id="{20A5C36D-C9EB-4656-BB24-49FE2F70C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72627" y="6217691"/>
                  <a:ext cx="639795" cy="639763"/>
                </a:xfrm>
                <a:prstGeom prst="ellipse">
                  <a:avLst/>
                </a:prstGeom>
                <a:blipFill>
                  <a:blip r:embed="rId29"/>
                  <a:stretch>
                    <a:fillRect l="-3810"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24">
                  <a:extLst>
                    <a:ext uri="{FF2B5EF4-FFF2-40B4-BE49-F238E27FC236}">
                      <a16:creationId xmlns:a16="http://schemas.microsoft.com/office/drawing/2014/main" id="{9C9DAF08-A7AE-418C-B86F-C6192EBD4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7790" y="6217691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5" name="Oval 24">
                  <a:extLst>
                    <a:ext uri="{FF2B5EF4-FFF2-40B4-BE49-F238E27FC236}">
                      <a16:creationId xmlns:a16="http://schemas.microsoft.com/office/drawing/2014/main" id="{9C9DAF08-A7AE-418C-B86F-C6192EBD48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57790" y="6217691"/>
                  <a:ext cx="639795" cy="639763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">
                  <a:extLst>
                    <a:ext uri="{FF2B5EF4-FFF2-40B4-BE49-F238E27FC236}">
                      <a16:creationId xmlns:a16="http://schemas.microsoft.com/office/drawing/2014/main" id="{771C574D-A0FD-4DC8-BDE0-5FBBDA6011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0175" y="4488898"/>
                  <a:ext cx="457200" cy="365760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Oval 8">
                  <a:extLst>
                    <a:ext uri="{FF2B5EF4-FFF2-40B4-BE49-F238E27FC236}">
                      <a16:creationId xmlns:a16="http://schemas.microsoft.com/office/drawing/2014/main" id="{771C574D-A0FD-4DC8-BDE0-5FBBDA60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0175" y="4488898"/>
                  <a:ext cx="457200" cy="36576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9">
                  <a:extLst>
                    <a:ext uri="{FF2B5EF4-FFF2-40B4-BE49-F238E27FC236}">
                      <a16:creationId xmlns:a16="http://schemas.microsoft.com/office/drawing/2014/main" id="{C0F156A4-0A6B-4CFC-80AF-5D11CAAE29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2682" y="4488898"/>
                  <a:ext cx="457200" cy="365760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Oval 9">
                  <a:extLst>
                    <a:ext uri="{FF2B5EF4-FFF2-40B4-BE49-F238E27FC236}">
                      <a16:creationId xmlns:a16="http://schemas.microsoft.com/office/drawing/2014/main" id="{C0F156A4-0A6B-4CFC-80AF-5D11CAAE29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2682" y="4488898"/>
                  <a:ext cx="457200" cy="36576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12">
                  <a:extLst>
                    <a:ext uri="{FF2B5EF4-FFF2-40B4-BE49-F238E27FC236}">
                      <a16:creationId xmlns:a16="http://schemas.microsoft.com/office/drawing/2014/main" id="{FC253837-3C61-4427-8044-5045A066D5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72704" y="4488898"/>
                  <a:ext cx="457200" cy="365760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Oval 12">
                  <a:extLst>
                    <a:ext uri="{FF2B5EF4-FFF2-40B4-BE49-F238E27FC236}">
                      <a16:creationId xmlns:a16="http://schemas.microsoft.com/office/drawing/2014/main" id="{FC253837-3C61-4427-8044-5045A066D5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2704" y="4488898"/>
                  <a:ext cx="457200" cy="365760"/>
                </a:xfrm>
                <a:prstGeom prst="ellipse">
                  <a:avLst/>
                </a:prstGeom>
                <a:blipFill>
                  <a:blip r:embed="rId33"/>
                  <a:stretch>
                    <a:fillRect l="-21333" r="-9333"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19">
                  <a:extLst>
                    <a:ext uri="{FF2B5EF4-FFF2-40B4-BE49-F238E27FC236}">
                      <a16:creationId xmlns:a16="http://schemas.microsoft.com/office/drawing/2014/main" id="{D85D5B4C-D413-44A3-B468-70991B0000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6298" y="5219024"/>
                  <a:ext cx="457200" cy="365760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9" name="Oval 19">
                  <a:extLst>
                    <a:ext uri="{FF2B5EF4-FFF2-40B4-BE49-F238E27FC236}">
                      <a16:creationId xmlns:a16="http://schemas.microsoft.com/office/drawing/2014/main" id="{D85D5B4C-D413-44A3-B468-70991B0000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86298" y="5219024"/>
                  <a:ext cx="457200" cy="36576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20">
                  <a:extLst>
                    <a:ext uri="{FF2B5EF4-FFF2-40B4-BE49-F238E27FC236}">
                      <a16:creationId xmlns:a16="http://schemas.microsoft.com/office/drawing/2014/main" id="{AD8D5BB6-EEA9-4620-BC69-11A5A0F8F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8805" y="5219024"/>
                  <a:ext cx="457200" cy="365760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0" name="Oval 20">
                  <a:extLst>
                    <a:ext uri="{FF2B5EF4-FFF2-40B4-BE49-F238E27FC236}">
                      <a16:creationId xmlns:a16="http://schemas.microsoft.com/office/drawing/2014/main" id="{AD8D5BB6-EEA9-4620-BC69-11A5A0F8F7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8805" y="5219024"/>
                  <a:ext cx="457200" cy="36576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23">
                  <a:extLst>
                    <a:ext uri="{FF2B5EF4-FFF2-40B4-BE49-F238E27FC236}">
                      <a16:creationId xmlns:a16="http://schemas.microsoft.com/office/drawing/2014/main" id="{22B08F29-CDE5-4FD2-819F-885AF7E039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8827" y="5219024"/>
                  <a:ext cx="457200" cy="365760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Oval 23">
                  <a:extLst>
                    <a:ext uri="{FF2B5EF4-FFF2-40B4-BE49-F238E27FC236}">
                      <a16:creationId xmlns:a16="http://schemas.microsoft.com/office/drawing/2014/main" id="{22B08F29-CDE5-4FD2-819F-885AF7E039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88827" y="5219024"/>
                  <a:ext cx="457200" cy="365760"/>
                </a:xfrm>
                <a:prstGeom prst="ellipse">
                  <a:avLst/>
                </a:prstGeom>
                <a:blipFill>
                  <a:blip r:embed="rId36"/>
                  <a:stretch>
                    <a:fillRect l="-22667" r="-9333"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24">
                  <a:extLst>
                    <a:ext uri="{FF2B5EF4-FFF2-40B4-BE49-F238E27FC236}">
                      <a16:creationId xmlns:a16="http://schemas.microsoft.com/office/drawing/2014/main" id="{6288A857-9A4B-4F5E-B3C7-675FA25DF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73990" y="5219024"/>
                  <a:ext cx="457200" cy="365760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Oval 24">
                  <a:extLst>
                    <a:ext uri="{FF2B5EF4-FFF2-40B4-BE49-F238E27FC236}">
                      <a16:creationId xmlns:a16="http://schemas.microsoft.com/office/drawing/2014/main" id="{6288A857-9A4B-4F5E-B3C7-675FA25DF9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73990" y="5219024"/>
                  <a:ext cx="457200" cy="365760"/>
                </a:xfrm>
                <a:prstGeom prst="ellipse">
                  <a:avLst/>
                </a:prstGeom>
                <a:blipFill>
                  <a:blip r:embed="rId37"/>
                  <a:stretch>
                    <a:fillRect l="-4000"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Rectangle 40">
              <a:extLst>
                <a:ext uri="{FF2B5EF4-FFF2-40B4-BE49-F238E27FC236}">
                  <a16:creationId xmlns:a16="http://schemas.microsoft.com/office/drawing/2014/main" id="{705B7B19-5505-4092-AFFA-BFB1C2F1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14" y="3748561"/>
              <a:ext cx="1874842" cy="6159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assembly line 1</a:t>
              </a:r>
            </a:p>
          </p:txBody>
        </p:sp>
        <p:sp>
          <p:nvSpPr>
            <p:cNvPr id="94" name="Rectangle 40">
              <a:extLst>
                <a:ext uri="{FF2B5EF4-FFF2-40B4-BE49-F238E27FC236}">
                  <a16:creationId xmlns:a16="http://schemas.microsoft.com/office/drawing/2014/main" id="{A3818984-A6CA-402D-90D8-13451D2E7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10" y="5780090"/>
              <a:ext cx="1874842" cy="6159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assembly line 2</a:t>
              </a:r>
            </a:p>
          </p:txBody>
        </p:sp>
      </p:grpSp>
      <p:grpSp>
        <p:nvGrpSpPr>
          <p:cNvPr id="6149" name="Group 6148">
            <a:extLst>
              <a:ext uri="{FF2B5EF4-FFF2-40B4-BE49-F238E27FC236}">
                <a16:creationId xmlns:a16="http://schemas.microsoft.com/office/drawing/2014/main" id="{7E65D381-6B80-4476-A1B8-21779B6AA988}"/>
              </a:ext>
            </a:extLst>
          </p:cNvPr>
          <p:cNvGrpSpPr/>
          <p:nvPr/>
        </p:nvGrpSpPr>
        <p:grpSpPr>
          <a:xfrm>
            <a:off x="1892512" y="3998356"/>
            <a:ext cx="8419519" cy="2171157"/>
            <a:chOff x="1892512" y="3998356"/>
            <a:chExt cx="8419519" cy="2171157"/>
          </a:xfrm>
        </p:grpSpPr>
        <p:sp>
          <p:nvSpPr>
            <p:cNvPr id="2" name="Line 134">
              <a:extLst>
                <a:ext uri="{FF2B5EF4-FFF2-40B4-BE49-F238E27FC236}">
                  <a16:creationId xmlns:a16="http://schemas.microsoft.com/office/drawing/2014/main" id="{C5BB84B7-9D8E-4CC4-B5C5-50C1B1A16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5267" y="3998356"/>
              <a:ext cx="696764" cy="391437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Line 135">
              <a:extLst>
                <a:ext uri="{FF2B5EF4-FFF2-40B4-BE49-F238E27FC236}">
                  <a16:creationId xmlns:a16="http://schemas.microsoft.com/office/drawing/2014/main" id="{C8ABB98B-6ECA-44CF-A6A6-E87B43376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47296" y="4609542"/>
              <a:ext cx="547821" cy="108371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Line 136">
              <a:extLst>
                <a:ext uri="{FF2B5EF4-FFF2-40B4-BE49-F238E27FC236}">
                  <a16:creationId xmlns:a16="http://schemas.microsoft.com/office/drawing/2014/main" id="{A2E3EB4C-6042-465E-8BBF-857675C7F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7339" y="6169513"/>
              <a:ext cx="457200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" name="Line 137">
              <a:extLst>
                <a:ext uri="{FF2B5EF4-FFF2-40B4-BE49-F238E27FC236}">
                  <a16:creationId xmlns:a16="http://schemas.microsoft.com/office/drawing/2014/main" id="{4556E514-9093-4E30-9DEA-B87E63248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6060" y="4344430"/>
              <a:ext cx="380327" cy="555627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" name="Line 138">
              <a:extLst>
                <a:ext uri="{FF2B5EF4-FFF2-40B4-BE49-F238E27FC236}">
                  <a16:creationId xmlns:a16="http://schemas.microsoft.com/office/drawing/2014/main" id="{4AFDFFCE-BDD3-4C0B-B339-C2F96E8D0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0468" y="4607956"/>
              <a:ext cx="566153" cy="1074183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" name="Line 139">
              <a:extLst>
                <a:ext uri="{FF2B5EF4-FFF2-40B4-BE49-F238E27FC236}">
                  <a16:creationId xmlns:a16="http://schemas.microsoft.com/office/drawing/2014/main" id="{1D6867E2-DD0A-4AE6-98D8-1376EE881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3495" y="4490485"/>
              <a:ext cx="609600" cy="114300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" name="Line 138">
              <a:extLst>
                <a:ext uri="{FF2B5EF4-FFF2-40B4-BE49-F238E27FC236}">
                  <a16:creationId xmlns:a16="http://schemas.microsoft.com/office/drawing/2014/main" id="{325B1695-320D-4871-9A52-2306654A7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2512" y="4316926"/>
              <a:ext cx="769116" cy="45613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8528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10219663" cy="5175889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Brute force solution:</a:t>
            </a:r>
          </a:p>
          <a:p>
            <a:pPr lvl="1" algn="just" eaLnBrk="1" hangingPunct="1"/>
            <a:r>
              <a:rPr lang="en-US" altLang="en-US" dirty="0"/>
              <a:t>Enumerate all possibilities of selecting stations</a:t>
            </a:r>
          </a:p>
          <a:p>
            <a:pPr lvl="1" algn="just" eaLnBrk="1" hangingPunct="1"/>
            <a:r>
              <a:rPr lang="en-US" altLang="en-US" dirty="0"/>
              <a:t>Compute how long it takes in each case and choose the best one</a:t>
            </a:r>
            <a:endParaRPr lang="en-US" altLang="en-US" sz="1200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There are </a:t>
            </a:r>
            <a:r>
              <a:rPr lang="en-US" altLang="en-US" dirty="0">
                <a:latin typeface="Comic Sans MS" panose="030F0702030302020204" pitchFamily="66" charset="0"/>
              </a:rPr>
              <a:t>2</a:t>
            </a:r>
            <a:r>
              <a:rPr lang="en-US" altLang="en-US" baseline="30000" dirty="0">
                <a:latin typeface="Comic Sans MS" panose="030F0702030302020204" pitchFamily="66" charset="0"/>
              </a:rPr>
              <a:t>n</a:t>
            </a:r>
            <a:r>
              <a:rPr lang="en-US" altLang="en-US" dirty="0"/>
              <a:t> possible ways to choose stations</a:t>
            </a:r>
          </a:p>
          <a:p>
            <a:pPr eaLnBrk="1" hangingPunct="1"/>
            <a:r>
              <a:rPr lang="en-US" altLang="en-US" dirty="0"/>
              <a:t>Infeasible when </a:t>
            </a:r>
            <a:r>
              <a:rPr lang="en-US" altLang="en-US" dirty="0">
                <a:latin typeface="Comic Sans MS" panose="030F0702030302020204" pitchFamily="66" charset="0"/>
              </a:rPr>
              <a:t>n</a:t>
            </a:r>
            <a:r>
              <a:rPr lang="en-US" altLang="en-US" dirty="0"/>
              <a:t> is large!!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135" name="Group 4">
            <a:extLst>
              <a:ext uri="{FF2B5EF4-FFF2-40B4-BE49-F238E27FC236}">
                <a16:creationId xmlns:a16="http://schemas.microsoft.com/office/drawing/2014/main" id="{89F3A575-21AC-4338-8FF3-4E71FA4F1E15}"/>
              </a:ext>
            </a:extLst>
          </p:cNvPr>
          <p:cNvGrpSpPr>
            <a:grpSpLocks/>
          </p:cNvGrpSpPr>
          <p:nvPr/>
        </p:nvGrpSpPr>
        <p:grpSpPr bwMode="auto">
          <a:xfrm>
            <a:off x="2518835" y="2852188"/>
            <a:ext cx="6542087" cy="1673225"/>
            <a:chOff x="746" y="2869"/>
            <a:chExt cx="4121" cy="1054"/>
          </a:xfrm>
        </p:grpSpPr>
        <p:grpSp>
          <p:nvGrpSpPr>
            <p:cNvPr id="136" name="Group 5">
              <a:extLst>
                <a:ext uri="{FF2B5EF4-FFF2-40B4-BE49-F238E27FC236}">
                  <a16:creationId xmlns:a16="http://schemas.microsoft.com/office/drawing/2014/main" id="{977FB9E7-ECA3-4873-A755-21DEA4437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6" y="3050"/>
              <a:ext cx="2075" cy="192"/>
              <a:chOff x="1502" y="2762"/>
              <a:chExt cx="2075" cy="192"/>
            </a:xfrm>
          </p:grpSpPr>
          <p:sp>
            <p:nvSpPr>
              <p:cNvPr id="147" name="Rectangle 6">
                <a:extLst>
                  <a:ext uri="{FF2B5EF4-FFF2-40B4-BE49-F238E27FC236}">
                    <a16:creationId xmlns:a16="http://schemas.microsoft.com/office/drawing/2014/main" id="{9523CD68-CB9A-49F3-BA7E-F8DEF895D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148" name="Rectangle 7">
                <a:extLst>
                  <a:ext uri="{FF2B5EF4-FFF2-40B4-BE49-F238E27FC236}">
                    <a16:creationId xmlns:a16="http://schemas.microsoft.com/office/drawing/2014/main" id="{BD1AF6CD-46FB-4AA9-87F9-732333813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149" name="Rectangle 8">
                <a:extLst>
                  <a:ext uri="{FF2B5EF4-FFF2-40B4-BE49-F238E27FC236}">
                    <a16:creationId xmlns:a16="http://schemas.microsoft.com/office/drawing/2014/main" id="{D6A99859-DE60-4D05-A4D8-935D916F2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150" name="Rectangle 9">
                <a:extLst>
                  <a:ext uri="{FF2B5EF4-FFF2-40B4-BE49-F238E27FC236}">
                    <a16:creationId xmlns:a16="http://schemas.microsoft.com/office/drawing/2014/main" id="{F53EBE5E-030E-454D-9170-56C85BF75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151" name="Rectangle 10">
                <a:extLst>
                  <a:ext uri="{FF2B5EF4-FFF2-40B4-BE49-F238E27FC236}">
                    <a16:creationId xmlns:a16="http://schemas.microsoft.com/office/drawing/2014/main" id="{324D9641-FC80-4E4B-B9FF-DF54764D7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" name="Rectangle 11">
                <a:extLst>
                  <a:ext uri="{FF2B5EF4-FFF2-40B4-BE49-F238E27FC236}">
                    <a16:creationId xmlns:a16="http://schemas.microsoft.com/office/drawing/2014/main" id="{D9CA90E4-A1CE-4D62-89B8-1C45B5DA8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" name="Rectangle 12">
                <a:extLst>
                  <a:ext uri="{FF2B5EF4-FFF2-40B4-BE49-F238E27FC236}">
                    <a16:creationId xmlns:a16="http://schemas.microsoft.com/office/drawing/2014/main" id="{28A49DE9-95C2-4EBD-AC09-5CA1C7E47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4" name="Rectangle 13">
                <a:extLst>
                  <a:ext uri="{FF2B5EF4-FFF2-40B4-BE49-F238E27FC236}">
                    <a16:creationId xmlns:a16="http://schemas.microsoft.com/office/drawing/2014/main" id="{76B4C36E-3220-4A7B-A999-4C09F1A7E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</p:grpSp>
        <p:sp>
          <p:nvSpPr>
            <p:cNvPr id="137" name="Line 14">
              <a:extLst>
                <a:ext uri="{FF2B5EF4-FFF2-40B4-BE49-F238E27FC236}">
                  <a16:creationId xmlns:a16="http://schemas.microsoft.com/office/drawing/2014/main" id="{B266CDBD-D454-4FFF-99A5-E3144D54C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2" y="3146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5">
              <a:extLst>
                <a:ext uri="{FF2B5EF4-FFF2-40B4-BE49-F238E27FC236}">
                  <a16:creationId xmlns:a16="http://schemas.microsoft.com/office/drawing/2014/main" id="{A4B2741F-10AC-4549-8AFF-A6DE3F875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4" y="3293"/>
              <a:ext cx="15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Text Box 16">
              <a:extLst>
                <a:ext uri="{FF2B5EF4-FFF2-40B4-BE49-F238E27FC236}">
                  <a16:creationId xmlns:a16="http://schemas.microsoft.com/office/drawing/2014/main" id="{390F42D6-99A8-4B86-828C-43CAB8762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" y="3519"/>
              <a:ext cx="13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 if choosing line 1 </a:t>
              </a:r>
            </a:p>
            <a:p>
              <a:pPr eaLnBrk="1" hangingPunct="1"/>
              <a:r>
                <a:rPr lang="en-US" altLang="en-US"/>
                <a:t>at step </a:t>
              </a:r>
              <a:r>
                <a:rPr lang="en-US" altLang="en-US">
                  <a:latin typeface="Comic Sans MS" panose="030F0702030302020204" pitchFamily="66" charset="0"/>
                </a:rPr>
                <a:t>j (= n)</a:t>
              </a:r>
            </a:p>
          </p:txBody>
        </p:sp>
        <p:sp>
          <p:nvSpPr>
            <p:cNvPr id="140" name="Text Box 17">
              <a:extLst>
                <a:ext uri="{FF2B5EF4-FFF2-40B4-BE49-F238E27FC236}">
                  <a16:creationId xmlns:a16="http://schemas.microsoft.com/office/drawing/2014/main" id="{E9DFC676-F1E5-4484-8269-43E0995F4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" y="286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141" name="Text Box 18">
              <a:extLst>
                <a:ext uri="{FF2B5EF4-FFF2-40B4-BE49-F238E27FC236}">
                  <a16:creationId xmlns:a16="http://schemas.microsoft.com/office/drawing/2014/main" id="{6B965B87-A164-4D50-A58B-A6C0FAEA2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286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142" name="Text Box 19">
              <a:extLst>
                <a:ext uri="{FF2B5EF4-FFF2-40B4-BE49-F238E27FC236}">
                  <a16:creationId xmlns:a16="http://schemas.microsoft.com/office/drawing/2014/main" id="{AFB55D10-C1A5-43FE-BFAB-FAAB0466B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5" y="286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3</a:t>
              </a:r>
            </a:p>
          </p:txBody>
        </p:sp>
        <p:sp>
          <p:nvSpPr>
            <p:cNvPr id="143" name="Text Box 20">
              <a:extLst>
                <a:ext uri="{FF2B5EF4-FFF2-40B4-BE49-F238E27FC236}">
                  <a16:creationId xmlns:a16="http://schemas.microsoft.com/office/drawing/2014/main" id="{E70DC9E5-65BD-42CD-8F21-F5F28A644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286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4</a:t>
              </a:r>
            </a:p>
          </p:txBody>
        </p:sp>
        <p:sp>
          <p:nvSpPr>
            <p:cNvPr id="144" name="Text Box 21">
              <a:extLst>
                <a:ext uri="{FF2B5EF4-FFF2-40B4-BE49-F238E27FC236}">
                  <a16:creationId xmlns:a16="http://schemas.microsoft.com/office/drawing/2014/main" id="{986CE9E8-F75B-43D5-A713-736A5DE9C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8" y="286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n</a:t>
              </a:r>
            </a:p>
          </p:txBody>
        </p:sp>
        <p:sp>
          <p:nvSpPr>
            <p:cNvPr id="145" name="Text Box 22">
              <a:extLst>
                <a:ext uri="{FF2B5EF4-FFF2-40B4-BE49-F238E27FC236}">
                  <a16:creationId xmlns:a16="http://schemas.microsoft.com/office/drawing/2014/main" id="{70EA63D5-D95A-4314-81CA-72D1D1823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3519"/>
              <a:ext cx="13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 if choosing line 2 </a:t>
              </a:r>
            </a:p>
            <a:p>
              <a:pPr eaLnBrk="1" hangingPunct="1"/>
              <a:r>
                <a:rPr lang="en-US" altLang="en-US"/>
                <a:t>at step </a:t>
              </a:r>
              <a:r>
                <a:rPr lang="en-US" altLang="en-US">
                  <a:latin typeface="Comic Sans MS" panose="030F0702030302020204" pitchFamily="66" charset="0"/>
                </a:rPr>
                <a:t>j (= 3)</a:t>
              </a:r>
            </a:p>
          </p:txBody>
        </p:sp>
        <p:sp>
          <p:nvSpPr>
            <p:cNvPr id="146" name="Line 23">
              <a:extLst>
                <a:ext uri="{FF2B5EF4-FFF2-40B4-BE49-F238E27FC236}">
                  <a16:creationId xmlns:a16="http://schemas.microsoft.com/office/drawing/2014/main" id="{663889A8-F160-401E-ADFB-126444948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3" y="3287"/>
              <a:ext cx="64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04524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3"/>
                <a:ext cx="10219663" cy="3344194"/>
              </a:xfrm>
            </p:spPr>
            <p:txBody>
              <a:bodyPr/>
              <a:lstStyle/>
              <a:p>
                <a:pPr marL="571500" indent="-457200" algn="just" eaLnBrk="1" hangingPunct="1">
                  <a:buClr>
                    <a:srgbClr val="FF0000"/>
                  </a:buClr>
                  <a:buFont typeface="+mj-lt"/>
                  <a:buAutoNum type="arabicPeriod"/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Structure of the Optimal Solution</a:t>
                </a:r>
              </a:p>
              <a:p>
                <a:pPr algn="just" eaLnBrk="1" hangingPunct="1"/>
                <a:r>
                  <a:rPr lang="en-US" altLang="en-US" dirty="0"/>
                  <a:t>How do we compute the minimum time of going through a station?</a:t>
                </a:r>
              </a:p>
              <a:p>
                <a:pPr algn="just" eaLnBrk="1" hangingPunct="1"/>
                <a:endParaRPr lang="en-US" altLang="en-US" sz="1200" dirty="0"/>
              </a:p>
              <a:p>
                <a:pPr algn="just" eaLnBrk="1" hangingPunct="1"/>
                <a:r>
                  <a:rPr lang="en-US" altLang="en-US" dirty="0"/>
                  <a:t>Let’s consider all possible ways to get from the starting point through station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 algn="just" eaLnBrk="1" hangingPunct="1"/>
                <a:r>
                  <a:rPr lang="en-US" altLang="en-US" dirty="0"/>
                  <a:t>We have two choices of how to get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2" eaLnBrk="1" hangingPunct="1"/>
                <a:r>
                  <a:rPr lang="en-US" altLang="en-US" dirty="0"/>
                  <a:t>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, then directly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  <a:p>
                <a:pPr lvl="2" eaLnBrk="1" hangingPunct="1"/>
                <a:r>
                  <a:rPr lang="en-US" altLang="en-US" dirty="0"/>
                  <a:t>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, then transfer over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114300" indent="0" algn="just" eaLnBrk="1" hangingPunct="1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3"/>
                <a:ext cx="10219663" cy="3344194"/>
              </a:xfrm>
              <a:blipFill>
                <a:blip r:embed="rId6"/>
                <a:stretch>
                  <a:fillRect t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F84275-8C4E-4B36-8549-C1A7EF27B27D}"/>
              </a:ext>
            </a:extLst>
          </p:cNvPr>
          <p:cNvGrpSpPr/>
          <p:nvPr/>
        </p:nvGrpSpPr>
        <p:grpSpPr>
          <a:xfrm>
            <a:off x="2862311" y="3956595"/>
            <a:ext cx="4987925" cy="2670175"/>
            <a:chOff x="1727200" y="3467100"/>
            <a:chExt cx="4987925" cy="2670175"/>
          </a:xfrm>
        </p:grpSpPr>
        <p:grpSp>
          <p:nvGrpSpPr>
            <p:cNvPr id="26" name="Group 4">
              <a:extLst>
                <a:ext uri="{FF2B5EF4-FFF2-40B4-BE49-F238E27FC236}">
                  <a16:creationId xmlns:a16="http://schemas.microsoft.com/office/drawing/2014/main" id="{652B3ECC-FA93-461B-BA11-3237EC587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7988" y="3467100"/>
              <a:ext cx="3767137" cy="2670175"/>
              <a:chOff x="2618" y="2091"/>
              <a:chExt cx="2373" cy="1682"/>
            </a:xfrm>
          </p:grpSpPr>
          <p:sp>
            <p:nvSpPr>
              <p:cNvPr id="29" name="Oval 5">
                <a:extLst>
                  <a:ext uri="{FF2B5EF4-FFF2-40B4-BE49-F238E27FC236}">
                    <a16:creationId xmlns:a16="http://schemas.microsoft.com/office/drawing/2014/main" id="{9470D65E-0C08-4FB7-BF12-541F398B9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2346"/>
                <a:ext cx="316" cy="32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mic Sans MS" panose="030F0702030302020204" pitchFamily="66" charset="0"/>
                  </a:rPr>
                  <a:t>a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1,j</a:t>
                </a:r>
                <a:endParaRPr lang="en-US" altLang="en-US" i="1" baseline="-25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0" name="Oval 6">
                <a:extLst>
                  <a:ext uri="{FF2B5EF4-FFF2-40B4-BE49-F238E27FC236}">
                    <a16:creationId xmlns:a16="http://schemas.microsoft.com/office/drawing/2014/main" id="{A0DDE0F4-B3B1-4D79-B969-ECA84A85E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2346"/>
                <a:ext cx="316" cy="32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mic Sans MS" panose="030F0702030302020204" pitchFamily="66" charset="0"/>
                  </a:rPr>
                  <a:t>a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1,j-1</a:t>
                </a:r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1" name="Oval 7">
                <a:extLst>
                  <a:ext uri="{FF2B5EF4-FFF2-40B4-BE49-F238E27FC236}">
                    <a16:creationId xmlns:a16="http://schemas.microsoft.com/office/drawing/2014/main" id="{DB4BEB31-BFB5-45DD-B8EE-8C82A030E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3245"/>
                <a:ext cx="316" cy="32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mic Sans MS" panose="030F0702030302020204" pitchFamily="66" charset="0"/>
                  </a:rPr>
                  <a:t>a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2,j-1</a:t>
                </a:r>
                <a:endParaRPr lang="en-US" altLang="en-US" i="1" baseline="-25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2" name="Oval 8">
                <a:extLst>
                  <a:ext uri="{FF2B5EF4-FFF2-40B4-BE49-F238E27FC236}">
                    <a16:creationId xmlns:a16="http://schemas.microsoft.com/office/drawing/2014/main" id="{9E58139C-96BF-40F3-9C2B-12B4D8000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2784"/>
                <a:ext cx="316" cy="32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mic Sans MS" panose="030F0702030302020204" pitchFamily="66" charset="0"/>
                  </a:rPr>
                  <a:t>t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2,j-1</a:t>
                </a:r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A5E1FABB-B331-4AB5-9A75-DA0BDE58D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" y="2102"/>
                <a:ext cx="3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Comic Sans MS" panose="030F0702030302020204" pitchFamily="66" charset="0"/>
                  </a:rPr>
                  <a:t>S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1,j</a:t>
                </a:r>
              </a:p>
            </p:txBody>
          </p:sp>
          <p:sp>
            <p:nvSpPr>
              <p:cNvPr id="34" name="Text Box 10">
                <a:extLst>
                  <a:ext uri="{FF2B5EF4-FFF2-40B4-BE49-F238E27FC236}">
                    <a16:creationId xmlns:a16="http://schemas.microsoft.com/office/drawing/2014/main" id="{40062701-D111-4D83-B055-006B58C29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6" y="2091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Comic Sans MS" panose="030F0702030302020204" pitchFamily="66" charset="0"/>
                  </a:rPr>
                  <a:t>S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1,j-1</a:t>
                </a:r>
              </a:p>
            </p:txBody>
          </p:sp>
          <p:sp>
            <p:nvSpPr>
              <p:cNvPr id="35" name="Text Box 11">
                <a:extLst>
                  <a:ext uri="{FF2B5EF4-FFF2-40B4-BE49-F238E27FC236}">
                    <a16:creationId xmlns:a16="http://schemas.microsoft.com/office/drawing/2014/main" id="{0469D766-7704-4A25-B692-8B05466219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8" y="3542"/>
                <a:ext cx="4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Comic Sans MS" panose="030F0702030302020204" pitchFamily="66" charset="0"/>
                  </a:rPr>
                  <a:t>S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2,j-1</a:t>
                </a:r>
              </a:p>
            </p:txBody>
          </p:sp>
          <p:sp>
            <p:nvSpPr>
              <p:cNvPr id="36" name="Line 12">
                <a:extLst>
                  <a:ext uri="{FF2B5EF4-FFF2-40B4-BE49-F238E27FC236}">
                    <a16:creationId xmlns:a16="http://schemas.microsoft.com/office/drawing/2014/main" id="{737FC628-062F-48C8-BC0E-8F1439B5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2511"/>
                <a:ext cx="5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5E8F4772-AB2A-4053-8B40-D7A75D8EB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409"/>
                <a:ext cx="5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2CAB5AD9-39D0-4BAE-8FAF-39939359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7" y="2511"/>
                <a:ext cx="7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5">
                <a:extLst>
                  <a:ext uri="{FF2B5EF4-FFF2-40B4-BE49-F238E27FC236}">
                    <a16:creationId xmlns:a16="http://schemas.microsoft.com/office/drawing/2014/main" id="{BE3EBC00-5DB0-4318-B11D-E9025C4CC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2" y="3075"/>
                <a:ext cx="271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6A136352-EA89-40DF-8985-D07777307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6" y="2612"/>
                <a:ext cx="293" cy="2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C189397C-EC0B-4044-B881-383D6749B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8" y="2500"/>
                <a:ext cx="5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DEFBDA72-95EC-4C9F-9093-12EF4BB8C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2" y="3415"/>
                <a:ext cx="5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71BDE15E-1A83-419F-8DF2-85495AE46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200" y="3859213"/>
              <a:ext cx="806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Line 1</a:t>
              </a: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9E55BC9A-FB07-4913-89C6-585ED7B00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63" y="5343525"/>
              <a:ext cx="806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Line 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02183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3"/>
                <a:ext cx="10219663" cy="3344194"/>
              </a:xfrm>
            </p:spPr>
            <p:txBody>
              <a:bodyPr/>
              <a:lstStyle/>
              <a:p>
                <a:pPr marL="571500" indent="-457200" algn="just" eaLnBrk="1" hangingPunct="1">
                  <a:buClr>
                    <a:srgbClr val="FF0000"/>
                  </a:buClr>
                  <a:buFont typeface="+mj-lt"/>
                  <a:buAutoNum type="arabicPeriod"/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Structure of the Optimal Solution</a:t>
                </a:r>
              </a:p>
              <a:p>
                <a:pPr algn="just" eaLnBrk="1" hangingPunct="1"/>
                <a:r>
                  <a:rPr lang="en-US" altLang="en-US" dirty="0"/>
                  <a:t>Suppose that the fastest way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is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 algn="just" eaLnBrk="1" hangingPunct="1"/>
                <a:r>
                  <a:rPr lang="en-US" altLang="en-US" dirty="0"/>
                  <a:t>We must have taken a fastest way from entry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en-US" b="0" dirty="0"/>
              </a:p>
              <a:p>
                <a:pPr lvl="1" algn="just" eaLnBrk="1" hangingPunct="1"/>
                <a:r>
                  <a:rPr lang="en-US" altLang="en-US" dirty="0"/>
                  <a:t>If there were a faster way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, we would have used it instead</a:t>
                </a:r>
              </a:p>
              <a:p>
                <a:pPr algn="just" eaLnBrk="1" hangingPunct="1"/>
                <a:endParaRPr lang="en-US" altLang="en-US" sz="1200" dirty="0"/>
              </a:p>
              <a:p>
                <a:pPr algn="just" eaLnBrk="1" hangingPunct="1"/>
                <a:r>
                  <a:rPr lang="en-US" altLang="en-US" dirty="0"/>
                  <a:t>Same is the case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3"/>
                <a:ext cx="10219663" cy="3344194"/>
              </a:xfrm>
              <a:blipFill>
                <a:blip r:embed="rId6"/>
                <a:stretch>
                  <a:fillRect t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FE72A3-30DB-4DA3-92EC-D33F008CD5F4}"/>
              </a:ext>
            </a:extLst>
          </p:cNvPr>
          <p:cNvGrpSpPr/>
          <p:nvPr/>
        </p:nvGrpSpPr>
        <p:grpSpPr>
          <a:xfrm>
            <a:off x="2862311" y="3956595"/>
            <a:ext cx="4987925" cy="2670175"/>
            <a:chOff x="1727200" y="3467100"/>
            <a:chExt cx="4987925" cy="2670175"/>
          </a:xfrm>
        </p:grpSpPr>
        <p:grpSp>
          <p:nvGrpSpPr>
            <p:cNvPr id="60" name="Group 4">
              <a:extLst>
                <a:ext uri="{FF2B5EF4-FFF2-40B4-BE49-F238E27FC236}">
                  <a16:creationId xmlns:a16="http://schemas.microsoft.com/office/drawing/2014/main" id="{D01CB29B-77C6-4519-8D11-37A11A5E5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7988" y="3467100"/>
              <a:ext cx="3767137" cy="2670175"/>
              <a:chOff x="2618" y="2091"/>
              <a:chExt cx="2373" cy="1682"/>
            </a:xfrm>
          </p:grpSpPr>
          <p:sp>
            <p:nvSpPr>
              <p:cNvPr id="63" name="Oval 5">
                <a:extLst>
                  <a:ext uri="{FF2B5EF4-FFF2-40B4-BE49-F238E27FC236}">
                    <a16:creationId xmlns:a16="http://schemas.microsoft.com/office/drawing/2014/main" id="{C5119138-1C02-4E88-B5F7-3A55CD5CD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2346"/>
                <a:ext cx="316" cy="32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mic Sans MS" panose="030F0702030302020204" pitchFamily="66" charset="0"/>
                  </a:rPr>
                  <a:t>a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1,j</a:t>
                </a:r>
                <a:endParaRPr lang="en-US" altLang="en-US" i="1" baseline="-25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4" name="Oval 6">
                <a:extLst>
                  <a:ext uri="{FF2B5EF4-FFF2-40B4-BE49-F238E27FC236}">
                    <a16:creationId xmlns:a16="http://schemas.microsoft.com/office/drawing/2014/main" id="{377F2D98-C9A5-4624-AE3B-C05A7AC8F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2346"/>
                <a:ext cx="316" cy="322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mic Sans MS" panose="030F0702030302020204" pitchFamily="66" charset="0"/>
                  </a:rPr>
                  <a:t>a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1,j-1</a:t>
                </a:r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5" name="Oval 7">
                <a:extLst>
                  <a:ext uri="{FF2B5EF4-FFF2-40B4-BE49-F238E27FC236}">
                    <a16:creationId xmlns:a16="http://schemas.microsoft.com/office/drawing/2014/main" id="{16C12ED1-5BA5-44A7-994C-A0C3FC45F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3245"/>
                <a:ext cx="316" cy="32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mic Sans MS" panose="030F0702030302020204" pitchFamily="66" charset="0"/>
                  </a:rPr>
                  <a:t>a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2,j-1</a:t>
                </a:r>
                <a:endParaRPr lang="en-US" altLang="en-US" i="1" baseline="-25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6" name="Oval 8">
                <a:extLst>
                  <a:ext uri="{FF2B5EF4-FFF2-40B4-BE49-F238E27FC236}">
                    <a16:creationId xmlns:a16="http://schemas.microsoft.com/office/drawing/2014/main" id="{F27E917E-75B7-4EF6-A1D5-01D67A4DD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2784"/>
                <a:ext cx="316" cy="32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mic Sans MS" panose="030F0702030302020204" pitchFamily="66" charset="0"/>
                  </a:rPr>
                  <a:t>t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2,j-1</a:t>
                </a:r>
              </a:p>
            </p:txBody>
          </p:sp>
          <p:sp>
            <p:nvSpPr>
              <p:cNvPr id="67" name="Text Box 9">
                <a:extLst>
                  <a:ext uri="{FF2B5EF4-FFF2-40B4-BE49-F238E27FC236}">
                    <a16:creationId xmlns:a16="http://schemas.microsoft.com/office/drawing/2014/main" id="{EA380E39-A6C7-4370-B1E2-E329933DC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" y="2102"/>
                <a:ext cx="3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Comic Sans MS" panose="030F0702030302020204" pitchFamily="66" charset="0"/>
                  </a:rPr>
                  <a:t>S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1,j</a:t>
                </a:r>
              </a:p>
            </p:txBody>
          </p:sp>
          <p:sp>
            <p:nvSpPr>
              <p:cNvPr id="68" name="Text Box 10">
                <a:extLst>
                  <a:ext uri="{FF2B5EF4-FFF2-40B4-BE49-F238E27FC236}">
                    <a16:creationId xmlns:a16="http://schemas.microsoft.com/office/drawing/2014/main" id="{77CBCCE6-4902-47BA-9A0E-2B2476BDE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6" y="2091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Comic Sans MS" panose="030F0702030302020204" pitchFamily="66" charset="0"/>
                  </a:rPr>
                  <a:t>S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1,j-1</a:t>
                </a:r>
              </a:p>
            </p:txBody>
          </p:sp>
          <p:sp>
            <p:nvSpPr>
              <p:cNvPr id="69" name="Text Box 11">
                <a:extLst>
                  <a:ext uri="{FF2B5EF4-FFF2-40B4-BE49-F238E27FC236}">
                    <a16:creationId xmlns:a16="http://schemas.microsoft.com/office/drawing/2014/main" id="{DD3E15D9-C269-477D-9461-EFAF392BC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8" y="3542"/>
                <a:ext cx="4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Comic Sans MS" panose="030F0702030302020204" pitchFamily="66" charset="0"/>
                  </a:rPr>
                  <a:t>S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2,j-1</a:t>
                </a:r>
              </a:p>
            </p:txBody>
          </p:sp>
          <p:sp>
            <p:nvSpPr>
              <p:cNvPr id="70" name="Line 12">
                <a:extLst>
                  <a:ext uri="{FF2B5EF4-FFF2-40B4-BE49-F238E27FC236}">
                    <a16:creationId xmlns:a16="http://schemas.microsoft.com/office/drawing/2014/main" id="{4F0C9189-6BC3-4B5E-A5DC-D1259AA82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2511"/>
                <a:ext cx="5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3">
                <a:extLst>
                  <a:ext uri="{FF2B5EF4-FFF2-40B4-BE49-F238E27FC236}">
                    <a16:creationId xmlns:a16="http://schemas.microsoft.com/office/drawing/2014/main" id="{AF111771-3B64-4E3E-BFF0-1A3B49D0D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409"/>
                <a:ext cx="5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4">
                <a:extLst>
                  <a:ext uri="{FF2B5EF4-FFF2-40B4-BE49-F238E27FC236}">
                    <a16:creationId xmlns:a16="http://schemas.microsoft.com/office/drawing/2014/main" id="{D2EFFCE4-A6DA-46F3-AD8C-5F2C2AF87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7" y="2511"/>
                <a:ext cx="7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5">
                <a:extLst>
                  <a:ext uri="{FF2B5EF4-FFF2-40B4-BE49-F238E27FC236}">
                    <a16:creationId xmlns:a16="http://schemas.microsoft.com/office/drawing/2014/main" id="{411228AF-F61E-45D7-BA37-100AE3C9C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2" y="3075"/>
                <a:ext cx="271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6">
                <a:extLst>
                  <a:ext uri="{FF2B5EF4-FFF2-40B4-BE49-F238E27FC236}">
                    <a16:creationId xmlns:a16="http://schemas.microsoft.com/office/drawing/2014/main" id="{B936844C-C5C0-46AC-9A88-07AD6105A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6" y="2612"/>
                <a:ext cx="293" cy="2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7">
                <a:extLst>
                  <a:ext uri="{FF2B5EF4-FFF2-40B4-BE49-F238E27FC236}">
                    <a16:creationId xmlns:a16="http://schemas.microsoft.com/office/drawing/2014/main" id="{67FDDEF7-024F-4107-8EF4-825C44201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8" y="2500"/>
                <a:ext cx="5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8">
                <a:extLst>
                  <a:ext uri="{FF2B5EF4-FFF2-40B4-BE49-F238E27FC236}">
                    <a16:creationId xmlns:a16="http://schemas.microsoft.com/office/drawing/2014/main" id="{8996C196-8945-4745-BDDD-B79E3E7C4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2" y="3415"/>
                <a:ext cx="5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Text Box 19">
              <a:extLst>
                <a:ext uri="{FF2B5EF4-FFF2-40B4-BE49-F238E27FC236}">
                  <a16:creationId xmlns:a16="http://schemas.microsoft.com/office/drawing/2014/main" id="{54A5AAA6-8923-4AC0-86BA-D382B6E17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200" y="3859213"/>
              <a:ext cx="806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Line 1</a:t>
              </a:r>
            </a:p>
          </p:txBody>
        </p:sp>
        <p:sp>
          <p:nvSpPr>
            <p:cNvPr id="62" name="Text Box 20">
              <a:extLst>
                <a:ext uri="{FF2B5EF4-FFF2-40B4-BE49-F238E27FC236}">
                  <a16:creationId xmlns:a16="http://schemas.microsoft.com/office/drawing/2014/main" id="{9E18B647-85BE-4105-BDD5-BCDFB62BE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63" y="5343525"/>
              <a:ext cx="806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Line 2</a:t>
              </a:r>
            </a:p>
          </p:txBody>
        </p:sp>
      </p:grpSp>
      <p:sp>
        <p:nvSpPr>
          <p:cNvPr id="77" name="Text Box 20">
            <a:extLst>
              <a:ext uri="{FF2B5EF4-FFF2-40B4-BE49-F238E27FC236}">
                <a16:creationId xmlns:a16="http://schemas.microsoft.com/office/drawing/2014/main" id="{BF622A56-4988-44CD-B59E-E7E520D62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980" y="5389563"/>
            <a:ext cx="3329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B050"/>
                </a:solidFill>
              </a:rPr>
              <a:t>Optimal Substructure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813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7" y="1243573"/>
            <a:ext cx="9891216" cy="3344194"/>
          </a:xfrm>
        </p:spPr>
        <p:txBody>
          <a:bodyPr/>
          <a:lstStyle/>
          <a:p>
            <a:pPr algn="just" eaLnBrk="1" hangingPunct="1"/>
            <a:r>
              <a:rPr lang="en-US" altLang="en-US" b="1" dirty="0">
                <a:solidFill>
                  <a:srgbClr val="0070C0"/>
                </a:solidFill>
              </a:rPr>
              <a:t>Generalization:</a:t>
            </a:r>
            <a:r>
              <a:rPr lang="en-US" altLang="en-US" dirty="0"/>
              <a:t> an optimal solution to the problem “</a:t>
            </a:r>
            <a:r>
              <a:rPr lang="en-US" alt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find the fastest way through S</a:t>
            </a:r>
            <a:r>
              <a:rPr lang="en-US" altLang="en-US" baseline="-25000" dirty="0">
                <a:solidFill>
                  <a:srgbClr val="DD0111"/>
                </a:solidFill>
                <a:latin typeface="Monotype Corsiva" panose="03010101010201010101" pitchFamily="66" charset="0"/>
              </a:rPr>
              <a:t>1, j</a:t>
            </a:r>
            <a:r>
              <a:rPr lang="en-US" altLang="en-US" dirty="0"/>
              <a:t>” contains within it an optimal solution to subproblems: “</a:t>
            </a:r>
            <a:r>
              <a:rPr lang="en-US" alt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find the fastest way through S</a:t>
            </a:r>
            <a:r>
              <a:rPr lang="en-US" altLang="en-US" baseline="-25000" dirty="0">
                <a:solidFill>
                  <a:srgbClr val="DD0111"/>
                </a:solidFill>
                <a:latin typeface="Monotype Corsiva" panose="03010101010201010101" pitchFamily="66" charset="0"/>
              </a:rPr>
              <a:t>1, j - 1</a:t>
            </a:r>
            <a:r>
              <a:rPr lang="en-US" alt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 or S</a:t>
            </a:r>
            <a:r>
              <a:rPr lang="en-US" altLang="en-US" baseline="-25000" dirty="0">
                <a:solidFill>
                  <a:srgbClr val="DD0111"/>
                </a:solidFill>
                <a:latin typeface="Monotype Corsiva" panose="03010101010201010101" pitchFamily="66" charset="0"/>
              </a:rPr>
              <a:t>2, j – 1</a:t>
            </a:r>
            <a:r>
              <a:rPr lang="en-US" alt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”</a:t>
            </a:r>
            <a:r>
              <a:rPr lang="en-US" altLang="en-US" dirty="0"/>
              <a:t>.</a:t>
            </a:r>
            <a:endParaRPr lang="en-US" altLang="en-US" sz="1200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This is referred to as the </a:t>
            </a:r>
            <a:r>
              <a:rPr lang="en-US" altLang="en-US" b="1" dirty="0">
                <a:solidFill>
                  <a:srgbClr val="FF0000"/>
                </a:solidFill>
              </a:rPr>
              <a:t>optimal substructure</a:t>
            </a:r>
            <a:r>
              <a:rPr lang="en-US" altLang="en-US" dirty="0"/>
              <a:t> property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We use this property to construct an optimal solution to a problem from optimal solutions to subproblems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9422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3"/>
                <a:ext cx="10219663" cy="3344194"/>
              </a:xfrm>
            </p:spPr>
            <p:txBody>
              <a:bodyPr/>
              <a:lstStyle/>
              <a:p>
                <a:pPr marL="571500" indent="-457200" algn="just" eaLnBrk="1" hangingPunct="1">
                  <a:buClr>
                    <a:srgbClr val="FF0000"/>
                  </a:buClr>
                  <a:buFont typeface="+mj-lt"/>
                  <a:buAutoNum type="arabicPeriod" startAt="2"/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Recursively define the value of an optimal solution</a:t>
                </a:r>
              </a:p>
              <a:p>
                <a:pPr algn="just" eaLnBrk="1" hangingPunct="1"/>
                <a:r>
                  <a:rPr lang="en-US" altLang="en-US" sz="2000" dirty="0"/>
                  <a:t>We define the value of an optimal solution in terms of the optimal solution to subproblems</a:t>
                </a:r>
              </a:p>
              <a:p>
                <a:pPr algn="just" eaLnBrk="1" hangingPunct="1"/>
                <a:endParaRPr lang="en-US" altLang="en-US" sz="2000" dirty="0"/>
              </a:p>
              <a:p>
                <a:pPr algn="just" eaLnBrk="1" hangingPunct="1"/>
                <a:r>
                  <a:rPr lang="en-US" alt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Definitions:</a:t>
                </a:r>
              </a:p>
              <a:p>
                <a:pPr lvl="1" algn="just" eaLnBrk="1" hangingPunct="1"/>
                <a:r>
                  <a:rPr lang="en-US" altLang="en-US" sz="2000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f*</a:t>
                </a:r>
                <a:r>
                  <a:rPr lang="en-US" altLang="en-US" sz="2000" dirty="0"/>
                  <a:t> : the fastest time to get through the entire factory</a:t>
                </a:r>
                <a:endPara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 algn="just" eaLnBrk="1" hangingPunct="1"/>
                <a:r>
                  <a:rPr lang="en-US" altLang="en-US" sz="2000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f</a:t>
                </a:r>
                <a:r>
                  <a:rPr lang="en-US" altLang="en-US" sz="2000" baseline="-25000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n-US" altLang="en-US" sz="2000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[j]</a:t>
                </a:r>
                <a:r>
                  <a:rPr lang="en-US" altLang="en-US" sz="2000" dirty="0"/>
                  <a:t> : the fastest time to get from the starting point through station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>
                  <a:solidFill>
                    <a:srgbClr val="FF0000"/>
                  </a:solidFill>
                </a:endParaRPr>
              </a:p>
              <a:p>
                <a:pPr lvl="1" algn="just" eaLnBrk="1" hangingPunct="1"/>
                <a:r>
                  <a:rPr lang="en-US" altLang="en-US" sz="2000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l*</a:t>
                </a:r>
                <a:r>
                  <a:rPr lang="en-US" altLang="en-US" sz="2000" dirty="0"/>
                  <a:t> : the line number which is used to exit the factory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/>
                  <a:t>station</a:t>
                </a:r>
              </a:p>
              <a:p>
                <a:pPr lvl="1" algn="just" eaLnBrk="1" hangingPunct="1"/>
                <a:r>
                  <a:rPr lang="en-US" altLang="en-US" sz="2000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l</a:t>
                </a:r>
                <a:r>
                  <a:rPr lang="en-US" altLang="en-US" sz="2000" baseline="-25000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n-US" altLang="en-US" sz="2000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[j]</a:t>
                </a:r>
                <a:r>
                  <a:rPr lang="en-US" altLang="en-US" sz="2000" dirty="0"/>
                  <a:t> : the line number (1 or 2) 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000" dirty="0"/>
                  <a:t> is used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000" dirty="0"/>
                  <a:t>.</a:t>
                </a:r>
              </a:p>
              <a:p>
                <a:pPr lvl="1" algn="just" eaLnBrk="1" hangingPunct="1"/>
                <a:endParaRPr lang="en-US" altLang="en-US" dirty="0"/>
              </a:p>
              <a:p>
                <a:pPr lvl="1" algn="just" eaLnBrk="1" hangingPunct="1"/>
                <a:endParaRPr lang="en-US" altLang="en-US" dirty="0">
                  <a:solidFill>
                    <a:srgbClr val="FF0000"/>
                  </a:solidFill>
                </a:endParaRPr>
              </a:p>
              <a:p>
                <a:pPr marL="411163" lvl="1" indent="0" algn="just" eaLnBrk="1" hangingPunct="1">
                  <a:buNone/>
                </a:pPr>
                <a:r>
                  <a:rPr lang="en-US" altLang="en-US" sz="2000" dirty="0">
                    <a:latin typeface="Comic Sans MS" panose="030F0702030302020204" pitchFamily="66" charset="0"/>
                  </a:rPr>
                  <a:t>f* = min (f</a:t>
                </a:r>
                <a:r>
                  <a:rPr lang="en-US" altLang="en-US" sz="2000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[n] + x</a:t>
                </a:r>
                <a:r>
                  <a:rPr lang="en-US" altLang="en-US" sz="2000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, f</a:t>
                </a:r>
                <a:r>
                  <a:rPr lang="en-US" altLang="en-US" sz="2000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[n] + x</a:t>
                </a:r>
                <a:r>
                  <a:rPr lang="en-US" altLang="en-US" sz="2000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)   </a:t>
                </a:r>
                <a:r>
                  <a:rPr lang="en-US" altLang="en-US" sz="20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  </a:t>
                </a:r>
                <a:r>
                  <a:rPr lang="en-US" altLang="en-US" sz="2000" b="1" dirty="0">
                    <a:solidFill>
                      <a:srgbClr val="00B05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Objective Function</a:t>
                </a:r>
                <a:endParaRPr lang="en-US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3"/>
                <a:ext cx="10219663" cy="3344194"/>
              </a:xfrm>
              <a:blipFill>
                <a:blip r:embed="rId6"/>
                <a:stretch>
                  <a:fillRect t="-1457" b="-28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7425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2"/>
                <a:ext cx="10418697" cy="5462027"/>
              </a:xfrm>
            </p:spPr>
            <p:txBody>
              <a:bodyPr/>
              <a:lstStyle/>
              <a:p>
                <a:pPr marL="571500" indent="-457200" algn="just" eaLnBrk="1" hangingPunct="1">
                  <a:buClr>
                    <a:srgbClr val="FF0000"/>
                  </a:buClr>
                  <a:buFont typeface="+mj-lt"/>
                  <a:buAutoNum type="arabicPeriod" startAt="2"/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Recursively define the value of an optimal solution</a:t>
                </a:r>
              </a:p>
              <a:p>
                <a:pPr algn="just" eaLnBrk="1" hangingPunct="1"/>
                <a:endParaRPr lang="en-US" altLang="en-US" sz="2000" dirty="0"/>
              </a:p>
              <a:p>
                <a:pPr algn="just" eaLnBrk="1" hangingPunct="1"/>
                <a:r>
                  <a:rPr lang="en-US" altLang="en-US" b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: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=1, 2 </m:t>
                    </m:r>
                  </m:oMath>
                </a14:m>
                <a:r>
                  <a:rPr lang="en-US" altLang="en-US" dirty="0"/>
                  <a:t>(getting through station 1)</a:t>
                </a:r>
                <a:endParaRPr lang="en-US" altLang="en-US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 algn="just" eaLnBrk="1" hangingPunct="1"/>
                <a:r>
                  <a:rPr lang="en-US" altLang="en-US" sz="2000" dirty="0">
                    <a:latin typeface="Comic Sans MS" panose="030F0702030302020204" pitchFamily="66" charset="0"/>
                  </a:rPr>
                  <a:t>f</a:t>
                </a:r>
                <a:r>
                  <a:rPr lang="en-US" altLang="en-US" sz="2000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[1] = e</a:t>
                </a:r>
                <a:r>
                  <a:rPr lang="en-US" altLang="en-US" sz="2000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 + a</a:t>
                </a:r>
                <a:r>
                  <a:rPr lang="en-US" altLang="en-US" sz="2000" baseline="-25000" dirty="0">
                    <a:latin typeface="Comic Sans MS" panose="030F0702030302020204" pitchFamily="66" charset="0"/>
                  </a:rPr>
                  <a:t>1,1</a:t>
                </a:r>
                <a:endPara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 algn="just" eaLnBrk="1" hangingPunct="1"/>
                <a:r>
                  <a:rPr lang="en-US" altLang="en-US" dirty="0">
                    <a:latin typeface="Comic Sans MS" panose="030F0702030302020204" pitchFamily="66" charset="0"/>
                  </a:rPr>
                  <a:t>f</a:t>
                </a:r>
                <a:r>
                  <a:rPr lang="en-US" altLang="en-US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[1] = e</a:t>
                </a:r>
                <a:r>
                  <a:rPr lang="en-US" altLang="en-US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 + a</a:t>
                </a:r>
                <a:r>
                  <a:rPr lang="en-US" altLang="en-US" baseline="-25000" dirty="0">
                    <a:latin typeface="Comic Sans MS" panose="030F0702030302020204" pitchFamily="66" charset="0"/>
                  </a:rPr>
                  <a:t>2,1</a:t>
                </a:r>
                <a:endParaRPr lang="en-US" altLang="en-US" dirty="0">
                  <a:solidFill>
                    <a:srgbClr val="FF0000"/>
                  </a:solidFill>
                </a:endParaRPr>
              </a:p>
              <a:p>
                <a:pPr algn="just" eaLnBrk="1" hangingPunct="1"/>
                <a:endParaRPr lang="en-US" altLang="en-US" sz="1800" dirty="0">
                  <a:solidFill>
                    <a:srgbClr val="FF0000"/>
                  </a:solidFill>
                </a:endParaRPr>
              </a:p>
              <a:p>
                <a:pPr algn="just" eaLnBrk="1" hangingPunct="1"/>
                <a:endParaRPr lang="en-US" altLang="en-US" sz="1800" dirty="0">
                  <a:solidFill>
                    <a:srgbClr val="FF0000"/>
                  </a:solidFill>
                </a:endParaRPr>
              </a:p>
              <a:p>
                <a:pPr algn="just" eaLnBrk="1" hangingPunct="1"/>
                <a:endParaRPr lang="en-US" altLang="en-US" sz="1800" dirty="0">
                  <a:solidFill>
                    <a:srgbClr val="FF0000"/>
                  </a:solidFill>
                </a:endParaRPr>
              </a:p>
              <a:p>
                <a:pPr algn="just" eaLnBrk="1" hangingPunct="1"/>
                <a:r>
                  <a:rPr lang="en-US" altLang="en-US" b="1" u="sng" dirty="0">
                    <a:solidFill>
                      <a:srgbClr val="FF0000"/>
                    </a:solidFill>
                  </a:rPr>
                  <a:t>General case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: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=2, 3,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endParaRPr lang="en-US" altLang="en-US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just" eaLnBrk="1" hangingPunct="1"/>
                <a:r>
                  <a:rPr lang="en-US" altLang="en-US" dirty="0"/>
                  <a:t>The fastest way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is either:</a:t>
                </a:r>
              </a:p>
              <a:p>
                <a:pPr lvl="1" algn="just" eaLnBrk="1" hangingPunct="1"/>
                <a:r>
                  <a:rPr lang="en-US" altLang="en-US" dirty="0"/>
                  <a:t>The way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 then directly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or </a:t>
                </a:r>
                <a:r>
                  <a:rPr lang="en-US" altLang="en-US" sz="1700" dirty="0">
                    <a:latin typeface="Comic Sans MS" panose="030F0702030302020204" pitchFamily="66" charset="0"/>
                  </a:rPr>
                  <a:t>f</a:t>
                </a:r>
                <a:r>
                  <a:rPr lang="en-US" altLang="en-US" sz="1700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en-US" sz="1700" dirty="0">
                    <a:latin typeface="Comic Sans MS" panose="030F0702030302020204" pitchFamily="66" charset="0"/>
                  </a:rPr>
                  <a:t>[j - 1] + a</a:t>
                </a:r>
                <a:r>
                  <a:rPr lang="en-US" altLang="en-US" sz="1700" baseline="-25000" dirty="0">
                    <a:latin typeface="Comic Sans MS" panose="030F0702030302020204" pitchFamily="66" charset="0"/>
                  </a:rPr>
                  <a:t>1,j</a:t>
                </a:r>
              </a:p>
              <a:p>
                <a:pPr lvl="1" algn="just" eaLnBrk="1" hangingPunct="1"/>
                <a:r>
                  <a:rPr lang="en-US" altLang="en-US" dirty="0"/>
                  <a:t>The way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, transfer from line 2 to line 1, then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or </a:t>
                </a:r>
                <a:r>
                  <a:rPr lang="en-US" altLang="en-US" sz="1700" dirty="0">
                    <a:latin typeface="Comic Sans MS" panose="030F0702030302020204" pitchFamily="66" charset="0"/>
                  </a:rPr>
                  <a:t>f</a:t>
                </a:r>
                <a:r>
                  <a:rPr lang="en-US" altLang="en-US" sz="1700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en-US" sz="1700" dirty="0">
                    <a:latin typeface="Comic Sans MS" panose="030F0702030302020204" pitchFamily="66" charset="0"/>
                  </a:rPr>
                  <a:t>[j -1] + t</a:t>
                </a:r>
                <a:r>
                  <a:rPr lang="en-US" altLang="en-US" sz="1700" baseline="-25000" dirty="0">
                    <a:latin typeface="Comic Sans MS" panose="030F0702030302020204" pitchFamily="66" charset="0"/>
                  </a:rPr>
                  <a:t>2,j-1</a:t>
                </a:r>
                <a:r>
                  <a:rPr lang="en-US" altLang="en-US" sz="1700" dirty="0">
                    <a:latin typeface="Comic Sans MS" panose="030F0702030302020204" pitchFamily="66" charset="0"/>
                  </a:rPr>
                  <a:t> + a</a:t>
                </a:r>
                <a:r>
                  <a:rPr lang="en-US" altLang="en-US" sz="1700" baseline="-25000" dirty="0">
                    <a:latin typeface="Comic Sans MS" panose="030F0702030302020204" pitchFamily="66" charset="0"/>
                  </a:rPr>
                  <a:t>1,j</a:t>
                </a:r>
              </a:p>
              <a:p>
                <a:pPr lvl="1" algn="just" eaLnBrk="1" hangingPunct="1"/>
                <a:endParaRPr lang="en-US" altLang="en-US" baseline="-25000" dirty="0">
                  <a:latin typeface="+mj-lt"/>
                </a:endParaRPr>
              </a:p>
              <a:p>
                <a:pPr marL="411163" lvl="1" indent="0" algn="just" eaLnBrk="1" hangingPunct="1">
                  <a:buNone/>
                </a:pPr>
                <a:r>
                  <a:rPr lang="en-US" altLang="en-US" sz="2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f</a:t>
                </a:r>
                <a:r>
                  <a:rPr lang="en-US" altLang="en-US" sz="2000" baseline="-25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1</a:t>
                </a:r>
                <a:r>
                  <a:rPr lang="en-US" altLang="en-US" sz="2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[j] = min(f</a:t>
                </a:r>
                <a:r>
                  <a:rPr lang="en-US" altLang="en-US" sz="2000" baseline="-25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1</a:t>
                </a:r>
                <a:r>
                  <a:rPr lang="en-US" altLang="en-US" sz="2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[j - 1] + a</a:t>
                </a:r>
                <a:r>
                  <a:rPr lang="en-US" altLang="en-US" sz="2000" baseline="-25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1,j</a:t>
                </a:r>
                <a:r>
                  <a:rPr lang="en-US" altLang="en-US" sz="2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 ,f</a:t>
                </a:r>
                <a:r>
                  <a:rPr lang="en-US" altLang="en-US" sz="2000" baseline="-25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2</a:t>
                </a:r>
                <a:r>
                  <a:rPr lang="en-US" altLang="en-US" sz="2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[j -1] + </a:t>
                </a:r>
                <a:r>
                  <a:rPr lang="en-US" altLang="en-US" sz="2000" dirty="0">
                    <a:solidFill>
                      <a:srgbClr val="DD0111"/>
                    </a:solidFill>
                  </a:rPr>
                  <a:t>t</a:t>
                </a:r>
                <a:r>
                  <a:rPr lang="en-US" altLang="en-US" sz="2000" baseline="-25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2,j-1</a:t>
                </a:r>
                <a:r>
                  <a:rPr lang="en-US" altLang="en-US" sz="2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 + a</a:t>
                </a:r>
                <a:r>
                  <a:rPr lang="en-US" altLang="en-US" sz="2000" baseline="-25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1,j</a:t>
                </a:r>
                <a:r>
                  <a:rPr lang="en-US" altLang="en-US" sz="2000" dirty="0">
                    <a:solidFill>
                      <a:srgbClr val="DD0111"/>
                    </a:solidFill>
                    <a:latin typeface="Comic Sans MS" panose="030F0702030302020204" pitchFamily="66" charset="0"/>
                  </a:rPr>
                  <a:t>)</a:t>
                </a:r>
                <a:endParaRPr lang="en-US" altLang="en-US" sz="2000" baseline="-25000" dirty="0">
                  <a:solidFill>
                    <a:srgbClr val="DD0111"/>
                  </a:solidFill>
                  <a:latin typeface="Comic Sans MS" panose="030F0702030302020204" pitchFamily="66" charset="0"/>
                </a:endParaRPr>
              </a:p>
              <a:p>
                <a:pPr lvl="1" algn="just" eaLnBrk="1" hangingPunct="1"/>
                <a:endParaRPr lang="en-US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2"/>
                <a:ext cx="10418697" cy="5462027"/>
              </a:xfrm>
              <a:blipFill>
                <a:blip r:embed="rId6"/>
                <a:stretch>
                  <a:fillRect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BB9F8-F4D6-445C-BD57-EFA5B4D762AC}"/>
              </a:ext>
            </a:extLst>
          </p:cNvPr>
          <p:cNvGrpSpPr/>
          <p:nvPr/>
        </p:nvGrpSpPr>
        <p:grpSpPr>
          <a:xfrm>
            <a:off x="6988539" y="2078098"/>
            <a:ext cx="4104851" cy="2670175"/>
            <a:chOff x="4547023" y="3686175"/>
            <a:chExt cx="4104851" cy="267017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3B59E5A1-55B1-4B1F-B1A4-D06D432BE2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3974" y="3686175"/>
              <a:ext cx="3517900" cy="2670175"/>
              <a:chOff x="2618" y="2091"/>
              <a:chExt cx="2216" cy="1682"/>
            </a:xfrm>
          </p:grpSpPr>
          <p:sp>
            <p:nvSpPr>
              <p:cNvPr id="9" name="Oval 5">
                <a:extLst>
                  <a:ext uri="{FF2B5EF4-FFF2-40B4-BE49-F238E27FC236}">
                    <a16:creationId xmlns:a16="http://schemas.microsoft.com/office/drawing/2014/main" id="{53D01474-4657-4278-AB79-B71197D8C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2346"/>
                <a:ext cx="316" cy="32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mic Sans MS" panose="030F0702030302020204" pitchFamily="66" charset="0"/>
                  </a:rPr>
                  <a:t>a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1,j</a:t>
                </a:r>
                <a:endParaRPr lang="en-US" altLang="en-US" i="1" baseline="-25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" name="Oval 6">
                <a:extLst>
                  <a:ext uri="{FF2B5EF4-FFF2-40B4-BE49-F238E27FC236}">
                    <a16:creationId xmlns:a16="http://schemas.microsoft.com/office/drawing/2014/main" id="{153160B3-83CF-4D86-B107-B66972C09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2346"/>
                <a:ext cx="316" cy="32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mic Sans MS" panose="030F0702030302020204" pitchFamily="66" charset="0"/>
                  </a:rPr>
                  <a:t>a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1,j-1</a:t>
                </a:r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753226D9-E051-4DA2-B5B7-BA532D1E6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3245"/>
                <a:ext cx="316" cy="32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mic Sans MS" panose="030F0702030302020204" pitchFamily="66" charset="0"/>
                  </a:rPr>
                  <a:t>a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2,j-1</a:t>
                </a:r>
                <a:endParaRPr lang="en-US" altLang="en-US" i="1" baseline="-25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" name="Oval 8">
                <a:extLst>
                  <a:ext uri="{FF2B5EF4-FFF2-40B4-BE49-F238E27FC236}">
                    <a16:creationId xmlns:a16="http://schemas.microsoft.com/office/drawing/2014/main" id="{ECB47EBB-B555-4164-8A5A-C74F22E4F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2784"/>
                <a:ext cx="316" cy="32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mic Sans MS" panose="030F0702030302020204" pitchFamily="66" charset="0"/>
                  </a:rPr>
                  <a:t>t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2,j-1</a:t>
                </a:r>
              </a:p>
            </p:txBody>
          </p:sp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E1F925E2-D490-446A-96BA-18B96FAFED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" y="2102"/>
                <a:ext cx="3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Comic Sans MS" panose="030F0702030302020204" pitchFamily="66" charset="0"/>
                  </a:rPr>
                  <a:t>S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1,j</a:t>
                </a:r>
              </a:p>
            </p:txBody>
          </p:sp>
          <p:sp>
            <p:nvSpPr>
              <p:cNvPr id="14" name="Text Box 10">
                <a:extLst>
                  <a:ext uri="{FF2B5EF4-FFF2-40B4-BE49-F238E27FC236}">
                    <a16:creationId xmlns:a16="http://schemas.microsoft.com/office/drawing/2014/main" id="{5F169565-E185-45C6-846F-851AE3098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6" y="2091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Comic Sans MS" panose="030F0702030302020204" pitchFamily="66" charset="0"/>
                  </a:rPr>
                  <a:t>S</a:t>
                </a:r>
                <a:r>
                  <a:rPr lang="en-US" altLang="en-US" baseline="-25000">
                    <a:latin typeface="Comic Sans MS" panose="030F0702030302020204" pitchFamily="66" charset="0"/>
                  </a:rPr>
                  <a:t>1,j-1</a:t>
                </a:r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C1984C9D-68C2-4EDD-A1B8-C75186EE3D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8" y="3542"/>
                <a:ext cx="4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Comic Sans MS" panose="030F0702030302020204" pitchFamily="66" charset="0"/>
                  </a:rPr>
                  <a:t>S</a:t>
                </a:r>
                <a:r>
                  <a:rPr lang="en-US" altLang="en-US" baseline="-25000" dirty="0">
                    <a:latin typeface="Comic Sans MS" panose="030F0702030302020204" pitchFamily="66" charset="0"/>
                  </a:rPr>
                  <a:t>2,j-1</a:t>
                </a:r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D7A4A31A-D2FC-43F7-9FFC-90B0DBC18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2511"/>
                <a:ext cx="5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CD288C3F-F9CE-49CF-9767-E1D4D19F4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409"/>
                <a:ext cx="5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7EF66B01-093A-47B9-A359-7834D249E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7" y="2511"/>
                <a:ext cx="7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25C9754F-B911-4C23-AA24-50572E612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2" y="3075"/>
                <a:ext cx="271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3FB3D4DF-760E-4FB4-9073-7AB8DC35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6" y="2612"/>
                <a:ext cx="293" cy="2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A955EF1F-AD33-417E-A60C-5DFF79F78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8" y="2500"/>
                <a:ext cx="3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8">
                <a:extLst>
                  <a:ext uri="{FF2B5EF4-FFF2-40B4-BE49-F238E27FC236}">
                    <a16:creationId xmlns:a16="http://schemas.microsoft.com/office/drawing/2014/main" id="{75A41AEC-C4B3-4A51-8AF4-F5F3EE021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2" y="3415"/>
                <a:ext cx="5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56886A1B-84E5-4572-B197-349B1DD6D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396" y="4399047"/>
              <a:ext cx="806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Line 1</a:t>
              </a:r>
            </a:p>
          </p:txBody>
        </p:sp>
        <p:sp>
          <p:nvSpPr>
            <p:cNvPr id="8" name="Text Box 20">
              <a:extLst>
                <a:ext uri="{FF2B5EF4-FFF2-40B4-BE49-F238E27FC236}">
                  <a16:creationId xmlns:a16="http://schemas.microsoft.com/office/drawing/2014/main" id="{E3011FBD-6783-4980-A094-889849741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023" y="5345764"/>
              <a:ext cx="806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Line 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1753654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3"/>
            <a:ext cx="10418697" cy="569462"/>
          </a:xfrm>
        </p:spPr>
        <p:txBody>
          <a:bodyPr/>
          <a:lstStyle/>
          <a:p>
            <a:pPr marL="571500" indent="-457200" algn="just" eaLnBrk="1" hangingPunct="1">
              <a:buClr>
                <a:srgbClr val="FF0000"/>
              </a:buClr>
              <a:buFont typeface="+mj-lt"/>
              <a:buAutoNum type="arabicPeriod" startAt="2"/>
            </a:pPr>
            <a:r>
              <a:rPr lang="en-US" altLang="en-US" b="1" dirty="0">
                <a:solidFill>
                  <a:srgbClr val="FF0000"/>
                </a:solidFill>
              </a:rPr>
              <a:t>Recursively define the value of an optimal solution</a:t>
            </a:r>
          </a:p>
          <a:p>
            <a:pPr algn="just" eaLnBrk="1" hangingPunct="1"/>
            <a:endParaRPr lang="en-US" altLang="en-US" sz="2000" dirty="0"/>
          </a:p>
          <a:p>
            <a:pPr lvl="1" algn="just" eaLnBrk="1" hangingPunct="1"/>
            <a:endParaRPr lang="en-US" altLang="en-US" b="1" dirty="0">
              <a:latin typeface="+mj-lt"/>
            </a:endParaRP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6247668-44B7-4D65-971C-92710A69F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179" y="2157414"/>
            <a:ext cx="9151827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latin typeface="Comic Sans MS" panose="030F0702030302020204" pitchFamily="66" charset="0"/>
              </a:rPr>
              <a:t>e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</a:rPr>
              <a:t> + a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1,1</a:t>
            </a:r>
            <a:r>
              <a:rPr lang="en-US" altLang="en-US" sz="2400" dirty="0">
                <a:latin typeface="Comic Sans MS" panose="030F0702030302020204" pitchFamily="66" charset="0"/>
              </a:rPr>
              <a:t> 						   if j = 1</a:t>
            </a: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f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</a:rPr>
              <a:t>[j] =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		     min(f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</a:rPr>
              <a:t>[j - 1] + a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1,j</a:t>
            </a:r>
            <a:r>
              <a:rPr lang="en-US" altLang="en-US" sz="2400" dirty="0">
                <a:latin typeface="Comic Sans MS" panose="030F0702030302020204" pitchFamily="66" charset="0"/>
              </a:rPr>
              <a:t> ,f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</a:rPr>
              <a:t>[j -1] + </a:t>
            </a:r>
            <a:r>
              <a:rPr lang="en-US" altLang="en-US" sz="2400" dirty="0"/>
              <a:t>t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2,j-1</a:t>
            </a:r>
            <a:r>
              <a:rPr lang="en-US" altLang="en-US" sz="2400" dirty="0">
                <a:latin typeface="Comic Sans MS" panose="030F0702030302020204" pitchFamily="66" charset="0"/>
              </a:rPr>
              <a:t> + a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1,j</a:t>
            </a:r>
            <a:r>
              <a:rPr lang="en-US" altLang="en-US" sz="2400" dirty="0">
                <a:latin typeface="Comic Sans MS" panose="030F0702030302020204" pitchFamily="66" charset="0"/>
              </a:rPr>
              <a:t>)	   if j ≥ 2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		       </a:t>
            </a:r>
            <a:r>
              <a:rPr lang="en-US" altLang="en-US" sz="2400" dirty="0">
                <a:latin typeface="Comic Sans MS" panose="030F0702030302020204" pitchFamily="66" charset="0"/>
              </a:rPr>
              <a:t>e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</a:rPr>
              <a:t> + a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2,1</a:t>
            </a:r>
            <a:r>
              <a:rPr lang="en-US" altLang="en-US" sz="2400" dirty="0">
                <a:latin typeface="Comic Sans MS" panose="030F0702030302020204" pitchFamily="66" charset="0"/>
              </a:rPr>
              <a:t> 					   	   if j = 1</a:t>
            </a: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f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</a:rPr>
              <a:t>[j] =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		     min(f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</a:rPr>
              <a:t>[j - 1] + a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2,j</a:t>
            </a:r>
            <a:r>
              <a:rPr lang="en-US" altLang="en-US" sz="2400" dirty="0">
                <a:latin typeface="Comic Sans MS" panose="030F0702030302020204" pitchFamily="66" charset="0"/>
              </a:rPr>
              <a:t> ,f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</a:rPr>
              <a:t>[j -1] + </a:t>
            </a:r>
            <a:r>
              <a:rPr lang="en-US" altLang="en-US" sz="2400" dirty="0"/>
              <a:t>t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1,j-1</a:t>
            </a:r>
            <a:r>
              <a:rPr lang="en-US" altLang="en-US" sz="2400" dirty="0">
                <a:latin typeface="Comic Sans MS" panose="030F0702030302020204" pitchFamily="66" charset="0"/>
              </a:rPr>
              <a:t> + a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2,j</a:t>
            </a:r>
            <a:r>
              <a:rPr lang="en-US" altLang="en-US" sz="2400" dirty="0">
                <a:latin typeface="Comic Sans MS" panose="030F0702030302020204" pitchFamily="66" charset="0"/>
              </a:rPr>
              <a:t>)	   if j ≥ 2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53E5AF88-E683-462F-8764-6D9DA932136F}"/>
              </a:ext>
            </a:extLst>
          </p:cNvPr>
          <p:cNvSpPr>
            <a:spLocks/>
          </p:cNvSpPr>
          <p:nvPr/>
        </p:nvSpPr>
        <p:spPr bwMode="auto">
          <a:xfrm>
            <a:off x="2430576" y="2251076"/>
            <a:ext cx="182880" cy="1165225"/>
          </a:xfrm>
          <a:prstGeom prst="leftBrace">
            <a:avLst>
              <a:gd name="adj1" fmla="val 105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6DA841B5-E926-4DA6-9707-32E13D4E8F54}"/>
              </a:ext>
            </a:extLst>
          </p:cNvPr>
          <p:cNvSpPr>
            <a:spLocks/>
          </p:cNvSpPr>
          <p:nvPr/>
        </p:nvSpPr>
        <p:spPr bwMode="auto">
          <a:xfrm>
            <a:off x="2446341" y="4043364"/>
            <a:ext cx="182880" cy="1165225"/>
          </a:xfrm>
          <a:prstGeom prst="leftBrace">
            <a:avLst>
              <a:gd name="adj1" fmla="val 105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99640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10418697" cy="5299117"/>
          </a:xfrm>
        </p:spPr>
        <p:txBody>
          <a:bodyPr/>
          <a:lstStyle/>
          <a:p>
            <a:pPr marL="571500" indent="-457200" algn="just" eaLnBrk="1" hangingPunct="1">
              <a:buClr>
                <a:srgbClr val="FF0000"/>
              </a:buClr>
              <a:buFont typeface="+mj-lt"/>
              <a:buAutoNum type="arabicPeriod" startAt="3"/>
            </a:pPr>
            <a:r>
              <a:rPr lang="en-US" altLang="en-US" b="1" dirty="0">
                <a:solidFill>
                  <a:srgbClr val="FF0000"/>
                </a:solidFill>
              </a:rPr>
              <a:t>Compute the Optimal Solution</a:t>
            </a:r>
          </a:p>
          <a:p>
            <a:pPr eaLnBrk="1" hangingPunct="1">
              <a:buFontTx/>
              <a:buNone/>
            </a:pPr>
            <a:endParaRPr lang="en-US" altLang="en-US" sz="12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Using bottom-up approach, first find optimal solutions to subproblems, and then use them to find an optimal solution to the problem.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</a:t>
            </a:r>
            <a:r>
              <a:rPr lang="en-US" altLang="en-US" dirty="0">
                <a:latin typeface="Comic Sans MS" panose="030F0702030302020204" pitchFamily="66" charset="0"/>
              </a:rPr>
              <a:t>j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≥ 2</a:t>
            </a:r>
            <a:r>
              <a:rPr lang="en-US" altLang="en-US" dirty="0">
                <a:cs typeface="Arial" panose="020B0604020202020204" pitchFamily="34" charset="0"/>
              </a:rPr>
              <a:t>, e</a:t>
            </a:r>
            <a:r>
              <a:rPr lang="en-US" altLang="en-US" dirty="0"/>
              <a:t>ach value </a:t>
            </a:r>
            <a:r>
              <a:rPr lang="en-US" altLang="en-US" dirty="0">
                <a:latin typeface="Comic Sans MS" panose="030F0702030302020204" pitchFamily="66" charset="0"/>
              </a:rPr>
              <a:t>f</a:t>
            </a:r>
            <a:r>
              <a:rPr lang="en-US" altLang="en-US" baseline="-25000" dirty="0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[j]</a:t>
            </a:r>
            <a:r>
              <a:rPr lang="en-US" altLang="en-US" dirty="0"/>
              <a:t> depends only on the values of </a:t>
            </a:r>
            <a:r>
              <a:rPr lang="en-US" altLang="en-US" dirty="0">
                <a:latin typeface="Comic Sans MS" panose="030F0702030302020204" pitchFamily="66" charset="0"/>
              </a:rPr>
              <a:t>f</a:t>
            </a:r>
            <a:r>
              <a:rPr lang="en-US" altLang="en-US" baseline="-25000" dirty="0">
                <a:latin typeface="Comic Sans MS" panose="030F0702030302020204" pitchFamily="66" charset="0"/>
              </a:rPr>
              <a:t>1</a:t>
            </a:r>
            <a:r>
              <a:rPr lang="en-US" altLang="en-US" dirty="0">
                <a:latin typeface="Comic Sans MS" panose="030F0702030302020204" pitchFamily="66" charset="0"/>
              </a:rPr>
              <a:t>[j – 1]</a:t>
            </a:r>
            <a:r>
              <a:rPr lang="en-US" altLang="en-US" dirty="0"/>
              <a:t> and </a:t>
            </a:r>
            <a:r>
              <a:rPr lang="en-US" altLang="en-US" dirty="0">
                <a:latin typeface="Comic Sans MS" panose="030F0702030302020204" pitchFamily="66" charset="0"/>
              </a:rPr>
              <a:t>f</a:t>
            </a:r>
            <a:r>
              <a:rPr lang="en-US" altLang="en-US" baseline="-25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[j - 1]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Idea:</a:t>
            </a:r>
            <a:r>
              <a:rPr lang="en-US" altLang="en-US" dirty="0"/>
              <a:t> compute the values of </a:t>
            </a:r>
            <a:r>
              <a:rPr lang="en-US" altLang="en-US" dirty="0">
                <a:latin typeface="Comic Sans MS" panose="030F0702030302020204" pitchFamily="66" charset="0"/>
              </a:rPr>
              <a:t>f</a:t>
            </a:r>
            <a:r>
              <a:rPr lang="en-US" altLang="en-US" baseline="-25000" dirty="0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[j] </a:t>
            </a:r>
            <a:r>
              <a:rPr lang="en-US" altLang="en-US" dirty="0"/>
              <a:t>as follows</a:t>
            </a:r>
            <a:r>
              <a:rPr lang="en-US" altLang="en-US" dirty="0">
                <a:latin typeface="Comic Sans MS" panose="030F0702030302020204" pitchFamily="66" charset="0"/>
              </a:rPr>
              <a:t>:</a:t>
            </a:r>
            <a:endParaRPr lang="en-US" altLang="en-US" dirty="0"/>
          </a:p>
          <a:p>
            <a:pPr marL="114300" indent="0" eaLnBrk="1" hangingPunct="1">
              <a:buNone/>
            </a:pP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51" name="Group 31">
            <a:extLst>
              <a:ext uri="{FF2B5EF4-FFF2-40B4-BE49-F238E27FC236}">
                <a16:creationId xmlns:a16="http://schemas.microsoft.com/office/drawing/2014/main" id="{F316B195-8FB4-4C08-B715-825ED19B23C2}"/>
              </a:ext>
            </a:extLst>
          </p:cNvPr>
          <p:cNvGrpSpPr>
            <a:grpSpLocks/>
          </p:cNvGrpSpPr>
          <p:nvPr/>
        </p:nvGrpSpPr>
        <p:grpSpPr bwMode="auto">
          <a:xfrm>
            <a:off x="3133541" y="3805753"/>
            <a:ext cx="4976812" cy="523875"/>
            <a:chOff x="2012" y="2200"/>
            <a:chExt cx="3135" cy="330"/>
          </a:xfrm>
        </p:grpSpPr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44FB1503-97E8-4B88-98D1-7E9A439B7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530"/>
              <a:ext cx="3135" cy="0"/>
            </a:xfrm>
            <a:prstGeom prst="line">
              <a:avLst/>
            </a:prstGeom>
            <a:noFill/>
            <a:ln w="28575">
              <a:solidFill>
                <a:srgbClr val="DD0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33">
              <a:extLst>
                <a:ext uri="{FF2B5EF4-FFF2-40B4-BE49-F238E27FC236}">
                  <a16:creationId xmlns:a16="http://schemas.microsoft.com/office/drawing/2014/main" id="{EE9597F4-C929-4DBC-BFDF-D175694EB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" y="2200"/>
              <a:ext cx="15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in increasing order of </a:t>
              </a:r>
              <a:r>
                <a:rPr lang="en-US" altLang="en-US" dirty="0">
                  <a:latin typeface="Comic Sans MS" panose="030F0702030302020204" pitchFamily="66" charset="0"/>
                </a:rPr>
                <a:t>j</a:t>
              </a:r>
            </a:p>
          </p:txBody>
        </p:sp>
      </p:grpSp>
      <p:graphicFrame>
        <p:nvGraphicFramePr>
          <p:cNvPr id="16" name="Group 4">
            <a:extLst>
              <a:ext uri="{FF2B5EF4-FFF2-40B4-BE49-F238E27FC236}">
                <a16:creationId xmlns:a16="http://schemas.microsoft.com/office/drawing/2014/main" id="{561DB526-F534-4C45-98F7-EA2249162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04456"/>
              </p:ext>
            </p:extLst>
          </p:nvPr>
        </p:nvGraphicFramePr>
        <p:xfrm>
          <a:off x="3133541" y="4875214"/>
          <a:ext cx="4972050" cy="1169987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 Box 24">
            <a:extLst>
              <a:ext uri="{FF2B5EF4-FFF2-40B4-BE49-F238E27FC236}">
                <a16:creationId xmlns:a16="http://schemas.microsoft.com/office/drawing/2014/main" id="{0A204B37-6A1C-446C-A280-321AFE475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729" y="4906964"/>
            <a:ext cx="782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f</a:t>
            </a:r>
            <a:r>
              <a:rPr lang="en-US" altLang="en-US" sz="2400" baseline="-25000"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latin typeface="Comic Sans MS" panose="030F0702030302020204" pitchFamily="66" charset="0"/>
              </a:rPr>
              <a:t>[j]</a:t>
            </a:r>
          </a:p>
        </p:txBody>
      </p:sp>
      <p:sp>
        <p:nvSpPr>
          <p:cNvPr id="18" name="Text Box 25">
            <a:extLst>
              <a:ext uri="{FF2B5EF4-FFF2-40B4-BE49-F238E27FC236}">
                <a16:creationId xmlns:a16="http://schemas.microsoft.com/office/drawing/2014/main" id="{9181C92E-C6BE-4DD7-A1E2-93905F7A2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729" y="5508626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f</a:t>
            </a:r>
            <a:r>
              <a:rPr lang="en-US" altLang="en-US" sz="2400" baseline="-25000"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latin typeface="Comic Sans MS" panose="030F0702030302020204" pitchFamily="66" charset="0"/>
              </a:rPr>
              <a:t>[j]</a:t>
            </a: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4B5942BA-5ADA-4384-B862-9040F9781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7879" y="45243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0" name="Text Box 27">
            <a:extLst>
              <a:ext uri="{FF2B5EF4-FFF2-40B4-BE49-F238E27FC236}">
                <a16:creationId xmlns:a16="http://schemas.microsoft.com/office/drawing/2014/main" id="{A974B87B-9FAF-41BB-A9BA-960F7F750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791" y="45243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1" name="Text Box 28">
            <a:extLst>
              <a:ext uri="{FF2B5EF4-FFF2-40B4-BE49-F238E27FC236}">
                <a16:creationId xmlns:a16="http://schemas.microsoft.com/office/drawing/2014/main" id="{FB172E97-A6AB-4B38-8C2D-AB791D0D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166" y="45243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CF9DDA34-A782-45C3-88B8-388113E5F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466" y="45243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3" name="Text Box 30">
            <a:extLst>
              <a:ext uri="{FF2B5EF4-FFF2-40B4-BE49-F238E27FC236}">
                <a16:creationId xmlns:a16="http://schemas.microsoft.com/office/drawing/2014/main" id="{0EA1E520-EE03-4CA3-9568-0436B7CBE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8841" y="45243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id="{7318C687-A001-4666-BC6C-CAE2D772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979" y="4999039"/>
            <a:ext cx="611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25000"/>
              <a:t>1</a:t>
            </a:r>
            <a:r>
              <a:rPr lang="en-US" altLang="en-US"/>
              <a:t>(5)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EE42B50D-BC57-4BDE-878C-883B87833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979" y="5586414"/>
            <a:ext cx="611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25000"/>
              <a:t>2</a:t>
            </a:r>
            <a:r>
              <a:rPr lang="en-US" altLang="en-US"/>
              <a:t>(5)</a:t>
            </a:r>
          </a:p>
        </p:txBody>
      </p:sp>
      <p:sp>
        <p:nvSpPr>
          <p:cNvPr id="26" name="Text Box 33">
            <a:extLst>
              <a:ext uri="{FF2B5EF4-FFF2-40B4-BE49-F238E27FC236}">
                <a16:creationId xmlns:a16="http://schemas.microsoft.com/office/drawing/2014/main" id="{E61C393B-42E9-4629-AD39-521A6D6F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641" y="4999039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25000"/>
              <a:t>1</a:t>
            </a:r>
            <a:r>
              <a:rPr lang="en-US" altLang="en-US"/>
              <a:t>(4)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8AB21DC8-84C8-425E-A12F-74B5FA4B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641" y="5586414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25000"/>
              <a:t>2</a:t>
            </a:r>
            <a:r>
              <a:rPr lang="en-US" altLang="en-US"/>
              <a:t>(4)</a:t>
            </a:r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B3EB56C9-74C6-4617-ADF3-4FA32CF60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279" y="4999039"/>
            <a:ext cx="611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25000"/>
              <a:t>1</a:t>
            </a:r>
            <a:r>
              <a:rPr lang="en-US" altLang="en-US"/>
              <a:t>(3)</a:t>
            </a:r>
          </a:p>
        </p:txBody>
      </p:sp>
      <p:sp>
        <p:nvSpPr>
          <p:cNvPr id="29" name="Text Box 36">
            <a:extLst>
              <a:ext uri="{FF2B5EF4-FFF2-40B4-BE49-F238E27FC236}">
                <a16:creationId xmlns:a16="http://schemas.microsoft.com/office/drawing/2014/main" id="{0C0A1E94-1409-48F1-B345-D7B20E99C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279" y="5586414"/>
            <a:ext cx="611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25000"/>
              <a:t>2</a:t>
            </a:r>
            <a:r>
              <a:rPr lang="en-US" altLang="en-US"/>
              <a:t>(3)</a:t>
            </a:r>
          </a:p>
        </p:txBody>
      </p:sp>
      <p:sp>
        <p:nvSpPr>
          <p:cNvPr id="42" name="Text Box 51">
            <a:extLst>
              <a:ext uri="{FF2B5EF4-FFF2-40B4-BE49-F238E27FC236}">
                <a16:creationId xmlns:a16="http://schemas.microsoft.com/office/drawing/2014/main" id="{F46E7164-B960-4C7B-8336-773B7BC6E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41" y="4999039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25000"/>
              <a:t>1</a:t>
            </a:r>
            <a:r>
              <a:rPr lang="en-US" altLang="en-US"/>
              <a:t>(2)</a:t>
            </a:r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2F6D20B6-080A-4EC4-BFE0-3FEBD3ACF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41" y="5586414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25000"/>
              <a:t>2</a:t>
            </a:r>
            <a:r>
              <a:rPr lang="en-US" altLang="en-US"/>
              <a:t>(2)</a:t>
            </a:r>
          </a:p>
        </p:txBody>
      </p:sp>
      <p:sp>
        <p:nvSpPr>
          <p:cNvPr id="55" name="Text Box 53">
            <a:extLst>
              <a:ext uri="{FF2B5EF4-FFF2-40B4-BE49-F238E27FC236}">
                <a16:creationId xmlns:a16="http://schemas.microsoft.com/office/drawing/2014/main" id="{7454D9F7-74BE-4668-9C86-659E22287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141" y="4999039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25000"/>
              <a:t>1</a:t>
            </a:r>
            <a:r>
              <a:rPr lang="en-US" altLang="en-US"/>
              <a:t>(1)</a:t>
            </a:r>
          </a:p>
        </p:txBody>
      </p:sp>
      <p:sp>
        <p:nvSpPr>
          <p:cNvPr id="56" name="Text Box 54">
            <a:extLst>
              <a:ext uri="{FF2B5EF4-FFF2-40B4-BE49-F238E27FC236}">
                <a16:creationId xmlns:a16="http://schemas.microsoft.com/office/drawing/2014/main" id="{11544D28-2168-4822-8AC3-CB399E12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141" y="5586414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25000"/>
              <a:t>2</a:t>
            </a:r>
            <a:r>
              <a:rPr lang="en-US" altLang="en-US"/>
              <a:t>(1)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735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1654241" cy="533400"/>
          </a:xfrm>
        </p:spPr>
        <p:txBody>
          <a:bodyPr/>
          <a:lstStyle/>
          <a:p>
            <a:pPr marL="114300" indent="0" algn="just" eaLnBrk="1" hangingPunct="1">
              <a:buClr>
                <a:srgbClr val="FF0000"/>
              </a:buClr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43" name="Group 4">
            <a:extLst>
              <a:ext uri="{FF2B5EF4-FFF2-40B4-BE49-F238E27FC236}">
                <a16:creationId xmlns:a16="http://schemas.microsoft.com/office/drawing/2014/main" id="{80023FC6-4B34-48FF-BAE8-9865D7A7E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19747"/>
              </p:ext>
            </p:extLst>
          </p:nvPr>
        </p:nvGraphicFramePr>
        <p:xfrm>
          <a:off x="1158011" y="5249208"/>
          <a:ext cx="4011611" cy="1169987"/>
        </p:xfrm>
        <a:graphic>
          <a:graphicData uri="http://schemas.openxmlformats.org/drawingml/2006/table">
            <a:tbl>
              <a:tblPr/>
              <a:tblGrid>
                <a:gridCol w="66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4148996526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 Box 24">
            <a:extLst>
              <a:ext uri="{FF2B5EF4-FFF2-40B4-BE49-F238E27FC236}">
                <a16:creationId xmlns:a16="http://schemas.microsoft.com/office/drawing/2014/main" id="{704EB4C3-6870-432B-B87F-A600E5D65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98" y="5280958"/>
            <a:ext cx="78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f</a:t>
            </a:r>
            <a:r>
              <a:rPr lang="en-US" altLang="en-US" sz="2400" baseline="-25000"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latin typeface="Comic Sans MS" panose="030F0702030302020204" pitchFamily="66" charset="0"/>
              </a:rPr>
              <a:t>[j]</a:t>
            </a:r>
          </a:p>
        </p:txBody>
      </p:sp>
      <p:sp>
        <p:nvSpPr>
          <p:cNvPr id="45" name="Text Box 25">
            <a:extLst>
              <a:ext uri="{FF2B5EF4-FFF2-40B4-BE49-F238E27FC236}">
                <a16:creationId xmlns:a16="http://schemas.microsoft.com/office/drawing/2014/main" id="{8FDE6A60-C46F-4A40-AE98-AF37183C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98" y="5882620"/>
            <a:ext cx="814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f</a:t>
            </a:r>
            <a:r>
              <a:rPr lang="en-US" altLang="en-US" sz="2400" baseline="-25000"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latin typeface="Comic Sans MS" panose="030F0702030302020204" pitchFamily="66" charset="0"/>
              </a:rPr>
              <a:t>[j]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86102DDF-88B5-4BA6-A761-A2EF24C92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24" y="488260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1</a:t>
            </a:r>
          </a:p>
        </p:txBody>
      </p:sp>
      <p:sp>
        <p:nvSpPr>
          <p:cNvPr id="47" name="Text Box 27">
            <a:extLst>
              <a:ext uri="{FF2B5EF4-FFF2-40B4-BE49-F238E27FC236}">
                <a16:creationId xmlns:a16="http://schemas.microsoft.com/office/drawing/2014/main" id="{ED800427-BC55-41A6-AC9E-AD4A698B1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802" y="489355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2</a:t>
            </a:r>
          </a:p>
        </p:txBody>
      </p:sp>
      <p:sp>
        <p:nvSpPr>
          <p:cNvPr id="48" name="Text Box 28">
            <a:extLst>
              <a:ext uri="{FF2B5EF4-FFF2-40B4-BE49-F238E27FC236}">
                <a16:creationId xmlns:a16="http://schemas.microsoft.com/office/drawing/2014/main" id="{9EE02628-9885-42E8-8C25-6BF48325D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053" y="489837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3</a:t>
            </a:r>
          </a:p>
        </p:txBody>
      </p:sp>
      <p:sp>
        <p:nvSpPr>
          <p:cNvPr id="49" name="Text Box 29">
            <a:extLst>
              <a:ext uri="{FF2B5EF4-FFF2-40B4-BE49-F238E27FC236}">
                <a16:creationId xmlns:a16="http://schemas.microsoft.com/office/drawing/2014/main" id="{CA072711-9BA1-4A12-91BE-6580AFFF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501" y="489837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0" name="Text Box 30">
            <a:extLst>
              <a:ext uri="{FF2B5EF4-FFF2-40B4-BE49-F238E27FC236}">
                <a16:creationId xmlns:a16="http://schemas.microsoft.com/office/drawing/2014/main" id="{0ED5EBCF-3C31-4738-8CE8-68A67104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328" y="489837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grpSp>
        <p:nvGrpSpPr>
          <p:cNvPr id="16" name="Group 60">
            <a:extLst>
              <a:ext uri="{FF2B5EF4-FFF2-40B4-BE49-F238E27FC236}">
                <a16:creationId xmlns:a16="http://schemas.microsoft.com/office/drawing/2014/main" id="{B7CCDA7B-B451-4ADD-8174-06EC9C83BE64}"/>
              </a:ext>
            </a:extLst>
          </p:cNvPr>
          <p:cNvGrpSpPr>
            <a:grpSpLocks/>
          </p:cNvGrpSpPr>
          <p:nvPr/>
        </p:nvGrpSpPr>
        <p:grpSpPr bwMode="auto">
          <a:xfrm>
            <a:off x="2094640" y="1203620"/>
            <a:ext cx="7637463" cy="2057400"/>
            <a:chOff x="373" y="624"/>
            <a:chExt cx="4811" cy="1296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33A3A381-24D0-41AD-97E1-86BD8203B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624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7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604B5B93-0065-45EA-9DE3-A84314BB5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624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 dirty="0">
                  <a:latin typeface="Times New Roman" panose="02020603050405020304" pitchFamily="18" charset="0"/>
                </a:rPr>
                <a:t>9</a:t>
              </a:r>
              <a:endParaRPr kumimoji="1" lang="en-US" altLang="zh-TW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CBC6292A-B9A2-4C24-AA04-F149F0B34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624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3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8158395C-C3B1-4669-A9DE-55A5099D3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624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4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AE7983AD-2135-4AF3-96E0-BCFB576F7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624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8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6F769E48-DE4A-47BE-AFD1-D871D7B8C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24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4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" name="AutoShape 13">
              <a:extLst>
                <a:ext uri="{FF2B5EF4-FFF2-40B4-BE49-F238E27FC236}">
                  <a16:creationId xmlns:a16="http://schemas.microsoft.com/office/drawing/2014/main" id="{352529F5-5B69-4F9B-BA61-FBC2CE1754BB}"/>
                </a:ext>
              </a:extLst>
            </p:cNvPr>
            <p:cNvCxnSpPr>
              <a:cxnSpLocks noChangeShapeType="1"/>
              <a:stCxn id="17" idx="6"/>
              <a:endCxn id="18" idx="2"/>
            </p:cNvCxnSpPr>
            <p:nvPr/>
          </p:nvCxnSpPr>
          <p:spPr bwMode="auto">
            <a:xfrm>
              <a:off x="1406" y="797"/>
              <a:ext cx="26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4">
              <a:extLst>
                <a:ext uri="{FF2B5EF4-FFF2-40B4-BE49-F238E27FC236}">
                  <a16:creationId xmlns:a16="http://schemas.microsoft.com/office/drawing/2014/main" id="{7F33A87C-FD7A-4935-92A4-A1DBC60F670A}"/>
                </a:ext>
              </a:extLst>
            </p:cNvPr>
            <p:cNvCxnSpPr>
              <a:cxnSpLocks noChangeShapeType="1"/>
              <a:stCxn id="18" idx="6"/>
              <a:endCxn id="19" idx="2"/>
            </p:cNvCxnSpPr>
            <p:nvPr/>
          </p:nvCxnSpPr>
          <p:spPr bwMode="auto">
            <a:xfrm>
              <a:off x="2030" y="797"/>
              <a:ext cx="26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5">
              <a:extLst>
                <a:ext uri="{FF2B5EF4-FFF2-40B4-BE49-F238E27FC236}">
                  <a16:creationId xmlns:a16="http://schemas.microsoft.com/office/drawing/2014/main" id="{7B8211F0-0A2D-48B6-B271-114A172CC142}"/>
                </a:ext>
              </a:extLst>
            </p:cNvPr>
            <p:cNvCxnSpPr>
              <a:cxnSpLocks noChangeShapeType="1"/>
              <a:stCxn id="19" idx="6"/>
              <a:endCxn id="20" idx="2"/>
            </p:cNvCxnSpPr>
            <p:nvPr/>
          </p:nvCxnSpPr>
          <p:spPr bwMode="auto">
            <a:xfrm>
              <a:off x="2654" y="797"/>
              <a:ext cx="3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6">
              <a:extLst>
                <a:ext uri="{FF2B5EF4-FFF2-40B4-BE49-F238E27FC236}">
                  <a16:creationId xmlns:a16="http://schemas.microsoft.com/office/drawing/2014/main" id="{771F41AC-E8A4-4002-AC80-52464F04AB66}"/>
                </a:ext>
              </a:extLst>
            </p:cNvPr>
            <p:cNvCxnSpPr>
              <a:cxnSpLocks noChangeShapeType="1"/>
              <a:stCxn id="20" idx="6"/>
              <a:endCxn id="21" idx="2"/>
            </p:cNvCxnSpPr>
            <p:nvPr/>
          </p:nvCxnSpPr>
          <p:spPr bwMode="auto">
            <a:xfrm>
              <a:off x="3317" y="797"/>
              <a:ext cx="27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7">
              <a:extLst>
                <a:ext uri="{FF2B5EF4-FFF2-40B4-BE49-F238E27FC236}">
                  <a16:creationId xmlns:a16="http://schemas.microsoft.com/office/drawing/2014/main" id="{7D166266-959B-4EE0-9060-38329FB27B55}"/>
                </a:ext>
              </a:extLst>
            </p:cNvPr>
            <p:cNvCxnSpPr>
              <a:cxnSpLocks noChangeShapeType="1"/>
              <a:stCxn id="21" idx="6"/>
              <a:endCxn id="22" idx="2"/>
            </p:cNvCxnSpPr>
            <p:nvPr/>
          </p:nvCxnSpPr>
          <p:spPr bwMode="auto">
            <a:xfrm>
              <a:off x="3950" y="797"/>
              <a:ext cx="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18">
              <a:extLst>
                <a:ext uri="{FF2B5EF4-FFF2-40B4-BE49-F238E27FC236}">
                  <a16:creationId xmlns:a16="http://schemas.microsoft.com/office/drawing/2014/main" id="{86ACFCFB-6BAE-4D9E-9622-D88ACA22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75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8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7CEFA36C-8BC8-4164-A219-5FFEC1AC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75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5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2B674476-B8D3-4419-8010-7D561BB26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75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6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AE554863-5DD9-4526-863E-D895146A4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575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4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2" name="Oval 22">
              <a:extLst>
                <a:ext uri="{FF2B5EF4-FFF2-40B4-BE49-F238E27FC236}">
                  <a16:creationId xmlns:a16="http://schemas.microsoft.com/office/drawing/2014/main" id="{A1948D58-1CCC-4BFE-83B1-7F57B6189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75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5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DFD6AA80-D622-4EE3-B565-B3AC0FD8B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575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7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34" name="AutoShape 24">
              <a:extLst>
                <a:ext uri="{FF2B5EF4-FFF2-40B4-BE49-F238E27FC236}">
                  <a16:creationId xmlns:a16="http://schemas.microsoft.com/office/drawing/2014/main" id="{9CCB1A4E-DED7-424A-94AF-79070798C964}"/>
                </a:ext>
              </a:extLst>
            </p:cNvPr>
            <p:cNvCxnSpPr>
              <a:cxnSpLocks noChangeShapeType="1"/>
              <a:stCxn id="28" idx="6"/>
              <a:endCxn id="29" idx="2"/>
            </p:cNvCxnSpPr>
            <p:nvPr/>
          </p:nvCxnSpPr>
          <p:spPr bwMode="auto">
            <a:xfrm>
              <a:off x="1406" y="1748"/>
              <a:ext cx="26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5">
              <a:extLst>
                <a:ext uri="{FF2B5EF4-FFF2-40B4-BE49-F238E27FC236}">
                  <a16:creationId xmlns:a16="http://schemas.microsoft.com/office/drawing/2014/main" id="{E67EA05D-C0FE-4547-9F87-580F14B73E28}"/>
                </a:ext>
              </a:extLst>
            </p:cNvPr>
            <p:cNvCxnSpPr>
              <a:cxnSpLocks noChangeShapeType="1"/>
              <a:stCxn id="29" idx="6"/>
              <a:endCxn id="30" idx="2"/>
            </p:cNvCxnSpPr>
            <p:nvPr/>
          </p:nvCxnSpPr>
          <p:spPr bwMode="auto">
            <a:xfrm>
              <a:off x="2030" y="1748"/>
              <a:ext cx="26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26">
              <a:extLst>
                <a:ext uri="{FF2B5EF4-FFF2-40B4-BE49-F238E27FC236}">
                  <a16:creationId xmlns:a16="http://schemas.microsoft.com/office/drawing/2014/main" id="{A8554EDB-3EEB-4E20-8AB7-09D89C44C83D}"/>
                </a:ext>
              </a:extLst>
            </p:cNvPr>
            <p:cNvCxnSpPr>
              <a:cxnSpLocks noChangeShapeType="1"/>
              <a:stCxn id="30" idx="6"/>
              <a:endCxn id="31" idx="2"/>
            </p:cNvCxnSpPr>
            <p:nvPr/>
          </p:nvCxnSpPr>
          <p:spPr bwMode="auto">
            <a:xfrm>
              <a:off x="2654" y="1748"/>
              <a:ext cx="3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27">
              <a:extLst>
                <a:ext uri="{FF2B5EF4-FFF2-40B4-BE49-F238E27FC236}">
                  <a16:creationId xmlns:a16="http://schemas.microsoft.com/office/drawing/2014/main" id="{1800D863-8F1F-454E-B645-62DFB59E700D}"/>
                </a:ext>
              </a:extLst>
            </p:cNvPr>
            <p:cNvCxnSpPr>
              <a:cxnSpLocks noChangeShapeType="1"/>
              <a:stCxn id="31" idx="6"/>
              <a:endCxn id="32" idx="2"/>
            </p:cNvCxnSpPr>
            <p:nvPr/>
          </p:nvCxnSpPr>
          <p:spPr bwMode="auto">
            <a:xfrm>
              <a:off x="3317" y="1748"/>
              <a:ext cx="27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28">
              <a:extLst>
                <a:ext uri="{FF2B5EF4-FFF2-40B4-BE49-F238E27FC236}">
                  <a16:creationId xmlns:a16="http://schemas.microsoft.com/office/drawing/2014/main" id="{33846089-E99F-4949-999B-37C6A1AD057D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3950" y="1748"/>
              <a:ext cx="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29">
              <a:extLst>
                <a:ext uri="{FF2B5EF4-FFF2-40B4-BE49-F238E27FC236}">
                  <a16:creationId xmlns:a16="http://schemas.microsoft.com/office/drawing/2014/main" id="{D6337F3E-C5CB-4CF7-BB5F-752450E83D03}"/>
                </a:ext>
              </a:extLst>
            </p:cNvPr>
            <p:cNvCxnSpPr>
              <a:cxnSpLocks noChangeShapeType="1"/>
              <a:stCxn id="17" idx="5"/>
              <a:endCxn id="29" idx="1"/>
            </p:cNvCxnSpPr>
            <p:nvPr/>
          </p:nvCxnSpPr>
          <p:spPr bwMode="auto">
            <a:xfrm>
              <a:off x="1350" y="923"/>
              <a:ext cx="381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0">
              <a:extLst>
                <a:ext uri="{FF2B5EF4-FFF2-40B4-BE49-F238E27FC236}">
                  <a16:creationId xmlns:a16="http://schemas.microsoft.com/office/drawing/2014/main" id="{F949413D-4EC8-4CEB-A734-42A4D03525EA}"/>
                </a:ext>
              </a:extLst>
            </p:cNvPr>
            <p:cNvCxnSpPr>
              <a:cxnSpLocks noChangeShapeType="1"/>
              <a:stCxn id="28" idx="7"/>
              <a:endCxn id="18" idx="3"/>
            </p:cNvCxnSpPr>
            <p:nvPr/>
          </p:nvCxnSpPr>
          <p:spPr bwMode="auto">
            <a:xfrm flipV="1">
              <a:off x="1350" y="923"/>
              <a:ext cx="381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31">
              <a:extLst>
                <a:ext uri="{FF2B5EF4-FFF2-40B4-BE49-F238E27FC236}">
                  <a16:creationId xmlns:a16="http://schemas.microsoft.com/office/drawing/2014/main" id="{3231FE4E-F966-44A6-911E-24EF051D2293}"/>
                </a:ext>
              </a:extLst>
            </p:cNvPr>
            <p:cNvCxnSpPr>
              <a:cxnSpLocks noChangeShapeType="1"/>
              <a:stCxn id="18" idx="5"/>
              <a:endCxn id="30" idx="1"/>
            </p:cNvCxnSpPr>
            <p:nvPr/>
          </p:nvCxnSpPr>
          <p:spPr bwMode="auto">
            <a:xfrm>
              <a:off x="1974" y="923"/>
              <a:ext cx="381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32">
              <a:extLst>
                <a:ext uri="{FF2B5EF4-FFF2-40B4-BE49-F238E27FC236}">
                  <a16:creationId xmlns:a16="http://schemas.microsoft.com/office/drawing/2014/main" id="{9CA77454-9729-418B-8A15-08A7CD8CA702}"/>
                </a:ext>
              </a:extLst>
            </p:cNvPr>
            <p:cNvCxnSpPr>
              <a:cxnSpLocks noChangeShapeType="1"/>
              <a:stCxn id="29" idx="7"/>
              <a:endCxn id="19" idx="3"/>
            </p:cNvCxnSpPr>
            <p:nvPr/>
          </p:nvCxnSpPr>
          <p:spPr bwMode="auto">
            <a:xfrm flipV="1">
              <a:off x="1974" y="923"/>
              <a:ext cx="381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33">
              <a:extLst>
                <a:ext uri="{FF2B5EF4-FFF2-40B4-BE49-F238E27FC236}">
                  <a16:creationId xmlns:a16="http://schemas.microsoft.com/office/drawing/2014/main" id="{34F096A4-DAF3-4B9C-A319-E055B93C602C}"/>
                </a:ext>
              </a:extLst>
            </p:cNvPr>
            <p:cNvCxnSpPr>
              <a:cxnSpLocks noChangeShapeType="1"/>
              <a:stCxn id="30" idx="7"/>
              <a:endCxn id="20" idx="3"/>
            </p:cNvCxnSpPr>
            <p:nvPr/>
          </p:nvCxnSpPr>
          <p:spPr bwMode="auto">
            <a:xfrm flipV="1">
              <a:off x="2598" y="918"/>
              <a:ext cx="419" cy="7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34">
              <a:extLst>
                <a:ext uri="{FF2B5EF4-FFF2-40B4-BE49-F238E27FC236}">
                  <a16:creationId xmlns:a16="http://schemas.microsoft.com/office/drawing/2014/main" id="{ED701B17-AE3F-4DE7-ABB7-15A248B6D413}"/>
                </a:ext>
              </a:extLst>
            </p:cNvPr>
            <p:cNvCxnSpPr>
              <a:cxnSpLocks noChangeShapeType="1"/>
              <a:stCxn id="19" idx="5"/>
              <a:endCxn id="31" idx="1"/>
            </p:cNvCxnSpPr>
            <p:nvPr/>
          </p:nvCxnSpPr>
          <p:spPr bwMode="auto">
            <a:xfrm>
              <a:off x="2598" y="923"/>
              <a:ext cx="42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35">
              <a:extLst>
                <a:ext uri="{FF2B5EF4-FFF2-40B4-BE49-F238E27FC236}">
                  <a16:creationId xmlns:a16="http://schemas.microsoft.com/office/drawing/2014/main" id="{FA5E5F37-450C-4E95-80B5-D8D857C060AD}"/>
                </a:ext>
              </a:extLst>
            </p:cNvPr>
            <p:cNvCxnSpPr>
              <a:cxnSpLocks noChangeShapeType="1"/>
              <a:stCxn id="20" idx="5"/>
              <a:endCxn id="32" idx="1"/>
            </p:cNvCxnSpPr>
            <p:nvPr/>
          </p:nvCxnSpPr>
          <p:spPr bwMode="auto">
            <a:xfrm>
              <a:off x="3261" y="923"/>
              <a:ext cx="39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36">
              <a:extLst>
                <a:ext uri="{FF2B5EF4-FFF2-40B4-BE49-F238E27FC236}">
                  <a16:creationId xmlns:a16="http://schemas.microsoft.com/office/drawing/2014/main" id="{59BD67B3-D0C5-49CE-9366-280DA13D8556}"/>
                </a:ext>
              </a:extLst>
            </p:cNvPr>
            <p:cNvCxnSpPr>
              <a:cxnSpLocks noChangeShapeType="1"/>
              <a:stCxn id="31" idx="7"/>
              <a:endCxn id="21" idx="3"/>
            </p:cNvCxnSpPr>
            <p:nvPr/>
          </p:nvCxnSpPr>
          <p:spPr bwMode="auto">
            <a:xfrm flipV="1">
              <a:off x="3261" y="923"/>
              <a:ext cx="39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37">
              <a:extLst>
                <a:ext uri="{FF2B5EF4-FFF2-40B4-BE49-F238E27FC236}">
                  <a16:creationId xmlns:a16="http://schemas.microsoft.com/office/drawing/2014/main" id="{1A9644E6-5027-48F3-8D9F-942AD967FEE9}"/>
                </a:ext>
              </a:extLst>
            </p:cNvPr>
            <p:cNvCxnSpPr>
              <a:cxnSpLocks noChangeShapeType="1"/>
              <a:stCxn id="21" idx="5"/>
              <a:endCxn id="33" idx="1"/>
            </p:cNvCxnSpPr>
            <p:nvPr/>
          </p:nvCxnSpPr>
          <p:spPr bwMode="auto">
            <a:xfrm>
              <a:off x="3894" y="923"/>
              <a:ext cx="372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8">
              <a:extLst>
                <a:ext uri="{FF2B5EF4-FFF2-40B4-BE49-F238E27FC236}">
                  <a16:creationId xmlns:a16="http://schemas.microsoft.com/office/drawing/2014/main" id="{5F6F4F2A-E573-44DA-A5B0-7403599F1E48}"/>
                </a:ext>
              </a:extLst>
            </p:cNvPr>
            <p:cNvCxnSpPr>
              <a:cxnSpLocks noChangeShapeType="1"/>
              <a:stCxn id="32" idx="7"/>
              <a:endCxn id="22" idx="3"/>
            </p:cNvCxnSpPr>
            <p:nvPr/>
          </p:nvCxnSpPr>
          <p:spPr bwMode="auto">
            <a:xfrm flipV="1">
              <a:off x="3894" y="923"/>
              <a:ext cx="372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Rectangle 39">
              <a:extLst>
                <a:ext uri="{FF2B5EF4-FFF2-40B4-BE49-F238E27FC236}">
                  <a16:creationId xmlns:a16="http://schemas.microsoft.com/office/drawing/2014/main" id="{7133A73F-F5CE-42EF-8FC4-073227AB0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" y="1052"/>
              <a:ext cx="61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Enter</a:t>
              </a:r>
            </a:p>
          </p:txBody>
        </p:sp>
        <p:sp>
          <p:nvSpPr>
            <p:cNvPr id="61" name="Rectangle 40">
              <a:extLst>
                <a:ext uri="{FF2B5EF4-FFF2-40B4-BE49-F238E27FC236}">
                  <a16:creationId xmlns:a16="http://schemas.microsoft.com/office/drawing/2014/main" id="{CFF4DDDD-E1B4-4611-89BA-C8EED3341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056"/>
              <a:ext cx="48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Exit</a:t>
              </a:r>
            </a:p>
          </p:txBody>
        </p:sp>
        <p:cxnSp>
          <p:nvCxnSpPr>
            <p:cNvPr id="62" name="AutoShape 41">
              <a:extLst>
                <a:ext uri="{FF2B5EF4-FFF2-40B4-BE49-F238E27FC236}">
                  <a16:creationId xmlns:a16="http://schemas.microsoft.com/office/drawing/2014/main" id="{03D1E858-B432-472F-ADDB-68A9FB3663A4}"/>
                </a:ext>
              </a:extLst>
            </p:cNvPr>
            <p:cNvCxnSpPr>
              <a:cxnSpLocks noChangeShapeType="1"/>
              <a:stCxn id="60" idx="0"/>
              <a:endCxn id="17" idx="2"/>
            </p:cNvCxnSpPr>
            <p:nvPr/>
          </p:nvCxnSpPr>
          <p:spPr bwMode="auto">
            <a:xfrm flipV="1">
              <a:off x="683" y="797"/>
              <a:ext cx="373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42">
              <a:extLst>
                <a:ext uri="{FF2B5EF4-FFF2-40B4-BE49-F238E27FC236}">
                  <a16:creationId xmlns:a16="http://schemas.microsoft.com/office/drawing/2014/main" id="{76EAA32E-2DEB-4F23-94B2-5EA0EF6E7483}"/>
                </a:ext>
              </a:extLst>
            </p:cNvPr>
            <p:cNvCxnSpPr>
              <a:cxnSpLocks noChangeShapeType="1"/>
              <a:stCxn id="60" idx="2"/>
              <a:endCxn id="28" idx="2"/>
            </p:cNvCxnSpPr>
            <p:nvPr/>
          </p:nvCxnSpPr>
          <p:spPr bwMode="auto">
            <a:xfrm>
              <a:off x="683" y="1440"/>
              <a:ext cx="373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43">
              <a:extLst>
                <a:ext uri="{FF2B5EF4-FFF2-40B4-BE49-F238E27FC236}">
                  <a16:creationId xmlns:a16="http://schemas.microsoft.com/office/drawing/2014/main" id="{CC62124D-B4D4-483C-B40A-260D5A241434}"/>
                </a:ext>
              </a:extLst>
            </p:cNvPr>
            <p:cNvCxnSpPr>
              <a:cxnSpLocks noChangeShapeType="1"/>
              <a:stCxn id="22" idx="6"/>
              <a:endCxn id="61" idx="0"/>
            </p:cNvCxnSpPr>
            <p:nvPr/>
          </p:nvCxnSpPr>
          <p:spPr bwMode="auto">
            <a:xfrm>
              <a:off x="4560" y="797"/>
              <a:ext cx="384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44">
              <a:extLst>
                <a:ext uri="{FF2B5EF4-FFF2-40B4-BE49-F238E27FC236}">
                  <a16:creationId xmlns:a16="http://schemas.microsoft.com/office/drawing/2014/main" id="{A90338B3-3E11-4B3A-9EBA-6D58C50E58D4}"/>
                </a:ext>
              </a:extLst>
            </p:cNvPr>
            <p:cNvCxnSpPr>
              <a:cxnSpLocks noChangeShapeType="1"/>
              <a:stCxn id="33" idx="6"/>
              <a:endCxn id="61" idx="2"/>
            </p:cNvCxnSpPr>
            <p:nvPr/>
          </p:nvCxnSpPr>
          <p:spPr bwMode="auto">
            <a:xfrm flipV="1">
              <a:off x="4560" y="1444"/>
              <a:ext cx="384" cy="3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Rectangle 45">
              <a:extLst>
                <a:ext uri="{FF2B5EF4-FFF2-40B4-BE49-F238E27FC236}">
                  <a16:creationId xmlns:a16="http://schemas.microsoft.com/office/drawing/2014/main" id="{2F5E9CB2-A0E3-4B79-9FE5-7B6D61EC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700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7" name="Rectangle 46">
              <a:extLst>
                <a:ext uri="{FF2B5EF4-FFF2-40B4-BE49-F238E27FC236}">
                  <a16:creationId xmlns:a16="http://schemas.microsoft.com/office/drawing/2014/main" id="{BAB73F1E-57AD-4745-8FAE-0FB14798F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70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8" name="Rectangle 47">
              <a:extLst>
                <a:ext uri="{FF2B5EF4-FFF2-40B4-BE49-F238E27FC236}">
                  <a16:creationId xmlns:a16="http://schemas.microsoft.com/office/drawing/2014/main" id="{E64EE84D-DAE6-408C-8222-05BF4C2E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60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9" name="Rectangle 48">
              <a:extLst>
                <a:ext uri="{FF2B5EF4-FFF2-40B4-BE49-F238E27FC236}">
                  <a16:creationId xmlns:a16="http://schemas.microsoft.com/office/drawing/2014/main" id="{55B51530-D9B3-459F-A3A7-53FF2E5E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46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0" name="Rectangle 49">
              <a:extLst>
                <a:ext uri="{FF2B5EF4-FFF2-40B4-BE49-F238E27FC236}">
                  <a16:creationId xmlns:a16="http://schemas.microsoft.com/office/drawing/2014/main" id="{0CD6B9FC-72CA-4A1A-88E5-E5BE6A606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960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" name="Rectangle 50">
              <a:extLst>
                <a:ext uri="{FF2B5EF4-FFF2-40B4-BE49-F238E27FC236}">
                  <a16:creationId xmlns:a16="http://schemas.microsoft.com/office/drawing/2014/main" id="{F5352060-EA58-4A00-841A-D628D0340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48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" name="Rectangle 51">
              <a:extLst>
                <a:ext uri="{FF2B5EF4-FFF2-40B4-BE49-F238E27FC236}">
                  <a16:creationId xmlns:a16="http://schemas.microsoft.com/office/drawing/2014/main" id="{B21A363D-3A87-4BF9-835C-6C4A54591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932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Rectangle 52">
              <a:extLst>
                <a:ext uri="{FF2B5EF4-FFF2-40B4-BE49-F238E27FC236}">
                  <a16:creationId xmlns:a16="http://schemas.microsoft.com/office/drawing/2014/main" id="{72036DCF-819F-4AEE-9172-F8B4E2259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250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4" name="Rectangle 53">
              <a:extLst>
                <a:ext uri="{FF2B5EF4-FFF2-40B4-BE49-F238E27FC236}">
                  <a16:creationId xmlns:a16="http://schemas.microsoft.com/office/drawing/2014/main" id="{530A1FD2-379F-468F-973A-84E31A25A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922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5" name="Rectangle 54">
              <a:extLst>
                <a:ext uri="{FF2B5EF4-FFF2-40B4-BE49-F238E27FC236}">
                  <a16:creationId xmlns:a16="http://schemas.microsoft.com/office/drawing/2014/main" id="{1FEB41FD-8108-4E40-839B-9607796F1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48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6" name="Rectangle 55">
              <a:extLst>
                <a:ext uri="{FF2B5EF4-FFF2-40B4-BE49-F238E27FC236}">
                  <a16:creationId xmlns:a16="http://schemas.microsoft.com/office/drawing/2014/main" id="{436142C2-1D2E-4A96-829C-990066A73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932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30C18F2E-227D-4F33-9DCA-61E822922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48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8" name="Rectangle 57">
              <a:extLst>
                <a:ext uri="{FF2B5EF4-FFF2-40B4-BE49-F238E27FC236}">
                  <a16:creationId xmlns:a16="http://schemas.microsoft.com/office/drawing/2014/main" id="{ED0E093A-35B5-492F-A06F-03D77D387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672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9" name="Rectangle 58">
              <a:extLst>
                <a:ext uri="{FF2B5EF4-FFF2-40B4-BE49-F238E27FC236}">
                  <a16:creationId xmlns:a16="http://schemas.microsoft.com/office/drawing/2014/main" id="{F6851E36-F3C7-4F1A-96BB-13B421D2D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" y="1488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</p:grp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3E6B30D4-C074-4357-B865-B8F35AB83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44020"/>
              </p:ext>
            </p:extLst>
          </p:nvPr>
        </p:nvGraphicFramePr>
        <p:xfrm>
          <a:off x="6907190" y="5291246"/>
          <a:ext cx="4011611" cy="1169987"/>
        </p:xfrm>
        <a:graphic>
          <a:graphicData uri="http://schemas.openxmlformats.org/drawingml/2006/table">
            <a:tbl>
              <a:tblPr/>
              <a:tblGrid>
                <a:gridCol w="66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3693596690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24">
            <a:extLst>
              <a:ext uri="{FF2B5EF4-FFF2-40B4-BE49-F238E27FC236}">
                <a16:creationId xmlns:a16="http://schemas.microsoft.com/office/drawing/2014/main" id="{767DF43F-D07B-443E-ABA0-2455FAA3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377" y="5322996"/>
            <a:ext cx="716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l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</a:rPr>
              <a:t>[j]</a:t>
            </a:r>
          </a:p>
        </p:txBody>
      </p:sp>
      <p:sp>
        <p:nvSpPr>
          <p:cNvPr id="13" name="Text Box 25">
            <a:extLst>
              <a:ext uri="{FF2B5EF4-FFF2-40B4-BE49-F238E27FC236}">
                <a16:creationId xmlns:a16="http://schemas.microsoft.com/office/drawing/2014/main" id="{AEE139B0-8235-4374-B056-81C3DC704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377" y="5924658"/>
            <a:ext cx="7489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l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</a:rPr>
              <a:t>[j]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9E6CD1E-638A-4025-9246-88349CB019BB}"/>
              </a:ext>
            </a:extLst>
          </p:cNvPr>
          <p:cNvSpPr txBox="1"/>
          <p:nvPr/>
        </p:nvSpPr>
        <p:spPr>
          <a:xfrm>
            <a:off x="1050041" y="3494859"/>
            <a:ext cx="8484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 sz="2000" dirty="0"/>
              <a:t>	    </a:t>
            </a:r>
            <a:r>
              <a:rPr lang="en-US" altLang="en-US" sz="2000" dirty="0">
                <a:latin typeface="Comic Sans MS" panose="030F0702030302020204" pitchFamily="66" charset="0"/>
              </a:rPr>
              <a:t>e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 + a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1,1</a:t>
            </a:r>
            <a:r>
              <a:rPr lang="en-US" altLang="en-US" sz="2000" dirty="0">
                <a:latin typeface="Comic Sans MS" panose="030F0702030302020204" pitchFamily="66" charset="0"/>
              </a:rPr>
              <a:t> 					   if j = 1</a:t>
            </a: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f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[j] = 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   min(f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[j - 1] + a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1,j</a:t>
            </a:r>
            <a:r>
              <a:rPr lang="en-US" altLang="en-US" sz="2000" dirty="0">
                <a:latin typeface="Comic Sans MS" panose="030F0702030302020204" pitchFamily="66" charset="0"/>
              </a:rPr>
              <a:t> ,f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[j -1] + </a:t>
            </a:r>
            <a:r>
              <a:rPr lang="en-US" altLang="en-US" sz="2000" dirty="0"/>
              <a:t>t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2,j-1</a:t>
            </a:r>
            <a:r>
              <a:rPr lang="en-US" altLang="en-US" sz="2000" dirty="0">
                <a:latin typeface="Comic Sans MS" panose="030F0702030302020204" pitchFamily="66" charset="0"/>
              </a:rPr>
              <a:t> + a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1,j</a:t>
            </a:r>
            <a:r>
              <a:rPr lang="en-US" altLang="en-US" sz="2000" dirty="0">
                <a:latin typeface="Comic Sans MS" panose="030F0702030302020204" pitchFamily="66" charset="0"/>
              </a:rPr>
              <a:t>)	   if j ≥ 2</a:t>
            </a:r>
          </a:p>
        </p:txBody>
      </p:sp>
      <p:sp>
        <p:nvSpPr>
          <p:cNvPr id="91" name="AutoShape 4">
            <a:extLst>
              <a:ext uri="{FF2B5EF4-FFF2-40B4-BE49-F238E27FC236}">
                <a16:creationId xmlns:a16="http://schemas.microsoft.com/office/drawing/2014/main" id="{7CE923D2-D3EC-4EAD-9306-40E04B53D7BF}"/>
              </a:ext>
            </a:extLst>
          </p:cNvPr>
          <p:cNvSpPr>
            <a:spLocks/>
          </p:cNvSpPr>
          <p:nvPr/>
        </p:nvSpPr>
        <p:spPr bwMode="auto">
          <a:xfrm>
            <a:off x="2004152" y="3480448"/>
            <a:ext cx="180975" cy="1009945"/>
          </a:xfrm>
          <a:prstGeom prst="leftBrace">
            <a:avLst>
              <a:gd name="adj1" fmla="val 105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" name="Text Box 34">
            <a:extLst>
              <a:ext uri="{FF2B5EF4-FFF2-40B4-BE49-F238E27FC236}">
                <a16:creationId xmlns:a16="http://schemas.microsoft.com/office/drawing/2014/main" id="{6865F1C3-1422-4226-B5B2-B323D35C6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347" y="5307946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9</a:t>
            </a:r>
            <a:endParaRPr lang="en-US" altLang="en-US" sz="2000" dirty="0"/>
          </a:p>
        </p:txBody>
      </p:sp>
      <p:sp>
        <p:nvSpPr>
          <p:cNvPr id="99" name="Text Box 35">
            <a:extLst>
              <a:ext uri="{FF2B5EF4-FFF2-40B4-BE49-F238E27FC236}">
                <a16:creationId xmlns:a16="http://schemas.microsoft.com/office/drawing/2014/main" id="{3361D441-1B87-4A5F-8793-8F332C659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168" y="5874793"/>
            <a:ext cx="58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12</a:t>
            </a:r>
          </a:p>
        </p:txBody>
      </p:sp>
      <p:sp>
        <p:nvSpPr>
          <p:cNvPr id="100" name="Text Box 36">
            <a:extLst>
              <a:ext uri="{FF2B5EF4-FFF2-40B4-BE49-F238E27FC236}">
                <a16:creationId xmlns:a16="http://schemas.microsoft.com/office/drawing/2014/main" id="{DA4CED0D-5FCD-4AF7-8E81-A04127A51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615" y="5876436"/>
            <a:ext cx="85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16</a:t>
            </a:r>
            <a:endParaRPr lang="en-US" altLang="en-US" sz="2400" baseline="30000" dirty="0"/>
          </a:p>
        </p:txBody>
      </p:sp>
      <p:sp>
        <p:nvSpPr>
          <p:cNvPr id="101" name="Text Box 37">
            <a:extLst>
              <a:ext uri="{FF2B5EF4-FFF2-40B4-BE49-F238E27FC236}">
                <a16:creationId xmlns:a16="http://schemas.microsoft.com/office/drawing/2014/main" id="{643C74FB-4991-4963-93D9-E84CCCBA2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747" y="5307946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18</a:t>
            </a:r>
            <a:endParaRPr lang="en-US" altLang="en-US" sz="2400" baseline="30000" dirty="0"/>
          </a:p>
        </p:txBody>
      </p:sp>
      <p:sp>
        <p:nvSpPr>
          <p:cNvPr id="102" name="Text Box 38">
            <a:extLst>
              <a:ext uri="{FF2B5EF4-FFF2-40B4-BE49-F238E27FC236}">
                <a16:creationId xmlns:a16="http://schemas.microsoft.com/office/drawing/2014/main" id="{B27CD2CF-4DF6-4E1C-828F-EAAC29F92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279" y="5307946"/>
            <a:ext cx="76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20</a:t>
            </a:r>
            <a:endParaRPr lang="en-US" altLang="en-US" sz="2400" baseline="30000" dirty="0"/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0874E38B-1F13-4E13-A265-AD435132F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310" y="5859027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22</a:t>
            </a:r>
            <a:endParaRPr lang="en-US" altLang="en-US" sz="2400" baseline="30000" dirty="0"/>
          </a:p>
        </p:txBody>
      </p:sp>
      <p:sp>
        <p:nvSpPr>
          <p:cNvPr id="104" name="Text Box 40">
            <a:extLst>
              <a:ext uri="{FF2B5EF4-FFF2-40B4-BE49-F238E27FC236}">
                <a16:creationId xmlns:a16="http://schemas.microsoft.com/office/drawing/2014/main" id="{9B4EB3ED-A28A-44E0-9A50-95B3E3A7F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461" y="5307946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24</a:t>
            </a:r>
            <a:endParaRPr lang="en-US" altLang="en-US" sz="2400" baseline="30000" dirty="0"/>
          </a:p>
        </p:txBody>
      </p:sp>
      <p:sp>
        <p:nvSpPr>
          <p:cNvPr id="105" name="Text Box 41">
            <a:extLst>
              <a:ext uri="{FF2B5EF4-FFF2-40B4-BE49-F238E27FC236}">
                <a16:creationId xmlns:a16="http://schemas.microsoft.com/office/drawing/2014/main" id="{4625B484-04CE-45A0-BF68-D34FD2A3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822" y="5859027"/>
            <a:ext cx="78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25</a:t>
            </a:r>
            <a:endParaRPr lang="en-US" altLang="en-US" sz="2400" baseline="30000" dirty="0"/>
          </a:p>
        </p:txBody>
      </p:sp>
      <p:sp>
        <p:nvSpPr>
          <p:cNvPr id="106" name="Text Box 42">
            <a:extLst>
              <a:ext uri="{FF2B5EF4-FFF2-40B4-BE49-F238E27FC236}">
                <a16:creationId xmlns:a16="http://schemas.microsoft.com/office/drawing/2014/main" id="{682C2876-2071-4D98-9CFE-43C791C4C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628" y="5307946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32</a:t>
            </a:r>
            <a:endParaRPr lang="en-US" altLang="en-US" sz="2400" baseline="30000" dirty="0"/>
          </a:p>
        </p:txBody>
      </p:sp>
      <p:sp>
        <p:nvSpPr>
          <p:cNvPr id="107" name="Text Box 43">
            <a:extLst>
              <a:ext uri="{FF2B5EF4-FFF2-40B4-BE49-F238E27FC236}">
                <a16:creationId xmlns:a16="http://schemas.microsoft.com/office/drawing/2014/main" id="{6CA895FE-CDDE-40BB-8367-09D97079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876" y="5859027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30</a:t>
            </a:r>
            <a:endParaRPr lang="en-US" altLang="en-US" sz="2400" baseline="30000" dirty="0"/>
          </a:p>
        </p:txBody>
      </p:sp>
      <p:sp>
        <p:nvSpPr>
          <p:cNvPr id="108" name="Text Box 36">
            <a:extLst>
              <a:ext uri="{FF2B5EF4-FFF2-40B4-BE49-F238E27FC236}">
                <a16:creationId xmlns:a16="http://schemas.microsoft.com/office/drawing/2014/main" id="{005F15BA-BA6D-409A-B074-5C47415D4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382" y="5964129"/>
            <a:ext cx="85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</a:t>
            </a:r>
            <a:endParaRPr lang="en-US" altLang="en-US" sz="2400" baseline="30000" dirty="0"/>
          </a:p>
        </p:txBody>
      </p:sp>
      <p:sp>
        <p:nvSpPr>
          <p:cNvPr id="109" name="Text Box 37">
            <a:extLst>
              <a:ext uri="{FF2B5EF4-FFF2-40B4-BE49-F238E27FC236}">
                <a16:creationId xmlns:a16="http://schemas.microsoft.com/office/drawing/2014/main" id="{2AD6B1FB-9C13-45EA-BC36-0348E2563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969" y="5381516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</a:t>
            </a:r>
            <a:endParaRPr lang="en-US" altLang="en-US" sz="2400" baseline="30000" dirty="0"/>
          </a:p>
        </p:txBody>
      </p:sp>
      <p:sp>
        <p:nvSpPr>
          <p:cNvPr id="110" name="Text Box 38">
            <a:extLst>
              <a:ext uri="{FF2B5EF4-FFF2-40B4-BE49-F238E27FC236}">
                <a16:creationId xmlns:a16="http://schemas.microsoft.com/office/drawing/2014/main" id="{444DDBE2-788E-4DC1-A874-23E94B0EA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615" y="5381516"/>
            <a:ext cx="76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</a:t>
            </a:r>
            <a:endParaRPr lang="en-US" altLang="en-US" sz="2400" baseline="30000" dirty="0"/>
          </a:p>
        </p:txBody>
      </p:sp>
      <p:sp>
        <p:nvSpPr>
          <p:cNvPr id="111" name="Text Box 39">
            <a:extLst>
              <a:ext uri="{FF2B5EF4-FFF2-40B4-BE49-F238E27FC236}">
                <a16:creationId xmlns:a16="http://schemas.microsoft.com/office/drawing/2014/main" id="{2E8138B3-72AA-4785-AA03-9439F19C3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28" y="5964129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</a:t>
            </a:r>
            <a:endParaRPr lang="en-US" altLang="en-US" sz="2400" baseline="30000" dirty="0"/>
          </a:p>
        </p:txBody>
      </p:sp>
      <p:sp>
        <p:nvSpPr>
          <p:cNvPr id="112" name="Text Box 40">
            <a:extLst>
              <a:ext uri="{FF2B5EF4-FFF2-40B4-BE49-F238E27FC236}">
                <a16:creationId xmlns:a16="http://schemas.microsoft.com/office/drawing/2014/main" id="{6DB08C44-5C8F-4EDF-B93C-6FEE12FBD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421" y="5381516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</a:t>
            </a:r>
            <a:endParaRPr lang="en-US" altLang="en-US" sz="2400" baseline="30000" dirty="0"/>
          </a:p>
        </p:txBody>
      </p:sp>
      <p:sp>
        <p:nvSpPr>
          <p:cNvPr id="113" name="Text Box 41">
            <a:extLst>
              <a:ext uri="{FF2B5EF4-FFF2-40B4-BE49-F238E27FC236}">
                <a16:creationId xmlns:a16="http://schemas.microsoft.com/office/drawing/2014/main" id="{28513F52-80D1-4681-9A09-6459551D6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008" y="5964129"/>
            <a:ext cx="78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</a:t>
            </a:r>
            <a:endParaRPr lang="en-US" altLang="en-US" sz="2400" baseline="30000" dirty="0"/>
          </a:p>
        </p:txBody>
      </p:sp>
      <p:sp>
        <p:nvSpPr>
          <p:cNvPr id="114" name="Text Box 42">
            <a:extLst>
              <a:ext uri="{FF2B5EF4-FFF2-40B4-BE49-F238E27FC236}">
                <a16:creationId xmlns:a16="http://schemas.microsoft.com/office/drawing/2014/main" id="{E0E7CAF1-B3CF-47EE-ABE1-02FF5AC31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2289" y="5381516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</a:t>
            </a:r>
            <a:endParaRPr lang="en-US" altLang="en-US" sz="2400" baseline="30000" dirty="0"/>
          </a:p>
        </p:txBody>
      </p:sp>
      <p:sp>
        <p:nvSpPr>
          <p:cNvPr id="115" name="Text Box 43">
            <a:extLst>
              <a:ext uri="{FF2B5EF4-FFF2-40B4-BE49-F238E27FC236}">
                <a16:creationId xmlns:a16="http://schemas.microsoft.com/office/drawing/2014/main" id="{15A8D618-7AD0-457F-BBF0-859DABD57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2289" y="5964129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</a:t>
            </a:r>
            <a:endParaRPr lang="en-US" altLang="en-US" sz="2400" baseline="30000" dirty="0"/>
          </a:p>
        </p:txBody>
      </p:sp>
      <p:sp>
        <p:nvSpPr>
          <p:cNvPr id="116" name="Text Box 34">
            <a:extLst>
              <a:ext uri="{FF2B5EF4-FFF2-40B4-BE49-F238E27FC236}">
                <a16:creationId xmlns:a16="http://schemas.microsoft.com/office/drawing/2014/main" id="{1155C2FA-E2DB-41B6-89D7-BA1725EA4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427" y="5378885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</a:t>
            </a:r>
            <a:endParaRPr lang="en-US" altLang="en-US" sz="2000" dirty="0"/>
          </a:p>
        </p:txBody>
      </p:sp>
      <p:sp>
        <p:nvSpPr>
          <p:cNvPr id="117" name="Text Box 35">
            <a:extLst>
              <a:ext uri="{FF2B5EF4-FFF2-40B4-BE49-F238E27FC236}">
                <a16:creationId xmlns:a16="http://schemas.microsoft.com/office/drawing/2014/main" id="{FA99B569-E86F-4759-BF75-A0F00D6DF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780" y="5961498"/>
            <a:ext cx="58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</a:t>
            </a:r>
          </a:p>
        </p:txBody>
      </p:sp>
      <p:sp>
        <p:nvSpPr>
          <p:cNvPr id="119" name="Text Box 42">
            <a:extLst>
              <a:ext uri="{FF2B5EF4-FFF2-40B4-BE49-F238E27FC236}">
                <a16:creationId xmlns:a16="http://schemas.microsoft.com/office/drawing/2014/main" id="{6E125C1D-1420-435D-A1C5-EAE993890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066" y="5318452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35</a:t>
            </a:r>
            <a:endParaRPr lang="en-US" altLang="en-US" sz="2400" baseline="30000" dirty="0"/>
          </a:p>
        </p:txBody>
      </p:sp>
      <p:sp>
        <p:nvSpPr>
          <p:cNvPr id="120" name="Text Box 43">
            <a:extLst>
              <a:ext uri="{FF2B5EF4-FFF2-40B4-BE49-F238E27FC236}">
                <a16:creationId xmlns:a16="http://schemas.microsoft.com/office/drawing/2014/main" id="{8782322C-320D-4E69-836D-68B5ECEBD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314" y="586953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37</a:t>
            </a:r>
            <a:endParaRPr lang="en-US" altLang="en-US" sz="2400" baseline="30000" dirty="0"/>
          </a:p>
        </p:txBody>
      </p:sp>
      <p:sp>
        <p:nvSpPr>
          <p:cNvPr id="93" name="Text Box 30">
            <a:extLst>
              <a:ext uri="{FF2B5EF4-FFF2-40B4-BE49-F238E27FC236}">
                <a16:creationId xmlns:a16="http://schemas.microsoft.com/office/drawing/2014/main" id="{D5490AE8-3E2A-4B75-93FB-1C0C7B08F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762" y="49088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6</a:t>
            </a: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ECFDA2E4-8D5D-4F12-AFDF-038BC7FB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354" y="489325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1</a:t>
            </a:r>
          </a:p>
        </p:txBody>
      </p:sp>
      <p:sp>
        <p:nvSpPr>
          <p:cNvPr id="6144" name="Text Box 27">
            <a:extLst>
              <a:ext uri="{FF2B5EF4-FFF2-40B4-BE49-F238E27FC236}">
                <a16:creationId xmlns:a16="http://schemas.microsoft.com/office/drawing/2014/main" id="{0B9A34C1-72D5-4955-AAA5-A612FDBD0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932" y="490420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2</a:t>
            </a:r>
          </a:p>
        </p:txBody>
      </p:sp>
      <p:sp>
        <p:nvSpPr>
          <p:cNvPr id="6145" name="Text Box 28">
            <a:extLst>
              <a:ext uri="{FF2B5EF4-FFF2-40B4-BE49-F238E27FC236}">
                <a16:creationId xmlns:a16="http://schemas.microsoft.com/office/drawing/2014/main" id="{7B8EE53C-E8E7-429F-A162-1FDC268D0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183" y="490902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3</a:t>
            </a:r>
          </a:p>
        </p:txBody>
      </p:sp>
      <p:sp>
        <p:nvSpPr>
          <p:cNvPr id="6147" name="Text Box 29">
            <a:extLst>
              <a:ext uri="{FF2B5EF4-FFF2-40B4-BE49-F238E27FC236}">
                <a16:creationId xmlns:a16="http://schemas.microsoft.com/office/drawing/2014/main" id="{2A4001DF-D28C-4E6B-8402-C30B5EB0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631" y="490902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148" name="Text Box 30">
            <a:extLst>
              <a:ext uri="{FF2B5EF4-FFF2-40B4-BE49-F238E27FC236}">
                <a16:creationId xmlns:a16="http://schemas.microsoft.com/office/drawing/2014/main" id="{5623ACC6-DF3E-43FE-837C-4754C8B67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8458" y="490902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6149" name="Text Box 30">
            <a:extLst>
              <a:ext uri="{FF2B5EF4-FFF2-40B4-BE49-F238E27FC236}">
                <a16:creationId xmlns:a16="http://schemas.microsoft.com/office/drawing/2014/main" id="{9A7D686D-17F2-4DB2-BDE4-BED14E5B5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6892" y="491952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6</a:t>
            </a:r>
          </a:p>
        </p:txBody>
      </p:sp>
      <p:sp>
        <p:nvSpPr>
          <p:cNvPr id="135" name="Text Box 38">
            <a:extLst>
              <a:ext uri="{FF2B5EF4-FFF2-40B4-BE49-F238E27FC236}">
                <a16:creationId xmlns:a16="http://schemas.microsoft.com/office/drawing/2014/main" id="{E59CE413-2F4D-49DD-B3BE-BB2B9EBAD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7062" y="5376256"/>
            <a:ext cx="76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</a:t>
            </a:r>
            <a:endParaRPr lang="en-US" altLang="en-US" sz="2400" baseline="30000" dirty="0"/>
          </a:p>
        </p:txBody>
      </p:sp>
      <p:sp>
        <p:nvSpPr>
          <p:cNvPr id="136" name="Text Box 39">
            <a:extLst>
              <a:ext uri="{FF2B5EF4-FFF2-40B4-BE49-F238E27FC236}">
                <a16:creationId xmlns:a16="http://schemas.microsoft.com/office/drawing/2014/main" id="{2C7F386B-A65B-419F-B414-9E7F9F31E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5475" y="5958869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</a:t>
            </a:r>
            <a:endParaRPr lang="en-US" altLang="en-US" sz="2400" baseline="30000" dirty="0"/>
          </a:p>
        </p:txBody>
      </p:sp>
      <p:sp>
        <p:nvSpPr>
          <p:cNvPr id="137" name="Text Box 25">
            <a:extLst>
              <a:ext uri="{FF2B5EF4-FFF2-40B4-BE49-F238E27FC236}">
                <a16:creationId xmlns:a16="http://schemas.microsoft.com/office/drawing/2014/main" id="{07A5243F-C32A-4BC3-BD52-0D9F74809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3138" y="3248905"/>
            <a:ext cx="10999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f* = 38</a:t>
            </a:r>
          </a:p>
        </p:txBody>
      </p:sp>
      <p:sp>
        <p:nvSpPr>
          <p:cNvPr id="138" name="Text Box 25">
            <a:extLst>
              <a:ext uri="{FF2B5EF4-FFF2-40B4-BE49-F238E27FC236}">
                <a16:creationId xmlns:a16="http://schemas.microsoft.com/office/drawing/2014/main" id="{CE34C932-239D-4A80-925B-E21B1E815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0436" y="3858692"/>
            <a:ext cx="910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l* =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210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9" grpId="0"/>
      <p:bldP spid="120" grpId="0"/>
      <p:bldP spid="135" grpId="0"/>
      <p:bldP spid="136" grpId="0"/>
      <p:bldP spid="137" grpId="0"/>
      <p:bldP spid="1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99069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Introduction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10219663" cy="5614428"/>
          </a:xfrm>
        </p:spPr>
        <p:txBody>
          <a:bodyPr/>
          <a:lstStyle/>
          <a:p>
            <a:pPr algn="just"/>
            <a:r>
              <a:rPr lang="en-US" altLang="en-US" dirty="0"/>
              <a:t>An</a:t>
            </a:r>
            <a:r>
              <a:rPr lang="en-US" altLang="en-US" b="1" dirty="0">
                <a:solidFill>
                  <a:srgbClr val="FF0000"/>
                </a:solidFill>
              </a:rPr>
              <a:t> optimization problem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/>
              <a:t>is one that has </a:t>
            </a:r>
            <a:r>
              <a:rPr lang="en-US" altLang="zh-TW" dirty="0"/>
              <a:t>multiple </a:t>
            </a:r>
            <a:r>
              <a:rPr lang="en-US" altLang="en-US" dirty="0"/>
              <a:t>feasible</a:t>
            </a:r>
            <a:r>
              <a:rPr lang="en-US" altLang="zh-TW" dirty="0"/>
              <a:t> solutions, each having a specific cost. Our </a:t>
            </a:r>
            <a:r>
              <a:rPr lang="en-US" altLang="en-US" dirty="0"/>
              <a:t>objective is to find the best of all possible solutions.</a:t>
            </a:r>
          </a:p>
          <a:p>
            <a:pPr algn="just" eaLnBrk="1" hangingPunct="1"/>
            <a:endParaRPr lang="en-US" altLang="en-US" b="1" dirty="0">
              <a:solidFill>
                <a:srgbClr val="FF0000"/>
              </a:solidFill>
            </a:endParaRPr>
          </a:p>
          <a:p>
            <a:pPr algn="just" eaLnBrk="1" hangingPunct="1"/>
            <a:r>
              <a:rPr lang="en-US" altLang="en-US" b="1" dirty="0">
                <a:solidFill>
                  <a:srgbClr val="FF0000"/>
                </a:solidFill>
              </a:rPr>
              <a:t>Dynamic Programming</a:t>
            </a:r>
            <a:r>
              <a:rPr lang="en-US" altLang="en-US" dirty="0"/>
              <a:t> is typically used to solve optimization problems.</a:t>
            </a:r>
          </a:p>
          <a:p>
            <a:pPr algn="just" eaLnBrk="1" hangingPunct="1"/>
            <a:endParaRPr lang="en-US" altLang="en-US" dirty="0"/>
          </a:p>
          <a:p>
            <a:pPr algn="just"/>
            <a:r>
              <a:rPr lang="en-US" altLang="en-US" dirty="0"/>
              <a:t>Introduced by Richard Bellman in 1955, the word </a:t>
            </a:r>
            <a:r>
              <a:rPr lang="en-US" altLang="en-US" b="1" dirty="0">
                <a:solidFill>
                  <a:srgbClr val="00B050"/>
                </a:solidFill>
              </a:rPr>
              <a:t>dynamic</a:t>
            </a:r>
            <a:r>
              <a:rPr lang="en-US" altLang="en-US" dirty="0"/>
              <a:t> reflects the time-varying aspect of the problems. The word </a:t>
            </a:r>
            <a:r>
              <a:rPr lang="en-US" altLang="en-US" b="1" dirty="0">
                <a:solidFill>
                  <a:srgbClr val="00B050"/>
                </a:solidFill>
              </a:rPr>
              <a:t>programming</a:t>
            </a:r>
            <a:r>
              <a:rPr lang="en-US" altLang="en-US" dirty="0"/>
              <a:t> refers to tabular method (like linear programming) to solve a problem. Doesn't really refer to computer programming.</a:t>
            </a:r>
          </a:p>
          <a:p>
            <a:pPr algn="just"/>
            <a:endParaRPr lang="en-US" alt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Solves every sub problem just once and save the solution in a table. Avoids recomputing the solution every time the sub-problem is encountered.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Its not actually an algorithm but a meta-technique/strategy for designing algorithms.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18" name="Text Box 2">
            <a:extLst>
              <a:ext uri="{FF2B5EF4-FFF2-40B4-BE49-F238E27FC236}">
                <a16:creationId xmlns:a16="http://schemas.microsoft.com/office/drawing/2014/main" id="{AB2E6117-37BE-46B3-A778-8FF7622BE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99" y="1131817"/>
            <a:ext cx="6324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FASTEST-WAY(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a, t, e, x, n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1	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[1]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e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a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1,1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[1]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e</a:t>
            </a:r>
            <a:r>
              <a:rPr lang="en-US" altLang="en-US" sz="1800" i="1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2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a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2,1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en-US" altLang="en-US" sz="1800" b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for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2 to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 </a:t>
            </a:r>
            <a:r>
              <a:rPr lang="en-US" altLang="en-US" sz="1800" b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do if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- 1]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a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1, 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Zed" pitchFamily="2" charset="2"/>
              </a:rPr>
              <a:t>≤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- 1]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2, j - 1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a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1, j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         </a:t>
            </a:r>
            <a:r>
              <a:rPr lang="en-US" altLang="en-US" sz="1800" b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then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- 1]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a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1, j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                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l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         </a:t>
            </a:r>
            <a:r>
              <a:rPr lang="en-US" altLang="en-US" sz="1800" b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else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- 1]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2, j - 1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a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1, j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                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l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2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      </a:t>
            </a:r>
            <a:r>
              <a:rPr lang="en-US" altLang="en-US" sz="1800" b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if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- 1]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a</a:t>
            </a:r>
            <a:r>
              <a:rPr lang="en-US" altLang="en-US" sz="1800" i="1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2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, 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Zed" pitchFamily="2" charset="2"/>
              </a:rPr>
              <a:t>≤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- 1]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1, j - 1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a 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2,  j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10"/>
            </a:pPr>
            <a:r>
              <a:rPr lang="en-US" altLang="en-US" sz="1800" dirty="0">
                <a:latin typeface="Times New Roman" panose="02020603050405020304" pitchFamily="18" charset="0"/>
                <a:sym typeface="Zed" pitchFamily="2" charset="2"/>
              </a:rPr>
              <a:t>             </a:t>
            </a:r>
            <a:r>
              <a:rPr lang="en-US" altLang="en-US" sz="1800" b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then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- 1]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a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2, j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10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                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l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2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10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         </a:t>
            </a:r>
            <a:r>
              <a:rPr lang="en-US" altLang="en-US" sz="1800" b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else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- 1]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1, j - 1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a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2, j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10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                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l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 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1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10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b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if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]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Zed" pitchFamily="2" charset="2"/>
              </a:rPr>
              <a:t>≤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]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10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30000" dirty="0">
                <a:solidFill>
                  <a:srgbClr val="0033CC"/>
                </a:solidFill>
                <a:latin typeface="Times New Roman" panose="02020603050405020304" pitchFamily="18" charset="0"/>
              </a:rPr>
              <a:t>*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]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10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1800" baseline="30000" dirty="0">
                <a:solidFill>
                  <a:srgbClr val="0033CC"/>
                </a:solidFill>
                <a:latin typeface="Times New Roman" panose="02020603050405020304" pitchFamily="18" charset="0"/>
              </a:rPr>
              <a:t>*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10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30000" dirty="0">
                <a:solidFill>
                  <a:srgbClr val="0033CC"/>
                </a:solidFill>
                <a:latin typeface="Times New Roman" panose="02020603050405020304" pitchFamily="18" charset="0"/>
              </a:rPr>
              <a:t>*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] +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10"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1800" baseline="30000" dirty="0">
                <a:solidFill>
                  <a:srgbClr val="0033CC"/>
                </a:solidFill>
                <a:latin typeface="Times New Roman" panose="02020603050405020304" pitchFamily="18" charset="0"/>
              </a:rPr>
              <a:t>*</a:t>
            </a: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2">
                <a:extLst>
                  <a:ext uri="{FF2B5EF4-FFF2-40B4-BE49-F238E27FC236}">
                    <a16:creationId xmlns:a16="http://schemas.microsoft.com/office/drawing/2014/main" id="{8BBACD32-155B-4D9D-B583-273613398EF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40006" y="1956709"/>
                <a:ext cx="3734961" cy="592138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Time Complexity =</a:t>
                </a:r>
                <a:r>
                  <a:rPr lang="en-US" altLang="en-US" sz="2400" b="1" dirty="0">
                    <a:solidFill>
                      <a:srgbClr val="9900CC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1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US" altLang="en-US" sz="2400" b="1" dirty="0">
                  <a:solidFill>
                    <a:srgbClr val="9900CC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Rectangle 2">
                <a:extLst>
                  <a:ext uri="{FF2B5EF4-FFF2-40B4-BE49-F238E27FC236}">
                    <a16:creationId xmlns:a16="http://schemas.microsoft.com/office/drawing/2014/main" id="{8BBACD32-155B-4D9D-B583-273613398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0006" y="1956709"/>
                <a:ext cx="3734961" cy="592138"/>
              </a:xfrm>
              <a:blipFill>
                <a:blip r:embed="rId6"/>
                <a:stretch>
                  <a:fillRect t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4">
            <a:extLst>
              <a:ext uri="{FF2B5EF4-FFF2-40B4-BE49-F238E27FC236}">
                <a16:creationId xmlns:a16="http://schemas.microsoft.com/office/drawing/2014/main" id="{80ADCB4D-0729-40D1-9FDE-D319B5B6EE89}"/>
              </a:ext>
            </a:extLst>
          </p:cNvPr>
          <p:cNvGrpSpPr>
            <a:grpSpLocks/>
          </p:cNvGrpSpPr>
          <p:nvPr/>
        </p:nvGrpSpPr>
        <p:grpSpPr bwMode="auto">
          <a:xfrm>
            <a:off x="3742895" y="1539299"/>
            <a:ext cx="3817941" cy="457200"/>
            <a:chOff x="1931" y="807"/>
            <a:chExt cx="2405" cy="288"/>
          </a:xfrm>
        </p:grpSpPr>
        <p:sp>
          <p:nvSpPr>
            <p:cNvPr id="123" name="AutoShape 5">
              <a:extLst>
                <a:ext uri="{FF2B5EF4-FFF2-40B4-BE49-F238E27FC236}">
                  <a16:creationId xmlns:a16="http://schemas.microsoft.com/office/drawing/2014/main" id="{806645C5-4B8F-4699-92E2-8588A4524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807"/>
              <a:ext cx="115" cy="288"/>
            </a:xfrm>
            <a:prstGeom prst="rightBrace">
              <a:avLst>
                <a:gd name="adj1" fmla="val 739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" name="Text Box 6">
              <a:extLst>
                <a:ext uri="{FF2B5EF4-FFF2-40B4-BE49-F238E27FC236}">
                  <a16:creationId xmlns:a16="http://schemas.microsoft.com/office/drawing/2014/main" id="{ADF13534-E9D7-42E7-AA23-3949FDC41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863"/>
              <a:ext cx="22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Compute initial values of f</a:t>
              </a:r>
              <a:r>
                <a:rPr lang="en-US" altLang="en-US" baseline="-25000" dirty="0"/>
                <a:t>1</a:t>
              </a:r>
              <a:r>
                <a:rPr lang="en-US" altLang="en-US" dirty="0"/>
                <a:t> and f</a:t>
              </a:r>
              <a:r>
                <a:rPr lang="en-US" altLang="en-US" baseline="-25000" dirty="0"/>
                <a:t>2</a:t>
              </a:r>
              <a:endParaRPr lang="en-US" alt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074CB-0E2C-4F4F-B3FE-EDE357E80891}"/>
              </a:ext>
            </a:extLst>
          </p:cNvPr>
          <p:cNvGrpSpPr/>
          <p:nvPr/>
        </p:nvGrpSpPr>
        <p:grpSpPr>
          <a:xfrm>
            <a:off x="6250193" y="2334708"/>
            <a:ext cx="4945208" cy="1258888"/>
            <a:chOff x="6250193" y="2334708"/>
            <a:chExt cx="4945208" cy="1258888"/>
          </a:xfrm>
        </p:grpSpPr>
        <p:sp>
          <p:nvSpPr>
            <p:cNvPr id="125" name="AutoShape 7">
              <a:extLst>
                <a:ext uri="{FF2B5EF4-FFF2-40B4-BE49-F238E27FC236}">
                  <a16:creationId xmlns:a16="http://schemas.microsoft.com/office/drawing/2014/main" id="{2A65ED0A-37DB-4D2A-974D-B2256476A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193" y="2334708"/>
              <a:ext cx="351772" cy="1258888"/>
            </a:xfrm>
            <a:prstGeom prst="rightBrace">
              <a:avLst>
                <a:gd name="adj1" fmla="val 18482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6" name="Text Box 8">
              <a:extLst>
                <a:ext uri="{FF2B5EF4-FFF2-40B4-BE49-F238E27FC236}">
                  <a16:creationId xmlns:a16="http://schemas.microsoft.com/office/drawing/2014/main" id="{B06F7CCD-3883-488B-BC61-52C545F67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0020" y="2789663"/>
              <a:ext cx="44353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Compute the values of </a:t>
              </a:r>
              <a:r>
                <a:rPr lang="en-US" altLang="en-US" dirty="0">
                  <a:latin typeface="Comic Sans MS" panose="030F0702030302020204" pitchFamily="66" charset="0"/>
                </a:rPr>
                <a:t>f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1</a:t>
              </a:r>
              <a:r>
                <a:rPr lang="en-US" altLang="en-US" dirty="0">
                  <a:latin typeface="Comic Sans MS" panose="030F0702030302020204" pitchFamily="66" charset="0"/>
                </a:rPr>
                <a:t>[j]</a:t>
              </a:r>
              <a:r>
                <a:rPr lang="en-US" altLang="en-US" dirty="0"/>
                <a:t> and </a:t>
              </a:r>
              <a:r>
                <a:rPr lang="en-US" altLang="en-US" dirty="0">
                  <a:latin typeface="Comic Sans MS" panose="030F0702030302020204" pitchFamily="66" charset="0"/>
                </a:rPr>
                <a:t>l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1</a:t>
              </a:r>
              <a:r>
                <a:rPr lang="en-US" altLang="en-US" dirty="0">
                  <a:latin typeface="Comic Sans MS" panose="030F0702030302020204" pitchFamily="66" charset="0"/>
                </a:rPr>
                <a:t>[j]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F91E46-5434-44BB-A0B4-AF497253D0B1}"/>
              </a:ext>
            </a:extLst>
          </p:cNvPr>
          <p:cNvGrpSpPr/>
          <p:nvPr/>
        </p:nvGrpSpPr>
        <p:grpSpPr>
          <a:xfrm>
            <a:off x="6265564" y="3777811"/>
            <a:ext cx="4945208" cy="1258888"/>
            <a:chOff x="6250193" y="2334708"/>
            <a:chExt cx="4945208" cy="1258888"/>
          </a:xfrm>
        </p:grpSpPr>
        <p:sp>
          <p:nvSpPr>
            <p:cNvPr id="128" name="AutoShape 7">
              <a:extLst>
                <a:ext uri="{FF2B5EF4-FFF2-40B4-BE49-F238E27FC236}">
                  <a16:creationId xmlns:a16="http://schemas.microsoft.com/office/drawing/2014/main" id="{52877313-2137-437A-9473-D32ECB31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193" y="2334708"/>
              <a:ext cx="351772" cy="1258888"/>
            </a:xfrm>
            <a:prstGeom prst="rightBrace">
              <a:avLst>
                <a:gd name="adj1" fmla="val 18482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Text Box 8">
              <a:extLst>
                <a:ext uri="{FF2B5EF4-FFF2-40B4-BE49-F238E27FC236}">
                  <a16:creationId xmlns:a16="http://schemas.microsoft.com/office/drawing/2014/main" id="{2C9D6D46-1A2B-4A38-A768-691995F27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0020" y="2789663"/>
              <a:ext cx="44353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Compute the values of </a:t>
              </a:r>
              <a:r>
                <a:rPr lang="en-US" altLang="en-US" dirty="0">
                  <a:latin typeface="Comic Sans MS" panose="030F0702030302020204" pitchFamily="66" charset="0"/>
                </a:rPr>
                <a:t>f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2</a:t>
              </a:r>
              <a:r>
                <a:rPr lang="en-US" altLang="en-US" dirty="0">
                  <a:latin typeface="Comic Sans MS" panose="030F0702030302020204" pitchFamily="66" charset="0"/>
                </a:rPr>
                <a:t>[j]</a:t>
              </a:r>
              <a:r>
                <a:rPr lang="en-US" altLang="en-US" dirty="0"/>
                <a:t> and </a:t>
              </a:r>
              <a:r>
                <a:rPr lang="en-US" altLang="en-US" dirty="0">
                  <a:latin typeface="Comic Sans MS" panose="030F0702030302020204" pitchFamily="66" charset="0"/>
                </a:rPr>
                <a:t>l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2</a:t>
              </a:r>
              <a:r>
                <a:rPr lang="en-US" altLang="en-US" dirty="0">
                  <a:latin typeface="Comic Sans MS" panose="030F0702030302020204" pitchFamily="66" charset="0"/>
                </a:rPr>
                <a:t>[j]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2C84F41-4E0F-455C-81EB-1AF9A6EAA4CF}"/>
              </a:ext>
            </a:extLst>
          </p:cNvPr>
          <p:cNvGrpSpPr/>
          <p:nvPr/>
        </p:nvGrpSpPr>
        <p:grpSpPr>
          <a:xfrm>
            <a:off x="4642952" y="5135683"/>
            <a:ext cx="4156804" cy="1258888"/>
            <a:chOff x="6250193" y="2334708"/>
            <a:chExt cx="4156804" cy="1258888"/>
          </a:xfrm>
        </p:grpSpPr>
        <p:sp>
          <p:nvSpPr>
            <p:cNvPr id="131" name="AutoShape 7">
              <a:extLst>
                <a:ext uri="{FF2B5EF4-FFF2-40B4-BE49-F238E27FC236}">
                  <a16:creationId xmlns:a16="http://schemas.microsoft.com/office/drawing/2014/main" id="{665B450C-E4DF-4736-9C25-D1388BA0F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193" y="2334708"/>
              <a:ext cx="351772" cy="1258888"/>
            </a:xfrm>
            <a:prstGeom prst="rightBrace">
              <a:avLst>
                <a:gd name="adj1" fmla="val 18482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" name="Text Box 8">
              <a:extLst>
                <a:ext uri="{FF2B5EF4-FFF2-40B4-BE49-F238E27FC236}">
                  <a16:creationId xmlns:a16="http://schemas.microsoft.com/office/drawing/2014/main" id="{9E3CEFB6-56BC-4022-85CD-922A515AF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0021" y="2639051"/>
              <a:ext cx="364697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dirty="0"/>
                <a:t>Compute the values of the fastest time through the entire factory.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972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3"/>
            <a:ext cx="5066967" cy="2855462"/>
          </a:xfrm>
        </p:spPr>
        <p:txBody>
          <a:bodyPr/>
          <a:lstStyle/>
          <a:p>
            <a:pPr marL="571500" indent="-457200" algn="just" eaLnBrk="1" hangingPunct="1">
              <a:buClr>
                <a:srgbClr val="FF0000"/>
              </a:buClr>
              <a:buFont typeface="+mj-lt"/>
              <a:buAutoNum type="arabicPeriod" startAt="4"/>
            </a:pPr>
            <a:r>
              <a:rPr lang="en-US" altLang="en-US" b="1" dirty="0">
                <a:solidFill>
                  <a:srgbClr val="FF0000"/>
                </a:solidFill>
              </a:rPr>
              <a:t>Construct an Optimal Solution</a:t>
            </a:r>
          </a:p>
          <a:p>
            <a:pPr lvl="1" eaLnBrk="1" hangingPunct="1">
              <a:buFontTx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lvl="1" algn="just" eaLnBrk="1" hangingPunct="1"/>
            <a:endParaRPr lang="en-US" altLang="en-US" b="1" dirty="0">
              <a:latin typeface="+mj-lt"/>
            </a:endParaRP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1EEB3E1-2CB1-4A1A-A589-63F63E4B4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67" y="1798693"/>
            <a:ext cx="514828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Print-Stations 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l, n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i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l*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print “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line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”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i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“,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station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”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for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j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n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20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downto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20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do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i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l</a:t>
            </a:r>
            <a:r>
              <a:rPr lang="en-US" altLang="en-US" sz="2000" i="1" baseline="-25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[j]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                   print “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line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”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i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 “,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station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”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  <a:sym typeface="Zed" pitchFamily="2" charset="2"/>
              </a:rPr>
              <a:t>j - 1 </a:t>
            </a:r>
            <a:endParaRPr lang="en-US" altLang="en-US" sz="2000" i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6" name="Group 60">
            <a:extLst>
              <a:ext uri="{FF2B5EF4-FFF2-40B4-BE49-F238E27FC236}">
                <a16:creationId xmlns:a16="http://schemas.microsoft.com/office/drawing/2014/main" id="{A0461AF5-E7EF-442B-BEA1-AAC8F50C1F1A}"/>
              </a:ext>
            </a:extLst>
          </p:cNvPr>
          <p:cNvGrpSpPr>
            <a:grpSpLocks/>
          </p:cNvGrpSpPr>
          <p:nvPr/>
        </p:nvGrpSpPr>
        <p:grpSpPr bwMode="auto">
          <a:xfrm>
            <a:off x="2000530" y="4470059"/>
            <a:ext cx="7637463" cy="2057400"/>
            <a:chOff x="373" y="624"/>
            <a:chExt cx="4811" cy="1296"/>
          </a:xfrm>
        </p:grpSpPr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C475019F-67E6-4361-9ECD-D382527D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624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7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8" name="Oval 8">
              <a:extLst>
                <a:ext uri="{FF2B5EF4-FFF2-40B4-BE49-F238E27FC236}">
                  <a16:creationId xmlns:a16="http://schemas.microsoft.com/office/drawing/2014/main" id="{5A8B513E-F0E1-4B6A-8C30-637EB3384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624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 dirty="0">
                  <a:latin typeface="Times New Roman" panose="02020603050405020304" pitchFamily="18" charset="0"/>
                </a:rPr>
                <a:t>9</a:t>
              </a:r>
              <a:endParaRPr kumimoji="1" lang="en-US" altLang="zh-TW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CD307AEB-3169-40C8-AE42-D61407B2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624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3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" name="Oval 10">
              <a:extLst>
                <a:ext uri="{FF2B5EF4-FFF2-40B4-BE49-F238E27FC236}">
                  <a16:creationId xmlns:a16="http://schemas.microsoft.com/office/drawing/2014/main" id="{CBA6D8E2-A289-4E2D-BD56-E3E6005F2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624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4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669CC84E-E17C-46AC-86FC-D9F136779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624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8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F7B39A57-006E-469B-BB8C-5DCBE38D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24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4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53" name="AutoShape 13">
              <a:extLst>
                <a:ext uri="{FF2B5EF4-FFF2-40B4-BE49-F238E27FC236}">
                  <a16:creationId xmlns:a16="http://schemas.microsoft.com/office/drawing/2014/main" id="{9E75CCD3-09EA-4CCD-9DB8-6A1D97159F87}"/>
                </a:ext>
              </a:extLst>
            </p:cNvPr>
            <p:cNvCxnSpPr>
              <a:cxnSpLocks noChangeShapeType="1"/>
              <a:stCxn id="47" idx="6"/>
              <a:endCxn id="48" idx="2"/>
            </p:cNvCxnSpPr>
            <p:nvPr/>
          </p:nvCxnSpPr>
          <p:spPr bwMode="auto">
            <a:xfrm>
              <a:off x="1406" y="797"/>
              <a:ext cx="26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4">
              <a:extLst>
                <a:ext uri="{FF2B5EF4-FFF2-40B4-BE49-F238E27FC236}">
                  <a16:creationId xmlns:a16="http://schemas.microsoft.com/office/drawing/2014/main" id="{FFCAAF4F-85C7-4432-B08C-A32A8143E769}"/>
                </a:ext>
              </a:extLst>
            </p:cNvPr>
            <p:cNvCxnSpPr>
              <a:cxnSpLocks noChangeShapeType="1"/>
              <a:stCxn id="48" idx="6"/>
              <a:endCxn id="49" idx="2"/>
            </p:cNvCxnSpPr>
            <p:nvPr/>
          </p:nvCxnSpPr>
          <p:spPr bwMode="auto">
            <a:xfrm>
              <a:off x="2030" y="797"/>
              <a:ext cx="26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5">
              <a:extLst>
                <a:ext uri="{FF2B5EF4-FFF2-40B4-BE49-F238E27FC236}">
                  <a16:creationId xmlns:a16="http://schemas.microsoft.com/office/drawing/2014/main" id="{13508D90-E0CA-4A08-B6CC-D5E2E2DB2100}"/>
                </a:ext>
              </a:extLst>
            </p:cNvPr>
            <p:cNvCxnSpPr>
              <a:cxnSpLocks noChangeShapeType="1"/>
              <a:stCxn id="49" idx="6"/>
              <a:endCxn id="50" idx="2"/>
            </p:cNvCxnSpPr>
            <p:nvPr/>
          </p:nvCxnSpPr>
          <p:spPr bwMode="auto">
            <a:xfrm>
              <a:off x="2654" y="797"/>
              <a:ext cx="3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6">
              <a:extLst>
                <a:ext uri="{FF2B5EF4-FFF2-40B4-BE49-F238E27FC236}">
                  <a16:creationId xmlns:a16="http://schemas.microsoft.com/office/drawing/2014/main" id="{3E23DFF3-EFDF-4343-8CED-3F7C25A52BE4}"/>
                </a:ext>
              </a:extLst>
            </p:cNvPr>
            <p:cNvCxnSpPr>
              <a:cxnSpLocks noChangeShapeType="1"/>
              <a:stCxn id="50" idx="6"/>
              <a:endCxn id="51" idx="2"/>
            </p:cNvCxnSpPr>
            <p:nvPr/>
          </p:nvCxnSpPr>
          <p:spPr bwMode="auto">
            <a:xfrm>
              <a:off x="3317" y="797"/>
              <a:ext cx="27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7">
              <a:extLst>
                <a:ext uri="{FF2B5EF4-FFF2-40B4-BE49-F238E27FC236}">
                  <a16:creationId xmlns:a16="http://schemas.microsoft.com/office/drawing/2014/main" id="{C4DAB9C9-6BE4-47B6-8D7B-DFE2685373E0}"/>
                </a:ext>
              </a:extLst>
            </p:cNvPr>
            <p:cNvCxnSpPr>
              <a:cxnSpLocks noChangeShapeType="1"/>
              <a:stCxn id="51" idx="6"/>
              <a:endCxn id="52" idx="2"/>
            </p:cNvCxnSpPr>
            <p:nvPr/>
          </p:nvCxnSpPr>
          <p:spPr bwMode="auto">
            <a:xfrm>
              <a:off x="3950" y="797"/>
              <a:ext cx="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Oval 18">
              <a:extLst>
                <a:ext uri="{FF2B5EF4-FFF2-40B4-BE49-F238E27FC236}">
                  <a16:creationId xmlns:a16="http://schemas.microsoft.com/office/drawing/2014/main" id="{012336C8-E984-4BD3-B8EC-E3B0990C0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75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8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9" name="Oval 19">
              <a:extLst>
                <a:ext uri="{FF2B5EF4-FFF2-40B4-BE49-F238E27FC236}">
                  <a16:creationId xmlns:a16="http://schemas.microsoft.com/office/drawing/2014/main" id="{ED43C920-58F9-4460-93C2-EDD4AF0BA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75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5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0" name="Oval 20">
              <a:extLst>
                <a:ext uri="{FF2B5EF4-FFF2-40B4-BE49-F238E27FC236}">
                  <a16:creationId xmlns:a16="http://schemas.microsoft.com/office/drawing/2014/main" id="{918BDDF5-19AF-4F58-90F8-5131529E3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75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6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1" name="Oval 21">
              <a:extLst>
                <a:ext uri="{FF2B5EF4-FFF2-40B4-BE49-F238E27FC236}">
                  <a16:creationId xmlns:a16="http://schemas.microsoft.com/office/drawing/2014/main" id="{7DD10100-F700-47CC-ACD9-C62D202E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575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4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2" name="Oval 22">
              <a:extLst>
                <a:ext uri="{FF2B5EF4-FFF2-40B4-BE49-F238E27FC236}">
                  <a16:creationId xmlns:a16="http://schemas.microsoft.com/office/drawing/2014/main" id="{C09E6C23-1389-48A1-94BF-BEF0215A1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75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5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3" name="Oval 23">
              <a:extLst>
                <a:ext uri="{FF2B5EF4-FFF2-40B4-BE49-F238E27FC236}">
                  <a16:creationId xmlns:a16="http://schemas.microsoft.com/office/drawing/2014/main" id="{4F6869BC-C7BF-4024-90D6-C5EBCB11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575"/>
              <a:ext cx="345" cy="345"/>
            </a:xfrm>
            <a:prstGeom prst="ellipse">
              <a:avLst/>
            </a:prstGeom>
            <a:solidFill>
              <a:srgbClr val="E5E5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TW" sz="2400" b="1">
                  <a:latin typeface="Times New Roman" panose="02020603050405020304" pitchFamily="18" charset="0"/>
                </a:rPr>
                <a:t>7</a:t>
              </a:r>
              <a:endParaRPr kumimoji="1" lang="en-US" altLang="zh-TW" sz="2400" b="1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64" name="AutoShape 24">
              <a:extLst>
                <a:ext uri="{FF2B5EF4-FFF2-40B4-BE49-F238E27FC236}">
                  <a16:creationId xmlns:a16="http://schemas.microsoft.com/office/drawing/2014/main" id="{1A03E7A5-14DE-405F-BF3E-01B1B1565841}"/>
                </a:ext>
              </a:extLst>
            </p:cNvPr>
            <p:cNvCxnSpPr>
              <a:cxnSpLocks noChangeShapeType="1"/>
              <a:stCxn id="58" idx="6"/>
              <a:endCxn id="59" idx="2"/>
            </p:cNvCxnSpPr>
            <p:nvPr/>
          </p:nvCxnSpPr>
          <p:spPr bwMode="auto">
            <a:xfrm>
              <a:off x="1406" y="1748"/>
              <a:ext cx="26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25">
              <a:extLst>
                <a:ext uri="{FF2B5EF4-FFF2-40B4-BE49-F238E27FC236}">
                  <a16:creationId xmlns:a16="http://schemas.microsoft.com/office/drawing/2014/main" id="{DCF76401-0EE4-4ED9-92E6-4ACE2D100A82}"/>
                </a:ext>
              </a:extLst>
            </p:cNvPr>
            <p:cNvCxnSpPr>
              <a:cxnSpLocks noChangeShapeType="1"/>
              <a:stCxn id="59" idx="6"/>
              <a:endCxn id="60" idx="2"/>
            </p:cNvCxnSpPr>
            <p:nvPr/>
          </p:nvCxnSpPr>
          <p:spPr bwMode="auto">
            <a:xfrm>
              <a:off x="2030" y="1748"/>
              <a:ext cx="26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26">
              <a:extLst>
                <a:ext uri="{FF2B5EF4-FFF2-40B4-BE49-F238E27FC236}">
                  <a16:creationId xmlns:a16="http://schemas.microsoft.com/office/drawing/2014/main" id="{8A8EB639-C46A-4DEC-8E2E-42B683502466}"/>
                </a:ext>
              </a:extLst>
            </p:cNvPr>
            <p:cNvCxnSpPr>
              <a:cxnSpLocks noChangeShapeType="1"/>
              <a:stCxn id="60" idx="6"/>
              <a:endCxn id="61" idx="2"/>
            </p:cNvCxnSpPr>
            <p:nvPr/>
          </p:nvCxnSpPr>
          <p:spPr bwMode="auto">
            <a:xfrm>
              <a:off x="2654" y="1748"/>
              <a:ext cx="3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27">
              <a:extLst>
                <a:ext uri="{FF2B5EF4-FFF2-40B4-BE49-F238E27FC236}">
                  <a16:creationId xmlns:a16="http://schemas.microsoft.com/office/drawing/2014/main" id="{EF6E37E6-4BCC-4CAD-A2D8-494DA1EC6AF5}"/>
                </a:ext>
              </a:extLst>
            </p:cNvPr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3317" y="1748"/>
              <a:ext cx="27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8">
              <a:extLst>
                <a:ext uri="{FF2B5EF4-FFF2-40B4-BE49-F238E27FC236}">
                  <a16:creationId xmlns:a16="http://schemas.microsoft.com/office/drawing/2014/main" id="{1BE62C60-B04E-4627-9000-E0BE1195AB3D}"/>
                </a:ext>
              </a:extLst>
            </p:cNvPr>
            <p:cNvCxnSpPr>
              <a:cxnSpLocks noChangeShapeType="1"/>
              <a:stCxn id="62" idx="6"/>
              <a:endCxn id="63" idx="2"/>
            </p:cNvCxnSpPr>
            <p:nvPr/>
          </p:nvCxnSpPr>
          <p:spPr bwMode="auto">
            <a:xfrm>
              <a:off x="3950" y="1748"/>
              <a:ext cx="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29">
              <a:extLst>
                <a:ext uri="{FF2B5EF4-FFF2-40B4-BE49-F238E27FC236}">
                  <a16:creationId xmlns:a16="http://schemas.microsoft.com/office/drawing/2014/main" id="{C29EF392-1C91-423C-9C50-05CCF72F613B}"/>
                </a:ext>
              </a:extLst>
            </p:cNvPr>
            <p:cNvCxnSpPr>
              <a:cxnSpLocks noChangeShapeType="1"/>
              <a:stCxn id="47" idx="5"/>
              <a:endCxn id="59" idx="1"/>
            </p:cNvCxnSpPr>
            <p:nvPr/>
          </p:nvCxnSpPr>
          <p:spPr bwMode="auto">
            <a:xfrm>
              <a:off x="1350" y="923"/>
              <a:ext cx="381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30">
              <a:extLst>
                <a:ext uri="{FF2B5EF4-FFF2-40B4-BE49-F238E27FC236}">
                  <a16:creationId xmlns:a16="http://schemas.microsoft.com/office/drawing/2014/main" id="{B05A7164-69FE-41EF-96D5-E30CEE5FE1B4}"/>
                </a:ext>
              </a:extLst>
            </p:cNvPr>
            <p:cNvCxnSpPr>
              <a:cxnSpLocks noChangeShapeType="1"/>
              <a:stCxn id="58" idx="7"/>
              <a:endCxn id="48" idx="3"/>
            </p:cNvCxnSpPr>
            <p:nvPr/>
          </p:nvCxnSpPr>
          <p:spPr bwMode="auto">
            <a:xfrm flipV="1">
              <a:off x="1350" y="923"/>
              <a:ext cx="381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31">
              <a:extLst>
                <a:ext uri="{FF2B5EF4-FFF2-40B4-BE49-F238E27FC236}">
                  <a16:creationId xmlns:a16="http://schemas.microsoft.com/office/drawing/2014/main" id="{DEC4F2C5-4384-4D79-9253-31C66271BF48}"/>
                </a:ext>
              </a:extLst>
            </p:cNvPr>
            <p:cNvCxnSpPr>
              <a:cxnSpLocks noChangeShapeType="1"/>
              <a:stCxn id="48" idx="5"/>
              <a:endCxn id="60" idx="1"/>
            </p:cNvCxnSpPr>
            <p:nvPr/>
          </p:nvCxnSpPr>
          <p:spPr bwMode="auto">
            <a:xfrm>
              <a:off x="1974" y="923"/>
              <a:ext cx="381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32">
              <a:extLst>
                <a:ext uri="{FF2B5EF4-FFF2-40B4-BE49-F238E27FC236}">
                  <a16:creationId xmlns:a16="http://schemas.microsoft.com/office/drawing/2014/main" id="{51BBC648-F8A6-453C-AA98-D87C1BCA79CE}"/>
                </a:ext>
              </a:extLst>
            </p:cNvPr>
            <p:cNvCxnSpPr>
              <a:cxnSpLocks noChangeShapeType="1"/>
              <a:stCxn id="59" idx="7"/>
              <a:endCxn id="49" idx="3"/>
            </p:cNvCxnSpPr>
            <p:nvPr/>
          </p:nvCxnSpPr>
          <p:spPr bwMode="auto">
            <a:xfrm flipV="1">
              <a:off x="1974" y="923"/>
              <a:ext cx="381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33">
              <a:extLst>
                <a:ext uri="{FF2B5EF4-FFF2-40B4-BE49-F238E27FC236}">
                  <a16:creationId xmlns:a16="http://schemas.microsoft.com/office/drawing/2014/main" id="{2414413C-FAC6-4803-A40B-0938110D8485}"/>
                </a:ext>
              </a:extLst>
            </p:cNvPr>
            <p:cNvCxnSpPr>
              <a:cxnSpLocks noChangeShapeType="1"/>
              <a:stCxn id="60" idx="7"/>
              <a:endCxn id="50" idx="3"/>
            </p:cNvCxnSpPr>
            <p:nvPr/>
          </p:nvCxnSpPr>
          <p:spPr bwMode="auto">
            <a:xfrm flipV="1">
              <a:off x="2598" y="918"/>
              <a:ext cx="419" cy="7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34">
              <a:extLst>
                <a:ext uri="{FF2B5EF4-FFF2-40B4-BE49-F238E27FC236}">
                  <a16:creationId xmlns:a16="http://schemas.microsoft.com/office/drawing/2014/main" id="{C86CC187-36DC-448C-958E-25BD91E7D8E9}"/>
                </a:ext>
              </a:extLst>
            </p:cNvPr>
            <p:cNvCxnSpPr>
              <a:cxnSpLocks noChangeShapeType="1"/>
              <a:stCxn id="49" idx="5"/>
              <a:endCxn id="61" idx="1"/>
            </p:cNvCxnSpPr>
            <p:nvPr/>
          </p:nvCxnSpPr>
          <p:spPr bwMode="auto">
            <a:xfrm>
              <a:off x="2598" y="923"/>
              <a:ext cx="42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35">
              <a:extLst>
                <a:ext uri="{FF2B5EF4-FFF2-40B4-BE49-F238E27FC236}">
                  <a16:creationId xmlns:a16="http://schemas.microsoft.com/office/drawing/2014/main" id="{0FA18B26-11CC-4D95-86AD-BBC2EEC9ACC0}"/>
                </a:ext>
              </a:extLst>
            </p:cNvPr>
            <p:cNvCxnSpPr>
              <a:cxnSpLocks noChangeShapeType="1"/>
              <a:stCxn id="50" idx="5"/>
              <a:endCxn id="62" idx="1"/>
            </p:cNvCxnSpPr>
            <p:nvPr/>
          </p:nvCxnSpPr>
          <p:spPr bwMode="auto">
            <a:xfrm>
              <a:off x="3261" y="923"/>
              <a:ext cx="39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36">
              <a:extLst>
                <a:ext uri="{FF2B5EF4-FFF2-40B4-BE49-F238E27FC236}">
                  <a16:creationId xmlns:a16="http://schemas.microsoft.com/office/drawing/2014/main" id="{1681DC2D-AB62-46C5-A18E-E19963321FBB}"/>
                </a:ext>
              </a:extLst>
            </p:cNvPr>
            <p:cNvCxnSpPr>
              <a:cxnSpLocks noChangeShapeType="1"/>
              <a:stCxn id="61" idx="7"/>
              <a:endCxn id="51" idx="3"/>
            </p:cNvCxnSpPr>
            <p:nvPr/>
          </p:nvCxnSpPr>
          <p:spPr bwMode="auto">
            <a:xfrm flipV="1">
              <a:off x="3261" y="923"/>
              <a:ext cx="39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37">
              <a:extLst>
                <a:ext uri="{FF2B5EF4-FFF2-40B4-BE49-F238E27FC236}">
                  <a16:creationId xmlns:a16="http://schemas.microsoft.com/office/drawing/2014/main" id="{23F1AA49-A92B-4DDC-B5F3-6D522BF6E7DA}"/>
                </a:ext>
              </a:extLst>
            </p:cNvPr>
            <p:cNvCxnSpPr>
              <a:cxnSpLocks noChangeShapeType="1"/>
              <a:stCxn id="51" idx="5"/>
              <a:endCxn id="63" idx="1"/>
            </p:cNvCxnSpPr>
            <p:nvPr/>
          </p:nvCxnSpPr>
          <p:spPr bwMode="auto">
            <a:xfrm>
              <a:off x="3894" y="923"/>
              <a:ext cx="372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38">
              <a:extLst>
                <a:ext uri="{FF2B5EF4-FFF2-40B4-BE49-F238E27FC236}">
                  <a16:creationId xmlns:a16="http://schemas.microsoft.com/office/drawing/2014/main" id="{68E0B6C0-D0B0-4F15-88D6-F319CDD62A50}"/>
                </a:ext>
              </a:extLst>
            </p:cNvPr>
            <p:cNvCxnSpPr>
              <a:cxnSpLocks noChangeShapeType="1"/>
              <a:stCxn id="62" idx="7"/>
              <a:endCxn id="52" idx="3"/>
            </p:cNvCxnSpPr>
            <p:nvPr/>
          </p:nvCxnSpPr>
          <p:spPr bwMode="auto">
            <a:xfrm flipV="1">
              <a:off x="3894" y="923"/>
              <a:ext cx="372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Rectangle 39">
              <a:extLst>
                <a:ext uri="{FF2B5EF4-FFF2-40B4-BE49-F238E27FC236}">
                  <a16:creationId xmlns:a16="http://schemas.microsoft.com/office/drawing/2014/main" id="{CE3AD7B7-05E4-4974-A6DA-DAA622F23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" y="1052"/>
              <a:ext cx="61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Enter</a:t>
              </a:r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E6362750-0468-49C8-A5F1-59C898840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056"/>
              <a:ext cx="48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Exit</a:t>
              </a:r>
            </a:p>
          </p:txBody>
        </p:sp>
        <p:cxnSp>
          <p:nvCxnSpPr>
            <p:cNvPr id="81" name="AutoShape 41">
              <a:extLst>
                <a:ext uri="{FF2B5EF4-FFF2-40B4-BE49-F238E27FC236}">
                  <a16:creationId xmlns:a16="http://schemas.microsoft.com/office/drawing/2014/main" id="{DABF199C-9975-498E-A0EE-8CF85199E7BC}"/>
                </a:ext>
              </a:extLst>
            </p:cNvPr>
            <p:cNvCxnSpPr>
              <a:cxnSpLocks noChangeShapeType="1"/>
              <a:stCxn id="79" idx="0"/>
              <a:endCxn id="47" idx="2"/>
            </p:cNvCxnSpPr>
            <p:nvPr/>
          </p:nvCxnSpPr>
          <p:spPr bwMode="auto">
            <a:xfrm flipV="1">
              <a:off x="683" y="797"/>
              <a:ext cx="373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42">
              <a:extLst>
                <a:ext uri="{FF2B5EF4-FFF2-40B4-BE49-F238E27FC236}">
                  <a16:creationId xmlns:a16="http://schemas.microsoft.com/office/drawing/2014/main" id="{0476A2FF-3492-4A9A-A6BB-462634F74F54}"/>
                </a:ext>
              </a:extLst>
            </p:cNvPr>
            <p:cNvCxnSpPr>
              <a:cxnSpLocks noChangeShapeType="1"/>
              <a:stCxn id="79" idx="2"/>
              <a:endCxn id="58" idx="2"/>
            </p:cNvCxnSpPr>
            <p:nvPr/>
          </p:nvCxnSpPr>
          <p:spPr bwMode="auto">
            <a:xfrm>
              <a:off x="683" y="1440"/>
              <a:ext cx="373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43">
              <a:extLst>
                <a:ext uri="{FF2B5EF4-FFF2-40B4-BE49-F238E27FC236}">
                  <a16:creationId xmlns:a16="http://schemas.microsoft.com/office/drawing/2014/main" id="{40FA7FA0-593A-44B9-9248-1BFB50E8338E}"/>
                </a:ext>
              </a:extLst>
            </p:cNvPr>
            <p:cNvCxnSpPr>
              <a:cxnSpLocks noChangeShapeType="1"/>
              <a:stCxn id="52" idx="6"/>
              <a:endCxn id="80" idx="0"/>
            </p:cNvCxnSpPr>
            <p:nvPr/>
          </p:nvCxnSpPr>
          <p:spPr bwMode="auto">
            <a:xfrm>
              <a:off x="4560" y="797"/>
              <a:ext cx="384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44">
              <a:extLst>
                <a:ext uri="{FF2B5EF4-FFF2-40B4-BE49-F238E27FC236}">
                  <a16:creationId xmlns:a16="http://schemas.microsoft.com/office/drawing/2014/main" id="{BA7A3992-6D75-49AA-88DD-3E6FF562E3AD}"/>
                </a:ext>
              </a:extLst>
            </p:cNvPr>
            <p:cNvCxnSpPr>
              <a:cxnSpLocks noChangeShapeType="1"/>
              <a:stCxn id="63" idx="6"/>
              <a:endCxn id="80" idx="2"/>
            </p:cNvCxnSpPr>
            <p:nvPr/>
          </p:nvCxnSpPr>
          <p:spPr bwMode="auto">
            <a:xfrm flipV="1">
              <a:off x="4560" y="1444"/>
              <a:ext cx="384" cy="3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" name="Rectangle 45">
              <a:extLst>
                <a:ext uri="{FF2B5EF4-FFF2-40B4-BE49-F238E27FC236}">
                  <a16:creationId xmlns:a16="http://schemas.microsoft.com/office/drawing/2014/main" id="{D8874971-7A8B-423B-873B-AB69B9090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700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6" name="Rectangle 46">
              <a:extLst>
                <a:ext uri="{FF2B5EF4-FFF2-40B4-BE49-F238E27FC236}">
                  <a16:creationId xmlns:a16="http://schemas.microsoft.com/office/drawing/2014/main" id="{E6740574-5680-4510-A5F6-2C5F48C34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70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7" name="Rectangle 47">
              <a:extLst>
                <a:ext uri="{FF2B5EF4-FFF2-40B4-BE49-F238E27FC236}">
                  <a16:creationId xmlns:a16="http://schemas.microsoft.com/office/drawing/2014/main" id="{3B6FA736-7C91-4BED-98F0-2196333D5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60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8" name="Rectangle 48">
              <a:extLst>
                <a:ext uri="{FF2B5EF4-FFF2-40B4-BE49-F238E27FC236}">
                  <a16:creationId xmlns:a16="http://schemas.microsoft.com/office/drawing/2014/main" id="{666148D4-C4B8-4049-9134-8B4B0E9E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46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7DDDD081-A6CC-401C-B579-1AE3771A6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960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0" name="Rectangle 50">
              <a:extLst>
                <a:ext uri="{FF2B5EF4-FFF2-40B4-BE49-F238E27FC236}">
                  <a16:creationId xmlns:a16="http://schemas.microsoft.com/office/drawing/2014/main" id="{E2F97AD3-DBED-4686-9D98-4E89F079E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48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1" name="Rectangle 51">
              <a:extLst>
                <a:ext uri="{FF2B5EF4-FFF2-40B4-BE49-F238E27FC236}">
                  <a16:creationId xmlns:a16="http://schemas.microsoft.com/office/drawing/2014/main" id="{11839D12-0850-48C3-8DC7-1FBF4ADE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932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" name="Rectangle 52">
              <a:extLst>
                <a:ext uri="{FF2B5EF4-FFF2-40B4-BE49-F238E27FC236}">
                  <a16:creationId xmlns:a16="http://schemas.microsoft.com/office/drawing/2014/main" id="{0997418A-9A3C-4830-9528-A9A5D9A2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250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3" name="Rectangle 53">
              <a:extLst>
                <a:ext uri="{FF2B5EF4-FFF2-40B4-BE49-F238E27FC236}">
                  <a16:creationId xmlns:a16="http://schemas.microsoft.com/office/drawing/2014/main" id="{7DD29B99-3F12-4ED3-B6FA-F7F3717E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922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4" name="Rectangle 54">
              <a:extLst>
                <a:ext uri="{FF2B5EF4-FFF2-40B4-BE49-F238E27FC236}">
                  <a16:creationId xmlns:a16="http://schemas.microsoft.com/office/drawing/2014/main" id="{66A919C6-2781-454D-8E92-16359EBB7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48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5" name="Rectangle 55">
              <a:extLst>
                <a:ext uri="{FF2B5EF4-FFF2-40B4-BE49-F238E27FC236}">
                  <a16:creationId xmlns:a16="http://schemas.microsoft.com/office/drawing/2014/main" id="{984B6007-5B5A-433F-A3BB-733364BAD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932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48C64238-CD80-4110-B348-AE6C029AA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48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7" name="Rectangle 57">
              <a:extLst>
                <a:ext uri="{FF2B5EF4-FFF2-40B4-BE49-F238E27FC236}">
                  <a16:creationId xmlns:a16="http://schemas.microsoft.com/office/drawing/2014/main" id="{0F9314A8-39C1-42DD-947B-69432EDFE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672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8" name="Rectangle 58">
              <a:extLst>
                <a:ext uri="{FF2B5EF4-FFF2-40B4-BE49-F238E27FC236}">
                  <a16:creationId xmlns:a16="http://schemas.microsoft.com/office/drawing/2014/main" id="{993220CC-7492-4C8A-9EB4-AD3330EA6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" y="1488"/>
              <a:ext cx="1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</p:grpSp>
      <p:graphicFrame>
        <p:nvGraphicFramePr>
          <p:cNvPr id="99" name="Group 4">
            <a:extLst>
              <a:ext uri="{FF2B5EF4-FFF2-40B4-BE49-F238E27FC236}">
                <a16:creationId xmlns:a16="http://schemas.microsoft.com/office/drawing/2014/main" id="{C9663CC4-4D57-485E-9690-F2F5E7DF7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2409"/>
              </p:ext>
            </p:extLst>
          </p:nvPr>
        </p:nvGraphicFramePr>
        <p:xfrm>
          <a:off x="6197727" y="1838582"/>
          <a:ext cx="4011611" cy="1169987"/>
        </p:xfrm>
        <a:graphic>
          <a:graphicData uri="http://schemas.openxmlformats.org/drawingml/2006/table">
            <a:tbl>
              <a:tblPr/>
              <a:tblGrid>
                <a:gridCol w="66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3693596690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Text Box 24">
            <a:extLst>
              <a:ext uri="{FF2B5EF4-FFF2-40B4-BE49-F238E27FC236}">
                <a16:creationId xmlns:a16="http://schemas.microsoft.com/office/drawing/2014/main" id="{16004CD5-5855-4974-829B-4317AB521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914" y="1870332"/>
            <a:ext cx="716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l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</a:rPr>
              <a:t>[j]</a:t>
            </a:r>
          </a:p>
        </p:txBody>
      </p:sp>
      <p:sp>
        <p:nvSpPr>
          <p:cNvPr id="101" name="Text Box 25">
            <a:extLst>
              <a:ext uri="{FF2B5EF4-FFF2-40B4-BE49-F238E27FC236}">
                <a16:creationId xmlns:a16="http://schemas.microsoft.com/office/drawing/2014/main" id="{77C7A182-0EF4-4890-812C-25CC9991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914" y="2471994"/>
            <a:ext cx="7489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l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</a:rPr>
              <a:t>[j]</a:t>
            </a:r>
          </a:p>
        </p:txBody>
      </p:sp>
      <p:sp>
        <p:nvSpPr>
          <p:cNvPr id="102" name="Text Box 36">
            <a:extLst>
              <a:ext uri="{FF2B5EF4-FFF2-40B4-BE49-F238E27FC236}">
                <a16:creationId xmlns:a16="http://schemas.microsoft.com/office/drawing/2014/main" id="{8ACA3CF6-A110-4848-9AC6-EA871CDF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919" y="2511465"/>
            <a:ext cx="85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</a:t>
            </a:r>
            <a:endParaRPr lang="en-US" altLang="en-US" sz="2400" baseline="30000" dirty="0"/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E309E22F-2810-41B9-8F8C-032326CE2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506" y="1928852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</a:t>
            </a:r>
            <a:endParaRPr lang="en-US" altLang="en-US" sz="2400" baseline="30000" dirty="0"/>
          </a:p>
        </p:txBody>
      </p:sp>
      <p:sp>
        <p:nvSpPr>
          <p:cNvPr id="104" name="Text Box 38">
            <a:extLst>
              <a:ext uri="{FF2B5EF4-FFF2-40B4-BE49-F238E27FC236}">
                <a16:creationId xmlns:a16="http://schemas.microsoft.com/office/drawing/2014/main" id="{21129A1D-2966-49FB-B220-653114024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152" y="1928852"/>
            <a:ext cx="76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</a:t>
            </a:r>
            <a:endParaRPr lang="en-US" altLang="en-US" sz="2400" baseline="30000" dirty="0"/>
          </a:p>
        </p:txBody>
      </p:sp>
      <p:sp>
        <p:nvSpPr>
          <p:cNvPr id="105" name="Text Box 39">
            <a:extLst>
              <a:ext uri="{FF2B5EF4-FFF2-40B4-BE49-F238E27FC236}">
                <a16:creationId xmlns:a16="http://schemas.microsoft.com/office/drawing/2014/main" id="{E79CDFD9-863A-40CD-91D8-F1D87EA1B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565" y="2511465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</a:t>
            </a:r>
            <a:endParaRPr lang="en-US" altLang="en-US" sz="2400" baseline="30000" dirty="0"/>
          </a:p>
        </p:txBody>
      </p:sp>
      <p:sp>
        <p:nvSpPr>
          <p:cNvPr id="106" name="Text Box 40">
            <a:extLst>
              <a:ext uri="{FF2B5EF4-FFF2-40B4-BE49-F238E27FC236}">
                <a16:creationId xmlns:a16="http://schemas.microsoft.com/office/drawing/2014/main" id="{A35065D8-E5CE-48F1-A0FE-DF27EA51A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958" y="192885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</a:t>
            </a:r>
            <a:endParaRPr lang="en-US" altLang="en-US" sz="2400" baseline="30000" dirty="0"/>
          </a:p>
        </p:txBody>
      </p:sp>
      <p:sp>
        <p:nvSpPr>
          <p:cNvPr id="107" name="Text Box 41">
            <a:extLst>
              <a:ext uri="{FF2B5EF4-FFF2-40B4-BE49-F238E27FC236}">
                <a16:creationId xmlns:a16="http://schemas.microsoft.com/office/drawing/2014/main" id="{C56A98C9-3403-4AEE-A598-D7DCFE30E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545" y="2511465"/>
            <a:ext cx="78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</a:t>
            </a:r>
            <a:endParaRPr lang="en-US" altLang="en-US" sz="2400" baseline="30000" dirty="0"/>
          </a:p>
        </p:txBody>
      </p:sp>
      <p:sp>
        <p:nvSpPr>
          <p:cNvPr id="108" name="Text Box 42">
            <a:extLst>
              <a:ext uri="{FF2B5EF4-FFF2-40B4-BE49-F238E27FC236}">
                <a16:creationId xmlns:a16="http://schemas.microsoft.com/office/drawing/2014/main" id="{D69C73F3-BA01-4563-BBE4-9B512E773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826" y="1928852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</a:t>
            </a:r>
            <a:endParaRPr lang="en-US" altLang="en-US" sz="2400" baseline="30000" dirty="0"/>
          </a:p>
        </p:txBody>
      </p:sp>
      <p:sp>
        <p:nvSpPr>
          <p:cNvPr id="109" name="Text Box 43">
            <a:extLst>
              <a:ext uri="{FF2B5EF4-FFF2-40B4-BE49-F238E27FC236}">
                <a16:creationId xmlns:a16="http://schemas.microsoft.com/office/drawing/2014/main" id="{24C4A106-F7EE-4985-978E-BF8D620B7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826" y="2511465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</a:t>
            </a:r>
            <a:endParaRPr lang="en-US" altLang="en-US" sz="2400" baseline="30000" dirty="0"/>
          </a:p>
        </p:txBody>
      </p:sp>
      <p:sp>
        <p:nvSpPr>
          <p:cNvPr id="110" name="Text Box 34">
            <a:extLst>
              <a:ext uri="{FF2B5EF4-FFF2-40B4-BE49-F238E27FC236}">
                <a16:creationId xmlns:a16="http://schemas.microsoft.com/office/drawing/2014/main" id="{F717E638-38D8-4A15-BA0A-9FADFFA19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964" y="1926221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1</a:t>
            </a:r>
            <a:endParaRPr lang="en-US" altLang="en-US" sz="2000" dirty="0"/>
          </a:p>
        </p:txBody>
      </p:sp>
      <p:sp>
        <p:nvSpPr>
          <p:cNvPr id="111" name="Text Box 35">
            <a:extLst>
              <a:ext uri="{FF2B5EF4-FFF2-40B4-BE49-F238E27FC236}">
                <a16:creationId xmlns:a16="http://schemas.microsoft.com/office/drawing/2014/main" id="{A28CC44B-8604-49C3-BAF2-22C73E159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317" y="2508834"/>
            <a:ext cx="58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</a:t>
            </a:r>
          </a:p>
        </p:txBody>
      </p:sp>
      <p:sp>
        <p:nvSpPr>
          <p:cNvPr id="112" name="Text Box 26">
            <a:extLst>
              <a:ext uri="{FF2B5EF4-FFF2-40B4-BE49-F238E27FC236}">
                <a16:creationId xmlns:a16="http://schemas.microsoft.com/office/drawing/2014/main" id="{608E29F8-811E-41F1-AE89-7D73352A3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891" y="144059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1</a:t>
            </a:r>
          </a:p>
        </p:txBody>
      </p:sp>
      <p:sp>
        <p:nvSpPr>
          <p:cNvPr id="113" name="Text Box 27">
            <a:extLst>
              <a:ext uri="{FF2B5EF4-FFF2-40B4-BE49-F238E27FC236}">
                <a16:creationId xmlns:a16="http://schemas.microsoft.com/office/drawing/2014/main" id="{80E35F1C-ACB0-4C56-BAD3-5C707BE38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469" y="145154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2</a:t>
            </a: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140B8020-2840-414A-9ADC-15FF92AA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3720" y="145635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3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EEF5AE8E-B83D-4F04-BCED-D5632D5E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168" y="145635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090AC273-FF27-4954-864E-F624A52A2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995" y="145635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17" name="Text Box 30">
            <a:extLst>
              <a:ext uri="{FF2B5EF4-FFF2-40B4-BE49-F238E27FC236}">
                <a16:creationId xmlns:a16="http://schemas.microsoft.com/office/drawing/2014/main" id="{F48C5EF5-20C4-4AA1-82A1-F141FCC05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7429" y="146686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6</a:t>
            </a:r>
          </a:p>
        </p:txBody>
      </p:sp>
      <p:sp>
        <p:nvSpPr>
          <p:cNvPr id="118" name="Text Box 38">
            <a:extLst>
              <a:ext uri="{FF2B5EF4-FFF2-40B4-BE49-F238E27FC236}">
                <a16:creationId xmlns:a16="http://schemas.microsoft.com/office/drawing/2014/main" id="{AC9B3A2A-2039-4E7A-9B1D-134A241A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599" y="1923592"/>
            <a:ext cx="76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</a:t>
            </a:r>
            <a:endParaRPr lang="en-US" altLang="en-US" sz="2400" baseline="30000" dirty="0"/>
          </a:p>
        </p:txBody>
      </p:sp>
      <p:sp>
        <p:nvSpPr>
          <p:cNvPr id="119" name="Text Box 39">
            <a:extLst>
              <a:ext uri="{FF2B5EF4-FFF2-40B4-BE49-F238E27FC236}">
                <a16:creationId xmlns:a16="http://schemas.microsoft.com/office/drawing/2014/main" id="{1B33F13B-6045-4BF1-B5D1-C0D613B7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012" y="2506205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/>
              <a:t>2</a:t>
            </a:r>
            <a:endParaRPr lang="en-US" altLang="en-US" sz="2400" baseline="30000" dirty="0"/>
          </a:p>
        </p:txBody>
      </p:sp>
      <p:sp>
        <p:nvSpPr>
          <p:cNvPr id="120" name="Text Box 25">
            <a:extLst>
              <a:ext uri="{FF2B5EF4-FFF2-40B4-BE49-F238E27FC236}">
                <a16:creationId xmlns:a16="http://schemas.microsoft.com/office/drawing/2014/main" id="{3F890450-FAD1-411E-B4E5-08225C8FC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2615" y="2287328"/>
            <a:ext cx="729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l* = 1</a:t>
            </a: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FE127144-2290-4640-BDD1-3643ACBE77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36169" y="2176967"/>
            <a:ext cx="457200" cy="274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D9B99C92-C861-4CA3-911E-82BC094C7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88106" y="2234850"/>
            <a:ext cx="34925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5">
            <a:extLst>
              <a:ext uri="{FF2B5EF4-FFF2-40B4-BE49-F238E27FC236}">
                <a16:creationId xmlns:a16="http://schemas.microsoft.com/office/drawing/2014/main" id="{5210E3F7-14CC-401E-AD05-1CBA351F5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4695" y="2702826"/>
            <a:ext cx="365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59">
            <a:extLst>
              <a:ext uri="{FF2B5EF4-FFF2-40B4-BE49-F238E27FC236}">
                <a16:creationId xmlns:a16="http://schemas.microsoft.com/office/drawing/2014/main" id="{EEFD734C-6645-4689-AD43-850A03F709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7572" y="2268931"/>
            <a:ext cx="365760" cy="365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8">
            <a:extLst>
              <a:ext uri="{FF2B5EF4-FFF2-40B4-BE49-F238E27FC236}">
                <a16:creationId xmlns:a16="http://schemas.microsoft.com/office/drawing/2014/main" id="{BD8E79A7-6A9C-4BF1-9E2D-7FE23BBBB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7890" y="2260129"/>
            <a:ext cx="34925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59">
            <a:extLst>
              <a:ext uri="{FF2B5EF4-FFF2-40B4-BE49-F238E27FC236}">
                <a16:creationId xmlns:a16="http://schemas.microsoft.com/office/drawing/2014/main" id="{D49B4034-721B-4DD7-B255-3D7A34599B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0710" y="2279437"/>
            <a:ext cx="365760" cy="365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C0B64A-CAE1-4EF9-8E98-DAD8ED2DA8AC}"/>
              </a:ext>
            </a:extLst>
          </p:cNvPr>
          <p:cNvGrpSpPr/>
          <p:nvPr/>
        </p:nvGrpSpPr>
        <p:grpSpPr>
          <a:xfrm>
            <a:off x="2503161" y="4723671"/>
            <a:ext cx="6780104" cy="1535494"/>
            <a:chOff x="2487395" y="4723671"/>
            <a:chExt cx="6780104" cy="1535494"/>
          </a:xfrm>
        </p:grpSpPr>
        <p:cxnSp>
          <p:nvCxnSpPr>
            <p:cNvPr id="128" name="AutoShape 27">
              <a:extLst>
                <a:ext uri="{FF2B5EF4-FFF2-40B4-BE49-F238E27FC236}">
                  <a16:creationId xmlns:a16="http://schemas.microsoft.com/office/drawing/2014/main" id="{0907CFC2-D935-4795-A7FD-1E19A5AA74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73878" y="6259165"/>
              <a:ext cx="441325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29">
              <a:extLst>
                <a:ext uri="{FF2B5EF4-FFF2-40B4-BE49-F238E27FC236}">
                  <a16:creationId xmlns:a16="http://schemas.microsoft.com/office/drawing/2014/main" id="{0946CD0C-5A80-4B79-B26C-65B96D8DFAF6}"/>
                </a:ext>
              </a:extLst>
            </p:cNvPr>
            <p:cNvCxnSpPr>
              <a:cxnSpLocks noChangeShapeType="1"/>
              <a:stCxn id="47" idx="5"/>
              <a:endCxn id="59" idx="1"/>
            </p:cNvCxnSpPr>
            <p:nvPr/>
          </p:nvCxnSpPr>
          <p:spPr bwMode="auto">
            <a:xfrm>
              <a:off x="3536508" y="4937540"/>
              <a:ext cx="603326" cy="112243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32">
              <a:extLst>
                <a:ext uri="{FF2B5EF4-FFF2-40B4-BE49-F238E27FC236}">
                  <a16:creationId xmlns:a16="http://schemas.microsoft.com/office/drawing/2014/main" id="{93DB9BE7-6D05-4D42-A677-5159A5C4DB00}"/>
                </a:ext>
              </a:extLst>
            </p:cNvPr>
            <p:cNvCxnSpPr>
              <a:cxnSpLocks noChangeShapeType="1"/>
              <a:endCxn id="49" idx="3"/>
            </p:cNvCxnSpPr>
            <p:nvPr/>
          </p:nvCxnSpPr>
          <p:spPr bwMode="auto">
            <a:xfrm flipV="1">
              <a:off x="4536858" y="4937540"/>
              <a:ext cx="593576" cy="112576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34">
              <a:extLst>
                <a:ext uri="{FF2B5EF4-FFF2-40B4-BE49-F238E27FC236}">
                  <a16:creationId xmlns:a16="http://schemas.microsoft.com/office/drawing/2014/main" id="{4B9B7E35-A08C-467C-B5AE-6D9782BA5689}"/>
                </a:ext>
              </a:extLst>
            </p:cNvPr>
            <p:cNvCxnSpPr>
              <a:cxnSpLocks noChangeShapeType="1"/>
              <a:stCxn id="49" idx="5"/>
              <a:endCxn id="61" idx="1"/>
            </p:cNvCxnSpPr>
            <p:nvPr/>
          </p:nvCxnSpPr>
          <p:spPr bwMode="auto">
            <a:xfrm>
              <a:off x="5517708" y="4937540"/>
              <a:ext cx="665238" cy="112243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38">
              <a:extLst>
                <a:ext uri="{FF2B5EF4-FFF2-40B4-BE49-F238E27FC236}">
                  <a16:creationId xmlns:a16="http://schemas.microsoft.com/office/drawing/2014/main" id="{EC2B84AE-0731-4EF0-85F7-2F2A5C52F248}"/>
                </a:ext>
              </a:extLst>
            </p:cNvPr>
            <p:cNvCxnSpPr>
              <a:cxnSpLocks noChangeShapeType="1"/>
              <a:endCxn id="52" idx="3"/>
            </p:cNvCxnSpPr>
            <p:nvPr/>
          </p:nvCxnSpPr>
          <p:spPr bwMode="auto">
            <a:xfrm flipV="1">
              <a:off x="7589866" y="4937540"/>
              <a:ext cx="574280" cy="113077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41">
              <a:extLst>
                <a:ext uri="{FF2B5EF4-FFF2-40B4-BE49-F238E27FC236}">
                  <a16:creationId xmlns:a16="http://schemas.microsoft.com/office/drawing/2014/main" id="{817A9EEA-7DF6-4863-A5D0-AFB0BA42EE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87395" y="4723671"/>
              <a:ext cx="592138" cy="404813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43">
              <a:extLst>
                <a:ext uri="{FF2B5EF4-FFF2-40B4-BE49-F238E27FC236}">
                  <a16:creationId xmlns:a16="http://schemas.microsoft.com/office/drawing/2014/main" id="{F7495DB0-8525-47FE-B85B-458FC51ED68F}"/>
                </a:ext>
              </a:extLst>
            </p:cNvPr>
            <p:cNvCxnSpPr>
              <a:cxnSpLocks noChangeShapeType="1"/>
              <a:stCxn id="52" idx="6"/>
            </p:cNvCxnSpPr>
            <p:nvPr/>
          </p:nvCxnSpPr>
          <p:spPr bwMode="auto">
            <a:xfrm>
              <a:off x="8631627" y="4743903"/>
              <a:ext cx="635872" cy="43822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3757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0940-678C-48C1-A679-83300F7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414016"/>
            <a:ext cx="10160000" cy="198424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88A03C-EB64-4F20-BC2C-92149CAE3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1374967" y="5648326"/>
            <a:ext cx="732367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7620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Properties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9950959" cy="3831348"/>
          </a:xfrm>
        </p:spPr>
        <p:txBody>
          <a:bodyPr/>
          <a:lstStyle/>
          <a:p>
            <a:pPr algn="just"/>
            <a:r>
              <a:rPr lang="en-US" dirty="0"/>
              <a:t>How to know if an optimization problem can be solved by applying dynamic programming?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Dynamic programming works if a problem exhibits the following two properties:</a:t>
            </a:r>
          </a:p>
          <a:p>
            <a:pPr marL="804672" lvl="1" algn="just">
              <a:spcBef>
                <a:spcPts val="300"/>
              </a:spcBef>
            </a:pPr>
            <a:r>
              <a:rPr lang="en-US" b="1" dirty="0">
                <a:solidFill>
                  <a:srgbClr val="FF0000"/>
                </a:solidFill>
              </a:rPr>
              <a:t>Optimal sub-structure:</a:t>
            </a:r>
            <a:r>
              <a:rPr lang="en-US" dirty="0"/>
              <a:t> </a:t>
            </a:r>
            <a:r>
              <a:rPr lang="en-US" altLang="zh-TW" dirty="0">
                <a:ea typeface="新細明體" pitchFamily="18" charset="-120"/>
              </a:rPr>
              <a:t>An optimal solution to the problem contains within it, optimal solutions to sub-problems</a:t>
            </a:r>
            <a:endParaRPr lang="en-US" altLang="en-US" dirty="0">
              <a:sym typeface="Symbol" pitchFamily="18" charset="2"/>
            </a:endParaRPr>
          </a:p>
          <a:p>
            <a:pPr marL="804672" lvl="1" algn="just">
              <a:spcBef>
                <a:spcPts val="300"/>
              </a:spcBef>
            </a:pPr>
            <a:r>
              <a:rPr lang="en-US" b="1" dirty="0">
                <a:solidFill>
                  <a:srgbClr val="FF0000"/>
                </a:solidFill>
              </a:rPr>
              <a:t>Overlapping sub-problems: </a:t>
            </a:r>
            <a:r>
              <a:rPr lang="en-US" altLang="zh-TW" dirty="0">
                <a:ea typeface="新細明體" pitchFamily="18" charset="-120"/>
              </a:rPr>
              <a:t>When </a:t>
            </a:r>
            <a:r>
              <a:rPr lang="en-US" altLang="en-US" dirty="0"/>
              <a:t>a recursive algorithm revisits the same problem repeatedly, then the optimization problem has overlapping sub-problems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652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7620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Properties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9950959" cy="2185428"/>
          </a:xfrm>
        </p:spPr>
        <p:txBody>
          <a:bodyPr/>
          <a:lstStyle/>
          <a:p>
            <a:pPr algn="just"/>
            <a:r>
              <a:rPr lang="en-US" altLang="en-US" dirty="0"/>
              <a:t>Dynamic programming, like divide-and-conquer method, solves problems by combining the solutions to sub-problems.</a:t>
            </a:r>
            <a:endParaRPr lang="en-US" dirty="0"/>
          </a:p>
          <a:p>
            <a:pPr algn="just"/>
            <a:endParaRPr lang="en-US" sz="1200" dirty="0"/>
          </a:p>
          <a:p>
            <a:pPr algn="just"/>
            <a:r>
              <a:rPr lang="en-US" dirty="0"/>
              <a:t>Divide-and-conquer algorithms have </a:t>
            </a:r>
            <a:r>
              <a:rPr lang="en-US" b="1" i="1" dirty="0">
                <a:solidFill>
                  <a:srgbClr val="00B050"/>
                </a:solidFill>
              </a:rPr>
              <a:t>independent</a:t>
            </a:r>
            <a:r>
              <a:rPr lang="en-US" dirty="0"/>
              <a:t> sub-problems while dynamic programming is applicable when the sub-problems are </a:t>
            </a:r>
            <a:r>
              <a:rPr lang="en-US" b="1" i="1" dirty="0">
                <a:solidFill>
                  <a:srgbClr val="00B050"/>
                </a:solidFill>
              </a:rPr>
              <a:t>not independent</a:t>
            </a:r>
            <a:r>
              <a:rPr lang="en-US" dirty="0"/>
              <a:t>.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921BF03-4F59-4EC2-85F0-1FA6E0B9A4EA}"/>
              </a:ext>
            </a:extLst>
          </p:cNvPr>
          <p:cNvGrpSpPr>
            <a:grpSpLocks/>
          </p:cNvGrpSpPr>
          <p:nvPr/>
        </p:nvGrpSpPr>
        <p:grpSpPr bwMode="auto">
          <a:xfrm>
            <a:off x="1154747" y="3383280"/>
            <a:ext cx="4406228" cy="3027677"/>
            <a:chOff x="1828800" y="2667000"/>
            <a:chExt cx="4800600" cy="3186909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84CB543D-7732-4921-B6E6-77482E153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667000"/>
              <a:ext cx="762000" cy="533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err="1">
                  <a:latin typeface="Times New Roman" panose="02020603050405020304" pitchFamily="18" charset="0"/>
                </a:rPr>
                <a:t>Prob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EB1DAEE0-87EE-49AA-B632-621593CDB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886200"/>
              <a:ext cx="1143000" cy="533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Subprob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0AD645D6-EC73-4C2A-B384-B698105AB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810000"/>
              <a:ext cx="1143000" cy="533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Subprob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021895B-8233-4847-9F8D-90625A9A9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3200400"/>
              <a:ext cx="1219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471AD0EA-E389-4198-8D20-723E21C20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200400"/>
              <a:ext cx="1143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D5CC278C-EEEA-44E7-8FD7-B3F0E39A3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125" y="3394075"/>
              <a:ext cx="452686" cy="38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18062D44-E19D-404E-95A1-970403747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0000" y="32004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37004A5A-55EB-4A1A-8A38-4C022C62B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8800" y="44196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8CD4EE2B-28B8-4FF3-BC1E-25000EF52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4196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8AC3F972-0D7A-42D5-B3C2-D6BFEC85E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419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2C1A2403-335F-45BA-9191-43D95273E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9200" y="43434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6905DCE5-0DCA-4E3A-A634-D2946E75B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400" y="43434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A437BD28-8804-4D90-8196-83DFEECC3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3434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14200050-534F-4041-8402-4488121B1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4495800"/>
              <a:ext cx="452686" cy="38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F8B53F82-4744-4B18-9082-13D27DC9D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4648200"/>
              <a:ext cx="452686" cy="38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098F5368-81D4-4ED4-B5B7-68B532FCE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533" y="5173586"/>
              <a:ext cx="2939670" cy="68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Independent sub-problems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99CC"/>
                  </a:solidFill>
                  <a:latin typeface="Times New Roman" panose="02020603050405020304" pitchFamily="18" charset="0"/>
                </a:rPr>
                <a:t>(no overlapping work).</a:t>
              </a:r>
            </a:p>
          </p:txBody>
        </p:sp>
      </p:grpSp>
      <p:grpSp>
        <p:nvGrpSpPr>
          <p:cNvPr id="24" name="Group 26">
            <a:extLst>
              <a:ext uri="{FF2B5EF4-FFF2-40B4-BE49-F238E27FC236}">
                <a16:creationId xmlns:a16="http://schemas.microsoft.com/office/drawing/2014/main" id="{CF49B0CF-E7A9-4678-8905-EB54563E317B}"/>
              </a:ext>
            </a:extLst>
          </p:cNvPr>
          <p:cNvGrpSpPr>
            <a:grpSpLocks/>
          </p:cNvGrpSpPr>
          <p:nvPr/>
        </p:nvGrpSpPr>
        <p:grpSpPr bwMode="auto">
          <a:xfrm>
            <a:off x="5236653" y="3255696"/>
            <a:ext cx="5501502" cy="3440886"/>
            <a:chOff x="304800" y="2389187"/>
            <a:chExt cx="6477000" cy="3942682"/>
          </a:xfrm>
        </p:grpSpPr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4D225797-E9B5-4CB7-BCFA-CE244FEC2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4953000"/>
              <a:ext cx="217487" cy="42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487A0124-2435-453D-99AA-5E9D7B611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389187"/>
              <a:ext cx="762001" cy="533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Prob</a:t>
              </a:r>
            </a:p>
          </p:txBody>
        </p: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AAC600B2-F528-42ED-9A2F-07F65B8C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218" y="2971800"/>
              <a:ext cx="1143000" cy="533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Subprob1</a:t>
              </a:r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21F93143-D012-4BEB-9301-66816917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410200"/>
              <a:ext cx="1143000" cy="533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Subprob5</a:t>
              </a: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E8D73FB2-D5B1-429C-82AF-96FE49E51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876800"/>
              <a:ext cx="1143000" cy="533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Subprob7</a:t>
              </a:r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077B5C4B-7E85-432A-B4C0-CBCE70EE2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519" y="3233738"/>
              <a:ext cx="1143000" cy="533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Subprob2</a:t>
              </a:r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0FC3290E-B65A-40C7-A020-13211D69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654" y="3730625"/>
              <a:ext cx="1143000" cy="533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Subprob3</a:t>
              </a:r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61C5AB0F-2928-44EF-8B61-EA936536D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988" y="5295901"/>
              <a:ext cx="1143000" cy="533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Subprob6</a:t>
              </a:r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9E02EF1E-CC14-4926-AF8B-3B76BFFC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191" y="4305299"/>
              <a:ext cx="1143000" cy="533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Subprob4</a:t>
              </a:r>
            </a:p>
          </p:txBody>
        </p:sp>
        <p:sp>
          <p:nvSpPr>
            <p:cNvPr id="34" name="Line 17">
              <a:extLst>
                <a:ext uri="{FF2B5EF4-FFF2-40B4-BE49-F238E27FC236}">
                  <a16:creationId xmlns:a16="http://schemas.microsoft.com/office/drawing/2014/main" id="{9D1E55F5-9BF8-488A-96CC-20A21F5B6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5797" y="2922587"/>
              <a:ext cx="31674" cy="808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6B888D33-4E10-48D3-A5EA-6C0233491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4677" y="2698748"/>
              <a:ext cx="1730118" cy="256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9">
              <a:extLst>
                <a:ext uri="{FF2B5EF4-FFF2-40B4-BE49-F238E27FC236}">
                  <a16:creationId xmlns:a16="http://schemas.microsoft.com/office/drawing/2014/main" id="{D745AA36-2B25-42D5-B7DF-A770FAB27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2804" y="3529470"/>
              <a:ext cx="116159" cy="751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1">
              <a:extLst>
                <a:ext uri="{FF2B5EF4-FFF2-40B4-BE49-F238E27FC236}">
                  <a16:creationId xmlns:a16="http://schemas.microsoft.com/office/drawing/2014/main" id="{7E30AA63-6D48-47E9-9BE9-57A2A7613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505201"/>
              <a:ext cx="1371599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2">
              <a:extLst>
                <a:ext uri="{FF2B5EF4-FFF2-40B4-BE49-F238E27FC236}">
                  <a16:creationId xmlns:a16="http://schemas.microsoft.com/office/drawing/2014/main" id="{24D0D792-461F-4C90-AE56-780E429AB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399" y="3505200"/>
              <a:ext cx="1958722" cy="1790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3">
              <a:extLst>
                <a:ext uri="{FF2B5EF4-FFF2-40B4-BE49-F238E27FC236}">
                  <a16:creationId xmlns:a16="http://schemas.microsoft.com/office/drawing/2014/main" id="{F6B36837-B8D4-4463-A2AB-2C4DDE9C0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599" y="4281029"/>
              <a:ext cx="1905000" cy="1129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4">
              <a:extLst>
                <a:ext uri="{FF2B5EF4-FFF2-40B4-BE49-F238E27FC236}">
                  <a16:creationId xmlns:a16="http://schemas.microsoft.com/office/drawing/2014/main" id="{E765F8E9-BFC0-47F3-A3D8-2DEBA1F81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759" y="4862969"/>
              <a:ext cx="175240" cy="547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5">
              <a:extLst>
                <a:ext uri="{FF2B5EF4-FFF2-40B4-BE49-F238E27FC236}">
                  <a16:creationId xmlns:a16="http://schemas.microsoft.com/office/drawing/2014/main" id="{F75D35F6-C24C-445D-8EDC-C7334B48B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799" y="2698748"/>
              <a:ext cx="1208643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7">
              <a:extLst>
                <a:ext uri="{FF2B5EF4-FFF2-40B4-BE49-F238E27FC236}">
                  <a16:creationId xmlns:a16="http://schemas.microsoft.com/office/drawing/2014/main" id="{B3C9C4EC-ED9E-44B1-8793-43B520B9F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558" y="3774936"/>
              <a:ext cx="1447798" cy="1520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8">
              <a:extLst>
                <a:ext uri="{FF2B5EF4-FFF2-40B4-BE49-F238E27FC236}">
                  <a16:creationId xmlns:a16="http://schemas.microsoft.com/office/drawing/2014/main" id="{F46A8D5A-B0F3-4059-8380-7123BA1AF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1" y="4281029"/>
              <a:ext cx="1447799" cy="595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31">
              <a:extLst>
                <a:ext uri="{FF2B5EF4-FFF2-40B4-BE49-F238E27FC236}">
                  <a16:creationId xmlns:a16="http://schemas.microsoft.com/office/drawing/2014/main" id="{BD6A0D7B-0C4F-4AE3-B4DB-3BB0849B8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673" y="5908676"/>
              <a:ext cx="2917626" cy="42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Subproblem sharing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428623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7620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Steps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1"/>
            <a:ext cx="9950959" cy="4801629"/>
          </a:xfrm>
        </p:spPr>
        <p:txBody>
          <a:bodyPr/>
          <a:lstStyle/>
          <a:p>
            <a:pPr algn="just"/>
            <a:r>
              <a:rPr lang="en-US" altLang="en-US" dirty="0"/>
              <a:t>Steps to design a Dynamic Programming algorithm:</a:t>
            </a:r>
          </a:p>
          <a:p>
            <a:pPr marL="754063" lvl="1" indent="-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en-US" dirty="0"/>
              <a:t>Characterize the structure of an optimal solution </a:t>
            </a:r>
          </a:p>
          <a:p>
            <a:pPr marL="754063" lvl="1" indent="-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en-US" dirty="0"/>
              <a:t>Recursively define the value of an optimal solution</a:t>
            </a:r>
          </a:p>
          <a:p>
            <a:pPr marL="754063" lvl="1" indent="-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en-US" dirty="0"/>
              <a:t>Compute the value of an optimal solution, typically in a bottom-up fashion</a:t>
            </a:r>
          </a:p>
          <a:p>
            <a:pPr marL="754063" lvl="1" indent="-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en-US" dirty="0"/>
              <a:t>Construct an optimal solution from computed information</a:t>
            </a:r>
            <a:endParaRPr lang="en-US" dirty="0"/>
          </a:p>
          <a:p>
            <a:pPr algn="just"/>
            <a:endParaRPr lang="en-US" sz="1200" dirty="0"/>
          </a:p>
          <a:p>
            <a:pPr marL="114300" indent="0" algn="just">
              <a:buNone/>
            </a:pPr>
            <a:endParaRPr 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5201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3"/>
            <a:ext cx="10418696" cy="624526"/>
          </a:xfrm>
        </p:spPr>
        <p:txBody>
          <a:bodyPr/>
          <a:lstStyle/>
          <a:p>
            <a:pPr algn="just"/>
            <a:r>
              <a:rPr lang="en-US" dirty="0"/>
              <a:t>What is the drawback of recursive algorithms like Fibonacci sequence?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Fib(n)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n &lt;= 1)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 Fib(n-1) + Fib(n-2));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F00C81-E177-4EF4-9FE9-95A14D9682E4}"/>
              </a:ext>
            </a:extLst>
          </p:cNvPr>
          <p:cNvGrpSpPr/>
          <p:nvPr/>
        </p:nvGrpSpPr>
        <p:grpSpPr>
          <a:xfrm>
            <a:off x="6449602" y="2216007"/>
            <a:ext cx="4408016" cy="3463302"/>
            <a:chOff x="6206710" y="2001691"/>
            <a:chExt cx="4408016" cy="3463302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FBDDFDC8-092E-4601-9403-8A24C8D91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6992" y="2001691"/>
              <a:ext cx="620265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>
                  <a:cs typeface="Arial" panose="020B0604020202020204" pitchFamily="34" charset="0"/>
                </a:rPr>
                <a:t>F(n)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7A3FAD40-636E-4999-B582-B19DA4FA2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3515" y="2838992"/>
              <a:ext cx="826101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 dirty="0">
                  <a:cs typeface="Arial" panose="020B0604020202020204" pitchFamily="34" charset="0"/>
                </a:rPr>
                <a:t>F(n-1)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D2DD9E74-E250-4E01-B60E-4670EF6CF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7010" y="2838992"/>
              <a:ext cx="826101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 dirty="0">
                  <a:cs typeface="Arial" panose="020B0604020202020204" pitchFamily="34" charset="0"/>
                </a:rPr>
                <a:t>F(n-2)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BE3835C-B8CC-4D28-9E79-9B139DB0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10" y="5035779"/>
              <a:ext cx="607400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>
                  <a:cs typeface="Arial" panose="020B0604020202020204" pitchFamily="34" charset="0"/>
                </a:rPr>
                <a:t>F(0)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E464107-87D5-4787-BC24-CB97542F2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6377" y="5035779"/>
              <a:ext cx="607400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>
                  <a:cs typeface="Arial" panose="020B0604020202020204" pitchFamily="34" charset="0"/>
                </a:rPr>
                <a:t>F(1)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5E95B023-5A4A-48D6-9C86-82D9B1782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007" y="3670209"/>
              <a:ext cx="826101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>
                  <a:cs typeface="Arial" panose="020B0604020202020204" pitchFamily="34" charset="0"/>
                </a:rPr>
                <a:t>F(n-2)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9391CF26-DFE1-4B8D-8C49-89EB9E9E6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1024" y="3670209"/>
              <a:ext cx="826101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>
                  <a:cs typeface="Arial" panose="020B0604020202020204" pitchFamily="34" charset="0"/>
                </a:rPr>
                <a:t>F(n-3)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D3AAFB3A-0982-4E46-97AE-B78ADEB1E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9501" y="3670209"/>
              <a:ext cx="826101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 dirty="0">
                  <a:cs typeface="Arial" panose="020B0604020202020204" pitchFamily="34" charset="0"/>
                </a:rPr>
                <a:t>F(n-3)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D89C96E5-EA28-4162-A493-E96B7D5D1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8625" y="3670209"/>
              <a:ext cx="826101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>
                  <a:cs typeface="Arial" panose="020B0604020202020204" pitchFamily="34" charset="0"/>
                </a:rPr>
                <a:t>F(n-4)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551BB9A9-0BE3-44FE-909F-707832D0D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6852" y="5095151"/>
              <a:ext cx="607400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>
                  <a:cs typeface="Arial" panose="020B0604020202020204" pitchFamily="34" charset="0"/>
                </a:rPr>
                <a:t>F(1)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DEE4722-A017-44A2-BB13-7967765BB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7761" y="5095151"/>
              <a:ext cx="607400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>
                  <a:cs typeface="Arial" panose="020B0604020202020204" pitchFamily="34" charset="0"/>
                </a:rPr>
                <a:t>F(0)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AD993A53-BFDA-413E-B8B1-D2CD589BC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0097" y="2371533"/>
              <a:ext cx="880045" cy="459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CA99C655-6D21-4ADF-98C5-B468E8895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7078" y="2384421"/>
              <a:ext cx="958524" cy="454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06C82E67-A40B-498E-972C-CED0E93B3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1192" y="3247179"/>
              <a:ext cx="485185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BB574875-ED5C-41E1-BEBB-D9F25937C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8700" y="3247179"/>
              <a:ext cx="485185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A2B0749B-31F5-4B33-B988-443D8F024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02037" y="3247179"/>
              <a:ext cx="352862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74106D59-7240-43F5-BD5C-0ECB689C4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7222" y="3247179"/>
              <a:ext cx="529293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8C06D722-B7F5-4E45-AD63-F39EB8CD2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2438" y="4078395"/>
              <a:ext cx="220539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17A8212C-A3E2-42A1-B24B-E0E0723C4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1192" y="4078395"/>
              <a:ext cx="220539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04F76265-AB7E-489D-AFCA-1592556AA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7455" y="4078395"/>
              <a:ext cx="220539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2993E785-888D-4F99-B2AD-8A4743F57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6209" y="4078395"/>
              <a:ext cx="220539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518C705B-2DBD-4D75-A546-B61336886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93283" y="4078395"/>
              <a:ext cx="220539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F092E86-71A3-43D3-BEB3-CA01EB1C7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2037" y="4078395"/>
              <a:ext cx="220539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8605B20C-F8C8-436C-9D2C-FC49165B2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72407" y="4078395"/>
              <a:ext cx="220539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A5971147-0CF5-42AB-B1B9-9ECD297C3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1161" y="4078395"/>
              <a:ext cx="220539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87014FEE-6FBF-4FAE-AD77-07570B879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0654" y="4612749"/>
              <a:ext cx="220539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669776F5-5F3F-4603-9321-A0CEF44F4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1024" y="4612749"/>
              <a:ext cx="220539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E844BC30-D62B-4ECC-9527-9EC0F3451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1498" y="4672121"/>
              <a:ext cx="220539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5830C009-6B65-47F2-B5D7-43B5500E8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0084" y="4672121"/>
              <a:ext cx="220539" cy="356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D079B9-2661-4D47-A560-1D056EFBC2F8}"/>
                  </a:ext>
                </a:extLst>
              </p:cNvPr>
              <p:cNvSpPr txBox="1"/>
              <p:nvPr/>
            </p:nvSpPr>
            <p:spPr>
              <a:xfrm>
                <a:off x="2924185" y="4445765"/>
                <a:ext cx="15416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800" b="1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D079B9-2661-4D47-A560-1D056EFB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185" y="4445765"/>
                <a:ext cx="1541661" cy="523220"/>
              </a:xfrm>
              <a:prstGeom prst="rect">
                <a:avLst/>
              </a:prstGeom>
              <a:blipFill>
                <a:blip r:embed="rId6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7188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3"/>
            <a:ext cx="10418696" cy="624526"/>
          </a:xfrm>
        </p:spPr>
        <p:txBody>
          <a:bodyPr/>
          <a:lstStyle/>
          <a:p>
            <a:pPr algn="just"/>
            <a:r>
              <a:rPr lang="en-US" dirty="0"/>
              <a:t>Solving Fibonacci sequence using dynamic programming.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Fib_DP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f[0] = 0;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f[1] = 1;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 to 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f[i-1] + f[i-2];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f[n];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D079B9-2661-4D47-A560-1D056EFBC2F8}"/>
                  </a:ext>
                </a:extLst>
              </p:cNvPr>
              <p:cNvSpPr txBox="1"/>
              <p:nvPr/>
            </p:nvSpPr>
            <p:spPr>
              <a:xfrm>
                <a:off x="2924185" y="4779255"/>
                <a:ext cx="15416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800" b="1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D079B9-2661-4D47-A560-1D056EFB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185" y="4779255"/>
                <a:ext cx="1541661" cy="523220"/>
              </a:xfrm>
              <a:prstGeom prst="rect">
                <a:avLst/>
              </a:prstGeom>
              <a:blipFill>
                <a:blip r:embed="rId6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28B0AFE5-FA12-4EC1-8A59-742067F4CAFF}"/>
              </a:ext>
            </a:extLst>
          </p:cNvPr>
          <p:cNvGrpSpPr/>
          <p:nvPr/>
        </p:nvGrpSpPr>
        <p:grpSpPr>
          <a:xfrm>
            <a:off x="7326603" y="2016803"/>
            <a:ext cx="2269559" cy="4005547"/>
            <a:chOff x="7326603" y="2016803"/>
            <a:chExt cx="2269559" cy="4005547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7E333A28-A1EF-4736-A7CB-AD20FCCEA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526" y="2772114"/>
              <a:ext cx="620265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 dirty="0">
                  <a:cs typeface="Arial" panose="020B0604020202020204" pitchFamily="34" charset="0"/>
                </a:rPr>
                <a:t>F(2)</a:t>
              </a:r>
            </a:p>
          </p:txBody>
        </p:sp>
        <p:sp>
          <p:nvSpPr>
            <p:cNvPr id="42" name="Text Box 11">
              <a:extLst>
                <a:ext uri="{FF2B5EF4-FFF2-40B4-BE49-F238E27FC236}">
                  <a16:creationId xmlns:a16="http://schemas.microsoft.com/office/drawing/2014/main" id="{3E0AB005-8ADE-472E-8C34-3A28E796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0061" y="4783244"/>
              <a:ext cx="826101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>
                  <a:cs typeface="Arial" panose="020B0604020202020204" pitchFamily="34" charset="0"/>
                </a:rPr>
                <a:t>F(n-2)</a:t>
              </a:r>
            </a:p>
          </p:txBody>
        </p:sp>
        <p:sp>
          <p:nvSpPr>
            <p:cNvPr id="45" name="Text Box 14">
              <a:extLst>
                <a:ext uri="{FF2B5EF4-FFF2-40B4-BE49-F238E27FC236}">
                  <a16:creationId xmlns:a16="http://schemas.microsoft.com/office/drawing/2014/main" id="{ED7C8410-1C42-40C8-9701-6D7777F00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6495" y="4803763"/>
              <a:ext cx="826101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 dirty="0">
                  <a:cs typeface="Arial" panose="020B0604020202020204" pitchFamily="34" charset="0"/>
                </a:rPr>
                <a:t>F(n-1)</a:t>
              </a:r>
            </a:p>
          </p:txBody>
        </p:sp>
        <p:sp>
          <p:nvSpPr>
            <p:cNvPr id="47" name="Text Box 16">
              <a:extLst>
                <a:ext uri="{FF2B5EF4-FFF2-40B4-BE49-F238E27FC236}">
                  <a16:creationId xmlns:a16="http://schemas.microsoft.com/office/drawing/2014/main" id="{222C0AB6-E4CB-4CF3-9312-F99625362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2972" y="5653018"/>
              <a:ext cx="607859" cy="3693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 dirty="0">
                  <a:cs typeface="Arial" panose="020B0604020202020204" pitchFamily="34" charset="0"/>
                </a:rPr>
                <a:t>F(n)</a:t>
              </a:r>
            </a:p>
          </p:txBody>
        </p:sp>
        <p:sp>
          <p:nvSpPr>
            <p:cNvPr id="48" name="Line 17">
              <a:extLst>
                <a:ext uri="{FF2B5EF4-FFF2-40B4-BE49-F238E27FC236}">
                  <a16:creationId xmlns:a16="http://schemas.microsoft.com/office/drawing/2014/main" id="{3588512A-47E6-44FE-B2A7-82861FD8B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3252" y="3141957"/>
              <a:ext cx="620265" cy="249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Line 18">
              <a:extLst>
                <a:ext uri="{FF2B5EF4-FFF2-40B4-BE49-F238E27FC236}">
                  <a16:creationId xmlns:a16="http://schemas.microsoft.com/office/drawing/2014/main" id="{0A6FB988-0C43-4A25-9657-85047009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1689" y="2394685"/>
              <a:ext cx="286350" cy="958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1">
              <a:extLst>
                <a:ext uri="{FF2B5EF4-FFF2-40B4-BE49-F238E27FC236}">
                  <a16:creationId xmlns:a16="http://schemas.microsoft.com/office/drawing/2014/main" id="{7BC29CFA-FBC7-4F48-A707-BCD090F50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24972" y="5161835"/>
              <a:ext cx="559661" cy="491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194C6632-31DF-4E0B-99BC-BECC6DBE3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9207" y="5173606"/>
              <a:ext cx="523221" cy="474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3">
              <a:extLst>
                <a:ext uri="{FF2B5EF4-FFF2-40B4-BE49-F238E27FC236}">
                  <a16:creationId xmlns:a16="http://schemas.microsoft.com/office/drawing/2014/main" id="{06A596E3-CD08-43DC-A2E4-218BA32B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59904" y="3720146"/>
              <a:ext cx="386539" cy="520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4">
              <a:extLst>
                <a:ext uri="{FF2B5EF4-FFF2-40B4-BE49-F238E27FC236}">
                  <a16:creationId xmlns:a16="http://schemas.microsoft.com/office/drawing/2014/main" id="{BDC6EEE9-3722-4163-B019-1C37ADE94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388" y="3157583"/>
              <a:ext cx="286350" cy="10829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 Box 9">
              <a:extLst>
                <a:ext uri="{FF2B5EF4-FFF2-40B4-BE49-F238E27FC236}">
                  <a16:creationId xmlns:a16="http://schemas.microsoft.com/office/drawing/2014/main" id="{C010119C-28AA-427D-A891-29DEF0BDC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603" y="2016803"/>
              <a:ext cx="607400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>
                  <a:cs typeface="Arial" panose="020B0604020202020204" pitchFamily="34" charset="0"/>
                </a:rPr>
                <a:t>F(0)</a:t>
              </a:r>
            </a:p>
          </p:txBody>
        </p:sp>
        <p:sp>
          <p:nvSpPr>
            <p:cNvPr id="3" name="Text Box 10">
              <a:extLst>
                <a:ext uri="{FF2B5EF4-FFF2-40B4-BE49-F238E27FC236}">
                  <a16:creationId xmlns:a16="http://schemas.microsoft.com/office/drawing/2014/main" id="{9FAFFB05-E447-40F7-BCCC-413F0A892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6270" y="2016803"/>
              <a:ext cx="607400" cy="3698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>
                  <a:cs typeface="Arial" panose="020B0604020202020204" pitchFamily="34" charset="0"/>
                </a:rPr>
                <a:t>F(1)</a:t>
              </a:r>
            </a:p>
          </p:txBody>
        </p:sp>
        <p:sp>
          <p:nvSpPr>
            <p:cNvPr id="4" name="Line 17">
              <a:extLst>
                <a:ext uri="{FF2B5EF4-FFF2-40B4-BE49-F238E27FC236}">
                  <a16:creationId xmlns:a16="http://schemas.microsoft.com/office/drawing/2014/main" id="{60E98452-6FFF-4C81-ACA1-2B8E82F2E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89100" y="2386574"/>
              <a:ext cx="470805" cy="388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17">
              <a:extLst>
                <a:ext uri="{FF2B5EF4-FFF2-40B4-BE49-F238E27FC236}">
                  <a16:creationId xmlns:a16="http://schemas.microsoft.com/office/drawing/2014/main" id="{184AD132-BBCC-4A37-9EAC-C732E19A0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4003" y="2394685"/>
              <a:ext cx="426883" cy="377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8">
              <a:extLst>
                <a:ext uri="{FF2B5EF4-FFF2-40B4-BE49-F238E27FC236}">
                  <a16:creationId xmlns:a16="http://schemas.microsoft.com/office/drawing/2014/main" id="{7830050C-AEDA-4D73-BA15-A8CA6C205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1608" y="3353044"/>
              <a:ext cx="607859" cy="3693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b="0" dirty="0">
                  <a:cs typeface="Arial" panose="020B0604020202020204" pitchFamily="34" charset="0"/>
                </a:rPr>
                <a:t>F(3)</a:t>
              </a:r>
            </a:p>
          </p:txBody>
        </p:sp>
        <p:sp>
          <p:nvSpPr>
            <p:cNvPr id="75" name="Text Box 29">
              <a:extLst>
                <a:ext uri="{FF2B5EF4-FFF2-40B4-BE49-F238E27FC236}">
                  <a16:creationId xmlns:a16="http://schemas.microsoft.com/office/drawing/2014/main" id="{DC926947-015B-40E8-9634-488921E7E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178398" y="42702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FF0000"/>
                  </a:solidFill>
                </a:rPr>
                <a:t>…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6580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>
            <a:extLst>
              <a:ext uri="{FF2B5EF4-FFF2-40B4-BE49-F238E27FC236}">
                <a16:creationId xmlns:a16="http://schemas.microsoft.com/office/drawing/2014/main" id="{A9A7F44C-A524-4480-B4E2-D9FCCF694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7792DD-518F-48EE-B3D0-B68D6677922C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8F0813-6F2D-4C7B-85EC-4A2C800AD321}"/>
              </a:ext>
            </a:extLst>
          </p:cNvPr>
          <p:cNvSpPr txBox="1">
            <a:spLocks/>
          </p:cNvSpPr>
          <p:nvPr/>
        </p:nvSpPr>
        <p:spPr>
          <a:xfrm>
            <a:off x="1556084" y="3064042"/>
            <a:ext cx="8458200" cy="7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4000" b="1" spc="-100" dirty="0">
                <a:solidFill>
                  <a:srgbClr val="675E47"/>
                </a:solidFill>
                <a:latin typeface="Cambria"/>
              </a:rPr>
              <a:t>Assembly Line Scheduling Problem</a:t>
            </a:r>
          </a:p>
        </p:txBody>
      </p:sp>
    </p:spTree>
    <p:extLst>
      <p:ext uri="{BB962C8B-B14F-4D97-AF65-F5344CB8AC3E}">
        <p14:creationId xmlns:p14="http://schemas.microsoft.com/office/powerpoint/2010/main" val="11214475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Assembly Line Scheduling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7" y="1243572"/>
                <a:ext cx="10143464" cy="2185428"/>
              </a:xfrm>
            </p:spPr>
            <p:txBody>
              <a:bodyPr/>
              <a:lstStyle/>
              <a:p>
                <a:pPr algn="just"/>
                <a:r>
                  <a:rPr lang="en-US" altLang="en-US" dirty="0"/>
                  <a:t>Automobile factory has two assembly lines</a:t>
                </a:r>
              </a:p>
              <a:p>
                <a:pPr lvl="1" algn="just"/>
                <a:r>
                  <a:rPr lang="en-US" altLang="en-US" dirty="0"/>
                  <a:t>Each line has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stations: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/>
                  <a:t>. </a:t>
                </a:r>
              </a:p>
              <a:p>
                <a:pPr lvl="1" algn="just"/>
                <a:r>
                  <a:rPr lang="en-US" altLang="en-US" dirty="0"/>
                  <a:t>Corresponding stations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perform the same function but can take different amounts of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. </a:t>
                </a:r>
              </a:p>
              <a:p>
                <a:pPr lvl="1" algn="just"/>
                <a:r>
                  <a:rPr lang="en-US" altLang="en-US" dirty="0"/>
                  <a:t>Entry times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and exit times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 algn="just" eaLnBrk="1" hangingPunct="1"/>
                <a:endParaRPr lang="en-US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7" y="1243572"/>
                <a:ext cx="10143464" cy="2185428"/>
              </a:xfrm>
              <a:blipFill>
                <a:blip r:embed="rId6"/>
                <a:stretch>
                  <a:fillRect t="-1950" r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6158" name="Group 6157">
            <a:extLst>
              <a:ext uri="{FF2B5EF4-FFF2-40B4-BE49-F238E27FC236}">
                <a16:creationId xmlns:a16="http://schemas.microsoft.com/office/drawing/2014/main" id="{392993D8-094E-42CE-AFA5-C784EEA80DE6}"/>
              </a:ext>
            </a:extLst>
          </p:cNvPr>
          <p:cNvGrpSpPr/>
          <p:nvPr/>
        </p:nvGrpSpPr>
        <p:grpSpPr>
          <a:xfrm>
            <a:off x="639210" y="3236356"/>
            <a:ext cx="10343359" cy="3621098"/>
            <a:chOff x="639210" y="3236356"/>
            <a:chExt cx="10343359" cy="3621098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F5BCC02D-7A08-4CEE-A4F7-2B6CC2BBF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4908" y="3798330"/>
              <a:ext cx="9947661" cy="2549527"/>
              <a:chOff x="205" y="624"/>
              <a:chExt cx="5162" cy="16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8">
                    <a:extLst>
                      <a:ext uri="{FF2B5EF4-FFF2-40B4-BE49-F238E27FC236}">
                        <a16:creationId xmlns:a16="http://schemas.microsoft.com/office/drawing/2014/main" id="{629E4A8B-9701-4D58-A7C2-0E796745AE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Oval 8">
                    <a:extLst>
                      <a:ext uri="{FF2B5EF4-FFF2-40B4-BE49-F238E27FC236}">
                        <a16:creationId xmlns:a16="http://schemas.microsoft.com/office/drawing/2014/main" id="{629E4A8B-9701-4D58-A7C2-0E796745AE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56" y="624"/>
                    <a:ext cx="332" cy="40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9">
                    <a:extLst>
                      <a:ext uri="{FF2B5EF4-FFF2-40B4-BE49-F238E27FC236}">
                        <a16:creationId xmlns:a16="http://schemas.microsoft.com/office/drawing/2014/main" id="{94260F96-2192-4988-8F42-D37600C6E3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624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Oval 9">
                    <a:extLst>
                      <a:ext uri="{FF2B5EF4-FFF2-40B4-BE49-F238E27FC236}">
                        <a16:creationId xmlns:a16="http://schemas.microsoft.com/office/drawing/2014/main" id="{94260F96-2192-4988-8F42-D37600C6E3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80" y="624"/>
                    <a:ext cx="332" cy="403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10">
                    <a:extLst>
                      <a:ext uri="{FF2B5EF4-FFF2-40B4-BE49-F238E27FC236}">
                        <a16:creationId xmlns:a16="http://schemas.microsoft.com/office/drawing/2014/main" id="{674FC5CA-1253-4DCF-9441-3A9810A779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624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Oval 10">
                    <a:extLst>
                      <a:ext uri="{FF2B5EF4-FFF2-40B4-BE49-F238E27FC236}">
                        <a16:creationId xmlns:a16="http://schemas.microsoft.com/office/drawing/2014/main" id="{674FC5CA-1253-4DCF-9441-3A9810A779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4" y="624"/>
                    <a:ext cx="332" cy="403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12">
                    <a:extLst>
                      <a:ext uri="{FF2B5EF4-FFF2-40B4-BE49-F238E27FC236}">
                        <a16:creationId xmlns:a16="http://schemas.microsoft.com/office/drawing/2014/main" id="{6367A638-1C66-4BD7-9615-8D6E6452C9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624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Oval 12">
                    <a:extLst>
                      <a:ext uri="{FF2B5EF4-FFF2-40B4-BE49-F238E27FC236}">
                        <a16:creationId xmlns:a16="http://schemas.microsoft.com/office/drawing/2014/main" id="{6367A638-1C66-4BD7-9615-8D6E6452C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00" y="624"/>
                    <a:ext cx="332" cy="403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926"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3">
                    <a:extLst>
                      <a:ext uri="{FF2B5EF4-FFF2-40B4-BE49-F238E27FC236}">
                        <a16:creationId xmlns:a16="http://schemas.microsoft.com/office/drawing/2014/main" id="{0523D687-C7F5-4207-8DD0-E3781F1702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5" y="624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Oval 13">
                    <a:extLst>
                      <a:ext uri="{FF2B5EF4-FFF2-40B4-BE49-F238E27FC236}">
                        <a16:creationId xmlns:a16="http://schemas.microsoft.com/office/drawing/2014/main" id="{0523D687-C7F5-4207-8DD0-E3781F1702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15" y="624"/>
                    <a:ext cx="332" cy="40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AutoShape 14">
                <a:extLst>
                  <a:ext uri="{FF2B5EF4-FFF2-40B4-BE49-F238E27FC236}">
                    <a16:creationId xmlns:a16="http://schemas.microsoft.com/office/drawing/2014/main" id="{E8B966DC-28C7-4A24-80C7-BA39EB38B88F}"/>
                  </a:ext>
                </a:extLst>
              </p:cNvPr>
              <p:cNvCxnSpPr>
                <a:cxnSpLocks noChangeShapeType="1"/>
                <a:stCxn id="6" idx="6"/>
                <a:endCxn id="7" idx="2"/>
              </p:cNvCxnSpPr>
              <p:nvPr/>
            </p:nvCxnSpPr>
            <p:spPr bwMode="auto">
              <a:xfrm>
                <a:off x="1388" y="826"/>
                <a:ext cx="2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AutoShape 15">
                <a:extLst>
                  <a:ext uri="{FF2B5EF4-FFF2-40B4-BE49-F238E27FC236}">
                    <a16:creationId xmlns:a16="http://schemas.microsoft.com/office/drawing/2014/main" id="{39526427-41F6-4E75-865B-1A46350E5937}"/>
                  </a:ext>
                </a:extLst>
              </p:cNvPr>
              <p:cNvCxnSpPr>
                <a:cxnSpLocks noChangeShapeType="1"/>
                <a:stCxn id="7" idx="6"/>
                <a:endCxn id="8" idx="2"/>
              </p:cNvCxnSpPr>
              <p:nvPr/>
            </p:nvCxnSpPr>
            <p:spPr bwMode="auto">
              <a:xfrm>
                <a:off x="2012" y="826"/>
                <a:ext cx="2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AutoShape 16">
                <a:extLst>
                  <a:ext uri="{FF2B5EF4-FFF2-40B4-BE49-F238E27FC236}">
                    <a16:creationId xmlns:a16="http://schemas.microsoft.com/office/drawing/2014/main" id="{E8296122-D963-4539-8422-7E3B409A205B}"/>
                  </a:ext>
                </a:extLst>
              </p:cNvPr>
              <p:cNvCxnSpPr>
                <a:cxnSpLocks noChangeShapeType="1"/>
                <a:stCxn id="8" idx="6"/>
              </p:cNvCxnSpPr>
              <p:nvPr/>
            </p:nvCxnSpPr>
            <p:spPr bwMode="auto">
              <a:xfrm>
                <a:off x="2636" y="826"/>
                <a:ext cx="33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AutoShape 17">
                <a:extLst>
                  <a:ext uri="{FF2B5EF4-FFF2-40B4-BE49-F238E27FC236}">
                    <a16:creationId xmlns:a16="http://schemas.microsoft.com/office/drawing/2014/main" id="{9CEA2C2B-D146-4C58-A8B6-A5E3C2FDC358}"/>
                  </a:ext>
                </a:extLst>
              </p:cNvPr>
              <p:cNvCxnSpPr>
                <a:cxnSpLocks noChangeShapeType="1"/>
                <a:endCxn id="10" idx="2"/>
              </p:cNvCxnSpPr>
              <p:nvPr/>
            </p:nvCxnSpPr>
            <p:spPr bwMode="auto">
              <a:xfrm>
                <a:off x="3299" y="826"/>
                <a:ext cx="30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8">
                <a:extLst>
                  <a:ext uri="{FF2B5EF4-FFF2-40B4-BE49-F238E27FC236}">
                    <a16:creationId xmlns:a16="http://schemas.microsoft.com/office/drawing/2014/main" id="{05E3DF21-2545-43E4-AFBF-70EF3C92E2FA}"/>
                  </a:ext>
                </a:extLst>
              </p:cNvPr>
              <p:cNvCxnSpPr>
                <a:cxnSpLocks noChangeShapeType="1"/>
                <a:stCxn id="10" idx="6"/>
                <a:endCxn id="11" idx="2"/>
              </p:cNvCxnSpPr>
              <p:nvPr/>
            </p:nvCxnSpPr>
            <p:spPr bwMode="auto">
              <a:xfrm>
                <a:off x="3932" y="826"/>
                <a:ext cx="28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9">
                    <a:extLst>
                      <a:ext uri="{FF2B5EF4-FFF2-40B4-BE49-F238E27FC236}">
                        <a16:creationId xmlns:a16="http://schemas.microsoft.com/office/drawing/2014/main" id="{7E03CF67-9FFB-4D10-BBBC-B1BA38E9BA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827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Oval 19">
                    <a:extLst>
                      <a:ext uri="{FF2B5EF4-FFF2-40B4-BE49-F238E27FC236}">
                        <a16:creationId xmlns:a16="http://schemas.microsoft.com/office/drawing/2014/main" id="{7E03CF67-9FFB-4D10-BBBC-B1BA38E9BA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56" y="1827"/>
                    <a:ext cx="332" cy="403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20">
                    <a:extLst>
                      <a:ext uri="{FF2B5EF4-FFF2-40B4-BE49-F238E27FC236}">
                        <a16:creationId xmlns:a16="http://schemas.microsoft.com/office/drawing/2014/main" id="{6D4D3736-03F9-43DE-AAA3-1C798154D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827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Oval 20">
                    <a:extLst>
                      <a:ext uri="{FF2B5EF4-FFF2-40B4-BE49-F238E27FC236}">
                        <a16:creationId xmlns:a16="http://schemas.microsoft.com/office/drawing/2014/main" id="{6D4D3736-03F9-43DE-AAA3-1C798154D7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80" y="1827"/>
                    <a:ext cx="332" cy="403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Oval 21">
                    <a:extLst>
                      <a:ext uri="{FF2B5EF4-FFF2-40B4-BE49-F238E27FC236}">
                        <a16:creationId xmlns:a16="http://schemas.microsoft.com/office/drawing/2014/main" id="{32A1E1DB-F571-4740-8193-3456373967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827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Oval 21">
                    <a:extLst>
                      <a:ext uri="{FF2B5EF4-FFF2-40B4-BE49-F238E27FC236}">
                        <a16:creationId xmlns:a16="http://schemas.microsoft.com/office/drawing/2014/main" id="{32A1E1DB-F571-4740-8193-3456373967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4" y="1827"/>
                    <a:ext cx="332" cy="403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3">
                    <a:extLst>
                      <a:ext uri="{FF2B5EF4-FFF2-40B4-BE49-F238E27FC236}">
                        <a16:creationId xmlns:a16="http://schemas.microsoft.com/office/drawing/2014/main" id="{1C8019B0-72F0-4F11-9511-A1B8389808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827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Oval 23">
                    <a:extLst>
                      <a:ext uri="{FF2B5EF4-FFF2-40B4-BE49-F238E27FC236}">
                        <a16:creationId xmlns:a16="http://schemas.microsoft.com/office/drawing/2014/main" id="{1C8019B0-72F0-4F11-9511-A1B8389808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00" y="1827"/>
                    <a:ext cx="332" cy="403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926"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4">
                    <a:extLst>
                      <a:ext uri="{FF2B5EF4-FFF2-40B4-BE49-F238E27FC236}">
                        <a16:creationId xmlns:a16="http://schemas.microsoft.com/office/drawing/2014/main" id="{4A17CB1C-3E05-4ADB-9C4E-2FA3CC874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5" y="1827"/>
                    <a:ext cx="332" cy="403"/>
                  </a:xfrm>
                  <a:prstGeom prst="ellipse">
                    <a:avLst/>
                  </a:prstGeom>
                  <a:solidFill>
                    <a:srgbClr val="E5E5FF"/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TW" sz="1600" b="1" baseline="-250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Oval 24">
                    <a:extLst>
                      <a:ext uri="{FF2B5EF4-FFF2-40B4-BE49-F238E27FC236}">
                        <a16:creationId xmlns:a16="http://schemas.microsoft.com/office/drawing/2014/main" id="{4A17CB1C-3E05-4ADB-9C4E-2FA3CC8741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15" y="1827"/>
                    <a:ext cx="332" cy="403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AutoShape 25">
                <a:extLst>
                  <a:ext uri="{FF2B5EF4-FFF2-40B4-BE49-F238E27FC236}">
                    <a16:creationId xmlns:a16="http://schemas.microsoft.com/office/drawing/2014/main" id="{0F27E588-C1CE-492C-896F-D56899675AB5}"/>
                  </a:ext>
                </a:extLst>
              </p:cNvPr>
              <p:cNvCxnSpPr>
                <a:cxnSpLocks noChangeShapeType="1"/>
                <a:stCxn id="17" idx="6"/>
                <a:endCxn id="18" idx="2"/>
              </p:cNvCxnSpPr>
              <p:nvPr/>
            </p:nvCxnSpPr>
            <p:spPr bwMode="auto">
              <a:xfrm>
                <a:off x="1388" y="2029"/>
                <a:ext cx="2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6">
                <a:extLst>
                  <a:ext uri="{FF2B5EF4-FFF2-40B4-BE49-F238E27FC236}">
                    <a16:creationId xmlns:a16="http://schemas.microsoft.com/office/drawing/2014/main" id="{EDC609C6-4B67-4A1D-9A8E-FD5CA92ACED3}"/>
                  </a:ext>
                </a:extLst>
              </p:cNvPr>
              <p:cNvCxnSpPr>
                <a:cxnSpLocks noChangeShapeType="1"/>
                <a:stCxn id="18" idx="6"/>
                <a:endCxn id="19" idx="2"/>
              </p:cNvCxnSpPr>
              <p:nvPr/>
            </p:nvCxnSpPr>
            <p:spPr bwMode="auto">
              <a:xfrm>
                <a:off x="2012" y="2029"/>
                <a:ext cx="2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7">
                <a:extLst>
                  <a:ext uri="{FF2B5EF4-FFF2-40B4-BE49-F238E27FC236}">
                    <a16:creationId xmlns:a16="http://schemas.microsoft.com/office/drawing/2014/main" id="{4E0125CB-A35E-4698-834E-B27C750E55C9}"/>
                  </a:ext>
                </a:extLst>
              </p:cNvPr>
              <p:cNvCxnSpPr>
                <a:cxnSpLocks noChangeShapeType="1"/>
                <a:stCxn id="19" idx="6"/>
              </p:cNvCxnSpPr>
              <p:nvPr/>
            </p:nvCxnSpPr>
            <p:spPr bwMode="auto">
              <a:xfrm>
                <a:off x="2636" y="2029"/>
                <a:ext cx="33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8">
                <a:extLst>
                  <a:ext uri="{FF2B5EF4-FFF2-40B4-BE49-F238E27FC236}">
                    <a16:creationId xmlns:a16="http://schemas.microsoft.com/office/drawing/2014/main" id="{E9B55508-FD22-4EE4-B8E3-2B5C97E14326}"/>
                  </a:ext>
                </a:extLst>
              </p:cNvPr>
              <p:cNvCxnSpPr>
                <a:cxnSpLocks noChangeShapeType="1"/>
                <a:endCxn id="21" idx="2"/>
              </p:cNvCxnSpPr>
              <p:nvPr/>
            </p:nvCxnSpPr>
            <p:spPr bwMode="auto">
              <a:xfrm>
                <a:off x="3299" y="2029"/>
                <a:ext cx="30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AutoShape 29">
                <a:extLst>
                  <a:ext uri="{FF2B5EF4-FFF2-40B4-BE49-F238E27FC236}">
                    <a16:creationId xmlns:a16="http://schemas.microsoft.com/office/drawing/2014/main" id="{9EC96F18-BFE2-45BB-9216-263149394936}"/>
                  </a:ext>
                </a:extLst>
              </p:cNvPr>
              <p:cNvCxnSpPr>
                <a:cxnSpLocks noChangeShapeType="1"/>
                <a:stCxn id="21" idx="6"/>
                <a:endCxn id="22" idx="2"/>
              </p:cNvCxnSpPr>
              <p:nvPr/>
            </p:nvCxnSpPr>
            <p:spPr bwMode="auto">
              <a:xfrm>
                <a:off x="3932" y="2029"/>
                <a:ext cx="28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AutoShape 30">
                <a:extLst>
                  <a:ext uri="{FF2B5EF4-FFF2-40B4-BE49-F238E27FC236}">
                    <a16:creationId xmlns:a16="http://schemas.microsoft.com/office/drawing/2014/main" id="{2CBCD80D-8D40-402E-A9E7-7543287E70A4}"/>
                  </a:ext>
                </a:extLst>
              </p:cNvPr>
              <p:cNvCxnSpPr>
                <a:cxnSpLocks noChangeShapeType="1"/>
                <a:stCxn id="6" idx="5"/>
                <a:endCxn id="18" idx="1"/>
              </p:cNvCxnSpPr>
              <p:nvPr/>
            </p:nvCxnSpPr>
            <p:spPr bwMode="auto">
              <a:xfrm>
                <a:off x="1339" y="968"/>
                <a:ext cx="389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31">
                <a:extLst>
                  <a:ext uri="{FF2B5EF4-FFF2-40B4-BE49-F238E27FC236}">
                    <a16:creationId xmlns:a16="http://schemas.microsoft.com/office/drawing/2014/main" id="{5FE78550-2A89-43DF-9406-82B285F59E4F}"/>
                  </a:ext>
                </a:extLst>
              </p:cNvPr>
              <p:cNvCxnSpPr>
                <a:cxnSpLocks noChangeShapeType="1"/>
                <a:stCxn id="17" idx="7"/>
                <a:endCxn id="7" idx="3"/>
              </p:cNvCxnSpPr>
              <p:nvPr/>
            </p:nvCxnSpPr>
            <p:spPr bwMode="auto">
              <a:xfrm flipV="1">
                <a:off x="1339" y="968"/>
                <a:ext cx="389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32">
                <a:extLst>
                  <a:ext uri="{FF2B5EF4-FFF2-40B4-BE49-F238E27FC236}">
                    <a16:creationId xmlns:a16="http://schemas.microsoft.com/office/drawing/2014/main" id="{A008A7E1-955C-49A7-8CA6-A87213F4EDD2}"/>
                  </a:ext>
                </a:extLst>
              </p:cNvPr>
              <p:cNvCxnSpPr>
                <a:cxnSpLocks noChangeShapeType="1"/>
                <a:stCxn id="7" idx="5"/>
                <a:endCxn id="19" idx="1"/>
              </p:cNvCxnSpPr>
              <p:nvPr/>
            </p:nvCxnSpPr>
            <p:spPr bwMode="auto">
              <a:xfrm>
                <a:off x="1963" y="968"/>
                <a:ext cx="389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33">
                <a:extLst>
                  <a:ext uri="{FF2B5EF4-FFF2-40B4-BE49-F238E27FC236}">
                    <a16:creationId xmlns:a16="http://schemas.microsoft.com/office/drawing/2014/main" id="{E9363723-1755-4566-B311-985AEE3809BD}"/>
                  </a:ext>
                </a:extLst>
              </p:cNvPr>
              <p:cNvCxnSpPr>
                <a:cxnSpLocks noChangeShapeType="1"/>
                <a:stCxn id="18" idx="7"/>
                <a:endCxn id="8" idx="3"/>
              </p:cNvCxnSpPr>
              <p:nvPr/>
            </p:nvCxnSpPr>
            <p:spPr bwMode="auto">
              <a:xfrm flipV="1">
                <a:off x="1963" y="968"/>
                <a:ext cx="389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34">
                <a:extLst>
                  <a:ext uri="{FF2B5EF4-FFF2-40B4-BE49-F238E27FC236}">
                    <a16:creationId xmlns:a16="http://schemas.microsoft.com/office/drawing/2014/main" id="{556370D1-229E-4A9E-86DA-D3FFAC53D393}"/>
                  </a:ext>
                </a:extLst>
              </p:cNvPr>
              <p:cNvCxnSpPr>
                <a:cxnSpLocks noChangeShapeType="1"/>
                <a:stCxn id="19" idx="7"/>
              </p:cNvCxnSpPr>
              <p:nvPr/>
            </p:nvCxnSpPr>
            <p:spPr bwMode="auto">
              <a:xfrm flipV="1">
                <a:off x="2587" y="1519"/>
                <a:ext cx="187" cy="36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35">
                <a:extLst>
                  <a:ext uri="{FF2B5EF4-FFF2-40B4-BE49-F238E27FC236}">
                    <a16:creationId xmlns:a16="http://schemas.microsoft.com/office/drawing/2014/main" id="{760734C7-CDE2-4ACF-AFE7-DBFF6A61C295}"/>
                  </a:ext>
                </a:extLst>
              </p:cNvPr>
              <p:cNvCxnSpPr>
                <a:cxnSpLocks noChangeShapeType="1"/>
                <a:stCxn id="8" idx="5"/>
              </p:cNvCxnSpPr>
              <p:nvPr/>
            </p:nvCxnSpPr>
            <p:spPr bwMode="auto">
              <a:xfrm>
                <a:off x="2587" y="968"/>
                <a:ext cx="187" cy="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36">
                <a:extLst>
                  <a:ext uri="{FF2B5EF4-FFF2-40B4-BE49-F238E27FC236}">
                    <a16:creationId xmlns:a16="http://schemas.microsoft.com/office/drawing/2014/main" id="{B0B47A8B-F751-4740-890E-979158713595}"/>
                  </a:ext>
                </a:extLst>
              </p:cNvPr>
              <p:cNvCxnSpPr>
                <a:cxnSpLocks noChangeShapeType="1"/>
                <a:endCxn id="21" idx="1"/>
              </p:cNvCxnSpPr>
              <p:nvPr/>
            </p:nvCxnSpPr>
            <p:spPr bwMode="auto">
              <a:xfrm>
                <a:off x="3464" y="1519"/>
                <a:ext cx="185" cy="36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37">
                <a:extLst>
                  <a:ext uri="{FF2B5EF4-FFF2-40B4-BE49-F238E27FC236}">
                    <a16:creationId xmlns:a16="http://schemas.microsoft.com/office/drawing/2014/main" id="{AB0ABF29-BB2F-41EF-920F-104680CEFE12}"/>
                  </a:ext>
                </a:extLst>
              </p:cNvPr>
              <p:cNvCxnSpPr>
                <a:cxnSpLocks noChangeShapeType="1"/>
                <a:endCxn id="10" idx="3"/>
              </p:cNvCxnSpPr>
              <p:nvPr/>
            </p:nvCxnSpPr>
            <p:spPr bwMode="auto">
              <a:xfrm flipV="1">
                <a:off x="3464" y="968"/>
                <a:ext cx="185" cy="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38">
                <a:extLst>
                  <a:ext uri="{FF2B5EF4-FFF2-40B4-BE49-F238E27FC236}">
                    <a16:creationId xmlns:a16="http://schemas.microsoft.com/office/drawing/2014/main" id="{47101242-2DD5-4483-94B0-19B1EA3AC260}"/>
                  </a:ext>
                </a:extLst>
              </p:cNvPr>
              <p:cNvCxnSpPr>
                <a:cxnSpLocks noChangeShapeType="1"/>
                <a:stCxn id="10" idx="5"/>
                <a:endCxn id="22" idx="1"/>
              </p:cNvCxnSpPr>
              <p:nvPr/>
            </p:nvCxnSpPr>
            <p:spPr bwMode="auto">
              <a:xfrm>
                <a:off x="3883" y="968"/>
                <a:ext cx="380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39">
                <a:extLst>
                  <a:ext uri="{FF2B5EF4-FFF2-40B4-BE49-F238E27FC236}">
                    <a16:creationId xmlns:a16="http://schemas.microsoft.com/office/drawing/2014/main" id="{FA254F6D-5181-4FAE-9C1B-4F4E42A5A986}"/>
                  </a:ext>
                </a:extLst>
              </p:cNvPr>
              <p:cNvCxnSpPr>
                <a:cxnSpLocks noChangeShapeType="1"/>
                <a:stCxn id="21" idx="7"/>
                <a:endCxn id="11" idx="3"/>
              </p:cNvCxnSpPr>
              <p:nvPr/>
            </p:nvCxnSpPr>
            <p:spPr bwMode="auto">
              <a:xfrm flipV="1">
                <a:off x="3883" y="968"/>
                <a:ext cx="380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Rectangle 40">
                <a:extLst>
                  <a:ext uri="{FF2B5EF4-FFF2-40B4-BE49-F238E27FC236}">
                    <a16:creationId xmlns:a16="http://schemas.microsoft.com/office/drawing/2014/main" id="{33302C94-4AB6-4F52-97EF-3D3C1FA7F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" y="1191"/>
                <a:ext cx="623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2CB6C"/>
                  </a:buClr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5A39D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</a:rPr>
                  <a:t>chassis enters</a:t>
                </a:r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6DB99618-FBA5-4571-A5C2-A2598082B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1182"/>
                <a:ext cx="607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2CB6C"/>
                  </a:buClr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5A39D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</a:rPr>
                  <a:t>completed auto exits</a:t>
                </a:r>
              </a:p>
            </p:txBody>
          </p:sp>
          <p:cxnSp>
            <p:nvCxnSpPr>
              <p:cNvPr id="40" name="AutoShape 42">
                <a:extLst>
                  <a:ext uri="{FF2B5EF4-FFF2-40B4-BE49-F238E27FC236}">
                    <a16:creationId xmlns:a16="http://schemas.microsoft.com/office/drawing/2014/main" id="{98978700-99E5-457D-B539-FF01107ED858}"/>
                  </a:ext>
                </a:extLst>
              </p:cNvPr>
              <p:cNvCxnSpPr>
                <a:cxnSpLocks noChangeShapeType="1"/>
                <a:stCxn id="38" idx="0"/>
                <a:endCxn id="6" idx="2"/>
              </p:cNvCxnSpPr>
              <p:nvPr/>
            </p:nvCxnSpPr>
            <p:spPr bwMode="auto">
              <a:xfrm flipV="1">
                <a:off x="517" y="826"/>
                <a:ext cx="539" cy="36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AutoShape 43">
                <a:extLst>
                  <a:ext uri="{FF2B5EF4-FFF2-40B4-BE49-F238E27FC236}">
                    <a16:creationId xmlns:a16="http://schemas.microsoft.com/office/drawing/2014/main" id="{87DF73EF-3436-4BF7-93AD-FCC26A69715D}"/>
                  </a:ext>
                </a:extLst>
              </p:cNvPr>
              <p:cNvCxnSpPr>
                <a:cxnSpLocks noChangeShapeType="1"/>
                <a:stCxn id="38" idx="2"/>
                <a:endCxn id="17" idx="2"/>
              </p:cNvCxnSpPr>
              <p:nvPr/>
            </p:nvCxnSpPr>
            <p:spPr bwMode="auto">
              <a:xfrm>
                <a:off x="517" y="1579"/>
                <a:ext cx="539" cy="4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AutoShape 44">
                <a:extLst>
                  <a:ext uri="{FF2B5EF4-FFF2-40B4-BE49-F238E27FC236}">
                    <a16:creationId xmlns:a16="http://schemas.microsoft.com/office/drawing/2014/main" id="{B8EB0230-39FA-4999-A84B-BB81A96D8AD8}"/>
                  </a:ext>
                </a:extLst>
              </p:cNvPr>
              <p:cNvCxnSpPr>
                <a:cxnSpLocks noChangeShapeType="1"/>
                <a:stCxn id="11" idx="6"/>
                <a:endCxn id="39" idx="0"/>
              </p:cNvCxnSpPr>
              <p:nvPr/>
            </p:nvCxnSpPr>
            <p:spPr bwMode="auto">
              <a:xfrm>
                <a:off x="4547" y="826"/>
                <a:ext cx="516" cy="35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AutoShape 45">
                <a:extLst>
                  <a:ext uri="{FF2B5EF4-FFF2-40B4-BE49-F238E27FC236}">
                    <a16:creationId xmlns:a16="http://schemas.microsoft.com/office/drawing/2014/main" id="{9C46F70C-A1AD-48AB-A70A-71597B0BBF27}"/>
                  </a:ext>
                </a:extLst>
              </p:cNvPr>
              <p:cNvCxnSpPr>
                <a:cxnSpLocks noChangeShapeType="1"/>
                <a:stCxn id="22" idx="6"/>
                <a:endCxn id="39" idx="2"/>
              </p:cNvCxnSpPr>
              <p:nvPr/>
            </p:nvCxnSpPr>
            <p:spPr bwMode="auto">
              <a:xfrm flipV="1">
                <a:off x="4547" y="1570"/>
                <a:ext cx="516" cy="4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6">
                    <a:extLst>
                      <a:ext uri="{FF2B5EF4-FFF2-40B4-BE49-F238E27FC236}">
                        <a16:creationId xmlns:a16="http://schemas.microsoft.com/office/drawing/2014/main" id="{4E5EDD3F-9D68-458C-9AC6-882844698B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8" y="808"/>
                    <a:ext cx="192" cy="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Rectangle 46">
                    <a:extLst>
                      <a:ext uri="{FF2B5EF4-FFF2-40B4-BE49-F238E27FC236}">
                        <a16:creationId xmlns:a16="http://schemas.microsoft.com/office/drawing/2014/main" id="{4E5EDD3F-9D68-458C-9AC6-882844698B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8" y="808"/>
                    <a:ext cx="192" cy="33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639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7">
                    <a:extLst>
                      <a:ext uri="{FF2B5EF4-FFF2-40B4-BE49-F238E27FC236}">
                        <a16:creationId xmlns:a16="http://schemas.microsoft.com/office/drawing/2014/main" id="{8B3C279E-3F05-4E5A-9BF9-69524429D1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9" y="1590"/>
                    <a:ext cx="192" cy="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Rectangle 47">
                    <a:extLst>
                      <a:ext uri="{FF2B5EF4-FFF2-40B4-BE49-F238E27FC236}">
                        <a16:creationId xmlns:a16="http://schemas.microsoft.com/office/drawing/2014/main" id="{8B3C279E-3F05-4E5A-9BF9-69524429D1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9" y="1590"/>
                    <a:ext cx="192" cy="33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4918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8">
                    <a:extLst>
                      <a:ext uri="{FF2B5EF4-FFF2-40B4-BE49-F238E27FC236}">
                        <a16:creationId xmlns:a16="http://schemas.microsoft.com/office/drawing/2014/main" id="{C929615A-AB3D-4DF8-8077-A29AD30727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789"/>
                    <a:ext cx="192" cy="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Rectangle 58">
                    <a:extLst>
                      <a:ext uri="{FF2B5EF4-FFF2-40B4-BE49-F238E27FC236}">
                        <a16:creationId xmlns:a16="http://schemas.microsoft.com/office/drawing/2014/main" id="{C929615A-AB3D-4DF8-8077-A29AD30727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04" y="789"/>
                    <a:ext cx="192" cy="33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4918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9">
                    <a:extLst>
                      <a:ext uri="{FF2B5EF4-FFF2-40B4-BE49-F238E27FC236}">
                        <a16:creationId xmlns:a16="http://schemas.microsoft.com/office/drawing/2014/main" id="{3E71B574-1247-49BA-B837-246FE2D93C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" y="1596"/>
                    <a:ext cx="192" cy="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Arial" panose="020B0604020202020204" pitchFamily="34" charset="0"/>
                      <a:buChar char="•"/>
                      <a:defRPr sz="2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D2CB6C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5A39D"/>
                      </a:buClr>
                      <a:buFont typeface="Arial" panose="020B0604020202020204" pitchFamily="34" charset="0"/>
                      <a:buChar char="•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C89F5D"/>
                      </a:buClr>
                      <a:buFont typeface="Arial" panose="020B0604020202020204" pitchFamily="34" charset="0"/>
                      <a:buChar char="•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9">
                    <a:extLst>
                      <a:ext uri="{FF2B5EF4-FFF2-40B4-BE49-F238E27FC236}">
                        <a16:creationId xmlns:a16="http://schemas.microsoft.com/office/drawing/2014/main" id="{3E71B574-1247-49BA-B837-246FE2D93C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18" y="1596"/>
                    <a:ext cx="192" cy="33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8197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8">
                  <a:extLst>
                    <a:ext uri="{FF2B5EF4-FFF2-40B4-BE49-F238E27FC236}">
                      <a16:creationId xmlns:a16="http://schemas.microsoft.com/office/drawing/2014/main" id="{DAD6F3C0-4852-49D9-AB76-B1FC645440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9151" y="3236356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Oval 8">
                  <a:extLst>
                    <a:ext uri="{FF2B5EF4-FFF2-40B4-BE49-F238E27FC236}">
                      <a16:creationId xmlns:a16="http://schemas.microsoft.com/office/drawing/2014/main" id="{DAD6F3C0-4852-49D9-AB76-B1FC645440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9151" y="3236356"/>
                  <a:ext cx="639795" cy="63976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9">
                  <a:extLst>
                    <a:ext uri="{FF2B5EF4-FFF2-40B4-BE49-F238E27FC236}">
                      <a16:creationId xmlns:a16="http://schemas.microsoft.com/office/drawing/2014/main" id="{3D858563-6E2A-4129-BC5B-AACCA2955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1658" y="3236356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Oval 9">
                  <a:extLst>
                    <a:ext uri="{FF2B5EF4-FFF2-40B4-BE49-F238E27FC236}">
                      <a16:creationId xmlns:a16="http://schemas.microsoft.com/office/drawing/2014/main" id="{3D858563-6E2A-4129-BC5B-AACCA2955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1658" y="3236356"/>
                  <a:ext cx="639795" cy="63976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10">
                  <a:extLst>
                    <a:ext uri="{FF2B5EF4-FFF2-40B4-BE49-F238E27FC236}">
                      <a16:creationId xmlns:a16="http://schemas.microsoft.com/office/drawing/2014/main" id="{08628B58-7EA1-42E4-ADD3-83C80CE7F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4165" y="3236356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9" name="Oval 10">
                  <a:extLst>
                    <a:ext uri="{FF2B5EF4-FFF2-40B4-BE49-F238E27FC236}">
                      <a16:creationId xmlns:a16="http://schemas.microsoft.com/office/drawing/2014/main" id="{08628B58-7EA1-42E4-ADD3-83C80CE7F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94165" y="3236356"/>
                  <a:ext cx="639795" cy="639763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12">
                  <a:extLst>
                    <a:ext uri="{FF2B5EF4-FFF2-40B4-BE49-F238E27FC236}">
                      <a16:creationId xmlns:a16="http://schemas.microsoft.com/office/drawing/2014/main" id="{262EB4ED-8ED9-435D-976B-2A63C4A51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1680" y="3236356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Oval 12">
                  <a:extLst>
                    <a:ext uri="{FF2B5EF4-FFF2-40B4-BE49-F238E27FC236}">
                      <a16:creationId xmlns:a16="http://schemas.microsoft.com/office/drawing/2014/main" id="{262EB4ED-8ED9-435D-976B-2A63C4A519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91680" y="3236356"/>
                  <a:ext cx="639795" cy="639763"/>
                </a:xfrm>
                <a:prstGeom prst="ellipse">
                  <a:avLst/>
                </a:prstGeom>
                <a:blipFill>
                  <a:blip r:embed="rId24"/>
                  <a:stretch>
                    <a:fillRect l="-2857"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13">
                  <a:extLst>
                    <a:ext uri="{FF2B5EF4-FFF2-40B4-BE49-F238E27FC236}">
                      <a16:creationId xmlns:a16="http://schemas.microsoft.com/office/drawing/2014/main" id="{D1BAA88A-FC54-43E0-810B-F41DBD1D79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6843" y="3236356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Oval 13">
                  <a:extLst>
                    <a:ext uri="{FF2B5EF4-FFF2-40B4-BE49-F238E27FC236}">
                      <a16:creationId xmlns:a16="http://schemas.microsoft.com/office/drawing/2014/main" id="{D1BAA88A-FC54-43E0-810B-F41DBD1D79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76843" y="3236356"/>
                  <a:ext cx="639795" cy="639763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19">
                  <a:extLst>
                    <a:ext uri="{FF2B5EF4-FFF2-40B4-BE49-F238E27FC236}">
                      <a16:creationId xmlns:a16="http://schemas.microsoft.com/office/drawing/2014/main" id="{C23D9AEC-7971-4EA2-9398-5E4582E87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0098" y="6217691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Oval 19">
                  <a:extLst>
                    <a:ext uri="{FF2B5EF4-FFF2-40B4-BE49-F238E27FC236}">
                      <a16:creationId xmlns:a16="http://schemas.microsoft.com/office/drawing/2014/main" id="{C23D9AEC-7971-4EA2-9398-5E4582E879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0098" y="6217691"/>
                  <a:ext cx="639795" cy="639763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20">
                  <a:extLst>
                    <a:ext uri="{FF2B5EF4-FFF2-40B4-BE49-F238E27FC236}">
                      <a16:creationId xmlns:a16="http://schemas.microsoft.com/office/drawing/2014/main" id="{4810B092-4B51-4954-8DE0-458B1D26C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2605" y="6217691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Oval 20">
                  <a:extLst>
                    <a:ext uri="{FF2B5EF4-FFF2-40B4-BE49-F238E27FC236}">
                      <a16:creationId xmlns:a16="http://schemas.microsoft.com/office/drawing/2014/main" id="{4810B092-4B51-4954-8DE0-458B1D26C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2605" y="6217691"/>
                  <a:ext cx="639795" cy="639763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21">
                  <a:extLst>
                    <a:ext uri="{FF2B5EF4-FFF2-40B4-BE49-F238E27FC236}">
                      <a16:creationId xmlns:a16="http://schemas.microsoft.com/office/drawing/2014/main" id="{B8CA078D-B48B-417E-8039-1C928FF35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5112" y="6217691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Oval 21">
                  <a:extLst>
                    <a:ext uri="{FF2B5EF4-FFF2-40B4-BE49-F238E27FC236}">
                      <a16:creationId xmlns:a16="http://schemas.microsoft.com/office/drawing/2014/main" id="{B8CA078D-B48B-417E-8039-1C928FF35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75112" y="6217691"/>
                  <a:ext cx="639795" cy="639763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23">
                  <a:extLst>
                    <a:ext uri="{FF2B5EF4-FFF2-40B4-BE49-F238E27FC236}">
                      <a16:creationId xmlns:a16="http://schemas.microsoft.com/office/drawing/2014/main" id="{13580882-3855-4AB8-9576-20953AB3B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72627" y="6217691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Oval 23">
                  <a:extLst>
                    <a:ext uri="{FF2B5EF4-FFF2-40B4-BE49-F238E27FC236}">
                      <a16:creationId xmlns:a16="http://schemas.microsoft.com/office/drawing/2014/main" id="{13580882-3855-4AB8-9576-20953AB3B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72627" y="6217691"/>
                  <a:ext cx="639795" cy="639763"/>
                </a:xfrm>
                <a:prstGeom prst="ellipse">
                  <a:avLst/>
                </a:prstGeom>
                <a:blipFill>
                  <a:blip r:embed="rId29"/>
                  <a:stretch>
                    <a:fillRect l="-3810"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24">
                  <a:extLst>
                    <a:ext uri="{FF2B5EF4-FFF2-40B4-BE49-F238E27FC236}">
                      <a16:creationId xmlns:a16="http://schemas.microsoft.com/office/drawing/2014/main" id="{5F85221E-DC21-4DCC-AAB5-014CFB8E6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7790" y="6217691"/>
                  <a:ext cx="639795" cy="639763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Oval 24">
                  <a:extLst>
                    <a:ext uri="{FF2B5EF4-FFF2-40B4-BE49-F238E27FC236}">
                      <a16:creationId xmlns:a16="http://schemas.microsoft.com/office/drawing/2014/main" id="{5F85221E-DC21-4DCC-AAB5-014CFB8E6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57790" y="6217691"/>
                  <a:ext cx="639795" cy="639763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8">
                  <a:extLst>
                    <a:ext uri="{FF2B5EF4-FFF2-40B4-BE49-F238E27FC236}">
                      <a16:creationId xmlns:a16="http://schemas.microsoft.com/office/drawing/2014/main" id="{5EA78E63-DE5C-4E52-A7C4-AD0A4D3B86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0175" y="4488898"/>
                  <a:ext cx="457200" cy="365760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Oval 8">
                  <a:extLst>
                    <a:ext uri="{FF2B5EF4-FFF2-40B4-BE49-F238E27FC236}">
                      <a16:creationId xmlns:a16="http://schemas.microsoft.com/office/drawing/2014/main" id="{5EA78E63-DE5C-4E52-A7C4-AD0A4D3B8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0175" y="4488898"/>
                  <a:ext cx="457200" cy="36576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">
                  <a:extLst>
                    <a:ext uri="{FF2B5EF4-FFF2-40B4-BE49-F238E27FC236}">
                      <a16:creationId xmlns:a16="http://schemas.microsoft.com/office/drawing/2014/main" id="{A3565D30-D213-4CD7-AE88-D2ACDF0A8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2682" y="4488898"/>
                  <a:ext cx="457200" cy="365760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Oval 9">
                  <a:extLst>
                    <a:ext uri="{FF2B5EF4-FFF2-40B4-BE49-F238E27FC236}">
                      <a16:creationId xmlns:a16="http://schemas.microsoft.com/office/drawing/2014/main" id="{A3565D30-D213-4CD7-AE88-D2ACDF0A8C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2682" y="4488898"/>
                  <a:ext cx="457200" cy="36576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5" name="Oval 12">
                  <a:extLst>
                    <a:ext uri="{FF2B5EF4-FFF2-40B4-BE49-F238E27FC236}">
                      <a16:creationId xmlns:a16="http://schemas.microsoft.com/office/drawing/2014/main" id="{53C56FD2-2B3E-4856-92DE-21A0F656D9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72704" y="4488898"/>
                  <a:ext cx="457200" cy="365760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45" name="Oval 12">
                  <a:extLst>
                    <a:ext uri="{FF2B5EF4-FFF2-40B4-BE49-F238E27FC236}">
                      <a16:creationId xmlns:a16="http://schemas.microsoft.com/office/drawing/2014/main" id="{53C56FD2-2B3E-4856-92DE-21A0F656D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2704" y="4488898"/>
                  <a:ext cx="457200" cy="365760"/>
                </a:xfrm>
                <a:prstGeom prst="ellipse">
                  <a:avLst/>
                </a:prstGeom>
                <a:blipFill>
                  <a:blip r:embed="rId33"/>
                  <a:stretch>
                    <a:fillRect l="-21333" r="-9333"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9" name="Oval 19">
                  <a:extLst>
                    <a:ext uri="{FF2B5EF4-FFF2-40B4-BE49-F238E27FC236}">
                      <a16:creationId xmlns:a16="http://schemas.microsoft.com/office/drawing/2014/main" id="{EE8CDF65-68B9-430E-934B-1FBAADA34D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6298" y="5219024"/>
                  <a:ext cx="457200" cy="365760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49" name="Oval 19">
                  <a:extLst>
                    <a:ext uri="{FF2B5EF4-FFF2-40B4-BE49-F238E27FC236}">
                      <a16:creationId xmlns:a16="http://schemas.microsoft.com/office/drawing/2014/main" id="{EE8CDF65-68B9-430E-934B-1FBAADA34D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86298" y="5219024"/>
                  <a:ext cx="457200" cy="36576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0" name="Oval 20">
                  <a:extLst>
                    <a:ext uri="{FF2B5EF4-FFF2-40B4-BE49-F238E27FC236}">
                      <a16:creationId xmlns:a16="http://schemas.microsoft.com/office/drawing/2014/main" id="{93F77B0E-12FA-4A9D-8593-8C9922770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8805" y="5219024"/>
                  <a:ext cx="457200" cy="365760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50" name="Oval 20">
                  <a:extLst>
                    <a:ext uri="{FF2B5EF4-FFF2-40B4-BE49-F238E27FC236}">
                      <a16:creationId xmlns:a16="http://schemas.microsoft.com/office/drawing/2014/main" id="{93F77B0E-12FA-4A9D-8593-8C9922770B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8805" y="5219024"/>
                  <a:ext cx="457200" cy="36576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3" name="Oval 23">
                  <a:extLst>
                    <a:ext uri="{FF2B5EF4-FFF2-40B4-BE49-F238E27FC236}">
                      <a16:creationId xmlns:a16="http://schemas.microsoft.com/office/drawing/2014/main" id="{AC71CC79-EDB3-48CB-A266-D4E64E52E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8827" y="5219024"/>
                  <a:ext cx="457200" cy="365760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53" name="Oval 23">
                  <a:extLst>
                    <a:ext uri="{FF2B5EF4-FFF2-40B4-BE49-F238E27FC236}">
                      <a16:creationId xmlns:a16="http://schemas.microsoft.com/office/drawing/2014/main" id="{AC71CC79-EDB3-48CB-A266-D4E64E52E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88827" y="5219024"/>
                  <a:ext cx="457200" cy="365760"/>
                </a:xfrm>
                <a:prstGeom prst="ellipse">
                  <a:avLst/>
                </a:prstGeom>
                <a:blipFill>
                  <a:blip r:embed="rId36"/>
                  <a:stretch>
                    <a:fillRect l="-22667" r="-9333"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4" name="Oval 24">
                  <a:extLst>
                    <a:ext uri="{FF2B5EF4-FFF2-40B4-BE49-F238E27FC236}">
                      <a16:creationId xmlns:a16="http://schemas.microsoft.com/office/drawing/2014/main" id="{ACE9F93B-65D9-47F6-9D3D-9A13BC03DF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73990" y="5219024"/>
                  <a:ext cx="457200" cy="365760"/>
                </a:xfrm>
                <a:prstGeom prst="ellipse">
                  <a:avLst/>
                </a:prstGeom>
                <a:noFill/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D2CB6C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5A39D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89F5D"/>
                    </a:buClr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en-US" altLang="zh-TW" sz="1600" b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54" name="Oval 24">
                  <a:extLst>
                    <a:ext uri="{FF2B5EF4-FFF2-40B4-BE49-F238E27FC236}">
                      <a16:creationId xmlns:a16="http://schemas.microsoft.com/office/drawing/2014/main" id="{ACE9F93B-65D9-47F6-9D3D-9A13BC03DF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73990" y="5219024"/>
                  <a:ext cx="457200" cy="365760"/>
                </a:xfrm>
                <a:prstGeom prst="ellipse">
                  <a:avLst/>
                </a:prstGeom>
                <a:blipFill>
                  <a:blip r:embed="rId37"/>
                  <a:stretch>
                    <a:fillRect l="-4000"/>
                  </a:stretch>
                </a:blipFill>
                <a:ln w="1587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56" name="Rectangle 40">
              <a:extLst>
                <a:ext uri="{FF2B5EF4-FFF2-40B4-BE49-F238E27FC236}">
                  <a16:creationId xmlns:a16="http://schemas.microsoft.com/office/drawing/2014/main" id="{B1CFC2B6-3213-46B0-9DEE-BAC80BB8B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14" y="3748561"/>
              <a:ext cx="1874842" cy="6159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assembly line 1</a:t>
              </a:r>
            </a:p>
          </p:txBody>
        </p:sp>
        <p:sp>
          <p:nvSpPr>
            <p:cNvPr id="6157" name="Rectangle 40">
              <a:extLst>
                <a:ext uri="{FF2B5EF4-FFF2-40B4-BE49-F238E27FC236}">
                  <a16:creationId xmlns:a16="http://schemas.microsoft.com/office/drawing/2014/main" id="{B2D4ABE4-1ADD-4625-A28C-4BCFFDF0A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10" y="5780090"/>
              <a:ext cx="1874842" cy="6159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2CB6C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5A39D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89F5D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assembly line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64" name="Oval 20">
                <a:extLst>
                  <a:ext uri="{FF2B5EF4-FFF2-40B4-BE49-F238E27FC236}">
                    <a16:creationId xmlns:a16="http://schemas.microsoft.com/office/drawing/2014/main" id="{C1A2B68E-7BA5-466D-B378-3F76737ED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711" y="4823538"/>
                <a:ext cx="457200" cy="365760"/>
              </a:xfrm>
              <a:prstGeom prst="ellipse">
                <a:avLst/>
              </a:prstGeom>
              <a:solidFill>
                <a:schemeClr val="bg1"/>
              </a:solidFill>
              <a:ln w="158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2CB6C"/>
                  </a:buClr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5A39D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89F5D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en-US" altLang="zh-TW" sz="3200" b="1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64" name="Oval 20">
                <a:extLst>
                  <a:ext uri="{FF2B5EF4-FFF2-40B4-BE49-F238E27FC236}">
                    <a16:creationId xmlns:a16="http://schemas.microsoft.com/office/drawing/2014/main" id="{C1A2B68E-7BA5-466D-B378-3F76737ED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4711" y="4823538"/>
                <a:ext cx="457200" cy="365760"/>
              </a:xfrm>
              <a:prstGeom prst="ellipse">
                <a:avLst/>
              </a:prstGeom>
              <a:blipFill>
                <a:blip r:embed="rId38"/>
                <a:stretch>
                  <a:fillRect/>
                </a:stretch>
              </a:blipFill>
              <a:ln w="1587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892524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4.3|15|1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|0.8|4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|10.7|14|7|48|2.8|30.1|5.2|14.2|2.2|7.6|2|7.2|3.3|5.5|1.7|23|2|5|1.7|5|1.8|5.9|2|26.6|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1.5|13|24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|17.2|22.7|15.2|12.4|13.1|1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9.1|8.2|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9.1|8.2|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2238</Words>
  <Application>Microsoft Office PowerPoint</Application>
  <PresentationFormat>Widescreen</PresentationFormat>
  <Paragraphs>509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Cambria Math</vt:lpstr>
      <vt:lpstr>Comic Sans MS</vt:lpstr>
      <vt:lpstr>Courier New</vt:lpstr>
      <vt:lpstr>Monotype Corsiva</vt:lpstr>
      <vt:lpstr>Monotype Sorts</vt:lpstr>
      <vt:lpstr>Times New Roman</vt:lpstr>
      <vt:lpstr>Office Theme</vt:lpstr>
      <vt:lpstr>Adjacency</vt:lpstr>
      <vt:lpstr>CSC 301 – Design and Analysis of Algorithms</vt:lpstr>
      <vt:lpstr>Dynamic Programming: Introduction</vt:lpstr>
      <vt:lpstr>Dynamic Programming: Properties</vt:lpstr>
      <vt:lpstr>Dynamic Programming: Properties</vt:lpstr>
      <vt:lpstr>Dynamic Programming: Steps</vt:lpstr>
      <vt:lpstr>Dynamic Programming</vt:lpstr>
      <vt:lpstr>Dynamic Programming</vt:lpstr>
      <vt:lpstr>PowerPoint Presentation</vt:lpstr>
      <vt:lpstr>Dynamic Programming: Assembly Line Scheduling</vt:lpstr>
      <vt:lpstr>Dynamic Programming: Assembly Line Scheduling</vt:lpstr>
      <vt:lpstr>Dynamic Programming: Assembly Line Scheduling</vt:lpstr>
      <vt:lpstr>Dynamic Programming: Assembly Line Scheduling</vt:lpstr>
      <vt:lpstr>Dynamic Programming: Assembly Line Scheduling</vt:lpstr>
      <vt:lpstr>Dynamic Programming: Assembly Line Scheduling</vt:lpstr>
      <vt:lpstr>Dynamic Programming: Assembly Line Scheduling</vt:lpstr>
      <vt:lpstr>Dynamic Programming: Assembly Line Scheduling</vt:lpstr>
      <vt:lpstr>Dynamic Programming: Assembly Line Scheduling</vt:lpstr>
      <vt:lpstr>Dynamic Programming: Assembly Line Scheduling</vt:lpstr>
      <vt:lpstr>Dynamic Programming: Assembly Line Scheduling</vt:lpstr>
      <vt:lpstr>Dynamic Programming: Assembly Line Scheduling</vt:lpstr>
      <vt:lpstr>Dynamic Programming: Assembly Line Scheduling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357</cp:revision>
  <dcterms:created xsi:type="dcterms:W3CDTF">2020-06-30T06:24:28Z</dcterms:created>
  <dcterms:modified xsi:type="dcterms:W3CDTF">2020-08-11T09:07:39Z</dcterms:modified>
</cp:coreProperties>
</file>