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notesSlides/notesSlide7.xml" ContentType="application/vnd.openxmlformats-officedocument.presentationml.notesSlide+xml"/>
  <Override PartName="/ppt/tags/tag7.xml" ContentType="application/vnd.openxmlformats-officedocument.presentationml.tags+xml"/>
  <Override PartName="/ppt/notesSlides/notesSlide8.xml" ContentType="application/vnd.openxmlformats-officedocument.presentationml.notesSlide+xml"/>
  <Override PartName="/ppt/tags/tag8.xml" ContentType="application/vnd.openxmlformats-officedocument.presentationml.tags+xml"/>
  <Override PartName="/ppt/notesSlides/notesSlide9.xml" ContentType="application/vnd.openxmlformats-officedocument.presentationml.notesSlide+xml"/>
  <Override PartName="/ppt/tags/tag9.xml" ContentType="application/vnd.openxmlformats-officedocument.presentationml.tags+xml"/>
  <Override PartName="/ppt/notesSlides/notesSlide10.xml" ContentType="application/vnd.openxmlformats-officedocument.presentationml.notesSlide+xml"/>
  <Override PartName="/ppt/tags/tag10.xml" ContentType="application/vnd.openxmlformats-officedocument.presentationml.tags+xml"/>
  <Override PartName="/ppt/notesSlides/notesSlide11.xml" ContentType="application/vnd.openxmlformats-officedocument.presentationml.notesSlide+xml"/>
  <Override PartName="/ppt/tags/tag11.xml" ContentType="application/vnd.openxmlformats-officedocument.presentationml.tags+xml"/>
  <Override PartName="/ppt/notesSlides/notesSlide12.xml" ContentType="application/vnd.openxmlformats-officedocument.presentationml.notesSlide+xml"/>
  <Override PartName="/ppt/tags/tag12.xml" ContentType="application/vnd.openxmlformats-officedocument.presentationml.tags+xml"/>
  <Override PartName="/ppt/notesSlides/notesSlide13.xml" ContentType="application/vnd.openxmlformats-officedocument.presentationml.notesSlide+xml"/>
  <Override PartName="/ppt/tags/tag13.xml" ContentType="application/vnd.openxmlformats-officedocument.presentationml.tags+xml"/>
  <Override PartName="/ppt/notesSlides/notesSlide14.xml" ContentType="application/vnd.openxmlformats-officedocument.presentationml.notesSlide+xml"/>
  <Override PartName="/ppt/tags/tag14.xml" ContentType="application/vnd.openxmlformats-officedocument.presentationml.tags+xml"/>
  <Override PartName="/ppt/notesSlides/notesSlide15.xml" ContentType="application/vnd.openxmlformats-officedocument.presentationml.notesSlide+xml"/>
  <Override PartName="/ppt/tags/tag15.xml" ContentType="application/vnd.openxmlformats-officedocument.presentationml.tags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56" r:id="rId3"/>
    <p:sldId id="409" r:id="rId4"/>
    <p:sldId id="456" r:id="rId5"/>
    <p:sldId id="425" r:id="rId6"/>
    <p:sldId id="457" r:id="rId7"/>
    <p:sldId id="461" r:id="rId8"/>
    <p:sldId id="448" r:id="rId9"/>
    <p:sldId id="462" r:id="rId10"/>
    <p:sldId id="463" r:id="rId11"/>
    <p:sldId id="454" r:id="rId12"/>
    <p:sldId id="464" r:id="rId13"/>
    <p:sldId id="465" r:id="rId14"/>
    <p:sldId id="466" r:id="rId15"/>
    <p:sldId id="447" r:id="rId16"/>
    <p:sldId id="467" r:id="rId17"/>
    <p:sldId id="468" r:id="rId18"/>
    <p:sldId id="3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0848"/>
    <a:srgbClr val="FFFFFF"/>
    <a:srgbClr val="F8A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CFFE3-C66A-458C-BB8D-A4A18F6A2522}" v="2" dt="2024-05-08T09:57:40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7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70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an Jamal" userId="6724a5da2ffd1b8f" providerId="LiveId" clId="{34CCFFE3-C66A-458C-BB8D-A4A18F6A2522}"/>
    <pc:docChg chg="undo custSel modSld">
      <pc:chgData name="Hasan Jamal" userId="6724a5da2ffd1b8f" providerId="LiveId" clId="{34CCFFE3-C66A-458C-BB8D-A4A18F6A2522}" dt="2024-05-08T09:57:40.242" v="9"/>
      <pc:docMkLst>
        <pc:docMk/>
      </pc:docMkLst>
      <pc:sldChg chg="addSp delSp modSp mod">
        <pc:chgData name="Hasan Jamal" userId="6724a5da2ffd1b8f" providerId="LiveId" clId="{34CCFFE3-C66A-458C-BB8D-A4A18F6A2522}" dt="2024-05-08T09:57:40.242" v="9"/>
        <pc:sldMkLst>
          <pc:docMk/>
          <pc:sldMk cId="3338158139" sldId="465"/>
        </pc:sldMkLst>
        <pc:spChg chg="add mod">
          <ac:chgData name="Hasan Jamal" userId="6724a5da2ffd1b8f" providerId="LiveId" clId="{34CCFFE3-C66A-458C-BB8D-A4A18F6A2522}" dt="2024-05-08T09:57:40.242" v="9"/>
          <ac:spMkLst>
            <pc:docMk/>
            <pc:sldMk cId="3338158139" sldId="465"/>
            <ac:spMk id="6" creationId="{35EB50C1-225E-BFD5-8896-23551F6A6F89}"/>
          </ac:spMkLst>
        </pc:spChg>
        <pc:spChg chg="add mod">
          <ac:chgData name="Hasan Jamal" userId="6724a5da2ffd1b8f" providerId="LiveId" clId="{34CCFFE3-C66A-458C-BB8D-A4A18F6A2522}" dt="2024-05-08T09:57:40.242" v="9"/>
          <ac:spMkLst>
            <pc:docMk/>
            <pc:sldMk cId="3338158139" sldId="465"/>
            <ac:spMk id="7" creationId="{DA8D70E9-BC16-E66F-E636-F5C081F1B39F}"/>
          </ac:spMkLst>
        </pc:spChg>
        <pc:spChg chg="del mod">
          <ac:chgData name="Hasan Jamal" userId="6724a5da2ffd1b8f" providerId="LiveId" clId="{34CCFFE3-C66A-458C-BB8D-A4A18F6A2522}" dt="2024-05-08T09:57:30.699" v="6" actId="478"/>
          <ac:spMkLst>
            <pc:docMk/>
            <pc:sldMk cId="3338158139" sldId="465"/>
            <ac:spMk id="11" creationId="{A589FDD8-6B06-7237-7444-A3B7933BDB49}"/>
          </ac:spMkLst>
        </pc:spChg>
        <pc:spChg chg="del mod">
          <ac:chgData name="Hasan Jamal" userId="6724a5da2ffd1b8f" providerId="LiveId" clId="{34CCFFE3-C66A-458C-BB8D-A4A18F6A2522}" dt="2024-05-08T09:57:30.699" v="6" actId="478"/>
          <ac:spMkLst>
            <pc:docMk/>
            <pc:sldMk cId="3338158139" sldId="465"/>
            <ac:spMk id="21" creationId="{CA333420-EEF4-0035-B75A-0EC89F667E75}"/>
          </ac:spMkLst>
        </pc:spChg>
      </pc:sldChg>
      <pc:sldChg chg="addSp delSp modSp mod">
        <pc:chgData name="Hasan Jamal" userId="6724a5da2ffd1b8f" providerId="LiveId" clId="{34CCFFE3-C66A-458C-BB8D-A4A18F6A2522}" dt="2024-05-08T09:57:37.602" v="8" actId="21"/>
        <pc:sldMkLst>
          <pc:docMk/>
          <pc:sldMk cId="2960050490" sldId="466"/>
        </pc:sldMkLst>
        <pc:spChg chg="add del mod">
          <ac:chgData name="Hasan Jamal" userId="6724a5da2ffd1b8f" providerId="LiveId" clId="{34CCFFE3-C66A-458C-BB8D-A4A18F6A2522}" dt="2024-05-08T09:57:37.602" v="8" actId="21"/>
          <ac:spMkLst>
            <pc:docMk/>
            <pc:sldMk cId="2960050490" sldId="466"/>
            <ac:spMk id="6" creationId="{AEC04297-8AE4-AD61-8465-3DC6D8C0E9B6}"/>
          </ac:spMkLst>
        </pc:spChg>
        <pc:spChg chg="del">
          <ac:chgData name="Hasan Jamal" userId="6724a5da2ffd1b8f" providerId="LiveId" clId="{34CCFFE3-C66A-458C-BB8D-A4A18F6A2522}" dt="2024-05-08T09:56:46.936" v="3" actId="478"/>
          <ac:spMkLst>
            <pc:docMk/>
            <pc:sldMk cId="2960050490" sldId="466"/>
            <ac:spMk id="9" creationId="{72E08DA1-671D-03C3-5FB6-EE6BBD3737F8}"/>
          </ac:spMkLst>
        </pc:spChg>
        <pc:spChg chg="add del mod">
          <ac:chgData name="Hasan Jamal" userId="6724a5da2ffd1b8f" providerId="LiveId" clId="{34CCFFE3-C66A-458C-BB8D-A4A18F6A2522}" dt="2024-05-08T09:57:37.602" v="8" actId="21"/>
          <ac:spMkLst>
            <pc:docMk/>
            <pc:sldMk cId="2960050490" sldId="466"/>
            <ac:spMk id="11" creationId="{A589FDD8-6B06-7237-7444-A3B7933BDB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E92162-C03B-4EED-A758-1005E973673C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7DFF9-65BB-4D0B-BB1B-FFDBF83666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27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868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50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67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03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072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404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999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3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5064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08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511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900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546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277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F7DFF9-65BB-4D0B-BB1B-FFDBF836661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82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5EA41-295D-4CAC-B1D3-2A6966BA21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6E4177-02C8-4C00-BAF6-B0E882B30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2379E7-8486-4AFB-B6B8-4618342C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79D70-165A-4892-B45B-163B7DD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D8962-6BEC-4095-8D87-5B37DD670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4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ADF85-2F41-4823-9437-3679E8E9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2BBE8-9F55-4843-BBD1-590C39C59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B2BDF-8250-4895-B7FD-C5D41EA66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2589A-7A5D-48E2-84AF-F81E38750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76E3D-9C55-4079-BBCF-2C9CD9AB3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1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70D7EE-1C63-4EFD-AD1B-007673A2D1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1CE5E6-19BF-48E8-82BF-E1A46BDB4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1F82D-7A38-4599-843B-4D0B4667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7CB7B-DDA5-4712-8D17-4801D2C2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EE152-8E2C-4A8A-9FB8-9AF663631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33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05001"/>
            <a:ext cx="100584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0"/>
            <a:ext cx="8615680" cy="106680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30A6B0-EC8D-4E0D-B5FC-0EB19EECD4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17692B-792B-4ED0-91B7-8F23FBA22C0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497D4A-B497-43CF-B19D-F70015299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C860107B-22EA-4779-B6F5-AE259CADC6F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065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117ABB-F4D8-4CBD-A628-5C35A501B1A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792445-8E8E-49C4-97E1-DD00FC7389B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9C75C-6ED8-4B8D-B9AD-EE48CF69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C375408-CF77-4ABB-ADBC-CCEDFCB48ECA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547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5" y="5486400"/>
            <a:ext cx="10212916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5" y="3852863"/>
            <a:ext cx="8180916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979EA27-C8B4-44ED-9D29-819D3DE769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4D62FED-7465-4F8B-87BB-3BEFF31AFF0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B2678-C7C9-48D2-91D3-4A15D8FD6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C9B51A7-AC12-4DC0-B626-1154BAB57642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69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92800" y="1536192"/>
            <a:ext cx="48768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7A8A76E-9450-43C5-BBE9-7EAE981B97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14B806-6F53-4E06-8FEE-4C046C3104D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DF45CEE-50EE-4F1D-B90C-670F3633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9479A46-4A43-4DB0-A154-AB14C85C5E0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77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92800" y="1535113"/>
            <a:ext cx="48768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92800" y="2174875"/>
            <a:ext cx="48768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62D6392-5947-44FC-9F67-CEA73B7E9E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6289271-66F8-46E6-93A4-3AB4D931F28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FD681D2-F5B1-482D-8E1B-740DC290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B7E7F57D-2391-4688-A169-375294609721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68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4221634-305B-412A-BC73-FC0665D4AE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1859AB-645F-44FB-8868-36BAEE6E208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5F43B89-A164-4BAB-B3B4-0622DD529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9E81E25-71F5-41A0-AE63-5D25D2D6748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53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49CA5A8-4AFE-428D-A7A5-43A6D7D690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FBDF7B-976F-4945-A26B-4255B9028E3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F447589-285C-4815-B3F6-9E5C1DA2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19A3-656B-4380-B553-CC873F34D5B0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099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1" y="5495544"/>
            <a:ext cx="103632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6400" y="6096000"/>
            <a:ext cx="103632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06400" y="381000"/>
            <a:ext cx="10363200" cy="49428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BC4D54-ABF1-493E-9834-B0561A6860F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9AECA2-2101-4850-9DB2-405B2FD11DE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AFC0E1-32D0-4629-A8EE-5ABFF4AB580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C63A21A-4F81-4D58-A512-4BBEAEF0DAF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03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7ED9-824B-443C-A225-B0C7D111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43547-7AA2-4417-B3A6-8473861E9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0A719-14E9-428A-8B38-109801E11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AAEE6-8C60-46F2-82BB-E80ACCF2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22F11-177F-4CF0-A664-31330C96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94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336" y="5495278"/>
            <a:ext cx="103632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112776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2336" y="6096000"/>
            <a:ext cx="103632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97E6CF7-4CB3-49E1-B50E-5247F4EF6F4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9AFF0F-C6BA-4CF6-B7D9-BB2C2DCC89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D7B2A25-E43E-4D48-986A-085144041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B7C62FF-1AA6-4E80-94CA-071BB4868FEF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708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5D98834-7413-4366-94AD-2510024BE62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9013D1-F76B-43FB-B619-9C9C84BF9FE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C1D38-06B9-452E-AC61-01D641CDF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9841C18-D858-4094-AAA6-FFDA3FD06C6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313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336800" cy="58515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45393AD-7E5C-4838-BB7F-E098C65A30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6DDA5F-AECA-4A84-9F98-2A9F6DC3A17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98307-6E8E-449B-A278-1915FB0C0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E78F01B1-98A9-43C5-AEE0-F59BF8BBDF3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5BC57-4846-4391-81F4-B95BCBCE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07BAC0-4764-47E2-8223-A5C34935E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0386B-9B00-47C3-9C4D-0CCF7E63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780C6-8AF2-4D64-8D71-522AA97FE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0EAD7-9D37-487A-A005-42DD0F9C5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3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0A789-4226-4C8B-BC33-58EFB2801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F2EA-58FF-40CD-B2F5-D9B093059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8921-D1E8-402E-9C2A-E583770E2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5C883-D372-4AEF-BC0D-8B22FD3B8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65CAE-5226-4C8A-9D3D-8013113D1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6CFCA-E712-4F2E-B7EE-83664622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49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1BEBB-A7A2-4D05-BEA5-31601A15D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7E1E13-0E16-4A52-800A-AA6FA32F13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ED3EDF-C65C-4204-9768-4DCDEBC4D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BC5C6-642A-40FE-8B29-F4C882BC1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69901-D4AE-4AAD-A70B-CBB84102C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24CEF8-EFBA-47CE-A413-942AEA1B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B2888D-1E01-4409-9DAC-C413D884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521687-6AB5-4ED3-8FA4-23DA1016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936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1342-6F4A-4EEE-B821-1A53547F9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8AA9A-FC65-4F99-9BAC-07AA890A9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5AFA8-6DE2-4F91-BFB6-32AEC16C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584AB-D8D9-478D-8B15-662898EBE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04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8BF37C-4323-4F9D-87D4-0959792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D88A59-8BE4-4643-B039-C64C51CDE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B1B5C-7C0F-4C63-A192-2F201818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71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10C12-8525-4E10-85DF-848C2936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F22CB-6654-4117-AF5E-3CC600EEE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1EC1D-FB41-4211-AB37-C3C672E50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FFF57-58DD-4EEF-AE5D-6F02F4935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20259-499C-47EE-804D-913A7912D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CFCE6-70D3-4D2F-8B04-6EB69E2A9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7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EA48E-515F-46B7-8544-0A8A9A0F6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8BB0D9-8AB6-48C5-A847-20099CBE8C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F2DDE3-1854-4109-95A6-02C0C9ADA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80052-D6C7-4B42-8893-1617AB4F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A4A9-E6CA-4B98-8BE0-EDFBF6CD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62382-1324-4D66-9B37-B20F421C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2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73F6F5-A26C-49B3-8F5C-AF1268C83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828BA-373B-4364-A4EB-C98AE5966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45D08-1747-42FB-8459-9BDF47783D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81A57-13F3-408D-9023-999A8F0B4801}" type="datetimeFigureOut">
              <a:rPr lang="en-US" smtClean="0"/>
              <a:t>5/8/2024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86F01-FCD7-428B-B7AF-1F8EE64A5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5F23B-4569-4B37-B9BB-C51E4CFEA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60484-3416-4859-AB3F-A5BADF27E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4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C92853-E641-4759-A844-D5BF3A573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16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2FBCCBBA-09B6-4640-A937-3DB8A775693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0"/>
            <a:ext cx="10160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94A11-D8C5-4E7D-B939-F2D81611AB07}"/>
              </a:ext>
            </a:extLst>
          </p:cNvPr>
          <p:cNvSpPr/>
          <p:nvPr/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42EA06-5535-401E-9DBE-0A136E1F604D}"/>
              </a:ext>
            </a:extLst>
          </p:cNvPr>
          <p:cNvSpPr/>
          <p:nvPr/>
        </p:nvSpPr>
        <p:spPr>
          <a:xfrm>
            <a:off x="11277600" y="5486400"/>
            <a:ext cx="9144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B20B9-ADB2-457F-97C7-3435F885E4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74967" y="5648326"/>
            <a:ext cx="732367" cy="396875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8C291ED5-3708-4946-B3C4-EA36CA68663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726E7-5367-4309-95DD-6A1B9FE21B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10511103" y="3988066"/>
            <a:ext cx="2366963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/>
              <a:t>CENG 213 Data Structures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B425A-C5DD-4F06-96B0-90FEBC465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10475384" y="1585384"/>
            <a:ext cx="2438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205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6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600">
          <a:solidFill>
            <a:schemeClr val="tx2"/>
          </a:solidFill>
          <a:latin typeface="Cambria" pitchFamily="18" charset="0"/>
        </a:defRPr>
      </a:lvl9pPr>
    </p:titleStyle>
    <p:bodyStyle>
      <a:lvl1pPr marL="3429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ct val="20000"/>
        </a:spcBef>
        <a:spcAft>
          <a:spcPct val="0"/>
        </a:spcAft>
        <a:buClr>
          <a:srgbClr val="D2CB6C"/>
        </a:buClr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ct val="20000"/>
        </a:spcBef>
        <a:spcAft>
          <a:spcPct val="0"/>
        </a:spcAft>
        <a:buClr>
          <a:srgbClr val="95A39D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ct val="20000"/>
        </a:spcBef>
        <a:spcAft>
          <a:spcPct val="0"/>
        </a:spcAft>
        <a:buClr>
          <a:srgbClr val="C89F5D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3">
            <a:extLst>
              <a:ext uri="{FF2B5EF4-FFF2-40B4-BE49-F238E27FC236}">
                <a16:creationId xmlns:a16="http://schemas.microsoft.com/office/drawing/2014/main" id="{A9A7F44C-A524-4480-B4E2-D9FCCF694E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D57792DD-518F-48EE-B3D0-B68D6677922C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C8F2947-A159-4539-B1EF-19247FDBE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4176"/>
            <a:ext cx="8458200" cy="1470025"/>
          </a:xfrm>
        </p:spPr>
        <p:txBody>
          <a:bodyPr/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200" b="1" dirty="0"/>
              <a:t>CSC 301 – Design and Analysis of Algorithms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B98F0813-6F2D-4C7B-85EC-4A2C800AD321}"/>
              </a:ext>
            </a:extLst>
          </p:cNvPr>
          <p:cNvSpPr txBox="1">
            <a:spLocks/>
          </p:cNvSpPr>
          <p:nvPr/>
        </p:nvSpPr>
        <p:spPr>
          <a:xfrm>
            <a:off x="0" y="3505200"/>
            <a:ext cx="11245516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Instructor: Dr. M. Hasan Jamal</a:t>
            </a:r>
          </a:p>
          <a:p>
            <a:pPr algn="ctr" fontAlgn="base">
              <a:spcAft>
                <a:spcPct val="0"/>
              </a:spcAft>
              <a:buClr>
                <a:srgbClr val="A9A57C"/>
              </a:buClr>
              <a:defRPr/>
            </a:pPr>
            <a:r>
              <a:rPr lang="en-US" sz="2800" b="1" spc="-100" dirty="0">
                <a:solidFill>
                  <a:srgbClr val="675E47"/>
                </a:solidFill>
                <a:latin typeface="Cambria"/>
              </a:rPr>
              <a:t>Lecture# 09(c): Dynamic Programming – Edit Distance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Computing Alignments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74355B8-16A3-8907-0F02-02BEC9F78B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8" y="1243572"/>
            <a:ext cx="10166611" cy="5462028"/>
          </a:xfrm>
        </p:spPr>
        <p:txBody>
          <a:bodyPr/>
          <a:lstStyle/>
          <a:p>
            <a:pPr algn="just"/>
            <a:r>
              <a:rPr lang="en-US" alt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sz="2200" b="1" dirty="0">
                <a:solidFill>
                  <a:srgbClr val="FF0000"/>
                </a:solidFill>
              </a:rPr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“backtrace”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</a:t>
            </a:r>
            <a:endParaRPr lang="en-US" b="1" i="1" dirty="0">
              <a:solidFill>
                <a:srgbClr val="00B050"/>
              </a:solidFill>
            </a:endParaRPr>
          </a:p>
          <a:p>
            <a:pPr lvl="1"/>
            <a:r>
              <a:rPr lang="en-US" sz="2200" dirty="0"/>
              <a:t>Trace back the path from the upper right corner to read off the alignment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12818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2508621"/>
          </a:xfrm>
        </p:spPr>
        <p:txBody>
          <a:bodyPr/>
          <a:lstStyle/>
          <a:p>
            <a:pPr algn="just"/>
            <a:r>
              <a:rPr lang="en-US" altLang="en-US" dirty="0"/>
              <a:t>Given two strings: </a:t>
            </a:r>
            <a:r>
              <a:rPr lang="en-US" altLang="en-US" b="1" i="1" dirty="0">
                <a:solidFill>
                  <a:srgbClr val="00B050"/>
                </a:solidFill>
              </a:rPr>
              <a:t>EXECUTION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B050"/>
                </a:solidFill>
              </a:rPr>
              <a:t>INTENTION</a:t>
            </a:r>
            <a:r>
              <a:rPr lang="en-US" altLang="en-US" dirty="0"/>
              <a:t>, determine the minimum edit distance using dynamic programming.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Line 149">
            <a:extLst>
              <a:ext uri="{FF2B5EF4-FFF2-40B4-BE49-F238E27FC236}">
                <a16:creationId xmlns:a16="http://schemas.microsoft.com/office/drawing/2014/main" id="{4B97CC2B-DD9A-6487-DA5B-016AEE5CDD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592" y="5559148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49">
            <a:extLst>
              <a:ext uri="{FF2B5EF4-FFF2-40B4-BE49-F238E27FC236}">
                <a16:creationId xmlns:a16="http://schemas.microsoft.com/office/drawing/2014/main" id="{63CAB2F7-7272-5316-CD3A-F7608A3DD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8529" y="5238331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BB453BE8-9615-301E-3660-5B1925A1AB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2892" y="4936367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B43CA81-9631-4195-ED0F-4649AE99B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8400" y="4615550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49">
            <a:extLst>
              <a:ext uri="{FF2B5EF4-FFF2-40B4-BE49-F238E27FC236}">
                <a16:creationId xmlns:a16="http://schemas.microsoft.com/office/drawing/2014/main" id="{1CF4B6F3-8270-7B43-F4CE-A996D015F50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25224" y="4328605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9">
            <a:extLst>
              <a:ext uri="{FF2B5EF4-FFF2-40B4-BE49-F238E27FC236}">
                <a16:creationId xmlns:a16="http://schemas.microsoft.com/office/drawing/2014/main" id="{FEE86070-FBA4-8961-609C-91E0088266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75147" y="3998360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149">
            <a:extLst>
              <a:ext uri="{FF2B5EF4-FFF2-40B4-BE49-F238E27FC236}">
                <a16:creationId xmlns:a16="http://schemas.microsoft.com/office/drawing/2014/main" id="{AAF39AF8-059C-82EF-DE33-20B5780EA28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18966" y="3680284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149">
            <a:extLst>
              <a:ext uri="{FF2B5EF4-FFF2-40B4-BE49-F238E27FC236}">
                <a16:creationId xmlns:a16="http://schemas.microsoft.com/office/drawing/2014/main" id="{5975DA47-8D1D-2560-63D8-41282319A6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72211" y="3359467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149">
            <a:extLst>
              <a:ext uri="{FF2B5EF4-FFF2-40B4-BE49-F238E27FC236}">
                <a16:creationId xmlns:a16="http://schemas.microsoft.com/office/drawing/2014/main" id="{AB7CF29D-0FC0-1EDD-E543-206D73331F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25456" y="307635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49">
            <a:extLst>
              <a:ext uri="{FF2B5EF4-FFF2-40B4-BE49-F238E27FC236}">
                <a16:creationId xmlns:a16="http://schemas.microsoft.com/office/drawing/2014/main" id="{A589FDD8-6B06-7237-7444-A3B7933BDB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7874" y="4649422"/>
            <a:ext cx="323620" cy="0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1EFBCFBD-7FF8-B480-C509-6227BE91EB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5117" y="4026053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49">
            <a:extLst>
              <a:ext uri="{FF2B5EF4-FFF2-40B4-BE49-F238E27FC236}">
                <a16:creationId xmlns:a16="http://schemas.microsoft.com/office/drawing/2014/main" id="{6C93EE17-9798-6209-58AE-B0B74F65372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5406" y="4356885"/>
            <a:ext cx="323620" cy="0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49">
            <a:extLst>
              <a:ext uri="{FF2B5EF4-FFF2-40B4-BE49-F238E27FC236}">
                <a16:creationId xmlns:a16="http://schemas.microsoft.com/office/drawing/2014/main" id="{5963EA7D-47BA-5408-EE76-7D8914FA3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78738" y="4066526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9">
            <a:extLst>
              <a:ext uri="{FF2B5EF4-FFF2-40B4-BE49-F238E27FC236}">
                <a16:creationId xmlns:a16="http://schemas.microsoft.com/office/drawing/2014/main" id="{5CE3F0E4-5831-B367-7C63-FA11D7C4BE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1650" y="368825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9">
            <a:extLst>
              <a:ext uri="{FF2B5EF4-FFF2-40B4-BE49-F238E27FC236}">
                <a16:creationId xmlns:a16="http://schemas.microsoft.com/office/drawing/2014/main" id="{CB5B29BC-0E88-725C-2D3C-818AD7B6294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05271" y="3728729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9">
            <a:extLst>
              <a:ext uri="{FF2B5EF4-FFF2-40B4-BE49-F238E27FC236}">
                <a16:creationId xmlns:a16="http://schemas.microsoft.com/office/drawing/2014/main" id="{A26ADECF-A4CB-9D89-FC6D-A57324915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8185" y="339759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9">
            <a:extLst>
              <a:ext uri="{FF2B5EF4-FFF2-40B4-BE49-F238E27FC236}">
                <a16:creationId xmlns:a16="http://schemas.microsoft.com/office/drawing/2014/main" id="{3E06E269-608A-D6B0-3797-4353C9A4C14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31806" y="3438069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9">
            <a:extLst>
              <a:ext uri="{FF2B5EF4-FFF2-40B4-BE49-F238E27FC236}">
                <a16:creationId xmlns:a16="http://schemas.microsoft.com/office/drawing/2014/main" id="{45A03910-A769-A402-7D47-07D115A65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8341" y="3109703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49">
            <a:extLst>
              <a:ext uri="{FF2B5EF4-FFF2-40B4-BE49-F238E27FC236}">
                <a16:creationId xmlns:a16="http://schemas.microsoft.com/office/drawing/2014/main" id="{42B0F205-5663-B23A-34D4-2FCDAC076B6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13262" y="4394594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1996968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2508621"/>
          </a:xfrm>
        </p:spPr>
        <p:txBody>
          <a:bodyPr/>
          <a:lstStyle/>
          <a:p>
            <a:pPr algn="just"/>
            <a:r>
              <a:rPr lang="en-US" altLang="en-US" dirty="0"/>
              <a:t>Given two strings: </a:t>
            </a:r>
            <a:r>
              <a:rPr lang="en-US" altLang="en-US" b="1" i="1" dirty="0">
                <a:solidFill>
                  <a:srgbClr val="00B050"/>
                </a:solidFill>
              </a:rPr>
              <a:t>EXECUTION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B050"/>
                </a:solidFill>
              </a:rPr>
              <a:t>INTENTION</a:t>
            </a:r>
            <a:r>
              <a:rPr lang="en-US" altLang="en-US" dirty="0"/>
              <a:t>, determine the minimum edit distance using dynamic programming.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Line 149">
            <a:extLst>
              <a:ext uri="{FF2B5EF4-FFF2-40B4-BE49-F238E27FC236}">
                <a16:creationId xmlns:a16="http://schemas.microsoft.com/office/drawing/2014/main" id="{4B97CC2B-DD9A-6487-DA5B-016AEE5CDD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592" y="5559148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49">
            <a:extLst>
              <a:ext uri="{FF2B5EF4-FFF2-40B4-BE49-F238E27FC236}">
                <a16:creationId xmlns:a16="http://schemas.microsoft.com/office/drawing/2014/main" id="{63CAB2F7-7272-5316-CD3A-F7608A3DD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8529" y="5238331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BB453BE8-9615-301E-3660-5B1925A1AB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2892" y="4936367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B43CA81-9631-4195-ED0F-4649AE99B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8400" y="4615550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1EFBCFBD-7FF8-B480-C509-6227BE91EB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5117" y="4026053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9">
            <a:extLst>
              <a:ext uri="{FF2B5EF4-FFF2-40B4-BE49-F238E27FC236}">
                <a16:creationId xmlns:a16="http://schemas.microsoft.com/office/drawing/2014/main" id="{5CE3F0E4-5831-B367-7C63-FA11D7C4BE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1650" y="368825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9">
            <a:extLst>
              <a:ext uri="{FF2B5EF4-FFF2-40B4-BE49-F238E27FC236}">
                <a16:creationId xmlns:a16="http://schemas.microsoft.com/office/drawing/2014/main" id="{A26ADECF-A4CB-9D89-FC6D-A57324915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8185" y="339759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9">
            <a:extLst>
              <a:ext uri="{FF2B5EF4-FFF2-40B4-BE49-F238E27FC236}">
                <a16:creationId xmlns:a16="http://schemas.microsoft.com/office/drawing/2014/main" id="{45A03910-A769-A402-7D47-07D115A65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8341" y="3109703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Line 149">
            <a:extLst>
              <a:ext uri="{FF2B5EF4-FFF2-40B4-BE49-F238E27FC236}">
                <a16:creationId xmlns:a16="http://schemas.microsoft.com/office/drawing/2014/main" id="{35EB50C1-225E-BFD5-8896-23551F6A6F8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02" y="4331529"/>
            <a:ext cx="323620" cy="0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Line 149">
            <a:extLst>
              <a:ext uri="{FF2B5EF4-FFF2-40B4-BE49-F238E27FC236}">
                <a16:creationId xmlns:a16="http://schemas.microsoft.com/office/drawing/2014/main" id="{DA8D70E9-BC16-E66F-E636-F5C081F1B3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0863" y="4331529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815813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Line 149">
            <a:extLst>
              <a:ext uri="{FF2B5EF4-FFF2-40B4-BE49-F238E27FC236}">
                <a16:creationId xmlns:a16="http://schemas.microsoft.com/office/drawing/2014/main" id="{4B97CC2B-DD9A-6487-DA5B-016AEE5CDD5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833592" y="5559148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Line 149">
            <a:extLst>
              <a:ext uri="{FF2B5EF4-FFF2-40B4-BE49-F238E27FC236}">
                <a16:creationId xmlns:a16="http://schemas.microsoft.com/office/drawing/2014/main" id="{63CAB2F7-7272-5316-CD3A-F7608A3DD29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48529" y="5238331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Line 149">
            <a:extLst>
              <a:ext uri="{FF2B5EF4-FFF2-40B4-BE49-F238E27FC236}">
                <a16:creationId xmlns:a16="http://schemas.microsoft.com/office/drawing/2014/main" id="{BB453BE8-9615-301E-3660-5B1925A1AB2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672892" y="4936367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Line 149">
            <a:extLst>
              <a:ext uri="{FF2B5EF4-FFF2-40B4-BE49-F238E27FC236}">
                <a16:creationId xmlns:a16="http://schemas.microsoft.com/office/drawing/2014/main" id="{BB43CA81-9631-4195-ED0F-4649AE99B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78400" y="4615550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149">
            <a:extLst>
              <a:ext uri="{FF2B5EF4-FFF2-40B4-BE49-F238E27FC236}">
                <a16:creationId xmlns:a16="http://schemas.microsoft.com/office/drawing/2014/main" id="{A589FDD8-6B06-7237-7444-A3B7933BDB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64102" y="4331529"/>
            <a:ext cx="323620" cy="0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49">
            <a:extLst>
              <a:ext uri="{FF2B5EF4-FFF2-40B4-BE49-F238E27FC236}">
                <a16:creationId xmlns:a16="http://schemas.microsoft.com/office/drawing/2014/main" id="{1EFBCFBD-7FF8-B480-C509-6227BE91EB9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55117" y="4026053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49">
            <a:extLst>
              <a:ext uri="{FF2B5EF4-FFF2-40B4-BE49-F238E27FC236}">
                <a16:creationId xmlns:a16="http://schemas.microsoft.com/office/drawing/2014/main" id="{5CE3F0E4-5831-B367-7C63-FA11D7C4BE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81650" y="368825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49">
            <a:extLst>
              <a:ext uri="{FF2B5EF4-FFF2-40B4-BE49-F238E27FC236}">
                <a16:creationId xmlns:a16="http://schemas.microsoft.com/office/drawing/2014/main" id="{A26ADECF-A4CB-9D89-FC6D-A57324915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08185" y="3397596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49">
            <a:extLst>
              <a:ext uri="{FF2B5EF4-FFF2-40B4-BE49-F238E27FC236}">
                <a16:creationId xmlns:a16="http://schemas.microsoft.com/office/drawing/2014/main" id="{45A03910-A769-A402-7D47-07D115A655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58341" y="3109703"/>
            <a:ext cx="9410" cy="239873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0C5720E-2508-54D7-EF59-257B29560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581719"/>
              </p:ext>
            </p:extLst>
          </p:nvPr>
        </p:nvGraphicFramePr>
        <p:xfrm>
          <a:off x="2601684" y="1393707"/>
          <a:ext cx="6096000" cy="111252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3212535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0967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7887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9656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8478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40615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551064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1337488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796673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570447782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46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4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37192"/>
                  </a:ext>
                </a:extLst>
              </a:tr>
            </a:tbl>
          </a:graphicData>
        </a:graphic>
      </p:graphicFrame>
      <p:sp>
        <p:nvSpPr>
          <p:cNvPr id="6" name="Line 149">
            <a:extLst>
              <a:ext uri="{FF2B5EF4-FFF2-40B4-BE49-F238E27FC236}">
                <a16:creationId xmlns:a16="http://schemas.microsoft.com/office/drawing/2014/main" id="{AEC04297-8AE4-AD61-8465-3DC6D8C0E9B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50863" y="4331529"/>
            <a:ext cx="323621" cy="320817"/>
          </a:xfrm>
          <a:prstGeom prst="line">
            <a:avLst/>
          </a:prstGeom>
          <a:noFill/>
          <a:ln w="9525">
            <a:solidFill>
              <a:srgbClr val="190848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6005049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 Performance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5125696"/>
          </a:xfrm>
        </p:spPr>
        <p:txBody>
          <a:bodyPr/>
          <a:lstStyle/>
          <a:p>
            <a:r>
              <a:rPr lang="en-US" sz="2800" dirty="0"/>
              <a:t>Time: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r>
              <a:rPr lang="en-US" sz="2800" dirty="0"/>
              <a:t>Space: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O(nm)</a:t>
            </a:r>
          </a:p>
          <a:p>
            <a:pPr lvl="1">
              <a:buFont typeface="Wingdings" charset="2"/>
              <a:buNone/>
            </a:pPr>
            <a:endParaRPr lang="en-US" sz="2800" dirty="0"/>
          </a:p>
          <a:p>
            <a:r>
              <a:rPr lang="en-US" sz="3000" dirty="0"/>
              <a:t>Can be improved to O(</a:t>
            </a:r>
            <a:r>
              <a:rPr lang="en-US" sz="3000" dirty="0" err="1"/>
              <a:t>n+m</a:t>
            </a:r>
            <a:r>
              <a:rPr lang="en-US" sz="3000" dirty="0"/>
              <a:t>) using Hirschberg’s algorithm</a:t>
            </a:r>
          </a:p>
          <a:p>
            <a:endParaRPr lang="en-US" sz="2800" dirty="0"/>
          </a:p>
          <a:p>
            <a:r>
              <a:rPr lang="en-US" sz="2800" dirty="0"/>
              <a:t>Backtrace:</a:t>
            </a:r>
          </a:p>
          <a:p>
            <a:pPr lvl="1">
              <a:buFont typeface="Wingdings" charset="2"/>
              <a:buNone/>
            </a:pPr>
            <a:r>
              <a:rPr lang="en-US" sz="2800" dirty="0"/>
              <a:t>				O(</a:t>
            </a:r>
            <a:r>
              <a:rPr lang="en-US" sz="2800" dirty="0" err="1"/>
              <a:t>n+m</a:t>
            </a:r>
            <a:r>
              <a:rPr lang="en-US" sz="2800" dirty="0"/>
              <a:t>)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7067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Some Interesting Properties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5125696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Triangle Inequality:</a:t>
            </a:r>
            <a:r>
              <a:rPr lang="en-US" altLang="en-US" dirty="0"/>
              <a:t> for any three strings </a:t>
            </a:r>
            <a:r>
              <a:rPr lang="en-US" altLang="en-US" dirty="0" err="1"/>
              <a:t>x,y,z</a:t>
            </a:r>
            <a:r>
              <a:rPr lang="en-US" altLang="en-US" dirty="0"/>
              <a:t> of arbitrary lengths:</a:t>
            </a:r>
            <a:endParaRPr lang="en-US" dirty="0"/>
          </a:p>
          <a:p>
            <a:pPr lvl="1">
              <a:buFont typeface="Wingdings" charset="2"/>
              <a:buNone/>
            </a:pPr>
            <a:r>
              <a:rPr lang="en-US" altLang="en-US" sz="2200" dirty="0"/>
              <a:t>				ED(</a:t>
            </a:r>
            <a:r>
              <a:rPr lang="en-US" altLang="en-US" sz="2200" dirty="0" err="1"/>
              <a:t>x,y</a:t>
            </a:r>
            <a:r>
              <a:rPr lang="en-US" altLang="en-US" sz="2200" dirty="0"/>
              <a:t>) </a:t>
            </a:r>
            <a:r>
              <a:rPr lang="en-US" altLang="en-US" sz="2200" dirty="0">
                <a:cs typeface="Arial" panose="020B0604020202020204" pitchFamily="34" charset="0"/>
              </a:rPr>
              <a:t>≤ ED(</a:t>
            </a:r>
            <a:r>
              <a:rPr lang="en-US" altLang="en-US" sz="2200" dirty="0" err="1">
                <a:cs typeface="Arial" panose="020B0604020202020204" pitchFamily="34" charset="0"/>
              </a:rPr>
              <a:t>x,z</a:t>
            </a:r>
            <a:r>
              <a:rPr lang="en-US" altLang="en-US" sz="2200" dirty="0">
                <a:cs typeface="Arial" panose="020B0604020202020204" pitchFamily="34" charset="0"/>
              </a:rPr>
              <a:t>) + ED(</a:t>
            </a:r>
            <a:r>
              <a:rPr lang="en-US" altLang="en-US" sz="2200" dirty="0" err="1">
                <a:cs typeface="Arial" panose="020B0604020202020204" pitchFamily="34" charset="0"/>
              </a:rPr>
              <a:t>z,y</a:t>
            </a:r>
            <a:r>
              <a:rPr lang="en-US" altLang="en-US" sz="2200" dirty="0">
                <a:cs typeface="Arial" panose="020B0604020202020204" pitchFamily="34" charset="0"/>
              </a:rPr>
              <a:t>)</a:t>
            </a:r>
          </a:p>
          <a:p>
            <a:pPr lvl="1">
              <a:buFont typeface="Wingdings" charset="2"/>
              <a:buNone/>
            </a:pPr>
            <a:endParaRPr lang="en-US" sz="2200" dirty="0"/>
          </a:p>
          <a:p>
            <a:r>
              <a:rPr lang="en-US" altLang="en-US" b="1" dirty="0">
                <a:solidFill>
                  <a:srgbClr val="FF0000"/>
                </a:solidFill>
              </a:rPr>
              <a:t>Splitting Inequality: </a:t>
            </a:r>
            <a:r>
              <a:rPr lang="en-US" altLang="en-US" dirty="0"/>
              <a:t>Let x, y be strings of lengths n and m respectively. For all </a:t>
            </a:r>
            <a:r>
              <a:rPr lang="en-US" altLang="en-US" dirty="0" err="1"/>
              <a:t>i,j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dirty="0"/>
              <a:t>	        </a:t>
            </a:r>
            <a:r>
              <a:rPr lang="en-US" altLang="en-US" dirty="0"/>
              <a:t> ED(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≤ ED(x[1..i],y[1..j])+ED(x[i+1..n],y[j+1..m])</a:t>
            </a:r>
            <a:endParaRPr lang="en-US" dirty="0"/>
          </a:p>
          <a:p>
            <a:pPr lvl="1">
              <a:buFont typeface="Wingdings" charset="2"/>
              <a:buNone/>
            </a:pPr>
            <a:endParaRPr lang="en-US" sz="2200" dirty="0"/>
          </a:p>
          <a:p>
            <a:r>
              <a:rPr lang="en-US" altLang="en-US" b="1" dirty="0">
                <a:solidFill>
                  <a:srgbClr val="FF0000"/>
                </a:solidFill>
              </a:rPr>
              <a:t>Upper and Lower Bounds: </a:t>
            </a:r>
            <a:r>
              <a:rPr lang="en-US" altLang="en-US" dirty="0"/>
              <a:t>Let x, y be strings of lengths n, m (n ≤ m). Then:</a:t>
            </a:r>
          </a:p>
          <a:p>
            <a:pPr marL="990600" lvl="1" indent="-533400"/>
            <a:r>
              <a:rPr lang="en-US" altLang="en-US" dirty="0"/>
              <a:t>ED(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≤ m</a:t>
            </a:r>
          </a:p>
          <a:p>
            <a:pPr marL="990600" lvl="1" indent="-533400"/>
            <a:r>
              <a:rPr lang="en-US" altLang="en-US" dirty="0"/>
              <a:t>ED(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≥ m-n</a:t>
            </a:r>
          </a:p>
          <a:p>
            <a:pPr marL="990600" lvl="1" indent="-533400"/>
            <a:r>
              <a:rPr lang="en-US" altLang="en-US" dirty="0"/>
              <a:t>ED(</a:t>
            </a:r>
            <a:r>
              <a:rPr lang="en-US" altLang="en-US" dirty="0" err="1"/>
              <a:t>x,y</a:t>
            </a:r>
            <a:r>
              <a:rPr lang="en-US" altLang="en-US" dirty="0"/>
              <a:t>)=0 </a:t>
            </a:r>
            <a:r>
              <a:rPr lang="en-US" altLang="en-US" dirty="0" err="1"/>
              <a:t>iff</a:t>
            </a:r>
            <a:r>
              <a:rPr lang="en-US" altLang="en-US" dirty="0"/>
              <a:t> x=y</a:t>
            </a:r>
          </a:p>
          <a:p>
            <a:pPr marL="990600" lvl="1" indent="-533400"/>
            <a:r>
              <a:rPr lang="en-US" altLang="en-US" dirty="0"/>
              <a:t>if m=n, ED(</a:t>
            </a:r>
            <a:r>
              <a:rPr lang="en-US" altLang="en-US" dirty="0" err="1"/>
              <a:t>x,y</a:t>
            </a:r>
            <a:r>
              <a:rPr lang="en-US" altLang="en-US" dirty="0"/>
              <a:t>) </a:t>
            </a:r>
            <a:r>
              <a:rPr lang="en-US" altLang="en-US" dirty="0">
                <a:cs typeface="Arial" panose="020B0604020202020204" pitchFamily="34" charset="0"/>
              </a:rPr>
              <a:t>≤ HD(</a:t>
            </a:r>
            <a:r>
              <a:rPr lang="en-US" altLang="en-US" dirty="0" err="1">
                <a:cs typeface="Arial" panose="020B0604020202020204" pitchFamily="34" charset="0"/>
              </a:rPr>
              <a:t>x,y</a:t>
            </a:r>
            <a:r>
              <a:rPr lang="en-US" altLang="en-US" dirty="0">
                <a:cs typeface="Arial" panose="020B0604020202020204" pitchFamily="34" charset="0"/>
              </a:rPr>
              <a:t>)</a:t>
            </a:r>
          </a:p>
          <a:p>
            <a:pPr marL="990600" lvl="1" indent="-533400"/>
            <a:r>
              <a:rPr lang="en-US" altLang="en-US" dirty="0">
                <a:cs typeface="Arial" panose="020B0604020202020204" pitchFamily="34" charset="0"/>
              </a:rPr>
              <a:t>ED(</a:t>
            </a:r>
            <a:r>
              <a:rPr lang="en-US" altLang="en-US" dirty="0" err="1">
                <a:cs typeface="Arial" panose="020B0604020202020204" pitchFamily="34" charset="0"/>
              </a:rPr>
              <a:t>x,y</a:t>
            </a:r>
            <a:r>
              <a:rPr lang="en-US" altLang="en-US" dirty="0">
                <a:cs typeface="Arial" panose="020B0604020202020204" pitchFamily="34" charset="0"/>
              </a:rPr>
              <a:t>) ≥ </a:t>
            </a:r>
            <a:r>
              <a:rPr lang="el-GR" altLang="en-US" dirty="0"/>
              <a:t>number of characters (not counting duplicates) found in </a:t>
            </a:r>
            <a:r>
              <a:rPr lang="en-US" altLang="en-US" dirty="0"/>
              <a:t>x</a:t>
            </a:r>
            <a:r>
              <a:rPr lang="el-GR" altLang="en-US" dirty="0"/>
              <a:t> but not in </a:t>
            </a:r>
            <a:r>
              <a:rPr lang="en-US" altLang="en-US" dirty="0"/>
              <a:t>y</a:t>
            </a:r>
            <a:endParaRPr 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09317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Types of Edit Distance Metrics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5125696"/>
          </a:xfrm>
        </p:spPr>
        <p:txBody>
          <a:bodyPr/>
          <a:lstStyle/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Levenshtein</a:t>
            </a:r>
            <a:r>
              <a:rPr lang="en-US" dirty="0"/>
              <a:t> distance allows deletion, insertion and substitution.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Longest common subsequence (LCS)</a:t>
            </a:r>
            <a:r>
              <a:rPr lang="en-US" b="1" dirty="0"/>
              <a:t> </a:t>
            </a:r>
            <a:r>
              <a:rPr lang="en-US" dirty="0"/>
              <a:t>distance allows only insertion and deletion, not substitution.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FF0000"/>
                </a:solidFill>
              </a:rPr>
              <a:t>Hamming</a:t>
            </a:r>
            <a:r>
              <a:rPr lang="en-US" dirty="0"/>
              <a:t> distance allows only substitution; hence, it only applies to strings of the same length.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Damerau</a:t>
            </a:r>
            <a:r>
              <a:rPr lang="en-US" b="1" dirty="0">
                <a:solidFill>
                  <a:srgbClr val="FF0000"/>
                </a:solidFill>
              </a:rPr>
              <a:t>–</a:t>
            </a:r>
            <a:r>
              <a:rPr lang="en-US" b="1" dirty="0" err="1">
                <a:solidFill>
                  <a:srgbClr val="FF0000"/>
                </a:solidFill>
              </a:rPr>
              <a:t>Levenshtein</a:t>
            </a:r>
            <a:r>
              <a:rPr lang="en-US" b="1" dirty="0"/>
              <a:t> </a:t>
            </a:r>
            <a:r>
              <a:rPr lang="en-US" dirty="0"/>
              <a:t>distance allows insertion, deletion, substitution, and the transposition of two adjacent characters.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 err="1">
                <a:solidFill>
                  <a:srgbClr val="FF0000"/>
                </a:solidFill>
              </a:rPr>
              <a:t>Jaro</a:t>
            </a:r>
            <a:r>
              <a:rPr lang="en-US" dirty="0"/>
              <a:t> distance allows only transposition.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893341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90940-678C-48C1-A679-83300F70F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2414016"/>
            <a:ext cx="10160000" cy="1984248"/>
          </a:xfrm>
        </p:spPr>
        <p:txBody>
          <a:bodyPr>
            <a:normAutofit/>
          </a:bodyPr>
          <a:lstStyle/>
          <a:p>
            <a:pPr marL="114300" indent="0" algn="ctr">
              <a:buNone/>
            </a:pPr>
            <a:r>
              <a:rPr lang="en-US" sz="9600" dirty="0"/>
              <a:t>THANK YOU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988A03C-EB64-4F20-BC2C-92149CAE30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xfrm>
            <a:off x="11374967" y="5648326"/>
            <a:ext cx="732367" cy="396875"/>
          </a:xfrm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What is Edit Distance?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29337" y="1243572"/>
                <a:ext cx="10127697" cy="2946688"/>
              </a:xfrm>
            </p:spPr>
            <p:txBody>
              <a:bodyPr/>
              <a:lstStyle/>
              <a:p>
                <a:pPr marL="114300" indent="0" algn="just">
                  <a:buNone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Given:</a:t>
                </a:r>
                <a:r>
                  <a:rPr lang="en-US" altLang="en-US" dirty="0"/>
                  <a:t> Two strings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marL="114300" indent="0" algn="just">
                  <a:buNone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Goal:</a:t>
                </a:r>
                <a:r>
                  <a:rPr lang="en-US" altLang="en-US" dirty="0"/>
                  <a:t>  Transform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en-US" dirty="0"/>
                  <a:t> into </a:t>
                </a:r>
                <a14:m>
                  <m:oMath xmlns:m="http://schemas.openxmlformats.org/officeDocument/2006/math">
                    <m:r>
                      <a:rPr lang="en-US" alt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en-US" dirty="0"/>
                  <a:t> using edit operations (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insertions</a:t>
                </a:r>
                <a:r>
                  <a:rPr lang="en-US" altLang="en-US" dirty="0"/>
                  <a:t>, 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deletions</a:t>
                </a:r>
                <a:r>
                  <a:rPr lang="en-US" altLang="en-US" dirty="0"/>
                  <a:t>, </a:t>
                </a:r>
                <a:r>
                  <a:rPr lang="en-US" altLang="en-US" b="1" dirty="0">
                    <a:solidFill>
                      <a:srgbClr val="00B050"/>
                    </a:solidFill>
                  </a:rPr>
                  <a:t>substitutions</a:t>
                </a:r>
                <a:r>
                  <a:rPr lang="en-US" altLang="en-US" dirty="0"/>
                  <a:t>).</a:t>
                </a:r>
                <a:endParaRPr lang="en-US" altLang="en-US" sz="1200" b="1" dirty="0">
                  <a:solidFill>
                    <a:srgbClr val="FF0000"/>
                  </a:solidFill>
                </a:endParaRPr>
              </a:p>
              <a:p>
                <a:pPr marL="114300" indent="0" algn="just">
                  <a:buNone/>
                </a:pPr>
                <a:endParaRPr lang="en-US" altLang="en-US" sz="1100" b="1" dirty="0">
                  <a:solidFill>
                    <a:srgbClr val="FF0000"/>
                  </a:solidFill>
                </a:endParaRPr>
              </a:p>
              <a:p>
                <a:pPr marL="114300" indent="0" algn="just">
                  <a:buNone/>
                </a:pPr>
                <a:r>
                  <a:rPr lang="en-US" altLang="en-US" b="1" dirty="0">
                    <a:solidFill>
                      <a:srgbClr val="FF0000"/>
                    </a:solidFill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𝑘𝑖𝑡𝑡𝑒𝑛</m:t>
                    </m:r>
                  </m:oMath>
                </a14:m>
                <a:r>
                  <a:rPr lang="en-US" altLang="en-US" dirty="0"/>
                  <a:t> and </a:t>
                </a:r>
                <a14:m>
                  <m:oMath xmlns:m="http://schemas.openxmlformats.org/officeDocument/2006/math"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𝑠𝑖𝑡𝑡𝑖𝑛𝑔</m:t>
                    </m:r>
                  </m:oMath>
                </a14:m>
                <a:endParaRPr lang="en-US" altLang="en-US" dirty="0"/>
              </a:p>
              <a:p>
                <a:pPr marL="114300" indent="0" algn="just">
                  <a:buNone/>
                </a:pPr>
                <a:endParaRPr lang="en-US" altLang="en-US" sz="1100" b="1" dirty="0">
                  <a:solidFill>
                    <a:srgbClr val="FF0000"/>
                  </a:solidFill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/>
                  <a:t>1</a:t>
                </a:r>
                <a:r>
                  <a:rPr lang="en-US" altLang="en-US" baseline="30000" dirty="0"/>
                  <a:t>st</a:t>
                </a:r>
                <a:r>
                  <a:rPr lang="en-US" altLang="en-US" dirty="0"/>
                  <a:t> step: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k</a:t>
                </a:r>
                <a:r>
                  <a:rPr lang="en-US" altLang="en-US" dirty="0"/>
                  <a:t>itten </a:t>
                </a:r>
                <a:r>
                  <a:rPr lang="en-US" altLang="en-US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s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itten</a:t>
                </a:r>
                <a:r>
                  <a:rPr lang="en-US" altLang="en-US" dirty="0">
                    <a:sym typeface="Wingdings" panose="05000000000000000000" pitchFamily="2" charset="2"/>
                  </a:rPr>
                  <a:t> (substitution)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Wingdings" panose="05000000000000000000" pitchFamily="2" charset="2"/>
                  </a:rPr>
                  <a:t>2</a:t>
                </a:r>
                <a:r>
                  <a:rPr lang="en-US" altLang="en-US" baseline="30000" dirty="0">
                    <a:sym typeface="Wingdings" panose="05000000000000000000" pitchFamily="2" charset="2"/>
                  </a:rPr>
                  <a:t>nd</a:t>
                </a:r>
                <a:r>
                  <a:rPr lang="en-US" altLang="en-US" dirty="0">
                    <a:sym typeface="Wingdings" panose="05000000000000000000" pitchFamily="2" charset="2"/>
                  </a:rPr>
                  <a:t> step: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sitt</a:t>
                </a:r>
                <a:r>
                  <a:rPr lang="en-US" altLang="en-US" b="1" dirty="0" err="1">
                    <a:solidFill>
                      <a:srgbClr val="FF0000"/>
                    </a:solidFill>
                    <a:sym typeface="Wingdings" panose="05000000000000000000" pitchFamily="2" charset="2"/>
                  </a:rPr>
                  <a:t>e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nsitt</a:t>
                </a:r>
                <a:r>
                  <a:rPr lang="en-US" altLang="en-US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i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n</a:t>
                </a:r>
                <a:r>
                  <a:rPr lang="en-US" altLang="en-US" dirty="0">
                    <a:sym typeface="Wingdings" panose="05000000000000000000" pitchFamily="2" charset="2"/>
                  </a:rPr>
                  <a:t> (substitution)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>
                    <a:sym typeface="Wingdings" panose="05000000000000000000" pitchFamily="2" charset="2"/>
                  </a:rPr>
                  <a:t>3</a:t>
                </a:r>
                <a:r>
                  <a:rPr lang="en-US" altLang="en-US" baseline="30000" dirty="0">
                    <a:sym typeface="Wingdings" panose="05000000000000000000" pitchFamily="2" charset="2"/>
                  </a:rPr>
                  <a:t>rd</a:t>
                </a:r>
                <a:r>
                  <a:rPr lang="en-US" altLang="en-US" dirty="0">
                    <a:sym typeface="Wingdings" panose="05000000000000000000" pitchFamily="2" charset="2"/>
                  </a:rPr>
                  <a:t> step: </a:t>
                </a:r>
                <a:r>
                  <a:rPr lang="en-US" altLang="en-US" dirty="0" err="1">
                    <a:sym typeface="Wingdings" panose="05000000000000000000" pitchFamily="2" charset="2"/>
                  </a:rPr>
                  <a:t>sittinsittin</a:t>
                </a:r>
                <a:r>
                  <a:rPr lang="en-US" altLang="en-US" b="1" dirty="0" err="1">
                    <a:solidFill>
                      <a:srgbClr val="00B050"/>
                    </a:solidFill>
                    <a:sym typeface="Wingdings" panose="05000000000000000000" pitchFamily="2" charset="2"/>
                  </a:rPr>
                  <a:t>g</a:t>
                </a:r>
                <a:r>
                  <a:rPr lang="en-US" altLang="en-US" dirty="0">
                    <a:sym typeface="Wingdings" panose="05000000000000000000" pitchFamily="2" charset="2"/>
                  </a:rPr>
                  <a:t> (insertion)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1200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/>
                  <a:t>Can we do better?</a:t>
                </a:r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/>
                  <a:t>Answer here is </a:t>
                </a:r>
                <a:r>
                  <a:rPr lang="en-US" altLang="en-US" dirty="0">
                    <a:solidFill>
                      <a:srgbClr val="FF0000"/>
                    </a:solidFill>
                  </a:rPr>
                  <a:t>no</a:t>
                </a:r>
                <a:r>
                  <a:rPr lang="en-US" altLang="en-US" dirty="0"/>
                  <a:t> (obviously)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sz="1100" dirty="0"/>
              </a:p>
              <a:p>
                <a:pPr marL="114300" indent="0" algn="just">
                  <a:buNone/>
                </a:pPr>
                <a:r>
                  <a:rPr lang="en-US" altLang="en-US" dirty="0"/>
                  <a:t>What about:           </a:t>
                </a:r>
                <a14:m>
                  <m:oMath xmlns:m="http://schemas.openxmlformats.org/officeDocument/2006/math">
                    <m:r>
                      <a:rPr lang="en-US" altLang="en-US" b="0" i="0" smtClean="0"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en-US" i="1" dirty="0"/>
                      <m:t>darladidirladada</m:t>
                    </m:r>
                  </m:oMath>
                </a14:m>
                <a:endParaRPr lang="en-US" altLang="en-US" i="1" dirty="0"/>
              </a:p>
              <a:p>
                <a:pPr marL="11430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en-US" i="1" dirty="0"/>
                        <m:t>marmelladara</m:t>
                      </m:r>
                    </m:oMath>
                  </m:oMathPara>
                </a14:m>
                <a:endParaRPr lang="en-US" altLang="en-US" i="1" dirty="0"/>
              </a:p>
              <a:p>
                <a:pPr>
                  <a:buFont typeface="Wingdings" panose="05000000000000000000" pitchFamily="2" charset="2"/>
                  <a:buNone/>
                </a:pPr>
                <a:r>
                  <a:rPr lang="en-US" altLang="en-US" dirty="0"/>
                  <a:t>Tough…</a:t>
                </a:r>
                <a:endParaRPr lang="en-US" alt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dirty="0">
                  <a:sym typeface="Wingdings" panose="05000000000000000000" pitchFamily="2" charset="2"/>
                </a:endParaRP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en-US" dirty="0"/>
              </a:p>
            </p:txBody>
          </p:sp>
        </mc:Choice>
        <mc:Fallback xmlns="">
          <p:sp>
            <p:nvSpPr>
              <p:cNvPr id="3075" name="Rectangle 3">
                <a:extLst>
                  <a:ext uri="{FF2B5EF4-FFF2-40B4-BE49-F238E27FC236}">
                    <a16:creationId xmlns:a16="http://schemas.microsoft.com/office/drawing/2014/main" id="{BDC86524-D040-4E2C-8289-F6365D0955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29337" y="1243572"/>
                <a:ext cx="10127697" cy="2946688"/>
              </a:xfrm>
              <a:blipFill>
                <a:blip r:embed="rId4"/>
                <a:stretch>
                  <a:fillRect t="-1449" b="-8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5EA3E89B-80D8-F78F-6DB3-2B754E31C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636183"/>
              </p:ext>
            </p:extLst>
          </p:nvPr>
        </p:nvGraphicFramePr>
        <p:xfrm>
          <a:off x="6167940" y="3077740"/>
          <a:ext cx="4267200" cy="1112520"/>
        </p:xfrm>
        <a:graphic>
          <a:graphicData uri="http://schemas.openxmlformats.org/drawingml/2006/table">
            <a:tbl>
              <a:tblPr firstRow="1" bandRow="1"/>
              <a:tblGrid>
                <a:gridCol w="609600">
                  <a:extLst>
                    <a:ext uri="{9D8B030D-6E8A-4147-A177-3AD203B41FA5}">
                      <a16:colId xmlns:a16="http://schemas.microsoft.com/office/drawing/2014/main" val="321253573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09674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877887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82965612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26847843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9406157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95510640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6446919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 err="1">
                          <a:solidFill>
                            <a:srgbClr val="FF0000"/>
                          </a:solidFill>
                        </a:rPr>
                        <a:t>i</a:t>
                      </a:r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346933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endParaRPr 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/>
                        </a:defRPr>
                      </a:lvl9pPr>
                    </a:lstStyle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7837192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04BE30FA-AD81-9CF2-8440-C9E1B2500D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6765" y="419026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14300">
              <a:spcBef>
                <a:spcPct val="20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39763" indent="-228600">
              <a:spcBef>
                <a:spcPct val="20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004888" indent="-228600">
              <a:spcBef>
                <a:spcPct val="20000"/>
              </a:spcBef>
              <a:buClr>
                <a:srgbClr val="D2CB6C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279525" indent="-228600">
              <a:spcBef>
                <a:spcPct val="20000"/>
              </a:spcBef>
              <a:buClr>
                <a:srgbClr val="95A39D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1554163" indent="-228600">
              <a:spcBef>
                <a:spcPct val="20000"/>
              </a:spcBef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0113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4685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29257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382963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b="1" dirty="0">
                <a:solidFill>
                  <a:srgbClr val="0033CC"/>
                </a:solidFill>
              </a:rPr>
              <a:t>Edit Distance = </a:t>
            </a:r>
            <a:r>
              <a:rPr lang="en-US" altLang="zh-CN" b="1" i="1" dirty="0">
                <a:solidFill>
                  <a:srgbClr val="0033CC"/>
                </a:solidFill>
              </a:rPr>
              <a:t>3</a:t>
            </a:r>
            <a:endParaRPr lang="en-US" altLang="zh-CN" b="1" dirty="0">
              <a:solidFill>
                <a:srgbClr val="0033CC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92524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Why do we care?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7" y="1210913"/>
            <a:ext cx="10127697" cy="5462029"/>
          </a:xfrm>
        </p:spPr>
        <p:txBody>
          <a:bodyPr/>
          <a:lstStyle/>
          <a:p>
            <a:pPr marL="114300" indent="0" algn="just">
              <a:buNone/>
            </a:pPr>
            <a:r>
              <a:rPr lang="en-US" altLang="en-US" dirty="0"/>
              <a:t>A lot of applications depend on the similarity of two strings.</a:t>
            </a:r>
          </a:p>
          <a:p>
            <a:pPr algn="just"/>
            <a:r>
              <a:rPr lang="en-US" altLang="en-US" sz="2000" dirty="0"/>
              <a:t>Computational Biology:</a:t>
            </a:r>
          </a:p>
          <a:p>
            <a:pPr lvl="1" algn="just"/>
            <a:r>
              <a:rPr lang="en-US" sz="1800" dirty="0"/>
              <a:t>Align two sequences of nucleotides</a:t>
            </a:r>
          </a:p>
          <a:p>
            <a:pPr lvl="1" algn="just"/>
            <a:endParaRPr lang="en-US" altLang="en-US" sz="1800" dirty="0"/>
          </a:p>
          <a:p>
            <a:pPr lvl="1" algn="just"/>
            <a:endParaRPr lang="en-US" altLang="en-US" sz="1800" dirty="0"/>
          </a:p>
          <a:p>
            <a:pPr lvl="1" algn="just"/>
            <a:r>
              <a:rPr lang="en-US" sz="1800" dirty="0"/>
              <a:t>Resulting alignment:</a:t>
            </a:r>
          </a:p>
          <a:p>
            <a:pPr lvl="1" algn="just"/>
            <a:endParaRPr lang="en-US" altLang="en-US" sz="1800" dirty="0"/>
          </a:p>
          <a:p>
            <a:pPr lvl="1" algn="just"/>
            <a:endParaRPr lang="en-US" altLang="en-US" sz="1800" dirty="0"/>
          </a:p>
          <a:p>
            <a:pPr algn="just"/>
            <a:r>
              <a:rPr lang="en-US" altLang="en-US" dirty="0"/>
              <a:t>Spelling Correction</a:t>
            </a:r>
            <a:endParaRPr lang="en-US" altLang="en-US" sz="1100" b="1" dirty="0">
              <a:solidFill>
                <a:srgbClr val="FF0000"/>
              </a:solidFill>
            </a:endParaRPr>
          </a:p>
          <a:p>
            <a:pPr lvl="1" algn="just"/>
            <a:r>
              <a:rPr lang="en-US" altLang="en-US" sz="1800" dirty="0"/>
              <a:t>The user typed </a:t>
            </a:r>
            <a:r>
              <a:rPr lang="en-US" altLang="en-US" b="1" dirty="0">
                <a:solidFill>
                  <a:srgbClr val="FF0000"/>
                </a:solidFill>
              </a:rPr>
              <a:t>“</a:t>
            </a:r>
            <a:r>
              <a:rPr lang="en-US" altLang="en-US" b="1" dirty="0" err="1">
                <a:solidFill>
                  <a:srgbClr val="FF0000"/>
                </a:solidFill>
              </a:rPr>
              <a:t>Graffe</a:t>
            </a:r>
            <a:r>
              <a:rPr lang="en-US" altLang="en-US" b="1" dirty="0">
                <a:solidFill>
                  <a:srgbClr val="FF0000"/>
                </a:solidFill>
              </a:rPr>
              <a:t>”</a:t>
            </a:r>
          </a:p>
          <a:p>
            <a:pPr lvl="1" algn="just"/>
            <a:r>
              <a:rPr lang="en-US" altLang="en-US" sz="1800" dirty="0"/>
              <a:t>Which is the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pPr lvl="2">
              <a:lnSpc>
                <a:spcPct val="80000"/>
              </a:lnSpc>
            </a:pPr>
            <a:endParaRPr lang="en-US" sz="1100" dirty="0"/>
          </a:p>
          <a:p>
            <a:pPr algn="just"/>
            <a:r>
              <a:rPr lang="en-US" sz="2000" dirty="0"/>
              <a:t>Also for Machine Translation, Information Extraction, Speech Recognition</a:t>
            </a:r>
          </a:p>
          <a:p>
            <a:pPr algn="just"/>
            <a:endParaRPr lang="en-US" altLang="en-US" sz="20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pic>
        <p:nvPicPr>
          <p:cNvPr id="22532" name="Picture 4">
            <a:extLst>
              <a:ext uri="{FF2B5EF4-FFF2-40B4-BE49-F238E27FC236}">
                <a16:creationId xmlns:a16="http://schemas.microsoft.com/office/drawing/2014/main" id="{16025E73-0CB9-D367-43BF-908FD990E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20379" y="1054622"/>
            <a:ext cx="933450" cy="1600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2534" name="Picture 6">
            <a:extLst>
              <a:ext uri="{FF2B5EF4-FFF2-40B4-BE49-F238E27FC236}">
                <a16:creationId xmlns:a16="http://schemas.microsoft.com/office/drawing/2014/main" id="{71396A81-3CA5-69AB-3123-F506910224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654428" y="1035572"/>
            <a:ext cx="904875" cy="16192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71C558-E039-EBA3-3EC8-23C24EA4F60A}"/>
              </a:ext>
            </a:extLst>
          </p:cNvPr>
          <p:cNvSpPr txBox="1"/>
          <p:nvPr/>
        </p:nvSpPr>
        <p:spPr>
          <a:xfrm>
            <a:off x="7599380" y="2673523"/>
            <a:ext cx="37755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/>
              <a:t>Animal species from the same family are bound to have more similar DNAs</a:t>
            </a:r>
            <a:endParaRPr lang="en-US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2535730" y="2381135"/>
            <a:ext cx="4182015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250926" y="3394945"/>
            <a:ext cx="4751622" cy="5847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112660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8" y="1243572"/>
            <a:ext cx="10166611" cy="546202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altLang="en-US" dirty="0" err="1"/>
              <a:t>Levenshtein</a:t>
            </a:r>
            <a:r>
              <a:rPr lang="en-US" altLang="en-US" dirty="0"/>
              <a:t> (1965) introduced </a:t>
            </a:r>
            <a:r>
              <a:rPr lang="en-US" altLang="en-US" b="1" dirty="0">
                <a:solidFill>
                  <a:srgbClr val="FF0000"/>
                </a:solidFill>
              </a:rPr>
              <a:t>edit distance </a:t>
            </a:r>
            <a:r>
              <a:rPr lang="en-US" altLang="en-US" dirty="0"/>
              <a:t>between two strings as the minimum number of elementary operations (insertions, deletions, and substitutions) to transform one string into the other. Matches are not included in the count.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000" dirty="0"/>
              <a:t>Example: transform </a:t>
            </a:r>
            <a:r>
              <a:rPr lang="en-US" altLang="en-US" sz="2000" b="1" i="1" dirty="0">
                <a:solidFill>
                  <a:srgbClr val="00B050"/>
                </a:solidFill>
              </a:rPr>
              <a:t>vintner</a:t>
            </a:r>
            <a:r>
              <a:rPr lang="en-US" altLang="en-US" sz="2000" dirty="0"/>
              <a:t> to </a:t>
            </a:r>
            <a:r>
              <a:rPr lang="en-US" altLang="en-US" sz="2000" b="1" i="1" dirty="0">
                <a:solidFill>
                  <a:srgbClr val="00B050"/>
                </a:solidFill>
              </a:rPr>
              <a:t>writers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400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vintner</a:t>
            </a:r>
            <a:r>
              <a:rPr lang="en-US" altLang="en-US" dirty="0"/>
              <a:t>  	replace </a:t>
            </a:r>
            <a:r>
              <a:rPr lang="en-US" altLang="en-US" i="1" dirty="0"/>
              <a:t>v</a:t>
            </a:r>
            <a:r>
              <a:rPr lang="en-US" altLang="en-US" dirty="0"/>
              <a:t> with </a:t>
            </a:r>
            <a:r>
              <a:rPr lang="en-US" altLang="en-US" i="1" dirty="0"/>
              <a:t>w</a:t>
            </a:r>
            <a:r>
              <a:rPr lang="en-US" altLang="en-US" dirty="0"/>
              <a:t> 	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i="1" u="sng" dirty="0" err="1"/>
              <a:t>w</a:t>
            </a:r>
            <a:r>
              <a:rPr lang="en-US" altLang="en-US" i="1" dirty="0" err="1"/>
              <a:t>intner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/>
              <a:t>wintner</a:t>
            </a:r>
            <a:r>
              <a:rPr lang="en-US" altLang="en-US" dirty="0"/>
              <a:t> 	insert </a:t>
            </a:r>
            <a:r>
              <a:rPr lang="en-US" altLang="en-US" i="1" dirty="0"/>
              <a:t>r </a:t>
            </a:r>
            <a:r>
              <a:rPr lang="en-US" altLang="en-US" dirty="0"/>
              <a:t>after </a:t>
            </a:r>
            <a:r>
              <a:rPr lang="en-US" altLang="en-US" i="1" dirty="0"/>
              <a:t>w</a:t>
            </a:r>
            <a:r>
              <a:rPr lang="en-US" altLang="en-US" dirty="0"/>
              <a:t> 		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  <a:r>
              <a:rPr lang="en-US" altLang="en-US" i="1" dirty="0" err="1">
                <a:sym typeface="Wingdings" panose="05000000000000000000" pitchFamily="2" charset="2"/>
              </a:rPr>
              <a:t>w</a:t>
            </a:r>
            <a:r>
              <a:rPr lang="en-US" altLang="en-US" i="1" u="sng" dirty="0" err="1">
                <a:sym typeface="Wingdings" panose="05000000000000000000" pitchFamily="2" charset="2"/>
              </a:rPr>
              <a:t>r</a:t>
            </a:r>
            <a:r>
              <a:rPr lang="en-US" altLang="en-US" i="1" dirty="0" err="1">
                <a:sym typeface="Wingdings" panose="05000000000000000000" pitchFamily="2" charset="2"/>
              </a:rPr>
              <a:t>intner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wr</a:t>
            </a:r>
            <a:r>
              <a:rPr lang="en-US" altLang="en-US" i="1" u="sng" dirty="0" err="1">
                <a:sym typeface="Wingdings" panose="05000000000000000000" pitchFamily="2" charset="2"/>
              </a:rPr>
              <a:t>i</a:t>
            </a:r>
            <a:r>
              <a:rPr lang="en-US" altLang="en-US" i="1" dirty="0" err="1">
                <a:sym typeface="Wingdings" panose="05000000000000000000" pitchFamily="2" charset="2"/>
              </a:rPr>
              <a:t>ntner</a:t>
            </a:r>
            <a:r>
              <a:rPr lang="en-US" altLang="en-US" dirty="0">
                <a:sym typeface="Wingdings" panose="05000000000000000000" pitchFamily="2" charset="2"/>
              </a:rPr>
              <a:t> 	match 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>
                <a:sym typeface="Wingdings" panose="05000000000000000000" pitchFamily="2" charset="2"/>
              </a:rPr>
              <a:t>			 </a:t>
            </a:r>
            <a:r>
              <a:rPr lang="en-US" altLang="en-US" i="1" dirty="0" err="1">
                <a:sym typeface="Wingdings" panose="05000000000000000000" pitchFamily="2" charset="2"/>
              </a:rPr>
              <a:t>wr</a:t>
            </a:r>
            <a:r>
              <a:rPr lang="en-US" altLang="en-US" i="1" u="sng" dirty="0" err="1">
                <a:sym typeface="Wingdings" panose="05000000000000000000" pitchFamily="2" charset="2"/>
              </a:rPr>
              <a:t>i</a:t>
            </a:r>
            <a:r>
              <a:rPr lang="en-US" altLang="en-US" i="1" dirty="0" err="1">
                <a:sym typeface="Wingdings" panose="05000000000000000000" pitchFamily="2" charset="2"/>
              </a:rPr>
              <a:t>ntner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wri</a:t>
            </a:r>
            <a:r>
              <a:rPr lang="en-US" altLang="en-US" i="1" u="sng" dirty="0" err="1">
                <a:sym typeface="Wingdings" panose="05000000000000000000" pitchFamily="2" charset="2"/>
              </a:rPr>
              <a:t>n</a:t>
            </a:r>
            <a:r>
              <a:rPr lang="en-US" altLang="en-US" i="1" dirty="0" err="1">
                <a:sym typeface="Wingdings" panose="05000000000000000000" pitchFamily="2" charset="2"/>
              </a:rPr>
              <a:t>tner</a:t>
            </a:r>
            <a:r>
              <a:rPr lang="en-US" altLang="en-US" dirty="0">
                <a:sym typeface="Wingdings" panose="05000000000000000000" pitchFamily="2" charset="2"/>
              </a:rPr>
              <a:t> 	delete </a:t>
            </a:r>
            <a:r>
              <a:rPr lang="en-US" altLang="en-US" i="1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		 </a:t>
            </a:r>
            <a:r>
              <a:rPr lang="en-US" altLang="en-US" i="1" dirty="0" err="1">
                <a:sym typeface="Wingdings" panose="05000000000000000000" pitchFamily="2" charset="2"/>
              </a:rPr>
              <a:t>writner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wri</a:t>
            </a:r>
            <a:r>
              <a:rPr lang="en-US" altLang="en-US" i="1" u="sng" dirty="0" err="1">
                <a:sym typeface="Wingdings" panose="05000000000000000000" pitchFamily="2" charset="2"/>
              </a:rPr>
              <a:t>t</a:t>
            </a:r>
            <a:r>
              <a:rPr lang="en-US" altLang="en-US" i="1" dirty="0" err="1">
                <a:sym typeface="Wingdings" panose="05000000000000000000" pitchFamily="2" charset="2"/>
              </a:rPr>
              <a:t>ner</a:t>
            </a:r>
            <a:r>
              <a:rPr lang="en-US" altLang="en-US" i="1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match </a:t>
            </a:r>
            <a:r>
              <a:rPr lang="en-US" altLang="en-US" i="1" dirty="0">
                <a:sym typeface="Wingdings" panose="05000000000000000000" pitchFamily="2" charset="2"/>
              </a:rPr>
              <a:t>t</a:t>
            </a:r>
            <a:r>
              <a:rPr lang="en-US" altLang="en-US" dirty="0">
                <a:sym typeface="Wingdings" panose="05000000000000000000" pitchFamily="2" charset="2"/>
              </a:rPr>
              <a:t>			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wri</a:t>
            </a:r>
            <a:r>
              <a:rPr lang="en-US" altLang="en-US" i="1" u="sng" dirty="0" err="1">
                <a:sym typeface="Wingdings" panose="05000000000000000000" pitchFamily="2" charset="2"/>
              </a:rPr>
              <a:t>t</a:t>
            </a:r>
            <a:r>
              <a:rPr lang="en-US" altLang="en-US" i="1" dirty="0" err="1">
                <a:sym typeface="Wingdings" panose="05000000000000000000" pitchFamily="2" charset="2"/>
              </a:rPr>
              <a:t>ner</a:t>
            </a:r>
            <a:endParaRPr lang="en-US" altLang="en-US" i="1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 err="1">
                <a:sym typeface="Wingdings" panose="05000000000000000000" pitchFamily="2" charset="2"/>
              </a:rPr>
              <a:t>writ</a:t>
            </a:r>
            <a:r>
              <a:rPr lang="en-US" altLang="en-US" i="1" u="sng" dirty="0" err="1">
                <a:sym typeface="Wingdings" panose="05000000000000000000" pitchFamily="2" charset="2"/>
              </a:rPr>
              <a:t>n</a:t>
            </a:r>
            <a:r>
              <a:rPr lang="en-US" altLang="en-US" i="1" dirty="0" err="1">
                <a:sym typeface="Wingdings" panose="05000000000000000000" pitchFamily="2" charset="2"/>
              </a:rPr>
              <a:t>er</a:t>
            </a:r>
            <a:r>
              <a:rPr lang="en-US" altLang="en-US" i="1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delete </a:t>
            </a:r>
            <a:r>
              <a:rPr lang="en-US" altLang="en-US" i="1" dirty="0">
                <a:sym typeface="Wingdings" panose="05000000000000000000" pitchFamily="2" charset="2"/>
              </a:rPr>
              <a:t>n</a:t>
            </a:r>
            <a:r>
              <a:rPr lang="en-US" altLang="en-US" dirty="0">
                <a:sym typeface="Wingdings" panose="05000000000000000000" pitchFamily="2" charset="2"/>
              </a:rPr>
              <a:t>		 </a:t>
            </a:r>
            <a:r>
              <a:rPr lang="en-US" altLang="en-US" i="1" dirty="0">
                <a:sym typeface="Wingdings" panose="05000000000000000000" pitchFamily="2" charset="2"/>
              </a:rPr>
              <a:t>writer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Wingdings" panose="05000000000000000000" pitchFamily="2" charset="2"/>
              </a:rPr>
              <a:t>writ</a:t>
            </a:r>
            <a:r>
              <a:rPr lang="en-US" altLang="en-US" i="1" u="sng" dirty="0">
                <a:sym typeface="Wingdings" panose="05000000000000000000" pitchFamily="2" charset="2"/>
              </a:rPr>
              <a:t>e</a:t>
            </a:r>
            <a:r>
              <a:rPr lang="en-US" altLang="en-US" i="1" dirty="0">
                <a:sym typeface="Wingdings" panose="05000000000000000000" pitchFamily="2" charset="2"/>
              </a:rPr>
              <a:t>r	</a:t>
            </a:r>
            <a:r>
              <a:rPr lang="en-US" altLang="en-US" dirty="0">
                <a:sym typeface="Wingdings" panose="05000000000000000000" pitchFamily="2" charset="2"/>
              </a:rPr>
              <a:t>	match</a:t>
            </a:r>
            <a:r>
              <a:rPr lang="en-US" altLang="en-US" i="1" dirty="0">
                <a:sym typeface="Wingdings" panose="05000000000000000000" pitchFamily="2" charset="2"/>
              </a:rPr>
              <a:t> e</a:t>
            </a:r>
            <a:r>
              <a:rPr lang="en-US" altLang="en-US" dirty="0">
                <a:sym typeface="Wingdings" panose="05000000000000000000" pitchFamily="2" charset="2"/>
              </a:rPr>
              <a:t>			 </a:t>
            </a:r>
            <a:r>
              <a:rPr lang="en-US" altLang="en-US" i="1" dirty="0">
                <a:sym typeface="Wingdings" panose="05000000000000000000" pitchFamily="2" charset="2"/>
              </a:rPr>
              <a:t>writ</a:t>
            </a:r>
            <a:r>
              <a:rPr lang="en-US" altLang="en-US" i="1" u="sng" dirty="0">
                <a:sym typeface="Wingdings" panose="05000000000000000000" pitchFamily="2" charset="2"/>
              </a:rPr>
              <a:t>e</a:t>
            </a:r>
            <a:r>
              <a:rPr lang="en-US" altLang="en-US" i="1" dirty="0"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Wingdings" panose="05000000000000000000" pitchFamily="2" charset="2"/>
              </a:rPr>
              <a:t>write</a:t>
            </a:r>
            <a:r>
              <a:rPr lang="en-US" altLang="en-US" i="1" u="sng" dirty="0">
                <a:sym typeface="Wingdings" panose="05000000000000000000" pitchFamily="2" charset="2"/>
              </a:rPr>
              <a:t>r</a:t>
            </a:r>
            <a:r>
              <a:rPr lang="en-US" altLang="en-US" i="1" dirty="0">
                <a:sym typeface="Wingdings" panose="05000000000000000000" pitchFamily="2" charset="2"/>
              </a:rPr>
              <a:t>	</a:t>
            </a:r>
            <a:r>
              <a:rPr lang="en-US" altLang="en-US" dirty="0">
                <a:sym typeface="Wingdings" panose="05000000000000000000" pitchFamily="2" charset="2"/>
              </a:rPr>
              <a:t>	match</a:t>
            </a:r>
            <a:r>
              <a:rPr lang="en-US" altLang="en-US" i="1" dirty="0">
                <a:sym typeface="Wingdings" panose="05000000000000000000" pitchFamily="2" charset="2"/>
              </a:rPr>
              <a:t> r</a:t>
            </a:r>
            <a:r>
              <a:rPr lang="en-US" altLang="en-US" dirty="0">
                <a:sym typeface="Wingdings" panose="05000000000000000000" pitchFamily="2" charset="2"/>
              </a:rPr>
              <a:t>			 </a:t>
            </a:r>
            <a:r>
              <a:rPr lang="en-US" altLang="en-US" i="1" dirty="0">
                <a:sym typeface="Wingdings" panose="05000000000000000000" pitchFamily="2" charset="2"/>
              </a:rPr>
              <a:t>write</a:t>
            </a:r>
            <a:r>
              <a:rPr lang="en-US" altLang="en-US" i="1" u="sng" dirty="0">
                <a:sym typeface="Wingdings" panose="05000000000000000000" pitchFamily="2" charset="2"/>
              </a:rPr>
              <a:t>r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>
                <a:sym typeface="Wingdings" panose="05000000000000000000" pitchFamily="2" charset="2"/>
              </a:rPr>
              <a:t>writer		</a:t>
            </a:r>
            <a:r>
              <a:rPr lang="en-US" altLang="en-US" dirty="0">
                <a:sym typeface="Wingdings" panose="05000000000000000000" pitchFamily="2" charset="2"/>
              </a:rPr>
              <a:t>insert </a:t>
            </a:r>
            <a:r>
              <a:rPr lang="en-US" altLang="en-US" i="1" dirty="0">
                <a:sym typeface="Wingdings" panose="05000000000000000000" pitchFamily="2" charset="2"/>
              </a:rPr>
              <a:t>s</a:t>
            </a:r>
            <a:r>
              <a:rPr lang="en-US" altLang="en-US" dirty="0">
                <a:sym typeface="Wingdings" panose="05000000000000000000" pitchFamily="2" charset="2"/>
              </a:rPr>
              <a:t>			 </a:t>
            </a:r>
            <a:r>
              <a:rPr lang="en-US" altLang="en-US" i="1" dirty="0">
                <a:sym typeface="Wingdings" panose="05000000000000000000" pitchFamily="2" charset="2"/>
              </a:rPr>
              <a:t>writer</a:t>
            </a:r>
            <a:r>
              <a:rPr lang="en-US" altLang="en-US" i="1" u="sng" dirty="0">
                <a:sym typeface="Wingdings" panose="05000000000000000000" pitchFamily="2" charset="2"/>
              </a:rPr>
              <a:t>s</a:t>
            </a:r>
            <a:endParaRPr lang="en-US" altLang="en-US" b="1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54275" name="Rectangle 3"/>
          <p:cNvSpPr txBox="1">
            <a:spLocks noChangeArrowheads="1"/>
          </p:cNvSpPr>
          <p:nvPr/>
        </p:nvSpPr>
        <p:spPr bwMode="auto">
          <a:xfrm>
            <a:off x="6700684" y="3338051"/>
            <a:ext cx="4498258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4888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D2CB6C"/>
              </a:buClr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7952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5A39D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163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89F5D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If each operation has cost of 1</a:t>
            </a:r>
          </a:p>
          <a:p>
            <a:pPr marL="11430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Edit Distance = 5</a:t>
            </a:r>
          </a:p>
          <a:p>
            <a:pPr marL="114300" indent="0" algn="ctr">
              <a:buNone/>
            </a:pPr>
            <a:endParaRPr lang="en-US" sz="2000" b="1" dirty="0">
              <a:solidFill>
                <a:srgbClr val="FF0000"/>
              </a:solidFill>
            </a:endParaRPr>
          </a:p>
          <a:p>
            <a:pPr marL="114300" indent="0" algn="ctr">
              <a:buNone/>
            </a:pPr>
            <a:r>
              <a:rPr lang="en-US" sz="2000" b="1" dirty="0">
                <a:solidFill>
                  <a:srgbClr val="00B050"/>
                </a:solidFill>
              </a:rPr>
              <a:t>If substitutions cost 2 (</a:t>
            </a:r>
            <a:r>
              <a:rPr lang="en-US" sz="2000" b="1" dirty="0" err="1">
                <a:solidFill>
                  <a:srgbClr val="00B050"/>
                </a:solidFill>
              </a:rPr>
              <a:t>Levenshtein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</a:p>
          <a:p>
            <a:pPr marL="11430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Edit Distance = 6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38685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643195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Minimum Edit Distance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8" y="1243572"/>
            <a:ext cx="10166611" cy="5462028"/>
          </a:xfrm>
        </p:spPr>
        <p:txBody>
          <a:bodyPr/>
          <a:lstStyle/>
          <a:p>
            <a:pPr marL="114300" indent="0" algn="just">
              <a:buNone/>
            </a:pPr>
            <a:r>
              <a:rPr lang="en-US" altLang="en-US" dirty="0"/>
              <a:t>But the space of all edit sequences is huge!</a:t>
            </a:r>
          </a:p>
          <a:p>
            <a:pPr lvl="1"/>
            <a:r>
              <a:rPr lang="en-US" dirty="0"/>
              <a:t>We can’t afford to navigate naïvely</a:t>
            </a:r>
          </a:p>
          <a:p>
            <a:pPr lvl="1"/>
            <a:r>
              <a:rPr lang="en-US" dirty="0"/>
              <a:t>Lots of distinct path wind up at the same state.</a:t>
            </a:r>
          </a:p>
          <a:p>
            <a:pPr lvl="2"/>
            <a:r>
              <a:rPr lang="en-US" dirty="0"/>
              <a:t>We don’t have to keep track of all of them</a:t>
            </a:r>
          </a:p>
          <a:p>
            <a:pPr lvl="2"/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Dynamic programming: </a:t>
            </a:r>
            <a:r>
              <a:rPr lang="en-US" dirty="0"/>
              <a:t>A bottom-up tabular computation of </a:t>
            </a:r>
            <a:r>
              <a:rPr lang="en-US" b="1" i="1" dirty="0">
                <a:solidFill>
                  <a:srgbClr val="00B050"/>
                </a:solidFill>
              </a:rPr>
              <a:t>D(</a:t>
            </a:r>
            <a:r>
              <a:rPr lang="en-US" b="1" i="1" dirty="0" err="1">
                <a:solidFill>
                  <a:srgbClr val="00B050"/>
                </a:solidFill>
              </a:rPr>
              <a:t>n,m</a:t>
            </a:r>
            <a:r>
              <a:rPr lang="en-US" b="1" i="1" dirty="0">
                <a:solidFill>
                  <a:srgbClr val="00B050"/>
                </a:solidFill>
              </a:rPr>
              <a:t>)</a:t>
            </a:r>
          </a:p>
          <a:p>
            <a:pPr lvl="1"/>
            <a:r>
              <a:rPr lang="en-US" sz="2200" dirty="0"/>
              <a:t>We compute </a:t>
            </a:r>
            <a:r>
              <a:rPr lang="en-US" sz="2200" i="1" dirty="0"/>
              <a:t>D(</a:t>
            </a:r>
            <a:r>
              <a:rPr lang="en-US" sz="2200" i="1" dirty="0" err="1"/>
              <a:t>i,j</a:t>
            </a:r>
            <a:r>
              <a:rPr lang="en-US" sz="2200" i="1" dirty="0"/>
              <a:t>)</a:t>
            </a:r>
            <a:r>
              <a:rPr lang="en-US" sz="2200" dirty="0"/>
              <a:t> for small </a:t>
            </a:r>
            <a:r>
              <a:rPr lang="en-US" sz="2200" i="1" dirty="0" err="1"/>
              <a:t>i,j</a:t>
            </a:r>
            <a:r>
              <a:rPr lang="en-US" sz="2200" i="1" dirty="0"/>
              <a:t> </a:t>
            </a:r>
          </a:p>
          <a:p>
            <a:pPr lvl="1"/>
            <a:r>
              <a:rPr lang="en-US" sz="2200" dirty="0"/>
              <a:t>And compute larger </a:t>
            </a:r>
            <a:r>
              <a:rPr lang="en-US" sz="2200" i="1" dirty="0"/>
              <a:t>D(</a:t>
            </a:r>
            <a:r>
              <a:rPr lang="en-US" sz="2200" i="1" dirty="0" err="1"/>
              <a:t>i,j</a:t>
            </a:r>
            <a:r>
              <a:rPr lang="en-US" sz="2200" i="1" dirty="0"/>
              <a:t>)</a:t>
            </a:r>
            <a:r>
              <a:rPr lang="en-US" sz="2200" dirty="0"/>
              <a:t> based on previously computed smaller values</a:t>
            </a:r>
          </a:p>
          <a:p>
            <a:pPr lvl="1"/>
            <a:r>
              <a:rPr lang="en-US" sz="2200" dirty="0"/>
              <a:t>i.e., compute D(</a:t>
            </a:r>
            <a:r>
              <a:rPr lang="en-US" sz="2200" i="1" dirty="0" err="1"/>
              <a:t>i,j</a:t>
            </a:r>
            <a:r>
              <a:rPr lang="en-US" sz="2200" dirty="0"/>
              <a:t>) for all </a:t>
            </a:r>
            <a:r>
              <a:rPr lang="en-US" sz="2200" i="1" dirty="0" err="1"/>
              <a:t>i</a:t>
            </a:r>
            <a:r>
              <a:rPr lang="en-US" sz="2200" dirty="0"/>
              <a:t> (0 &lt; </a:t>
            </a:r>
            <a:r>
              <a:rPr lang="en-US" sz="2200" i="1" dirty="0" err="1"/>
              <a:t>i</a:t>
            </a:r>
            <a:r>
              <a:rPr lang="en-US" sz="2200" dirty="0"/>
              <a:t> &lt; n)  and</a:t>
            </a:r>
            <a:r>
              <a:rPr lang="en-US" sz="2200" i="1" dirty="0"/>
              <a:t> j </a:t>
            </a:r>
            <a:r>
              <a:rPr lang="en-US" sz="2200" dirty="0"/>
              <a:t>(0 &lt; j &lt; m)</a:t>
            </a:r>
          </a:p>
          <a:p>
            <a:pPr lvl="1"/>
            <a:r>
              <a:rPr lang="en-US" altLang="en-US" sz="2400" dirty="0"/>
              <a:t>use a traceback algorithm to find the optimal alignment</a:t>
            </a:r>
            <a:endParaRPr lang="el-GR" altLang="en-US" sz="2400" dirty="0"/>
          </a:p>
          <a:p>
            <a:pPr marL="411163" lvl="1" indent="0">
              <a:buNone/>
            </a:pPr>
            <a:endParaRPr lang="en-US" altLang="en-US" sz="2200" dirty="0">
              <a:sym typeface="Wingdings" panose="05000000000000000000" pitchFamily="2" charset="2"/>
            </a:endParaRPr>
          </a:p>
          <a:p>
            <a:pPr marL="411163" lvl="1" indent="0">
              <a:buNone/>
            </a:pPr>
            <a:r>
              <a:rPr lang="en-US" altLang="en-US" dirty="0">
                <a:sym typeface="Wingdings" panose="05000000000000000000" pitchFamily="2" charset="2"/>
              </a:rPr>
              <a:t>Notice that we can solve </a:t>
            </a:r>
            <a:r>
              <a:rPr lang="en-US" altLang="en-US" i="1" dirty="0">
                <a:sym typeface="Wingdings" panose="05000000000000000000" pitchFamily="2" charset="2"/>
              </a:rPr>
              <a:t>D</a:t>
            </a:r>
            <a:r>
              <a:rPr lang="en-US" altLang="en-US" dirty="0">
                <a:sym typeface="Wingdings" panose="05000000000000000000" pitchFamily="2" charset="2"/>
              </a:rPr>
              <a:t>(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dirty="0" err="1">
                <a:sym typeface="Wingdings" panose="05000000000000000000" pitchFamily="2" charset="2"/>
              </a:rPr>
              <a:t>,</a:t>
            </a:r>
            <a:r>
              <a:rPr lang="en-US" altLang="en-US" i="1" dirty="0" err="1">
                <a:sym typeface="Wingdings" panose="05000000000000000000" pitchFamily="2" charset="2"/>
              </a:rPr>
              <a:t>j</a:t>
            </a:r>
            <a:r>
              <a:rPr lang="en-US" altLang="en-US" dirty="0">
                <a:sym typeface="Wingdings" panose="05000000000000000000" pitchFamily="2" charset="2"/>
              </a:rPr>
              <a:t>) for all combination of lengths of prefixes of </a:t>
            </a:r>
            <a:r>
              <a:rPr lang="en-US" altLang="en-US" i="1" dirty="0">
                <a:sym typeface="Wingdings" panose="05000000000000000000" pitchFamily="2" charset="2"/>
              </a:rPr>
              <a:t>X</a:t>
            </a:r>
            <a:r>
              <a:rPr lang="en-US" altLang="en-US" dirty="0">
                <a:sym typeface="Wingdings" panose="05000000000000000000" pitchFamily="2" charset="2"/>
              </a:rPr>
              <a:t> and </a:t>
            </a:r>
            <a:r>
              <a:rPr lang="en-US" altLang="en-US" i="1" dirty="0">
                <a:sym typeface="Wingdings" panose="05000000000000000000" pitchFamily="2" charset="2"/>
              </a:rPr>
              <a:t>Y</a:t>
            </a:r>
            <a:r>
              <a:rPr lang="en-US" altLang="en-US" dirty="0">
                <a:sym typeface="Wingdings" panose="05000000000000000000" pitchFamily="2" charset="2"/>
              </a:rPr>
              <a:t>.</a:t>
            </a:r>
          </a:p>
          <a:p>
            <a:pPr lvl="1"/>
            <a:endParaRPr lang="en-US" sz="22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z="180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128148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7" y="152400"/>
            <a:ext cx="10237379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Dynamic Programming Algorithm</a:t>
            </a:r>
            <a:endParaRPr lang="en-US" altLang="en-US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sp>
        <p:nvSpPr>
          <p:cNvPr id="28" name="Rectangle 3">
            <a:extLst>
              <a:ext uri="{FF2B5EF4-FFF2-40B4-BE49-F238E27FC236}">
                <a16:creationId xmlns:a16="http://schemas.microsoft.com/office/drawing/2014/main" id="{2FF3EB7C-154B-4804-BF6F-AD53B4A5C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0385" y="1260456"/>
            <a:ext cx="9699557" cy="5058702"/>
          </a:xfrm>
        </p:spPr>
        <p:txBody>
          <a:bodyPr/>
          <a:lstStyle/>
          <a:p>
            <a:pPr>
              <a:buFont typeface="Times New Roman" pitchFamily="18" charset="0"/>
              <a:buNone/>
            </a:pPr>
            <a:r>
              <a:rPr lang="en-US" altLang="en-US" sz="1600" b="1" dirty="0" err="1">
                <a:latin typeface="Courier New" pitchFamily="49" charset="0"/>
              </a:rPr>
              <a:t>EditDistance</a:t>
            </a:r>
            <a:r>
              <a:rPr lang="en-US" altLang="en-US" sz="1600" b="1" dirty="0">
                <a:latin typeface="Courier New" pitchFamily="49" charset="0"/>
              </a:rPr>
              <a:t>(x, y)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for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from 0 to 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	    d[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][0] = 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for j from 0 to m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	    d[0][j] = 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j</a:t>
            </a:r>
            <a:r>
              <a:rPr lang="en-US" altLang="en-US" sz="1600" b="1" dirty="0">
                <a:latin typeface="Courier New" pitchFamily="49" charset="0"/>
              </a:rPr>
              <a:t>;</a:t>
            </a:r>
          </a:p>
          <a:p>
            <a:pPr>
              <a:buFont typeface="Times New Roman" pitchFamily="18" charset="0"/>
              <a:buNone/>
            </a:pPr>
            <a:endParaRPr lang="en-US" altLang="en-US" sz="1600" b="1" dirty="0">
              <a:latin typeface="Courier New" pitchFamily="49" charset="0"/>
            </a:endParaRP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for </a:t>
            </a:r>
            <a:r>
              <a:rPr lang="en-US" altLang="en-US" sz="1600" b="1" dirty="0" err="1">
                <a:latin typeface="Courier New" pitchFamily="49" charset="0"/>
              </a:rPr>
              <a:t>i</a:t>
            </a:r>
            <a:r>
              <a:rPr lang="en-US" altLang="en-US" sz="1600" b="1" dirty="0">
                <a:latin typeface="Courier New" pitchFamily="49" charset="0"/>
              </a:rPr>
              <a:t> from 1 to 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for j from 1 to m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</a:rPr>
              <a:t>          if x[i-1] == y[j-1]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cost = 0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else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cost = 1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][j] = min( d[i-1][j] + 1,         // deletion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     d[</a:t>
            </a:r>
            <a:r>
              <a:rPr lang="en-US" altLang="en-US" sz="16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][j-1] + 1,         // insertion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                         d[i-1][j-1] + cost)    // substitution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600" b="1" dirty="0">
                <a:latin typeface="Courier New" pitchFamily="49" charset="0"/>
                <a:sym typeface="Symbol" pitchFamily="18" charset="2"/>
              </a:rPr>
              <a:t>	return d[n][m]</a:t>
            </a:r>
            <a:endParaRPr lang="en-US" altLang="en-US" sz="1600" b="1" dirty="0">
              <a:latin typeface="Courier New" pitchFamily="49" charset="0"/>
              <a:sym typeface="Math B" pitchFamily="2" charset="2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164603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2508621"/>
          </a:xfrm>
        </p:spPr>
        <p:txBody>
          <a:bodyPr/>
          <a:lstStyle/>
          <a:p>
            <a:pPr algn="just"/>
            <a:r>
              <a:rPr lang="en-US" altLang="en-US" dirty="0"/>
              <a:t>Given two strings: </a:t>
            </a:r>
            <a:r>
              <a:rPr lang="en-US" altLang="en-US" b="1" i="1" dirty="0">
                <a:solidFill>
                  <a:srgbClr val="00B050"/>
                </a:solidFill>
              </a:rPr>
              <a:t>EXECUTION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B050"/>
                </a:solidFill>
              </a:rPr>
              <a:t>INTENTION</a:t>
            </a:r>
            <a:r>
              <a:rPr lang="en-US" altLang="en-US" dirty="0"/>
              <a:t>, determine the minimum edit distance using dynamic programming.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28418"/>
              </p:ext>
            </p:extLst>
          </p:nvPr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Line 149">
            <a:extLst>
              <a:ext uri="{FF2B5EF4-FFF2-40B4-BE49-F238E27FC236}">
                <a16:creationId xmlns:a16="http://schemas.microsoft.com/office/drawing/2014/main" id="{0D07D4CE-5DBE-5D97-84C8-48EB1BC49FC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589007" y="3390893"/>
            <a:ext cx="634706" cy="632619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197178-66E3-96EB-9B71-FDFD9DE1D8DD}"/>
              </a:ext>
            </a:extLst>
          </p:cNvPr>
          <p:cNvSpPr txBox="1"/>
          <p:nvPr/>
        </p:nvSpPr>
        <p:spPr>
          <a:xfrm>
            <a:off x="4223713" y="4022316"/>
            <a:ext cx="526872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>
              <a:buFont typeface="Times New Roman" pitchFamily="18" charset="0"/>
              <a:buNone/>
            </a:pPr>
            <a:r>
              <a:rPr lang="en-US" altLang="en-US" sz="1200" b="1" dirty="0">
                <a:latin typeface="Courier New" pitchFamily="49" charset="0"/>
                <a:sym typeface="Symbol" pitchFamily="18" charset="2"/>
              </a:rPr>
              <a:t>d[</a:t>
            </a:r>
            <a:r>
              <a:rPr lang="en-US" altLang="en-US" sz="12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200" b="1" dirty="0">
                <a:latin typeface="Courier New" pitchFamily="49" charset="0"/>
                <a:sym typeface="Symbol" pitchFamily="18" charset="2"/>
              </a:rPr>
              <a:t>][j] = min( d[i-1][j] + 1,         // deletion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200" b="1" dirty="0">
                <a:latin typeface="Courier New" pitchFamily="49" charset="0"/>
                <a:sym typeface="Symbol" pitchFamily="18" charset="2"/>
              </a:rPr>
              <a:t>               d[</a:t>
            </a:r>
            <a:r>
              <a:rPr lang="en-US" altLang="en-US" sz="1200" b="1" dirty="0" err="1">
                <a:latin typeface="Courier New" pitchFamily="49" charset="0"/>
                <a:sym typeface="Symbol" pitchFamily="18" charset="2"/>
              </a:rPr>
              <a:t>i</a:t>
            </a:r>
            <a:r>
              <a:rPr lang="en-US" altLang="en-US" sz="1200" b="1" dirty="0">
                <a:latin typeface="Courier New" pitchFamily="49" charset="0"/>
                <a:sym typeface="Symbol" pitchFamily="18" charset="2"/>
              </a:rPr>
              <a:t>][j-1] + 1,         // insertion</a:t>
            </a:r>
          </a:p>
          <a:p>
            <a:pPr>
              <a:buFont typeface="Times New Roman" pitchFamily="18" charset="0"/>
              <a:buNone/>
            </a:pPr>
            <a:r>
              <a:rPr lang="en-US" altLang="en-US" sz="1200" b="1" dirty="0">
                <a:latin typeface="Courier New" pitchFamily="49" charset="0"/>
                <a:sym typeface="Symbol" pitchFamily="18" charset="2"/>
              </a:rPr>
              <a:t>               d[i-1][j-1] + cost)    // substitution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706067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2508621"/>
          </a:xfrm>
        </p:spPr>
        <p:txBody>
          <a:bodyPr/>
          <a:lstStyle/>
          <a:p>
            <a:pPr algn="just"/>
            <a:r>
              <a:rPr lang="en-US" altLang="en-US" dirty="0"/>
              <a:t>Given two strings: </a:t>
            </a:r>
            <a:r>
              <a:rPr lang="en-US" altLang="en-US" b="1" i="1" dirty="0">
                <a:solidFill>
                  <a:srgbClr val="00B050"/>
                </a:solidFill>
              </a:rPr>
              <a:t>EXECUTION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B050"/>
                </a:solidFill>
              </a:rPr>
              <a:t>INTENTION</a:t>
            </a:r>
            <a:r>
              <a:rPr lang="en-US" altLang="en-US" dirty="0"/>
              <a:t>, determine the minimum edit distance using dynamic programming.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0000246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2D37A4B-C6FE-40B3-AA0E-18507611E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3968" y="152400"/>
            <a:ext cx="100930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en-US" sz="4000" dirty="0"/>
              <a:t>Edit Distance: Example</a:t>
            </a:r>
            <a:endParaRPr lang="en-US" altLang="en-US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DC86524-D040-4E2C-8289-F6365D0955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29336" y="1227807"/>
            <a:ext cx="10207632" cy="2508621"/>
          </a:xfrm>
        </p:spPr>
        <p:txBody>
          <a:bodyPr/>
          <a:lstStyle/>
          <a:p>
            <a:pPr algn="just"/>
            <a:r>
              <a:rPr lang="en-US" altLang="en-US" dirty="0"/>
              <a:t>Given two strings: </a:t>
            </a:r>
            <a:r>
              <a:rPr lang="en-US" altLang="en-US" b="1" i="1" dirty="0">
                <a:solidFill>
                  <a:srgbClr val="00B050"/>
                </a:solidFill>
              </a:rPr>
              <a:t>EXECUTION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B050"/>
                </a:solidFill>
              </a:rPr>
              <a:t>INTENTION</a:t>
            </a:r>
            <a:r>
              <a:rPr lang="en-US" altLang="en-US" dirty="0"/>
              <a:t>, determine the minimum edit distance using dynamic programming.</a:t>
            </a:r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32B6A753-43E7-4559-A261-FE4F75B929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ln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7C12EDF3-00BE-453D-BAEE-628A9716B08B}" type="slidenum">
              <a:rPr lang="en-US" altLang="en-US" sz="1800">
                <a:solidFill>
                  <a:srgbClr val="FFFFFF"/>
                </a:solidFill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z="1800">
              <a:solidFill>
                <a:srgbClr val="FFFFFF"/>
              </a:solidFill>
            </a:endParaRPr>
          </a:p>
        </p:txBody>
      </p:sp>
      <p:graphicFrame>
        <p:nvGraphicFramePr>
          <p:cNvPr id="507906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226817"/>
              </p:ext>
            </p:extLst>
          </p:nvPr>
        </p:nvGraphicFramePr>
        <p:xfrm>
          <a:off x="2240324" y="2649534"/>
          <a:ext cx="6356471" cy="3395667"/>
        </p:xfrm>
        <a:graphic>
          <a:graphicData uri="http://schemas.openxmlformats.org/drawingml/2006/table">
            <a:tbl>
              <a:tblPr/>
              <a:tblGrid>
                <a:gridCol w="577861">
                  <a:extLst>
                    <a:ext uri="{9D8B030D-6E8A-4147-A177-3AD203B41FA5}">
                      <a16:colId xmlns:a16="http://schemas.microsoft.com/office/drawing/2014/main" val="10737040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77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86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2458595170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6.7|10.7|5.3|11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6.7|10.7|5.3|11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6.7|10.7|5.3|1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9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.3|9.1|23.2|1.2|2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4.6|22.3|12.6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6282</TotalTime>
  <Words>1805</Words>
  <Application>Microsoft Office PowerPoint</Application>
  <PresentationFormat>Widescreen</PresentationFormat>
  <Paragraphs>780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Calibri</vt:lpstr>
      <vt:lpstr>Calibri Light</vt:lpstr>
      <vt:lpstr>Cambria</vt:lpstr>
      <vt:lpstr>Cambria Math</vt:lpstr>
      <vt:lpstr>Courier New</vt:lpstr>
      <vt:lpstr>Times New Roman</vt:lpstr>
      <vt:lpstr>Wingdings</vt:lpstr>
      <vt:lpstr>Office Theme</vt:lpstr>
      <vt:lpstr>Adjacency</vt:lpstr>
      <vt:lpstr>CSC 301 – Design and Analysis of Algorithms</vt:lpstr>
      <vt:lpstr>What is Edit Distance?</vt:lpstr>
      <vt:lpstr>Why do we care?</vt:lpstr>
      <vt:lpstr>Edit Distance</vt:lpstr>
      <vt:lpstr>Minimum Edit Distance</vt:lpstr>
      <vt:lpstr>Edit Distance: Dynamic Programming Algorithm</vt:lpstr>
      <vt:lpstr>Edit Distance: Example</vt:lpstr>
      <vt:lpstr>Edit Distance: Example</vt:lpstr>
      <vt:lpstr>Edit Distance: Example</vt:lpstr>
      <vt:lpstr>Computing Alignments</vt:lpstr>
      <vt:lpstr>Edit Distance: Example</vt:lpstr>
      <vt:lpstr>Edit Distance: Example</vt:lpstr>
      <vt:lpstr>Edit Distance: Example</vt:lpstr>
      <vt:lpstr>Edit Distance Performance</vt:lpstr>
      <vt:lpstr>Some Interesting Properties</vt:lpstr>
      <vt:lpstr>Types of Edit Distance Metrics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301 – Design and Analysis of Algorithms</dc:title>
  <dc:creator>Hasan Jamal</dc:creator>
  <cp:lastModifiedBy>Hasan Jamal</cp:lastModifiedBy>
  <cp:revision>393</cp:revision>
  <dcterms:created xsi:type="dcterms:W3CDTF">2020-06-30T06:24:28Z</dcterms:created>
  <dcterms:modified xsi:type="dcterms:W3CDTF">2024-05-08T09:57:46Z</dcterms:modified>
</cp:coreProperties>
</file>