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8" r:id="rId38"/>
    <p:sldId id="299" r:id="rId39"/>
    <p:sldId id="300" r:id="rId40"/>
    <p:sldId id="301" r:id="rId41"/>
    <p:sldId id="303" r:id="rId42"/>
    <p:sldId id="304" r:id="rId43"/>
    <p:sldId id="305" r:id="rId44"/>
    <p:sldId id="306" r:id="rId45"/>
    <p:sldId id="308" r:id="rId46"/>
    <p:sldId id="309" r:id="rId4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54" y="57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F25804-4C5C-9C49-BBA7-D9B1BD5FF701}" type="slidenum">
              <a:rPr lang="en-US" sz="1200">
                <a:latin typeface="Times New Roman" charset="0"/>
              </a:rPr>
              <a:pPr eaLnBrk="1" hangingPunct="1"/>
              <a:t>3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99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ECCA89-A5DD-A944-BEC1-84FB0ED8C4F7}" type="slidenum">
              <a:rPr lang="en-US" sz="1200">
                <a:latin typeface="Times New Roman" charset="0"/>
              </a:rPr>
              <a:pPr eaLnBrk="1" hangingPunct="1"/>
              <a:t>14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9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B29DAE-10AC-604C-ABF0-147EF8026BC8}" type="slidenum">
              <a:rPr lang="en-US" sz="1200">
                <a:latin typeface="Times New Roman" charset="0"/>
              </a:rPr>
              <a:pPr eaLnBrk="1" hangingPunct="1"/>
              <a:t>15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81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5F6558-EF50-374F-9025-DE4D74279D40}" type="slidenum">
              <a:rPr lang="en-US" sz="1200">
                <a:latin typeface="Times New Roman" charset="0"/>
              </a:rPr>
              <a:pPr eaLnBrk="1" hangingPunct="1"/>
              <a:t>16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10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B118F-F12B-1047-AA0F-D5DAE421D35E}" type="slidenum">
              <a:rPr lang="en-US" sz="1200">
                <a:latin typeface="Times New Roman" charset="0"/>
              </a:rPr>
              <a:pPr eaLnBrk="1" hangingPunct="1"/>
              <a:t>17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33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F61A79-3BDF-CF42-A361-E6196373C124}" type="slidenum">
              <a:rPr lang="en-US" sz="1200">
                <a:latin typeface="Times New Roman" charset="0"/>
              </a:rPr>
              <a:pPr eaLnBrk="1" hangingPunct="1"/>
              <a:t>18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2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D214DB4-187E-B444-BD2D-02F187C1C4EE}" type="slidenum">
              <a:rPr lang="en-US" sz="1200">
                <a:latin typeface="Times New Roman" charset="0"/>
              </a:rPr>
              <a:pPr eaLnBrk="1" hangingPunct="1"/>
              <a:t>19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35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6F5684-3A12-FF40-B21C-35B15D554D7E}" type="slidenum">
              <a:rPr lang="en-US" sz="1200">
                <a:latin typeface="Times New Roman" charset="0"/>
              </a:rPr>
              <a:pPr eaLnBrk="1" hangingPunct="1"/>
              <a:t>20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9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B27134-9FBB-B643-AF93-A7465298A267}" type="slidenum">
              <a:rPr lang="en-US" sz="1200">
                <a:latin typeface="Times New Roman" charset="0"/>
              </a:rPr>
              <a:pPr eaLnBrk="1" hangingPunct="1"/>
              <a:t>21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03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F3F556-3409-C64E-BC04-58B3F427DFC3}" type="slidenum">
              <a:rPr lang="en-US" sz="1200">
                <a:latin typeface="Times New Roman" charset="0"/>
              </a:rPr>
              <a:pPr eaLnBrk="1" hangingPunct="1"/>
              <a:t>22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31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DDE07A-6584-A344-ACD0-8E5E026B013E}" type="slidenum">
              <a:rPr lang="en-US" sz="1200">
                <a:latin typeface="Times New Roman" charset="0"/>
              </a:rPr>
              <a:pPr eaLnBrk="1" hangingPunct="1"/>
              <a:t>23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13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09BE49-0F9C-5849-9564-3F4D6B34708C}" type="slidenum">
              <a:rPr lang="en-AU" sz="1200">
                <a:latin typeface="Times New Roman" charset="0"/>
              </a:rPr>
              <a:pPr eaLnBrk="1" hangingPunct="1"/>
              <a:t>4</a:t>
            </a:fld>
            <a:endParaRPr lang="en-AU" sz="12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56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22379F2-45D5-B746-AE3E-F5228C7C2201}" type="slidenum">
              <a:rPr lang="en-US" sz="1200">
                <a:latin typeface="Times New Roman" charset="0"/>
              </a:rPr>
              <a:pPr eaLnBrk="1" hangingPunct="1"/>
              <a:t>24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78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2F5F2-3FB3-4143-8BFB-D0D30C5F43CC}" type="slidenum">
              <a:rPr lang="en-US" sz="1200">
                <a:latin typeface="Times New Roman" charset="0"/>
              </a:rPr>
              <a:pPr eaLnBrk="1" hangingPunct="1"/>
              <a:t>25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3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CDA2F8-CA3F-5E4D-950A-D4457E950781}" type="slidenum">
              <a:rPr lang="en-US" sz="1200">
                <a:latin typeface="Times New Roman" charset="0"/>
              </a:rPr>
              <a:pPr eaLnBrk="1" hangingPunct="1"/>
              <a:t>26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10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12248D-EC03-7241-8188-636CB03F1DA9}" type="slidenum">
              <a:rPr lang="en-US" sz="1200">
                <a:latin typeface="Times New Roman" charset="0"/>
              </a:rPr>
              <a:pPr eaLnBrk="1" hangingPunct="1"/>
              <a:t>27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10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4341FB-9F4B-B243-8105-239001AC5789}" type="slidenum">
              <a:rPr lang="en-US" sz="1200">
                <a:latin typeface="Times New Roman" charset="0"/>
              </a:rPr>
              <a:pPr eaLnBrk="1" hangingPunct="1"/>
              <a:t>28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2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613307-2013-D142-A39D-6E8B36B90F4D}" type="slidenum">
              <a:rPr lang="en-US" sz="1200">
                <a:latin typeface="Times New Roman" charset="0"/>
              </a:rPr>
              <a:pPr eaLnBrk="1" hangingPunct="1"/>
              <a:t>29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39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C89CC9-2B31-2A46-A85C-C6CCA2679FD3}" type="slidenum">
              <a:rPr lang="en-US" sz="1200">
                <a:latin typeface="Times New Roman" charset="0"/>
              </a:rPr>
              <a:pPr eaLnBrk="1" hangingPunct="1"/>
              <a:t>30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69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554C2-D383-A349-9A1C-7B59383FFDCF}" type="slidenum">
              <a:rPr lang="en-US" sz="1200">
                <a:latin typeface="Times New Roman" charset="0"/>
              </a:rPr>
              <a:pPr eaLnBrk="1" hangingPunct="1"/>
              <a:t>31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877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9B05EE-C38C-434B-82CE-8A7399829321}" type="slidenum">
              <a:rPr lang="en-US" sz="1200">
                <a:latin typeface="Times New Roman" charset="0"/>
              </a:rPr>
              <a:pPr eaLnBrk="1" hangingPunct="1"/>
              <a:t>32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45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A70A3E-CB16-C642-BA97-256DC0841455}" type="slidenum">
              <a:rPr lang="en-US" sz="1200">
                <a:latin typeface="Times New Roman" charset="0"/>
              </a:rPr>
              <a:pPr eaLnBrk="1" hangingPunct="1"/>
              <a:t>33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96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CEF1BE-2DC5-B343-A260-DC6373C0B154}" type="slidenum">
              <a:rPr lang="en-AU" sz="1200">
                <a:latin typeface="Times New Roman" charset="0"/>
              </a:rPr>
              <a:pPr eaLnBrk="1" hangingPunct="1"/>
              <a:t>5</a:t>
            </a:fld>
            <a:endParaRPr lang="en-AU" sz="12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116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3495F-DFA9-FE49-8CAC-01E22B9B5AA8}" type="slidenum">
              <a:rPr lang="en-US" sz="1200">
                <a:latin typeface="Times New Roman" charset="0"/>
              </a:rPr>
              <a:pPr eaLnBrk="1" hangingPunct="1"/>
              <a:t>34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3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3F203B-EAD0-4A43-A018-6149E1DBE114}" type="slidenum">
              <a:rPr lang="en-US" sz="1200">
                <a:latin typeface="Times New Roman" charset="0"/>
              </a:rPr>
              <a:pPr eaLnBrk="1" hangingPunct="1"/>
              <a:t>35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41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90C36E-8584-E34E-8708-54E6C465245B}" type="slidenum">
              <a:rPr lang="en-US" sz="1200">
                <a:latin typeface="Times New Roman" charset="0"/>
              </a:rPr>
              <a:pPr eaLnBrk="1" hangingPunct="1"/>
              <a:t>36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687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44599C-FE0F-C44C-A685-40D00AD0B222}" type="slidenum">
              <a:rPr lang="en-US" sz="1200">
                <a:latin typeface="Times New Roman" charset="0"/>
              </a:rPr>
              <a:pPr eaLnBrk="1" hangingPunct="1"/>
              <a:t>37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12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799C0-1D21-C546-A2C1-5CDF0B28679C}" type="slidenum">
              <a:rPr lang="en-US" sz="1200">
                <a:latin typeface="Times New Roman" charset="0"/>
              </a:rPr>
              <a:pPr eaLnBrk="1" hangingPunct="1"/>
              <a:t>38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77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6ACE9D-496D-CB43-9B7A-2C60410379E2}" type="slidenum">
              <a:rPr lang="en-US" sz="1200">
                <a:latin typeface="Times New Roman" charset="0"/>
              </a:rPr>
              <a:pPr eaLnBrk="1" hangingPunct="1"/>
              <a:t>39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786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8F8F9F-1749-C441-B977-835FD1B3819E}" type="slidenum">
              <a:rPr lang="en-US" sz="1200">
                <a:latin typeface="Times New Roman" charset="0"/>
              </a:rPr>
              <a:pPr eaLnBrk="1" hangingPunct="1"/>
              <a:t>41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90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2E16365-BA1C-2042-BFFE-C7CABA87F3AB}" type="slidenum">
              <a:rPr lang="en-US" sz="1200">
                <a:latin typeface="Times New Roman" charset="0"/>
              </a:rPr>
              <a:pPr eaLnBrk="1" hangingPunct="1"/>
              <a:t>42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407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70A3FB-4E77-624F-8AF0-EA6182672F28}" type="slidenum">
              <a:rPr lang="en-US" sz="1200">
                <a:latin typeface="Times New Roman" charset="0"/>
              </a:rPr>
              <a:pPr eaLnBrk="1" hangingPunct="1"/>
              <a:t>43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957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C3B409-6B36-3E41-93F6-57C87164611C}" type="slidenum">
              <a:rPr lang="en-US" sz="1200">
                <a:latin typeface="Times New Roman" charset="0"/>
              </a:rPr>
              <a:pPr eaLnBrk="1" hangingPunct="1"/>
              <a:t>44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93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7F30F1-BC6E-3D45-B45F-DEF708F84D66}" type="slidenum">
              <a:rPr lang="en-AU" sz="1200">
                <a:latin typeface="Times New Roman" charset="0"/>
              </a:rPr>
              <a:pPr eaLnBrk="1" hangingPunct="1"/>
              <a:t>6</a:t>
            </a:fld>
            <a:endParaRPr lang="en-AU" sz="12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9294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BD03D5-9613-464E-91CC-F91C04A1E731}" type="slidenum">
              <a:rPr lang="en-US" sz="1200">
                <a:latin typeface="Times New Roman" charset="0"/>
              </a:rPr>
              <a:pPr eaLnBrk="1" hangingPunct="1"/>
              <a:t>45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8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A5B758-5F32-7D45-A40E-FDA3918C9C14}" type="slidenum">
              <a:rPr lang="en-US" sz="1200">
                <a:latin typeface="Times New Roman" charset="0"/>
              </a:rPr>
              <a:pPr eaLnBrk="1" hangingPunct="1"/>
              <a:t>7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5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8B0CBE7-615E-C242-BE4C-921B30EEC565}" type="slidenum">
              <a:rPr lang="en-US" sz="1200">
                <a:latin typeface="Times New Roman" charset="0"/>
              </a:rPr>
              <a:pPr eaLnBrk="1" hangingPunct="1"/>
              <a:t>8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4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F82D5D-A1DC-BE43-ADF2-EAA0B58D8D2E}" type="slidenum">
              <a:rPr lang="en-US" sz="1200">
                <a:latin typeface="Times New Roman" charset="0"/>
              </a:rPr>
              <a:pPr eaLnBrk="1" hangingPunct="1"/>
              <a:t>9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6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7B1004-62D7-5342-B282-5953BC947374}" type="slidenum">
              <a:rPr lang="en-US" sz="1200">
                <a:latin typeface="Times New Roman" charset="0"/>
              </a:rPr>
              <a:pPr eaLnBrk="1" hangingPunct="1"/>
              <a:t>10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9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899469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8994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7F7D36-5828-0247-93E9-6EA1E2DE00A7}" type="slidenum">
              <a:rPr lang="en-US" sz="1200">
                <a:latin typeface="Times New Roman" charset="0"/>
              </a:rPr>
              <a:pPr eaLnBrk="1" hangingPunct="1"/>
              <a:t>13</a:t>
            </a:fld>
            <a:endParaRPr lang="en-US" sz="1200" dirty="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2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450"/>
            <a:ext cx="7772400" cy="628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2004 Introduction to Machine Learning © The MIT Press (V1.1)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EA4A9-60CF-F641-BA23-2E9A1A1F7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Times New Roman" pitchFamily="18" charset="0"/>
              </a:rPr>
              <a:t>Data Mining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Week 5: Artificial Neural Networks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Pabitra</a:t>
            </a: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 </a:t>
            </a:r>
            <a:r>
              <a:rPr kumimoji="0" lang="en-US" sz="1400" b="1" u="none" strike="noStrike" kern="1200" cap="none" spc="0" normalizeH="0" baseline="0" noProof="0" dirty="0" err="1" smtClean="0">
                <a:ln>
                  <a:noFill/>
                </a:ln>
                <a:solidFill>
                  <a:srgbClr val="353C5F"/>
                </a:solidFill>
                <a:effectLst/>
                <a:uLnTx/>
                <a:uFillTx/>
                <a:latin typeface="Century Gothic" pitchFamily="34" charset="0"/>
                <a:cs typeface="Arial" pitchFamily="34" charset="0"/>
              </a:rPr>
              <a:t>Mitra</a:t>
            </a:r>
            <a:endParaRPr kumimoji="0" lang="en-US" sz="1400" b="1" u="none" strike="noStrike" kern="1200" cap="none" spc="0" normalizeH="0" baseline="0" noProof="0" dirty="0" smtClean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Computer Science and Engineering, IIT </a:t>
            </a:r>
            <a:r>
              <a:rPr lang="en-US" sz="1200" b="1" dirty="0" err="1" smtClean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Kharagpur</a:t>
            </a:r>
            <a:endParaRPr kumimoji="0" lang="en-US" sz="1200" b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Decision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surface </a:t>
            </a:r>
            <a:r>
              <a:rPr lang="en-US" sz="3600" dirty="0">
                <a:latin typeface="Comic Sans MS" charset="0"/>
                <a:cs typeface="Comic Sans MS" charset="0"/>
              </a:rPr>
              <a:t>of a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perceptron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152400" y="857250"/>
            <a:ext cx="8991600" cy="354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5593" tIns="42045" rIns="85593" bIns="42045"/>
          <a:lstStyle/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0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Decision surface is a </a:t>
            </a:r>
            <a:r>
              <a:rPr lang="en-US" sz="2000" dirty="0" err="1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hyperplane</a:t>
            </a:r>
            <a:r>
              <a:rPr lang="en-US" sz="20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 given by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0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2D case: the decision surface is a line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0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Represents many useful functions: for example, </a:t>
            </a:r>
            <a:r>
              <a:rPr lang="en-US" sz="20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000" baseline="-25000" dirty="0">
                <a:latin typeface="+mn-lt"/>
                <a:ea typeface="+mn-ea"/>
                <a:cs typeface="Arial" charset="0"/>
              </a:rPr>
              <a:t>1</a:t>
            </a:r>
            <a:r>
              <a:rPr lang="en-US" sz="2000" dirty="0">
                <a:latin typeface="+mn-lt"/>
                <a:ea typeface="+mn-ea"/>
                <a:cs typeface="Arial" charset="0"/>
              </a:rPr>
              <a:t> </a:t>
            </a:r>
            <a:r>
              <a:rPr lang="en-US" sz="2000" dirty="0">
                <a:latin typeface="+mn-lt"/>
                <a:ea typeface="+mn-ea"/>
                <a:cs typeface="Arial" charset="0"/>
                <a:sym typeface="Symbol" pitchFamily="18" charset="2"/>
              </a:rPr>
              <a:t></a:t>
            </a:r>
            <a:r>
              <a:rPr lang="en-US" sz="2000" dirty="0">
                <a:latin typeface="+mn-lt"/>
                <a:ea typeface="+mn-ea"/>
                <a:cs typeface="Arial" charset="0"/>
              </a:rPr>
              <a:t> </a:t>
            </a:r>
            <a:r>
              <a:rPr lang="en-US" sz="20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000" baseline="-25000" dirty="0">
                <a:latin typeface="+mn-lt"/>
                <a:ea typeface="+mn-ea"/>
                <a:cs typeface="Arial" charset="0"/>
              </a:rPr>
              <a:t>2 </a:t>
            </a:r>
            <a:r>
              <a:rPr lang="en-US" sz="2000" dirty="0" smtClean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?</a:t>
            </a:r>
            <a:endParaRPr lang="en-US" sz="2000" i="1" dirty="0">
              <a:latin typeface="+mn-lt"/>
              <a:ea typeface="+mn-ea"/>
              <a:cs typeface="Arial" charset="0"/>
            </a:endParaRP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0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000" baseline="-25000" dirty="0">
                <a:latin typeface="+mn-lt"/>
                <a:ea typeface="+mn-ea"/>
                <a:cs typeface="Arial" charset="0"/>
              </a:rPr>
              <a:t>1</a:t>
            </a:r>
            <a:r>
              <a:rPr lang="en-US" sz="2000" dirty="0">
                <a:latin typeface="+mn-lt"/>
                <a:ea typeface="+mn-ea"/>
                <a:cs typeface="Arial" charset="0"/>
              </a:rPr>
              <a:t> </a:t>
            </a:r>
            <a:r>
              <a:rPr lang="en-US" sz="2000" dirty="0">
                <a:latin typeface="+mn-lt"/>
                <a:ea typeface="+mn-ea"/>
                <a:cs typeface="Arial" charset="0"/>
                <a:sym typeface="Symbol" pitchFamily="18" charset="2"/>
              </a:rPr>
              <a:t></a:t>
            </a:r>
            <a:r>
              <a:rPr lang="en-US" sz="2000" dirty="0">
                <a:latin typeface="+mn-lt"/>
                <a:ea typeface="+mn-ea"/>
                <a:cs typeface="Arial" charset="0"/>
              </a:rPr>
              <a:t> </a:t>
            </a:r>
            <a:r>
              <a:rPr lang="en-US" sz="20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000" baseline="-25000" dirty="0">
                <a:latin typeface="+mn-lt"/>
                <a:ea typeface="+mn-ea"/>
                <a:cs typeface="Arial" charset="0"/>
              </a:rPr>
              <a:t>2 </a:t>
            </a:r>
            <a:r>
              <a:rPr lang="en-US" sz="20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?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0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000" baseline="-25000" dirty="0">
                <a:latin typeface="+mn-lt"/>
                <a:ea typeface="+mn-ea"/>
                <a:cs typeface="Arial" charset="0"/>
              </a:rPr>
              <a:t>1</a:t>
            </a:r>
            <a:r>
              <a:rPr lang="en-US" sz="2000" dirty="0">
                <a:latin typeface="+mn-lt"/>
                <a:ea typeface="+mn-ea"/>
                <a:cs typeface="Arial" charset="0"/>
              </a:rPr>
              <a:t> XOR</a:t>
            </a:r>
            <a:r>
              <a:rPr lang="en-US" sz="20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en-US" sz="2000" i="1" dirty="0">
                <a:latin typeface="+mn-lt"/>
                <a:ea typeface="+mn-ea"/>
                <a:cs typeface="Arial" charset="0"/>
              </a:rPr>
              <a:t>x</a:t>
            </a:r>
            <a:r>
              <a:rPr lang="en-US" sz="2000" baseline="-25000" dirty="0">
                <a:latin typeface="+mn-lt"/>
                <a:ea typeface="+mn-ea"/>
                <a:cs typeface="Arial" charset="0"/>
              </a:rPr>
              <a:t>2 </a:t>
            </a:r>
            <a:r>
              <a:rPr lang="en-US" sz="2000" dirty="0" smtClean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?</a:t>
            </a:r>
            <a:r>
              <a:rPr lang="en-US" sz="20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		Not linearly separable!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defRPr/>
            </a:pPr>
            <a:endParaRPr lang="en-US" sz="2000" dirty="0">
              <a:solidFill>
                <a:srgbClr val="000066"/>
              </a:solidFill>
              <a:latin typeface="+mn-lt"/>
              <a:ea typeface="+mn-ea"/>
              <a:cs typeface="Arial" charset="0"/>
            </a:endParaRP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defRPr/>
            </a:pPr>
            <a:endParaRPr lang="en-US" sz="2000" dirty="0">
              <a:solidFill>
                <a:srgbClr val="000066"/>
              </a:solidFill>
              <a:latin typeface="+mn-lt"/>
              <a:ea typeface="+mn-ea"/>
              <a:cs typeface="Arial" charset="0"/>
            </a:endParaRP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pitchFamily="18" charset="2"/>
              <a:buChar char="&lt;"/>
              <a:defRPr/>
            </a:pPr>
            <a:r>
              <a:rPr lang="en-US" sz="20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Generalization to higher dimensions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  <a:defRPr/>
            </a:pPr>
            <a:r>
              <a:rPr lang="en-US" sz="2000" dirty="0" err="1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Hyperplanes</a:t>
            </a:r>
            <a:r>
              <a:rPr lang="en-US" sz="2000" dirty="0">
                <a:solidFill>
                  <a:srgbClr val="000066"/>
                </a:solidFill>
                <a:latin typeface="+mn-lt"/>
                <a:ea typeface="+mn-ea"/>
                <a:cs typeface="Arial" charset="0"/>
              </a:rPr>
              <a:t> as decision surfaces</a:t>
            </a:r>
          </a:p>
        </p:txBody>
      </p:sp>
      <p:graphicFrame>
        <p:nvGraphicFramePr>
          <p:cNvPr id="4096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791200" y="800101"/>
          <a:ext cx="1214438" cy="54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4" imgW="710891" imgH="431613" progId="Equation.3">
                  <p:embed/>
                </p:oleObj>
              </mc:Choice>
              <mc:Fallback>
                <p:oleObj name="Equation" r:id="rId4" imgW="710891" imgH="431613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800101"/>
                        <a:ext cx="1214438" cy="54530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5105400" y="3105150"/>
            <a:ext cx="914400" cy="1107282"/>
            <a:chOff x="432" y="2960"/>
            <a:chExt cx="576" cy="930"/>
          </a:xfrm>
        </p:grpSpPr>
        <p:sp>
          <p:nvSpPr>
            <p:cNvPr id="40976" name="Line 71"/>
            <p:cNvSpPr>
              <a:spLocks noChangeShapeType="1"/>
            </p:cNvSpPr>
            <p:nvPr/>
          </p:nvSpPr>
          <p:spPr bwMode="auto">
            <a:xfrm flipV="1">
              <a:off x="455" y="2960"/>
              <a:ext cx="0" cy="52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77" name="Line 72"/>
            <p:cNvSpPr>
              <a:spLocks noChangeShapeType="1"/>
            </p:cNvSpPr>
            <p:nvPr/>
          </p:nvSpPr>
          <p:spPr bwMode="auto">
            <a:xfrm>
              <a:off x="455" y="3488"/>
              <a:ext cx="553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78" name="Oval 73"/>
            <p:cNvSpPr>
              <a:spLocks noChangeArrowheads="1"/>
            </p:cNvSpPr>
            <p:nvPr/>
          </p:nvSpPr>
          <p:spPr bwMode="auto">
            <a:xfrm>
              <a:off x="432" y="3075"/>
              <a:ext cx="67" cy="4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79" name="Oval 74"/>
            <p:cNvSpPr>
              <a:spLocks noChangeArrowheads="1"/>
            </p:cNvSpPr>
            <p:nvPr/>
          </p:nvSpPr>
          <p:spPr bwMode="auto">
            <a:xfrm>
              <a:off x="768" y="3056"/>
              <a:ext cx="67" cy="4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80" name="Oval 75"/>
            <p:cNvSpPr>
              <a:spLocks noChangeArrowheads="1"/>
            </p:cNvSpPr>
            <p:nvPr/>
          </p:nvSpPr>
          <p:spPr bwMode="auto">
            <a:xfrm>
              <a:off x="432" y="3448"/>
              <a:ext cx="67" cy="4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81" name="Oval 76"/>
            <p:cNvSpPr>
              <a:spLocks noChangeArrowheads="1"/>
            </p:cNvSpPr>
            <p:nvPr/>
          </p:nvSpPr>
          <p:spPr bwMode="auto">
            <a:xfrm>
              <a:off x="774" y="3454"/>
              <a:ext cx="67" cy="4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6096000" y="2266950"/>
            <a:ext cx="1565275" cy="983457"/>
            <a:chOff x="2332" y="1717"/>
            <a:chExt cx="986" cy="826"/>
          </a:xfrm>
        </p:grpSpPr>
        <p:sp>
          <p:nvSpPr>
            <p:cNvPr id="40974" name="Text Box 47"/>
            <p:cNvSpPr txBox="1">
              <a:spLocks noChangeArrowheads="1"/>
            </p:cNvSpPr>
            <p:nvPr/>
          </p:nvSpPr>
          <p:spPr bwMode="auto">
            <a:xfrm>
              <a:off x="2332" y="2233"/>
              <a:ext cx="98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>
                  <a:latin typeface="Symbol" charset="0"/>
                </a:rPr>
                <a:t>-</a:t>
              </a:r>
              <a:r>
                <a:rPr lang="en-US" sz="1800"/>
                <a:t>1.5+</a:t>
              </a:r>
              <a:r>
                <a:rPr lang="en-US" sz="1800" i="1"/>
                <a:t>x</a:t>
              </a:r>
              <a:r>
                <a:rPr lang="en-US" sz="1800" baseline="-25000"/>
                <a:t>1</a:t>
              </a:r>
              <a:r>
                <a:rPr lang="en-US" sz="1800"/>
                <a:t>+</a:t>
              </a:r>
              <a:r>
                <a:rPr lang="en-US" sz="1800" i="1"/>
                <a:t>x</a:t>
              </a:r>
              <a:r>
                <a:rPr lang="en-US" sz="1800" baseline="-25000"/>
                <a:t>2</a:t>
              </a:r>
              <a:r>
                <a:rPr lang="en-US" sz="1800"/>
                <a:t>=0</a:t>
              </a:r>
            </a:p>
          </p:txBody>
        </p:sp>
        <p:sp>
          <p:nvSpPr>
            <p:cNvPr id="40975" name="Line 48"/>
            <p:cNvSpPr>
              <a:spLocks noChangeShapeType="1"/>
            </p:cNvSpPr>
            <p:nvPr/>
          </p:nvSpPr>
          <p:spPr bwMode="auto">
            <a:xfrm>
              <a:off x="2460" y="1717"/>
              <a:ext cx="534" cy="5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6153151" y="1926432"/>
            <a:ext cx="1444625" cy="1204913"/>
            <a:chOff x="2347" y="1595"/>
            <a:chExt cx="910" cy="1012"/>
          </a:xfrm>
        </p:grpSpPr>
        <p:sp>
          <p:nvSpPr>
            <p:cNvPr id="40968" name="Line 45"/>
            <p:cNvSpPr>
              <a:spLocks noChangeShapeType="1"/>
            </p:cNvSpPr>
            <p:nvPr/>
          </p:nvSpPr>
          <p:spPr bwMode="auto">
            <a:xfrm flipV="1">
              <a:off x="2383" y="1595"/>
              <a:ext cx="0" cy="60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69" name="Line 46"/>
            <p:cNvSpPr>
              <a:spLocks noChangeShapeType="1"/>
            </p:cNvSpPr>
            <p:nvPr/>
          </p:nvSpPr>
          <p:spPr bwMode="auto">
            <a:xfrm>
              <a:off x="2383" y="2208"/>
              <a:ext cx="874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0970" name="Oval 56"/>
            <p:cNvSpPr>
              <a:spLocks noChangeArrowheads="1"/>
            </p:cNvSpPr>
            <p:nvPr/>
          </p:nvSpPr>
          <p:spPr bwMode="auto">
            <a:xfrm>
              <a:off x="2347" y="2171"/>
              <a:ext cx="67" cy="4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71" name="Oval 57"/>
            <p:cNvSpPr>
              <a:spLocks noChangeArrowheads="1"/>
            </p:cNvSpPr>
            <p:nvPr/>
          </p:nvSpPr>
          <p:spPr bwMode="auto">
            <a:xfrm>
              <a:off x="2347" y="1795"/>
              <a:ext cx="67" cy="4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72" name="Oval 58"/>
            <p:cNvSpPr>
              <a:spLocks noChangeArrowheads="1"/>
            </p:cNvSpPr>
            <p:nvPr/>
          </p:nvSpPr>
          <p:spPr bwMode="auto">
            <a:xfrm>
              <a:off x="2735" y="2171"/>
              <a:ext cx="67" cy="43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973" name="Oval 59"/>
            <p:cNvSpPr>
              <a:spLocks noChangeArrowheads="1"/>
            </p:cNvSpPr>
            <p:nvPr/>
          </p:nvSpPr>
          <p:spPr bwMode="auto">
            <a:xfrm>
              <a:off x="2735" y="1795"/>
              <a:ext cx="67" cy="43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967" name="Slide Number Placeholder 2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3CEB67-4623-3848-82AC-F3875B3C721A}" type="slidenum">
              <a:rPr lang="en-US" sz="1400">
                <a:latin typeface="Times New Roman" charset="0"/>
              </a:rPr>
              <a:pPr eaLnBrk="1" hangingPunct="1"/>
              <a:t>10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4686300"/>
            <a:ext cx="2895600" cy="3429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BF90B46D-A59D-5A4D-AAB6-E13304576F84}" type="slidenum">
              <a:rPr lang="tr-TR" sz="1400">
                <a:latin typeface="Times New Roman" charset="0"/>
              </a:rPr>
              <a:pPr algn="ctr" eaLnBrk="1" hangingPunct="1"/>
              <a:t>11</a:t>
            </a:fld>
            <a:endParaRPr lang="tr-TR" sz="1400">
              <a:latin typeface="Times New Roman" charset="0"/>
            </a:endParaRPr>
          </a:p>
        </p:txBody>
      </p:sp>
      <p:pic>
        <p:nvPicPr>
          <p:cNvPr id="43010" name="Picture 9" descr="Per2-and_c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750"/>
            <a:ext cx="7618412" cy="287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tr-TR" sz="3600" dirty="0">
                <a:latin typeface="Comic Sans MS" charset="0"/>
                <a:cs typeface="Comic Sans MS" charset="0"/>
              </a:rPr>
              <a:t>Learning Boolean AND</a:t>
            </a:r>
          </a:p>
        </p:txBody>
      </p:sp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8150"/>
            <a:ext cx="1828800" cy="143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4686300"/>
            <a:ext cx="2895600" cy="3429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0C2F24A3-61AC-C74A-B52B-F27909E95F51}" type="slidenum">
              <a:rPr lang="tr-TR" sz="1400">
                <a:latin typeface="Times New Roman" charset="0"/>
              </a:rPr>
              <a:pPr algn="ctr" eaLnBrk="1" hangingPunct="1"/>
              <a:t>12</a:t>
            </a:fld>
            <a:endParaRPr lang="tr-TR" sz="14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>
                <a:latin typeface="Comic Sans MS" charset="0"/>
                <a:cs typeface="Comic Sans MS" charset="0"/>
              </a:rPr>
              <a:t>XOR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514350"/>
            <a:ext cx="3810000" cy="2209800"/>
          </a:xfrm>
        </p:spPr>
        <p:txBody>
          <a:bodyPr>
            <a:normAutofit fontScale="92500" lnSpcReduction="20000"/>
          </a:bodyPr>
          <a:lstStyle/>
          <a:p>
            <a:endParaRPr lang="tr-TR" sz="2000">
              <a:latin typeface="Times New Roman" charset="0"/>
            </a:endParaRPr>
          </a:p>
          <a:p>
            <a:endParaRPr lang="tr-TR" sz="2000">
              <a:latin typeface="Times New Roman" charset="0"/>
            </a:endParaRPr>
          </a:p>
          <a:p>
            <a:endParaRPr lang="tr-TR" sz="2000">
              <a:latin typeface="Times New Roman" charset="0"/>
            </a:endParaRPr>
          </a:p>
          <a:p>
            <a:endParaRPr lang="tr-TR" sz="2000">
              <a:latin typeface="Times New Roman" charset="0"/>
            </a:endParaRPr>
          </a:p>
          <a:p>
            <a:endParaRPr lang="tr-TR" sz="2000">
              <a:latin typeface="Times New Roman" charset="0"/>
            </a:endParaRPr>
          </a:p>
          <a:p>
            <a:pPr>
              <a:buFontTx/>
              <a:buNone/>
            </a:pPr>
            <a:endParaRPr lang="en-US" sz="2000">
              <a:latin typeface="Times New Roman" charset="0"/>
            </a:endParaRPr>
          </a:p>
          <a:p>
            <a:r>
              <a:rPr lang="tr-TR" sz="2000">
                <a:latin typeface="Times New Roman" charset="0"/>
              </a:rPr>
              <a:t>No </a:t>
            </a:r>
            <a:r>
              <a:rPr lang="tr-TR" sz="2000" i="1">
                <a:latin typeface="Times New Roman" charset="0"/>
              </a:rPr>
              <a:t>w</a:t>
            </a:r>
            <a:r>
              <a:rPr lang="tr-TR" sz="2000" baseline="-25000">
                <a:latin typeface="Times New Roman" charset="0"/>
              </a:rPr>
              <a:t>0</a:t>
            </a:r>
            <a:r>
              <a:rPr lang="tr-TR" sz="2000">
                <a:latin typeface="Times New Roman" charset="0"/>
              </a:rPr>
              <a:t>, </a:t>
            </a:r>
            <a:r>
              <a:rPr lang="tr-TR" sz="2000" i="1">
                <a:latin typeface="Times New Roman" charset="0"/>
              </a:rPr>
              <a:t>w</a:t>
            </a:r>
            <a:r>
              <a:rPr lang="tr-TR" sz="2000" baseline="-25000">
                <a:latin typeface="Times New Roman" charset="0"/>
              </a:rPr>
              <a:t>1</a:t>
            </a:r>
            <a:r>
              <a:rPr lang="tr-TR" sz="2000">
                <a:latin typeface="Times New Roman" charset="0"/>
              </a:rPr>
              <a:t>, </a:t>
            </a:r>
            <a:r>
              <a:rPr lang="tr-TR" sz="2000" i="1">
                <a:latin typeface="Times New Roman" charset="0"/>
              </a:rPr>
              <a:t>w</a:t>
            </a:r>
            <a:r>
              <a:rPr lang="tr-TR" sz="2000" baseline="-25000">
                <a:latin typeface="Times New Roman" charset="0"/>
              </a:rPr>
              <a:t>2</a:t>
            </a:r>
            <a:r>
              <a:rPr lang="tr-TR" sz="2000">
                <a:latin typeface="Times New Roman" charset="0"/>
              </a:rPr>
              <a:t> satisfy: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5" y="914400"/>
            <a:ext cx="1576386" cy="120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8" descr="Per-xor_c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97732"/>
            <a:ext cx="3024188" cy="214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4643438" y="3489722"/>
            <a:ext cx="40703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tr-TR">
                <a:latin typeface="Lucida Bright" charset="0"/>
              </a:rPr>
              <a:t>(Minsky and Papert, 1969)</a:t>
            </a:r>
          </a:p>
        </p:txBody>
      </p:sp>
      <p:graphicFrame>
        <p:nvGraphicFramePr>
          <p:cNvPr id="44039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2876550"/>
          <a:ext cx="2951162" cy="1350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5" imgW="1498600" imgH="914400" progId="Equation.3">
                  <p:embed/>
                </p:oleObj>
              </mc:Choice>
              <mc:Fallback>
                <p:oleObj name="Equation" r:id="rId5" imgW="1498600" imgH="9144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76550"/>
                        <a:ext cx="2951162" cy="1350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Boolean functions</a:t>
            </a: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152400" y="1085850"/>
            <a:ext cx="89916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93" tIns="42045" rIns="85593" bIns="42045"/>
          <a:lstStyle/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dirty="0">
                <a:solidFill>
                  <a:srgbClr val="000066"/>
                </a:solidFill>
                <a:latin typeface="Tahoma" charset="0"/>
              </a:rPr>
              <a:t>Solution: 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dirty="0">
                <a:solidFill>
                  <a:srgbClr val="000066"/>
                </a:solidFill>
                <a:latin typeface="Tahoma" charset="0"/>
              </a:rPr>
              <a:t>network of </a:t>
            </a:r>
            <a:r>
              <a:rPr lang="en-US" dirty="0" err="1">
                <a:solidFill>
                  <a:srgbClr val="000066"/>
                </a:solidFill>
                <a:latin typeface="Tahoma" charset="0"/>
              </a:rPr>
              <a:t>perceptrons</a:t>
            </a:r>
            <a:r>
              <a:rPr lang="en-US" dirty="0">
                <a:solidFill>
                  <a:srgbClr val="000066"/>
                </a:solidFill>
                <a:latin typeface="Tahoma" charset="0"/>
              </a:rPr>
              <a:t> 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dirty="0">
                <a:solidFill>
                  <a:srgbClr val="000066"/>
                </a:solidFill>
                <a:latin typeface="Tahoma" charset="0"/>
              </a:rPr>
              <a:t>Any </a:t>
            </a:r>
            <a:r>
              <a:rPr lang="en-US" dirty="0" err="1">
                <a:solidFill>
                  <a:srgbClr val="000066"/>
                </a:solidFill>
                <a:latin typeface="Tahoma" charset="0"/>
              </a:rPr>
              <a:t>boolean</a:t>
            </a:r>
            <a:r>
              <a:rPr lang="en-US" dirty="0">
                <a:solidFill>
                  <a:srgbClr val="000066"/>
                </a:solidFill>
                <a:latin typeface="Tahoma" charset="0"/>
              </a:rPr>
              <a:t> function </a:t>
            </a:r>
            <a:r>
              <a:rPr lang="en-US" dirty="0" err="1">
                <a:solidFill>
                  <a:srgbClr val="000066"/>
                </a:solidFill>
                <a:latin typeface="Tahoma" charset="0"/>
              </a:rPr>
              <a:t>representable</a:t>
            </a:r>
            <a:r>
              <a:rPr lang="en-US" dirty="0">
                <a:solidFill>
                  <a:srgbClr val="000066"/>
                </a:solidFill>
                <a:latin typeface="Tahoma" charset="0"/>
              </a:rPr>
              <a:t> as DNF</a:t>
            </a:r>
          </a:p>
          <a:p>
            <a:pPr marL="1082675" lvl="2" indent="-331788">
              <a:spcBef>
                <a:spcPct val="20000"/>
              </a:spcBef>
              <a:buClr>
                <a:srgbClr val="000066"/>
              </a:buClr>
              <a:buSzPct val="90000"/>
              <a:buFont typeface="Wingdings" charset="0"/>
              <a:buChar char="v"/>
            </a:pPr>
            <a:r>
              <a:rPr lang="en-US" dirty="0">
                <a:solidFill>
                  <a:srgbClr val="000066"/>
                </a:solidFill>
                <a:latin typeface="Tahoma" charset="0"/>
              </a:rPr>
              <a:t>2 layers</a:t>
            </a:r>
          </a:p>
          <a:p>
            <a:pPr marL="1082675" lvl="2" indent="-331788">
              <a:spcBef>
                <a:spcPct val="20000"/>
              </a:spcBef>
              <a:buClr>
                <a:srgbClr val="000066"/>
              </a:buClr>
              <a:buSzPct val="90000"/>
              <a:buFont typeface="Wingdings" charset="0"/>
              <a:buChar char="v"/>
            </a:pPr>
            <a:r>
              <a:rPr lang="en-US" dirty="0">
                <a:solidFill>
                  <a:srgbClr val="000066"/>
                </a:solidFill>
                <a:latin typeface="Tahoma" charset="0"/>
              </a:rPr>
              <a:t>Disjunction (layer 1) of conjunctions (layer 2)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dirty="0">
                <a:solidFill>
                  <a:srgbClr val="000066"/>
                </a:solidFill>
                <a:latin typeface="Tahoma" charset="0"/>
              </a:rPr>
              <a:t>Example of XOR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dirty="0">
                <a:solidFill>
                  <a:srgbClr val="000066"/>
                </a:solidFill>
                <a:latin typeface="Tahoma" charset="0"/>
              </a:rPr>
              <a:t>(X1=1 AND X2=0) OR (X1=0 AND X2=1)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dirty="0">
                <a:solidFill>
                  <a:srgbClr val="000066"/>
                </a:solidFill>
                <a:latin typeface="Tahoma" charset="0"/>
              </a:rPr>
              <a:t>Practical problem of representing high-dimensional functions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2C96F8-D6D4-E14C-8B61-1C28EC9C149C}" type="slidenum">
              <a:rPr lang="en-US" sz="1400">
                <a:latin typeface="Times New Roman" charset="0"/>
              </a:rPr>
              <a:pPr eaLnBrk="1" hangingPunct="1"/>
              <a:t>13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Training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rules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93" tIns="42045" rIns="85593" bIns="42045"/>
          <a:lstStyle/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Finding learning rules to build networks from TEs</a:t>
            </a: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Will examine two major techniques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Perceptron training rule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Delta (gradient search) training rule (for more </a:t>
            </a:r>
            <a:r>
              <a:rPr lang="en-US" sz="2600" dirty="0" err="1" smtClean="0">
                <a:solidFill>
                  <a:srgbClr val="000066"/>
                </a:solidFill>
                <a:latin typeface="Tahoma" charset="0"/>
              </a:rPr>
              <a:t>perceptrons</a:t>
            </a:r>
            <a:r>
              <a:rPr lang="en-US" sz="2600" dirty="0" smtClean="0">
                <a:solidFill>
                  <a:srgbClr val="000066"/>
                </a:solidFill>
                <a:latin typeface="Tahoma" charset="0"/>
              </a:rPr>
              <a:t> as well as general ANNs)</a:t>
            </a:r>
            <a:endParaRPr lang="en-US" sz="2600" dirty="0">
              <a:solidFill>
                <a:srgbClr val="000066"/>
              </a:solidFill>
              <a:latin typeface="Tahoma" charset="0"/>
            </a:endParaRPr>
          </a:p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Both focused on learning weights</a:t>
            </a:r>
          </a:p>
          <a:p>
            <a:pPr marL="642938" lvl="1" indent="-266700">
              <a:spcBef>
                <a:spcPct val="20000"/>
              </a:spcBef>
              <a:buClr>
                <a:srgbClr val="000066"/>
              </a:buClr>
              <a:buSzPct val="90000"/>
              <a:buFontTx/>
              <a:buChar char="–"/>
            </a:pP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Hypothesis space can be viewed as set of weights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B24635-8828-0E49-98F0-1D94B5601AF9}" type="slidenum">
              <a:rPr lang="en-US" sz="1400">
                <a:latin typeface="Times New Roman" charset="0"/>
              </a:rPr>
              <a:pPr eaLnBrk="1" hangingPunct="1"/>
              <a:t>14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Perceptron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training </a:t>
            </a:r>
            <a:r>
              <a:rPr lang="en-US" sz="3600" dirty="0">
                <a:latin typeface="Comic Sans MS" charset="0"/>
                <a:cs typeface="Comic Sans MS" charset="0"/>
              </a:rPr>
              <a:t>r</a:t>
            </a:r>
            <a:r>
              <a:rPr lang="en-US" sz="3600" dirty="0" smtClean="0">
                <a:latin typeface="Comic Sans MS" charset="0"/>
                <a:cs typeface="Comic Sans MS" charset="0"/>
              </a:rPr>
              <a:t>ule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19150"/>
            <a:ext cx="7467600" cy="351234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charset="0"/>
              </a:rPr>
              <a:t> ITERATIVE RULE:  </a:t>
            </a:r>
            <a:r>
              <a:rPr lang="en-US" sz="2800" i="1" dirty="0" err="1">
                <a:latin typeface="Times New Roman" charset="0"/>
              </a:rPr>
              <a:t>w</a:t>
            </a:r>
            <a:r>
              <a:rPr lang="en-US" sz="2800" i="1" baseline="-25000" dirty="0" err="1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 :=</a:t>
            </a:r>
            <a:r>
              <a:rPr lang="en-US" sz="2800" dirty="0">
                <a:latin typeface="Times New Roman" charset="0"/>
                <a:cs typeface="Times New Roman" charset="0"/>
              </a:rPr>
              <a:t> </a:t>
            </a:r>
            <a:r>
              <a:rPr lang="en-US" sz="2800" i="1" dirty="0" err="1">
                <a:latin typeface="Times New Roman" charset="0"/>
              </a:rPr>
              <a:t>w</a:t>
            </a:r>
            <a:r>
              <a:rPr lang="en-US" sz="2800" i="1" baseline="-25000" dirty="0" err="1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 </a:t>
            </a:r>
            <a:r>
              <a:rPr lang="en-US" sz="2800" dirty="0">
                <a:latin typeface="Symbol" charset="0"/>
              </a:rPr>
              <a:t>+ </a:t>
            </a:r>
            <a:r>
              <a:rPr lang="el-GR" sz="2800" dirty="0">
                <a:latin typeface="Times New Roman" charset="0"/>
                <a:cs typeface="Times New Roman" charset="0"/>
              </a:rPr>
              <a:t>Δ</a:t>
            </a:r>
            <a:r>
              <a:rPr lang="en-US" sz="2800" i="1" dirty="0" err="1">
                <a:latin typeface="Times New Roman" charset="0"/>
              </a:rPr>
              <a:t>w</a:t>
            </a:r>
            <a:r>
              <a:rPr lang="en-US" sz="2800" i="1" baseline="-25000" dirty="0" err="1">
                <a:latin typeface="Times New Roman" charset="0"/>
              </a:rPr>
              <a:t>i</a:t>
            </a:r>
            <a:r>
              <a:rPr lang="en-US" sz="2800" dirty="0">
                <a:latin typeface="Times New Roman" charset="0"/>
              </a:rPr>
              <a:t> </a:t>
            </a:r>
          </a:p>
          <a:p>
            <a:pPr lvl="1"/>
            <a:r>
              <a:rPr lang="en-US" sz="2400" dirty="0">
                <a:latin typeface="Times New Roman" charset="0"/>
              </a:rPr>
              <a:t>where </a:t>
            </a:r>
            <a:r>
              <a:rPr lang="el-GR" sz="2400" dirty="0">
                <a:latin typeface="Times New Roman" charset="0"/>
                <a:cs typeface="Times New Roman" charset="0"/>
              </a:rPr>
              <a:t>Δ</a:t>
            </a:r>
            <a:r>
              <a:rPr lang="en-US" sz="2400" i="1" dirty="0" err="1">
                <a:latin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 </a:t>
            </a:r>
            <a:r>
              <a:rPr lang="en-US" sz="2400" i="1" dirty="0">
                <a:latin typeface="Symbol" charset="0"/>
                <a:sym typeface="Symbol" charset="0"/>
              </a:rPr>
              <a:t> </a:t>
            </a:r>
            <a:r>
              <a:rPr lang="en-US" sz="2400" dirty="0">
                <a:latin typeface="Symbol" charset="0"/>
                <a:sym typeface="Symbol" charset="0"/>
              </a:rPr>
              <a:t>(</a:t>
            </a:r>
            <a:r>
              <a:rPr lang="en-US" sz="2400" i="1" dirty="0">
                <a:latin typeface="Times New Roman" charset="0"/>
              </a:rPr>
              <a:t>t </a:t>
            </a:r>
            <a:r>
              <a:rPr lang="en-US" sz="2400" dirty="0">
                <a:latin typeface="Symbol" charset="0"/>
                <a:sym typeface="Symbol" charset="0"/>
              </a:rPr>
              <a:t>- </a:t>
            </a:r>
            <a:r>
              <a:rPr lang="en-US" sz="2400" i="1" dirty="0">
                <a:latin typeface="Times New Roman" charset="0"/>
              </a:rPr>
              <a:t>o</a:t>
            </a:r>
            <a:r>
              <a:rPr lang="en-US" sz="2400" dirty="0">
                <a:latin typeface="Symbol" charset="0"/>
                <a:sym typeface="Symbol" charset="0"/>
              </a:rPr>
              <a:t>)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</a:t>
            </a:r>
            <a:endParaRPr lang="en-US" sz="2400" dirty="0">
              <a:latin typeface="Times New Roman" charset="0"/>
              <a:sym typeface="Symbol" charset="0"/>
            </a:endParaRPr>
          </a:p>
          <a:p>
            <a:pPr lvl="1"/>
            <a:r>
              <a:rPr lang="en-US" sz="2400" i="1" dirty="0" smtClean="0">
                <a:latin typeface="Times New Roman" charset="0"/>
              </a:rPr>
              <a:t>t</a:t>
            </a:r>
            <a:r>
              <a:rPr lang="en-US" sz="2400" dirty="0" smtClean="0">
                <a:latin typeface="Times New Roman" charset="0"/>
              </a:rPr>
              <a:t>  </a:t>
            </a:r>
            <a:r>
              <a:rPr lang="en-US" sz="2400" dirty="0">
                <a:latin typeface="Times New Roman" charset="0"/>
              </a:rPr>
              <a:t>is the target value</a:t>
            </a:r>
          </a:p>
          <a:p>
            <a:pPr lvl="1"/>
            <a:r>
              <a:rPr lang="en-US" sz="2400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 is the perceptron output for </a:t>
            </a:r>
            <a:r>
              <a:rPr lang="en-US" sz="2400" i="1" dirty="0">
                <a:latin typeface="Times New Roman" charset="0"/>
              </a:rPr>
              <a:t>x </a:t>
            </a:r>
          </a:p>
          <a:p>
            <a:pPr lvl="1"/>
            <a:r>
              <a:rPr lang="en-US" sz="2400" i="1" dirty="0" smtClean="0">
                <a:latin typeface="Symbol" charset="0"/>
                <a:sym typeface="Symbol" charset="0"/>
              </a:rPr>
              <a:t>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dirty="0">
                <a:latin typeface="Times New Roman" charset="0"/>
              </a:rPr>
              <a:t>is small positive constant, called the </a:t>
            </a:r>
            <a:r>
              <a:rPr lang="en-US" sz="2400" dirty="0">
                <a:solidFill>
                  <a:srgbClr val="CC00CC"/>
                </a:solidFill>
                <a:latin typeface="Times New Roman" charset="0"/>
              </a:rPr>
              <a:t>learning rate</a:t>
            </a:r>
          </a:p>
          <a:p>
            <a:r>
              <a:rPr lang="en-US" sz="2800" dirty="0">
                <a:latin typeface="Times New Roman" charset="0"/>
              </a:rPr>
              <a:t>Why rule works:</a:t>
            </a:r>
          </a:p>
          <a:p>
            <a:pPr lvl="1"/>
            <a:r>
              <a:rPr lang="en-US" sz="2400" dirty="0">
                <a:latin typeface="Times New Roman" charset="0"/>
              </a:rPr>
              <a:t>E.g., t = 1, o = -1,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</a:t>
            </a:r>
            <a:r>
              <a:rPr lang="en-US" sz="2400" dirty="0">
                <a:latin typeface="Times New Roman" charset="0"/>
              </a:rPr>
              <a:t> = 0.8, </a:t>
            </a:r>
            <a:r>
              <a:rPr lang="en-US" sz="2400" dirty="0">
                <a:latin typeface="Symbol" charset="0"/>
                <a:sym typeface="Symbol" charset="0"/>
              </a:rPr>
              <a:t> = 0.1</a:t>
            </a:r>
            <a:endParaRPr lang="en-US" sz="2400" dirty="0">
              <a:latin typeface="Times New Roman" charset="0"/>
            </a:endParaRPr>
          </a:p>
          <a:p>
            <a:pPr lvl="1"/>
            <a:r>
              <a:rPr lang="en-US" sz="2400" dirty="0">
                <a:latin typeface="Times New Roman" charset="0"/>
              </a:rPr>
              <a:t> then </a:t>
            </a:r>
            <a:r>
              <a:rPr lang="el-GR" sz="2400" dirty="0">
                <a:latin typeface="Times New Roman" charset="0"/>
                <a:cs typeface="Times New Roman" charset="0"/>
              </a:rPr>
              <a:t>Δ</a:t>
            </a:r>
            <a:r>
              <a:rPr lang="en-US" sz="2400" i="1" dirty="0" err="1">
                <a:latin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= 0.16 </a:t>
            </a:r>
            <a:r>
              <a:rPr lang="en-US" sz="2400" dirty="0">
                <a:latin typeface="Times New Roman" charset="0"/>
              </a:rPr>
              <a:t>and</a:t>
            </a:r>
            <a:r>
              <a:rPr lang="en-US" sz="2400" dirty="0">
                <a:latin typeface="Symbol" charset="0"/>
              </a:rPr>
              <a:t> </a:t>
            </a:r>
            <a:r>
              <a:rPr lang="en-US" sz="2400" i="1" dirty="0" err="1">
                <a:latin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</a:rPr>
              <a:t>i</a:t>
            </a:r>
            <a:r>
              <a:rPr lang="en-US" sz="2400" i="1" baseline="-25000" dirty="0">
                <a:latin typeface="Times New Roman" charset="0"/>
              </a:rPr>
              <a:t> </a:t>
            </a:r>
            <a:r>
              <a:rPr lang="en-US" sz="2400" i="1" dirty="0">
                <a:latin typeface="Times New Roman" charset="0"/>
              </a:rPr>
              <a:t>x</a:t>
            </a:r>
            <a:r>
              <a:rPr lang="en-US" sz="2400" i="1" baseline="-25000" dirty="0">
                <a:latin typeface="Times New Roman" charset="0"/>
              </a:rPr>
              <a:t>i </a:t>
            </a:r>
            <a:r>
              <a:rPr lang="en-US" sz="2400" dirty="0">
                <a:latin typeface="Times New Roman" charset="0"/>
              </a:rPr>
              <a:t>gets larger </a:t>
            </a:r>
          </a:p>
          <a:p>
            <a:pPr lvl="1"/>
            <a:r>
              <a:rPr lang="en-US" sz="2400" dirty="0">
                <a:latin typeface="Times New Roman" charset="0"/>
              </a:rPr>
              <a:t>o converges to t</a:t>
            </a:r>
          </a:p>
          <a:p>
            <a:pPr>
              <a:buFont typeface="Webdings" charset="0"/>
              <a:buNone/>
            </a:pPr>
            <a:endParaRPr lang="en-US" dirty="0">
              <a:latin typeface="Times New Roman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6428ABB-2524-7242-B7C1-007B400EDD41}" type="slidenum">
              <a:rPr lang="en-US" sz="1400">
                <a:latin typeface="Times New Roman" charset="0"/>
              </a:rPr>
              <a:pPr eaLnBrk="1" hangingPunct="1"/>
              <a:t>15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Perceptron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training </a:t>
            </a:r>
            <a:r>
              <a:rPr lang="en-US" sz="3600" dirty="0">
                <a:latin typeface="Comic Sans MS" charset="0"/>
                <a:cs typeface="Comic Sans MS" charset="0"/>
              </a:rPr>
              <a:t>r</a:t>
            </a:r>
            <a:r>
              <a:rPr lang="en-US" sz="3600" dirty="0" smtClean="0">
                <a:latin typeface="Comic Sans MS" charset="0"/>
                <a:cs typeface="Comic Sans MS" charset="0"/>
              </a:rPr>
              <a:t>ule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88207"/>
            <a:ext cx="8991600" cy="414099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charset="0"/>
              </a:rPr>
              <a:t>The process will converge if</a:t>
            </a:r>
          </a:p>
          <a:p>
            <a:pPr lvl="1"/>
            <a:r>
              <a:rPr lang="en-US" sz="2000" dirty="0">
                <a:latin typeface="Times New Roman" charset="0"/>
              </a:rPr>
              <a:t>training data is linearly separable, and</a:t>
            </a:r>
          </a:p>
          <a:p>
            <a:pPr lvl="1">
              <a:buFont typeface="Symbol" charset="0"/>
              <a:buChar char="-"/>
            </a:pPr>
            <a:r>
              <a:rPr lang="en-US" sz="2000" i="1" dirty="0">
                <a:latin typeface="Symbol" charset="0"/>
                <a:sym typeface="Symbol" charset="0"/>
              </a:rPr>
              <a:t></a:t>
            </a:r>
            <a:r>
              <a:rPr lang="en-US" sz="2000" dirty="0">
                <a:latin typeface="Times New Roman" charset="0"/>
              </a:rPr>
              <a:t> is sufficiently small</a:t>
            </a:r>
          </a:p>
          <a:p>
            <a:r>
              <a:rPr lang="en-US" sz="2000" dirty="0">
                <a:latin typeface="Times New Roman" charset="0"/>
              </a:rPr>
              <a:t>But if the training data is not linearly separable, it may not converge (</a:t>
            </a:r>
            <a:r>
              <a:rPr lang="en-US" sz="2000" dirty="0" err="1">
                <a:latin typeface="Times New Roman" charset="0"/>
              </a:rPr>
              <a:t>Minsky</a:t>
            </a:r>
            <a:r>
              <a:rPr lang="en-US" sz="2000" dirty="0">
                <a:latin typeface="Times New Roman" charset="0"/>
              </a:rPr>
              <a:t> &amp; </a:t>
            </a:r>
            <a:r>
              <a:rPr lang="en-US" sz="2000" dirty="0" err="1">
                <a:latin typeface="Times New Roman" charset="0"/>
              </a:rPr>
              <a:t>Pappert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lvl="1"/>
            <a:r>
              <a:rPr lang="en-US" sz="2000" dirty="0">
                <a:latin typeface="Times New Roman" charset="0"/>
              </a:rPr>
              <a:t>Basis for </a:t>
            </a:r>
            <a:r>
              <a:rPr lang="en-US" sz="2000" dirty="0" err="1">
                <a:latin typeface="Times New Roman" charset="0"/>
              </a:rPr>
              <a:t>Minsky</a:t>
            </a:r>
            <a:r>
              <a:rPr lang="en-US" sz="2000" dirty="0">
                <a:latin typeface="Times New Roman" charset="0"/>
              </a:rPr>
              <a:t>/</a:t>
            </a:r>
            <a:r>
              <a:rPr lang="en-US" sz="2000" dirty="0" err="1">
                <a:latin typeface="Times New Roman" charset="0"/>
              </a:rPr>
              <a:t>Pappert</a:t>
            </a:r>
            <a:r>
              <a:rPr lang="en-US" sz="2000" dirty="0">
                <a:latin typeface="Times New Roman" charset="0"/>
              </a:rPr>
              <a:t> attack on NN approach</a:t>
            </a:r>
          </a:p>
          <a:p>
            <a:r>
              <a:rPr lang="en-US" sz="2000" dirty="0">
                <a:latin typeface="Times New Roman" charset="0"/>
              </a:rPr>
              <a:t>Question: how to overcome problem:</a:t>
            </a:r>
          </a:p>
          <a:p>
            <a:pPr lvl="1"/>
            <a:r>
              <a:rPr lang="en-US" sz="2000" dirty="0">
                <a:latin typeface="Times New Roman" charset="0"/>
              </a:rPr>
              <a:t>different model of neuron?</a:t>
            </a:r>
          </a:p>
          <a:p>
            <a:pPr lvl="1"/>
            <a:r>
              <a:rPr lang="en-US" sz="2000" dirty="0">
                <a:latin typeface="Times New Roman" charset="0"/>
              </a:rPr>
              <a:t>different training rule?</a:t>
            </a:r>
          </a:p>
          <a:p>
            <a:pPr lvl="1"/>
            <a:r>
              <a:rPr lang="en-US" sz="2000" dirty="0">
                <a:latin typeface="Times New Roman" charset="0"/>
              </a:rPr>
              <a:t>both?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2D0577-57C2-7A45-9E15-A39E547A5F84}" type="slidenum">
              <a:rPr lang="en-US" sz="1400">
                <a:latin typeface="Times New Roman" charset="0"/>
              </a:rPr>
              <a:pPr eaLnBrk="1" hangingPunct="1"/>
              <a:t>16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Gradient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descent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532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382588" indent="-382588"/>
            <a:r>
              <a:rPr lang="en-US" sz="2300" dirty="0">
                <a:latin typeface="Times New Roman" charset="0"/>
              </a:rPr>
              <a:t>Solution: use alternate rule</a:t>
            </a:r>
          </a:p>
          <a:p>
            <a:pPr marL="809625" lvl="1" indent="-220663"/>
            <a:r>
              <a:rPr lang="en-US" sz="2300" dirty="0">
                <a:latin typeface="Times New Roman" charset="0"/>
              </a:rPr>
              <a:t>More general</a:t>
            </a:r>
          </a:p>
          <a:p>
            <a:pPr marL="809625" lvl="1" indent="-220663"/>
            <a:r>
              <a:rPr lang="en-US" sz="2300" dirty="0">
                <a:latin typeface="Times New Roman" charset="0"/>
              </a:rPr>
              <a:t>Basis for networks of units</a:t>
            </a:r>
          </a:p>
          <a:p>
            <a:pPr marL="809625" lvl="1" indent="-220663"/>
            <a:r>
              <a:rPr lang="en-US" sz="2300" dirty="0">
                <a:latin typeface="Times New Roman" charset="0"/>
              </a:rPr>
              <a:t>Works in non-linearly separable cases</a:t>
            </a:r>
          </a:p>
          <a:p>
            <a:pPr marL="382588" indent="-382588"/>
            <a:r>
              <a:rPr lang="en-US" sz="2300" dirty="0">
                <a:latin typeface="Times New Roman" charset="0"/>
              </a:rPr>
              <a:t>Let </a:t>
            </a:r>
            <a:r>
              <a:rPr lang="en-US" sz="2300" i="1" dirty="0">
                <a:latin typeface="Times New Roman" charset="0"/>
              </a:rPr>
              <a:t>o(x)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dirty="0">
                <a:latin typeface="Symbol" charset="0"/>
              </a:rPr>
              <a:t>=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i="1" dirty="0">
                <a:latin typeface="Times New Roman" charset="0"/>
              </a:rPr>
              <a:t>w</a:t>
            </a:r>
            <a:r>
              <a:rPr lang="en-US" sz="2300" baseline="-25000" dirty="0">
                <a:latin typeface="Symbol" charset="0"/>
              </a:rPr>
              <a:t>0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dirty="0">
                <a:latin typeface="Symbol" charset="0"/>
              </a:rPr>
              <a:t>+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i="1" dirty="0">
                <a:latin typeface="Times New Roman" charset="0"/>
              </a:rPr>
              <a:t>w</a:t>
            </a:r>
            <a:r>
              <a:rPr lang="en-US" sz="2300" baseline="-25000" dirty="0">
                <a:latin typeface="Symbol" charset="0"/>
              </a:rPr>
              <a:t>1</a:t>
            </a:r>
            <a:r>
              <a:rPr lang="en-US" sz="2300" i="1" dirty="0">
                <a:latin typeface="Times New Roman" charset="0"/>
              </a:rPr>
              <a:t>x</a:t>
            </a:r>
            <a:r>
              <a:rPr lang="en-US" sz="2300" baseline="-25000" dirty="0">
                <a:latin typeface="Symbol" charset="0"/>
              </a:rPr>
              <a:t>1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dirty="0">
                <a:latin typeface="Symbol" charset="0"/>
              </a:rPr>
              <a:t>+ </a:t>
            </a:r>
            <a:r>
              <a:rPr lang="en-US" sz="2300" dirty="0">
                <a:latin typeface="Symbol" charset="0"/>
                <a:sym typeface="Symbol" charset="0"/>
              </a:rPr>
              <a:t></a:t>
            </a:r>
            <a:r>
              <a:rPr lang="en-US" sz="2300" dirty="0">
                <a:latin typeface="Symbol" charset="0"/>
              </a:rPr>
              <a:t> +</a:t>
            </a:r>
            <a:r>
              <a:rPr lang="en-US" sz="2300" dirty="0">
                <a:latin typeface="Times New Roman" charset="0"/>
              </a:rPr>
              <a:t> </a:t>
            </a:r>
            <a:r>
              <a:rPr lang="en-US" sz="2300" i="1" dirty="0" err="1">
                <a:latin typeface="Times New Roman" charset="0"/>
              </a:rPr>
              <a:t>w</a:t>
            </a:r>
            <a:r>
              <a:rPr lang="en-US" sz="2300" i="1" baseline="-25000" dirty="0" err="1">
                <a:latin typeface="Times New Roman" charset="0"/>
              </a:rPr>
              <a:t>n</a:t>
            </a:r>
            <a:r>
              <a:rPr lang="en-US" sz="2300" i="1" dirty="0" err="1">
                <a:latin typeface="Times New Roman" charset="0"/>
              </a:rPr>
              <a:t>x</a:t>
            </a:r>
            <a:r>
              <a:rPr lang="en-US" sz="2300" i="1" baseline="-25000" dirty="0" err="1">
                <a:latin typeface="Times New Roman" charset="0"/>
              </a:rPr>
              <a:t>n</a:t>
            </a:r>
            <a:endParaRPr lang="en-US" sz="2300" i="1" baseline="-25000" dirty="0">
              <a:latin typeface="Times New Roman" charset="0"/>
            </a:endParaRPr>
          </a:p>
          <a:p>
            <a:pPr marL="809625" lvl="1" indent="-220663"/>
            <a:r>
              <a:rPr lang="en-US" sz="2300" i="1" baseline="-25000" dirty="0">
                <a:latin typeface="Times New Roman" charset="0"/>
              </a:rPr>
              <a:t> </a:t>
            </a:r>
            <a:r>
              <a:rPr lang="en-US" sz="2300" dirty="0">
                <a:latin typeface="Times New Roman" charset="0"/>
              </a:rPr>
              <a:t>Simple example of linear unit (will generalize</a:t>
            </a:r>
            <a:r>
              <a:rPr lang="en-US" sz="2300" dirty="0" smtClean="0">
                <a:latin typeface="Times New Roman" charset="0"/>
              </a:rPr>
              <a:t>)</a:t>
            </a:r>
          </a:p>
          <a:p>
            <a:pPr marL="809625" lvl="1" indent="-220663"/>
            <a:r>
              <a:rPr lang="en-US" sz="2300" dirty="0" smtClean="0">
                <a:latin typeface="Times New Roman" charset="0"/>
              </a:rPr>
              <a:t>Omit the </a:t>
            </a:r>
            <a:r>
              <a:rPr lang="en-US" sz="2300" dirty="0" err="1" smtClean="0">
                <a:latin typeface="Times New Roman" charset="0"/>
              </a:rPr>
              <a:t>thresholding</a:t>
            </a:r>
            <a:r>
              <a:rPr lang="en-US" sz="2300" dirty="0" smtClean="0">
                <a:latin typeface="Times New Roman" charset="0"/>
              </a:rPr>
              <a:t> initially</a:t>
            </a:r>
            <a:endParaRPr lang="en-US" sz="2300" dirty="0">
              <a:latin typeface="Times New Roman" charset="0"/>
            </a:endParaRPr>
          </a:p>
          <a:p>
            <a:pPr marL="382588" indent="-382588"/>
            <a:r>
              <a:rPr lang="en-US" sz="2300" dirty="0">
                <a:latin typeface="Times New Roman" charset="0"/>
              </a:rPr>
              <a:t>D is the set of training examples </a:t>
            </a:r>
            <a:r>
              <a:rPr lang="en-US" sz="2300" i="1" dirty="0">
                <a:latin typeface="Times New Roman" charset="0"/>
              </a:rPr>
              <a:t>{d </a:t>
            </a:r>
            <a:r>
              <a:rPr lang="en-US" sz="2300" dirty="0">
                <a:latin typeface="Symbol" charset="0"/>
              </a:rPr>
              <a:t>= </a:t>
            </a:r>
            <a:r>
              <a:rPr lang="en-US" sz="2300" dirty="0">
                <a:latin typeface="Symbol" charset="0"/>
                <a:sym typeface="Symbol" charset="0"/>
              </a:rPr>
              <a:t></a:t>
            </a:r>
            <a:r>
              <a:rPr lang="en-US" sz="2300" i="1" dirty="0">
                <a:latin typeface="Times New Roman" charset="0"/>
              </a:rPr>
              <a:t>x</a:t>
            </a:r>
            <a:r>
              <a:rPr lang="en-US" sz="2300" dirty="0">
                <a:latin typeface="Times New Roman" charset="0"/>
              </a:rPr>
              <a:t>, </a:t>
            </a:r>
            <a:r>
              <a:rPr lang="en-US" sz="2300" i="1" dirty="0">
                <a:latin typeface="Times New Roman" charset="0"/>
              </a:rPr>
              <a:t>t</a:t>
            </a:r>
            <a:r>
              <a:rPr lang="en-US" sz="2300" i="1" baseline="-25000" dirty="0">
                <a:latin typeface="Times New Roman" charset="0"/>
              </a:rPr>
              <a:t>d</a:t>
            </a:r>
            <a:r>
              <a:rPr lang="en-US" sz="2300" dirty="0">
                <a:latin typeface="Symbol" charset="0"/>
                <a:sym typeface="Symbol" charset="0"/>
              </a:rPr>
              <a:t>}</a:t>
            </a:r>
            <a:endParaRPr lang="en-US" sz="2300" dirty="0">
              <a:latin typeface="Times New Roman" charset="0"/>
            </a:endParaRPr>
          </a:p>
          <a:p>
            <a:pPr marL="382588" indent="-382588"/>
            <a:r>
              <a:rPr lang="en-US" sz="2300" dirty="0">
                <a:latin typeface="Times New Roman" charset="0"/>
              </a:rPr>
              <a:t>We will learn </a:t>
            </a:r>
            <a:r>
              <a:rPr lang="en-US" sz="2300" i="1" dirty="0" err="1" smtClean="0">
                <a:latin typeface="Times New Roman" charset="0"/>
              </a:rPr>
              <a:t>w</a:t>
            </a:r>
            <a:r>
              <a:rPr lang="en-US" sz="2300" i="1" baseline="-25000" dirty="0" err="1" smtClean="0">
                <a:latin typeface="Times New Roman" charset="0"/>
              </a:rPr>
              <a:t>i</a:t>
            </a:r>
            <a:r>
              <a:rPr lang="en-US" sz="2300" dirty="0" err="1" smtClean="0">
                <a:latin typeface="Times New Roman" charset="0"/>
              </a:rPr>
              <a:t>’</a:t>
            </a:r>
            <a:r>
              <a:rPr lang="en-US" altLang="ja-JP" sz="2300" dirty="0" err="1" smtClean="0">
                <a:latin typeface="Times New Roman" charset="0"/>
              </a:rPr>
              <a:t>s</a:t>
            </a:r>
            <a:r>
              <a:rPr lang="en-US" altLang="ja-JP" sz="2300" dirty="0" smtClean="0">
                <a:latin typeface="Times New Roman" charset="0"/>
              </a:rPr>
              <a:t> that minimize the squared error</a:t>
            </a:r>
          </a:p>
          <a:p>
            <a:pPr marL="382588" indent="-382588">
              <a:buFontTx/>
              <a:buNone/>
            </a:pPr>
            <a:r>
              <a:rPr lang="en-US" sz="2300" dirty="0" smtClean="0">
                <a:latin typeface="Times New Roman" charset="0"/>
              </a:rPr>
              <a:t>	</a:t>
            </a:r>
          </a:p>
          <a:p>
            <a:pPr marL="382588" indent="-382588">
              <a:buFontTx/>
              <a:buNone/>
            </a:pPr>
            <a:r>
              <a:rPr lang="en-US" sz="2300" dirty="0" smtClean="0">
                <a:latin typeface="Times New Roman" charset="0"/>
              </a:rPr>
              <a:t>			</a:t>
            </a:r>
            <a:endParaRPr lang="en-US" sz="2300" dirty="0">
              <a:latin typeface="Times New Roman" charset="0"/>
            </a:endParaRPr>
          </a:p>
        </p:txBody>
      </p:sp>
      <p:graphicFrame>
        <p:nvGraphicFramePr>
          <p:cNvPr id="532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89538"/>
              </p:ext>
            </p:extLst>
          </p:nvPr>
        </p:nvGraphicFramePr>
        <p:xfrm>
          <a:off x="3429000" y="3714750"/>
          <a:ext cx="2884487" cy="66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Equation" r:id="rId4" imgW="1346200" imgH="419100" progId="Equation.3">
                  <p:embed/>
                </p:oleObj>
              </mc:Choice>
              <mc:Fallback>
                <p:oleObj name="Equation" r:id="rId4" imgW="1346200" imgH="419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14750"/>
                        <a:ext cx="2884487" cy="66317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FE3D1D-CC68-E440-A228-15E82C21D0EC}" type="slidenum">
              <a:rPr lang="en-US" sz="1400">
                <a:latin typeface="Times New Roman" charset="0"/>
              </a:rPr>
              <a:pPr eaLnBrk="1" hangingPunct="1"/>
              <a:t>17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Error minimization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991600" cy="35278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charset="0"/>
              </a:rPr>
              <a:t>Look at error E as a function of weights {</a:t>
            </a:r>
            <a:r>
              <a:rPr lang="en-US" sz="2800" dirty="0" err="1">
                <a:latin typeface="Times New Roman" charset="0"/>
              </a:rPr>
              <a:t>wi</a:t>
            </a:r>
            <a:r>
              <a:rPr lang="en-US" sz="2800" dirty="0">
                <a:latin typeface="Times New Roman" charset="0"/>
              </a:rPr>
              <a:t>}</a:t>
            </a:r>
          </a:p>
          <a:p>
            <a:r>
              <a:rPr lang="en-US" sz="2800" dirty="0">
                <a:latin typeface="Times New Roman" charset="0"/>
              </a:rPr>
              <a:t>Slide down gradient of E in weight space</a:t>
            </a:r>
          </a:p>
          <a:p>
            <a:r>
              <a:rPr lang="en-US" sz="2800" dirty="0">
                <a:latin typeface="Times New Roman" charset="0"/>
              </a:rPr>
              <a:t>Reach values of {</a:t>
            </a:r>
            <a:r>
              <a:rPr lang="en-US" sz="2800" dirty="0" err="1">
                <a:latin typeface="Times New Roman" charset="0"/>
              </a:rPr>
              <a:t>wi</a:t>
            </a:r>
            <a:r>
              <a:rPr lang="en-US" sz="2800" dirty="0">
                <a:latin typeface="Times New Roman" charset="0"/>
              </a:rPr>
              <a:t>} that correspond to minimum error</a:t>
            </a:r>
          </a:p>
          <a:p>
            <a:pPr lvl="1"/>
            <a:r>
              <a:rPr lang="en-US" sz="2400" dirty="0">
                <a:latin typeface="Times New Roman" charset="0"/>
              </a:rPr>
              <a:t>Look for global minimum</a:t>
            </a:r>
          </a:p>
          <a:p>
            <a:r>
              <a:rPr lang="en-US" sz="2800" dirty="0">
                <a:latin typeface="Times New Roman" charset="0"/>
              </a:rPr>
              <a:t>Example of 2-dimensional case:</a:t>
            </a:r>
          </a:p>
          <a:p>
            <a:pPr lvl="1"/>
            <a:r>
              <a:rPr lang="en-US" sz="2400" dirty="0">
                <a:latin typeface="Times New Roman" charset="0"/>
              </a:rPr>
              <a:t>E = w1*w1 + w2*w2</a:t>
            </a:r>
          </a:p>
          <a:p>
            <a:pPr lvl="1"/>
            <a:r>
              <a:rPr lang="en-US" sz="2400" dirty="0">
                <a:latin typeface="Times New Roman" charset="0"/>
              </a:rPr>
              <a:t>Minimum at w1=w2=0</a:t>
            </a:r>
          </a:p>
          <a:p>
            <a:r>
              <a:rPr lang="en-US" sz="2800" dirty="0">
                <a:latin typeface="Times New Roman" charset="0"/>
              </a:rPr>
              <a:t>Look at general case of n-dimensional space of weights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6B527B-BB9C-0842-B28F-32F2E5E6770C}" type="slidenum">
              <a:rPr lang="en-US" sz="1400">
                <a:latin typeface="Times New Roman" charset="0"/>
              </a:rPr>
              <a:pPr eaLnBrk="1" hangingPunct="1"/>
              <a:t>18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9150"/>
            <a:ext cx="4016866" cy="19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Gradient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descent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73907"/>
            <a:ext cx="8991600" cy="355044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charset="0"/>
              </a:rPr>
              <a:t>Gradient </a:t>
            </a:r>
            <a:r>
              <a:rPr lang="ja-JP" altLang="en-US" sz="2400">
                <a:latin typeface="Times New Roman" charset="0"/>
              </a:rPr>
              <a:t>“</a:t>
            </a:r>
            <a:r>
              <a:rPr lang="en-US" altLang="ja-JP" sz="2400" dirty="0">
                <a:latin typeface="Times New Roman" charset="0"/>
              </a:rPr>
              <a:t>points</a:t>
            </a:r>
            <a:r>
              <a:rPr lang="ja-JP" altLang="en-US" sz="2400">
                <a:latin typeface="Times New Roman" charset="0"/>
              </a:rPr>
              <a:t>”</a:t>
            </a:r>
            <a:r>
              <a:rPr lang="en-US" altLang="ja-JP" sz="2400" dirty="0">
                <a:latin typeface="Times New Roman" charset="0"/>
              </a:rPr>
              <a:t> to the</a:t>
            </a:r>
            <a:br>
              <a:rPr lang="en-US" altLang="ja-JP" sz="2400" dirty="0">
                <a:latin typeface="Times New Roman" charset="0"/>
              </a:rPr>
            </a:br>
            <a:r>
              <a:rPr lang="en-US" altLang="ja-JP" sz="2400" dirty="0">
                <a:latin typeface="Times New Roman" charset="0"/>
              </a:rPr>
              <a:t>steepest increase:</a:t>
            </a:r>
          </a:p>
          <a:p>
            <a:endParaRPr lang="en-US" dirty="0">
              <a:latin typeface="Times New Roman" charset="0"/>
            </a:endParaRPr>
          </a:p>
          <a:p>
            <a:pPr>
              <a:buNone/>
            </a:pPr>
            <a:endParaRPr lang="en-US" dirty="0">
              <a:latin typeface="Times New Roman" charset="0"/>
            </a:endParaRPr>
          </a:p>
          <a:p>
            <a:r>
              <a:rPr lang="en-US" sz="2100" dirty="0">
                <a:latin typeface="Times New Roman" charset="0"/>
              </a:rPr>
              <a:t>Training rule:</a:t>
            </a:r>
            <a:br>
              <a:rPr lang="en-US" sz="2100" dirty="0">
                <a:latin typeface="Times New Roman" charset="0"/>
              </a:rPr>
            </a:br>
            <a:r>
              <a:rPr lang="en-US" sz="2100" dirty="0">
                <a:latin typeface="Times New Roman" charset="0"/>
              </a:rPr>
              <a:t>where </a:t>
            </a:r>
            <a:r>
              <a:rPr lang="en-US" sz="2100" i="1" dirty="0">
                <a:latin typeface="Symbol" charset="0"/>
                <a:sym typeface="Symbol" charset="0"/>
              </a:rPr>
              <a:t></a:t>
            </a:r>
            <a:r>
              <a:rPr lang="en-US" sz="2100" dirty="0">
                <a:latin typeface="Times New Roman" charset="0"/>
              </a:rPr>
              <a:t> is a positive constant (</a:t>
            </a:r>
            <a:r>
              <a:rPr lang="en-US" sz="2100" dirty="0">
                <a:solidFill>
                  <a:srgbClr val="CC00CC"/>
                </a:solidFill>
                <a:latin typeface="Times New Roman" charset="0"/>
              </a:rPr>
              <a:t>learning rate</a:t>
            </a:r>
            <a:r>
              <a:rPr lang="en-US" sz="2100" dirty="0">
                <a:latin typeface="Times New Roman" charset="0"/>
              </a:rPr>
              <a:t>)</a:t>
            </a:r>
          </a:p>
          <a:p>
            <a:endParaRPr lang="en-US" dirty="0" smtClean="0">
              <a:latin typeface="Times New Roman" charset="0"/>
            </a:endParaRPr>
          </a:p>
          <a:p>
            <a:pPr>
              <a:buNone/>
            </a:pPr>
            <a:r>
              <a:rPr lang="en-US" dirty="0" smtClean="0">
                <a:latin typeface="Times New Roman" charset="0"/>
              </a:rPr>
              <a:t>	</a:t>
            </a:r>
            <a:r>
              <a:rPr lang="en-US" sz="1800" dirty="0" smtClean="0">
                <a:latin typeface="Times New Roman" charset="0"/>
              </a:rPr>
              <a:t>How might one interpret this update rule?</a:t>
            </a:r>
          </a:p>
          <a:p>
            <a:pPr>
              <a:buFont typeface="Webdings" charset="0"/>
              <a:buNone/>
            </a:pPr>
            <a:endParaRPr lang="en-US" dirty="0">
              <a:latin typeface="Times New Roman" charset="0"/>
            </a:endParaRPr>
          </a:p>
        </p:txBody>
      </p:sp>
      <p:sp>
        <p:nvSpPr>
          <p:cNvPr id="57348" name="Line 67"/>
          <p:cNvSpPr>
            <a:spLocks noChangeShapeType="1"/>
          </p:cNvSpPr>
          <p:nvPr/>
        </p:nvSpPr>
        <p:spPr bwMode="auto">
          <a:xfrm>
            <a:off x="5137151" y="896541"/>
            <a:ext cx="131763" cy="161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86493" tIns="43247" rIns="86493" bIns="43247">
            <a:spAutoFit/>
          </a:bodyPr>
          <a:lstStyle/>
          <a:p>
            <a:endParaRPr lang="en-US"/>
          </a:p>
        </p:txBody>
      </p:sp>
      <p:sp>
        <p:nvSpPr>
          <p:cNvPr id="57349" name="Line 69"/>
          <p:cNvSpPr>
            <a:spLocks noChangeShapeType="1"/>
          </p:cNvSpPr>
          <p:nvPr/>
        </p:nvSpPr>
        <p:spPr bwMode="auto">
          <a:xfrm>
            <a:off x="5159376" y="1685925"/>
            <a:ext cx="176213" cy="5596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93" tIns="43247" rIns="86493" bIns="43247">
            <a:spAutoFit/>
          </a:bodyPr>
          <a:lstStyle/>
          <a:p>
            <a:endParaRPr lang="en-US"/>
          </a:p>
        </p:txBody>
      </p:sp>
      <p:sp>
        <p:nvSpPr>
          <p:cNvPr id="57350" name="Line 70"/>
          <p:cNvSpPr>
            <a:spLocks noChangeShapeType="1"/>
          </p:cNvSpPr>
          <p:nvPr/>
        </p:nvSpPr>
        <p:spPr bwMode="auto">
          <a:xfrm>
            <a:off x="5137150" y="887016"/>
            <a:ext cx="0" cy="79890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86493" tIns="43247" rIns="86493" bIns="43247">
            <a:spAutoFit/>
          </a:bodyPr>
          <a:lstStyle/>
          <a:p>
            <a:endParaRPr lang="en-US"/>
          </a:p>
        </p:txBody>
      </p:sp>
      <p:graphicFrame>
        <p:nvGraphicFramePr>
          <p:cNvPr id="57351" name="Object 2"/>
          <p:cNvGraphicFramePr>
            <a:graphicFrameLocks noChangeAspect="1"/>
          </p:cNvGraphicFramePr>
          <p:nvPr/>
        </p:nvGraphicFramePr>
        <p:xfrm>
          <a:off x="609600" y="1504950"/>
          <a:ext cx="3643312" cy="72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5" imgW="1803400" imgH="482600" progId="Equation.3">
                  <p:embed/>
                </p:oleObj>
              </mc:Choice>
              <mc:Fallback>
                <p:oleObj name="Equation" r:id="rId5" imgW="18034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04950"/>
                        <a:ext cx="3643312" cy="72032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3"/>
          <p:cNvGraphicFramePr>
            <a:graphicFrameLocks noChangeAspect="1"/>
          </p:cNvGraphicFramePr>
          <p:nvPr/>
        </p:nvGraphicFramePr>
        <p:xfrm>
          <a:off x="2209800" y="2495550"/>
          <a:ext cx="1922463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7" imgW="952087" imgH="215806" progId="Equation.3">
                  <p:embed/>
                </p:oleObj>
              </mc:Choice>
              <mc:Fallback>
                <p:oleObj name="Equation" r:id="rId7" imgW="952087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95550"/>
                        <a:ext cx="1922463" cy="32146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4"/>
          <p:cNvGraphicFramePr>
            <a:graphicFrameLocks noChangeAspect="1"/>
          </p:cNvGraphicFramePr>
          <p:nvPr/>
        </p:nvGraphicFramePr>
        <p:xfrm>
          <a:off x="1676400" y="3181350"/>
          <a:ext cx="17176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9" imgW="850531" imgH="431613" progId="Equation.3">
                  <p:embed/>
                </p:oleObj>
              </mc:Choice>
              <mc:Fallback>
                <p:oleObj name="Equation" r:id="rId9" imgW="850531" imgH="4316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81350"/>
                        <a:ext cx="1717675" cy="642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Box 10"/>
          <p:cNvSpPr txBox="1">
            <a:spLocks noChangeArrowheads="1"/>
          </p:cNvSpPr>
          <p:nvPr/>
        </p:nvSpPr>
        <p:spPr bwMode="auto">
          <a:xfrm>
            <a:off x="6705600" y="2614613"/>
            <a:ext cx="21780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Parabola with a single minima</a:t>
            </a:r>
          </a:p>
        </p:txBody>
      </p:sp>
      <p:sp>
        <p:nvSpPr>
          <p:cNvPr id="57355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DDE1FD-5FAF-2445-8353-220498C450E2}" type="slidenum">
              <a:rPr lang="en-US" sz="1400">
                <a:latin typeface="Times New Roman" charset="0"/>
              </a:rPr>
              <a:pPr eaLnBrk="1" hangingPunct="1"/>
              <a:t>19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4686300"/>
            <a:ext cx="2895600" cy="3429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AE37323E-996D-AA44-BB2E-383A0054D36A}" type="slidenum">
              <a:rPr lang="tr-TR" sz="1400">
                <a:latin typeface="Times New Roman" charset="0"/>
              </a:rPr>
              <a:pPr algn="ctr" eaLnBrk="1" hangingPunct="1"/>
              <a:t>2</a:t>
            </a:fld>
            <a:endParaRPr lang="tr-TR" sz="14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tr-TR" sz="3600" dirty="0" err="1">
                <a:latin typeface="Comic Sans MS" charset="0"/>
                <a:cs typeface="Comic Sans MS" charset="0"/>
              </a:rPr>
              <a:t>Neural</a:t>
            </a:r>
            <a:r>
              <a:rPr lang="tr-TR" sz="3600" dirty="0">
                <a:latin typeface="Comic Sans MS" charset="0"/>
                <a:cs typeface="Comic Sans MS" charset="0"/>
              </a:rPr>
              <a:t> </a:t>
            </a:r>
            <a:r>
              <a:rPr lang="tr-TR" sz="3600" dirty="0" err="1" smtClean="0">
                <a:latin typeface="Comic Sans MS" charset="0"/>
                <a:cs typeface="Comic Sans MS" charset="0"/>
              </a:rPr>
              <a:t>networks</a:t>
            </a:r>
            <a:endParaRPr lang="tr-TR" sz="3600" dirty="0">
              <a:latin typeface="Comic Sans MS" charset="0"/>
              <a:cs typeface="Comic Sans MS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Times New Roman" charset="0"/>
              </a:rPr>
              <a:t>Networks of processing units (neurons) with connections (synapses) between them</a:t>
            </a:r>
          </a:p>
          <a:p>
            <a:r>
              <a:rPr lang="tr-TR" sz="2400" dirty="0">
                <a:latin typeface="Times New Roman" charset="0"/>
              </a:rPr>
              <a:t>Large number of neurons: 10</a:t>
            </a:r>
            <a:r>
              <a:rPr lang="tr-TR" sz="2400" baseline="30000" dirty="0">
                <a:latin typeface="Times New Roman" charset="0"/>
              </a:rPr>
              <a:t>10</a:t>
            </a:r>
          </a:p>
          <a:p>
            <a:r>
              <a:rPr lang="tr-TR" sz="2400" dirty="0">
                <a:latin typeface="Times New Roman" charset="0"/>
              </a:rPr>
              <a:t>Large connectitivity: 10</a:t>
            </a:r>
            <a:r>
              <a:rPr lang="tr-TR" sz="2400" baseline="30000" dirty="0">
                <a:latin typeface="Times New Roman" charset="0"/>
              </a:rPr>
              <a:t>5</a:t>
            </a:r>
          </a:p>
          <a:p>
            <a:r>
              <a:rPr lang="tr-TR" sz="2400" dirty="0">
                <a:latin typeface="Times New Roman" charset="0"/>
              </a:rPr>
              <a:t>Parallel processing</a:t>
            </a:r>
          </a:p>
          <a:p>
            <a:r>
              <a:rPr lang="tr-TR" sz="2400" dirty="0">
                <a:latin typeface="Times New Roman" charset="0"/>
              </a:rPr>
              <a:t>Distributed computation/memory</a:t>
            </a:r>
          </a:p>
          <a:p>
            <a:r>
              <a:rPr lang="tr-TR" sz="2400" dirty="0">
                <a:latin typeface="Times New Roman" charset="0"/>
              </a:rPr>
              <a:t>Robust to noise, failures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57800" y="1657350"/>
            <a:ext cx="3240088" cy="1944291"/>
            <a:chOff x="4572000" y="3003947"/>
            <a:chExt cx="3240088" cy="1944291"/>
          </a:xfrm>
        </p:grpSpPr>
        <p:sp>
          <p:nvSpPr>
            <p:cNvPr id="20484" name="Oval 7"/>
            <p:cNvSpPr>
              <a:spLocks noChangeArrowheads="1"/>
            </p:cNvSpPr>
            <p:nvPr/>
          </p:nvSpPr>
          <p:spPr bwMode="auto">
            <a:xfrm>
              <a:off x="6011863" y="3759994"/>
              <a:ext cx="431800" cy="32385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5" name="Oval 8"/>
            <p:cNvSpPr>
              <a:spLocks noChangeArrowheads="1"/>
            </p:cNvSpPr>
            <p:nvPr/>
          </p:nvSpPr>
          <p:spPr bwMode="auto">
            <a:xfrm>
              <a:off x="4572000" y="4354116"/>
              <a:ext cx="431800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Oval 9"/>
            <p:cNvSpPr>
              <a:spLocks noChangeArrowheads="1"/>
            </p:cNvSpPr>
            <p:nvPr/>
          </p:nvSpPr>
          <p:spPr bwMode="auto">
            <a:xfrm>
              <a:off x="7380288" y="3975497"/>
              <a:ext cx="431800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Oval 10"/>
            <p:cNvSpPr>
              <a:spLocks noChangeArrowheads="1"/>
            </p:cNvSpPr>
            <p:nvPr/>
          </p:nvSpPr>
          <p:spPr bwMode="auto">
            <a:xfrm>
              <a:off x="7164388" y="3003947"/>
              <a:ext cx="431800" cy="3238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Oval 11"/>
            <p:cNvSpPr>
              <a:spLocks noChangeArrowheads="1"/>
            </p:cNvSpPr>
            <p:nvPr/>
          </p:nvSpPr>
          <p:spPr bwMode="auto">
            <a:xfrm>
              <a:off x="6084888" y="4624388"/>
              <a:ext cx="431800" cy="32385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12"/>
            <p:cNvSpPr>
              <a:spLocks noChangeShapeType="1"/>
            </p:cNvSpPr>
            <p:nvPr/>
          </p:nvSpPr>
          <p:spPr bwMode="auto">
            <a:xfrm flipV="1">
              <a:off x="4932363" y="3975497"/>
              <a:ext cx="1079500" cy="432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 flipH="1" flipV="1">
              <a:off x="6227764" y="4083844"/>
              <a:ext cx="73025" cy="540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 flipV="1">
              <a:off x="6372225" y="3274219"/>
              <a:ext cx="863600" cy="539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15"/>
            <p:cNvSpPr>
              <a:spLocks noChangeShapeType="1"/>
            </p:cNvSpPr>
            <p:nvPr/>
          </p:nvSpPr>
          <p:spPr bwMode="auto">
            <a:xfrm flipH="1" flipV="1">
              <a:off x="7380288" y="3327797"/>
              <a:ext cx="2159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6"/>
            <p:cNvSpPr>
              <a:spLocks noChangeShapeType="1"/>
            </p:cNvSpPr>
            <p:nvPr/>
          </p:nvSpPr>
          <p:spPr bwMode="auto">
            <a:xfrm flipV="1">
              <a:off x="6372225" y="3327798"/>
              <a:ext cx="935038" cy="1296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0" y="438150"/>
            <a:ext cx="3200400" cy="7655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Gradient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descent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066800" y="438150"/>
          <a:ext cx="3741737" cy="2822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4" imgW="2108200" imgH="2159000" progId="Equation.3">
                  <p:embed/>
                </p:oleObj>
              </mc:Choice>
              <mc:Fallback>
                <p:oleObj name="Equation" r:id="rId4" imgW="2108200" imgH="215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8150"/>
                        <a:ext cx="3741737" cy="282297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1371600" y="3105150"/>
          <a:ext cx="6353175" cy="1098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6" imgW="3352800" imgH="787400" progId="Equation.3">
                  <p:embed/>
                </p:oleObj>
              </mc:Choice>
              <mc:Fallback>
                <p:oleObj name="Equation" r:id="rId6" imgW="3352800" imgH="78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05150"/>
                        <a:ext cx="6353175" cy="109894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CA82E16-6F68-C44D-B1C7-FC2F56DD2F6F}" type="slidenum">
              <a:rPr lang="en-US" sz="1400">
                <a:latin typeface="Times New Roman" charset="0"/>
              </a:rPr>
              <a:pPr eaLnBrk="1" hangingPunct="1"/>
              <a:t>20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1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3845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Gradient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descent </a:t>
            </a:r>
            <a:r>
              <a:rPr lang="en-US" sz="3600" dirty="0">
                <a:latin typeface="Comic Sans MS" charset="0"/>
                <a:cs typeface="Comic Sans MS" charset="0"/>
              </a:rPr>
              <a:t>a</a:t>
            </a:r>
            <a:r>
              <a:rPr lang="en-US" sz="3600" dirty="0" smtClean="0">
                <a:latin typeface="Comic Sans MS" charset="0"/>
                <a:cs typeface="Comic Sans MS" charset="0"/>
              </a:rPr>
              <a:t>lgorithm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61442" name="Rectangle 301"/>
          <p:cNvSpPr>
            <a:spLocks noGrp="1" noChangeArrowheads="1"/>
          </p:cNvSpPr>
          <p:nvPr>
            <p:ph type="body" idx="1"/>
          </p:nvPr>
        </p:nvSpPr>
        <p:spPr>
          <a:xfrm>
            <a:off x="152400" y="590550"/>
            <a:ext cx="8991600" cy="4000500"/>
          </a:xfrm>
        </p:spPr>
        <p:txBody>
          <a:bodyPr>
            <a:normAutofit fontScale="70000" lnSpcReduction="20000"/>
          </a:bodyPr>
          <a:lstStyle/>
          <a:p>
            <a:pPr marL="382588" indent="-382588">
              <a:buFontTx/>
              <a:buNone/>
            </a:pPr>
            <a:r>
              <a:rPr lang="en-US" dirty="0">
                <a:latin typeface="Times New Roman" charset="0"/>
              </a:rPr>
              <a:t>Gradient-Descent (</a:t>
            </a:r>
            <a:r>
              <a:rPr lang="en-US" i="1" dirty="0">
                <a:latin typeface="Times New Roman" charset="0"/>
              </a:rPr>
              <a:t>training examples</a:t>
            </a:r>
            <a:r>
              <a:rPr lang="en-US" dirty="0">
                <a:latin typeface="Times New Roman" charset="0"/>
              </a:rPr>
              <a:t>, </a:t>
            </a:r>
            <a:r>
              <a:rPr lang="en-US" i="1" dirty="0">
                <a:latin typeface="Times New Roman" charset="0"/>
                <a:sym typeface="Symbol" charset="0"/>
              </a:rPr>
              <a:t></a:t>
            </a:r>
            <a:r>
              <a:rPr lang="en-US" dirty="0">
                <a:latin typeface="Times New Roman" charset="0"/>
              </a:rPr>
              <a:t>)</a:t>
            </a:r>
          </a:p>
          <a:p>
            <a:pPr marL="382588" indent="-382588">
              <a:buFontTx/>
              <a:buNone/>
            </a:pPr>
            <a:r>
              <a:rPr lang="en-US" dirty="0">
                <a:latin typeface="Times New Roman" charset="0"/>
              </a:rPr>
              <a:t>	</a:t>
            </a:r>
            <a:r>
              <a:rPr lang="en-US" i="1" dirty="0">
                <a:latin typeface="Times New Roman" charset="0"/>
              </a:rPr>
              <a:t>Each training example is a pair </a:t>
            </a:r>
            <a:r>
              <a:rPr lang="en-US" dirty="0">
                <a:latin typeface="Times New Roman" charset="0"/>
                <a:sym typeface="Symbol" charset="0"/>
              </a:rPr>
              <a:t></a:t>
            </a:r>
            <a:r>
              <a:rPr lang="en-US" i="1" dirty="0">
                <a:latin typeface="Times New Roman" charset="0"/>
                <a:sym typeface="Symbol" charset="0"/>
              </a:rPr>
              <a:t>x, t</a:t>
            </a:r>
            <a:r>
              <a:rPr lang="en-US" dirty="0">
                <a:latin typeface="Times New Roman" charset="0"/>
                <a:sym typeface="Symbol" charset="0"/>
              </a:rPr>
              <a:t></a:t>
            </a:r>
            <a:r>
              <a:rPr lang="en-US" i="1" dirty="0">
                <a:latin typeface="Times New Roman" charset="0"/>
                <a:sym typeface="Symbol" charset="0"/>
              </a:rPr>
              <a:t>: x </a:t>
            </a:r>
            <a:r>
              <a:rPr lang="en-US" i="1" dirty="0">
                <a:latin typeface="Times New Roman" charset="0"/>
              </a:rPr>
              <a:t>is the vector of input values, and t is the target output value. </a:t>
            </a:r>
            <a:r>
              <a:rPr lang="en-US" i="1" dirty="0">
                <a:latin typeface="Times New Roman" charset="0"/>
                <a:sym typeface="Symbol" charset="0"/>
              </a:rPr>
              <a:t></a:t>
            </a:r>
            <a:r>
              <a:rPr lang="en-US" i="1" dirty="0">
                <a:latin typeface="Times New Roman" charset="0"/>
              </a:rPr>
              <a:t> is the learning rate (e.g., </a:t>
            </a:r>
            <a:r>
              <a:rPr lang="en-US" dirty="0">
                <a:latin typeface="Times New Roman" charset="0"/>
              </a:rPr>
              <a:t>.05</a:t>
            </a:r>
            <a:r>
              <a:rPr lang="en-US" i="1" dirty="0">
                <a:latin typeface="Times New Roman" charset="0"/>
              </a:rPr>
              <a:t>).</a:t>
            </a:r>
          </a:p>
          <a:p>
            <a:pPr marL="382588" indent="-382588"/>
            <a:r>
              <a:rPr lang="en-US" dirty="0">
                <a:latin typeface="Times New Roman" charset="0"/>
              </a:rPr>
              <a:t>Initialize each </a:t>
            </a:r>
            <a:r>
              <a:rPr lang="en-US" i="1" dirty="0" err="1">
                <a:latin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to some small random value</a:t>
            </a:r>
          </a:p>
          <a:p>
            <a:pPr marL="382588" indent="-382588"/>
            <a:r>
              <a:rPr lang="en-US" dirty="0">
                <a:latin typeface="Times New Roman" charset="0"/>
              </a:rPr>
              <a:t>Repeat until the termination condition is met</a:t>
            </a:r>
          </a:p>
          <a:p>
            <a:pPr marL="809625" lvl="1" indent="-319088">
              <a:buFontTx/>
              <a:buAutoNum type="arabicPeriod"/>
            </a:pPr>
            <a:r>
              <a:rPr lang="en-US" dirty="0">
                <a:latin typeface="Times New Roman" charset="0"/>
              </a:rPr>
              <a:t>Initialize each </a:t>
            </a:r>
            <a:r>
              <a:rPr lang="el-GR" dirty="0">
                <a:latin typeface="Times New Roman" charset="0"/>
                <a:cs typeface="Times New Roman" charset="0"/>
              </a:rPr>
              <a:t>Δ</a:t>
            </a:r>
            <a:r>
              <a:rPr lang="en-US" i="1" dirty="0" err="1">
                <a:latin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 to zero</a:t>
            </a:r>
          </a:p>
          <a:p>
            <a:pPr marL="809625" lvl="1" indent="-319088">
              <a:buFontTx/>
              <a:buAutoNum type="arabicPeriod"/>
            </a:pPr>
            <a:r>
              <a:rPr lang="en-US" dirty="0">
                <a:latin typeface="Times New Roman" charset="0"/>
              </a:rPr>
              <a:t>For each training example </a:t>
            </a:r>
            <a:r>
              <a:rPr lang="en-US" dirty="0">
                <a:latin typeface="Times New Roman" charset="0"/>
                <a:sym typeface="Symbol" charset="0"/>
              </a:rPr>
              <a:t></a:t>
            </a:r>
            <a:r>
              <a:rPr lang="en-US" i="1" dirty="0">
                <a:latin typeface="Times New Roman" charset="0"/>
                <a:sym typeface="Symbol" charset="0"/>
              </a:rPr>
              <a:t>x, t</a:t>
            </a:r>
            <a:r>
              <a:rPr lang="en-US" dirty="0">
                <a:latin typeface="Times New Roman" charset="0"/>
                <a:sym typeface="Symbol" charset="0"/>
              </a:rPr>
              <a:t></a:t>
            </a:r>
            <a:r>
              <a:rPr lang="en-US" dirty="0">
                <a:latin typeface="Times New Roman" charset="0"/>
              </a:rPr>
              <a:t> </a:t>
            </a:r>
          </a:p>
          <a:p>
            <a:pPr marL="1247775" lvl="2" indent="-328613"/>
            <a:r>
              <a:rPr lang="en-US" sz="1800" dirty="0">
                <a:latin typeface="Times New Roman" charset="0"/>
              </a:rPr>
              <a:t>Input </a:t>
            </a:r>
            <a:r>
              <a:rPr lang="en-US" sz="1800" i="1" dirty="0">
                <a:latin typeface="Times New Roman" charset="0"/>
                <a:sym typeface="Symbol" charset="0"/>
              </a:rPr>
              <a:t>x</a:t>
            </a:r>
            <a:r>
              <a:rPr lang="en-US" sz="1800" dirty="0">
                <a:latin typeface="Times New Roman" charset="0"/>
              </a:rPr>
              <a:t> to the unit and compute the output </a:t>
            </a:r>
            <a:r>
              <a:rPr lang="en-US" sz="1800" i="1" dirty="0">
                <a:latin typeface="Times New Roman" charset="0"/>
              </a:rPr>
              <a:t>o</a:t>
            </a:r>
            <a:endParaRPr lang="en-US" sz="1800" i="1" baseline="-25000" dirty="0">
              <a:latin typeface="Times New Roman" charset="0"/>
            </a:endParaRPr>
          </a:p>
          <a:p>
            <a:pPr marL="1247775" lvl="2" indent="-328613"/>
            <a:r>
              <a:rPr lang="en-US" sz="1800" dirty="0">
                <a:latin typeface="Times New Roman" charset="0"/>
              </a:rPr>
              <a:t>For each linear unit weight 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/>
            </a:r>
            <a:br>
              <a:rPr lang="en-US" sz="1800" dirty="0">
                <a:latin typeface="Times New Roman" charset="0"/>
              </a:rPr>
            </a:br>
            <a:r>
              <a:rPr lang="en-US" sz="1800" dirty="0">
                <a:latin typeface="Times New Roman" charset="0"/>
              </a:rPr>
              <a:t>		 </a:t>
            </a:r>
            <a:r>
              <a:rPr lang="el-GR" sz="1800" dirty="0">
                <a:latin typeface="Times New Roman" charset="0"/>
                <a:cs typeface="Times New Roman" charset="0"/>
              </a:rPr>
              <a:t>Δ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i="1" baseline="-25000" dirty="0">
                <a:latin typeface="Times New Roman" charset="0"/>
              </a:rPr>
              <a:t> </a:t>
            </a:r>
            <a:r>
              <a:rPr lang="en-US" sz="1800" i="1" dirty="0">
                <a:latin typeface="Times New Roman" charset="0"/>
                <a:cs typeface="Times New Roman" charset="0"/>
              </a:rPr>
              <a:t>←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l-GR" sz="1800" dirty="0">
                <a:latin typeface="Times New Roman" charset="0"/>
                <a:cs typeface="Times New Roman" charset="0"/>
              </a:rPr>
              <a:t>Δ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i="1" baseline="-25000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+ </a:t>
            </a:r>
            <a:r>
              <a:rPr lang="en-US" sz="1800" i="1" dirty="0">
                <a:latin typeface="Times New Roman" charset="0"/>
                <a:sym typeface="Symbol" charset="0"/>
              </a:rPr>
              <a:t> </a:t>
            </a:r>
            <a:r>
              <a:rPr lang="en-US" sz="1800" dirty="0">
                <a:latin typeface="Times New Roman" charset="0"/>
              </a:rPr>
              <a:t>(</a:t>
            </a:r>
            <a:r>
              <a:rPr lang="en-US" sz="1800" i="1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 - </a:t>
            </a:r>
            <a:r>
              <a:rPr lang="en-US" sz="1800" i="1" dirty="0">
                <a:latin typeface="Times New Roman" charset="0"/>
              </a:rPr>
              <a:t>o</a:t>
            </a:r>
            <a:r>
              <a:rPr lang="en-US" sz="1800" dirty="0">
                <a:latin typeface="Times New Roman" charset="0"/>
              </a:rPr>
              <a:t>) </a:t>
            </a:r>
            <a:r>
              <a:rPr lang="en-US" sz="1800" i="1" dirty="0">
                <a:latin typeface="Times New Roman" charset="0"/>
              </a:rPr>
              <a:t>x</a:t>
            </a:r>
            <a:r>
              <a:rPr lang="en-US" sz="1800" i="1" baseline="-25000" dirty="0">
                <a:latin typeface="Times New Roman" charset="0"/>
              </a:rPr>
              <a:t>i</a:t>
            </a:r>
          </a:p>
          <a:p>
            <a:pPr marL="809625" lvl="1" indent="-319088">
              <a:buFontTx/>
              <a:buAutoNum type="arabicPeriod"/>
            </a:pPr>
            <a:r>
              <a:rPr lang="en-US" dirty="0">
                <a:latin typeface="Times New Roman" charset="0"/>
              </a:rPr>
              <a:t>For each linear unit weight </a:t>
            </a:r>
            <a:r>
              <a:rPr lang="en-US" i="1" dirty="0" err="1">
                <a:latin typeface="Times New Roman" charset="0"/>
              </a:rPr>
              <a:t>w</a:t>
            </a:r>
            <a:r>
              <a:rPr lang="en-US" i="1" baseline="-25000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/>
            </a:r>
            <a:br>
              <a:rPr lang="en-US" sz="1800" dirty="0">
                <a:latin typeface="Times New Roman" charset="0"/>
              </a:rPr>
            </a:br>
            <a:r>
              <a:rPr lang="en-US" sz="1800" i="1" baseline="-25000" dirty="0">
                <a:latin typeface="Times New Roman" charset="0"/>
              </a:rPr>
              <a:t>			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i="1" baseline="-25000" dirty="0">
                <a:latin typeface="Times New Roman" charset="0"/>
              </a:rPr>
              <a:t> </a:t>
            </a:r>
            <a:r>
              <a:rPr lang="en-US" sz="1800" i="1" dirty="0">
                <a:latin typeface="Times New Roman" charset="0"/>
                <a:cs typeface="Times New Roman" charset="0"/>
              </a:rPr>
              <a:t>←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r>
              <a:rPr lang="en-US" sz="1800" i="1" baseline="-25000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+ </a:t>
            </a:r>
            <a:r>
              <a:rPr lang="el-GR" sz="1800" dirty="0">
                <a:latin typeface="Times New Roman" charset="0"/>
                <a:cs typeface="Times New Roman" charset="0"/>
              </a:rPr>
              <a:t>Δ</a:t>
            </a:r>
            <a:r>
              <a:rPr lang="en-US" sz="1800" i="1" dirty="0" err="1">
                <a:latin typeface="Times New Roman" charset="0"/>
              </a:rPr>
              <a:t>w</a:t>
            </a:r>
            <a:r>
              <a:rPr lang="en-US" sz="1800" i="1" baseline="-25000" dirty="0" err="1">
                <a:latin typeface="Times New Roman" charset="0"/>
              </a:rPr>
              <a:t>i</a:t>
            </a:r>
            <a:endParaRPr lang="en-US" sz="1800" i="1" baseline="-25000" dirty="0">
              <a:latin typeface="Times New Roman" charset="0"/>
            </a:endParaRPr>
          </a:p>
          <a:p>
            <a:pPr marL="382588" indent="-382588"/>
            <a:r>
              <a:rPr lang="en-US" dirty="0">
                <a:latin typeface="Times New Roman" charset="0"/>
              </a:rPr>
              <a:t>At each iteration, consider reducing </a:t>
            </a:r>
            <a:r>
              <a:rPr lang="en-US" i="1" dirty="0">
                <a:latin typeface="Times New Roman" charset="0"/>
                <a:sym typeface="Symbol" charset="0"/>
              </a:rPr>
              <a:t></a:t>
            </a:r>
            <a:endParaRPr lang="en-US" i="1" baseline="-25000" dirty="0">
              <a:latin typeface="Times New Roman" charset="0"/>
            </a:endParaRPr>
          </a:p>
          <a:p>
            <a:pPr marL="382588" indent="-382588"/>
            <a:endParaRPr lang="en-US" dirty="0">
              <a:latin typeface="Times New Roman" charset="0"/>
            </a:endParaRPr>
          </a:p>
        </p:txBody>
      </p:sp>
      <p:sp>
        <p:nvSpPr>
          <p:cNvPr id="6144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9EC26F-A5E4-2B4F-826C-427BADC1B274}" type="slidenum">
              <a:rPr lang="en-US" sz="1400">
                <a:latin typeface="Times New Roman" charset="0"/>
              </a:rPr>
              <a:pPr eaLnBrk="1" hangingPunct="1"/>
              <a:t>21</a:t>
            </a:fld>
            <a:endParaRPr lang="en-US" sz="1400" dirty="0">
              <a:latin typeface="Times New Roman" charset="0"/>
            </a:endParaRP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5516084" y="3257550"/>
            <a:ext cx="36279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Also called </a:t>
            </a:r>
          </a:p>
          <a:p>
            <a:pPr marL="285750" indent="-285750" eaLnBrk="1" hangingPunct="1">
              <a:buFont typeface="Arial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LMS (Least Mean Square) rule</a:t>
            </a:r>
          </a:p>
          <a:p>
            <a:pPr marL="285750" indent="-285750" eaLnBrk="1" hangingPunct="1">
              <a:buFont typeface="Arial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Delta rule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33350"/>
            <a:ext cx="8839200" cy="6286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charset="0"/>
                <a:cs typeface="Comic Sans MS" charset="0"/>
              </a:rPr>
              <a:t>Incremental (Stochastic) Gradient Descent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1915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328613" indent="-328613">
              <a:lnSpc>
                <a:spcPct val="90000"/>
              </a:lnSpc>
              <a:buFontTx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Batch mode Gradient Descent:</a:t>
            </a:r>
            <a:endParaRPr lang="en-US" dirty="0" smtClean="0">
              <a:ea typeface="+mn-ea"/>
              <a:cs typeface="+mn-cs"/>
            </a:endParaRPr>
          </a:p>
          <a:p>
            <a:pPr marL="328613" indent="-328613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Repeat</a:t>
            </a:r>
          </a:p>
          <a:p>
            <a:pPr marL="809625" lvl="1" indent="-373063">
              <a:lnSpc>
                <a:spcPct val="90000"/>
              </a:lnSpc>
              <a:buFont typeface="Webdings" pitchFamily="18" charset="2"/>
              <a:buAutoNum type="arabicPeriod"/>
              <a:defRPr/>
            </a:pPr>
            <a:r>
              <a:rPr lang="en-US" dirty="0" smtClean="0"/>
              <a:t>Compute the gradient</a:t>
            </a:r>
          </a:p>
          <a:p>
            <a:pPr marL="809625" lvl="1" indent="-373063">
              <a:lnSpc>
                <a:spcPct val="90000"/>
              </a:lnSpc>
              <a:buFont typeface="Webdings" pitchFamily="18" charset="2"/>
              <a:buAutoNum type="arabicPeriod"/>
              <a:defRPr/>
            </a:pPr>
            <a:r>
              <a:rPr lang="en-US" dirty="0" smtClean="0"/>
              <a:t>  </a:t>
            </a:r>
          </a:p>
          <a:p>
            <a:pPr marL="328613" indent="-328613">
              <a:lnSpc>
                <a:spcPct val="9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marL="328613" indent="-328613">
              <a:lnSpc>
                <a:spcPct val="90000"/>
              </a:lnSpc>
              <a:buFontTx/>
              <a:buNone/>
              <a:defRPr/>
            </a:pPr>
            <a:r>
              <a:rPr lang="en-US" i="1" dirty="0" smtClean="0">
                <a:ea typeface="+mn-ea"/>
                <a:cs typeface="+mn-cs"/>
              </a:rPr>
              <a:t>Incremental mode Gradient Descent:</a:t>
            </a:r>
          </a:p>
          <a:p>
            <a:pPr marL="328613" indent="-328613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Repeat</a:t>
            </a:r>
          </a:p>
          <a:p>
            <a:pPr marL="857250" lvl="1" indent="-457200">
              <a:lnSpc>
                <a:spcPct val="90000"/>
              </a:lnSpc>
              <a:defRPr/>
            </a:pPr>
            <a:r>
              <a:rPr lang="en-US" dirty="0" smtClean="0"/>
              <a:t>For each training example </a:t>
            </a:r>
            <a:r>
              <a:rPr lang="en-US" i="1" dirty="0" smtClean="0"/>
              <a:t>d</a:t>
            </a:r>
            <a:r>
              <a:rPr lang="en-US" dirty="0" smtClean="0"/>
              <a:t> in </a:t>
            </a:r>
            <a:r>
              <a:rPr lang="en-US" i="1" dirty="0" smtClean="0"/>
              <a:t>D</a:t>
            </a:r>
          </a:p>
          <a:p>
            <a:pPr marL="1314450" lvl="2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/>
              <a:t>Compute the gradient</a:t>
            </a:r>
          </a:p>
          <a:p>
            <a:pPr marL="1314450" lvl="2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600" dirty="0" smtClean="0"/>
              <a:t> </a:t>
            </a:r>
            <a:endParaRPr lang="en-US" dirty="0" smtClean="0"/>
          </a:p>
          <a:p>
            <a:pPr marL="328613" indent="-328613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+mn-cs"/>
              </a:rPr>
              <a:t>Incremental can approximate batch if </a:t>
            </a:r>
            <a:r>
              <a:rPr lang="en-US" i="1" dirty="0" smtClean="0">
                <a:ea typeface="+mn-ea"/>
                <a:cs typeface="+mn-cs"/>
                <a:sym typeface="Symbol" pitchFamily="18" charset="2"/>
              </a:rPr>
              <a:t></a:t>
            </a:r>
            <a:r>
              <a:rPr lang="en-US" dirty="0" smtClean="0">
                <a:ea typeface="+mn-ea"/>
                <a:cs typeface="+mn-cs"/>
                <a:sym typeface="Symbol" pitchFamily="18" charset="2"/>
              </a:rPr>
              <a:t> </a:t>
            </a:r>
            <a:r>
              <a:rPr lang="en-US" dirty="0" smtClean="0">
                <a:ea typeface="+mn-ea"/>
                <a:cs typeface="+mn-cs"/>
              </a:rPr>
              <a:t>is small enough</a:t>
            </a: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3810000" y="1428750"/>
          <a:ext cx="83502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4" imgW="507780" imgH="215806" progId="Equation.3">
                  <p:embed/>
                </p:oleObj>
              </mc:Choice>
              <mc:Fallback>
                <p:oleObj name="Equation" r:id="rId4" imgW="507780" imgH="215806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28750"/>
                        <a:ext cx="835025" cy="261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3"/>
          <p:cNvGraphicFramePr>
            <a:graphicFrameLocks noChangeAspect="1"/>
          </p:cNvGraphicFramePr>
          <p:nvPr/>
        </p:nvGraphicFramePr>
        <p:xfrm>
          <a:off x="1447800" y="1657350"/>
          <a:ext cx="2111375" cy="29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Equation" r:id="rId6" imgW="1143000" imgH="215900" progId="Equation.3">
                  <p:embed/>
                </p:oleObj>
              </mc:Choice>
              <mc:Fallback>
                <p:oleObj name="Equation" r:id="rId6" imgW="1143000" imgH="215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57350"/>
                        <a:ext cx="2111375" cy="29408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4"/>
          <p:cNvGraphicFramePr>
            <a:graphicFrameLocks noChangeAspect="1"/>
          </p:cNvGraphicFramePr>
          <p:nvPr/>
        </p:nvGraphicFramePr>
        <p:xfrm>
          <a:off x="4191000" y="3105150"/>
          <a:ext cx="804863" cy="27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Equation" r:id="rId8" imgW="495085" imgH="228501" progId="Equation.3">
                  <p:embed/>
                </p:oleObj>
              </mc:Choice>
              <mc:Fallback>
                <p:oleObj name="Equation" r:id="rId8" imgW="495085" imgH="22850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05150"/>
                        <a:ext cx="804863" cy="27384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5"/>
          <p:cNvGraphicFramePr>
            <a:graphicFrameLocks noChangeAspect="1"/>
          </p:cNvGraphicFramePr>
          <p:nvPr/>
        </p:nvGraphicFramePr>
        <p:xfrm>
          <a:off x="1905000" y="3333750"/>
          <a:ext cx="2281238" cy="340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Equation" r:id="rId10" imgW="1130300" imgH="228600" progId="Equation.3">
                  <p:embed/>
                </p:oleObj>
              </mc:Choice>
              <mc:Fallback>
                <p:oleObj name="Equation" r:id="rId10" imgW="11303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33750"/>
                        <a:ext cx="2281238" cy="3405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6"/>
          <p:cNvGraphicFramePr>
            <a:graphicFrameLocks noChangeAspect="1"/>
          </p:cNvGraphicFramePr>
          <p:nvPr/>
        </p:nvGraphicFramePr>
        <p:xfrm>
          <a:off x="4800600" y="819150"/>
          <a:ext cx="24050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Equation" r:id="rId12" imgW="1422400" imgH="419100" progId="Equation.3">
                  <p:embed/>
                </p:oleObj>
              </mc:Choice>
              <mc:Fallback>
                <p:oleObj name="Equation" r:id="rId12" imgW="1422400" imgH="419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819150"/>
                        <a:ext cx="2405063" cy="523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7"/>
          <p:cNvGraphicFramePr>
            <a:graphicFrameLocks noChangeAspect="1"/>
          </p:cNvGraphicFramePr>
          <p:nvPr/>
        </p:nvGraphicFramePr>
        <p:xfrm>
          <a:off x="5029200" y="2190750"/>
          <a:ext cx="19748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Equation" r:id="rId14" imgW="1205977" imgH="393529" progId="Equation.3">
                  <p:embed/>
                </p:oleObj>
              </mc:Choice>
              <mc:Fallback>
                <p:oleObj name="Equation" r:id="rId14" imgW="1205977" imgH="393529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90750"/>
                        <a:ext cx="1974850" cy="476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C7B47B-8929-A742-BD8C-E2FD086DD8D3}" type="slidenum">
              <a:rPr lang="en-US" sz="1400">
                <a:latin typeface="Times New Roman" charset="0"/>
              </a:rPr>
              <a:pPr eaLnBrk="1" hangingPunct="1"/>
              <a:t>22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8077200" cy="6286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charset="0"/>
                <a:cs typeface="Comic Sans MS" charset="0"/>
              </a:rPr>
              <a:t>Incremental Gradient Descent Algorithm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42950"/>
            <a:ext cx="8610600" cy="3657600"/>
          </a:xfrm>
        </p:spPr>
        <p:txBody>
          <a:bodyPr>
            <a:normAutofit/>
          </a:bodyPr>
          <a:lstStyle/>
          <a:p>
            <a:pPr marL="382588" indent="-382588">
              <a:buFontTx/>
              <a:buNone/>
            </a:pPr>
            <a:r>
              <a:rPr lang="en-US" sz="2000" dirty="0">
                <a:latin typeface="Times New Roman" charset="0"/>
              </a:rPr>
              <a:t>Incremental-Gradient-Descent (</a:t>
            </a:r>
            <a:r>
              <a:rPr lang="en-US" sz="2000" i="1" dirty="0">
                <a:latin typeface="Times New Roman" charset="0"/>
              </a:rPr>
              <a:t>training examples</a:t>
            </a:r>
            <a:r>
              <a:rPr lang="en-US" sz="2000" dirty="0">
                <a:latin typeface="Times New Roman" charset="0"/>
              </a:rPr>
              <a:t>, </a:t>
            </a:r>
            <a:r>
              <a:rPr lang="en-US" sz="2000" i="1" dirty="0">
                <a:latin typeface="Symbol" charset="0"/>
                <a:sym typeface="Symbol" charset="0"/>
              </a:rPr>
              <a:t>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marL="382588" indent="-382588">
              <a:buFontTx/>
              <a:buNone/>
            </a:pPr>
            <a:r>
              <a:rPr lang="en-US" sz="2000" dirty="0">
                <a:latin typeface="Times New Roman" charset="0"/>
              </a:rPr>
              <a:t>	</a:t>
            </a:r>
            <a:r>
              <a:rPr lang="en-US" sz="2000" i="1" dirty="0">
                <a:latin typeface="Times New Roman" charset="0"/>
              </a:rPr>
              <a:t>Each training example is a pair </a:t>
            </a:r>
            <a:r>
              <a:rPr lang="en-US" sz="2000" dirty="0">
                <a:latin typeface="Times New Roman" charset="0"/>
                <a:sym typeface="Symbol" charset="0"/>
              </a:rPr>
              <a:t></a:t>
            </a:r>
            <a:r>
              <a:rPr lang="en-US" sz="2000" i="1" dirty="0">
                <a:latin typeface="Times New Roman" charset="0"/>
                <a:sym typeface="Symbol" charset="0"/>
              </a:rPr>
              <a:t>x, t</a:t>
            </a:r>
            <a:r>
              <a:rPr lang="en-US" sz="2000" dirty="0">
                <a:latin typeface="Times New Roman" charset="0"/>
                <a:sym typeface="Symbol" charset="0"/>
              </a:rPr>
              <a:t></a:t>
            </a:r>
            <a:r>
              <a:rPr lang="en-US" sz="2000" i="1" dirty="0">
                <a:latin typeface="Times New Roman" charset="0"/>
                <a:sym typeface="Symbol" charset="0"/>
              </a:rPr>
              <a:t>: x </a:t>
            </a:r>
            <a:r>
              <a:rPr lang="en-US" sz="2000" i="1" dirty="0">
                <a:latin typeface="Times New Roman" charset="0"/>
              </a:rPr>
              <a:t>is the vector of input values, and t is the target output value. </a:t>
            </a:r>
            <a:r>
              <a:rPr lang="en-US" sz="2000" i="1" dirty="0">
                <a:latin typeface="Times New Roman" charset="0"/>
                <a:sym typeface="Symbol" charset="0"/>
              </a:rPr>
              <a:t></a:t>
            </a:r>
            <a:r>
              <a:rPr lang="en-US" sz="2000" i="1" dirty="0">
                <a:latin typeface="Times New Roman" charset="0"/>
              </a:rPr>
              <a:t> is the learning rate (e.g., </a:t>
            </a:r>
            <a:r>
              <a:rPr lang="en-US" sz="2000" dirty="0">
                <a:latin typeface="Times New Roman" charset="0"/>
              </a:rPr>
              <a:t>.05</a:t>
            </a:r>
            <a:r>
              <a:rPr lang="en-US" sz="2000" i="1" dirty="0">
                <a:latin typeface="Times New Roman" charset="0"/>
              </a:rPr>
              <a:t>).</a:t>
            </a:r>
          </a:p>
          <a:p>
            <a:pPr marL="382588" indent="-382588"/>
            <a:r>
              <a:rPr lang="en-US" sz="2000" dirty="0">
                <a:latin typeface="Times New Roman" charset="0"/>
              </a:rPr>
              <a:t>Initialize each </a:t>
            </a:r>
            <a:r>
              <a:rPr lang="en-US" sz="2000" i="1" dirty="0" err="1">
                <a:latin typeface="Times New Roman" charset="0"/>
              </a:rPr>
              <a:t>w</a:t>
            </a:r>
            <a:r>
              <a:rPr lang="en-US" sz="2000" i="1" baseline="-25000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> to some small random value</a:t>
            </a:r>
          </a:p>
          <a:p>
            <a:pPr marL="382588" indent="-382588"/>
            <a:r>
              <a:rPr lang="en-US" sz="2000" dirty="0">
                <a:latin typeface="Times New Roman" charset="0"/>
              </a:rPr>
              <a:t>Repeat until the termination condition is met</a:t>
            </a:r>
          </a:p>
          <a:p>
            <a:pPr marL="809625" lvl="1" indent="-319088">
              <a:buFontTx/>
              <a:buAutoNum type="arabicPeriod"/>
            </a:pPr>
            <a:r>
              <a:rPr lang="en-US" sz="2000" dirty="0">
                <a:latin typeface="Times New Roman" charset="0"/>
              </a:rPr>
              <a:t>Initialize each </a:t>
            </a:r>
            <a:r>
              <a:rPr lang="en-US" sz="2000" dirty="0" err="1">
                <a:latin typeface="Symbol" charset="0"/>
              </a:rPr>
              <a:t>D</a:t>
            </a:r>
            <a:r>
              <a:rPr lang="en-US" sz="2000" i="1" dirty="0" err="1">
                <a:latin typeface="Times New Roman" charset="0"/>
              </a:rPr>
              <a:t>w</a:t>
            </a:r>
            <a:r>
              <a:rPr lang="en-US" sz="2000" i="1" baseline="-25000" dirty="0" err="1">
                <a:latin typeface="Times New Roman" charset="0"/>
              </a:rPr>
              <a:t>i</a:t>
            </a:r>
            <a:r>
              <a:rPr lang="en-US" sz="2000" dirty="0">
                <a:latin typeface="Symbol" charset="0"/>
              </a:rPr>
              <a:t> </a:t>
            </a:r>
            <a:r>
              <a:rPr lang="en-US" sz="2000" dirty="0">
                <a:latin typeface="Times New Roman" charset="0"/>
              </a:rPr>
              <a:t>to zero</a:t>
            </a:r>
          </a:p>
          <a:p>
            <a:pPr marL="809625" lvl="1" indent="-319088">
              <a:buFontTx/>
              <a:buAutoNum type="arabicPeriod"/>
            </a:pPr>
            <a:r>
              <a:rPr lang="en-US" sz="2000" dirty="0">
                <a:latin typeface="Times New Roman" charset="0"/>
              </a:rPr>
              <a:t>For each </a:t>
            </a:r>
            <a:r>
              <a:rPr lang="en-US" sz="2000" dirty="0">
                <a:latin typeface="Times New Roman" charset="0"/>
                <a:sym typeface="Symbol" charset="0"/>
              </a:rPr>
              <a:t></a:t>
            </a:r>
            <a:r>
              <a:rPr lang="en-US" sz="2000" i="1" dirty="0">
                <a:latin typeface="Times New Roman" charset="0"/>
                <a:sym typeface="Symbol" charset="0"/>
              </a:rPr>
              <a:t>x, t</a:t>
            </a:r>
            <a:r>
              <a:rPr lang="en-US" sz="2000" dirty="0">
                <a:latin typeface="Times New Roman" charset="0"/>
                <a:sym typeface="Symbol" charset="0"/>
              </a:rPr>
              <a:t></a:t>
            </a:r>
            <a:r>
              <a:rPr lang="en-US" sz="2000" dirty="0">
                <a:latin typeface="Times New Roman" charset="0"/>
              </a:rPr>
              <a:t> </a:t>
            </a:r>
          </a:p>
          <a:p>
            <a:pPr marL="1247775" lvl="2" indent="-328613"/>
            <a:r>
              <a:rPr lang="en-US" sz="2000" dirty="0">
                <a:latin typeface="Times New Roman" charset="0"/>
              </a:rPr>
              <a:t>Input </a:t>
            </a:r>
            <a:r>
              <a:rPr lang="en-US" sz="2000" i="1" dirty="0">
                <a:latin typeface="Times New Roman" charset="0"/>
                <a:sym typeface="Symbol" charset="0"/>
              </a:rPr>
              <a:t>x</a:t>
            </a:r>
            <a:r>
              <a:rPr lang="en-US" sz="2000" dirty="0">
                <a:latin typeface="Times New Roman" charset="0"/>
              </a:rPr>
              <a:t> to the unit and compute output </a:t>
            </a:r>
            <a:r>
              <a:rPr lang="en-US" sz="2000" i="1" dirty="0">
                <a:latin typeface="Times New Roman" charset="0"/>
              </a:rPr>
              <a:t>o</a:t>
            </a:r>
          </a:p>
          <a:p>
            <a:pPr marL="1247775" lvl="2" indent="-328613"/>
            <a:r>
              <a:rPr lang="en-US" sz="2000" dirty="0">
                <a:latin typeface="Times New Roman" charset="0"/>
              </a:rPr>
              <a:t>For each linear unit weight </a:t>
            </a:r>
            <a:r>
              <a:rPr lang="en-US" sz="2000" i="1" dirty="0" err="1">
                <a:latin typeface="Times New Roman" charset="0"/>
              </a:rPr>
              <a:t>w</a:t>
            </a:r>
            <a:r>
              <a:rPr lang="en-US" sz="2000" i="1" baseline="-25000" dirty="0" err="1">
                <a:latin typeface="Times New Roman" charset="0"/>
              </a:rPr>
              <a:t>i</a:t>
            </a:r>
            <a:r>
              <a:rPr lang="en-US" sz="2000" dirty="0">
                <a:latin typeface="Times New Roman" charset="0"/>
              </a:rPr>
              <a:t/>
            </a:r>
            <a:br>
              <a:rPr lang="en-US" sz="20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>		 </a:t>
            </a:r>
            <a:r>
              <a:rPr lang="en-US" sz="2000" i="1" dirty="0" err="1">
                <a:latin typeface="Times New Roman" charset="0"/>
              </a:rPr>
              <a:t>w</a:t>
            </a:r>
            <a:r>
              <a:rPr lang="en-US" sz="2000" i="1" baseline="-25000" dirty="0" err="1">
                <a:latin typeface="Times New Roman" charset="0"/>
              </a:rPr>
              <a:t>i</a:t>
            </a:r>
            <a:r>
              <a:rPr lang="en-US" sz="2000" i="1" baseline="-25000" dirty="0">
                <a:latin typeface="Times New Roman" charset="0"/>
              </a:rPr>
              <a:t> </a:t>
            </a:r>
            <a:r>
              <a:rPr lang="en-US" sz="2000" i="1" dirty="0">
                <a:latin typeface="Times New Roman" charset="0"/>
                <a:cs typeface="Times New Roman" charset="0"/>
              </a:rPr>
              <a:t>←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i="1" dirty="0" err="1">
                <a:latin typeface="Times New Roman" charset="0"/>
              </a:rPr>
              <a:t>w</a:t>
            </a:r>
            <a:r>
              <a:rPr lang="en-US" sz="2000" i="1" baseline="-25000" dirty="0" err="1">
                <a:latin typeface="Times New Roman" charset="0"/>
              </a:rPr>
              <a:t>i</a:t>
            </a:r>
            <a:r>
              <a:rPr lang="en-US" sz="2000" i="1" baseline="-25000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+ </a:t>
            </a:r>
            <a:r>
              <a:rPr lang="en-US" sz="2000" i="1" dirty="0">
                <a:latin typeface="Times New Roman" charset="0"/>
                <a:sym typeface="Symbol" charset="0"/>
              </a:rPr>
              <a:t> 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i="1" dirty="0">
                <a:latin typeface="Times New Roman" charset="0"/>
              </a:rPr>
              <a:t>t</a:t>
            </a:r>
            <a:r>
              <a:rPr lang="en-US" sz="2000" dirty="0">
                <a:latin typeface="Times New Roman" charset="0"/>
              </a:rPr>
              <a:t> - </a:t>
            </a:r>
            <a:r>
              <a:rPr lang="en-US" sz="2000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i="1" dirty="0">
                <a:latin typeface="Times New Roman" charset="0"/>
              </a:rPr>
              <a:t>x</a:t>
            </a:r>
            <a:r>
              <a:rPr lang="en-US" sz="2000" i="1" baseline="-25000" dirty="0">
                <a:latin typeface="Times New Roman" charset="0"/>
              </a:rPr>
              <a:t>i</a:t>
            </a:r>
          </a:p>
        </p:txBody>
      </p:sp>
      <p:sp>
        <p:nvSpPr>
          <p:cNvPr id="6758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8EE766-C1A8-944F-9627-A2AB21FA2E5A}" type="slidenum">
              <a:rPr lang="en-US" sz="1400">
                <a:latin typeface="Times New Roman" charset="0"/>
              </a:rPr>
              <a:pPr eaLnBrk="1" hangingPunct="1"/>
              <a:t>23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8458200" cy="62865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Perceptron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vs. Delta rule </a:t>
            </a:r>
            <a:r>
              <a:rPr lang="en-US" sz="3600" dirty="0">
                <a:latin typeface="Comic Sans MS" charset="0"/>
                <a:cs typeface="Comic Sans MS" charset="0"/>
              </a:rPr>
              <a:t>t</a:t>
            </a:r>
            <a:r>
              <a:rPr lang="en-US" sz="3600" dirty="0" smtClean="0">
                <a:latin typeface="Comic Sans MS" charset="0"/>
                <a:cs typeface="Comic Sans MS" charset="0"/>
              </a:rPr>
              <a:t>raining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42950"/>
            <a:ext cx="77724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Times New Roman" charset="0"/>
              </a:rPr>
              <a:t>Perceptron training rule guaranteed to succeed if</a:t>
            </a:r>
          </a:p>
          <a:p>
            <a:pPr lvl="1"/>
            <a:r>
              <a:rPr lang="en-US" sz="2400" dirty="0">
                <a:latin typeface="Times New Roman" charset="0"/>
              </a:rPr>
              <a:t>Training examples are linearly separable</a:t>
            </a:r>
          </a:p>
          <a:p>
            <a:pPr lvl="1"/>
            <a:r>
              <a:rPr lang="en-US" sz="2400" dirty="0">
                <a:latin typeface="Times New Roman" charset="0"/>
              </a:rPr>
              <a:t>Sufficiently small learning rate </a:t>
            </a:r>
          </a:p>
          <a:p>
            <a:r>
              <a:rPr lang="en-US" sz="2800" dirty="0" smtClean="0">
                <a:latin typeface="Times New Roman" charset="0"/>
              </a:rPr>
              <a:t>Delta training </a:t>
            </a:r>
            <a:r>
              <a:rPr lang="en-US" sz="2800" dirty="0">
                <a:latin typeface="Times New Roman" charset="0"/>
              </a:rPr>
              <a:t>rule uses gradient descent</a:t>
            </a:r>
          </a:p>
          <a:p>
            <a:pPr lvl="1"/>
            <a:r>
              <a:rPr lang="en-US" sz="2400" dirty="0">
                <a:latin typeface="Times New Roman" charset="0"/>
              </a:rPr>
              <a:t>Guaranteed to converge to hypothesis with minimum squared error</a:t>
            </a:r>
          </a:p>
          <a:p>
            <a:pPr lvl="2"/>
            <a:r>
              <a:rPr lang="en-US" sz="2400" dirty="0">
                <a:latin typeface="Times New Roman" charset="0"/>
              </a:rPr>
              <a:t>Given sufficiently small learning rate </a:t>
            </a:r>
          </a:p>
          <a:p>
            <a:pPr lvl="2"/>
            <a:r>
              <a:rPr lang="en-US" sz="2400" dirty="0">
                <a:latin typeface="Times New Roman" charset="0"/>
              </a:rPr>
              <a:t>Even when training data contains noise</a:t>
            </a:r>
          </a:p>
          <a:p>
            <a:pPr lvl="2"/>
            <a:r>
              <a:rPr lang="en-US" sz="2400" dirty="0">
                <a:latin typeface="Times New Roman" charset="0"/>
              </a:rPr>
              <a:t>Even when training data not linearly separable</a:t>
            </a:r>
            <a:endParaRPr lang="en-US" sz="2400" i="1" dirty="0">
              <a:latin typeface="Times New Roman" charset="0"/>
            </a:endParaRPr>
          </a:p>
          <a:p>
            <a:r>
              <a:rPr lang="en-US" sz="2800" dirty="0">
                <a:latin typeface="Times New Roman" charset="0"/>
              </a:rPr>
              <a:t>Can generalize linear units to units with threshold</a:t>
            </a:r>
          </a:p>
          <a:p>
            <a:pPr lvl="1"/>
            <a:r>
              <a:rPr lang="en-US" sz="2400" dirty="0">
                <a:latin typeface="Times New Roman" charset="0"/>
              </a:rPr>
              <a:t>Just threshold the results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DA56F7-2407-C44A-88A8-729C8E65427A}" type="slidenum">
              <a:rPr lang="en-US" sz="1400">
                <a:latin typeface="Times New Roman" charset="0"/>
              </a:rPr>
              <a:pPr eaLnBrk="1" hangingPunct="1"/>
              <a:t>24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Perceptron vs. Delta rule training</a:t>
            </a:r>
            <a:endParaRPr lang="en-US" dirty="0">
              <a:latin typeface="Comic Sans MS" charset="0"/>
              <a:cs typeface="Comic Sans MS" charset="0"/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58428"/>
            <a:ext cx="8991600" cy="438507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charset="0"/>
              </a:rPr>
              <a:t>Delta/</a:t>
            </a:r>
            <a:r>
              <a:rPr lang="en-US" sz="1800" dirty="0">
                <a:latin typeface="Times New Roman" charset="0"/>
              </a:rPr>
              <a:t>perceptron </a:t>
            </a:r>
            <a:r>
              <a:rPr lang="en-US" sz="1800" dirty="0" smtClean="0">
                <a:latin typeface="Times New Roman" charset="0"/>
              </a:rPr>
              <a:t>training rules appear same </a:t>
            </a:r>
            <a:r>
              <a:rPr lang="en-US" sz="1800" i="1" dirty="0">
                <a:latin typeface="Times New Roman" charset="0"/>
              </a:rPr>
              <a:t>but</a:t>
            </a:r>
          </a:p>
          <a:p>
            <a:pPr lvl="1"/>
            <a:r>
              <a:rPr lang="en-US" sz="1800" dirty="0">
                <a:latin typeface="Times New Roman" charset="0"/>
              </a:rPr>
              <a:t>Perceptron rule trains discontinuous units</a:t>
            </a:r>
          </a:p>
          <a:p>
            <a:pPr lvl="2"/>
            <a:r>
              <a:rPr lang="en-US" sz="1800" dirty="0">
                <a:latin typeface="Times New Roman" charset="0"/>
              </a:rPr>
              <a:t>Guaranteed to converge under limited conditions</a:t>
            </a:r>
          </a:p>
          <a:p>
            <a:pPr lvl="2"/>
            <a:r>
              <a:rPr lang="en-US" sz="1800" dirty="0">
                <a:latin typeface="Times New Roman" charset="0"/>
              </a:rPr>
              <a:t>May not converge in general</a:t>
            </a:r>
          </a:p>
          <a:p>
            <a:pPr lvl="1"/>
            <a:r>
              <a:rPr lang="en-US" sz="1800" dirty="0">
                <a:latin typeface="Times New Roman" charset="0"/>
              </a:rPr>
              <a:t>Gradient rules trains over continuous </a:t>
            </a:r>
            <a:r>
              <a:rPr lang="en-US" sz="1800" dirty="0" smtClean="0">
                <a:latin typeface="Times New Roman" charset="0"/>
              </a:rPr>
              <a:t>response (</a:t>
            </a:r>
            <a:r>
              <a:rPr lang="en-US" sz="1800" dirty="0" err="1" smtClean="0">
                <a:latin typeface="Times New Roman" charset="0"/>
              </a:rPr>
              <a:t>unthresholded</a:t>
            </a:r>
            <a:r>
              <a:rPr lang="en-US" sz="1800" dirty="0" smtClean="0">
                <a:latin typeface="Times New Roman" charset="0"/>
              </a:rPr>
              <a:t> outputs)</a:t>
            </a:r>
            <a:endParaRPr lang="en-US" sz="1800" dirty="0">
              <a:latin typeface="Times New Roman" charset="0"/>
            </a:endParaRPr>
          </a:p>
          <a:p>
            <a:pPr lvl="2"/>
            <a:r>
              <a:rPr lang="en-US" sz="1800" dirty="0">
                <a:latin typeface="Times New Roman" charset="0"/>
              </a:rPr>
              <a:t>Gradient rule always converges</a:t>
            </a:r>
          </a:p>
          <a:p>
            <a:pPr lvl="3"/>
            <a:r>
              <a:rPr lang="en-US" sz="1800" dirty="0">
                <a:latin typeface="Times New Roman" charset="0"/>
              </a:rPr>
              <a:t>Even with noisy training data</a:t>
            </a:r>
          </a:p>
          <a:p>
            <a:pPr lvl="3"/>
            <a:r>
              <a:rPr lang="en-US" sz="1800" dirty="0">
                <a:latin typeface="Times New Roman" charset="0"/>
              </a:rPr>
              <a:t>Even with non-separable training data</a:t>
            </a:r>
          </a:p>
          <a:p>
            <a:pPr lvl="1"/>
            <a:r>
              <a:rPr lang="en-US" sz="1800" dirty="0">
                <a:latin typeface="Times New Roman" charset="0"/>
              </a:rPr>
              <a:t>Gradient descent generalizes to other continuous responses</a:t>
            </a:r>
          </a:p>
          <a:p>
            <a:pPr lvl="1"/>
            <a:r>
              <a:rPr lang="en-US" sz="1800" dirty="0">
                <a:latin typeface="Times New Roman" charset="0"/>
              </a:rPr>
              <a:t>Can train perceptron with LMS rule</a:t>
            </a:r>
          </a:p>
          <a:p>
            <a:pPr lvl="2"/>
            <a:r>
              <a:rPr lang="en-US" sz="1800" dirty="0" smtClean="0">
                <a:latin typeface="Times New Roman" charset="0"/>
              </a:rPr>
              <a:t>get </a:t>
            </a:r>
            <a:r>
              <a:rPr lang="en-US" sz="1800" dirty="0">
                <a:latin typeface="Times New Roman" charset="0"/>
              </a:rPr>
              <a:t>prediction by </a:t>
            </a:r>
            <a:r>
              <a:rPr lang="en-US" sz="1800" dirty="0" err="1">
                <a:latin typeface="Times New Roman" charset="0"/>
              </a:rPr>
              <a:t>thresholding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 smtClean="0">
                <a:latin typeface="Times New Roman" charset="0"/>
              </a:rPr>
              <a:t>outputs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22DDBC-5C10-894E-8834-6675B73DC6A3}" type="slidenum">
              <a:rPr lang="en-US" sz="1400">
                <a:latin typeface="Times New Roman" charset="0"/>
              </a:rPr>
              <a:pPr eaLnBrk="1" hangingPunct="1"/>
              <a:t>25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8305800" cy="62865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Comic Sans MS" charset="0"/>
                <a:cs typeface="Comic Sans MS" charset="0"/>
              </a:rPr>
              <a:t>Multilayer networks of </a:t>
            </a:r>
            <a:r>
              <a:rPr lang="en-US" sz="3600" i="1">
                <a:latin typeface="Comic Sans MS" charset="0"/>
                <a:cs typeface="Comic Sans MS" charset="0"/>
              </a:rPr>
              <a:t>sigmoid</a:t>
            </a:r>
            <a:r>
              <a:rPr lang="en-US" sz="3600">
                <a:latin typeface="Comic Sans MS" charset="0"/>
                <a:cs typeface="Comic Sans MS" charset="0"/>
              </a:rPr>
              <a:t> units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700"/>
            <a:ext cx="8839200" cy="3429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Times New Roman" charset="0"/>
              </a:rPr>
              <a:t>Needed for relatively complex (i.e., typical) functions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charset="0"/>
              </a:rPr>
              <a:t>Want non-linear response units in many systems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Example (next slide) of phoneme recognition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Cascaded nets of linear units only give linear response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Sigmoid unit as example of many possibilities 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charset="0"/>
              </a:rPr>
              <a:t>Want differentiable functions of weights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So can apply gradient descent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Minimization of error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Step function </a:t>
            </a:r>
            <a:r>
              <a:rPr lang="en-US" dirty="0" err="1">
                <a:latin typeface="Times New Roman" charset="0"/>
              </a:rPr>
              <a:t>perceptrons</a:t>
            </a:r>
            <a:r>
              <a:rPr lang="en-US" dirty="0">
                <a:latin typeface="Times New Roman" charset="0"/>
              </a:rPr>
              <a:t> non-differentiable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DE89161-4C92-DE40-85B5-32BF1D6467C1}" type="slidenum">
              <a:rPr lang="en-US" sz="1400">
                <a:latin typeface="Times New Roman" charset="0"/>
              </a:rPr>
              <a:pPr eaLnBrk="1" hangingPunct="1"/>
              <a:t>26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Speech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recognition </a:t>
            </a:r>
            <a:r>
              <a:rPr lang="en-US" sz="3600" dirty="0">
                <a:latin typeface="Comic Sans MS" charset="0"/>
                <a:cs typeface="Comic Sans MS" charset="0"/>
              </a:rPr>
              <a:t>e</a:t>
            </a:r>
            <a:r>
              <a:rPr lang="en-US" sz="3600" dirty="0" smtClean="0">
                <a:latin typeface="Comic Sans MS" charset="0"/>
                <a:cs typeface="Comic Sans MS" charset="0"/>
              </a:rPr>
              <a:t>xample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pic>
        <p:nvPicPr>
          <p:cNvPr id="73730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1" y="787004"/>
            <a:ext cx="8334375" cy="3657600"/>
          </a:xfrm>
        </p:spPr>
      </p:pic>
      <p:sp>
        <p:nvSpPr>
          <p:cNvPr id="73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F3202C-70E2-3947-B60A-41F9857C6D57}" type="slidenum">
              <a:rPr lang="en-US" sz="1400">
                <a:latin typeface="Times New Roman" charset="0"/>
              </a:rPr>
              <a:pPr eaLnBrk="1" hangingPunct="1"/>
              <a:t>27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Multilayer n</a:t>
            </a:r>
            <a:r>
              <a:rPr lang="en-US" sz="3600" dirty="0" smtClean="0">
                <a:latin typeface="Comic Sans MS" charset="0"/>
                <a:cs typeface="Comic Sans MS" charset="0"/>
              </a:rPr>
              <a:t>etworks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79688" y="2371725"/>
            <a:ext cx="3230562" cy="519857"/>
            <a:chOff x="1706" y="2125"/>
            <a:chExt cx="2137" cy="466"/>
          </a:xfrm>
        </p:grpSpPr>
        <p:sp>
          <p:nvSpPr>
            <p:cNvPr id="75835" name="Oval 4"/>
            <p:cNvSpPr>
              <a:spLocks noChangeArrowheads="1"/>
            </p:cNvSpPr>
            <p:nvPr/>
          </p:nvSpPr>
          <p:spPr bwMode="auto">
            <a:xfrm>
              <a:off x="1706" y="2125"/>
              <a:ext cx="132" cy="4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36" name="Oval 5"/>
            <p:cNvSpPr>
              <a:spLocks noChangeArrowheads="1"/>
            </p:cNvSpPr>
            <p:nvPr/>
          </p:nvSpPr>
          <p:spPr bwMode="auto">
            <a:xfrm>
              <a:off x="2078" y="2125"/>
              <a:ext cx="132" cy="4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37" name="Oval 6"/>
            <p:cNvSpPr>
              <a:spLocks noChangeArrowheads="1"/>
            </p:cNvSpPr>
            <p:nvPr/>
          </p:nvSpPr>
          <p:spPr bwMode="auto">
            <a:xfrm>
              <a:off x="2377" y="2125"/>
              <a:ext cx="132" cy="4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38" name="Oval 7"/>
            <p:cNvSpPr>
              <a:spLocks noChangeArrowheads="1"/>
            </p:cNvSpPr>
            <p:nvPr/>
          </p:nvSpPr>
          <p:spPr bwMode="auto">
            <a:xfrm>
              <a:off x="2683" y="2125"/>
              <a:ext cx="132" cy="4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39" name="Oval 8"/>
            <p:cNvSpPr>
              <a:spLocks noChangeArrowheads="1"/>
            </p:cNvSpPr>
            <p:nvPr/>
          </p:nvSpPr>
          <p:spPr bwMode="auto">
            <a:xfrm>
              <a:off x="3011" y="2125"/>
              <a:ext cx="132" cy="4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40" name="Oval 9"/>
            <p:cNvSpPr>
              <a:spLocks noChangeArrowheads="1"/>
            </p:cNvSpPr>
            <p:nvPr/>
          </p:nvSpPr>
          <p:spPr bwMode="auto">
            <a:xfrm>
              <a:off x="3376" y="2125"/>
              <a:ext cx="132" cy="4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841" name="Oval 10"/>
            <p:cNvSpPr>
              <a:spLocks noChangeArrowheads="1"/>
            </p:cNvSpPr>
            <p:nvPr/>
          </p:nvSpPr>
          <p:spPr bwMode="auto">
            <a:xfrm>
              <a:off x="3711" y="2125"/>
              <a:ext cx="132" cy="46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5779" name="Oval 11"/>
          <p:cNvSpPr>
            <a:spLocks noChangeArrowheads="1"/>
          </p:cNvSpPr>
          <p:nvPr/>
        </p:nvSpPr>
        <p:spPr bwMode="auto">
          <a:xfrm>
            <a:off x="1854200" y="1445419"/>
            <a:ext cx="198438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5780" name="Oval 12"/>
          <p:cNvSpPr>
            <a:spLocks noChangeArrowheads="1"/>
          </p:cNvSpPr>
          <p:nvPr/>
        </p:nvSpPr>
        <p:spPr bwMode="auto">
          <a:xfrm>
            <a:off x="2457450" y="1445419"/>
            <a:ext cx="198438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5781" name="Oval 13"/>
          <p:cNvSpPr>
            <a:spLocks noChangeArrowheads="1"/>
          </p:cNvSpPr>
          <p:nvPr/>
        </p:nvSpPr>
        <p:spPr bwMode="auto">
          <a:xfrm>
            <a:off x="5459414" y="1445419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5782" name="Oval 14"/>
          <p:cNvSpPr>
            <a:spLocks noChangeArrowheads="1"/>
          </p:cNvSpPr>
          <p:nvPr/>
        </p:nvSpPr>
        <p:spPr bwMode="auto">
          <a:xfrm>
            <a:off x="6316664" y="1445419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5783" name="Oval 15"/>
          <p:cNvSpPr>
            <a:spLocks noChangeArrowheads="1"/>
          </p:cNvSpPr>
          <p:nvPr/>
        </p:nvSpPr>
        <p:spPr bwMode="auto">
          <a:xfrm>
            <a:off x="4683126" y="3293269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679625" y="2890758"/>
            <a:ext cx="3032125" cy="403629"/>
            <a:chOff x="1772" y="2590"/>
            <a:chExt cx="2006" cy="361"/>
          </a:xfrm>
        </p:grpSpPr>
        <p:cxnSp>
          <p:nvCxnSpPr>
            <p:cNvPr id="75821" name="AutoShape 17"/>
            <p:cNvCxnSpPr>
              <a:cxnSpLocks noChangeShapeType="1"/>
              <a:stCxn id="75785" idx="0"/>
              <a:endCxn id="75835" idx="4"/>
            </p:cNvCxnSpPr>
            <p:nvPr/>
          </p:nvCxnSpPr>
          <p:spPr bwMode="auto">
            <a:xfrm rot="16200000" flipV="1">
              <a:off x="1853" y="2510"/>
              <a:ext cx="360" cy="5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2" name="AutoShape 18"/>
            <p:cNvCxnSpPr>
              <a:cxnSpLocks noChangeShapeType="1"/>
              <a:stCxn id="75783" idx="0"/>
              <a:endCxn id="75835" idx="4"/>
            </p:cNvCxnSpPr>
            <p:nvPr/>
          </p:nvCxnSpPr>
          <p:spPr bwMode="auto">
            <a:xfrm rot="16200000" flipV="1">
              <a:off x="2288" y="2074"/>
              <a:ext cx="360" cy="139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3" name="AutoShape 19"/>
            <p:cNvCxnSpPr>
              <a:cxnSpLocks noChangeShapeType="1"/>
              <a:stCxn id="75783" idx="0"/>
              <a:endCxn id="75841" idx="4"/>
            </p:cNvCxnSpPr>
            <p:nvPr/>
          </p:nvCxnSpPr>
          <p:spPr bwMode="auto">
            <a:xfrm rot="5400000" flipH="1" flipV="1">
              <a:off x="3291" y="2463"/>
              <a:ext cx="360" cy="61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4" name="AutoShape 20"/>
            <p:cNvCxnSpPr>
              <a:cxnSpLocks noChangeShapeType="1"/>
              <a:stCxn id="75783" idx="0"/>
              <a:endCxn id="75840" idx="4"/>
            </p:cNvCxnSpPr>
            <p:nvPr/>
          </p:nvCxnSpPr>
          <p:spPr bwMode="auto">
            <a:xfrm rot="5400000" flipH="1" flipV="1">
              <a:off x="3123" y="2631"/>
              <a:ext cx="360" cy="2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5" name="AutoShape 21"/>
            <p:cNvCxnSpPr>
              <a:cxnSpLocks noChangeShapeType="1"/>
              <a:stCxn id="75783" idx="0"/>
              <a:endCxn id="75839" idx="4"/>
            </p:cNvCxnSpPr>
            <p:nvPr/>
          </p:nvCxnSpPr>
          <p:spPr bwMode="auto">
            <a:xfrm rot="16200000" flipV="1">
              <a:off x="2940" y="2727"/>
              <a:ext cx="360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6" name="AutoShape 22"/>
            <p:cNvCxnSpPr>
              <a:cxnSpLocks noChangeShapeType="1"/>
              <a:stCxn id="75783" idx="0"/>
              <a:endCxn id="75838" idx="4"/>
            </p:cNvCxnSpPr>
            <p:nvPr/>
          </p:nvCxnSpPr>
          <p:spPr bwMode="auto">
            <a:xfrm rot="16200000" flipV="1">
              <a:off x="2776" y="2563"/>
              <a:ext cx="360" cy="41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7" name="AutoShape 23"/>
            <p:cNvCxnSpPr>
              <a:cxnSpLocks noChangeShapeType="1"/>
              <a:stCxn id="75783" idx="0"/>
              <a:endCxn id="75837" idx="4"/>
            </p:cNvCxnSpPr>
            <p:nvPr/>
          </p:nvCxnSpPr>
          <p:spPr bwMode="auto">
            <a:xfrm rot="16200000" flipV="1">
              <a:off x="2623" y="2410"/>
              <a:ext cx="360" cy="7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8" name="AutoShape 24"/>
            <p:cNvCxnSpPr>
              <a:cxnSpLocks noChangeShapeType="1"/>
              <a:stCxn id="75783" idx="0"/>
              <a:endCxn id="75836" idx="4"/>
            </p:cNvCxnSpPr>
            <p:nvPr/>
          </p:nvCxnSpPr>
          <p:spPr bwMode="auto">
            <a:xfrm rot="16200000" flipV="1">
              <a:off x="2474" y="2260"/>
              <a:ext cx="360" cy="10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9" name="AutoShape 25"/>
            <p:cNvCxnSpPr>
              <a:cxnSpLocks noChangeShapeType="1"/>
              <a:stCxn id="75841" idx="4"/>
              <a:endCxn id="75785" idx="0"/>
            </p:cNvCxnSpPr>
            <p:nvPr/>
          </p:nvCxnSpPr>
          <p:spPr bwMode="auto">
            <a:xfrm rot="5400000">
              <a:off x="2855" y="2028"/>
              <a:ext cx="360" cy="14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0" name="AutoShape 26"/>
            <p:cNvCxnSpPr>
              <a:cxnSpLocks noChangeShapeType="1"/>
              <a:stCxn id="75840" idx="4"/>
              <a:endCxn id="75785" idx="0"/>
            </p:cNvCxnSpPr>
            <p:nvPr/>
          </p:nvCxnSpPr>
          <p:spPr bwMode="auto">
            <a:xfrm rot="5400000">
              <a:off x="2688" y="2196"/>
              <a:ext cx="360" cy="11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1" name="AutoShape 27"/>
            <p:cNvCxnSpPr>
              <a:cxnSpLocks noChangeShapeType="1"/>
              <a:stCxn id="75785" idx="0"/>
              <a:endCxn id="75839" idx="4"/>
            </p:cNvCxnSpPr>
            <p:nvPr/>
          </p:nvCxnSpPr>
          <p:spPr bwMode="auto">
            <a:xfrm rot="5400000" flipH="1" flipV="1">
              <a:off x="2505" y="2378"/>
              <a:ext cx="360" cy="7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2" name="AutoShape 28"/>
            <p:cNvCxnSpPr>
              <a:cxnSpLocks noChangeShapeType="1"/>
              <a:stCxn id="75785" idx="0"/>
              <a:endCxn id="75838" idx="4"/>
            </p:cNvCxnSpPr>
            <p:nvPr/>
          </p:nvCxnSpPr>
          <p:spPr bwMode="auto">
            <a:xfrm rot="5400000" flipH="1" flipV="1">
              <a:off x="2341" y="2542"/>
              <a:ext cx="360" cy="45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3" name="AutoShape 29"/>
            <p:cNvCxnSpPr>
              <a:cxnSpLocks noChangeShapeType="1"/>
              <a:stCxn id="75785" idx="0"/>
              <a:endCxn id="75837" idx="4"/>
            </p:cNvCxnSpPr>
            <p:nvPr/>
          </p:nvCxnSpPr>
          <p:spPr bwMode="auto">
            <a:xfrm rot="5400000" flipH="1" flipV="1">
              <a:off x="2188" y="2695"/>
              <a:ext cx="360" cy="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34" name="AutoShape 30"/>
            <p:cNvCxnSpPr>
              <a:cxnSpLocks noChangeShapeType="1"/>
              <a:stCxn id="75836" idx="4"/>
              <a:endCxn id="75785" idx="0"/>
            </p:cNvCxnSpPr>
            <p:nvPr/>
          </p:nvCxnSpPr>
          <p:spPr bwMode="auto">
            <a:xfrm rot="16200000" flipH="1">
              <a:off x="2039" y="2696"/>
              <a:ext cx="360" cy="14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5785" name="Oval 31"/>
          <p:cNvSpPr>
            <a:spLocks noChangeArrowheads="1"/>
          </p:cNvSpPr>
          <p:nvPr/>
        </p:nvSpPr>
        <p:spPr bwMode="auto">
          <a:xfrm>
            <a:off x="3367089" y="3293269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952625" y="1957048"/>
            <a:ext cx="4464050" cy="414603"/>
            <a:chOff x="1292" y="1753"/>
            <a:chExt cx="2952" cy="372"/>
          </a:xfrm>
        </p:grpSpPr>
        <p:cxnSp>
          <p:nvCxnSpPr>
            <p:cNvPr id="75793" name="AutoShape 33"/>
            <p:cNvCxnSpPr>
              <a:cxnSpLocks noChangeShapeType="1"/>
              <a:stCxn id="75837" idx="0"/>
              <a:endCxn id="75779" idx="4"/>
            </p:cNvCxnSpPr>
            <p:nvPr/>
          </p:nvCxnSpPr>
          <p:spPr bwMode="auto">
            <a:xfrm rot="16200000" flipV="1">
              <a:off x="1682" y="1364"/>
              <a:ext cx="371" cy="11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4" name="AutoShape 34"/>
            <p:cNvCxnSpPr>
              <a:cxnSpLocks noChangeShapeType="1"/>
              <a:stCxn id="75836" idx="0"/>
              <a:endCxn id="75779" idx="4"/>
            </p:cNvCxnSpPr>
            <p:nvPr/>
          </p:nvCxnSpPr>
          <p:spPr bwMode="auto">
            <a:xfrm rot="16200000" flipV="1">
              <a:off x="1533" y="1513"/>
              <a:ext cx="371" cy="8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5" name="AutoShape 35"/>
            <p:cNvCxnSpPr>
              <a:cxnSpLocks noChangeShapeType="1"/>
              <a:stCxn id="75779" idx="4"/>
              <a:endCxn id="75835" idx="0"/>
            </p:cNvCxnSpPr>
            <p:nvPr/>
          </p:nvCxnSpPr>
          <p:spPr bwMode="auto">
            <a:xfrm rot="16200000" flipH="1">
              <a:off x="1347" y="1699"/>
              <a:ext cx="371" cy="48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6" name="AutoShape 36"/>
            <p:cNvCxnSpPr>
              <a:cxnSpLocks noChangeShapeType="1"/>
              <a:stCxn id="75838" idx="0"/>
              <a:endCxn id="75779" idx="4"/>
            </p:cNvCxnSpPr>
            <p:nvPr/>
          </p:nvCxnSpPr>
          <p:spPr bwMode="auto">
            <a:xfrm rot="16200000" flipV="1">
              <a:off x="1835" y="1211"/>
              <a:ext cx="371" cy="145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7" name="AutoShape 37"/>
            <p:cNvCxnSpPr>
              <a:cxnSpLocks noChangeShapeType="1"/>
              <a:stCxn id="75836" idx="0"/>
              <a:endCxn id="75780" idx="4"/>
            </p:cNvCxnSpPr>
            <p:nvPr/>
          </p:nvCxnSpPr>
          <p:spPr bwMode="auto">
            <a:xfrm rot="16200000" flipV="1">
              <a:off x="1732" y="1713"/>
              <a:ext cx="371" cy="4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8" name="AutoShape 38"/>
            <p:cNvCxnSpPr>
              <a:cxnSpLocks noChangeShapeType="1"/>
              <a:stCxn id="75835" idx="0"/>
              <a:endCxn id="75780" idx="4"/>
            </p:cNvCxnSpPr>
            <p:nvPr/>
          </p:nvCxnSpPr>
          <p:spPr bwMode="auto">
            <a:xfrm rot="16200000" flipV="1">
              <a:off x="1546" y="1899"/>
              <a:ext cx="371" cy="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799" name="AutoShape 39"/>
            <p:cNvCxnSpPr>
              <a:cxnSpLocks noChangeShapeType="1"/>
              <a:stCxn id="75841" idx="0"/>
              <a:endCxn id="75779" idx="4"/>
            </p:cNvCxnSpPr>
            <p:nvPr/>
          </p:nvCxnSpPr>
          <p:spPr bwMode="auto">
            <a:xfrm rot="16200000" flipV="1">
              <a:off x="2349" y="697"/>
              <a:ext cx="371" cy="24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0" name="AutoShape 40"/>
            <p:cNvCxnSpPr>
              <a:cxnSpLocks noChangeShapeType="1"/>
              <a:stCxn id="75840" idx="0"/>
              <a:endCxn id="75779" idx="4"/>
            </p:cNvCxnSpPr>
            <p:nvPr/>
          </p:nvCxnSpPr>
          <p:spPr bwMode="auto">
            <a:xfrm rot="16200000" flipV="1">
              <a:off x="2182" y="865"/>
              <a:ext cx="371" cy="2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1" name="AutoShape 41"/>
            <p:cNvCxnSpPr>
              <a:cxnSpLocks noChangeShapeType="1"/>
              <a:stCxn id="75779" idx="4"/>
              <a:endCxn id="75839" idx="0"/>
            </p:cNvCxnSpPr>
            <p:nvPr/>
          </p:nvCxnSpPr>
          <p:spPr bwMode="auto">
            <a:xfrm rot="16200000" flipH="1">
              <a:off x="1999" y="1047"/>
              <a:ext cx="371" cy="178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2" name="AutoShape 42"/>
            <p:cNvCxnSpPr>
              <a:cxnSpLocks noChangeShapeType="1"/>
              <a:stCxn id="75837" idx="0"/>
              <a:endCxn id="75780" idx="4"/>
            </p:cNvCxnSpPr>
            <p:nvPr/>
          </p:nvCxnSpPr>
          <p:spPr bwMode="auto">
            <a:xfrm rot="16200000" flipV="1">
              <a:off x="1882" y="1563"/>
              <a:ext cx="371" cy="75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3" name="AutoShape 43"/>
            <p:cNvCxnSpPr>
              <a:cxnSpLocks noChangeShapeType="1"/>
              <a:stCxn id="75780" idx="4"/>
              <a:endCxn id="75838" idx="0"/>
            </p:cNvCxnSpPr>
            <p:nvPr/>
          </p:nvCxnSpPr>
          <p:spPr bwMode="auto">
            <a:xfrm rot="16200000" flipH="1">
              <a:off x="2035" y="1410"/>
              <a:ext cx="371" cy="10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4" name="AutoShape 44"/>
            <p:cNvCxnSpPr>
              <a:cxnSpLocks noChangeShapeType="1"/>
              <a:stCxn id="75839" idx="0"/>
              <a:endCxn id="75780" idx="4"/>
            </p:cNvCxnSpPr>
            <p:nvPr/>
          </p:nvCxnSpPr>
          <p:spPr bwMode="auto">
            <a:xfrm rot="16200000" flipV="1">
              <a:off x="2199" y="1246"/>
              <a:ext cx="371" cy="13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5" name="AutoShape 45"/>
            <p:cNvCxnSpPr>
              <a:cxnSpLocks noChangeShapeType="1"/>
              <a:stCxn id="75840" idx="0"/>
              <a:endCxn id="75780" idx="4"/>
            </p:cNvCxnSpPr>
            <p:nvPr/>
          </p:nvCxnSpPr>
          <p:spPr bwMode="auto">
            <a:xfrm rot="16200000" flipV="1">
              <a:off x="2381" y="1064"/>
              <a:ext cx="371" cy="175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6" name="AutoShape 46"/>
            <p:cNvCxnSpPr>
              <a:cxnSpLocks noChangeShapeType="1"/>
              <a:stCxn id="75841" idx="0"/>
              <a:endCxn id="75780" idx="4"/>
            </p:cNvCxnSpPr>
            <p:nvPr/>
          </p:nvCxnSpPr>
          <p:spPr bwMode="auto">
            <a:xfrm rot="16200000" flipV="1">
              <a:off x="2549" y="897"/>
              <a:ext cx="371" cy="208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7" name="AutoShape 47"/>
            <p:cNvCxnSpPr>
              <a:cxnSpLocks noChangeShapeType="1"/>
              <a:stCxn id="75835" idx="0"/>
              <a:endCxn id="75782" idx="4"/>
            </p:cNvCxnSpPr>
            <p:nvPr/>
          </p:nvCxnSpPr>
          <p:spPr bwMode="auto">
            <a:xfrm rot="5400000" flipH="1" flipV="1">
              <a:off x="2823" y="704"/>
              <a:ext cx="371" cy="24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8" name="AutoShape 48"/>
            <p:cNvCxnSpPr>
              <a:cxnSpLocks noChangeShapeType="1"/>
              <a:stCxn id="75836" idx="0"/>
              <a:endCxn id="75782" idx="4"/>
            </p:cNvCxnSpPr>
            <p:nvPr/>
          </p:nvCxnSpPr>
          <p:spPr bwMode="auto">
            <a:xfrm rot="5400000" flipH="1" flipV="1">
              <a:off x="3009" y="890"/>
              <a:ext cx="371" cy="209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09" name="AutoShape 49"/>
            <p:cNvCxnSpPr>
              <a:cxnSpLocks noChangeShapeType="1"/>
              <a:stCxn id="75837" idx="0"/>
              <a:endCxn id="75782" idx="4"/>
            </p:cNvCxnSpPr>
            <p:nvPr/>
          </p:nvCxnSpPr>
          <p:spPr bwMode="auto">
            <a:xfrm rot="5400000" flipH="1" flipV="1">
              <a:off x="3158" y="1039"/>
              <a:ext cx="371" cy="18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0" name="AutoShape 50"/>
            <p:cNvCxnSpPr>
              <a:cxnSpLocks noChangeShapeType="1"/>
              <a:stCxn id="75782" idx="4"/>
              <a:endCxn id="75838" idx="0"/>
            </p:cNvCxnSpPr>
            <p:nvPr/>
          </p:nvCxnSpPr>
          <p:spPr bwMode="auto">
            <a:xfrm rot="5400000">
              <a:off x="3311" y="1192"/>
              <a:ext cx="371" cy="149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1" name="AutoShape 51"/>
            <p:cNvCxnSpPr>
              <a:cxnSpLocks noChangeShapeType="1"/>
              <a:stCxn id="75839" idx="0"/>
              <a:endCxn id="75782" idx="4"/>
            </p:cNvCxnSpPr>
            <p:nvPr/>
          </p:nvCxnSpPr>
          <p:spPr bwMode="auto">
            <a:xfrm rot="5400000" flipH="1" flipV="1">
              <a:off x="3475" y="1356"/>
              <a:ext cx="371" cy="116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2" name="AutoShape 52"/>
            <p:cNvCxnSpPr>
              <a:cxnSpLocks noChangeShapeType="1"/>
              <a:stCxn id="75840" idx="0"/>
              <a:endCxn id="75782" idx="4"/>
            </p:cNvCxnSpPr>
            <p:nvPr/>
          </p:nvCxnSpPr>
          <p:spPr bwMode="auto">
            <a:xfrm rot="5400000" flipH="1" flipV="1">
              <a:off x="3657" y="1538"/>
              <a:ext cx="371" cy="8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3" name="AutoShape 53"/>
            <p:cNvCxnSpPr>
              <a:cxnSpLocks noChangeShapeType="1"/>
              <a:stCxn id="75841" idx="0"/>
              <a:endCxn id="75782" idx="4"/>
            </p:cNvCxnSpPr>
            <p:nvPr/>
          </p:nvCxnSpPr>
          <p:spPr bwMode="auto">
            <a:xfrm rot="5400000" flipH="1" flipV="1">
              <a:off x="3825" y="1706"/>
              <a:ext cx="371" cy="46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4" name="AutoShape 54"/>
            <p:cNvCxnSpPr>
              <a:cxnSpLocks noChangeShapeType="1"/>
              <a:stCxn id="75841" idx="0"/>
              <a:endCxn id="75781" idx="4"/>
            </p:cNvCxnSpPr>
            <p:nvPr/>
          </p:nvCxnSpPr>
          <p:spPr bwMode="auto">
            <a:xfrm rot="16200000" flipV="1">
              <a:off x="3541" y="1889"/>
              <a:ext cx="371" cy="1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5" name="AutoShape 55"/>
            <p:cNvCxnSpPr>
              <a:cxnSpLocks noChangeShapeType="1"/>
              <a:stCxn id="75840" idx="0"/>
              <a:endCxn id="75781" idx="4"/>
            </p:cNvCxnSpPr>
            <p:nvPr/>
          </p:nvCxnSpPr>
          <p:spPr bwMode="auto">
            <a:xfrm rot="5400000" flipH="1" flipV="1">
              <a:off x="3374" y="1822"/>
              <a:ext cx="371" cy="23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6" name="AutoShape 56"/>
            <p:cNvCxnSpPr>
              <a:cxnSpLocks noChangeShapeType="1"/>
              <a:stCxn id="75839" idx="0"/>
              <a:endCxn id="75781" idx="4"/>
            </p:cNvCxnSpPr>
            <p:nvPr/>
          </p:nvCxnSpPr>
          <p:spPr bwMode="auto">
            <a:xfrm rot="5400000" flipH="1" flipV="1">
              <a:off x="3191" y="1639"/>
              <a:ext cx="371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7" name="AutoShape 57"/>
            <p:cNvCxnSpPr>
              <a:cxnSpLocks noChangeShapeType="1"/>
              <a:stCxn id="75838" idx="0"/>
              <a:endCxn id="75781" idx="4"/>
            </p:cNvCxnSpPr>
            <p:nvPr/>
          </p:nvCxnSpPr>
          <p:spPr bwMode="auto">
            <a:xfrm rot="5400000" flipH="1" flipV="1">
              <a:off x="3028" y="1475"/>
              <a:ext cx="371" cy="9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8" name="AutoShape 58"/>
            <p:cNvCxnSpPr>
              <a:cxnSpLocks noChangeShapeType="1"/>
              <a:stCxn id="75837" idx="0"/>
              <a:endCxn id="75781" idx="4"/>
            </p:cNvCxnSpPr>
            <p:nvPr/>
          </p:nvCxnSpPr>
          <p:spPr bwMode="auto">
            <a:xfrm rot="5400000" flipH="1" flipV="1">
              <a:off x="2875" y="1323"/>
              <a:ext cx="371" cy="1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19" name="AutoShape 59"/>
            <p:cNvCxnSpPr>
              <a:cxnSpLocks noChangeShapeType="1"/>
              <a:stCxn id="75836" idx="0"/>
              <a:endCxn id="75781" idx="4"/>
            </p:cNvCxnSpPr>
            <p:nvPr/>
          </p:nvCxnSpPr>
          <p:spPr bwMode="auto">
            <a:xfrm rot="5400000" flipH="1" flipV="1">
              <a:off x="2725" y="1173"/>
              <a:ext cx="371" cy="153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5820" name="AutoShape 60"/>
            <p:cNvCxnSpPr>
              <a:cxnSpLocks noChangeShapeType="1"/>
              <a:stCxn id="75781" idx="4"/>
              <a:endCxn id="75835" idx="0"/>
            </p:cNvCxnSpPr>
            <p:nvPr/>
          </p:nvCxnSpPr>
          <p:spPr bwMode="auto">
            <a:xfrm rot="5400000">
              <a:off x="2539" y="987"/>
              <a:ext cx="371" cy="19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5787" name="Text Box 61"/>
          <p:cNvSpPr txBox="1">
            <a:spLocks noChangeArrowheads="1"/>
          </p:cNvSpPr>
          <p:nvPr/>
        </p:nvSpPr>
        <p:spPr bwMode="auto">
          <a:xfrm>
            <a:off x="3281364" y="3784998"/>
            <a:ext cx="1546846" cy="3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F1             F2</a:t>
            </a:r>
          </a:p>
        </p:txBody>
      </p:sp>
      <p:sp>
        <p:nvSpPr>
          <p:cNvPr id="75788" name="Text Box 62"/>
          <p:cNvSpPr txBox="1">
            <a:spLocks noChangeArrowheads="1"/>
          </p:cNvSpPr>
          <p:nvPr/>
        </p:nvSpPr>
        <p:spPr bwMode="auto">
          <a:xfrm>
            <a:off x="3635376" y="1454944"/>
            <a:ext cx="879997" cy="3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. . . . . .</a:t>
            </a:r>
          </a:p>
        </p:txBody>
      </p:sp>
      <p:sp>
        <p:nvSpPr>
          <p:cNvPr id="75790" name="Text Box 64"/>
          <p:cNvSpPr txBox="1">
            <a:spLocks noChangeArrowheads="1"/>
          </p:cNvSpPr>
          <p:nvPr/>
        </p:nvSpPr>
        <p:spPr bwMode="auto">
          <a:xfrm>
            <a:off x="6329364" y="2387203"/>
            <a:ext cx="2018000" cy="48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600">
                <a:solidFill>
                  <a:srgbClr val="000066"/>
                </a:solidFill>
                <a:latin typeface="Tahoma" charset="0"/>
              </a:rPr>
              <a:t>Hidden layer</a:t>
            </a:r>
          </a:p>
        </p:txBody>
      </p:sp>
      <p:sp>
        <p:nvSpPr>
          <p:cNvPr id="75791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152400" y="3943350"/>
            <a:ext cx="8991600" cy="55006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charset="0"/>
              </a:rPr>
              <a:t>Can have more than one hidden layer</a:t>
            </a:r>
          </a:p>
        </p:txBody>
      </p:sp>
      <p:sp>
        <p:nvSpPr>
          <p:cNvPr id="75792" name="Slide Number Placeholder 6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106F0B8-B60D-4241-B8DB-06E8D8BE53E9}" type="slidenum">
              <a:rPr lang="en-US" sz="1400">
                <a:latin typeface="Times New Roman" charset="0"/>
              </a:rPr>
              <a:pPr eaLnBrk="1" hangingPunct="1"/>
              <a:t>28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Sigmoid </a:t>
            </a:r>
            <a:r>
              <a:rPr lang="en-US" sz="3600" dirty="0" smtClean="0">
                <a:latin typeface="Comic Sans MS" charset="0"/>
                <a:cs typeface="Comic Sans MS" charset="0"/>
              </a:rPr>
              <a:t>unit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7419"/>
            <a:ext cx="8839200" cy="21931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sz="1900" i="1" dirty="0">
                <a:latin typeface="Times New Roman" charset="0"/>
              </a:rPr>
              <a:t>f</a:t>
            </a:r>
            <a:r>
              <a:rPr lang="en-US" sz="1900" dirty="0">
                <a:latin typeface="Times New Roman" charset="0"/>
              </a:rPr>
              <a:t>  is the sigmoid function</a:t>
            </a:r>
          </a:p>
          <a:p>
            <a:pPr>
              <a:lnSpc>
                <a:spcPct val="80000"/>
              </a:lnSpc>
            </a:pPr>
            <a:endParaRPr lang="en-US" sz="1900" dirty="0">
              <a:latin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Derivative can be easily computed:</a:t>
            </a:r>
          </a:p>
          <a:p>
            <a:pPr>
              <a:lnSpc>
                <a:spcPct val="80000"/>
              </a:lnSpc>
            </a:pPr>
            <a:endParaRPr lang="en-US" sz="1900" dirty="0">
              <a:latin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Logistic equation 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used in many applications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other functions possible (</a:t>
            </a:r>
            <a:r>
              <a:rPr lang="en-US" sz="1900" dirty="0" err="1">
                <a:latin typeface="Times New Roman" charset="0"/>
              </a:rPr>
              <a:t>tanh</a:t>
            </a:r>
            <a:r>
              <a:rPr lang="en-US" sz="1900" dirty="0">
                <a:latin typeface="Times New Roman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900" dirty="0" smtClean="0">
                <a:latin typeface="Times New Roman" charset="0"/>
              </a:rPr>
              <a:t>Single </a:t>
            </a:r>
            <a:r>
              <a:rPr lang="en-US" sz="1900" dirty="0">
                <a:latin typeface="Times New Roman" charset="0"/>
              </a:rPr>
              <a:t>unit: </a:t>
            </a:r>
          </a:p>
          <a:p>
            <a:pPr lvl="1">
              <a:lnSpc>
                <a:spcPct val="80000"/>
              </a:lnSpc>
            </a:pPr>
            <a:r>
              <a:rPr lang="en-US" sz="1900" dirty="0">
                <a:latin typeface="Times New Roman" charset="0"/>
              </a:rPr>
              <a:t>apply gradient descent rule</a:t>
            </a:r>
          </a:p>
          <a:p>
            <a:pPr>
              <a:lnSpc>
                <a:spcPct val="80000"/>
              </a:lnSpc>
            </a:pPr>
            <a:r>
              <a:rPr lang="en-US" sz="1900" dirty="0" smtClean="0">
                <a:latin typeface="Times New Roman" charset="0"/>
              </a:rPr>
              <a:t>Multilayer </a:t>
            </a:r>
            <a:r>
              <a:rPr lang="en-US" sz="1900" dirty="0">
                <a:latin typeface="Times New Roman" charset="0"/>
              </a:rPr>
              <a:t>networks: </a:t>
            </a:r>
            <a:r>
              <a:rPr lang="en-US" sz="1900" dirty="0" err="1">
                <a:solidFill>
                  <a:srgbClr val="FF0000"/>
                </a:solidFill>
                <a:latin typeface="Times New Roman" charset="0"/>
              </a:rPr>
              <a:t>backpropagation</a:t>
            </a:r>
            <a:endParaRPr lang="en-US" sz="19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77827" name="Oval 4"/>
          <p:cNvSpPr>
            <a:spLocks noChangeArrowheads="1"/>
          </p:cNvSpPr>
          <p:nvPr/>
        </p:nvSpPr>
        <p:spPr bwMode="auto">
          <a:xfrm>
            <a:off x="2805113" y="1341835"/>
            <a:ext cx="576262" cy="51232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7828" name="Text Box 5"/>
          <p:cNvSpPr txBox="1">
            <a:spLocks noChangeArrowheads="1"/>
          </p:cNvSpPr>
          <p:nvPr/>
        </p:nvSpPr>
        <p:spPr bwMode="auto">
          <a:xfrm>
            <a:off x="1376363" y="812007"/>
            <a:ext cx="378257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1</a:t>
            </a:r>
          </a:p>
        </p:txBody>
      </p:sp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1376363" y="1075135"/>
            <a:ext cx="378257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2</a:t>
            </a:r>
          </a:p>
        </p:txBody>
      </p:sp>
      <p:sp>
        <p:nvSpPr>
          <p:cNvPr id="77830" name="Text Box 7"/>
          <p:cNvSpPr txBox="1">
            <a:spLocks noChangeArrowheads="1"/>
          </p:cNvSpPr>
          <p:nvPr/>
        </p:nvSpPr>
        <p:spPr bwMode="auto">
          <a:xfrm>
            <a:off x="1376364" y="1778794"/>
            <a:ext cx="386272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i="1" baseline="-25000"/>
              <a:t>n</a:t>
            </a:r>
          </a:p>
        </p:txBody>
      </p:sp>
      <p:cxnSp>
        <p:nvCxnSpPr>
          <p:cNvPr id="77831" name="AutoShape 8"/>
          <p:cNvCxnSpPr>
            <a:cxnSpLocks noChangeShapeType="1"/>
            <a:stCxn id="77833" idx="5"/>
            <a:endCxn id="77827" idx="1"/>
          </p:cNvCxnSpPr>
          <p:nvPr/>
        </p:nvCxnSpPr>
        <p:spPr bwMode="auto">
          <a:xfrm rot="16200000" flipH="1">
            <a:off x="2272325" y="799683"/>
            <a:ext cx="177083" cy="10572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832" name="Text Box 9"/>
          <p:cNvSpPr txBox="1">
            <a:spLocks noChangeArrowheads="1"/>
          </p:cNvSpPr>
          <p:nvPr/>
        </p:nvSpPr>
        <p:spPr bwMode="auto">
          <a:xfrm>
            <a:off x="1936751" y="879872"/>
            <a:ext cx="432759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1</a:t>
            </a:r>
          </a:p>
        </p:txBody>
      </p:sp>
      <p:sp>
        <p:nvSpPr>
          <p:cNvPr id="77833" name="Oval 10"/>
          <p:cNvSpPr>
            <a:spLocks noChangeArrowheads="1"/>
          </p:cNvSpPr>
          <p:nvPr/>
        </p:nvSpPr>
        <p:spPr bwMode="auto">
          <a:xfrm>
            <a:off x="1676401" y="802482"/>
            <a:ext cx="182563" cy="512328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7834" name="Oval 11"/>
          <p:cNvSpPr>
            <a:spLocks noChangeArrowheads="1"/>
          </p:cNvSpPr>
          <p:nvPr/>
        </p:nvSpPr>
        <p:spPr bwMode="auto">
          <a:xfrm>
            <a:off x="1676401" y="1060847"/>
            <a:ext cx="182563" cy="512328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77835" name="Oval 12"/>
          <p:cNvSpPr>
            <a:spLocks noChangeArrowheads="1"/>
          </p:cNvSpPr>
          <p:nvPr/>
        </p:nvSpPr>
        <p:spPr bwMode="auto">
          <a:xfrm>
            <a:off x="1676401" y="1757363"/>
            <a:ext cx="182563" cy="512328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77836" name="AutoShape 13"/>
          <p:cNvCxnSpPr>
            <a:cxnSpLocks noChangeShapeType="1"/>
            <a:stCxn id="77834" idx="6"/>
          </p:cNvCxnSpPr>
          <p:nvPr/>
        </p:nvCxnSpPr>
        <p:spPr bwMode="auto">
          <a:xfrm>
            <a:off x="1858964" y="1317011"/>
            <a:ext cx="976311" cy="1426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7837" name="AutoShape 14"/>
          <p:cNvCxnSpPr>
            <a:cxnSpLocks noChangeShapeType="1"/>
            <a:stCxn id="77835" idx="6"/>
            <a:endCxn id="77827" idx="3"/>
          </p:cNvCxnSpPr>
          <p:nvPr/>
        </p:nvCxnSpPr>
        <p:spPr bwMode="auto">
          <a:xfrm flipV="1">
            <a:off x="1858964" y="1779134"/>
            <a:ext cx="1030541" cy="23439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838" name="Text Box 15"/>
          <p:cNvSpPr txBox="1">
            <a:spLocks noChangeArrowheads="1"/>
          </p:cNvSpPr>
          <p:nvPr/>
        </p:nvSpPr>
        <p:spPr bwMode="auto">
          <a:xfrm>
            <a:off x="1936751" y="1069182"/>
            <a:ext cx="432759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2</a:t>
            </a:r>
          </a:p>
        </p:txBody>
      </p:sp>
      <p:sp>
        <p:nvSpPr>
          <p:cNvPr id="77839" name="Text Box 16"/>
          <p:cNvSpPr txBox="1">
            <a:spLocks noChangeArrowheads="1"/>
          </p:cNvSpPr>
          <p:nvPr/>
        </p:nvSpPr>
        <p:spPr bwMode="auto">
          <a:xfrm>
            <a:off x="1936750" y="1593056"/>
            <a:ext cx="440774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i="1" baseline="-25000"/>
              <a:t>n</a:t>
            </a:r>
          </a:p>
        </p:txBody>
      </p:sp>
      <p:sp>
        <p:nvSpPr>
          <p:cNvPr id="77840" name="Text Box 17"/>
          <p:cNvSpPr txBox="1">
            <a:spLocks noChangeArrowheads="1"/>
          </p:cNvSpPr>
          <p:nvPr/>
        </p:nvSpPr>
        <p:spPr bwMode="auto">
          <a:xfrm>
            <a:off x="1631951" y="1401366"/>
            <a:ext cx="238795" cy="4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800">
                <a:solidFill>
                  <a:srgbClr val="000066"/>
                </a:solidFill>
                <a:cs typeface="Times New Roman" charset="0"/>
              </a:rPr>
              <a:t>:</a:t>
            </a:r>
            <a:br>
              <a:rPr lang="en-US" sz="1800">
                <a:solidFill>
                  <a:srgbClr val="000066"/>
                </a:solidFill>
                <a:cs typeface="Times New Roman" charset="0"/>
              </a:rPr>
            </a:br>
            <a:r>
              <a:rPr lang="en-US" sz="1800">
                <a:solidFill>
                  <a:srgbClr val="000066"/>
                </a:solidFill>
                <a:cs typeface="Times New Roman" charset="0"/>
              </a:rPr>
              <a:t>:</a:t>
            </a:r>
            <a:endParaRPr lang="en-US" sz="1800" baseline="-25000">
              <a:solidFill>
                <a:srgbClr val="000066"/>
              </a:solidFill>
              <a:cs typeface="Times New Roman" charset="0"/>
            </a:endParaRPr>
          </a:p>
        </p:txBody>
      </p:sp>
      <p:sp>
        <p:nvSpPr>
          <p:cNvPr id="77841" name="Text Box 18"/>
          <p:cNvSpPr txBox="1">
            <a:spLocks noChangeArrowheads="1"/>
          </p:cNvSpPr>
          <p:nvPr/>
        </p:nvSpPr>
        <p:spPr bwMode="auto">
          <a:xfrm>
            <a:off x="2660651" y="706041"/>
            <a:ext cx="633134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0</a:t>
            </a:r>
            <a:r>
              <a:rPr lang="en-US" sz="1900">
                <a:latin typeface="Symbol" charset="0"/>
              </a:rPr>
              <a:t>=1</a:t>
            </a:r>
          </a:p>
        </p:txBody>
      </p:sp>
      <p:sp>
        <p:nvSpPr>
          <p:cNvPr id="77842" name="Line 19"/>
          <p:cNvSpPr>
            <a:spLocks noChangeShapeType="1"/>
          </p:cNvSpPr>
          <p:nvPr/>
        </p:nvSpPr>
        <p:spPr bwMode="auto">
          <a:xfrm>
            <a:off x="3006726" y="947738"/>
            <a:ext cx="73025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93" tIns="43247" rIns="86493" bIns="43247">
            <a:spAutoFit/>
          </a:bodyPr>
          <a:lstStyle/>
          <a:p>
            <a:endParaRPr lang="en-US"/>
          </a:p>
        </p:txBody>
      </p:sp>
      <p:sp>
        <p:nvSpPr>
          <p:cNvPr id="77843" name="Text Box 20"/>
          <p:cNvSpPr txBox="1">
            <a:spLocks noChangeArrowheads="1"/>
          </p:cNvSpPr>
          <p:nvPr/>
        </p:nvSpPr>
        <p:spPr bwMode="auto">
          <a:xfrm>
            <a:off x="2992439" y="906066"/>
            <a:ext cx="432759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0</a:t>
            </a:r>
          </a:p>
        </p:txBody>
      </p:sp>
      <p:graphicFrame>
        <p:nvGraphicFramePr>
          <p:cNvPr id="77844" name="Object 2"/>
          <p:cNvGraphicFramePr>
            <a:graphicFrameLocks noChangeAspect="1"/>
          </p:cNvGraphicFramePr>
          <p:nvPr/>
        </p:nvGraphicFramePr>
        <p:xfrm>
          <a:off x="3397250" y="1513285"/>
          <a:ext cx="1339850" cy="51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4" imgW="825500" imgH="431800" progId="Equation.3">
                  <p:embed/>
                </p:oleObj>
              </mc:Choice>
              <mc:Fallback>
                <p:oleObj name="Equation" r:id="rId4" imgW="8255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1513285"/>
                        <a:ext cx="1339850" cy="51673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5" name="Oval 22"/>
          <p:cNvSpPr>
            <a:spLocks noChangeArrowheads="1"/>
          </p:cNvSpPr>
          <p:nvPr/>
        </p:nvSpPr>
        <p:spPr bwMode="auto">
          <a:xfrm>
            <a:off x="4741863" y="1341835"/>
            <a:ext cx="576262" cy="51232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77846" name="AutoShape 23"/>
          <p:cNvCxnSpPr>
            <a:cxnSpLocks noChangeShapeType="1"/>
            <a:stCxn id="77827" idx="6"/>
            <a:endCxn id="77845" idx="2"/>
          </p:cNvCxnSpPr>
          <p:nvPr/>
        </p:nvCxnSpPr>
        <p:spPr bwMode="auto">
          <a:xfrm>
            <a:off x="3381375" y="1597999"/>
            <a:ext cx="13604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7847" name="Text Box 24"/>
          <p:cNvSpPr txBox="1">
            <a:spLocks noChangeArrowheads="1"/>
          </p:cNvSpPr>
          <p:nvPr/>
        </p:nvSpPr>
        <p:spPr bwMode="auto">
          <a:xfrm>
            <a:off x="2927350" y="1366838"/>
            <a:ext cx="310931" cy="3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Symbol" charset="0"/>
              </a:rPr>
              <a:t>S</a:t>
            </a:r>
          </a:p>
        </p:txBody>
      </p:sp>
      <p:sp>
        <p:nvSpPr>
          <p:cNvPr id="77848" name="Text Box 25"/>
          <p:cNvSpPr txBox="1">
            <a:spLocks noChangeArrowheads="1"/>
          </p:cNvSpPr>
          <p:nvPr/>
        </p:nvSpPr>
        <p:spPr bwMode="auto">
          <a:xfrm>
            <a:off x="4900614" y="1383507"/>
            <a:ext cx="238795" cy="3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f</a:t>
            </a:r>
          </a:p>
        </p:txBody>
      </p:sp>
      <p:graphicFrame>
        <p:nvGraphicFramePr>
          <p:cNvPr id="77849" name="Object 3"/>
          <p:cNvGraphicFramePr>
            <a:graphicFrameLocks noChangeAspect="1"/>
          </p:cNvGraphicFramePr>
          <p:nvPr/>
        </p:nvGraphicFramePr>
        <p:xfrm>
          <a:off x="5921376" y="1389460"/>
          <a:ext cx="1331913" cy="29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6" imgW="685800" imgH="203200" progId="Equation.3">
                  <p:embed/>
                </p:oleObj>
              </mc:Choice>
              <mc:Fallback>
                <p:oleObj name="Equation" r:id="rId6" imgW="6858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76" y="1389460"/>
                        <a:ext cx="1331913" cy="29170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850" name="AutoShape 27"/>
          <p:cNvCxnSpPr>
            <a:cxnSpLocks noChangeShapeType="1"/>
            <a:stCxn id="77845" idx="6"/>
          </p:cNvCxnSpPr>
          <p:nvPr/>
        </p:nvCxnSpPr>
        <p:spPr bwMode="auto">
          <a:xfrm flipV="1">
            <a:off x="5318125" y="1534716"/>
            <a:ext cx="592138" cy="632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77851" name="Object 4"/>
          <p:cNvGraphicFramePr>
            <a:graphicFrameLocks noChangeAspect="1"/>
          </p:cNvGraphicFramePr>
          <p:nvPr/>
        </p:nvGraphicFramePr>
        <p:xfrm>
          <a:off x="4240213" y="2133600"/>
          <a:ext cx="17907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8" imgW="888614" imgH="393529" progId="Equation.3">
                  <p:embed/>
                </p:oleObj>
              </mc:Choice>
              <mc:Fallback>
                <p:oleObj name="Equation" r:id="rId8" imgW="888614" imgH="393529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2133600"/>
                        <a:ext cx="1790700" cy="585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5"/>
          <p:cNvGraphicFramePr>
            <a:graphicFrameLocks noChangeAspect="1"/>
          </p:cNvGraphicFramePr>
          <p:nvPr/>
        </p:nvGraphicFramePr>
        <p:xfrm>
          <a:off x="4797425" y="3214688"/>
          <a:ext cx="2663825" cy="54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quation" r:id="rId10" imgW="1422400" imgH="393700" progId="Equation.3">
                  <p:embed/>
                </p:oleObj>
              </mc:Choice>
              <mc:Fallback>
                <p:oleObj name="Equation" r:id="rId10" imgW="1422400" imgH="393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3214688"/>
                        <a:ext cx="2663825" cy="54411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01E285-D7CD-1E4A-9B30-6852E878ECC2}" type="slidenum">
              <a:rPr lang="en-US" sz="1400">
                <a:latin typeface="Times New Roman" charset="0"/>
              </a:rPr>
              <a:pPr eaLnBrk="1" hangingPunct="1"/>
              <a:t>29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Connectionism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758428"/>
            <a:ext cx="8991600" cy="43850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Alternative to </a:t>
            </a:r>
            <a:r>
              <a:rPr lang="en-US" sz="1800" i="1" dirty="0">
                <a:latin typeface="Times New Roman" charset="0"/>
              </a:rPr>
              <a:t>symbolism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Humans and evidence of connectionism/parallelism: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Physical structure of brain: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Neuron switching time: 10</a:t>
            </a:r>
            <a:r>
              <a:rPr lang="en-US" sz="1800" baseline="30000" dirty="0">
                <a:latin typeface="Times New Roman" charset="0"/>
              </a:rPr>
              <a:t>-3</a:t>
            </a:r>
            <a:r>
              <a:rPr lang="en-US" sz="1800" dirty="0">
                <a:latin typeface="Times New Roman" charset="0"/>
              </a:rPr>
              <a:t> second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Complex, short-time computations: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Scene recognition time: 10</a:t>
            </a:r>
            <a:r>
              <a:rPr lang="en-US" sz="1800" baseline="30000" dirty="0">
                <a:latin typeface="Times New Roman" charset="0"/>
              </a:rPr>
              <a:t>-1</a:t>
            </a:r>
            <a:r>
              <a:rPr lang="en-US" sz="1800" dirty="0">
                <a:latin typeface="Times New Roman" charset="0"/>
              </a:rPr>
              <a:t> second</a:t>
            </a:r>
          </a:p>
          <a:p>
            <a:pPr lvl="2">
              <a:lnSpc>
                <a:spcPct val="80000"/>
              </a:lnSpc>
            </a:pPr>
            <a:r>
              <a:rPr lang="en-US" sz="1800" baseline="30000" dirty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100 inference steps </a:t>
            </a:r>
            <a:r>
              <a:rPr lang="en-US" sz="1800" dirty="0" err="1">
                <a:latin typeface="Times New Roman" charset="0"/>
              </a:rPr>
              <a:t>doesn</a:t>
            </a:r>
            <a:r>
              <a:rPr lang="ja-JP" altLang="en-US" sz="1800">
                <a:latin typeface="Times New Roman" charset="0"/>
              </a:rPr>
              <a:t>’</a:t>
            </a:r>
            <a:r>
              <a:rPr lang="en-US" altLang="ja-JP" sz="1800" dirty="0">
                <a:latin typeface="Times New Roman" charset="0"/>
              </a:rPr>
              <a:t>t seem like enough</a:t>
            </a:r>
          </a:p>
          <a:p>
            <a:pPr lvl="3">
              <a:lnSpc>
                <a:spcPct val="80000"/>
              </a:lnSpc>
              <a:buFont typeface="Wingdings" charset="0"/>
              <a:buChar char="à"/>
            </a:pPr>
            <a:r>
              <a:rPr lang="en-US" sz="1800" dirty="0">
                <a:latin typeface="Times New Roman" charset="0"/>
              </a:rPr>
              <a:t>much parallel computation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Artificial Neural Networks (ANNs)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Many neuron-like threshold switching units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Many weighted interconnections among units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Highly parallel, distributed process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Emphasis on tuning weights automatically (search in weight space)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481E57-ECC0-CE4A-8112-3143966E931D}" type="slidenum">
              <a:rPr lang="en-US" sz="1400">
                <a:latin typeface="Times New Roman" charset="0"/>
              </a:rPr>
              <a:pPr eaLnBrk="1" hangingPunct="1"/>
              <a:t>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3083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charset="0"/>
                <a:cs typeface="Comic Sans MS" charset="0"/>
              </a:rPr>
              <a:t>Error Gradient for a Sigmoid Unit</a:t>
            </a:r>
          </a:p>
        </p:txBody>
      </p:sp>
      <p:graphicFrame>
        <p:nvGraphicFramePr>
          <p:cNvPr id="253957" name="Object 2"/>
          <p:cNvGraphicFramePr>
            <a:graphicFrameLocks noChangeAspect="1"/>
          </p:cNvGraphicFramePr>
          <p:nvPr/>
        </p:nvGraphicFramePr>
        <p:xfrm>
          <a:off x="914400" y="3333750"/>
          <a:ext cx="55848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Equation" r:id="rId4" imgW="3352800" imgH="889000" progId="Equation.3">
                  <p:embed/>
                </p:oleObj>
              </mc:Choice>
              <mc:Fallback>
                <p:oleObj name="Equation" r:id="rId4" imgW="3352800" imgH="889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33750"/>
                        <a:ext cx="5584825" cy="1090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838200" y="514350"/>
          <a:ext cx="3290888" cy="272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6" imgW="2044700" imgH="2298700" progId="Equation.3">
                  <p:embed/>
                </p:oleObj>
              </mc:Choice>
              <mc:Fallback>
                <p:oleObj name="Equation" r:id="rId6" imgW="2044700" imgH="2298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4350"/>
                        <a:ext cx="3290888" cy="272772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972195"/>
              </p:ext>
            </p:extLst>
          </p:nvPr>
        </p:nvGraphicFramePr>
        <p:xfrm>
          <a:off x="4648200" y="3790950"/>
          <a:ext cx="37068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Equation" r:id="rId8" imgW="1993900" imgH="431800" progId="Equation.3">
                  <p:embed/>
                </p:oleObj>
              </mc:Choice>
              <mc:Fallback>
                <p:oleObj name="Equation" r:id="rId8" imgW="19939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90950"/>
                        <a:ext cx="3706812" cy="590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5A4EB27-5280-8A45-A21A-46ED88D661B5}" type="slidenum">
              <a:rPr lang="en-US" sz="1400">
                <a:latin typeface="Times New Roman" charset="0"/>
              </a:rPr>
              <a:pPr eaLnBrk="1" hangingPunct="1"/>
              <a:t>30</a:t>
            </a:fld>
            <a:endParaRPr lang="en-US" sz="1400">
              <a:latin typeface="Times New Roman" charset="0"/>
            </a:endParaRPr>
          </a:p>
        </p:txBody>
      </p:sp>
      <p:sp>
        <p:nvSpPr>
          <p:cNvPr id="89094" name="TextBox 6"/>
          <p:cNvSpPr txBox="1">
            <a:spLocks noChangeArrowheads="1"/>
          </p:cNvSpPr>
          <p:nvPr/>
        </p:nvSpPr>
        <p:spPr bwMode="auto">
          <a:xfrm>
            <a:off x="5410200" y="1962150"/>
            <a:ext cx="31742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net: linear combination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o (output): logistic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/>
                <a:cs typeface="Comic Sans MS"/>
              </a:rPr>
              <a:t>… Incremental Version</a:t>
            </a:r>
          </a:p>
        </p:txBody>
      </p:sp>
      <p:sp>
        <p:nvSpPr>
          <p:cNvPr id="9113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857251"/>
            <a:ext cx="8991600" cy="40362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Char char="§"/>
            </a:pPr>
            <a:r>
              <a:rPr lang="en-US" sz="2800">
                <a:solidFill>
                  <a:srgbClr val="002060"/>
                </a:solidFill>
                <a:latin typeface="Tahoma" charset="0"/>
                <a:cs typeface="Tahoma" charset="0"/>
              </a:rPr>
              <a:t>Batch gradient descent for a single Sigmoid unit</a:t>
            </a:r>
          </a:p>
        </p:txBody>
      </p:sp>
      <p:graphicFrame>
        <p:nvGraphicFramePr>
          <p:cNvPr id="91139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3795713" y="1323975"/>
          <a:ext cx="3219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4" imgW="2032000" imgH="431800" progId="Equation.3">
                  <p:embed/>
                </p:oleObj>
              </mc:Choice>
              <mc:Fallback>
                <p:oleObj name="Equation" r:id="rId4" imgW="2032000" imgH="43180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1323975"/>
                        <a:ext cx="3219450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3"/>
          <p:cNvGraphicFramePr>
            <a:graphicFrameLocks noChangeAspect="1"/>
          </p:cNvGraphicFramePr>
          <p:nvPr/>
        </p:nvGraphicFramePr>
        <p:xfrm>
          <a:off x="838201" y="1275160"/>
          <a:ext cx="2206625" cy="5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Equation" r:id="rId6" imgW="1231366" imgH="418918" progId="Equation.3">
                  <p:embed/>
                </p:oleObj>
              </mc:Choice>
              <mc:Fallback>
                <p:oleObj name="Equation" r:id="rId6" imgW="1231366" imgH="418918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1275160"/>
                        <a:ext cx="2206625" cy="55364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1" name="Object 4"/>
          <p:cNvGraphicFramePr>
            <a:graphicFrameLocks noChangeAspect="1"/>
          </p:cNvGraphicFramePr>
          <p:nvPr/>
        </p:nvGraphicFramePr>
        <p:xfrm>
          <a:off x="3832226" y="2475310"/>
          <a:ext cx="3400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8" imgW="1828800" imgH="431800" progId="Equation.3">
                  <p:embed/>
                </p:oleObj>
              </mc:Choice>
              <mc:Fallback>
                <p:oleObj name="Equation" r:id="rId8" imgW="1828800" imgH="431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6" y="2475310"/>
                        <a:ext cx="3400425" cy="5905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02" name="Object 5"/>
          <p:cNvGraphicFramePr>
            <a:graphicFrameLocks noChangeAspect="1"/>
          </p:cNvGraphicFramePr>
          <p:nvPr/>
        </p:nvGraphicFramePr>
        <p:xfrm>
          <a:off x="809625" y="2456260"/>
          <a:ext cx="18415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10" imgW="1028254" imgH="393529" progId="Equation.3">
                  <p:embed/>
                </p:oleObj>
              </mc:Choice>
              <mc:Fallback>
                <p:oleObj name="Equation" r:id="rId10" imgW="1028254" imgH="393529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456260"/>
                        <a:ext cx="1841500" cy="519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152400" y="1889522"/>
            <a:ext cx="8991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93" tIns="42045" rIns="85593" bIns="42045"/>
          <a:lstStyle/>
          <a:p>
            <a:pPr marL="268288" indent="-268288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>
                <a:solidFill>
                  <a:srgbClr val="000066"/>
                </a:solidFill>
                <a:latin typeface="Tahoma" charset="0"/>
              </a:rPr>
              <a:t>Stochastic approximation</a:t>
            </a:r>
          </a:p>
        </p:txBody>
      </p:sp>
      <p:sp>
        <p:nvSpPr>
          <p:cNvPr id="91144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129E21-1EE6-D64C-9B86-5C722692E14F}" type="slidenum">
              <a:rPr lang="en-US" sz="1400">
                <a:latin typeface="Times New Roman" charset="0"/>
              </a:rPr>
              <a:pPr eaLnBrk="1" hangingPunct="1"/>
              <a:t>31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omic Sans MS"/>
                <a:cs typeface="Comic Sans MS"/>
              </a:rPr>
              <a:t>Backpropagation</a:t>
            </a:r>
            <a:r>
              <a:rPr lang="en-US" sz="3600" dirty="0"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procedure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72728"/>
            <a:ext cx="8991600" cy="43850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Create </a:t>
            </a:r>
            <a:r>
              <a:rPr lang="en-US" sz="1800" dirty="0" err="1">
                <a:latin typeface="Times New Roman" charset="0"/>
              </a:rPr>
              <a:t>FFnet</a:t>
            </a:r>
            <a:endParaRPr lang="en-US" sz="1800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Times New Roman" charset="0"/>
              </a:rPr>
              <a:t>n_i</a:t>
            </a:r>
            <a:r>
              <a:rPr lang="en-US" sz="1800" dirty="0">
                <a:latin typeface="Times New Roman" charset="0"/>
              </a:rPr>
              <a:t> </a:t>
            </a:r>
            <a:r>
              <a:rPr lang="en-US" sz="1800" dirty="0" smtClean="0">
                <a:latin typeface="Times New Roman" charset="0"/>
              </a:rPr>
              <a:t>inputs</a:t>
            </a:r>
            <a:endParaRPr lang="en-US" sz="1800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1800" dirty="0" err="1">
                <a:latin typeface="Times New Roman" charset="0"/>
              </a:rPr>
              <a:t>n_o</a:t>
            </a:r>
            <a:r>
              <a:rPr lang="en-US" sz="1800" dirty="0">
                <a:latin typeface="Times New Roman" charset="0"/>
              </a:rPr>
              <a:t> output units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Define error by considering </a:t>
            </a:r>
            <a:r>
              <a:rPr lang="en-US" sz="1800" i="1" dirty="0">
                <a:latin typeface="Times New Roman" charset="0"/>
              </a:rPr>
              <a:t>all </a:t>
            </a:r>
            <a:r>
              <a:rPr lang="en-US" sz="1800" dirty="0">
                <a:latin typeface="Times New Roman" charset="0"/>
              </a:rPr>
              <a:t>output units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n hidden units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Train the net by propagating </a:t>
            </a:r>
            <a:r>
              <a:rPr lang="en-US" sz="1800" dirty="0" smtClean="0">
                <a:latin typeface="Times New Roman" charset="0"/>
              </a:rPr>
              <a:t>errors </a:t>
            </a:r>
            <a:r>
              <a:rPr lang="en-US" sz="1800" dirty="0">
                <a:latin typeface="Times New Roman" charset="0"/>
              </a:rPr>
              <a:t>backwards from output units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Times New Roman" charset="0"/>
              </a:rPr>
              <a:t>First </a:t>
            </a:r>
            <a:r>
              <a:rPr lang="en-US" sz="1800" dirty="0">
                <a:latin typeface="Times New Roman" charset="0"/>
              </a:rPr>
              <a:t>output units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>
                <a:latin typeface="Times New Roman" charset="0"/>
              </a:rPr>
              <a:t>Then </a:t>
            </a:r>
            <a:r>
              <a:rPr lang="en-US" sz="1800" dirty="0">
                <a:latin typeface="Times New Roman" charset="0"/>
              </a:rPr>
              <a:t>hidden units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Notation: </a:t>
            </a:r>
            <a:r>
              <a:rPr lang="en-US" sz="1800" dirty="0" err="1">
                <a:latin typeface="Times New Roman" charset="0"/>
              </a:rPr>
              <a:t>x_ji</a:t>
            </a:r>
            <a:r>
              <a:rPr lang="en-US" sz="1800" dirty="0">
                <a:latin typeface="Times New Roman" charset="0"/>
              </a:rPr>
              <a:t> is input from unit </a:t>
            </a:r>
            <a:r>
              <a:rPr lang="en-US" sz="1800" dirty="0" err="1">
                <a:latin typeface="Times New Roman" charset="0"/>
              </a:rPr>
              <a:t>i</a:t>
            </a:r>
            <a:r>
              <a:rPr lang="en-US" sz="1800" dirty="0">
                <a:latin typeface="Times New Roman" charset="0"/>
              </a:rPr>
              <a:t> to unit j 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800" dirty="0">
                <a:latin typeface="Times New Roman" charset="0"/>
              </a:rPr>
              <a:t>        </a:t>
            </a:r>
            <a:r>
              <a:rPr lang="en-US" sz="1800" dirty="0" err="1" smtClean="0">
                <a:latin typeface="Times New Roman" charset="0"/>
              </a:rPr>
              <a:t>w_ji</a:t>
            </a:r>
            <a:r>
              <a:rPr lang="en-US" sz="1800" dirty="0" smtClean="0">
                <a:latin typeface="Times New Roman" charset="0"/>
              </a:rPr>
              <a:t> </a:t>
            </a:r>
            <a:r>
              <a:rPr lang="en-US" sz="1800" dirty="0">
                <a:latin typeface="Times New Roman" charset="0"/>
              </a:rPr>
              <a:t>is </a:t>
            </a:r>
            <a:r>
              <a:rPr lang="en-US" sz="1800" dirty="0" smtClean="0">
                <a:latin typeface="Times New Roman" charset="0"/>
              </a:rPr>
              <a:t>the corresponding weight</a:t>
            </a:r>
            <a:endParaRPr lang="en-US" sz="18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Note: various termination conditions </a:t>
            </a:r>
            <a:r>
              <a:rPr lang="en-US" sz="1800" dirty="0" smtClean="0">
                <a:latin typeface="Times New Roman" charset="0"/>
              </a:rPr>
              <a:t>: Error, # </a:t>
            </a:r>
            <a:r>
              <a:rPr lang="en-US" sz="1800" dirty="0">
                <a:latin typeface="Times New Roman" charset="0"/>
              </a:rPr>
              <a:t>iterations</a:t>
            </a:r>
            <a:r>
              <a:rPr lang="en-US" sz="1800" dirty="0" smtClean="0">
                <a:latin typeface="Times New Roman" charset="0"/>
              </a:rPr>
              <a:t>,…</a:t>
            </a:r>
            <a:endParaRPr lang="en-US" sz="1800" dirty="0">
              <a:latin typeface="Times New Roman" charset="0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4819AF-879A-A041-91E3-B92D15BE1ADD}" type="slidenum">
              <a:rPr lang="en-US" sz="1400">
                <a:latin typeface="Times New Roman" charset="0"/>
              </a:rPr>
              <a:pPr eaLnBrk="1" hangingPunct="1"/>
              <a:t>32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Comic Sans MS"/>
                <a:cs typeface="Comic Sans MS"/>
              </a:rPr>
              <a:t>Backpropagation</a:t>
            </a:r>
            <a:r>
              <a:rPr lang="en-US" sz="3600" dirty="0" smtClean="0">
                <a:latin typeface="Comic Sans MS"/>
                <a:cs typeface="Comic Sans MS"/>
              </a:rPr>
              <a:t> (stochastic case)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327025" indent="-327025"/>
            <a:r>
              <a:rPr lang="en-US" sz="2800" dirty="0">
                <a:latin typeface="Times New Roman" charset="0"/>
              </a:rPr>
              <a:t>Initialize all weights to small random numbers</a:t>
            </a:r>
          </a:p>
          <a:p>
            <a:pPr marL="327025" indent="-327025"/>
            <a:r>
              <a:rPr lang="en-US" sz="2800" dirty="0">
                <a:latin typeface="Times New Roman" charset="0"/>
              </a:rPr>
              <a:t>Repeat </a:t>
            </a:r>
          </a:p>
          <a:p>
            <a:pPr marL="754063" lvl="1" indent="-319088">
              <a:buFontTx/>
              <a:buNone/>
            </a:pPr>
            <a:r>
              <a:rPr lang="en-US" sz="2400" dirty="0">
                <a:latin typeface="Times New Roman" charset="0"/>
              </a:rPr>
              <a:t>For each training example</a:t>
            </a:r>
          </a:p>
          <a:p>
            <a:pPr marL="754063" lvl="1" indent="-319088">
              <a:buFont typeface="Wingdings" charset="0"/>
              <a:buAutoNum type="arabicPeriod"/>
            </a:pPr>
            <a:r>
              <a:rPr lang="en-US" sz="2400" dirty="0">
                <a:latin typeface="Times New Roman" charset="0"/>
              </a:rPr>
              <a:t>Input the training example to the network and compute the network outputs</a:t>
            </a:r>
          </a:p>
          <a:p>
            <a:pPr marL="754063" lvl="1" indent="-319088">
              <a:buFont typeface="Wingdings" charset="0"/>
              <a:buAutoNum type="arabicPeriod"/>
            </a:pPr>
            <a:r>
              <a:rPr lang="en-US" sz="2400" dirty="0">
                <a:latin typeface="Times New Roman" charset="0"/>
              </a:rPr>
              <a:t>For each output unit </a:t>
            </a:r>
            <a:r>
              <a:rPr lang="en-US" sz="2400" i="1" dirty="0">
                <a:latin typeface="Times New Roman" charset="0"/>
              </a:rPr>
              <a:t>k</a:t>
            </a:r>
            <a:r>
              <a:rPr lang="en-US" sz="2400" dirty="0">
                <a:latin typeface="Times New Roman" charset="0"/>
              </a:rPr>
              <a:t/>
            </a:r>
            <a:br>
              <a:rPr lang="en-US" sz="2400" dirty="0">
                <a:latin typeface="Times New Roman" charset="0"/>
              </a:rPr>
            </a:br>
            <a:r>
              <a:rPr lang="en-US" sz="2400" dirty="0">
                <a:latin typeface="Times New Roman" charset="0"/>
              </a:rPr>
              <a:t>		</a:t>
            </a:r>
            <a:r>
              <a:rPr lang="en-US" sz="2400" i="1" dirty="0" err="1">
                <a:latin typeface="Symbol" charset="0"/>
              </a:rPr>
              <a:t>d</a:t>
            </a:r>
            <a:r>
              <a:rPr lang="en-US" sz="2400" i="1" baseline="-25000" dirty="0" err="1">
                <a:latin typeface="Times New Roman" charset="0"/>
              </a:rPr>
              <a:t>k</a:t>
            </a:r>
            <a:r>
              <a:rPr lang="en-US" sz="2400" i="1" baseline="-25000" dirty="0">
                <a:latin typeface="Times New Roman" charset="0"/>
              </a:rPr>
              <a:t>  </a:t>
            </a:r>
            <a:r>
              <a:rPr lang="en-US" sz="2400" dirty="0">
                <a:latin typeface="Times New Roman" charset="0"/>
                <a:cs typeface="Times New Roman" charset="0"/>
              </a:rPr>
              <a:t>←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k </a:t>
            </a:r>
            <a:r>
              <a:rPr lang="en-US" sz="2400" dirty="0">
                <a:latin typeface="Symbol" charset="0"/>
                <a:cs typeface="Times New Roman" charset="0"/>
              </a:rPr>
              <a:t>(1 -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k</a:t>
            </a:r>
            <a:r>
              <a:rPr lang="en-US" sz="2400" dirty="0">
                <a:latin typeface="Symbol" charset="0"/>
                <a:cs typeface="Times New Roman" charset="0"/>
              </a:rPr>
              <a:t>) (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t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k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2400" dirty="0">
                <a:latin typeface="Symbol" charset="0"/>
                <a:cs typeface="Times New Roman" charset="0"/>
              </a:rPr>
              <a:t>-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k</a:t>
            </a:r>
            <a:r>
              <a:rPr lang="en-US" sz="2400" dirty="0">
                <a:latin typeface="Symbol" charset="0"/>
                <a:cs typeface="Times New Roman" charset="0"/>
              </a:rPr>
              <a:t>)</a:t>
            </a:r>
          </a:p>
          <a:p>
            <a:pPr marL="754063" lvl="1" indent="-319088">
              <a:buFont typeface="Wingdings" charset="0"/>
              <a:buAutoNum type="arabicPeriod"/>
            </a:pPr>
            <a:r>
              <a:rPr lang="en-US" sz="2400" dirty="0">
                <a:latin typeface="Times New Roman" charset="0"/>
              </a:rPr>
              <a:t>For each hidden unit </a:t>
            </a:r>
            <a:r>
              <a:rPr lang="en-US" sz="2400" i="1" dirty="0">
                <a:latin typeface="Times New Roman" charset="0"/>
              </a:rPr>
              <a:t>h</a:t>
            </a:r>
            <a:br>
              <a:rPr lang="en-US" sz="2400" i="1" dirty="0">
                <a:latin typeface="Times New Roman" charset="0"/>
              </a:rPr>
            </a:br>
            <a:r>
              <a:rPr lang="en-US" sz="2400" i="1" dirty="0">
                <a:latin typeface="Times New Roman" charset="0"/>
              </a:rPr>
              <a:t>		</a:t>
            </a:r>
            <a:r>
              <a:rPr lang="en-US" sz="2400" i="1" dirty="0">
                <a:latin typeface="Symbol" charset="0"/>
              </a:rPr>
              <a:t>d</a:t>
            </a:r>
            <a:r>
              <a:rPr lang="en-US" sz="2400" i="1" baseline="-25000" dirty="0">
                <a:latin typeface="Times New Roman" charset="0"/>
              </a:rPr>
              <a:t>h  </a:t>
            </a:r>
            <a:r>
              <a:rPr lang="en-US" sz="2400" dirty="0">
                <a:latin typeface="Times New Roman" charset="0"/>
                <a:cs typeface="Times New Roman" charset="0"/>
              </a:rPr>
              <a:t>←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h </a:t>
            </a:r>
            <a:r>
              <a:rPr lang="en-US" sz="2400" dirty="0">
                <a:latin typeface="Symbol" charset="0"/>
                <a:cs typeface="Times New Roman" charset="0"/>
              </a:rPr>
              <a:t>(1 - </a:t>
            </a:r>
            <a:r>
              <a:rPr lang="en-US" sz="2400" i="1" dirty="0">
                <a:latin typeface="Times New Roman" charset="0"/>
                <a:cs typeface="Times New Roman" charset="0"/>
              </a:rPr>
              <a:t>o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h</a:t>
            </a:r>
            <a:r>
              <a:rPr lang="en-US" sz="2400" dirty="0">
                <a:latin typeface="Symbol" charset="0"/>
                <a:cs typeface="Times New Roman" charset="0"/>
              </a:rPr>
              <a:t>) </a:t>
            </a:r>
            <a:r>
              <a:rPr lang="en-US" sz="2400" dirty="0" err="1">
                <a:latin typeface="Symbol" charset="0"/>
                <a:cs typeface="Times New Roman" charset="0"/>
              </a:rPr>
              <a:t>S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k</a:t>
            </a:r>
            <a:r>
              <a:rPr lang="en-US" sz="2400" baseline="-25000" dirty="0" err="1">
                <a:latin typeface="Symbol" charset="0"/>
                <a:cs typeface="Times New Roman" charset="0"/>
                <a:sym typeface="Symbol" charset="0"/>
              </a:rPr>
              <a:t></a:t>
            </a:r>
            <a:r>
              <a:rPr lang="en-US" sz="2400" baseline="-25000" dirty="0" err="1">
                <a:latin typeface="Times New Roman" charset="0"/>
                <a:cs typeface="Times New Roman" charset="0"/>
                <a:sym typeface="Symbol" charset="0"/>
              </a:rPr>
              <a:t>outputs</a:t>
            </a:r>
            <a:r>
              <a:rPr lang="en-US" sz="2400" dirty="0">
                <a:latin typeface="Symbol" charset="0"/>
                <a:cs typeface="Times New Roman" charset="0"/>
              </a:rPr>
              <a:t>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k,h</a:t>
            </a:r>
            <a:r>
              <a:rPr lang="en-US" sz="2400" i="1" dirty="0" err="1">
                <a:latin typeface="Symbol" charset="0"/>
                <a:cs typeface="Times New Roman" charset="0"/>
              </a:rPr>
              <a:t>d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k</a:t>
            </a:r>
            <a:endParaRPr lang="en-US" sz="2400" i="1" dirty="0">
              <a:latin typeface="Times New Roman" charset="0"/>
            </a:endParaRPr>
          </a:p>
          <a:p>
            <a:pPr marL="754063" lvl="1" indent="-319088">
              <a:buFont typeface="Wingdings" charset="0"/>
              <a:buAutoNum type="arabicPeriod"/>
            </a:pPr>
            <a:r>
              <a:rPr lang="en-US" sz="2400" dirty="0">
                <a:latin typeface="Times New Roman" charset="0"/>
              </a:rPr>
              <a:t>Update each network weight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/>
            </a:r>
            <a:br>
              <a:rPr lang="en-US" sz="2400" i="1" baseline="-25000" dirty="0">
                <a:latin typeface="Times New Roman" charset="0"/>
                <a:cs typeface="Times New Roman" charset="0"/>
              </a:rPr>
            </a:br>
            <a:r>
              <a:rPr lang="en-US" sz="2400" i="1" dirty="0">
                <a:latin typeface="Times New Roman" charset="0"/>
                <a:cs typeface="Times New Roman" charset="0"/>
              </a:rPr>
              <a:t>	 	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2400" dirty="0">
                <a:latin typeface="Times New Roman" charset="0"/>
                <a:cs typeface="Times New Roman" charset="0"/>
              </a:rPr>
              <a:t>←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2400" i="1" dirty="0">
                <a:latin typeface="Times New Roman" charset="0"/>
                <a:cs typeface="Times New Roman" charset="0"/>
              </a:rPr>
              <a:t>+ </a:t>
            </a:r>
            <a:r>
              <a:rPr lang="en-US" sz="2400" dirty="0" err="1">
                <a:latin typeface="Symbol" charset="0"/>
                <a:cs typeface="Times New Roman" charset="0"/>
              </a:rPr>
              <a:t>D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endParaRPr lang="en-US" sz="2400" dirty="0">
              <a:latin typeface="Times New Roman" charset="0"/>
            </a:endParaRPr>
          </a:p>
          <a:p>
            <a:pPr marL="754063" lvl="1" indent="-319088">
              <a:buFontTx/>
              <a:buNone/>
            </a:pPr>
            <a:r>
              <a:rPr lang="en-US" sz="2400" dirty="0">
                <a:latin typeface="Times New Roman" charset="0"/>
              </a:rPr>
              <a:t>   where </a:t>
            </a:r>
            <a:r>
              <a:rPr lang="en-US" sz="2400" dirty="0" err="1">
                <a:latin typeface="Symbol" charset="0"/>
                <a:cs typeface="Times New Roman" charset="0"/>
              </a:rPr>
              <a:t>D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r>
              <a:rPr lang="en-US" sz="2400" i="1" dirty="0">
                <a:latin typeface="Times New Roman" charset="0"/>
                <a:cs typeface="Times New Roman" charset="0"/>
              </a:rPr>
              <a:t>  </a:t>
            </a:r>
            <a:r>
              <a:rPr lang="en-US" sz="2400" dirty="0">
                <a:latin typeface="Symbol" charset="0"/>
                <a:cs typeface="Times New Roman" charset="0"/>
              </a:rPr>
              <a:t>= </a:t>
            </a:r>
            <a:r>
              <a:rPr lang="en-US" sz="2400" i="1" dirty="0">
                <a:latin typeface="Symbol" charset="0"/>
                <a:cs typeface="Times New Roman" charset="0"/>
              </a:rPr>
              <a:t>h </a:t>
            </a:r>
            <a:r>
              <a:rPr lang="en-US" sz="2400" i="1" dirty="0" err="1">
                <a:latin typeface="Symbol" charset="0"/>
                <a:cs typeface="Times New Roman" charset="0"/>
              </a:rPr>
              <a:t>d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</a:t>
            </a:r>
            <a:r>
              <a:rPr lang="en-US" sz="24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2400" i="1" dirty="0" err="1">
                <a:latin typeface="Times New Roman" charset="0"/>
                <a:cs typeface="Times New Roman" charset="0"/>
              </a:rPr>
              <a:t>x</a:t>
            </a:r>
            <a:r>
              <a:rPr lang="en-US" sz="2400" i="1" baseline="-25000" dirty="0" err="1">
                <a:latin typeface="Times New Roman" charset="0"/>
                <a:cs typeface="Times New Roman" charset="0"/>
              </a:rPr>
              <a:t>j,i</a:t>
            </a:r>
            <a:endParaRPr lang="en-US" sz="2400" i="1" baseline="-25000" dirty="0">
              <a:latin typeface="Times New Roman" charset="0"/>
              <a:cs typeface="Times New Roman" charset="0"/>
            </a:endParaRPr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F75821-9569-F248-80BE-5536DBB2A172}" type="slidenum">
              <a:rPr lang="en-US" sz="1400">
                <a:latin typeface="Times New Roman" charset="0"/>
              </a:rPr>
              <a:pPr eaLnBrk="1" hangingPunct="1"/>
              <a:t>33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Errors </a:t>
            </a:r>
            <a:r>
              <a:rPr lang="en-US" dirty="0" smtClean="0">
                <a:latin typeface="Comic Sans MS"/>
                <a:cs typeface="Comic Sans MS"/>
              </a:rPr>
              <a:t>propagate </a:t>
            </a:r>
            <a:r>
              <a:rPr lang="en-US" dirty="0">
                <a:latin typeface="Comic Sans MS"/>
                <a:cs typeface="Comic Sans MS"/>
              </a:rPr>
              <a:t>b</a:t>
            </a:r>
            <a:r>
              <a:rPr lang="en-US" dirty="0" smtClean="0">
                <a:latin typeface="Comic Sans MS"/>
                <a:cs typeface="Comic Sans MS"/>
              </a:rPr>
              <a:t>ackwards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97282" name="Oval 4"/>
          <p:cNvSpPr>
            <a:spLocks noChangeArrowheads="1"/>
          </p:cNvSpPr>
          <p:nvPr/>
        </p:nvSpPr>
        <p:spPr bwMode="auto">
          <a:xfrm>
            <a:off x="1289051" y="2942035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3" name="Oval 6"/>
          <p:cNvSpPr>
            <a:spLocks noChangeArrowheads="1"/>
          </p:cNvSpPr>
          <p:nvPr/>
        </p:nvSpPr>
        <p:spPr bwMode="auto">
          <a:xfrm>
            <a:off x="2867025" y="2942035"/>
            <a:ext cx="198438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4" name="Oval 7"/>
          <p:cNvSpPr>
            <a:spLocks noChangeArrowheads="1"/>
          </p:cNvSpPr>
          <p:nvPr/>
        </p:nvSpPr>
        <p:spPr bwMode="auto">
          <a:xfrm>
            <a:off x="4287839" y="2942035"/>
            <a:ext cx="200025" cy="51232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5" name="Oval 8"/>
          <p:cNvSpPr>
            <a:spLocks noChangeArrowheads="1"/>
          </p:cNvSpPr>
          <p:nvPr/>
        </p:nvSpPr>
        <p:spPr bwMode="auto">
          <a:xfrm>
            <a:off x="5864226" y="2942035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6" name="Oval 9"/>
          <p:cNvSpPr>
            <a:spLocks noChangeArrowheads="1"/>
          </p:cNvSpPr>
          <p:nvPr/>
        </p:nvSpPr>
        <p:spPr bwMode="auto">
          <a:xfrm>
            <a:off x="7275514" y="2942035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7" name="Oval 12"/>
          <p:cNvSpPr>
            <a:spLocks noChangeArrowheads="1"/>
          </p:cNvSpPr>
          <p:nvPr/>
        </p:nvSpPr>
        <p:spPr bwMode="auto">
          <a:xfrm>
            <a:off x="3035301" y="1070372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8" name="Oval 13"/>
          <p:cNvSpPr>
            <a:spLocks noChangeArrowheads="1"/>
          </p:cNvSpPr>
          <p:nvPr/>
        </p:nvSpPr>
        <p:spPr bwMode="auto">
          <a:xfrm>
            <a:off x="5219700" y="1070372"/>
            <a:ext cx="198438" cy="512328"/>
          </a:xfrm>
          <a:prstGeom prst="ellipse">
            <a:avLst/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289" name="Oval 14"/>
          <p:cNvSpPr>
            <a:spLocks noChangeArrowheads="1"/>
          </p:cNvSpPr>
          <p:nvPr/>
        </p:nvSpPr>
        <p:spPr bwMode="auto">
          <a:xfrm>
            <a:off x="7551739" y="1070372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97290" name="AutoShape 34"/>
          <p:cNvCxnSpPr>
            <a:cxnSpLocks noChangeShapeType="1"/>
            <a:stCxn id="97284" idx="0"/>
            <a:endCxn id="97326" idx="4"/>
          </p:cNvCxnSpPr>
          <p:nvPr/>
        </p:nvCxnSpPr>
        <p:spPr bwMode="auto">
          <a:xfrm rot="16200000" flipV="1">
            <a:off x="2070679" y="624861"/>
            <a:ext cx="1359335" cy="3275013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1" name="AutoShape 35"/>
          <p:cNvCxnSpPr>
            <a:cxnSpLocks noChangeShapeType="1"/>
            <a:stCxn id="97326" idx="4"/>
            <a:endCxn id="97283" idx="0"/>
          </p:cNvCxnSpPr>
          <p:nvPr/>
        </p:nvCxnSpPr>
        <p:spPr bwMode="auto">
          <a:xfrm rot="16200000" flipH="1">
            <a:off x="1359874" y="1335664"/>
            <a:ext cx="1359335" cy="185340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2" name="AutoShape 38"/>
          <p:cNvCxnSpPr>
            <a:cxnSpLocks noChangeShapeType="1"/>
            <a:stCxn id="97283" idx="0"/>
            <a:endCxn id="97287" idx="4"/>
          </p:cNvCxnSpPr>
          <p:nvPr/>
        </p:nvCxnSpPr>
        <p:spPr bwMode="auto">
          <a:xfrm rot="5400000" flipH="1" flipV="1">
            <a:off x="2371112" y="2177833"/>
            <a:ext cx="1359335" cy="1690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3" name="AutoShape 39"/>
          <p:cNvCxnSpPr>
            <a:cxnSpLocks noChangeShapeType="1"/>
            <a:stCxn id="97285" idx="0"/>
            <a:endCxn id="97287" idx="4"/>
          </p:cNvCxnSpPr>
          <p:nvPr/>
        </p:nvCxnSpPr>
        <p:spPr bwMode="auto">
          <a:xfrm rot="16200000" flipV="1">
            <a:off x="3870110" y="847905"/>
            <a:ext cx="1359335" cy="2828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4" name="AutoShape 40"/>
          <p:cNvCxnSpPr>
            <a:cxnSpLocks noChangeShapeType="1"/>
            <a:stCxn id="97282" idx="0"/>
            <a:endCxn id="97326" idx="4"/>
          </p:cNvCxnSpPr>
          <p:nvPr/>
        </p:nvCxnSpPr>
        <p:spPr bwMode="auto">
          <a:xfrm rot="16200000" flipV="1">
            <a:off x="571285" y="2124255"/>
            <a:ext cx="1359335" cy="276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5" name="AutoShape 45"/>
          <p:cNvCxnSpPr>
            <a:cxnSpLocks noChangeShapeType="1"/>
            <a:stCxn id="97285" idx="0"/>
            <a:endCxn id="97326" idx="4"/>
          </p:cNvCxnSpPr>
          <p:nvPr/>
        </p:nvCxnSpPr>
        <p:spPr bwMode="auto">
          <a:xfrm rot="16200000" flipV="1">
            <a:off x="2858872" y="-163332"/>
            <a:ext cx="1359335" cy="4851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6" name="AutoShape 46"/>
          <p:cNvCxnSpPr>
            <a:cxnSpLocks noChangeShapeType="1"/>
            <a:stCxn id="97284" idx="0"/>
            <a:endCxn id="97287" idx="4"/>
          </p:cNvCxnSpPr>
          <p:nvPr/>
        </p:nvCxnSpPr>
        <p:spPr bwMode="auto">
          <a:xfrm rot="16200000" flipV="1">
            <a:off x="3081916" y="1636099"/>
            <a:ext cx="1359335" cy="1252538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7" name="AutoShape 47"/>
          <p:cNvCxnSpPr>
            <a:cxnSpLocks noChangeShapeType="1"/>
            <a:stCxn id="97287" idx="4"/>
            <a:endCxn id="97282" idx="0"/>
          </p:cNvCxnSpPr>
          <p:nvPr/>
        </p:nvCxnSpPr>
        <p:spPr bwMode="auto">
          <a:xfrm rot="5400000">
            <a:off x="1582522" y="1389242"/>
            <a:ext cx="1359335" cy="174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8" name="AutoShape 48"/>
          <p:cNvCxnSpPr>
            <a:cxnSpLocks noChangeShapeType="1"/>
            <a:stCxn id="97286" idx="0"/>
            <a:endCxn id="97326" idx="4"/>
          </p:cNvCxnSpPr>
          <p:nvPr/>
        </p:nvCxnSpPr>
        <p:spPr bwMode="auto">
          <a:xfrm rot="16200000" flipV="1">
            <a:off x="3564516" y="-868976"/>
            <a:ext cx="1359335" cy="62626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299" name="AutoShape 49"/>
          <p:cNvCxnSpPr>
            <a:cxnSpLocks noChangeShapeType="1"/>
            <a:stCxn id="97287" idx="4"/>
            <a:endCxn id="97286" idx="0"/>
          </p:cNvCxnSpPr>
          <p:nvPr/>
        </p:nvCxnSpPr>
        <p:spPr bwMode="auto">
          <a:xfrm rot="16200000" flipH="1">
            <a:off x="4575753" y="142260"/>
            <a:ext cx="1359335" cy="42402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0" name="AutoShape 50"/>
          <p:cNvCxnSpPr>
            <a:cxnSpLocks noChangeShapeType="1"/>
            <a:stCxn id="97289" idx="4"/>
            <a:endCxn id="97283" idx="0"/>
          </p:cNvCxnSpPr>
          <p:nvPr/>
        </p:nvCxnSpPr>
        <p:spPr bwMode="auto">
          <a:xfrm rot="5400000">
            <a:off x="4629331" y="-80387"/>
            <a:ext cx="1359335" cy="468550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1" name="AutoShape 51"/>
          <p:cNvCxnSpPr>
            <a:cxnSpLocks noChangeShapeType="1"/>
            <a:stCxn id="97288" idx="4"/>
            <a:endCxn id="97285" idx="0"/>
          </p:cNvCxnSpPr>
          <p:nvPr/>
        </p:nvCxnSpPr>
        <p:spPr bwMode="auto">
          <a:xfrm rot="16200000" flipH="1">
            <a:off x="4961912" y="1939707"/>
            <a:ext cx="1359335" cy="64532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2" name="AutoShape 52"/>
          <p:cNvCxnSpPr>
            <a:cxnSpLocks noChangeShapeType="1"/>
            <a:stCxn id="97284" idx="0"/>
            <a:endCxn id="97289" idx="4"/>
          </p:cNvCxnSpPr>
          <p:nvPr/>
        </p:nvCxnSpPr>
        <p:spPr bwMode="auto">
          <a:xfrm rot="5400000" flipH="1" flipV="1">
            <a:off x="5340135" y="630418"/>
            <a:ext cx="1359335" cy="3263900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3" name="AutoShape 53"/>
          <p:cNvCxnSpPr>
            <a:cxnSpLocks noChangeShapeType="1"/>
            <a:stCxn id="97286" idx="0"/>
            <a:endCxn id="97289" idx="4"/>
          </p:cNvCxnSpPr>
          <p:nvPr/>
        </p:nvCxnSpPr>
        <p:spPr bwMode="auto">
          <a:xfrm rot="5400000" flipH="1" flipV="1">
            <a:off x="6833972" y="2124256"/>
            <a:ext cx="1359335" cy="276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4" name="AutoShape 54"/>
          <p:cNvCxnSpPr>
            <a:cxnSpLocks noChangeShapeType="1"/>
            <a:stCxn id="97285" idx="0"/>
            <a:endCxn id="97289" idx="4"/>
          </p:cNvCxnSpPr>
          <p:nvPr/>
        </p:nvCxnSpPr>
        <p:spPr bwMode="auto">
          <a:xfrm rot="5400000" flipH="1" flipV="1">
            <a:off x="6128328" y="1418612"/>
            <a:ext cx="1359335" cy="16875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5" name="AutoShape 55"/>
          <p:cNvCxnSpPr>
            <a:cxnSpLocks noChangeShapeType="1"/>
            <a:stCxn id="97284" idx="0"/>
            <a:endCxn id="97288" idx="4"/>
          </p:cNvCxnSpPr>
          <p:nvPr/>
        </p:nvCxnSpPr>
        <p:spPr bwMode="auto">
          <a:xfrm rot="5400000" flipH="1" flipV="1">
            <a:off x="4173718" y="1796835"/>
            <a:ext cx="1359335" cy="931067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6" name="AutoShape 56"/>
          <p:cNvCxnSpPr>
            <a:cxnSpLocks noChangeShapeType="1"/>
            <a:stCxn id="97286" idx="0"/>
            <a:endCxn id="97288" idx="4"/>
          </p:cNvCxnSpPr>
          <p:nvPr/>
        </p:nvCxnSpPr>
        <p:spPr bwMode="auto">
          <a:xfrm rot="16200000" flipV="1">
            <a:off x="5667556" y="1234064"/>
            <a:ext cx="1359335" cy="205660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7" name="AutoShape 57"/>
          <p:cNvCxnSpPr>
            <a:cxnSpLocks noChangeShapeType="1"/>
            <a:stCxn id="97282" idx="0"/>
            <a:endCxn id="97289" idx="4"/>
          </p:cNvCxnSpPr>
          <p:nvPr/>
        </p:nvCxnSpPr>
        <p:spPr bwMode="auto">
          <a:xfrm rot="5400000" flipH="1" flipV="1">
            <a:off x="3840741" y="-868976"/>
            <a:ext cx="1359335" cy="62626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8" name="AutoShape 59"/>
          <p:cNvCxnSpPr>
            <a:cxnSpLocks noChangeShapeType="1"/>
            <a:stCxn id="97282" idx="0"/>
            <a:endCxn id="97288" idx="5"/>
          </p:cNvCxnSpPr>
          <p:nvPr/>
        </p:nvCxnSpPr>
        <p:spPr bwMode="auto">
          <a:xfrm rot="5400000" flipH="1" flipV="1">
            <a:off x="2671888" y="224847"/>
            <a:ext cx="1434364" cy="40000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09" name="AutoShape 60"/>
          <p:cNvCxnSpPr>
            <a:cxnSpLocks noChangeShapeType="1"/>
            <a:stCxn id="97288" idx="4"/>
            <a:endCxn id="97283" idx="0"/>
          </p:cNvCxnSpPr>
          <p:nvPr/>
        </p:nvCxnSpPr>
        <p:spPr bwMode="auto">
          <a:xfrm rot="5400000">
            <a:off x="3462915" y="1086030"/>
            <a:ext cx="1359335" cy="2352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8353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152400" y="4019550"/>
            <a:ext cx="8991600" cy="55006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charset="0"/>
              </a:rPr>
              <a:t>Same process repeats if we have more layers</a:t>
            </a:r>
          </a:p>
        </p:txBody>
      </p:sp>
      <p:graphicFrame>
        <p:nvGraphicFramePr>
          <p:cNvPr id="268355" name="Object 2"/>
          <p:cNvGraphicFramePr>
            <a:graphicFrameLocks noChangeAspect="1"/>
          </p:cNvGraphicFramePr>
          <p:nvPr/>
        </p:nvGraphicFramePr>
        <p:xfrm>
          <a:off x="3200400" y="895350"/>
          <a:ext cx="2528887" cy="313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0" name="Equation" r:id="rId4" imgW="1358900" imgH="228600" progId="Equation.3">
                  <p:embed/>
                </p:oleObj>
              </mc:Choice>
              <mc:Fallback>
                <p:oleObj name="Equation" r:id="rId4" imgW="13589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895350"/>
                        <a:ext cx="2528887" cy="313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2" name="Text Box 68"/>
          <p:cNvSpPr txBox="1">
            <a:spLocks noChangeArrowheads="1"/>
          </p:cNvSpPr>
          <p:nvPr/>
        </p:nvSpPr>
        <p:spPr bwMode="auto">
          <a:xfrm>
            <a:off x="962025" y="1016794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1</a:t>
            </a:r>
          </a:p>
        </p:txBody>
      </p:sp>
      <p:sp>
        <p:nvSpPr>
          <p:cNvPr id="97313" name="Text Box 69"/>
          <p:cNvSpPr txBox="1">
            <a:spLocks noChangeArrowheads="1"/>
          </p:cNvSpPr>
          <p:nvPr/>
        </p:nvSpPr>
        <p:spPr bwMode="auto">
          <a:xfrm>
            <a:off x="3016250" y="1157287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2</a:t>
            </a:r>
          </a:p>
        </p:txBody>
      </p:sp>
      <p:sp>
        <p:nvSpPr>
          <p:cNvPr id="97314" name="Text Box 70"/>
          <p:cNvSpPr txBox="1">
            <a:spLocks noChangeArrowheads="1"/>
          </p:cNvSpPr>
          <p:nvPr/>
        </p:nvSpPr>
        <p:spPr bwMode="auto">
          <a:xfrm>
            <a:off x="5195888" y="1143000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3</a:t>
            </a:r>
          </a:p>
        </p:txBody>
      </p:sp>
      <p:sp>
        <p:nvSpPr>
          <p:cNvPr id="97315" name="Text Box 71"/>
          <p:cNvSpPr txBox="1">
            <a:spLocks noChangeArrowheads="1"/>
          </p:cNvSpPr>
          <p:nvPr/>
        </p:nvSpPr>
        <p:spPr bwMode="auto">
          <a:xfrm>
            <a:off x="7510463" y="1156098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4</a:t>
            </a:r>
          </a:p>
        </p:txBody>
      </p:sp>
      <p:sp>
        <p:nvSpPr>
          <p:cNvPr id="97316" name="Text Box 72"/>
          <p:cNvSpPr txBox="1">
            <a:spLocks noChangeArrowheads="1"/>
          </p:cNvSpPr>
          <p:nvPr/>
        </p:nvSpPr>
        <p:spPr bwMode="auto">
          <a:xfrm>
            <a:off x="7254875" y="3028950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9</a:t>
            </a:r>
          </a:p>
        </p:txBody>
      </p:sp>
      <p:sp>
        <p:nvSpPr>
          <p:cNvPr id="97317" name="Text Box 73"/>
          <p:cNvSpPr txBox="1">
            <a:spLocks noChangeArrowheads="1"/>
          </p:cNvSpPr>
          <p:nvPr/>
        </p:nvSpPr>
        <p:spPr bwMode="auto">
          <a:xfrm>
            <a:off x="5834063" y="3028950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8</a:t>
            </a:r>
          </a:p>
        </p:txBody>
      </p:sp>
      <p:sp>
        <p:nvSpPr>
          <p:cNvPr id="97318" name="Text Box 74"/>
          <p:cNvSpPr txBox="1">
            <a:spLocks noChangeArrowheads="1"/>
          </p:cNvSpPr>
          <p:nvPr/>
        </p:nvSpPr>
        <p:spPr bwMode="auto">
          <a:xfrm>
            <a:off x="4287838" y="3043237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7</a:t>
            </a:r>
          </a:p>
        </p:txBody>
      </p:sp>
      <p:sp>
        <p:nvSpPr>
          <p:cNvPr id="97319" name="Text Box 75"/>
          <p:cNvSpPr txBox="1">
            <a:spLocks noChangeArrowheads="1"/>
          </p:cNvSpPr>
          <p:nvPr/>
        </p:nvSpPr>
        <p:spPr bwMode="auto">
          <a:xfrm>
            <a:off x="2846388" y="3028950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6</a:t>
            </a:r>
          </a:p>
        </p:txBody>
      </p:sp>
      <p:sp>
        <p:nvSpPr>
          <p:cNvPr id="97320" name="Text Box 76"/>
          <p:cNvSpPr txBox="1">
            <a:spLocks noChangeArrowheads="1"/>
          </p:cNvSpPr>
          <p:nvPr/>
        </p:nvSpPr>
        <p:spPr bwMode="auto">
          <a:xfrm>
            <a:off x="1258888" y="3028950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5</a:t>
            </a:r>
          </a:p>
        </p:txBody>
      </p:sp>
      <p:sp>
        <p:nvSpPr>
          <p:cNvPr id="268365" name="Text Box 77"/>
          <p:cNvSpPr txBox="1">
            <a:spLocks noChangeArrowheads="1"/>
          </p:cNvSpPr>
          <p:nvPr/>
        </p:nvSpPr>
        <p:spPr bwMode="auto">
          <a:xfrm>
            <a:off x="4333876" y="2546747"/>
            <a:ext cx="594662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>
                <a:solidFill>
                  <a:schemeClr val="hlink"/>
                </a:solidFill>
              </a:rPr>
              <a:t>w</a:t>
            </a:r>
            <a:r>
              <a:rPr lang="en-US" sz="1900" baseline="-25000">
                <a:solidFill>
                  <a:schemeClr val="hlink"/>
                </a:solidFill>
                <a:latin typeface="Symbol" charset="0"/>
              </a:rPr>
              <a:t>,3,7</a:t>
            </a:r>
          </a:p>
        </p:txBody>
      </p:sp>
      <p:sp>
        <p:nvSpPr>
          <p:cNvPr id="268366" name="Text Box 78"/>
          <p:cNvSpPr txBox="1">
            <a:spLocks noChangeArrowheads="1"/>
          </p:cNvSpPr>
          <p:nvPr/>
        </p:nvSpPr>
        <p:spPr bwMode="auto">
          <a:xfrm>
            <a:off x="4695826" y="2742010"/>
            <a:ext cx="594662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>
                <a:solidFill>
                  <a:schemeClr val="hlink"/>
                </a:solidFill>
              </a:rPr>
              <a:t>w</a:t>
            </a:r>
            <a:r>
              <a:rPr lang="en-US" sz="1900" baseline="-25000">
                <a:solidFill>
                  <a:schemeClr val="hlink"/>
                </a:solidFill>
                <a:latin typeface="Symbol" charset="0"/>
              </a:rPr>
              <a:t>,4,7</a:t>
            </a:r>
          </a:p>
        </p:txBody>
      </p:sp>
      <p:sp>
        <p:nvSpPr>
          <p:cNvPr id="268367" name="Text Box 79"/>
          <p:cNvSpPr txBox="1">
            <a:spLocks noChangeArrowheads="1"/>
          </p:cNvSpPr>
          <p:nvPr/>
        </p:nvSpPr>
        <p:spPr bwMode="auto">
          <a:xfrm>
            <a:off x="3879851" y="2521744"/>
            <a:ext cx="594662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>
                <a:solidFill>
                  <a:schemeClr val="hlink"/>
                </a:solidFill>
              </a:rPr>
              <a:t>w</a:t>
            </a:r>
            <a:r>
              <a:rPr lang="en-US" sz="1900" baseline="-25000">
                <a:solidFill>
                  <a:schemeClr val="hlink"/>
                </a:solidFill>
                <a:latin typeface="Symbol" charset="0"/>
              </a:rPr>
              <a:t>,2,7</a:t>
            </a:r>
          </a:p>
        </p:txBody>
      </p:sp>
      <p:sp>
        <p:nvSpPr>
          <p:cNvPr id="268368" name="Text Box 80"/>
          <p:cNvSpPr txBox="1">
            <a:spLocks noChangeArrowheads="1"/>
          </p:cNvSpPr>
          <p:nvPr/>
        </p:nvSpPr>
        <p:spPr bwMode="auto">
          <a:xfrm>
            <a:off x="3454400" y="2644379"/>
            <a:ext cx="554588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>
                <a:solidFill>
                  <a:schemeClr val="hlink"/>
                </a:solidFill>
              </a:rPr>
              <a:t>w</a:t>
            </a:r>
            <a:r>
              <a:rPr lang="en-US" sz="1900" baseline="-25000">
                <a:solidFill>
                  <a:schemeClr val="hlink"/>
                </a:solidFill>
                <a:latin typeface="Symbol" charset="0"/>
              </a:rPr>
              <a:t>1,7</a:t>
            </a:r>
          </a:p>
        </p:txBody>
      </p:sp>
      <p:graphicFrame>
        <p:nvGraphicFramePr>
          <p:cNvPr id="268369" name="Object 3"/>
          <p:cNvGraphicFramePr>
            <a:graphicFrameLocks noChangeAspect="1"/>
          </p:cNvGraphicFramePr>
          <p:nvPr/>
        </p:nvGraphicFramePr>
        <p:xfrm>
          <a:off x="3271839" y="3301604"/>
          <a:ext cx="2598737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Equation" r:id="rId6" imgW="1397000" imgH="431800" progId="Equation.3">
                  <p:embed/>
                </p:oleObj>
              </mc:Choice>
              <mc:Fallback>
                <p:oleObj name="Equation" r:id="rId6" imgW="13970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9" y="3301604"/>
                        <a:ext cx="2598737" cy="59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26" name="Oval 82"/>
          <p:cNvSpPr>
            <a:spLocks noChangeArrowheads="1"/>
          </p:cNvSpPr>
          <p:nvPr/>
        </p:nvSpPr>
        <p:spPr bwMode="auto">
          <a:xfrm>
            <a:off x="1012826" y="1070372"/>
            <a:ext cx="200025" cy="51232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97327" name="Text Box 83"/>
          <p:cNvSpPr txBox="1">
            <a:spLocks noChangeArrowheads="1"/>
          </p:cNvSpPr>
          <p:nvPr/>
        </p:nvSpPr>
        <p:spPr bwMode="auto">
          <a:xfrm>
            <a:off x="2368550" y="1407319"/>
            <a:ext cx="554588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2,5</a:t>
            </a:r>
          </a:p>
        </p:txBody>
      </p:sp>
      <p:sp>
        <p:nvSpPr>
          <p:cNvPr id="97328" name="Text Box 84"/>
          <p:cNvSpPr txBox="1">
            <a:spLocks noChangeArrowheads="1"/>
          </p:cNvSpPr>
          <p:nvPr/>
        </p:nvSpPr>
        <p:spPr bwMode="auto">
          <a:xfrm>
            <a:off x="671514" y="1634729"/>
            <a:ext cx="554588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1,5</a:t>
            </a:r>
          </a:p>
        </p:txBody>
      </p:sp>
      <p:sp>
        <p:nvSpPr>
          <p:cNvPr id="97329" name="Text Box 85"/>
          <p:cNvSpPr txBox="1">
            <a:spLocks noChangeArrowheads="1"/>
          </p:cNvSpPr>
          <p:nvPr/>
        </p:nvSpPr>
        <p:spPr bwMode="auto">
          <a:xfrm>
            <a:off x="7518400" y="1594247"/>
            <a:ext cx="634738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,,4,9</a:t>
            </a:r>
          </a:p>
        </p:txBody>
      </p:sp>
      <p:sp>
        <p:nvSpPr>
          <p:cNvPr id="97330" name="Text Box 69"/>
          <p:cNvSpPr txBox="1">
            <a:spLocks noChangeArrowheads="1"/>
          </p:cNvSpPr>
          <p:nvPr/>
        </p:nvSpPr>
        <p:spPr bwMode="auto">
          <a:xfrm>
            <a:off x="990600" y="1157287"/>
            <a:ext cx="258031" cy="28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>
                <a:latin typeface="Symbol" charset="0"/>
              </a:rPr>
              <a:t>1</a:t>
            </a:r>
          </a:p>
        </p:txBody>
      </p:sp>
      <p:sp>
        <p:nvSpPr>
          <p:cNvPr id="97331" name="Slide Number Placeholder 5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6F5C87-0A72-994B-8AA5-4A3721DF9449}" type="slidenum">
              <a:rPr lang="en-US" sz="1400">
                <a:latin typeface="Times New Roman" charset="0"/>
              </a:rPr>
              <a:pPr eaLnBrk="1" hangingPunct="1"/>
              <a:t>34</a:t>
            </a:fld>
            <a:endParaRPr lang="en-US" sz="1400">
              <a:latin typeface="Times New Roman" charset="0"/>
            </a:endParaRPr>
          </a:p>
        </p:txBody>
      </p:sp>
      <p:sp>
        <p:nvSpPr>
          <p:cNvPr id="97332" name="TextBox 52"/>
          <p:cNvSpPr txBox="1">
            <a:spLocks noChangeArrowheads="1"/>
          </p:cNvSpPr>
          <p:nvPr/>
        </p:nvSpPr>
        <p:spPr bwMode="auto">
          <a:xfrm>
            <a:off x="5410200" y="3894535"/>
            <a:ext cx="363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w</a:t>
            </a:r>
            <a:r>
              <a:rPr lang="en-US" sz="1800" baseline="-25000"/>
              <a:t>1,7</a:t>
            </a:r>
            <a:r>
              <a:rPr lang="en-US" sz="1800"/>
              <a:t> updated based on </a:t>
            </a:r>
            <a:r>
              <a:rPr lang="el-GR" sz="1800">
                <a:latin typeface="Times New Roman" charset="0"/>
                <a:cs typeface="Times New Roman" charset="0"/>
              </a:rPr>
              <a:t>δ</a:t>
            </a:r>
            <a:r>
              <a:rPr lang="en-US" sz="1800" baseline="-25000"/>
              <a:t>1</a:t>
            </a:r>
            <a:r>
              <a:rPr lang="en-US" sz="1800"/>
              <a:t> and x</a:t>
            </a:r>
            <a:r>
              <a:rPr lang="en-US" sz="1800" baseline="-25000"/>
              <a:t>1,7</a:t>
            </a:r>
            <a:r>
              <a:rPr lang="en-US" sz="1800"/>
              <a:t> </a:t>
            </a:r>
            <a:endParaRPr lang="en-US" sz="1800" baseline="-25000"/>
          </a:p>
        </p:txBody>
      </p:sp>
      <p:cxnSp>
        <p:nvCxnSpPr>
          <p:cNvPr id="97333" name="AutoShape 40"/>
          <p:cNvCxnSpPr>
            <a:cxnSpLocks noChangeShapeType="1"/>
            <a:endCxn id="97282" idx="4"/>
          </p:cNvCxnSpPr>
          <p:nvPr/>
        </p:nvCxnSpPr>
        <p:spPr bwMode="auto">
          <a:xfrm rot="16200000" flipV="1">
            <a:off x="1357891" y="3485537"/>
            <a:ext cx="578285" cy="515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334" name="AutoShape 40"/>
          <p:cNvCxnSpPr>
            <a:cxnSpLocks noChangeShapeType="1"/>
            <a:endCxn id="97282" idx="4"/>
          </p:cNvCxnSpPr>
          <p:nvPr/>
        </p:nvCxnSpPr>
        <p:spPr bwMode="auto">
          <a:xfrm flipV="1">
            <a:off x="685801" y="3454363"/>
            <a:ext cx="703263" cy="57828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Properties of </a:t>
            </a:r>
            <a:r>
              <a:rPr lang="en-US" dirty="0" err="1">
                <a:latin typeface="Comic Sans MS"/>
                <a:cs typeface="Comic Sans MS"/>
              </a:rPr>
              <a:t>Backpropagation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Easily generalized to arbitrary directed (acyclic) graphs</a:t>
            </a:r>
          </a:p>
          <a:p>
            <a:pPr lvl="1"/>
            <a:r>
              <a:rPr lang="en-US" dirty="0" err="1">
                <a:latin typeface="Times New Roman" charset="0"/>
              </a:rPr>
              <a:t>Backpropagate</a:t>
            </a:r>
            <a:r>
              <a:rPr lang="en-US" dirty="0">
                <a:latin typeface="Times New Roman" charset="0"/>
              </a:rPr>
              <a:t> errors through the different layers</a:t>
            </a:r>
          </a:p>
          <a:p>
            <a:r>
              <a:rPr lang="en-US" dirty="0" smtClean="0">
                <a:latin typeface="Times New Roman" charset="0"/>
              </a:rPr>
              <a:t>Training is slow but applying </a:t>
            </a:r>
            <a:r>
              <a:rPr lang="en-US" dirty="0">
                <a:latin typeface="Times New Roman" charset="0"/>
              </a:rPr>
              <a:t>network after training is </a:t>
            </a:r>
            <a:r>
              <a:rPr lang="en-US" dirty="0" smtClean="0">
                <a:latin typeface="Times New Roman" charset="0"/>
              </a:rPr>
              <a:t>fast</a:t>
            </a:r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  <a:p>
            <a:endParaRPr lang="en-US" dirty="0">
              <a:latin typeface="Times New Roman" charset="0"/>
            </a:endParaRP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4269DE-7790-9E47-9481-1F57C59ACF91}" type="slidenum">
              <a:rPr lang="en-US" sz="1400">
                <a:latin typeface="Times New Roman" charset="0"/>
              </a:rPr>
              <a:pPr eaLnBrk="1" hangingPunct="1"/>
              <a:t>35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/>
                <a:cs typeface="Comic Sans MS"/>
              </a:rPr>
              <a:t>Convergence of </a:t>
            </a:r>
            <a:r>
              <a:rPr lang="en-US" dirty="0" err="1">
                <a:latin typeface="Comic Sans MS"/>
                <a:cs typeface="Comic Sans MS"/>
              </a:rPr>
              <a:t>Backpropagation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latin typeface="Times New Roman" charset="0"/>
              </a:rPr>
              <a:t>Convergence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Times New Roman" charset="0"/>
              </a:rPr>
              <a:t>Training can take thousands of iterations </a:t>
            </a:r>
            <a:r>
              <a:rPr lang="en-US" sz="2300" dirty="0">
                <a:latin typeface="Times New Roman" charset="0"/>
                <a:cs typeface="Times New Roman" charset="0"/>
              </a:rPr>
              <a:t>→ </a:t>
            </a:r>
            <a:r>
              <a:rPr lang="en-US" sz="2300" dirty="0">
                <a:latin typeface="Times New Roman" charset="0"/>
              </a:rPr>
              <a:t>slow!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Gradient descent over entire network weight vector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Speed up using small initial values of weights:</a:t>
            </a:r>
          </a:p>
          <a:p>
            <a:pPr lvl="3">
              <a:lnSpc>
                <a:spcPct val="90000"/>
              </a:lnSpc>
            </a:pPr>
            <a:r>
              <a:rPr lang="en-US" sz="1900" dirty="0" smtClean="0">
                <a:latin typeface="Times New Roman" charset="0"/>
              </a:rPr>
              <a:t>Linear response initially</a:t>
            </a:r>
            <a:endParaRPr lang="en-US" sz="1900" dirty="0">
              <a:latin typeface="Times New Roman" charset="0"/>
            </a:endParaRP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Times New Roman" charset="0"/>
              </a:rPr>
              <a:t>Generally will find local minimum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Typically can find good approximation to global minimum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Times New Roman" charset="0"/>
              </a:rPr>
              <a:t>Solutions to local minimum trap problem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Stochastic gradient </a:t>
            </a:r>
            <a:r>
              <a:rPr lang="en-US" sz="1900" dirty="0" smtClean="0">
                <a:latin typeface="Times New Roman" charset="0"/>
              </a:rPr>
              <a:t>descent</a:t>
            </a:r>
            <a:endParaRPr lang="en-US" sz="1900" dirty="0">
              <a:latin typeface="Times New Roman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Can run multiple times</a:t>
            </a:r>
          </a:p>
          <a:p>
            <a:pPr lvl="3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Over different initial weights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>
                <a:latin typeface="Times New Roman" charset="0"/>
              </a:rPr>
              <a:t>Committee of networks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>
                <a:latin typeface="Times New Roman" charset="0"/>
              </a:rPr>
              <a:t>Can </a:t>
            </a:r>
            <a:r>
              <a:rPr lang="en-US" sz="1900" dirty="0">
                <a:latin typeface="Times New Roman" charset="0"/>
              </a:rPr>
              <a:t>modify to find better approximation to global minimum</a:t>
            </a:r>
          </a:p>
          <a:p>
            <a:pPr lvl="3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i</a:t>
            </a:r>
            <a:r>
              <a:rPr lang="en-US" sz="1900" dirty="0" smtClean="0">
                <a:latin typeface="Times New Roman" charset="0"/>
              </a:rPr>
              <a:t>nclude </a:t>
            </a:r>
            <a:r>
              <a:rPr lang="en-US" sz="1900" dirty="0">
                <a:latin typeface="Times New Roman" charset="0"/>
              </a:rPr>
              <a:t>weight momentum </a:t>
            </a:r>
            <a:r>
              <a:rPr lang="en-US" sz="1900" dirty="0">
                <a:latin typeface="Symbol" charset="0"/>
              </a:rPr>
              <a:t>a</a:t>
            </a:r>
            <a:r>
              <a:rPr lang="en-US" sz="1900" dirty="0">
                <a:latin typeface="Times New Roman" charset="0"/>
              </a:rPr>
              <a:t> </a:t>
            </a:r>
            <a:br>
              <a:rPr lang="en-US" sz="1900" dirty="0">
                <a:latin typeface="Times New Roman" charset="0"/>
              </a:rPr>
            </a:br>
            <a:r>
              <a:rPr lang="en-US" sz="1900" dirty="0">
                <a:latin typeface="Times New Roman" charset="0"/>
              </a:rPr>
              <a:t>	 </a:t>
            </a:r>
            <a:r>
              <a:rPr lang="en-US" sz="1900" dirty="0" err="1">
                <a:latin typeface="Symbol" charset="0"/>
                <a:cs typeface="Times New Roman" charset="0"/>
              </a:rPr>
              <a:t>D</a:t>
            </a:r>
            <a:r>
              <a:rPr lang="en-US" sz="19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i,j</a:t>
            </a:r>
            <a:r>
              <a:rPr lang="en-US" sz="1900" dirty="0">
                <a:latin typeface="Times New Roman" charset="0"/>
                <a:cs typeface="Times New Roman" charset="0"/>
              </a:rPr>
              <a:t>(</a:t>
            </a:r>
            <a:r>
              <a:rPr lang="en-US" sz="1900" i="1" dirty="0" err="1">
                <a:latin typeface="Times New Roman" charset="0"/>
                <a:cs typeface="Times New Roman" charset="0"/>
              </a:rPr>
              <a:t>t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n</a:t>
            </a:r>
            <a:r>
              <a:rPr lang="en-US" sz="1900" i="1" dirty="0">
                <a:latin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Times New Roman" charset="0"/>
                <a:cs typeface="Times New Roman" charset="0"/>
              </a:rPr>
              <a:t>)</a:t>
            </a:r>
            <a:r>
              <a:rPr lang="en-US" sz="1900" i="1" dirty="0">
                <a:latin typeface="Times New Roman" charset="0"/>
                <a:cs typeface="Times New Roman" charset="0"/>
              </a:rPr>
              <a:t> </a:t>
            </a:r>
            <a:r>
              <a:rPr lang="en-US" sz="1900" dirty="0">
                <a:latin typeface="Symbol" charset="0"/>
                <a:cs typeface="Times New Roman" charset="0"/>
              </a:rPr>
              <a:t>= </a:t>
            </a:r>
            <a:r>
              <a:rPr lang="en-US" sz="1900" i="1" dirty="0">
                <a:latin typeface="Symbol" charset="0"/>
                <a:cs typeface="Times New Roman" charset="0"/>
              </a:rPr>
              <a:t>h </a:t>
            </a:r>
            <a:r>
              <a:rPr lang="en-US" sz="1900" i="1" dirty="0" err="1">
                <a:latin typeface="Symbol" charset="0"/>
                <a:cs typeface="Times New Roman" charset="0"/>
              </a:rPr>
              <a:t>d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j</a:t>
            </a:r>
            <a:r>
              <a:rPr lang="en-US" sz="19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1900" i="1" dirty="0" err="1">
                <a:latin typeface="Times New Roman" charset="0"/>
                <a:cs typeface="Times New Roman" charset="0"/>
              </a:rPr>
              <a:t>x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i,j</a:t>
            </a:r>
            <a:r>
              <a:rPr lang="en-US" sz="1900" i="1" dirty="0">
                <a:latin typeface="Times New Roman" charset="0"/>
                <a:cs typeface="Times New Roman" charset="0"/>
              </a:rPr>
              <a:t> + </a:t>
            </a:r>
            <a:r>
              <a:rPr lang="en-US" sz="1900" dirty="0">
                <a:latin typeface="Symbol" charset="0"/>
              </a:rPr>
              <a:t>a </a:t>
            </a:r>
            <a:r>
              <a:rPr lang="en-US" sz="1900" dirty="0" err="1">
                <a:latin typeface="Symbol" charset="0"/>
                <a:cs typeface="Times New Roman" charset="0"/>
              </a:rPr>
              <a:t>D</a:t>
            </a:r>
            <a:r>
              <a:rPr lang="en-US" sz="1900" i="1" dirty="0" err="1">
                <a:latin typeface="Times New Roman" charset="0"/>
                <a:cs typeface="Times New Roman" charset="0"/>
              </a:rPr>
              <a:t>w</a:t>
            </a:r>
            <a:r>
              <a:rPr lang="en-US" sz="1900" i="1" baseline="-25000" dirty="0" err="1">
                <a:latin typeface="Times New Roman" charset="0"/>
                <a:cs typeface="Times New Roman" charset="0"/>
              </a:rPr>
              <a:t>i,j</a:t>
            </a:r>
            <a:r>
              <a:rPr lang="en-US" sz="1900" i="1" baseline="-25000" dirty="0">
                <a:latin typeface="Times New Roman" charset="0"/>
                <a:cs typeface="Times New Roman" charset="0"/>
              </a:rPr>
              <a:t> </a:t>
            </a:r>
            <a:r>
              <a:rPr lang="en-US" sz="1900" i="1" dirty="0">
                <a:latin typeface="Times New Roman" charset="0"/>
                <a:cs typeface="Times New Roman" charset="0"/>
              </a:rPr>
              <a:t>(t</a:t>
            </a:r>
            <a:r>
              <a:rPr lang="en-US" sz="1900" i="1" baseline="-25000" dirty="0">
                <a:latin typeface="Times New Roman" charset="0"/>
                <a:cs typeface="Times New Roman" charset="0"/>
              </a:rPr>
              <a:t>n-1</a:t>
            </a:r>
            <a:r>
              <a:rPr lang="en-US" sz="1900" i="1" dirty="0">
                <a:latin typeface="Times New Roman" charset="0"/>
                <a:cs typeface="Times New Roman" charset="0"/>
              </a:rPr>
              <a:t> )</a:t>
            </a:r>
            <a:endParaRPr lang="en-US" sz="1900" dirty="0">
              <a:latin typeface="Times New Roman" charset="0"/>
            </a:endParaRPr>
          </a:p>
          <a:p>
            <a:pPr lvl="4">
              <a:lnSpc>
                <a:spcPct val="90000"/>
              </a:lnSpc>
            </a:pPr>
            <a:r>
              <a:rPr lang="en-US" sz="1900" dirty="0">
                <a:latin typeface="Times New Roman" charset="0"/>
              </a:rPr>
              <a:t>Momentum </a:t>
            </a:r>
            <a:r>
              <a:rPr lang="en-US" sz="1900" dirty="0" smtClean="0">
                <a:latin typeface="Times New Roman" charset="0"/>
              </a:rPr>
              <a:t>avoids </a:t>
            </a:r>
            <a:r>
              <a:rPr lang="en-US" sz="1900" dirty="0">
                <a:latin typeface="Times New Roman" charset="0"/>
              </a:rPr>
              <a:t>local max/min and plateaus</a:t>
            </a:r>
          </a:p>
          <a:p>
            <a:pPr>
              <a:lnSpc>
                <a:spcPct val="90000"/>
              </a:lnSpc>
            </a:pPr>
            <a:endParaRPr lang="en-US" sz="2300" dirty="0">
              <a:latin typeface="Times New Roman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latin typeface="Times New Roman" charset="0"/>
            </a:endParaRP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0CD5C50-DE8F-9847-963D-60A1C5E041A1}" type="slidenum">
              <a:rPr lang="en-US" sz="1400">
                <a:latin typeface="Times New Roman" charset="0"/>
              </a:rPr>
              <a:pPr eaLnBrk="1" hangingPunct="1"/>
              <a:t>36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8937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/>
                <a:cs typeface="Comic Sans MS"/>
              </a:rPr>
              <a:t>Example </a:t>
            </a:r>
            <a:r>
              <a:rPr lang="en-US" dirty="0" smtClean="0">
                <a:latin typeface="Comic Sans MS"/>
                <a:cs typeface="Comic Sans MS"/>
              </a:rPr>
              <a:t>of face </a:t>
            </a:r>
            <a:r>
              <a:rPr lang="en-US" dirty="0">
                <a:latin typeface="Comic Sans MS"/>
                <a:cs typeface="Comic Sans MS"/>
              </a:rPr>
              <a:t>recognition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Task: recognize faces from sample of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20 people in 32 poses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Choose output of 4 values for direction of gaze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120x128 images (256 gray levels)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Can compute many functions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Identity/direction of face (used in book)/…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Design issues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Input encoding (pixels/features/?)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Reduced image encoding (30x32)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Output encoding (1 or 4 values?)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Convergence to .1/.9 and not 0/1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Network structure (1 layer of 3 hidden units)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charset="0"/>
              </a:rPr>
              <a:t>Algorithm parameters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Times New Roman" charset="0"/>
              </a:rPr>
              <a:t>Eta=.3; alpha=.3; stochastic descent method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Training/validation sets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charset="0"/>
              </a:rPr>
              <a:t>Results: 90% accurate for head pose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BF5284-B78D-4543-82DE-14624FED0F0D}" type="slidenum">
              <a:rPr lang="en-US" sz="1400">
                <a:latin typeface="Times New Roman" charset="0"/>
              </a:rPr>
              <a:pPr eaLnBrk="1" hangingPunct="1"/>
              <a:t>37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Some issues </a:t>
            </a:r>
            <a:r>
              <a:rPr lang="en-US" dirty="0">
                <a:latin typeface="Comic Sans MS"/>
                <a:cs typeface="Comic Sans MS"/>
              </a:rPr>
              <a:t>with </a:t>
            </a:r>
            <a:r>
              <a:rPr lang="en-US" dirty="0" smtClean="0">
                <a:latin typeface="Comic Sans MS"/>
                <a:cs typeface="Comic Sans MS"/>
              </a:rPr>
              <a:t>ANNs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00100"/>
            <a:ext cx="7772400" cy="2686050"/>
          </a:xfrm>
        </p:spPr>
        <p:txBody>
          <a:bodyPr>
            <a:normAutofit fontScale="85000" lnSpcReduction="20000"/>
          </a:bodyPr>
          <a:lstStyle/>
          <a:p>
            <a:pPr>
              <a:buFont typeface="Webdings" charset="0"/>
              <a:buNone/>
            </a:pP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Interpretation of hidden units</a:t>
            </a:r>
          </a:p>
          <a:p>
            <a:pPr lvl="2"/>
            <a:r>
              <a:rPr lang="en-US" dirty="0">
                <a:latin typeface="Times New Roman" charset="0"/>
              </a:rPr>
              <a:t>Hidden units </a:t>
            </a:r>
            <a:r>
              <a:rPr lang="ja-JP" altLang="en-US" dirty="0">
                <a:latin typeface="Times New Roman" charset="0"/>
              </a:rPr>
              <a:t>“</a:t>
            </a:r>
            <a:r>
              <a:rPr lang="en-US" altLang="ja-JP" dirty="0">
                <a:latin typeface="Times New Roman" charset="0"/>
              </a:rPr>
              <a:t>discover</a:t>
            </a:r>
            <a:r>
              <a:rPr lang="ja-JP" altLang="en-US" dirty="0">
                <a:latin typeface="Times New Roman" charset="0"/>
              </a:rPr>
              <a:t>”</a:t>
            </a:r>
            <a:r>
              <a:rPr lang="en-US" altLang="ja-JP" dirty="0">
                <a:latin typeface="Times New Roman" charset="0"/>
              </a:rPr>
              <a:t> new patterns/regularities</a:t>
            </a:r>
          </a:p>
          <a:p>
            <a:pPr lvl="2"/>
            <a:r>
              <a:rPr lang="en-US" dirty="0">
                <a:latin typeface="Times New Roman" charset="0"/>
              </a:rPr>
              <a:t>Often difficult to interpret</a:t>
            </a:r>
          </a:p>
          <a:p>
            <a:r>
              <a:rPr lang="en-US" dirty="0" err="1">
                <a:latin typeface="Times New Roman" charset="0"/>
              </a:rPr>
              <a:t>Overfitting</a:t>
            </a:r>
            <a:r>
              <a:rPr lang="en-US" dirty="0">
                <a:latin typeface="Times New Roman" charset="0"/>
              </a:rPr>
              <a:t> </a:t>
            </a:r>
          </a:p>
          <a:p>
            <a:r>
              <a:rPr lang="en-US" dirty="0">
                <a:latin typeface="Times New Roman" charset="0"/>
              </a:rPr>
              <a:t>Expressiveness</a:t>
            </a:r>
          </a:p>
          <a:p>
            <a:pPr lvl="1"/>
            <a:r>
              <a:rPr lang="en-US" dirty="0">
                <a:latin typeface="Times New Roman" charset="0"/>
              </a:rPr>
              <a:t>Generalization to different classes of functions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5975DC-0895-AC4D-924D-8336BF7DFCD9}" type="slidenum">
              <a:rPr lang="en-US" sz="1400">
                <a:latin typeface="Times New Roman" charset="0"/>
              </a:rPr>
              <a:pPr eaLnBrk="1" hangingPunct="1"/>
              <a:t>38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omic Sans MS"/>
                <a:cs typeface="Comic Sans MS"/>
              </a:rPr>
              <a:t>Dealing with </a:t>
            </a:r>
            <a:r>
              <a:rPr lang="en-US" sz="3600" dirty="0" err="1" smtClean="0">
                <a:latin typeface="Comic Sans MS"/>
                <a:cs typeface="Comic Sans MS"/>
              </a:rPr>
              <a:t>overfitting</a:t>
            </a:r>
            <a:endParaRPr lang="en-US" sz="3600" dirty="0">
              <a:latin typeface="Comic Sans MS"/>
              <a:cs typeface="Comic Sans MS"/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charset="0"/>
              </a:rPr>
              <a:t>Complex decision surface</a:t>
            </a:r>
            <a:endParaRPr lang="en-US" sz="1900" dirty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Divide </a:t>
            </a:r>
            <a:r>
              <a:rPr lang="en-US" dirty="0">
                <a:latin typeface="Times New Roman" charset="0"/>
              </a:rPr>
              <a:t>sample into </a:t>
            </a:r>
          </a:p>
          <a:p>
            <a:pPr lvl="1"/>
            <a:r>
              <a:rPr lang="en-US" sz="1900" dirty="0">
                <a:latin typeface="Times New Roman" charset="0"/>
              </a:rPr>
              <a:t>Training set</a:t>
            </a:r>
          </a:p>
          <a:p>
            <a:pPr lvl="1"/>
            <a:r>
              <a:rPr lang="en-US" sz="1900" dirty="0">
                <a:latin typeface="Times New Roman" charset="0"/>
              </a:rPr>
              <a:t>Validation  set</a:t>
            </a:r>
          </a:p>
          <a:p>
            <a:r>
              <a:rPr lang="en-US" dirty="0" smtClean="0">
                <a:latin typeface="Times New Roman" charset="0"/>
              </a:rPr>
              <a:t>Solutions</a:t>
            </a:r>
            <a:endParaRPr lang="en-US" dirty="0">
              <a:latin typeface="Times New Roman" charset="0"/>
            </a:endParaRPr>
          </a:p>
          <a:p>
            <a:pPr lvl="1"/>
            <a:r>
              <a:rPr lang="en-US" sz="2300" dirty="0">
                <a:latin typeface="Times New Roman" charset="0"/>
              </a:rPr>
              <a:t>Return to weight set occurring near minimum over validation set</a:t>
            </a:r>
          </a:p>
          <a:p>
            <a:pPr lvl="1"/>
            <a:r>
              <a:rPr lang="en-US" sz="2300" dirty="0">
                <a:latin typeface="Times New Roman" charset="0"/>
              </a:rPr>
              <a:t>Prevent weights from becoming too large</a:t>
            </a:r>
          </a:p>
          <a:p>
            <a:pPr lvl="2"/>
            <a:r>
              <a:rPr lang="en-US" sz="1900" dirty="0">
                <a:latin typeface="Times New Roman" charset="0"/>
              </a:rPr>
              <a:t>Reduce weights by (small) proportionate amount at each iteration</a:t>
            </a:r>
          </a:p>
          <a:p>
            <a:pPr lvl="1"/>
            <a:endParaRPr lang="en-US" sz="2300" dirty="0">
              <a:latin typeface="Times New Roman" charset="0"/>
            </a:endParaRPr>
          </a:p>
          <a:p>
            <a:endParaRPr lang="en-US" sz="2300" dirty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778CC9-EFC1-074B-8707-44E5D2A9258A}" type="slidenum">
              <a:rPr lang="en-US" sz="1400">
                <a:latin typeface="Times New Roman" charset="0"/>
              </a:rPr>
              <a:pPr eaLnBrk="1" hangingPunct="1"/>
              <a:t>39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8051">
                                            <p:txEl>
                                              <p:charRg st="90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latin typeface="Comic Sans MS" charset="0"/>
                <a:cs typeface="Comic Sans MS" charset="0"/>
              </a:rPr>
              <a:t>Biological </a:t>
            </a:r>
            <a:r>
              <a:rPr lang="en-AU" sz="3600" dirty="0" smtClean="0">
                <a:latin typeface="Comic Sans MS" charset="0"/>
                <a:cs typeface="Comic Sans MS" charset="0"/>
              </a:rPr>
              <a:t>neuron</a:t>
            </a:r>
            <a:endParaRPr lang="en-US" sz="3600" dirty="0">
              <a:latin typeface="Comic Sans MS" charset="0"/>
              <a:cs typeface="Comic Sans MS" charset="0"/>
            </a:endParaRPr>
          </a:p>
        </p:txBody>
      </p:sp>
      <p:pic>
        <p:nvPicPr>
          <p:cNvPr id="23554" name="Picture 1028"/>
          <p:cNvPicPr>
            <a:picLocks noGrp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76350"/>
            <a:ext cx="4470399" cy="2855119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124200" y="4686300"/>
            <a:ext cx="2895600" cy="342900"/>
          </a:xfrm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510F94ED-332C-044E-9F48-534F7130E5C5}" type="slidenum">
              <a:rPr lang="tr-TR" sz="1400">
                <a:latin typeface="Times New Roman" charset="0"/>
              </a:rPr>
              <a:pPr algn="ctr" eaLnBrk="1" hangingPunct="1"/>
              <a:t>40</a:t>
            </a:fld>
            <a:endParaRPr lang="tr-TR" sz="1400">
              <a:latin typeface="Times New Roman" charset="0"/>
            </a:endParaRPr>
          </a:p>
        </p:txBody>
      </p:sp>
      <p:pic>
        <p:nvPicPr>
          <p:cNvPr id="1177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19150"/>
            <a:ext cx="4984750" cy="294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Expressiveness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Times New Roman" charset="0"/>
              </a:rPr>
              <a:t>Every </a:t>
            </a:r>
            <a:r>
              <a:rPr lang="en-US" dirty="0">
                <a:latin typeface="Times New Roman" charset="0"/>
              </a:rPr>
              <a:t>Boolean function can be represented by network with </a:t>
            </a:r>
            <a:r>
              <a:rPr lang="en-US" dirty="0">
                <a:solidFill>
                  <a:schemeClr val="hlink"/>
                </a:solidFill>
                <a:latin typeface="Times New Roman" charset="0"/>
              </a:rPr>
              <a:t>a single hidden layer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Create 1 hidden unit for each possible input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  <a:latin typeface="Times New Roman" charset="0"/>
              </a:rPr>
              <a:t>Create </a:t>
            </a:r>
            <a:r>
              <a:rPr lang="en-US" dirty="0">
                <a:solidFill>
                  <a:schemeClr val="hlink"/>
                </a:solidFill>
                <a:latin typeface="Times New Roman" charset="0"/>
              </a:rPr>
              <a:t>OR-gate at output </a:t>
            </a:r>
            <a:r>
              <a:rPr lang="en-US" dirty="0" smtClean="0">
                <a:solidFill>
                  <a:schemeClr val="hlink"/>
                </a:solidFill>
                <a:latin typeface="Times New Roman" charset="0"/>
              </a:rPr>
              <a:t>unit</a:t>
            </a:r>
            <a:endParaRPr lang="en-US" dirty="0">
              <a:solidFill>
                <a:schemeClr val="hlink"/>
              </a:solidFill>
              <a:latin typeface="Times New Roman" charset="0"/>
            </a:endParaRPr>
          </a:p>
          <a:p>
            <a:pPr lvl="1"/>
            <a:r>
              <a:rPr lang="en-US" i="1" dirty="0">
                <a:latin typeface="Times New Roman" charset="0"/>
              </a:rPr>
              <a:t>but</a:t>
            </a:r>
            <a:r>
              <a:rPr lang="en-US" dirty="0">
                <a:latin typeface="Times New Roman" charset="0"/>
              </a:rPr>
              <a:t> might require exponential (in number of inputs) hidden units</a:t>
            </a:r>
          </a:p>
          <a:p>
            <a:pPr lvl="1">
              <a:buFontTx/>
              <a:buNone/>
            </a:pPr>
            <a:endParaRPr lang="en-US" dirty="0">
              <a:solidFill>
                <a:schemeClr val="hlink"/>
              </a:solidFill>
              <a:latin typeface="Times New Roman" charset="0"/>
            </a:endParaRPr>
          </a:p>
          <a:p>
            <a:endParaRPr lang="en-US" dirty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6C6648-F456-8743-B336-204670EDC89A}" type="slidenum">
              <a:rPr lang="en-US" sz="1400">
                <a:latin typeface="Times New Roman" charset="0"/>
              </a:rPr>
              <a:pPr eaLnBrk="1" hangingPunct="1"/>
              <a:t>41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Expressiveness</a:t>
            </a:r>
            <a:endParaRPr lang="en-US" dirty="0">
              <a:latin typeface="Comic Sans MS"/>
              <a:cs typeface="Comic Sans MS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85850"/>
            <a:ext cx="7772400" cy="30861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charset="0"/>
              </a:rPr>
              <a:t>Every </a:t>
            </a:r>
            <a:r>
              <a:rPr lang="en-US" dirty="0">
                <a:latin typeface="Times New Roman" charset="0"/>
              </a:rPr>
              <a:t>bounded continuous function can be approximated with arbitrarily small error, by network with </a:t>
            </a:r>
            <a:r>
              <a:rPr lang="en-US" dirty="0">
                <a:solidFill>
                  <a:schemeClr val="hlink"/>
                </a:solidFill>
                <a:latin typeface="Times New Roman" charset="0"/>
              </a:rPr>
              <a:t>one hidden layer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dirty="0" err="1" smtClean="0">
                <a:latin typeface="Times New Roman" charset="0"/>
              </a:rPr>
              <a:t>Cybenko</a:t>
            </a:r>
            <a:r>
              <a:rPr lang="en-US" dirty="0" smtClean="0">
                <a:latin typeface="Times New Roman" charset="0"/>
              </a:rPr>
              <a:t> et al ‘</a:t>
            </a:r>
            <a:r>
              <a:rPr lang="en-US" altLang="ja-JP" dirty="0" smtClean="0">
                <a:latin typeface="Times New Roman" charset="0"/>
              </a:rPr>
              <a:t>89</a:t>
            </a:r>
            <a:r>
              <a:rPr lang="en-US" altLang="ja-JP" dirty="0">
                <a:latin typeface="Times New Roman" charset="0"/>
              </a:rPr>
              <a:t>)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Hidden layer of sigmoid functions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Output layer of linear functions</a:t>
            </a:r>
          </a:p>
          <a:p>
            <a:r>
              <a:rPr lang="en-US" dirty="0">
                <a:latin typeface="Times New Roman" charset="0"/>
              </a:rPr>
              <a:t>Any function can be approximated to arbitrary accuracy by a network with </a:t>
            </a:r>
            <a:r>
              <a:rPr lang="en-US" dirty="0">
                <a:solidFill>
                  <a:schemeClr val="hlink"/>
                </a:solidFill>
                <a:latin typeface="Times New Roman" charset="0"/>
              </a:rPr>
              <a:t>two hidden layers </a:t>
            </a:r>
            <a:r>
              <a:rPr lang="en-US" dirty="0" smtClean="0">
                <a:latin typeface="Times New Roman" charset="0"/>
              </a:rPr>
              <a:t>(</a:t>
            </a:r>
            <a:r>
              <a:rPr lang="en-US" dirty="0" err="1" smtClean="0">
                <a:latin typeface="Times New Roman" charset="0"/>
              </a:rPr>
              <a:t>Cybenko</a:t>
            </a:r>
            <a:r>
              <a:rPr lang="en-US" dirty="0" smtClean="0">
                <a:latin typeface="Times New Roman" charset="0"/>
              </a:rPr>
              <a:t> ‘</a:t>
            </a:r>
            <a:r>
              <a:rPr lang="en-US" altLang="ja-JP" dirty="0" smtClean="0">
                <a:latin typeface="Times New Roman" charset="0"/>
              </a:rPr>
              <a:t>88</a:t>
            </a:r>
            <a:r>
              <a:rPr lang="en-US" altLang="ja-JP" dirty="0">
                <a:latin typeface="Times New Roman" charset="0"/>
              </a:rPr>
              <a:t>)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Sigmoid units in </a:t>
            </a:r>
            <a:r>
              <a:rPr lang="en-US" dirty="0" smtClean="0">
                <a:solidFill>
                  <a:schemeClr val="hlink"/>
                </a:solidFill>
                <a:latin typeface="Times New Roman" charset="0"/>
              </a:rPr>
              <a:t>both hidden layers</a:t>
            </a:r>
          </a:p>
          <a:p>
            <a:pPr lvl="1"/>
            <a:r>
              <a:rPr lang="en-US" dirty="0">
                <a:solidFill>
                  <a:schemeClr val="hlink"/>
                </a:solidFill>
                <a:latin typeface="Times New Roman" charset="0"/>
              </a:rPr>
              <a:t>Output layer of linear </a:t>
            </a:r>
            <a:r>
              <a:rPr lang="en-US" dirty="0" smtClean="0">
                <a:solidFill>
                  <a:schemeClr val="hlink"/>
                </a:solidFill>
                <a:latin typeface="Times New Roman" charset="0"/>
              </a:rPr>
              <a:t>functions</a:t>
            </a:r>
            <a:endParaRPr lang="en-US" dirty="0">
              <a:solidFill>
                <a:schemeClr val="hlink"/>
              </a:solidFill>
              <a:latin typeface="Times New Roman" charset="0"/>
            </a:endParaRPr>
          </a:p>
          <a:p>
            <a:endParaRPr lang="en-US" dirty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04C90F-342E-DD4B-BF58-F04B77F56C13}" type="slidenum">
              <a:rPr lang="en-US" sz="1400">
                <a:latin typeface="Times New Roman" charset="0"/>
              </a:rPr>
              <a:pPr eaLnBrk="1" hangingPunct="1"/>
              <a:t>42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Extension of ANNs</a:t>
            </a:r>
          </a:p>
        </p:txBody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charset="0"/>
              </a:rPr>
              <a:t>Many possible variations</a:t>
            </a:r>
          </a:p>
          <a:p>
            <a:pPr lvl="2"/>
            <a:r>
              <a:rPr lang="en-US" dirty="0">
                <a:latin typeface="Times New Roman" charset="0"/>
              </a:rPr>
              <a:t>Alternative error functions </a:t>
            </a:r>
          </a:p>
          <a:p>
            <a:pPr lvl="3"/>
            <a:r>
              <a:rPr lang="en-US" dirty="0">
                <a:latin typeface="Times New Roman" charset="0"/>
              </a:rPr>
              <a:t>Penalize large weights</a:t>
            </a:r>
          </a:p>
          <a:p>
            <a:pPr lvl="4"/>
            <a:r>
              <a:rPr lang="en-US" dirty="0" smtClean="0">
                <a:latin typeface="Times New Roman" charset="0"/>
              </a:rPr>
              <a:t>Add </a:t>
            </a:r>
            <a:r>
              <a:rPr lang="en-US" dirty="0">
                <a:latin typeface="Times New Roman" charset="0"/>
              </a:rPr>
              <a:t>weighted sum of squares of weights to error term</a:t>
            </a:r>
          </a:p>
          <a:p>
            <a:pPr lvl="2"/>
            <a:r>
              <a:rPr lang="en-US" dirty="0">
                <a:latin typeface="Times New Roman" charset="0"/>
              </a:rPr>
              <a:t>Structure of network</a:t>
            </a:r>
          </a:p>
          <a:p>
            <a:pPr lvl="3"/>
            <a:r>
              <a:rPr lang="en-US" dirty="0">
                <a:latin typeface="Times New Roman" charset="0"/>
              </a:rPr>
              <a:t>Start with small network, and grow</a:t>
            </a:r>
          </a:p>
          <a:p>
            <a:pPr lvl="3"/>
            <a:r>
              <a:rPr lang="en-US" dirty="0">
                <a:latin typeface="Times New Roman" charset="0"/>
              </a:rPr>
              <a:t>Start with large network and diminish</a:t>
            </a:r>
          </a:p>
          <a:p>
            <a:r>
              <a:rPr lang="en-US" dirty="0">
                <a:latin typeface="Times New Roman" charset="0"/>
              </a:rPr>
              <a:t>Use other learning algorithms to learn weights</a:t>
            </a:r>
          </a:p>
          <a:p>
            <a:pPr lvl="3"/>
            <a:endParaRPr lang="en-US" dirty="0">
              <a:latin typeface="Times New Roman" charset="0"/>
            </a:endParaRPr>
          </a:p>
        </p:txBody>
      </p:sp>
      <p:sp>
        <p:nvSpPr>
          <p:cNvPr id="1239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0D21999-A692-6B48-B486-89B1E2666EAF}" type="slidenum">
              <a:rPr lang="en-US" sz="1400">
                <a:latin typeface="Times New Roman" charset="0"/>
              </a:rPr>
              <a:pPr eaLnBrk="1" hangingPunct="1"/>
              <a:t>43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/>
                <a:cs typeface="Comic Sans MS"/>
              </a:rPr>
              <a:t>Extensions </a:t>
            </a:r>
            <a:r>
              <a:rPr lang="en-US" dirty="0">
                <a:latin typeface="Comic Sans MS"/>
                <a:cs typeface="Comic Sans MS"/>
              </a:rPr>
              <a:t>of ANNs</a:t>
            </a:r>
          </a:p>
        </p:txBody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394472"/>
          </a:xfrm>
        </p:spPr>
        <p:txBody>
          <a:bodyPr/>
          <a:lstStyle/>
          <a:p>
            <a:r>
              <a:rPr lang="en-US" sz="2800" dirty="0" smtClean="0">
                <a:latin typeface="Times New Roman" charset="0"/>
              </a:rPr>
              <a:t>Recurrent </a:t>
            </a:r>
            <a:r>
              <a:rPr lang="en-US" sz="2800" dirty="0">
                <a:latin typeface="Times New Roman" charset="0"/>
              </a:rPr>
              <a:t>networks</a:t>
            </a:r>
          </a:p>
          <a:p>
            <a:pPr lvl="1"/>
            <a:r>
              <a:rPr lang="en-US" sz="2400" dirty="0" smtClean="0">
                <a:latin typeface="Times New Roman" charset="0"/>
              </a:rPr>
              <a:t>Example </a:t>
            </a:r>
            <a:r>
              <a:rPr lang="en-US" sz="2400" dirty="0">
                <a:latin typeface="Times New Roman" charset="0"/>
              </a:rPr>
              <a:t>of time series</a:t>
            </a:r>
          </a:p>
          <a:p>
            <a:pPr lvl="2"/>
            <a:r>
              <a:rPr lang="en-US" sz="2400" dirty="0">
                <a:latin typeface="Times New Roman" charset="0"/>
              </a:rPr>
              <a:t>Would like to have representation of behavior at t+1</a:t>
            </a:r>
          </a:p>
          <a:p>
            <a:pPr lvl="3">
              <a:buFont typeface="Wingdings" charset="0"/>
              <a:buNone/>
            </a:pPr>
            <a:r>
              <a:rPr lang="en-US" sz="2400" dirty="0">
                <a:latin typeface="Times New Roman" charset="0"/>
              </a:rPr>
              <a:t>     from arbitrary past intervals (no set number)</a:t>
            </a:r>
          </a:p>
          <a:p>
            <a:pPr lvl="2"/>
            <a:r>
              <a:rPr lang="en-US" sz="2400" dirty="0">
                <a:latin typeface="Times New Roman" charset="0"/>
              </a:rPr>
              <a:t>Idea of simple recurrent network </a:t>
            </a:r>
          </a:p>
          <a:p>
            <a:pPr lvl="3"/>
            <a:r>
              <a:rPr lang="en-US" sz="2400" dirty="0">
                <a:latin typeface="Times New Roman" charset="0"/>
              </a:rPr>
              <a:t>hidden units that have feedback to inputs</a:t>
            </a:r>
          </a:p>
          <a:p>
            <a:r>
              <a:rPr lang="en-US" sz="2800" dirty="0" smtClean="0">
                <a:latin typeface="Times New Roman" charset="0"/>
              </a:rPr>
              <a:t>Dynamically growing and shrinking networks</a:t>
            </a:r>
            <a:endParaRPr lang="en-US" sz="2800" dirty="0">
              <a:latin typeface="Times New Roman" charset="0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860DB9A-8BF0-6B40-8BAB-984C5BF68B64}" type="slidenum">
              <a:rPr lang="en-US" sz="1400">
                <a:latin typeface="Times New Roman" charset="0"/>
              </a:rPr>
              <a:pPr eaLnBrk="1" hangingPunct="1"/>
              <a:t>44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mic Sans MS"/>
                <a:cs typeface="Comic Sans MS"/>
              </a:rPr>
              <a:t>Summary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charset="0"/>
              </a:rPr>
              <a:t>Practical method for learning continuous functions over continuous and discrete </a:t>
            </a:r>
            <a:r>
              <a:rPr lang="en-US" dirty="0" smtClean="0">
                <a:latin typeface="Times New Roman" charset="0"/>
              </a:rPr>
              <a:t>attributes</a:t>
            </a:r>
          </a:p>
          <a:p>
            <a:r>
              <a:rPr lang="en-US" dirty="0" smtClean="0">
                <a:latin typeface="Times New Roman" charset="0"/>
              </a:rPr>
              <a:t>Robust to noise</a:t>
            </a:r>
          </a:p>
          <a:p>
            <a:r>
              <a:rPr lang="en-US" dirty="0" smtClean="0">
                <a:latin typeface="Times New Roman" charset="0"/>
              </a:rPr>
              <a:t>Slow to train but fast afterwards</a:t>
            </a:r>
            <a:endParaRPr lang="en-US" dirty="0">
              <a:latin typeface="Times New Roman" charset="0"/>
            </a:endParaRPr>
          </a:p>
          <a:p>
            <a:r>
              <a:rPr lang="en-US" dirty="0" smtClean="0">
                <a:latin typeface="Times New Roman" charset="0"/>
              </a:rPr>
              <a:t>Gradient descent search over space of weights</a:t>
            </a:r>
          </a:p>
          <a:p>
            <a:r>
              <a:rPr lang="en-US" dirty="0" err="1" smtClean="0">
                <a:latin typeface="Times New Roman" charset="0"/>
              </a:rPr>
              <a:t>Overfitting</a:t>
            </a:r>
            <a:r>
              <a:rPr lang="en-US" dirty="0" smtClean="0">
                <a:latin typeface="Times New Roman" charset="0"/>
              </a:rPr>
              <a:t> can be a problem</a:t>
            </a:r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Hidden layers can invent new features</a:t>
            </a:r>
          </a:p>
        </p:txBody>
      </p:sp>
      <p:sp>
        <p:nvSpPr>
          <p:cNvPr id="131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ED426-EB87-DE40-8963-82085CBE88CE}" type="slidenum">
              <a:rPr lang="en-US" sz="1400">
                <a:latin typeface="Times New Roman" charset="0"/>
              </a:rPr>
              <a:pPr eaLnBrk="1" hangingPunct="1"/>
              <a:t>45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76350"/>
            <a:ext cx="8229600" cy="857250"/>
          </a:xfrm>
        </p:spPr>
        <p:txBody>
          <a:bodyPr/>
          <a:lstStyle/>
          <a:p>
            <a:r>
              <a:rPr lang="en-US" dirty="0" smtClean="0"/>
              <a:t>End of Artificial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latin typeface="Comic Sans MS" charset="0"/>
                <a:cs typeface="Comic Sans MS" charset="0"/>
              </a:rPr>
              <a:t>Biological </a:t>
            </a:r>
            <a:r>
              <a:rPr lang="en-AU" sz="3600" dirty="0" smtClean="0">
                <a:latin typeface="Comic Sans MS" charset="0"/>
                <a:cs typeface="Comic Sans MS" charset="0"/>
              </a:rPr>
              <a:t>neuron</a:t>
            </a:r>
            <a:endParaRPr lang="en-AU" sz="3600" dirty="0">
              <a:latin typeface="Comic Sans MS" charset="0"/>
              <a:cs typeface="Comic Sans MS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>
                <a:solidFill>
                  <a:srgbClr val="CC3300"/>
                </a:solidFill>
                <a:latin typeface="Times New Roman" charset="0"/>
              </a:rPr>
              <a:t>dendrites:</a:t>
            </a:r>
            <a:r>
              <a:rPr lang="en-AU" sz="2800" dirty="0">
                <a:latin typeface="Times New Roman" charset="0"/>
              </a:rPr>
              <a:t> nerve fibres carrying electrical signals to the cell</a:t>
            </a:r>
          </a:p>
          <a:p>
            <a:r>
              <a:rPr lang="en-AU" sz="2800" dirty="0">
                <a:solidFill>
                  <a:srgbClr val="CC3300"/>
                </a:solidFill>
                <a:latin typeface="Times New Roman" charset="0"/>
              </a:rPr>
              <a:t>cell body:</a:t>
            </a:r>
            <a:r>
              <a:rPr lang="en-AU" sz="2800" dirty="0">
                <a:solidFill>
                  <a:srgbClr val="309261"/>
                </a:solidFill>
                <a:latin typeface="Times New Roman" charset="0"/>
              </a:rPr>
              <a:t> </a:t>
            </a:r>
            <a:r>
              <a:rPr lang="en-AU" sz="2800" dirty="0">
                <a:latin typeface="Times New Roman" charset="0"/>
              </a:rPr>
              <a:t>computes a non-linear function of its inputs</a:t>
            </a:r>
          </a:p>
          <a:p>
            <a:r>
              <a:rPr lang="en-AU" sz="2800" dirty="0">
                <a:solidFill>
                  <a:srgbClr val="CC3300"/>
                </a:solidFill>
                <a:latin typeface="Times New Roman" charset="0"/>
              </a:rPr>
              <a:t>axon:</a:t>
            </a:r>
            <a:r>
              <a:rPr lang="en-AU" sz="2800" dirty="0">
                <a:latin typeface="Times New Roman" charset="0"/>
              </a:rPr>
              <a:t> single long </a:t>
            </a:r>
            <a:r>
              <a:rPr lang="en-AU" sz="2800" dirty="0" err="1">
                <a:latin typeface="Times New Roman" charset="0"/>
              </a:rPr>
              <a:t>fiber</a:t>
            </a:r>
            <a:r>
              <a:rPr lang="en-AU" sz="2800" dirty="0">
                <a:latin typeface="Times New Roman" charset="0"/>
              </a:rPr>
              <a:t> that carries the electrical signal from the cell body to other neurons</a:t>
            </a:r>
          </a:p>
          <a:p>
            <a:r>
              <a:rPr lang="tr-TR" sz="2800" dirty="0">
                <a:solidFill>
                  <a:srgbClr val="CC3300"/>
                </a:solidFill>
                <a:latin typeface="Times New Roman" charset="0"/>
              </a:rPr>
              <a:t>synapse:</a:t>
            </a:r>
            <a:r>
              <a:rPr lang="tr-TR" sz="2800" dirty="0">
                <a:latin typeface="Times New Roman" charset="0"/>
              </a:rPr>
              <a:t> t</a:t>
            </a:r>
            <a:r>
              <a:rPr lang="en-AU" sz="2800" dirty="0">
                <a:latin typeface="Times New Roman" charset="0"/>
              </a:rPr>
              <a:t>he point of contact between the axon of one cell and the dendrite of another</a:t>
            </a:r>
            <a:r>
              <a:rPr lang="tr-TR" sz="2800" dirty="0">
                <a:latin typeface="Times New Roman" charset="0"/>
              </a:rPr>
              <a:t>, </a:t>
            </a:r>
            <a:r>
              <a:rPr lang="en-AU" sz="2800" dirty="0" err="1">
                <a:latin typeface="Times New Roman" charset="0"/>
              </a:rPr>
              <a:t>regulat</a:t>
            </a:r>
            <a:r>
              <a:rPr lang="tr-TR" sz="2800" dirty="0">
                <a:latin typeface="Times New Roman" charset="0"/>
              </a:rPr>
              <a:t>ing</a:t>
            </a:r>
            <a:r>
              <a:rPr lang="en-AU" sz="2800" dirty="0">
                <a:latin typeface="Times New Roman" charset="0"/>
              </a:rPr>
              <a:t>  a chemical connection whose strength affects the input to the cell.</a:t>
            </a:r>
          </a:p>
          <a:p>
            <a:pPr lvl="1"/>
            <a:endParaRPr lang="en-AU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z="3600" dirty="0">
                <a:latin typeface="Comic Sans MS" charset="0"/>
                <a:cs typeface="Comic Sans MS" charset="0"/>
              </a:rPr>
              <a:t>Biological </a:t>
            </a:r>
            <a:r>
              <a:rPr lang="en-AU" sz="3600" dirty="0" smtClean="0">
                <a:latin typeface="Comic Sans MS" charset="0"/>
                <a:cs typeface="Comic Sans MS" charset="0"/>
              </a:rPr>
              <a:t>neuron</a:t>
            </a:r>
            <a:endParaRPr lang="en-AU" sz="3600" dirty="0">
              <a:latin typeface="Comic Sans MS" charset="0"/>
              <a:cs typeface="Comic Sans MS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>
                <a:latin typeface="Times New Roman" charset="0"/>
              </a:rPr>
              <a:t>A variety of different neurons exist (motor neuron, on-center off-surround visual cells…), with different branching structures</a:t>
            </a:r>
          </a:p>
          <a:p>
            <a:r>
              <a:rPr lang="en-AU" sz="2800">
                <a:solidFill>
                  <a:srgbClr val="CC3300"/>
                </a:solidFill>
                <a:latin typeface="Times New Roman" charset="0"/>
              </a:rPr>
              <a:t>The connections of the network and the strengths of the individual synapses establish the function of the network.</a:t>
            </a:r>
            <a:r>
              <a:rPr lang="en-AU">
                <a:solidFill>
                  <a:srgbClr val="CC3300"/>
                </a:solidFill>
                <a:latin typeface="Times New Roman" charset="0"/>
              </a:rPr>
              <a:t>	</a:t>
            </a:r>
          </a:p>
          <a:p>
            <a:endParaRPr lang="en-AU">
              <a:solidFill>
                <a:srgbClr val="CC3300"/>
              </a:solidFill>
              <a:latin typeface="Times New Roman" charset="0"/>
            </a:endParaRPr>
          </a:p>
          <a:p>
            <a:endParaRPr lang="en-AU" b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When to consider ANNs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9878"/>
            <a:ext cx="8991600" cy="43850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Input is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high-dimensional 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discrete or real-valued </a:t>
            </a:r>
          </a:p>
          <a:p>
            <a:pPr lvl="2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e.g., raw sensor inputs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noisy</a:t>
            </a:r>
          </a:p>
          <a:p>
            <a:pPr>
              <a:lnSpc>
                <a:spcPct val="80000"/>
              </a:lnSpc>
            </a:pPr>
            <a:r>
              <a:rPr lang="en-US" sz="1800" i="1" dirty="0">
                <a:latin typeface="Times New Roman" charset="0"/>
              </a:rPr>
              <a:t>Long training times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Form of target function is unknown</a:t>
            </a:r>
          </a:p>
          <a:p>
            <a:pPr>
              <a:lnSpc>
                <a:spcPct val="80000"/>
              </a:lnSpc>
            </a:pPr>
            <a:r>
              <a:rPr lang="en-US" sz="1800" i="1" dirty="0">
                <a:latin typeface="Times New Roman" charset="0"/>
              </a:rPr>
              <a:t>Human readability is unimportant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Especially good for complex recognition problems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Speech recognition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Image classification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Times New Roman" charset="0"/>
              </a:rPr>
              <a:t>Financial prediction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1C9CBCD-FADF-7946-8F28-619B8F075B3D}" type="slidenum">
              <a:rPr lang="en-US" sz="1400">
                <a:latin typeface="Times New Roman" charset="0"/>
              </a:rPr>
              <a:pPr eaLnBrk="1" hangingPunct="1"/>
              <a:t>7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Comic Sans MS" charset="0"/>
                <a:cs typeface="Comic Sans MS" charset="0"/>
              </a:rPr>
              <a:t>Problems too hard to program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20353"/>
            <a:ext cx="8991600" cy="66079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charset="0"/>
              </a:rPr>
              <a:t>ALVINN: a perception system which learns to control the NAVLAB vehicles by watching a person drive </a:t>
            </a: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04950"/>
            <a:ext cx="3527425" cy="2099072"/>
          </a:xfrm>
          <a:noFill/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04950"/>
            <a:ext cx="24495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81150"/>
            <a:ext cx="2057400" cy="1679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75493-7A93-924B-A4F8-7D5A486879DD}" type="slidenum">
              <a:rPr lang="en-US" sz="1400">
                <a:latin typeface="Times New Roman" charset="0"/>
              </a:rPr>
              <a:pPr eaLnBrk="1" hangingPunct="1"/>
              <a:t>8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>
                <a:latin typeface="Comic Sans MS" charset="0"/>
                <a:cs typeface="Comic Sans MS" charset="0"/>
              </a:rPr>
              <a:t>Perceptron</a:t>
            </a:r>
            <a:endParaRPr lang="en-US">
              <a:latin typeface="Comic Sans MS" charset="0"/>
              <a:cs typeface="Comic Sans MS" charset="0"/>
            </a:endParaRPr>
          </a:p>
        </p:txBody>
      </p:sp>
      <p:sp>
        <p:nvSpPr>
          <p:cNvPr id="38914" name="Rectangle 16"/>
          <p:cNvSpPr>
            <a:spLocks noChangeArrowheads="1"/>
          </p:cNvSpPr>
          <p:nvPr/>
        </p:nvSpPr>
        <p:spPr bwMode="auto">
          <a:xfrm>
            <a:off x="152400" y="2402682"/>
            <a:ext cx="8991600" cy="256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593" tIns="42045" rIns="85593" bIns="42045"/>
          <a:lstStyle/>
          <a:p>
            <a:pPr marL="323850" indent="-323850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dirty="0">
                <a:latin typeface="Symbol" charset="0"/>
              </a:rPr>
              <a:t>-</a:t>
            </a:r>
            <a:r>
              <a:rPr lang="en-US" sz="2600" i="1" dirty="0"/>
              <a:t>w</a:t>
            </a:r>
            <a:r>
              <a:rPr lang="en-US" sz="2600" baseline="-25000" dirty="0">
                <a:latin typeface="Symbol" charset="0"/>
              </a:rPr>
              <a:t>0</a:t>
            </a: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: threshold value or </a:t>
            </a:r>
            <a:r>
              <a:rPr lang="en-US" sz="2600" dirty="0" smtClean="0">
                <a:solidFill>
                  <a:srgbClr val="000066"/>
                </a:solidFill>
                <a:latin typeface="Tahoma" charset="0"/>
              </a:rPr>
              <a:t>bias</a:t>
            </a:r>
            <a:endParaRPr lang="en-US" sz="2600" i="1" dirty="0"/>
          </a:p>
          <a:p>
            <a:pPr marL="323850" indent="-323850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r>
              <a:rPr lang="en-US" sz="2600" i="1" dirty="0"/>
              <a:t>f  (or o()) </a:t>
            </a: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: activation function (</a:t>
            </a:r>
            <a:r>
              <a:rPr lang="en-US" sz="2600" dirty="0" err="1">
                <a:solidFill>
                  <a:srgbClr val="000066"/>
                </a:solidFill>
                <a:latin typeface="Tahoma" charset="0"/>
              </a:rPr>
              <a:t>thresholding</a:t>
            </a:r>
            <a:r>
              <a:rPr lang="en-US" sz="2600" dirty="0">
                <a:solidFill>
                  <a:srgbClr val="000066"/>
                </a:solidFill>
                <a:latin typeface="Tahoma" charset="0"/>
              </a:rPr>
              <a:t> unit), typically: </a:t>
            </a:r>
          </a:p>
          <a:p>
            <a:pPr marL="323850" indent="-323850">
              <a:spcBef>
                <a:spcPct val="20000"/>
              </a:spcBef>
              <a:buClr>
                <a:srgbClr val="000066"/>
              </a:buClr>
              <a:buSzPct val="90000"/>
              <a:buFont typeface="Webdings" charset="0"/>
              <a:buChar char="&lt;"/>
            </a:pPr>
            <a:endParaRPr lang="en-US" sz="2600" dirty="0">
              <a:solidFill>
                <a:srgbClr val="000066"/>
              </a:solidFill>
              <a:latin typeface="Tahoma" charset="0"/>
            </a:endParaRPr>
          </a:p>
        </p:txBody>
      </p:sp>
      <p:sp>
        <p:nvSpPr>
          <p:cNvPr id="38915" name="Oval 49"/>
          <p:cNvSpPr>
            <a:spLocks noChangeArrowheads="1"/>
          </p:cNvSpPr>
          <p:nvPr/>
        </p:nvSpPr>
        <p:spPr bwMode="auto">
          <a:xfrm>
            <a:off x="2805113" y="1600201"/>
            <a:ext cx="576262" cy="51232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38916" name="Text Box 51"/>
          <p:cNvSpPr txBox="1">
            <a:spLocks noChangeArrowheads="1"/>
          </p:cNvSpPr>
          <p:nvPr/>
        </p:nvSpPr>
        <p:spPr bwMode="auto">
          <a:xfrm>
            <a:off x="1376363" y="1070372"/>
            <a:ext cx="378257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1</a:t>
            </a:r>
          </a:p>
        </p:txBody>
      </p:sp>
      <p:sp>
        <p:nvSpPr>
          <p:cNvPr id="38917" name="Text Box 52"/>
          <p:cNvSpPr txBox="1">
            <a:spLocks noChangeArrowheads="1"/>
          </p:cNvSpPr>
          <p:nvPr/>
        </p:nvSpPr>
        <p:spPr bwMode="auto">
          <a:xfrm>
            <a:off x="1376363" y="1333500"/>
            <a:ext cx="378257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2</a:t>
            </a:r>
          </a:p>
        </p:txBody>
      </p:sp>
      <p:sp>
        <p:nvSpPr>
          <p:cNvPr id="38918" name="Text Box 53"/>
          <p:cNvSpPr txBox="1">
            <a:spLocks noChangeArrowheads="1"/>
          </p:cNvSpPr>
          <p:nvPr/>
        </p:nvSpPr>
        <p:spPr bwMode="auto">
          <a:xfrm>
            <a:off x="1376364" y="2037160"/>
            <a:ext cx="386272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i="1" baseline="-25000"/>
              <a:t>n</a:t>
            </a:r>
          </a:p>
        </p:txBody>
      </p:sp>
      <p:cxnSp>
        <p:nvCxnSpPr>
          <p:cNvPr id="38919" name="AutoShape 54"/>
          <p:cNvCxnSpPr>
            <a:cxnSpLocks noChangeShapeType="1"/>
          </p:cNvCxnSpPr>
          <p:nvPr/>
        </p:nvCxnSpPr>
        <p:spPr bwMode="auto">
          <a:xfrm rot="16200000" flipH="1">
            <a:off x="2268897" y="988655"/>
            <a:ext cx="177084" cy="105727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0" name="Text Box 55"/>
          <p:cNvSpPr txBox="1">
            <a:spLocks noChangeArrowheads="1"/>
          </p:cNvSpPr>
          <p:nvPr/>
        </p:nvSpPr>
        <p:spPr bwMode="auto">
          <a:xfrm>
            <a:off x="1936751" y="1138238"/>
            <a:ext cx="432759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1</a:t>
            </a:r>
          </a:p>
        </p:txBody>
      </p:sp>
      <p:sp>
        <p:nvSpPr>
          <p:cNvPr id="38921" name="Oval 56"/>
          <p:cNvSpPr>
            <a:spLocks noChangeArrowheads="1"/>
          </p:cNvSpPr>
          <p:nvPr/>
        </p:nvSpPr>
        <p:spPr bwMode="auto">
          <a:xfrm>
            <a:off x="1676401" y="1060847"/>
            <a:ext cx="182563" cy="512328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38922" name="Oval 57"/>
          <p:cNvSpPr>
            <a:spLocks noChangeArrowheads="1"/>
          </p:cNvSpPr>
          <p:nvPr/>
        </p:nvSpPr>
        <p:spPr bwMode="auto">
          <a:xfrm>
            <a:off x="1676401" y="1319213"/>
            <a:ext cx="182563" cy="512328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sp>
        <p:nvSpPr>
          <p:cNvPr id="38923" name="Oval 58"/>
          <p:cNvSpPr>
            <a:spLocks noChangeArrowheads="1"/>
          </p:cNvSpPr>
          <p:nvPr/>
        </p:nvSpPr>
        <p:spPr bwMode="auto">
          <a:xfrm>
            <a:off x="1676401" y="2015728"/>
            <a:ext cx="182563" cy="512328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38924" name="AutoShape 59"/>
          <p:cNvCxnSpPr>
            <a:cxnSpLocks noChangeShapeType="1"/>
            <a:stCxn id="38922" idx="6"/>
          </p:cNvCxnSpPr>
          <p:nvPr/>
        </p:nvCxnSpPr>
        <p:spPr bwMode="auto">
          <a:xfrm>
            <a:off x="1858964" y="1575377"/>
            <a:ext cx="976311" cy="1426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925" name="AutoShape 60"/>
          <p:cNvCxnSpPr>
            <a:cxnSpLocks noChangeShapeType="1"/>
            <a:stCxn id="38923" idx="6"/>
            <a:endCxn id="38915" idx="3"/>
          </p:cNvCxnSpPr>
          <p:nvPr/>
        </p:nvCxnSpPr>
        <p:spPr bwMode="auto">
          <a:xfrm flipV="1">
            <a:off x="1858964" y="2037500"/>
            <a:ext cx="1030541" cy="23439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26" name="Text Box 61"/>
          <p:cNvSpPr txBox="1">
            <a:spLocks noChangeArrowheads="1"/>
          </p:cNvSpPr>
          <p:nvPr/>
        </p:nvSpPr>
        <p:spPr bwMode="auto">
          <a:xfrm>
            <a:off x="1981200" y="1428750"/>
            <a:ext cx="432759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2</a:t>
            </a:r>
          </a:p>
        </p:txBody>
      </p:sp>
      <p:sp>
        <p:nvSpPr>
          <p:cNvPr id="38927" name="Text Box 62"/>
          <p:cNvSpPr txBox="1">
            <a:spLocks noChangeArrowheads="1"/>
          </p:cNvSpPr>
          <p:nvPr/>
        </p:nvSpPr>
        <p:spPr bwMode="auto">
          <a:xfrm>
            <a:off x="1936750" y="1851422"/>
            <a:ext cx="440774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i="1" baseline="-25000"/>
              <a:t>n</a:t>
            </a:r>
          </a:p>
        </p:txBody>
      </p:sp>
      <p:sp>
        <p:nvSpPr>
          <p:cNvPr id="38928" name="Text Box 63"/>
          <p:cNvSpPr txBox="1">
            <a:spLocks noChangeArrowheads="1"/>
          </p:cNvSpPr>
          <p:nvPr/>
        </p:nvSpPr>
        <p:spPr bwMode="auto">
          <a:xfrm>
            <a:off x="1631951" y="1659732"/>
            <a:ext cx="238795" cy="4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en-US" sz="1800" dirty="0">
                <a:solidFill>
                  <a:srgbClr val="000066"/>
                </a:solidFill>
                <a:cs typeface="Times New Roman" charset="0"/>
              </a:rPr>
              <a:t>:</a:t>
            </a:r>
            <a:br>
              <a:rPr lang="en-US" sz="1800" dirty="0">
                <a:solidFill>
                  <a:srgbClr val="000066"/>
                </a:solidFill>
                <a:cs typeface="Times New Roman" charset="0"/>
              </a:rPr>
            </a:br>
            <a:r>
              <a:rPr lang="en-US" sz="1800" dirty="0">
                <a:solidFill>
                  <a:srgbClr val="000066"/>
                </a:solidFill>
                <a:cs typeface="Times New Roman" charset="0"/>
              </a:rPr>
              <a:t>:</a:t>
            </a:r>
            <a:endParaRPr lang="en-US" sz="1800" baseline="-25000" dirty="0">
              <a:solidFill>
                <a:srgbClr val="000066"/>
              </a:solidFill>
              <a:cs typeface="Times New Roman" charset="0"/>
            </a:endParaRPr>
          </a:p>
        </p:txBody>
      </p:sp>
      <p:sp>
        <p:nvSpPr>
          <p:cNvPr id="38929" name="Text Box 64"/>
          <p:cNvSpPr txBox="1">
            <a:spLocks noChangeArrowheads="1"/>
          </p:cNvSpPr>
          <p:nvPr/>
        </p:nvSpPr>
        <p:spPr bwMode="auto">
          <a:xfrm>
            <a:off x="2660651" y="964407"/>
            <a:ext cx="633134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x</a:t>
            </a:r>
            <a:r>
              <a:rPr lang="en-US" sz="1900" baseline="-25000">
                <a:latin typeface="Symbol" charset="0"/>
              </a:rPr>
              <a:t>0</a:t>
            </a:r>
            <a:r>
              <a:rPr lang="en-US" sz="1900">
                <a:latin typeface="Symbol" charset="0"/>
              </a:rPr>
              <a:t>=1</a:t>
            </a:r>
          </a:p>
        </p:txBody>
      </p:sp>
      <p:sp>
        <p:nvSpPr>
          <p:cNvPr id="38930" name="Line 65"/>
          <p:cNvSpPr>
            <a:spLocks noChangeShapeType="1"/>
          </p:cNvSpPr>
          <p:nvPr/>
        </p:nvSpPr>
        <p:spPr bwMode="auto">
          <a:xfrm>
            <a:off x="3006726" y="1206104"/>
            <a:ext cx="73025" cy="371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86493" tIns="43247" rIns="86493" bIns="43247">
            <a:spAutoFit/>
          </a:bodyPr>
          <a:lstStyle/>
          <a:p>
            <a:endParaRPr lang="en-US"/>
          </a:p>
        </p:txBody>
      </p:sp>
      <p:sp>
        <p:nvSpPr>
          <p:cNvPr id="38931" name="Text Box 66"/>
          <p:cNvSpPr txBox="1">
            <a:spLocks noChangeArrowheads="1"/>
          </p:cNvSpPr>
          <p:nvPr/>
        </p:nvSpPr>
        <p:spPr bwMode="auto">
          <a:xfrm>
            <a:off x="2992439" y="1164432"/>
            <a:ext cx="432759" cy="37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900" i="1"/>
              <a:t>w</a:t>
            </a:r>
            <a:r>
              <a:rPr lang="en-US" sz="1900" baseline="-25000">
                <a:latin typeface="Symbol" charset="0"/>
              </a:rPr>
              <a:t>0</a:t>
            </a:r>
          </a:p>
        </p:txBody>
      </p:sp>
      <p:graphicFrame>
        <p:nvGraphicFramePr>
          <p:cNvPr id="3893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548063" y="1771651"/>
          <a:ext cx="696912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1771651"/>
                        <a:ext cx="696912" cy="45958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Oval 69"/>
          <p:cNvSpPr>
            <a:spLocks noChangeArrowheads="1"/>
          </p:cNvSpPr>
          <p:nvPr/>
        </p:nvSpPr>
        <p:spPr bwMode="auto">
          <a:xfrm>
            <a:off x="4445000" y="1600201"/>
            <a:ext cx="577850" cy="51232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86493" tIns="43247" rIns="86493" bIns="43247" anchor="ctr">
            <a:spAutoFit/>
          </a:bodyPr>
          <a:lstStyle/>
          <a:p>
            <a:endParaRPr lang="en-US"/>
          </a:p>
        </p:txBody>
      </p:sp>
      <p:cxnSp>
        <p:nvCxnSpPr>
          <p:cNvPr id="38934" name="AutoShape 70"/>
          <p:cNvCxnSpPr>
            <a:cxnSpLocks noChangeShapeType="1"/>
            <a:stCxn id="38915" idx="6"/>
            <a:endCxn id="38933" idx="2"/>
          </p:cNvCxnSpPr>
          <p:nvPr/>
        </p:nvCxnSpPr>
        <p:spPr bwMode="auto">
          <a:xfrm>
            <a:off x="3381375" y="1856365"/>
            <a:ext cx="106362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8935" name="Text Box 71"/>
          <p:cNvSpPr txBox="1">
            <a:spLocks noChangeArrowheads="1"/>
          </p:cNvSpPr>
          <p:nvPr/>
        </p:nvSpPr>
        <p:spPr bwMode="auto">
          <a:xfrm>
            <a:off x="2927350" y="1625204"/>
            <a:ext cx="310931" cy="3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Symbol" charset="0"/>
              </a:rPr>
              <a:t>S</a:t>
            </a:r>
          </a:p>
        </p:txBody>
      </p:sp>
      <p:sp>
        <p:nvSpPr>
          <p:cNvPr id="38936" name="Text Box 72"/>
          <p:cNvSpPr txBox="1">
            <a:spLocks noChangeArrowheads="1"/>
          </p:cNvSpPr>
          <p:nvPr/>
        </p:nvSpPr>
        <p:spPr bwMode="auto">
          <a:xfrm>
            <a:off x="4603751" y="1612107"/>
            <a:ext cx="238795" cy="36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93" tIns="43247" rIns="86493" bIns="43247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1"/>
              <a:t>f</a:t>
            </a:r>
          </a:p>
        </p:txBody>
      </p:sp>
      <p:graphicFrame>
        <p:nvGraphicFramePr>
          <p:cNvPr id="38937" name="Object 3"/>
          <p:cNvGraphicFramePr>
            <a:graphicFrameLocks noChangeAspect="1"/>
          </p:cNvGraphicFramePr>
          <p:nvPr/>
        </p:nvGraphicFramePr>
        <p:xfrm>
          <a:off x="6092826" y="1544241"/>
          <a:ext cx="1400175" cy="489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6" imgW="965200" imgH="457200" progId="Equation.3">
                  <p:embed/>
                </p:oleObj>
              </mc:Choice>
              <mc:Fallback>
                <p:oleObj name="Equation" r:id="rId6" imgW="9652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6" y="1544241"/>
                        <a:ext cx="1400175" cy="48934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938" name="AutoShape 76"/>
          <p:cNvCxnSpPr>
            <a:cxnSpLocks noChangeShapeType="1"/>
            <a:stCxn id="38933" idx="6"/>
          </p:cNvCxnSpPr>
          <p:nvPr/>
        </p:nvCxnSpPr>
        <p:spPr bwMode="auto">
          <a:xfrm flipV="1">
            <a:off x="5022850" y="1793082"/>
            <a:ext cx="1063626" cy="6328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38939" name="Object 4"/>
          <p:cNvGraphicFramePr>
            <a:graphicFrameLocks noChangeAspect="1"/>
          </p:cNvGraphicFramePr>
          <p:nvPr/>
        </p:nvGraphicFramePr>
        <p:xfrm>
          <a:off x="2667000" y="3333750"/>
          <a:ext cx="2998787" cy="691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Equation" r:id="rId8" imgW="1460500" imgH="457200" progId="Equation.3">
                  <p:embed/>
                </p:oleObj>
              </mc:Choice>
              <mc:Fallback>
                <p:oleObj name="Equation" r:id="rId8" imgW="14605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33750"/>
                        <a:ext cx="2998787" cy="69175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0" name="Object 5"/>
          <p:cNvGraphicFramePr>
            <a:graphicFrameLocks noChangeAspect="1"/>
          </p:cNvGraphicFramePr>
          <p:nvPr/>
        </p:nvGraphicFramePr>
        <p:xfrm>
          <a:off x="4854575" y="2343150"/>
          <a:ext cx="2108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10" imgW="1117600" imgH="457200" progId="Equation.3">
                  <p:embed/>
                </p:oleObj>
              </mc:Choice>
              <mc:Fallback>
                <p:oleObj name="Equation" r:id="rId10" imgW="11176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4575" y="2343150"/>
                        <a:ext cx="2108200" cy="638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1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CF4381-5B3B-1B49-B0B4-0390F11AD111}" type="slidenum">
              <a:rPr lang="en-US" sz="1400">
                <a:latin typeface="Times New Roman" charset="0"/>
              </a:rPr>
              <a:pPr eaLnBrk="1" hangingPunct="1"/>
              <a:t>9</a:t>
            </a:fld>
            <a:endParaRPr lang="en-US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1897</Words>
  <Application>Microsoft Office PowerPoint</Application>
  <PresentationFormat>On-screen Show (16:9)</PresentationFormat>
  <Paragraphs>467</Paragraphs>
  <Slides>46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ＭＳ Ｐゴシック</vt:lpstr>
      <vt:lpstr>Arial</vt:lpstr>
      <vt:lpstr>Calibri</vt:lpstr>
      <vt:lpstr>Century Gothic</vt:lpstr>
      <vt:lpstr>Comic Sans MS</vt:lpstr>
      <vt:lpstr>Lucida Bright</vt:lpstr>
      <vt:lpstr>Symbol</vt:lpstr>
      <vt:lpstr>Tahoma</vt:lpstr>
      <vt:lpstr>Times New Roman</vt:lpstr>
      <vt:lpstr>Webdings</vt:lpstr>
      <vt:lpstr>Wingdings</vt:lpstr>
      <vt:lpstr>Office Theme</vt:lpstr>
      <vt:lpstr>Equation</vt:lpstr>
      <vt:lpstr>PowerPoint Presentation</vt:lpstr>
      <vt:lpstr>Neural networks</vt:lpstr>
      <vt:lpstr>Connectionism</vt:lpstr>
      <vt:lpstr>Biological neuron</vt:lpstr>
      <vt:lpstr>Biological neuron</vt:lpstr>
      <vt:lpstr>Biological neuron</vt:lpstr>
      <vt:lpstr>When to consider ANNs</vt:lpstr>
      <vt:lpstr>Problems too hard to program</vt:lpstr>
      <vt:lpstr>Perceptron</vt:lpstr>
      <vt:lpstr>Decision surface of a perceptron</vt:lpstr>
      <vt:lpstr>Learning Boolean AND</vt:lpstr>
      <vt:lpstr>XOR</vt:lpstr>
      <vt:lpstr>Boolean functions</vt:lpstr>
      <vt:lpstr>Training rules</vt:lpstr>
      <vt:lpstr>Perceptron training rule</vt:lpstr>
      <vt:lpstr>Perceptron training rule</vt:lpstr>
      <vt:lpstr>Gradient descent</vt:lpstr>
      <vt:lpstr>Error minimization</vt:lpstr>
      <vt:lpstr>Gradient descent</vt:lpstr>
      <vt:lpstr>Gradient descent</vt:lpstr>
      <vt:lpstr>Gradient descent algorithm</vt:lpstr>
      <vt:lpstr>Incremental (Stochastic) Gradient Descent</vt:lpstr>
      <vt:lpstr>Incremental Gradient Descent Algorithm</vt:lpstr>
      <vt:lpstr>Perceptron vs. Delta rule training</vt:lpstr>
      <vt:lpstr>Perceptron vs. Delta rule training</vt:lpstr>
      <vt:lpstr>Multilayer networks of sigmoid units</vt:lpstr>
      <vt:lpstr>Speech recognition example</vt:lpstr>
      <vt:lpstr>Multilayer networks</vt:lpstr>
      <vt:lpstr>Sigmoid unit</vt:lpstr>
      <vt:lpstr>Error Gradient for a Sigmoid Unit</vt:lpstr>
      <vt:lpstr>… Incremental Version</vt:lpstr>
      <vt:lpstr>Backpropagation procedure</vt:lpstr>
      <vt:lpstr>Backpropagation (stochastic case)</vt:lpstr>
      <vt:lpstr>Errors propagate backwards</vt:lpstr>
      <vt:lpstr>Properties of Backpropagation</vt:lpstr>
      <vt:lpstr>Convergence of Backpropagation</vt:lpstr>
      <vt:lpstr>Example of face recognition</vt:lpstr>
      <vt:lpstr>Some issues with ANNs</vt:lpstr>
      <vt:lpstr>Dealing with overfitting</vt:lpstr>
      <vt:lpstr>PowerPoint Presentation</vt:lpstr>
      <vt:lpstr>Expressiveness</vt:lpstr>
      <vt:lpstr>Expressiveness</vt:lpstr>
      <vt:lpstr>Extension of ANNs</vt:lpstr>
      <vt:lpstr>Extensions of ANNs</vt:lpstr>
      <vt:lpstr>Summary</vt:lpstr>
      <vt:lpstr>End of Artificial Neural Networks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Dell3</cp:lastModifiedBy>
  <cp:revision>13</cp:revision>
  <dcterms:created xsi:type="dcterms:W3CDTF">2016-12-13T07:50:37Z</dcterms:created>
  <dcterms:modified xsi:type="dcterms:W3CDTF">2018-02-27T06:03:10Z</dcterms:modified>
</cp:coreProperties>
</file>