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748" r:id="rId5"/>
  </p:sldMasterIdLst>
  <p:notesMasterIdLst>
    <p:notesMasterId r:id="rId10"/>
  </p:notesMasterIdLst>
  <p:handoutMasterIdLst>
    <p:handoutMasterId r:id="rId11"/>
  </p:handoutMasterIdLst>
  <p:sldIdLst>
    <p:sldId id="256" r:id="rId6"/>
    <p:sldId id="257" r:id="rId7"/>
    <p:sldId id="457" r:id="rId8"/>
    <p:sldId id="45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77640" autoAdjust="0"/>
  </p:normalViewPr>
  <p:slideViewPr>
    <p:cSldViewPr snapToGrid="0" snapToObjects="1">
      <p:cViewPr varScale="1">
        <p:scale>
          <a:sx n="108" d="100"/>
          <a:sy n="108" d="100"/>
        </p:scale>
        <p:origin x="114" y="6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Determine number of workers, number of threads per solve (based on license and number of threads on machine)</a:t>
            </a:r>
          </a:p>
          <a:p>
            <a:pPr marL="228600" indent="-228600">
              <a:buAutoNum type="arabicPeriod"/>
            </a:pPr>
            <a:r>
              <a:rPr lang="en-US" dirty="0"/>
              <a:t>We have three types of action: (1) Create GMP and start solver session, (2) Completion event, retrieve solution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E67DB5-BFC7-48DB-A6A6-D820D2E691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50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3714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335017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085FC45-2DEC-4ECC-A5B0-D0B7AF87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11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085FC45-2DEC-4ECC-A5B0-D0B7AF87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01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085FC45-2DEC-4ECC-A5B0-D0B7AF8733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2015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27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085FC45-2DEC-4ECC-A5B0-D0B7AF87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63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085FC45-2DEC-4ECC-A5B0-D0B7AF8733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baseline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000" b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2017</a:t>
            </a:r>
            <a:r>
              <a:rPr lang="en-US" sz="1000" b="0" baseline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7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085FC45-2DEC-4ECC-A5B0-D0B7AF8733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2015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1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085FC45-2DEC-4ECC-A5B0-D0B7AF87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07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085FC45-2DEC-4ECC-A5B0-D0B7AF8733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" y="-1703"/>
            <a:ext cx="3627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98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085FC45-2DEC-4ECC-A5B0-D0B7AF8733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2015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51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085FC45-2DEC-4ECC-A5B0-D0B7AF8733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2015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36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085FC45-2DEC-4ECC-A5B0-D0B7AF8733C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1" y="655980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1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Template for multi server session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0877-480F-4A4F-9212-67161115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E4C3D-1D3A-43E0-B0A9-9C8CC9968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0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5A00-111D-4DA2-B42D-A853FA01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for loop – easy – but has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A47C-DDF7-486E-8E48-9F5C7B93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cooperating with peers, your peer’s jobs will end up at the end of the queue.  Not all your peers appreciate this.</a:t>
            </a:r>
          </a:p>
          <a:p>
            <a:r>
              <a:rPr lang="en-US" dirty="0"/>
              <a:t>Leaves you to kill unneeded server sessions when glitch becomes apparent, or pattern of final solution becomes apparent</a:t>
            </a:r>
          </a:p>
        </p:txBody>
      </p:sp>
    </p:spTree>
    <p:extLst>
      <p:ext uri="{BB962C8B-B14F-4D97-AF65-F5344CB8AC3E}">
        <p14:creationId xmlns:p14="http://schemas.microsoft.com/office/powerpoint/2010/main" val="240250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28DB-C7FC-4A69-AE3F-3377F9E7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solver session, draw the “Workload”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0F78-F2CA-4C40-8F8B-F3FCB627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018329"/>
            <a:ext cx="10765367" cy="5075652"/>
          </a:xfrm>
        </p:spPr>
        <p:txBody>
          <a:bodyPr/>
          <a:lstStyle/>
          <a:p>
            <a:r>
              <a:rPr lang="en-US" dirty="0"/>
              <a:t>Height of the workload - number of workers 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C: Create solver session                 			Exit loop when no more work can be started</a:t>
            </a:r>
          </a:p>
          <a:p>
            <a:r>
              <a:rPr lang="en-US" dirty="0"/>
              <a:t>R: Completion event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Retrieve solution          	Exit loop when no more solver sessions active</a:t>
            </a:r>
          </a:p>
          <a:p>
            <a:r>
              <a:rPr lang="en-US" dirty="0"/>
              <a:t>D: Delete solver session (optionally)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00970-8517-45AD-8EB3-453CFA73C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85FC45-2DEC-4ECC-A5B0-D0B7AF8733CC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778D3A5-EF34-4BEC-9A82-BE777136DC27}"/>
              </a:ext>
            </a:extLst>
          </p:cNvPr>
          <p:cNvSpPr/>
          <p:nvPr/>
        </p:nvSpPr>
        <p:spPr>
          <a:xfrm>
            <a:off x="1494503" y="2635045"/>
            <a:ext cx="1081549" cy="1868129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8AACA9-19D3-4561-A2B7-E8BE7D24F80E}"/>
              </a:ext>
            </a:extLst>
          </p:cNvPr>
          <p:cNvSpPr/>
          <p:nvPr/>
        </p:nvSpPr>
        <p:spPr>
          <a:xfrm>
            <a:off x="833318" y="3208698"/>
            <a:ext cx="562825" cy="717755"/>
          </a:xfrm>
          <a:prstGeom prst="rect">
            <a:avLst/>
          </a:prstGeom>
          <a:gradFill>
            <a:gsLst>
              <a:gs pos="25200">
                <a:srgbClr val="27C32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E34559-C991-40ED-82DA-CAC5C1F32278}"/>
              </a:ext>
            </a:extLst>
          </p:cNvPr>
          <p:cNvCxnSpPr/>
          <p:nvPr/>
        </p:nvCxnSpPr>
        <p:spPr>
          <a:xfrm flipV="1">
            <a:off x="2782529" y="2609137"/>
            <a:ext cx="1199536" cy="189403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0D3E60-7FAE-45A7-892B-B1653A8ED938}"/>
              </a:ext>
            </a:extLst>
          </p:cNvPr>
          <p:cNvCxnSpPr>
            <a:cxnSpLocks/>
          </p:cNvCxnSpPr>
          <p:nvPr/>
        </p:nvCxnSpPr>
        <p:spPr>
          <a:xfrm>
            <a:off x="4257368" y="2609137"/>
            <a:ext cx="439501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B2E6CE-7144-4467-8470-CED317E15B67}"/>
              </a:ext>
            </a:extLst>
          </p:cNvPr>
          <p:cNvCxnSpPr>
            <a:cxnSpLocks/>
          </p:cNvCxnSpPr>
          <p:nvPr/>
        </p:nvCxnSpPr>
        <p:spPr>
          <a:xfrm>
            <a:off x="9173497" y="2609137"/>
            <a:ext cx="2153265" cy="16138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A1D0009-647F-4ADE-88D4-D3FC41022AC0}"/>
              </a:ext>
            </a:extLst>
          </p:cNvPr>
          <p:cNvSpPr/>
          <p:nvPr/>
        </p:nvSpPr>
        <p:spPr>
          <a:xfrm>
            <a:off x="2782529" y="1927123"/>
            <a:ext cx="1199536" cy="5495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Start 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6B3E74-72EF-4C91-9B34-FA268D07AA58}"/>
              </a:ext>
            </a:extLst>
          </p:cNvPr>
          <p:cNvSpPr/>
          <p:nvPr/>
        </p:nvSpPr>
        <p:spPr>
          <a:xfrm>
            <a:off x="4257368" y="1917290"/>
            <a:ext cx="4395019" cy="526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00884E-F079-4574-B4AD-E5F0DEAD3974}"/>
              </a:ext>
            </a:extLst>
          </p:cNvPr>
          <p:cNvSpPr/>
          <p:nvPr/>
        </p:nvSpPr>
        <p:spPr>
          <a:xfrm>
            <a:off x="9173497" y="1917290"/>
            <a:ext cx="1986116" cy="526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Wrap up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B4C8CA-432C-484D-9946-4F956DDB4195}"/>
              </a:ext>
            </a:extLst>
          </p:cNvPr>
          <p:cNvSpPr/>
          <p:nvPr/>
        </p:nvSpPr>
        <p:spPr>
          <a:xfrm>
            <a:off x="4661465" y="3343021"/>
            <a:ext cx="600726" cy="4817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F3D518-3DFE-4D4F-9B19-F8B288157E0D}"/>
              </a:ext>
            </a:extLst>
          </p:cNvPr>
          <p:cNvSpPr/>
          <p:nvPr/>
        </p:nvSpPr>
        <p:spPr>
          <a:xfrm>
            <a:off x="6930791" y="3346679"/>
            <a:ext cx="600726" cy="4817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25FE93-7740-4FF5-86C9-74C9BB3F9C3B}"/>
              </a:ext>
            </a:extLst>
          </p:cNvPr>
          <p:cNvSpPr/>
          <p:nvPr/>
        </p:nvSpPr>
        <p:spPr>
          <a:xfrm>
            <a:off x="3455081" y="3673608"/>
            <a:ext cx="600726" cy="4817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EF0AA4-DB16-4CE5-8C08-2BEF095A302B}"/>
              </a:ext>
            </a:extLst>
          </p:cNvPr>
          <p:cNvSpPr/>
          <p:nvPr/>
        </p:nvSpPr>
        <p:spPr>
          <a:xfrm>
            <a:off x="5484252" y="3343022"/>
            <a:ext cx="600726" cy="4817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196883-E5A2-4E06-AFAA-7852F7F29427}"/>
              </a:ext>
            </a:extLst>
          </p:cNvPr>
          <p:cNvCxnSpPr>
            <a:cxnSpLocks/>
            <a:stCxn id="22" idx="6"/>
            <a:endCxn id="22" idx="4"/>
          </p:cNvCxnSpPr>
          <p:nvPr/>
        </p:nvCxnSpPr>
        <p:spPr>
          <a:xfrm flipH="1">
            <a:off x="3755444" y="3914499"/>
            <a:ext cx="300363" cy="240890"/>
          </a:xfrm>
          <a:prstGeom prst="bentConnector4">
            <a:avLst>
              <a:gd name="adj1" fmla="val -76108"/>
              <a:gd name="adj2" fmla="val 19489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0EE14-C69B-4269-8F9F-E8FECA17E841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>
            <a:off x="5262191" y="3583912"/>
            <a:ext cx="22206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D51F2F-5BFC-4297-9A76-172E56907D40}"/>
              </a:ext>
            </a:extLst>
          </p:cNvPr>
          <p:cNvCxnSpPr>
            <a:stCxn id="23" idx="6"/>
            <a:endCxn id="21" idx="2"/>
          </p:cNvCxnSpPr>
          <p:nvPr/>
        </p:nvCxnSpPr>
        <p:spPr>
          <a:xfrm>
            <a:off x="6084978" y="3583913"/>
            <a:ext cx="845813" cy="365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F307D23-36DD-48D3-A871-7A3476BC3D3B}"/>
              </a:ext>
            </a:extLst>
          </p:cNvPr>
          <p:cNvSpPr/>
          <p:nvPr/>
        </p:nvSpPr>
        <p:spPr>
          <a:xfrm>
            <a:off x="9200117" y="3074374"/>
            <a:ext cx="600726" cy="48178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383F10-D1A0-41DF-BDC0-597669BEF19F}"/>
              </a:ext>
            </a:extLst>
          </p:cNvPr>
          <p:cNvSpPr/>
          <p:nvPr/>
        </p:nvSpPr>
        <p:spPr>
          <a:xfrm>
            <a:off x="9852402" y="3673607"/>
            <a:ext cx="600726" cy="4817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10302AF-E21E-4459-B687-B03AEDAA3E55}"/>
              </a:ext>
            </a:extLst>
          </p:cNvPr>
          <p:cNvCxnSpPr>
            <a:cxnSpLocks/>
          </p:cNvCxnSpPr>
          <p:nvPr/>
        </p:nvCxnSpPr>
        <p:spPr>
          <a:xfrm>
            <a:off x="7531517" y="3563512"/>
            <a:ext cx="364271" cy="756757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FEB582-D603-427A-899D-50F754C747AC}"/>
              </a:ext>
            </a:extLst>
          </p:cNvPr>
          <p:cNvCxnSpPr>
            <a:cxnSpLocks/>
          </p:cNvCxnSpPr>
          <p:nvPr/>
        </p:nvCxnSpPr>
        <p:spPr>
          <a:xfrm flipH="1" flipV="1">
            <a:off x="4961828" y="4320269"/>
            <a:ext cx="2933960" cy="7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D181F84-2A58-4AA2-A7DF-31125055655A}"/>
              </a:ext>
            </a:extLst>
          </p:cNvPr>
          <p:cNvCxnSpPr>
            <a:endCxn id="20" idx="4"/>
          </p:cNvCxnSpPr>
          <p:nvPr/>
        </p:nvCxnSpPr>
        <p:spPr>
          <a:xfrm flipV="1">
            <a:off x="4961828" y="3824802"/>
            <a:ext cx="0" cy="4954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1E9E5D-9B7F-4392-AF94-873A595ABD63}"/>
              </a:ext>
            </a:extLst>
          </p:cNvPr>
          <p:cNvCxnSpPr>
            <a:cxnSpLocks/>
          </p:cNvCxnSpPr>
          <p:nvPr/>
        </p:nvCxnSpPr>
        <p:spPr>
          <a:xfrm flipV="1">
            <a:off x="6355258" y="3074374"/>
            <a:ext cx="0" cy="5298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2DAF28-EBAF-4A20-AF25-927BDEC7F164}"/>
              </a:ext>
            </a:extLst>
          </p:cNvPr>
          <p:cNvCxnSpPr>
            <a:cxnSpLocks/>
          </p:cNvCxnSpPr>
          <p:nvPr/>
        </p:nvCxnSpPr>
        <p:spPr>
          <a:xfrm>
            <a:off x="6368568" y="3108731"/>
            <a:ext cx="2818239" cy="15541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E39A60-CD86-4F99-874C-B14A888BC76A}"/>
              </a:ext>
            </a:extLst>
          </p:cNvPr>
          <p:cNvCxnSpPr>
            <a:stCxn id="34" idx="5"/>
            <a:endCxn id="39" idx="1"/>
          </p:cNvCxnSpPr>
          <p:nvPr/>
        </p:nvCxnSpPr>
        <p:spPr>
          <a:xfrm>
            <a:off x="9712869" y="3485600"/>
            <a:ext cx="227507" cy="25856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43D42-996F-486F-9EE5-90097D6B485E}"/>
              </a:ext>
            </a:extLst>
          </p:cNvPr>
          <p:cNvCxnSpPr>
            <a:cxnSpLocks/>
            <a:stCxn id="39" idx="2"/>
          </p:cNvCxnSpPr>
          <p:nvPr/>
        </p:nvCxnSpPr>
        <p:spPr>
          <a:xfrm flipH="1" flipV="1">
            <a:off x="9500480" y="3889558"/>
            <a:ext cx="351922" cy="2494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8B85C6-A519-4731-8E81-A14634B923D7}"/>
              </a:ext>
            </a:extLst>
          </p:cNvPr>
          <p:cNvCxnSpPr>
            <a:endCxn id="34" idx="4"/>
          </p:cNvCxnSpPr>
          <p:nvPr/>
        </p:nvCxnSpPr>
        <p:spPr>
          <a:xfrm flipV="1">
            <a:off x="9500480" y="3556155"/>
            <a:ext cx="0" cy="333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FDC3F7-7E4B-4D70-903B-87680FD7B6E6}"/>
              </a:ext>
            </a:extLst>
          </p:cNvPr>
          <p:cNvCxnSpPr>
            <a:cxnSpLocks/>
          </p:cNvCxnSpPr>
          <p:nvPr/>
        </p:nvCxnSpPr>
        <p:spPr>
          <a:xfrm>
            <a:off x="9542328" y="4021392"/>
            <a:ext cx="1705775" cy="3834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8E300E-707A-4ECD-8766-52C028C40ABE}"/>
              </a:ext>
            </a:extLst>
          </p:cNvPr>
          <p:cNvCxnSpPr>
            <a:cxnSpLocks/>
            <a:stCxn id="22" idx="7"/>
            <a:endCxn id="20" idx="2"/>
          </p:cNvCxnSpPr>
          <p:nvPr/>
        </p:nvCxnSpPr>
        <p:spPr>
          <a:xfrm flipV="1">
            <a:off x="3967833" y="3583912"/>
            <a:ext cx="693632" cy="16025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34A8ECA-AEFF-4715-B034-35DF6037D1CE}"/>
              </a:ext>
            </a:extLst>
          </p:cNvPr>
          <p:cNvCxnSpPr>
            <a:endCxn id="22" idx="3"/>
          </p:cNvCxnSpPr>
          <p:nvPr/>
        </p:nvCxnSpPr>
        <p:spPr>
          <a:xfrm flipV="1">
            <a:off x="3116826" y="4084834"/>
            <a:ext cx="426229" cy="32001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CB129A41-EA4B-4564-8899-DDAED8A7B351}"/>
              </a:ext>
            </a:extLst>
          </p:cNvPr>
          <p:cNvSpPr/>
          <p:nvPr/>
        </p:nvSpPr>
        <p:spPr>
          <a:xfrm>
            <a:off x="6215725" y="3466942"/>
            <a:ext cx="324172" cy="206665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3B767C94-8D1F-4A17-BD2C-21473471A433}"/>
              </a:ext>
            </a:extLst>
          </p:cNvPr>
          <p:cNvSpPr/>
          <p:nvPr/>
        </p:nvSpPr>
        <p:spPr>
          <a:xfrm>
            <a:off x="9342327" y="3790578"/>
            <a:ext cx="254417" cy="230814"/>
          </a:xfrm>
          <a:prstGeom prst="diamond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B2FBF788-54AC-431F-B267-2F7637C2F524}"/>
              </a:ext>
            </a:extLst>
          </p:cNvPr>
          <p:cNvSpPr/>
          <p:nvPr/>
        </p:nvSpPr>
        <p:spPr>
          <a:xfrm>
            <a:off x="5444784" y="4905225"/>
            <a:ext cx="324172" cy="206665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DE8B057D-9E8F-4DD4-91A2-27F765B11BAA}"/>
              </a:ext>
            </a:extLst>
          </p:cNvPr>
          <p:cNvSpPr/>
          <p:nvPr/>
        </p:nvSpPr>
        <p:spPr>
          <a:xfrm>
            <a:off x="5484253" y="5372121"/>
            <a:ext cx="284704" cy="230814"/>
          </a:xfrm>
          <a:prstGeom prst="diamond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14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34" grpId="0" animBg="1"/>
      <p:bldP spid="39" grpId="0" animBg="1"/>
      <p:bldP spid="16" grpId="0" animBg="1"/>
      <p:bldP spid="17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1_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9B00"/>
      </a:accent1>
      <a:accent2>
        <a:srgbClr val="00D400"/>
      </a:accent2>
      <a:accent3>
        <a:srgbClr val="004BFF"/>
      </a:accent3>
      <a:accent4>
        <a:srgbClr val="FFC100"/>
      </a:accent4>
      <a:accent5>
        <a:srgbClr val="FFE600"/>
      </a:accent5>
      <a:accent6>
        <a:srgbClr val="CF000F"/>
      </a:accent6>
      <a:hlink>
        <a:srgbClr val="000081"/>
      </a:hlink>
      <a:folHlink>
        <a:srgbClr val="585858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201</TotalTime>
  <Words>182</Words>
  <Application>Microsoft Office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Verdana</vt:lpstr>
      <vt:lpstr>AIMMS_POTX - New</vt:lpstr>
      <vt:lpstr>1_AIMMS_POTX - New</vt:lpstr>
      <vt:lpstr>Template for multi server session</vt:lpstr>
      <vt:lpstr>PowerPoint Presentation</vt:lpstr>
      <vt:lpstr>Direct for loop – easy – but has disadvantages</vt:lpstr>
      <vt:lpstr>Parallel solver session, draw the “Workload”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39</cp:revision>
  <cp:lastPrinted>2014-10-29T12:05:37Z</cp:lastPrinted>
  <dcterms:created xsi:type="dcterms:W3CDTF">2016-03-02T01:18:28Z</dcterms:created>
  <dcterms:modified xsi:type="dcterms:W3CDTF">2020-12-03T10:53:44Z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