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1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>
        <p:scale>
          <a:sx n="125" d="100"/>
          <a:sy n="125" d="100"/>
        </p:scale>
        <p:origin x="3792" y="10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3/4/2024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15450-7E44-0130-71AE-935C9A4D22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C9C99-433B-73FE-2911-D19A6F6DD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A261-A192-D1F4-08EF-C5536DCA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0160B-521D-4D45-B779-2595A8683FA3}" type="datetimeFigureOut">
              <a:rPr lang="en-NL" smtClean="0"/>
              <a:t>04/03/2024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9E367-3480-092C-15E8-A6B886AAB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E69F6-D486-E58D-66E0-E6F87EE1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0B0E8-7778-4A72-90AF-58E7B9F109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60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  <p:sldLayoutId id="2147483748" r:id="rId13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el_persistence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Python as a Service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8B260B-1D82-E54C-6ACF-966415D5A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" y="-1255824"/>
            <a:ext cx="101727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D839CB-63F4-B2D1-16BB-426C15A8BEEE}"/>
              </a:ext>
            </a:extLst>
          </p:cNvPr>
          <p:cNvSpPr/>
          <p:nvPr/>
        </p:nvSpPr>
        <p:spPr>
          <a:xfrm>
            <a:off x="8932696" y="2504221"/>
            <a:ext cx="1577603" cy="31215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venir Next LT Pro" panose="020B0504020202020204" pitchFamily="34" charset="0"/>
              </a:rPr>
              <a:t>Server ABC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7F88EB-6919-752C-67AB-01FDA0AABDFB}"/>
              </a:ext>
            </a:extLst>
          </p:cNvPr>
          <p:cNvSpPr/>
          <p:nvPr/>
        </p:nvSpPr>
        <p:spPr>
          <a:xfrm>
            <a:off x="1149016" y="2504221"/>
            <a:ext cx="6196263" cy="31215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11AAE9-9BD4-A9DA-9BCB-D2BD00E03FF5}"/>
              </a:ext>
            </a:extLst>
          </p:cNvPr>
          <p:cNvSpPr/>
          <p:nvPr/>
        </p:nvSpPr>
        <p:spPr>
          <a:xfrm>
            <a:off x="1623766" y="3299661"/>
            <a:ext cx="1577603" cy="20634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venir Next LT Pro" panose="020B0504020202020204" pitchFamily="34" charset="0"/>
              </a:rPr>
              <a:t>AIMMS Application Data Structures </a:t>
            </a:r>
            <a:r>
              <a:rPr lang="pt-BR" sz="1400" dirty="0">
                <a:latin typeface="Avenir Next LT Pro" panose="020B0504020202020204" pitchFamily="34" charset="0"/>
              </a:rPr>
              <a:t>(algebraic notation)</a:t>
            </a:r>
            <a:endParaRPr lang="en-NL" dirty="0">
              <a:latin typeface="Avenir Next LT Pro" panose="020B05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DB81BF-9D3D-61E7-55A1-447E817955D2}"/>
              </a:ext>
            </a:extLst>
          </p:cNvPr>
          <p:cNvSpPr/>
          <p:nvPr/>
        </p:nvSpPr>
        <p:spPr>
          <a:xfrm>
            <a:off x="5209467" y="3299661"/>
            <a:ext cx="1577603" cy="20634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venir Next LT Pro" panose="020B0504020202020204" pitchFamily="34" charset="0"/>
              </a:rPr>
              <a:t>OpenAPI</a:t>
            </a:r>
          </a:p>
          <a:p>
            <a:pPr algn="ctr"/>
            <a:endParaRPr lang="pt-BR" dirty="0">
              <a:latin typeface="Avenir Next LT Pro" panose="020B0504020202020204" pitchFamily="34" charset="0"/>
            </a:endParaRPr>
          </a:p>
          <a:p>
            <a:pPr algn="ctr"/>
            <a:r>
              <a:rPr lang="pt-BR" dirty="0">
                <a:latin typeface="Avenir Next LT Pro" panose="020B0504020202020204" pitchFamily="34" charset="0"/>
              </a:rPr>
              <a:t>Server ABC</a:t>
            </a:r>
          </a:p>
          <a:p>
            <a:pPr algn="ctr"/>
            <a:endParaRPr lang="pt-BR" dirty="0">
              <a:latin typeface="Avenir Next LT Pro" panose="020B0504020202020204" pitchFamily="34" charset="0"/>
            </a:endParaRPr>
          </a:p>
          <a:p>
            <a:pPr algn="ctr"/>
            <a:r>
              <a:rPr lang="pt-BR" dirty="0">
                <a:latin typeface="Avenir Next LT Pro" panose="020B0504020202020204" pitchFamily="34" charset="0"/>
              </a:rPr>
              <a:t>Generated AIMMS Library</a:t>
            </a:r>
            <a:endParaRPr lang="en-NL" dirty="0">
              <a:latin typeface="Avenir Next LT Pro" panose="020B05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9BF55-586F-A0AB-571A-AC1DABE267B0}"/>
              </a:ext>
            </a:extLst>
          </p:cNvPr>
          <p:cNvSpPr txBox="1"/>
          <p:nvPr/>
        </p:nvSpPr>
        <p:spPr>
          <a:xfrm>
            <a:off x="1225216" y="2587792"/>
            <a:ext cx="2724150" cy="52537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Autofit/>
          </a:bodyPr>
          <a:lstStyle/>
          <a:p>
            <a:r>
              <a:rPr lang="pt-BR" sz="200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AIMMS Client App</a:t>
            </a:r>
            <a:endParaRPr lang="en-NL" sz="2000" cap="none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22D550D-CCEF-3CB9-2D59-505D40B20F8D}"/>
              </a:ext>
            </a:extLst>
          </p:cNvPr>
          <p:cNvSpPr/>
          <p:nvPr/>
        </p:nvSpPr>
        <p:spPr>
          <a:xfrm flipH="1">
            <a:off x="3270133" y="4914900"/>
            <a:ext cx="1870570" cy="31432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8B91E8E-37E9-0529-A5EC-C210699EC8F3}"/>
              </a:ext>
            </a:extLst>
          </p:cNvPr>
          <p:cNvSpPr/>
          <p:nvPr/>
        </p:nvSpPr>
        <p:spPr>
          <a:xfrm flipH="1">
            <a:off x="6924598" y="4933796"/>
            <a:ext cx="1870570" cy="31432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4995AAA-F744-9034-4E4B-69E47F02F777}"/>
              </a:ext>
            </a:extLst>
          </p:cNvPr>
          <p:cNvSpPr/>
          <p:nvPr/>
        </p:nvSpPr>
        <p:spPr>
          <a:xfrm>
            <a:off x="3264769" y="3728935"/>
            <a:ext cx="1870570" cy="31432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CCAC54D7-1656-0534-2FA7-1D769BEB3DBA}"/>
              </a:ext>
            </a:extLst>
          </p:cNvPr>
          <p:cNvSpPr/>
          <p:nvPr/>
        </p:nvSpPr>
        <p:spPr>
          <a:xfrm>
            <a:off x="6924598" y="3726390"/>
            <a:ext cx="1870570" cy="314325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3D7C21-78BA-192E-386F-B93437D03006}"/>
              </a:ext>
            </a:extLst>
          </p:cNvPr>
          <p:cNvSpPr txBox="1"/>
          <p:nvPr/>
        </p:nvSpPr>
        <p:spPr>
          <a:xfrm>
            <a:off x="7164208" y="3335764"/>
            <a:ext cx="1311642" cy="393171"/>
          </a:xfrm>
          <a:prstGeom prst="rect">
            <a:avLst/>
          </a:prstGeom>
          <a:solidFill>
            <a:srgbClr val="575757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pt-BR" sz="105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2 - Request Data </a:t>
            </a:r>
          </a:p>
          <a:p>
            <a:pPr algn="ctr"/>
            <a:r>
              <a:rPr lang="pt-BR" sz="105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(Server Format)</a:t>
            </a:r>
            <a:endParaRPr lang="en-NL" sz="1050" cap="none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A9F5D7-0C98-9BAD-048F-6B359F2552AF}"/>
              </a:ext>
            </a:extLst>
          </p:cNvPr>
          <p:cNvSpPr txBox="1"/>
          <p:nvPr/>
        </p:nvSpPr>
        <p:spPr>
          <a:xfrm>
            <a:off x="7164208" y="4540625"/>
            <a:ext cx="1311642" cy="393171"/>
          </a:xfrm>
          <a:prstGeom prst="rect">
            <a:avLst/>
          </a:prstGeom>
          <a:solidFill>
            <a:srgbClr val="575757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pt-BR" sz="105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3 - Response Data </a:t>
            </a:r>
          </a:p>
          <a:p>
            <a:pPr algn="ctr"/>
            <a:r>
              <a:rPr lang="pt-BR" sz="105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(Server Format)</a:t>
            </a:r>
            <a:endParaRPr lang="en-NL" sz="1050" cap="none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6F3DE5-205B-535C-1540-6CA9856614A9}"/>
              </a:ext>
            </a:extLst>
          </p:cNvPr>
          <p:cNvSpPr txBox="1"/>
          <p:nvPr/>
        </p:nvSpPr>
        <p:spPr>
          <a:xfrm>
            <a:off x="3477144" y="3335764"/>
            <a:ext cx="1311642" cy="393171"/>
          </a:xfrm>
          <a:prstGeom prst="rect">
            <a:avLst/>
          </a:prstGeom>
          <a:solidFill>
            <a:srgbClr val="575757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pt-BR" sz="105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1 - Request Data </a:t>
            </a:r>
          </a:p>
          <a:p>
            <a:pPr algn="ctr"/>
            <a:r>
              <a:rPr lang="pt-BR" sz="105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(AIMMS Format)</a:t>
            </a:r>
            <a:endParaRPr lang="en-NL" sz="1050" cap="none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28C5BA-62E8-265B-E316-884DA77EB44F}"/>
              </a:ext>
            </a:extLst>
          </p:cNvPr>
          <p:cNvSpPr txBox="1"/>
          <p:nvPr/>
        </p:nvSpPr>
        <p:spPr>
          <a:xfrm>
            <a:off x="3477144" y="4540625"/>
            <a:ext cx="1311642" cy="393171"/>
          </a:xfrm>
          <a:prstGeom prst="rect">
            <a:avLst/>
          </a:prstGeom>
          <a:solidFill>
            <a:srgbClr val="575757"/>
          </a:solidFill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pt-BR" sz="105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4 - Response Data </a:t>
            </a:r>
          </a:p>
          <a:p>
            <a:pPr algn="ctr"/>
            <a:r>
              <a:rPr lang="pt-BR" sz="1050" cap="none" baseline="0" dirty="0">
                <a:solidFill>
                  <a:schemeClr val="bg1"/>
                </a:solidFill>
                <a:latin typeface="Avenir Next LT Pro" panose="020B0504020202020204" pitchFamily="34" charset="0"/>
              </a:rPr>
              <a:t>(AIMMS Format)</a:t>
            </a:r>
            <a:endParaRPr lang="en-NL" sz="1050" cap="none" baseline="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0B3F769-322C-B0F5-0671-A0C617E3C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81" y="3988881"/>
            <a:ext cx="9364268" cy="3121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59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7F283-E630-AC37-024F-A59E6C87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6121-158E-B5B1-75CF-C9736A15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Pydantic</a:t>
            </a:r>
            <a:endParaRPr lang="en-GB" dirty="0"/>
          </a:p>
          <a:p>
            <a:pPr lvl="1"/>
            <a:r>
              <a:rPr lang="en-GB" dirty="0" err="1"/>
              <a:t>Modeling</a:t>
            </a:r>
            <a:r>
              <a:rPr lang="en-GB" dirty="0"/>
              <a:t> of classes used in interface</a:t>
            </a:r>
          </a:p>
          <a:p>
            <a:r>
              <a:rPr lang="en-GB" dirty="0" err="1"/>
              <a:t>FastAPI</a:t>
            </a:r>
            <a:endParaRPr lang="en-GB" dirty="0"/>
          </a:p>
          <a:p>
            <a:pPr lvl="1"/>
            <a:r>
              <a:rPr lang="en-GB" dirty="0"/>
              <a:t>Construct </a:t>
            </a:r>
            <a:r>
              <a:rPr lang="en-GB" dirty="0" err="1"/>
              <a:t>RestAPI</a:t>
            </a:r>
            <a:endParaRPr lang="en-GB" dirty="0"/>
          </a:p>
          <a:p>
            <a:r>
              <a:rPr lang="en-GB" dirty="0" err="1"/>
              <a:t>Uvicorn</a:t>
            </a:r>
            <a:endParaRPr lang="en-GB" dirty="0"/>
          </a:p>
          <a:p>
            <a:pPr lvl="1"/>
            <a:r>
              <a:rPr lang="en-GB" dirty="0"/>
              <a:t>Start Service</a:t>
            </a:r>
          </a:p>
          <a:p>
            <a:r>
              <a:rPr lang="en-GB" dirty="0"/>
              <a:t>Essential Extras</a:t>
            </a:r>
          </a:p>
          <a:p>
            <a:pPr lvl="1"/>
            <a:r>
              <a:rPr lang="en-GB" dirty="0" err="1"/>
              <a:t>OpenAPI</a:t>
            </a:r>
            <a:r>
              <a:rPr lang="en-GB" dirty="0"/>
              <a:t> 3.1 interface spec</a:t>
            </a:r>
          </a:p>
          <a:p>
            <a:pPr lvl="1"/>
            <a:r>
              <a:rPr lang="en-GB" dirty="0"/>
              <a:t>Interface Doc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EE83D-5910-B439-D9AD-37DE50F97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74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1B40-F57D-FDE7-F96B-D8380144C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AIMMS WebUI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F261-73CA-AFD8-C72A-B366FF6DA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Step 1: </a:t>
            </a:r>
            <a:r>
              <a:rPr lang="en-GB" dirty="0" err="1"/>
              <a:t>OpenAPI</a:t>
            </a:r>
            <a:r>
              <a:rPr lang="en-GB" dirty="0"/>
              <a:t> library</a:t>
            </a:r>
          </a:p>
          <a:p>
            <a:pPr lvl="1"/>
            <a:r>
              <a:rPr lang="en-GB" dirty="0"/>
              <a:t>Generate</a:t>
            </a:r>
          </a:p>
          <a:p>
            <a:pPr lvl="1"/>
            <a:r>
              <a:rPr lang="en-GB" dirty="0"/>
              <a:t>Add</a:t>
            </a:r>
          </a:p>
          <a:p>
            <a:r>
              <a:rPr lang="en-GB" dirty="0"/>
              <a:t>Step 2: </a:t>
            </a:r>
          </a:p>
          <a:p>
            <a:pPr lvl="1"/>
            <a:r>
              <a:rPr lang="en-GB" dirty="0"/>
              <a:t>Start using it via </a:t>
            </a:r>
            <a:r>
              <a:rPr lang="en-GB" dirty="0" err="1"/>
              <a:t>OpenAPI</a:t>
            </a:r>
            <a:r>
              <a:rPr lang="en-GB" dirty="0"/>
              <a:t> calls.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F54DD-FB2C-AA68-9BDC-FF1C1F874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44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C843-9832-A710-BDEA-8952BF17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Deploy AIMMS App (with Python script included)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C488-AB9F-51F1-920A-0F4C1B4E3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Copy to AIMMS PRO Storage</a:t>
            </a:r>
          </a:p>
          <a:p>
            <a:pPr lvl="1"/>
            <a:r>
              <a:rPr lang="en-GB" dirty="0"/>
              <a:t>Demo app contains copy of Python script</a:t>
            </a:r>
          </a:p>
          <a:p>
            <a:pPr lvl="1"/>
            <a:r>
              <a:rPr lang="en-GB" dirty="0"/>
              <a:t>Could be separated</a:t>
            </a:r>
          </a:p>
          <a:p>
            <a:r>
              <a:rPr lang="en-GB" dirty="0"/>
              <a:t>Start service</a:t>
            </a:r>
          </a:p>
          <a:p>
            <a:pPr lvl="1"/>
            <a:r>
              <a:rPr lang="en-GB" dirty="0"/>
              <a:t>pro::service::</a:t>
            </a:r>
            <a:r>
              <a:rPr lang="en-GB" dirty="0" err="1"/>
              <a:t>LaunchService</a:t>
            </a:r>
            <a:endParaRPr lang="en-GB" dirty="0"/>
          </a:p>
          <a:p>
            <a:pPr lvl="1"/>
            <a:r>
              <a:rPr lang="en-GB" dirty="0"/>
              <a:t>.</a:t>
            </a:r>
            <a:r>
              <a:rPr lang="en-GB" dirty="0" err="1"/>
              <a:t>json</a:t>
            </a:r>
            <a:r>
              <a:rPr lang="en-GB" dirty="0"/>
              <a:t> file</a:t>
            </a:r>
          </a:p>
          <a:p>
            <a:r>
              <a:rPr lang="en-GB" dirty="0"/>
              <a:t>List of containers available</a:t>
            </a:r>
          </a:p>
          <a:p>
            <a:pPr lvl="1"/>
            <a:r>
              <a:rPr lang="en-GB" dirty="0"/>
              <a:t>Unknown – currently only </a:t>
            </a:r>
          </a:p>
          <a:p>
            <a:pPr lvl="1"/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2E24B-B4CB-F0B0-F3E3-4E7D5CAF2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68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A5AC3-A441-A0CB-C87F-FB78E480A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 a next article.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BA93-417E-999B-D9C8-5D6D16A08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Using Data Lake Storage to store app and launch it</a:t>
            </a:r>
          </a:p>
          <a:p>
            <a:pPr lvl="1"/>
            <a:r>
              <a:rPr lang="en-GB" dirty="0"/>
              <a:t>Currently AIMMS PRO Storage is only intermediate, the launch proc still copies the script to a Data Lake.</a:t>
            </a:r>
          </a:p>
          <a:p>
            <a:r>
              <a:rPr lang="en-GB" dirty="0"/>
              <a:t>Using Data Lake Storage and scikit-learn model persistence to store training data.</a:t>
            </a:r>
          </a:p>
          <a:p>
            <a:pPr lvl="1"/>
            <a:r>
              <a:rPr lang="en-GB" dirty="0">
                <a:hlinkClick r:id="rId2"/>
              </a:rPr>
              <a:t>https://scikit-learn.org/stable/model_persistence.html</a:t>
            </a:r>
            <a:endParaRPr lang="en-GB" dirty="0"/>
          </a:p>
          <a:p>
            <a:r>
              <a:rPr lang="en-GB" dirty="0"/>
              <a:t>Data validation using </a:t>
            </a:r>
            <a:r>
              <a:rPr lang="en-GB" dirty="0" err="1"/>
              <a:t>Pydantic</a:t>
            </a:r>
            <a:r>
              <a:rPr lang="en-GB" dirty="0"/>
              <a:t> and handling in AIMMS app</a:t>
            </a:r>
          </a:p>
          <a:p>
            <a:pPr lvl="1"/>
            <a:r>
              <a:rPr lang="en-GB" dirty="0"/>
              <a:t>Now a “target” in the input is an int and assumed to be a 0 or a 1.  What if a 2 is entered?</a:t>
            </a:r>
          </a:p>
          <a:p>
            <a:r>
              <a:rPr lang="en-GB" dirty="0"/>
              <a:t>Let’s create a process to handle not present libraries and wanted by some app developer.</a:t>
            </a:r>
          </a:p>
          <a:p>
            <a:pPr lvl="1"/>
            <a:r>
              <a:rPr lang="en-GB" dirty="0"/>
              <a:t>List available container (templates) for starting a service.</a:t>
            </a:r>
          </a:p>
          <a:p>
            <a:endParaRPr lang="en-GB" dirty="0"/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DA862-8BDB-212A-C0BA-C713490D0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968294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0</TotalTime>
  <Words>272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</vt:lpstr>
      <vt:lpstr>Calibri</vt:lpstr>
      <vt:lpstr>Verdana</vt:lpstr>
      <vt:lpstr>AIMMS_POTX - New</vt:lpstr>
      <vt:lpstr>Python as a Service</vt:lpstr>
      <vt:lpstr>PowerPoint Presentation</vt:lpstr>
      <vt:lpstr>Python App</vt:lpstr>
      <vt:lpstr>AIMMS WebUI App</vt:lpstr>
      <vt:lpstr>Deploy AIMMS App (with Python script included)</vt:lpstr>
      <vt:lpstr>For a next article.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Gabriela Servidone</cp:lastModifiedBy>
  <cp:revision>42</cp:revision>
  <cp:lastPrinted>2014-10-29T12:05:37Z</cp:lastPrinted>
  <dcterms:created xsi:type="dcterms:W3CDTF">2016-03-02T01:18:28Z</dcterms:created>
  <dcterms:modified xsi:type="dcterms:W3CDTF">2024-03-04T22:01:00Z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