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5"/>
  </p:notesMasterIdLst>
  <p:sldIdLst>
    <p:sldId id="256" r:id="rId3"/>
    <p:sldId id="260" r:id="rId4"/>
    <p:sldId id="262" r:id="rId5"/>
    <p:sldId id="257" r:id="rId6"/>
    <p:sldId id="261" r:id="rId7"/>
    <p:sldId id="263" r:id="rId8"/>
    <p:sldId id="299" r:id="rId9"/>
    <p:sldId id="264" r:id="rId10"/>
    <p:sldId id="265" r:id="rId11"/>
    <p:sldId id="266" r:id="rId12"/>
    <p:sldId id="268" r:id="rId13"/>
    <p:sldId id="267" r:id="rId14"/>
    <p:sldId id="269" r:id="rId15"/>
    <p:sldId id="297" r:id="rId16"/>
    <p:sldId id="270" r:id="rId17"/>
    <p:sldId id="272" r:id="rId18"/>
    <p:sldId id="271" r:id="rId19"/>
    <p:sldId id="273" r:id="rId20"/>
    <p:sldId id="274" r:id="rId21"/>
    <p:sldId id="278" r:id="rId22"/>
    <p:sldId id="283" r:id="rId23"/>
    <p:sldId id="277" r:id="rId24"/>
    <p:sldId id="279" r:id="rId25"/>
    <p:sldId id="280" r:id="rId26"/>
    <p:sldId id="281" r:id="rId27"/>
    <p:sldId id="282" r:id="rId28"/>
    <p:sldId id="300" r:id="rId29"/>
    <p:sldId id="301" r:id="rId30"/>
    <p:sldId id="284" r:id="rId31"/>
    <p:sldId id="285" r:id="rId32"/>
    <p:sldId id="305" r:id="rId33"/>
    <p:sldId id="310" r:id="rId34"/>
    <p:sldId id="306" r:id="rId35"/>
    <p:sldId id="307" r:id="rId36"/>
    <p:sldId id="311" r:id="rId37"/>
    <p:sldId id="308" r:id="rId38"/>
    <p:sldId id="309" r:id="rId39"/>
    <p:sldId id="286" r:id="rId40"/>
    <p:sldId id="287" r:id="rId41"/>
    <p:sldId id="288" r:id="rId42"/>
    <p:sldId id="289" r:id="rId43"/>
    <p:sldId id="304" r:id="rId44"/>
    <p:sldId id="290" r:id="rId45"/>
    <p:sldId id="291" r:id="rId46"/>
    <p:sldId id="302" r:id="rId47"/>
    <p:sldId id="292" r:id="rId48"/>
    <p:sldId id="293" r:id="rId49"/>
    <p:sldId id="294" r:id="rId50"/>
    <p:sldId id="295" r:id="rId51"/>
    <p:sldId id="296" r:id="rId52"/>
    <p:sldId id="303" r:id="rId53"/>
    <p:sldId id="298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800080"/>
    <a:srgbClr val="F3FDFF"/>
    <a:srgbClr val="C7F4FD"/>
    <a:srgbClr val="8FE2FF"/>
    <a:srgbClr val="FFFF99"/>
    <a:srgbClr val="F1D2FE"/>
    <a:srgbClr val="F9E8FE"/>
    <a:srgbClr val="C9A6E4"/>
    <a:srgbClr val="CE60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918" autoAdjust="0"/>
  </p:normalViewPr>
  <p:slideViewPr>
    <p:cSldViewPr>
      <p:cViewPr varScale="1">
        <p:scale>
          <a:sx n="87" d="100"/>
          <a:sy n="87" d="100"/>
        </p:scale>
        <p:origin x="-222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2244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7A0933-E967-458F-84A9-1D7FC782A430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CDAE8A-1693-46E2-9388-E2758C615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217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ullerton.edu/ecs/cs/cscoursedescription.htm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BD8F6-03BD-477B-8D24-5AF1E90B811B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288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Source: </a:t>
            </a:r>
            <a:r>
              <a:rPr lang="en-US" sz="1800" dirty="0" smtClean="0">
                <a:hlinkClick r:id="rId3"/>
              </a:rPr>
              <a:t>http://www.fullerton.edu/ecs/cs/cscoursedescription.htm</a:t>
            </a:r>
            <a:endParaRPr lang="en-US" sz="18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DAE8A-1693-46E2-9388-E2758C6155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24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BD8F6-03BD-477B-8D24-5AF1E90B811B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211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BD8F6-03BD-477B-8D24-5AF1E90B811B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288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DAE8A-1693-46E2-9388-E2758C61553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77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DAE8A-1693-46E2-9388-E2758C61553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078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DAE8A-1693-46E2-9388-E2758C61553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0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DAE8A-1693-46E2-9388-E2758C61553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38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C0A7DF-AF9B-49E7-9F5C-5C67C3D506EF}" type="datetime1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9/1/2016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-609600" y="6400800"/>
            <a:ext cx="8777865" cy="457200"/>
          </a:xfrm>
          <a:ln/>
        </p:spPr>
        <p:txBody>
          <a:bodyPr/>
          <a:lstStyle>
            <a:lvl1pPr>
              <a:defRPr b="1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 dirty="0" smtClean="0">
                <a:solidFill>
                  <a:srgbClr val="FFFFFF"/>
                </a:solidFill>
              </a:rPr>
              <a:t>Preserving Confidentiality in Virtual Machine </a:t>
            </a:r>
            <a:r>
              <a:rPr lang="en-US" altLang="en-US" dirty="0" err="1" smtClean="0">
                <a:solidFill>
                  <a:srgbClr val="FFFFFF"/>
                </a:solidFill>
              </a:rPr>
              <a:t>Checkpointing</a:t>
            </a:r>
            <a:r>
              <a:rPr lang="en-US" altLang="en-US" dirty="0" smtClean="0">
                <a:solidFill>
                  <a:srgbClr val="FFFFFF"/>
                </a:solidFill>
              </a:rPr>
              <a:t> and Role Based Access Control</a:t>
            </a:r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379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FFA82F-EF63-4E26-88DD-3444020AAD93}" type="datetime1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9/1/2016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Preserving Confidentiality in Virtual Machine Checkpointing and Role Based Access Control</a:t>
            </a:r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496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6" indent="0">
              <a:buNone/>
              <a:defRPr sz="2000" b="1"/>
            </a:lvl2pPr>
            <a:lvl3pPr marL="914210" indent="0">
              <a:buNone/>
              <a:defRPr sz="1800" b="1"/>
            </a:lvl3pPr>
            <a:lvl4pPr marL="1371316" indent="0">
              <a:buNone/>
              <a:defRPr sz="1600" b="1"/>
            </a:lvl4pPr>
            <a:lvl5pPr marL="1828421" indent="0">
              <a:buNone/>
              <a:defRPr sz="1600" b="1"/>
            </a:lvl5pPr>
            <a:lvl6pPr marL="2285526" indent="0">
              <a:buNone/>
              <a:defRPr sz="1600" b="1"/>
            </a:lvl6pPr>
            <a:lvl7pPr marL="2742630" indent="0">
              <a:buNone/>
              <a:defRPr sz="1600" b="1"/>
            </a:lvl7pPr>
            <a:lvl8pPr marL="3199736" indent="0">
              <a:buNone/>
              <a:defRPr sz="1600" b="1"/>
            </a:lvl8pPr>
            <a:lvl9pPr marL="365684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6" indent="0">
              <a:buNone/>
              <a:defRPr sz="2000" b="1"/>
            </a:lvl2pPr>
            <a:lvl3pPr marL="914210" indent="0">
              <a:buNone/>
              <a:defRPr sz="1800" b="1"/>
            </a:lvl3pPr>
            <a:lvl4pPr marL="1371316" indent="0">
              <a:buNone/>
              <a:defRPr sz="1600" b="1"/>
            </a:lvl4pPr>
            <a:lvl5pPr marL="1828421" indent="0">
              <a:buNone/>
              <a:defRPr sz="1600" b="1"/>
            </a:lvl5pPr>
            <a:lvl6pPr marL="2285526" indent="0">
              <a:buNone/>
              <a:defRPr sz="1600" b="1"/>
            </a:lvl6pPr>
            <a:lvl7pPr marL="2742630" indent="0">
              <a:buNone/>
              <a:defRPr sz="1600" b="1"/>
            </a:lvl7pPr>
            <a:lvl8pPr marL="3199736" indent="0">
              <a:buNone/>
              <a:defRPr sz="1600" b="1"/>
            </a:lvl8pPr>
            <a:lvl9pPr marL="365684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DFAEFE-ED28-4656-B611-B69AFE9E6156}" type="datetime1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9/1/2016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Preserving Confidentiality in Virtual Machine Checkpointing and Role Based Access Control</a:t>
            </a:r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334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FD821F-08F4-4642-9876-8A726F0A9123}" type="datetime1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9/1/2016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Preserving Confidentiality in Virtual Machine Checkpointing and Role Based Access Control</a:t>
            </a:r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112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A3001-DE20-4CE8-A24E-CEAC425AAFAE}" type="datetime1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9/1/2016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Preserving Confidentiality in Virtual Machine Checkpointing and Role Based Access Control</a:t>
            </a:r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055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06" indent="0">
              <a:buNone/>
              <a:defRPr sz="1200"/>
            </a:lvl2pPr>
            <a:lvl3pPr marL="914210" indent="0">
              <a:buNone/>
              <a:defRPr sz="1000"/>
            </a:lvl3pPr>
            <a:lvl4pPr marL="1371316" indent="0">
              <a:buNone/>
              <a:defRPr sz="900"/>
            </a:lvl4pPr>
            <a:lvl5pPr marL="1828421" indent="0">
              <a:buNone/>
              <a:defRPr sz="900"/>
            </a:lvl5pPr>
            <a:lvl6pPr marL="2285526" indent="0">
              <a:buNone/>
              <a:defRPr sz="900"/>
            </a:lvl6pPr>
            <a:lvl7pPr marL="2742630" indent="0">
              <a:buNone/>
              <a:defRPr sz="900"/>
            </a:lvl7pPr>
            <a:lvl8pPr marL="3199736" indent="0">
              <a:buNone/>
              <a:defRPr sz="900"/>
            </a:lvl8pPr>
            <a:lvl9pPr marL="3656841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7F8FCA-558D-4F18-AFBA-B0504B2ABE76}" type="datetime1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9/1/2016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Preserving Confidentiality in Virtual Machine Checkpointing and Role Based Access Control</a:t>
            </a:r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590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06" indent="0">
              <a:buNone/>
              <a:defRPr sz="2800"/>
            </a:lvl2pPr>
            <a:lvl3pPr marL="914210" indent="0">
              <a:buNone/>
              <a:defRPr sz="2400"/>
            </a:lvl3pPr>
            <a:lvl4pPr marL="1371316" indent="0">
              <a:buNone/>
              <a:defRPr sz="2000"/>
            </a:lvl4pPr>
            <a:lvl5pPr marL="1828421" indent="0">
              <a:buNone/>
              <a:defRPr sz="2000"/>
            </a:lvl5pPr>
            <a:lvl6pPr marL="2285526" indent="0">
              <a:buNone/>
              <a:defRPr sz="2000"/>
            </a:lvl6pPr>
            <a:lvl7pPr marL="2742630" indent="0">
              <a:buNone/>
              <a:defRPr sz="2000"/>
            </a:lvl7pPr>
            <a:lvl8pPr marL="3199736" indent="0">
              <a:buNone/>
              <a:defRPr sz="2000"/>
            </a:lvl8pPr>
            <a:lvl9pPr marL="3656841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06" indent="0">
              <a:buNone/>
              <a:defRPr sz="1200"/>
            </a:lvl2pPr>
            <a:lvl3pPr marL="914210" indent="0">
              <a:buNone/>
              <a:defRPr sz="1000"/>
            </a:lvl3pPr>
            <a:lvl4pPr marL="1371316" indent="0">
              <a:buNone/>
              <a:defRPr sz="900"/>
            </a:lvl4pPr>
            <a:lvl5pPr marL="1828421" indent="0">
              <a:buNone/>
              <a:defRPr sz="900"/>
            </a:lvl5pPr>
            <a:lvl6pPr marL="2285526" indent="0">
              <a:buNone/>
              <a:defRPr sz="900"/>
            </a:lvl6pPr>
            <a:lvl7pPr marL="2742630" indent="0">
              <a:buNone/>
              <a:defRPr sz="900"/>
            </a:lvl7pPr>
            <a:lvl8pPr marL="3199736" indent="0">
              <a:buNone/>
              <a:defRPr sz="900"/>
            </a:lvl8pPr>
            <a:lvl9pPr marL="3656841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B32DBF-E0DB-47DB-8837-5BE509F366CC}" type="datetime1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9/1/2016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Preserving Confidentiality in Virtual Machine Checkpointing and Role Based Access Control</a:t>
            </a:r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992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63F15F-A43B-46CF-9C38-0F40BAE7492F}" type="datetime1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9/1/2016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Preserving Confidentiality in Virtual Machine Checkpointing and Role Based Access Control</a:t>
            </a:r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831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537892-9476-471B-835B-49FDCB86C171}" type="datetime1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9/1/2016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Preserving Confidentiality in Virtual Machine Checkpointing and Role Based Access Control</a:t>
            </a:r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744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22255-FBFF-45B7-9521-17B655B6F256}" type="datetime1">
              <a:rPr lang="en-US" smtClean="0">
                <a:solidFill>
                  <a:srgbClr val="000000"/>
                </a:solidFill>
              </a:rPr>
              <a:pPr/>
              <a:t>9/1/2016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76198" y="6375400"/>
            <a:ext cx="6248400" cy="457200"/>
          </a:xfrm>
        </p:spPr>
        <p:txBody>
          <a:bodyPr/>
          <a:lstStyle>
            <a:lvl1pPr>
              <a:defRPr b="1" i="1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Preserving Confidentiality in Virtual Machine Checkpointing and Role Based Access Control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11373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4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30" tIns="45667" rIns="91330" bIns="456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2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30" tIns="45667" rIns="91330" bIns="456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330" tIns="45667" rIns="91330" bIns="45667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  <a:ea typeface="FreeSans" pitchFamily="34" charset="-128"/>
              </a:defRPr>
            </a:lvl1pPr>
          </a:lstStyle>
          <a:p>
            <a:pPr defTabSz="914210">
              <a:defRPr/>
            </a:pPr>
            <a:fld id="{C04DBD70-4D3F-4FBB-9B04-6AD6321BD8B7}" type="datetime1">
              <a:rPr lang="en-US" altLang="en-US" smtClean="0">
                <a:solidFill>
                  <a:srgbClr val="000000"/>
                </a:solidFill>
              </a:rPr>
              <a:pPr defTabSz="914210">
                <a:defRPr/>
              </a:pPr>
              <a:t>9/1/2016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330" tIns="45667" rIns="91330" bIns="45667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  <a:ea typeface="FreeSans" pitchFamily="34" charset="-128"/>
              </a:defRPr>
            </a:lvl1pPr>
          </a:lstStyle>
          <a:p>
            <a:pPr defTabSz="914210">
              <a:defRPr/>
            </a:pPr>
            <a:r>
              <a:rPr lang="en-US" altLang="en-US" smtClean="0">
                <a:solidFill>
                  <a:srgbClr val="000000"/>
                </a:solidFill>
              </a:rPr>
              <a:t>Preserving Confidentiality in Virtual Machine Checkpointing and Role Based Access Control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30" name="Freeform 7"/>
          <p:cNvSpPr>
            <a:spLocks noChangeArrowheads="1"/>
          </p:cNvSpPr>
          <p:nvPr/>
        </p:nvSpPr>
        <p:spPr bwMode="auto">
          <a:xfrm>
            <a:off x="217488" y="111127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  <a:gd name="T9" fmla="*/ 0 w 1000"/>
              <a:gd name="T10" fmla="*/ 0 h 1000"/>
              <a:gd name="T11" fmla="*/ 1000 w 1000"/>
              <a:gd name="T12" fmla="*/ 1000 h 10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2918" tIns="41460" rIns="82918" bIns="41460"/>
          <a:lstStyle/>
          <a:p>
            <a:pPr defTabSz="914210"/>
            <a:endParaRPr lang="en-US">
              <a:solidFill>
                <a:srgbClr val="000000"/>
              </a:solidFill>
            </a:endParaRPr>
          </a:p>
        </p:txBody>
      </p:sp>
      <p:sp>
        <p:nvSpPr>
          <p:cNvPr id="1031" name="Line 8"/>
          <p:cNvSpPr>
            <a:spLocks noChangeShapeType="1"/>
          </p:cNvSpPr>
          <p:nvPr/>
        </p:nvSpPr>
        <p:spPr bwMode="auto">
          <a:xfrm>
            <a:off x="457200" y="6792913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0" tIns="45711" rIns="91420" bIns="45711"/>
          <a:lstStyle/>
          <a:p>
            <a:pPr defTabSz="914210"/>
            <a:endParaRPr lang="en-US">
              <a:solidFill>
                <a:srgbClr val="000000"/>
              </a:solidFill>
            </a:endParaRPr>
          </a:p>
        </p:txBody>
      </p:sp>
      <p:sp>
        <p:nvSpPr>
          <p:cNvPr id="1032" name="Rectangle 2"/>
          <p:cNvSpPr>
            <a:spLocks noChangeArrowheads="1"/>
          </p:cNvSpPr>
          <p:nvPr/>
        </p:nvSpPr>
        <p:spPr bwMode="auto">
          <a:xfrm>
            <a:off x="8153400" y="6519446"/>
            <a:ext cx="721632" cy="338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1" rIns="91420" bIns="45711">
            <a:spAutoFit/>
          </a:bodyPr>
          <a:lstStyle/>
          <a:p>
            <a:pPr defTabSz="914210"/>
            <a:fld id="{D816AD04-4935-403A-BDF8-43645B4200F6}" type="slidenum">
              <a:rPr lang="en-US" sz="1600" b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 defTabSz="914210"/>
              <a:t>‹#›</a:t>
            </a:fld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/52</a:t>
            </a:r>
            <a:endParaRPr lang="en-US" sz="16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744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900">
          <a:solidFill>
            <a:srgbClr val="0000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900">
          <a:solidFill>
            <a:srgbClr val="0000FF"/>
          </a:solidFill>
          <a:latin typeface="Comic Sans MS" pitchFamily="66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900">
          <a:solidFill>
            <a:srgbClr val="0000FF"/>
          </a:solidFill>
          <a:latin typeface="Comic Sans MS" pitchFamily="66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900">
          <a:solidFill>
            <a:srgbClr val="0000FF"/>
          </a:solidFill>
          <a:latin typeface="Comic Sans MS" pitchFamily="66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900">
          <a:solidFill>
            <a:srgbClr val="0000FF"/>
          </a:solidFill>
          <a:latin typeface="Comic Sans MS" pitchFamily="66" charset="0"/>
        </a:defRPr>
      </a:lvl5pPr>
      <a:lvl6pPr marL="457106" algn="l" rtl="0" eaLnBrk="1" fontAlgn="base" hangingPunct="1">
        <a:spcBef>
          <a:spcPct val="0"/>
        </a:spcBef>
        <a:spcAft>
          <a:spcPct val="0"/>
        </a:spcAft>
        <a:defRPr sz="2900">
          <a:solidFill>
            <a:srgbClr val="0000FF"/>
          </a:solidFill>
          <a:latin typeface="Comic Sans MS" pitchFamily="66" charset="0"/>
        </a:defRPr>
      </a:lvl6pPr>
      <a:lvl7pPr marL="914210" algn="l" rtl="0" eaLnBrk="1" fontAlgn="base" hangingPunct="1">
        <a:spcBef>
          <a:spcPct val="0"/>
        </a:spcBef>
        <a:spcAft>
          <a:spcPct val="0"/>
        </a:spcAft>
        <a:defRPr sz="2900">
          <a:solidFill>
            <a:srgbClr val="0000FF"/>
          </a:solidFill>
          <a:latin typeface="Comic Sans MS" pitchFamily="66" charset="0"/>
        </a:defRPr>
      </a:lvl7pPr>
      <a:lvl8pPr marL="1371316" algn="l" rtl="0" eaLnBrk="1" fontAlgn="base" hangingPunct="1">
        <a:spcBef>
          <a:spcPct val="0"/>
        </a:spcBef>
        <a:spcAft>
          <a:spcPct val="0"/>
        </a:spcAft>
        <a:defRPr sz="2900">
          <a:solidFill>
            <a:srgbClr val="0000FF"/>
          </a:solidFill>
          <a:latin typeface="Comic Sans MS" pitchFamily="66" charset="0"/>
        </a:defRPr>
      </a:lvl8pPr>
      <a:lvl9pPr marL="1828421" algn="l" rtl="0" eaLnBrk="1" fontAlgn="base" hangingPunct="1">
        <a:spcBef>
          <a:spcPct val="0"/>
        </a:spcBef>
        <a:spcAft>
          <a:spcPct val="0"/>
        </a:spcAft>
        <a:defRPr sz="2900">
          <a:solidFill>
            <a:srgbClr val="0000FF"/>
          </a:solidFill>
          <a:latin typeface="Comic Sans MS" pitchFamily="66" charset="0"/>
        </a:defRPr>
      </a:lvl9pPr>
    </p:titleStyle>
    <p:bodyStyle>
      <a:lvl1pPr marL="311085" indent="-311085" algn="l" defTabSz="828503" rtl="0" eaLnBrk="1" fontAlgn="base" hangingPunct="1">
        <a:spcBef>
          <a:spcPct val="20000"/>
        </a:spcBef>
        <a:spcAft>
          <a:spcPct val="0"/>
        </a:spcAft>
        <a:buBlip>
          <a:blip r:embed="rId12"/>
        </a:buBlip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674548" indent="-260296" algn="l" defTabSz="82850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Blip>
          <a:blip r:embed="rId13"/>
        </a:buBlip>
        <a:defRPr sz="2200">
          <a:solidFill>
            <a:srgbClr val="000000"/>
          </a:solidFill>
          <a:latin typeface="+mn-lt"/>
        </a:defRPr>
      </a:lvl2pPr>
      <a:lvl3pPr marL="1036423" indent="-207920" algn="l" defTabSz="828503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rgbClr val="000000"/>
          </a:solidFill>
          <a:latin typeface="+mn-lt"/>
        </a:defRPr>
      </a:lvl3pPr>
      <a:lvl4pPr marL="1450674" indent="-206332" algn="l" defTabSz="828503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000">
          <a:solidFill>
            <a:srgbClr val="000000"/>
          </a:solidFill>
          <a:latin typeface="+mn-lt"/>
        </a:defRPr>
      </a:lvl4pPr>
      <a:lvl5pPr marL="1866513" indent="-207920" algn="l" defTabSz="828503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000">
          <a:solidFill>
            <a:srgbClr val="000000"/>
          </a:solidFill>
          <a:latin typeface="+mn-lt"/>
        </a:defRPr>
      </a:lvl5pPr>
      <a:lvl6pPr marL="2323618" indent="-207920" algn="l" defTabSz="828503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000">
          <a:solidFill>
            <a:srgbClr val="000000"/>
          </a:solidFill>
          <a:latin typeface="+mn-lt"/>
        </a:defRPr>
      </a:lvl6pPr>
      <a:lvl7pPr marL="2780724" indent="-207920" algn="l" defTabSz="828503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000">
          <a:solidFill>
            <a:srgbClr val="000000"/>
          </a:solidFill>
          <a:latin typeface="+mn-lt"/>
        </a:defRPr>
      </a:lvl7pPr>
      <a:lvl8pPr marL="3237829" indent="-207920" algn="l" defTabSz="828503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000">
          <a:solidFill>
            <a:srgbClr val="000000"/>
          </a:solidFill>
          <a:latin typeface="+mn-lt"/>
        </a:defRPr>
      </a:lvl8pPr>
      <a:lvl9pPr marL="3694934" indent="-207920" algn="l" defTabSz="828503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2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6" algn="l" defTabSz="9142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0" algn="l" defTabSz="9142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16" algn="l" defTabSz="9142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21" algn="l" defTabSz="9142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26" algn="l" defTabSz="9142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30" algn="l" defTabSz="9142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36" algn="l" defTabSz="9142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41" algn="l" defTabSz="9142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hyperlink" Target="http://ecs.fullerton.edu/~mgofman/teaching.html" TargetMode="Externa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prepare.fullerton.edu/" TargetMode="Externa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ullerton.edu/DSS/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mgofman@fullerton.edu" TargetMode="Externa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png"/><Relationship Id="rId9" Type="http://schemas.openxmlformats.org/officeDocument/2006/relationships/image" Target="../media/image19.jpe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jpeg"/><Relationship Id="rId12" Type="http://schemas.openxmlformats.org/officeDocument/2006/relationships/image" Target="../media/image30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jpe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cs.up.ac.za/programming/asm/derick_tut/syscalls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3" Type="http://schemas.openxmlformats.org/officeDocument/2006/relationships/image" Target="../media/image20.png"/><Relationship Id="rId7" Type="http://schemas.openxmlformats.org/officeDocument/2006/relationships/image" Target="../media/image2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36.jpeg"/><Relationship Id="rId4" Type="http://schemas.openxmlformats.org/officeDocument/2006/relationships/image" Target="../media/image21.png"/><Relationship Id="rId9" Type="http://schemas.openxmlformats.org/officeDocument/2006/relationships/image" Target="../media/image35.jpe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eg"/><Relationship Id="rId3" Type="http://schemas.openxmlformats.org/officeDocument/2006/relationships/image" Target="../media/image21.png"/><Relationship Id="rId7" Type="http://schemas.openxmlformats.org/officeDocument/2006/relationships/image" Target="../media/image34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jpe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3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524001"/>
            <a:ext cx="8686800" cy="2076450"/>
          </a:xfrm>
        </p:spPr>
        <p:txBody>
          <a:bodyPr/>
          <a:lstStyle/>
          <a:p>
            <a:pPr algn="ctr"/>
            <a:r>
              <a:rPr lang="en-US" dirty="0" smtClean="0"/>
              <a:t>Operating </a:t>
            </a:r>
            <a:r>
              <a:rPr lang="en-US" dirty="0"/>
              <a:t>Systems Concepts (</a:t>
            </a:r>
            <a:r>
              <a:rPr lang="en-US" dirty="0" smtClean="0"/>
              <a:t>CS-351)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9144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Week 1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2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" y="76200"/>
            <a:ext cx="8229600" cy="1139825"/>
          </a:xfrm>
        </p:spPr>
        <p:txBody>
          <a:bodyPr/>
          <a:lstStyle/>
          <a:p>
            <a:r>
              <a:rPr lang="en-US" dirty="0" smtClean="0"/>
              <a:t>Exams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8839200" cy="4530725"/>
          </a:xfrm>
        </p:spPr>
        <p:txBody>
          <a:bodyPr/>
          <a:lstStyle/>
          <a:p>
            <a:r>
              <a:rPr lang="en-US" dirty="0" smtClean="0"/>
              <a:t>All exams are </a:t>
            </a:r>
            <a:r>
              <a:rPr lang="en-US" dirty="0" smtClean="0">
                <a:solidFill>
                  <a:srgbClr val="3333FF"/>
                </a:solidFill>
              </a:rPr>
              <a:t>comprehensive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3333FF"/>
                </a:solidFill>
              </a:rPr>
              <a:t>closed book</a:t>
            </a:r>
            <a:r>
              <a:rPr lang="en-US" dirty="0" smtClean="0"/>
              <a:t>.</a:t>
            </a:r>
          </a:p>
          <a:p>
            <a:endParaRPr lang="en-US" sz="400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Midterm (Tentative): </a:t>
            </a:r>
          </a:p>
          <a:p>
            <a:endParaRPr lang="en-US" sz="400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Sections </a:t>
            </a:r>
            <a:r>
              <a:rPr lang="en-US" dirty="0"/>
              <a:t>1 and 2: </a:t>
            </a:r>
            <a:r>
              <a:rPr lang="en-US" dirty="0" smtClean="0"/>
              <a:t>10/27/2016 (In class).</a:t>
            </a:r>
          </a:p>
          <a:p>
            <a:pPr lvl="1"/>
            <a:endParaRPr lang="en-US" sz="100" dirty="0"/>
          </a:p>
          <a:p>
            <a:pPr lvl="1"/>
            <a:endParaRPr lang="en-US" sz="400" dirty="0" smtClean="0"/>
          </a:p>
          <a:p>
            <a:pPr lvl="1"/>
            <a:r>
              <a:rPr lang="en-US" dirty="0" smtClean="0"/>
              <a:t>There will be </a:t>
            </a:r>
            <a:r>
              <a:rPr lang="en-US" dirty="0" smtClean="0">
                <a:solidFill>
                  <a:srgbClr val="0000CC"/>
                </a:solidFill>
              </a:rPr>
              <a:t>no make ups </a:t>
            </a:r>
            <a:r>
              <a:rPr lang="en-US" dirty="0" smtClean="0"/>
              <a:t>(unless accompanied by written evidence of a valid excuse).</a:t>
            </a:r>
          </a:p>
          <a:p>
            <a:endParaRPr lang="en-US" sz="400" dirty="0"/>
          </a:p>
          <a:p>
            <a:r>
              <a:rPr lang="en-US" dirty="0" smtClean="0">
                <a:solidFill>
                  <a:srgbClr val="FF0000"/>
                </a:solidFill>
              </a:rPr>
              <a:t>Final Exam (In-class):</a:t>
            </a:r>
          </a:p>
          <a:p>
            <a:endParaRPr lang="en-US" sz="400" dirty="0" smtClean="0"/>
          </a:p>
          <a:p>
            <a:pPr lvl="1"/>
            <a:r>
              <a:rPr lang="en-US" dirty="0" smtClean="0">
                <a:solidFill>
                  <a:srgbClr val="0000CC"/>
                </a:solidFill>
              </a:rPr>
              <a:t>Section </a:t>
            </a:r>
            <a:r>
              <a:rPr lang="en-US" dirty="0">
                <a:solidFill>
                  <a:srgbClr val="0000CC"/>
                </a:solidFill>
              </a:rPr>
              <a:t>1: </a:t>
            </a:r>
            <a:r>
              <a:rPr lang="en-US" dirty="0" smtClean="0">
                <a:solidFill>
                  <a:schemeClr val="tx1"/>
                </a:solidFill>
              </a:rPr>
              <a:t>12/13/2016 </a:t>
            </a:r>
            <a:r>
              <a:rPr lang="en-US" dirty="0">
                <a:solidFill>
                  <a:schemeClr val="tx1"/>
                </a:solidFill>
              </a:rPr>
              <a:t>(12:00 pm - 1:50 pm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marL="414252" lvl="1" indent="0">
              <a:buNone/>
            </a:pPr>
            <a:r>
              <a:rPr lang="en-US" sz="100" dirty="0" smtClean="0">
                <a:solidFill>
                  <a:schemeClr val="tx1"/>
                </a:solidFill>
              </a:rPr>
              <a:t>6</a:t>
            </a:r>
            <a:endParaRPr lang="en-US" sz="100" dirty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rgbClr val="0000CC"/>
                </a:solidFill>
              </a:rPr>
              <a:t>Section </a:t>
            </a:r>
            <a:r>
              <a:rPr lang="en-US" dirty="0">
                <a:solidFill>
                  <a:srgbClr val="0000CC"/>
                </a:solidFill>
              </a:rPr>
              <a:t>2: </a:t>
            </a:r>
            <a:r>
              <a:rPr lang="en-US" dirty="0" smtClean="0">
                <a:solidFill>
                  <a:schemeClr val="tx1"/>
                </a:solidFill>
              </a:rPr>
              <a:t>12/15/2016 (2:30 </a:t>
            </a:r>
            <a:r>
              <a:rPr lang="en-US" dirty="0">
                <a:solidFill>
                  <a:schemeClr val="tx1"/>
                </a:solidFill>
              </a:rPr>
              <a:t>pm - </a:t>
            </a:r>
            <a:r>
              <a:rPr lang="en-US" dirty="0" smtClean="0">
                <a:solidFill>
                  <a:schemeClr val="tx1"/>
                </a:solidFill>
              </a:rPr>
              <a:t>4:20 </a:t>
            </a:r>
            <a:r>
              <a:rPr lang="en-US" dirty="0">
                <a:solidFill>
                  <a:schemeClr val="tx1"/>
                </a:solidFill>
              </a:rPr>
              <a:t>pm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lvl="1"/>
            <a:endParaRPr lang="en-US" sz="100" dirty="0">
              <a:solidFill>
                <a:schemeClr val="tx1"/>
              </a:solidFill>
            </a:endParaRPr>
          </a:p>
          <a:p>
            <a:pPr lvl="1"/>
            <a:endParaRPr lang="en-US" sz="400" dirty="0">
              <a:solidFill>
                <a:schemeClr val="tx1"/>
              </a:solidFill>
            </a:endParaRPr>
          </a:p>
          <a:p>
            <a:pPr lvl="1"/>
            <a:r>
              <a:rPr lang="en-US" dirty="0"/>
              <a:t>C</a:t>
            </a:r>
            <a:r>
              <a:rPr lang="en-US" dirty="0" smtClean="0"/>
              <a:t>heck </a:t>
            </a:r>
            <a:r>
              <a:rPr lang="en-US" dirty="0"/>
              <a:t>with the Final Exam Schedule </a:t>
            </a:r>
            <a:r>
              <a:rPr lang="en-US" dirty="0" smtClean="0"/>
              <a:t>posted online.</a:t>
            </a:r>
          </a:p>
          <a:p>
            <a:pPr lvl="1"/>
            <a:endParaRPr lang="en-US" sz="400" dirty="0" smtClean="0"/>
          </a:p>
          <a:p>
            <a:pPr lvl="1"/>
            <a:r>
              <a:rPr lang="en-US" dirty="0"/>
              <a:t>Missed </a:t>
            </a:r>
            <a:r>
              <a:rPr lang="en-US" dirty="0" smtClean="0"/>
              <a:t>exams </a:t>
            </a:r>
            <a:r>
              <a:rPr lang="en-US" dirty="0"/>
              <a:t>shall be dealt </a:t>
            </a:r>
            <a:r>
              <a:rPr lang="en-US" dirty="0" smtClean="0"/>
              <a:t>with according </a:t>
            </a:r>
            <a:r>
              <a:rPr lang="en-US" dirty="0"/>
              <a:t>to University policies on incompletes and </a:t>
            </a:r>
            <a:r>
              <a:rPr lang="en-US" dirty="0" smtClean="0"/>
              <a:t>withdrawals.</a:t>
            </a:r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63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1139825"/>
          </a:xfrm>
        </p:spPr>
        <p:txBody>
          <a:bodyPr/>
          <a:lstStyle/>
          <a:p>
            <a:r>
              <a:rPr lang="en-US" dirty="0" smtClean="0"/>
              <a:t>Attendance and Participation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97230"/>
            <a:ext cx="8610600" cy="4530725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attendance is </a:t>
            </a:r>
            <a:r>
              <a:rPr lang="en-US" dirty="0">
                <a:solidFill>
                  <a:srgbClr val="3333FF"/>
                </a:solidFill>
              </a:rPr>
              <a:t>mandatory</a:t>
            </a:r>
            <a:r>
              <a:rPr lang="en-US" dirty="0"/>
              <a:t> and shall be taken at </a:t>
            </a:r>
            <a:r>
              <a:rPr lang="en-US" dirty="0" smtClean="0"/>
              <a:t>beginning </a:t>
            </a:r>
            <a:r>
              <a:rPr lang="en-US" dirty="0"/>
              <a:t>of every class. </a:t>
            </a:r>
            <a:endParaRPr lang="en-US" dirty="0" smtClean="0"/>
          </a:p>
          <a:p>
            <a:endParaRPr lang="en-US" sz="400" dirty="0" smtClean="0"/>
          </a:p>
          <a:p>
            <a:r>
              <a:rPr lang="en-US" dirty="0" smtClean="0"/>
              <a:t>You may miss </a:t>
            </a:r>
            <a:r>
              <a:rPr lang="en-US" dirty="0" smtClean="0">
                <a:solidFill>
                  <a:srgbClr val="3333FF"/>
                </a:solidFill>
              </a:rPr>
              <a:t>1 class </a:t>
            </a:r>
            <a:r>
              <a:rPr lang="en-US" dirty="0" smtClean="0"/>
              <a:t>without incurring attendance penalties.</a:t>
            </a:r>
          </a:p>
          <a:p>
            <a:endParaRPr lang="en-US" sz="400" dirty="0"/>
          </a:p>
          <a:p>
            <a:r>
              <a:rPr lang="en-US" dirty="0" smtClean="0"/>
              <a:t>Participate in class discussions (don’t be afraid!).</a:t>
            </a:r>
          </a:p>
          <a:p>
            <a:endParaRPr lang="en-US" sz="400" dirty="0" smtClean="0"/>
          </a:p>
          <a:p>
            <a:r>
              <a:rPr lang="en-US" dirty="0" smtClean="0"/>
              <a:t>Ask questions!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88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1139825"/>
          </a:xfrm>
        </p:spPr>
        <p:txBody>
          <a:bodyPr/>
          <a:lstStyle/>
          <a:p>
            <a:r>
              <a:rPr lang="en-US" dirty="0" smtClean="0"/>
              <a:t>Extra Credit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4530725"/>
          </a:xfrm>
        </p:spPr>
        <p:txBody>
          <a:bodyPr/>
          <a:lstStyle/>
          <a:p>
            <a:r>
              <a:rPr lang="en-US" dirty="0"/>
              <a:t>Some assignments, exams, and quizzes may include </a:t>
            </a:r>
            <a:r>
              <a:rPr lang="en-US" dirty="0">
                <a:solidFill>
                  <a:srgbClr val="3333FF"/>
                </a:solidFill>
              </a:rPr>
              <a:t>bonus sections</a:t>
            </a:r>
            <a:r>
              <a:rPr lang="en-US" dirty="0"/>
              <a:t>. </a:t>
            </a:r>
            <a:endParaRPr lang="en-US" dirty="0" smtClean="0"/>
          </a:p>
          <a:p>
            <a:endParaRPr lang="en-US" sz="400" dirty="0" smtClean="0"/>
          </a:p>
          <a:p>
            <a:r>
              <a:rPr lang="en-US" dirty="0" smtClean="0">
                <a:solidFill>
                  <a:srgbClr val="3333FF"/>
                </a:solidFill>
              </a:rPr>
              <a:t>No</a:t>
            </a:r>
            <a:r>
              <a:rPr lang="en-US" dirty="0" smtClean="0"/>
              <a:t> other </a:t>
            </a:r>
            <a:r>
              <a:rPr lang="en-US" dirty="0"/>
              <a:t>forms of extra credit shall be </a:t>
            </a:r>
            <a:r>
              <a:rPr lang="en-US" dirty="0" smtClean="0"/>
              <a:t>granted.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96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1139825"/>
          </a:xfrm>
        </p:spPr>
        <p:txBody>
          <a:bodyPr/>
          <a:lstStyle/>
          <a:p>
            <a:r>
              <a:rPr lang="en-US" dirty="0" smtClean="0"/>
              <a:t>Asking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229600" cy="4530725"/>
          </a:xfrm>
        </p:spPr>
        <p:txBody>
          <a:bodyPr/>
          <a:lstStyle/>
          <a:p>
            <a:r>
              <a:rPr lang="en-US" dirty="0" smtClean="0">
                <a:solidFill>
                  <a:srgbClr val="3333FF"/>
                </a:solidFill>
              </a:rPr>
              <a:t>Never</a:t>
            </a:r>
            <a:r>
              <a:rPr lang="en-US" dirty="0" smtClean="0"/>
              <a:t> be afraid to ask:</a:t>
            </a:r>
          </a:p>
          <a:p>
            <a:pPr lvl="1"/>
            <a:r>
              <a:rPr lang="en-US" dirty="0" smtClean="0"/>
              <a:t>In class or after class.</a:t>
            </a:r>
          </a:p>
          <a:p>
            <a:endParaRPr lang="en-US" sz="400" dirty="0" smtClean="0"/>
          </a:p>
          <a:p>
            <a:pPr lvl="1"/>
            <a:r>
              <a:rPr lang="en-US" dirty="0" smtClean="0"/>
              <a:t>During office hours.</a:t>
            </a:r>
          </a:p>
          <a:p>
            <a:endParaRPr lang="en-US" sz="400" dirty="0" smtClean="0"/>
          </a:p>
          <a:p>
            <a:pPr lvl="1"/>
            <a:r>
              <a:rPr lang="en-US" dirty="0" smtClean="0"/>
              <a:t>Make </a:t>
            </a:r>
            <a:r>
              <a:rPr lang="en-US" dirty="0" smtClean="0">
                <a:solidFill>
                  <a:srgbClr val="3333FF"/>
                </a:solidFill>
              </a:rPr>
              <a:t>Google</a:t>
            </a:r>
            <a:r>
              <a:rPr lang="en-US" dirty="0" smtClean="0"/>
              <a:t> your friend (can’t beat the availability and response time!)</a:t>
            </a:r>
          </a:p>
          <a:p>
            <a:pPr marL="414252" lvl="1" indent="0">
              <a:buNone/>
            </a:pPr>
            <a:endParaRPr lang="en-US" dirty="0"/>
          </a:p>
        </p:txBody>
      </p:sp>
      <p:pic>
        <p:nvPicPr>
          <p:cNvPr id="2050" name="Picture 2" descr="http://www.giyf.com/gfx/en/simpsons_boar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953473"/>
            <a:ext cx="6172200" cy="3828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94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1139825"/>
          </a:xfrm>
        </p:spPr>
        <p:txBody>
          <a:bodyPr/>
          <a:lstStyle/>
          <a:p>
            <a:r>
              <a:rPr lang="en-US" dirty="0" smtClean="0"/>
              <a:t>Anonymous </a:t>
            </a:r>
            <a:r>
              <a:rPr lang="en-US" dirty="0"/>
              <a:t>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610600" cy="4530725"/>
          </a:xfrm>
        </p:spPr>
        <p:txBody>
          <a:bodyPr/>
          <a:lstStyle/>
          <a:p>
            <a:r>
              <a:rPr lang="en-US" dirty="0" smtClean="0"/>
              <a:t>Please feel free </a:t>
            </a:r>
            <a:r>
              <a:rPr lang="en-US" dirty="0"/>
              <a:t>to </a:t>
            </a:r>
            <a:r>
              <a:rPr lang="en-US" dirty="0" smtClean="0"/>
              <a:t>anonymously submit comments and questions at </a:t>
            </a:r>
            <a:r>
              <a:rPr lang="en-US" sz="2000" dirty="0" smtClean="0">
                <a:hlinkClick r:id="rId2"/>
              </a:rPr>
              <a:t>http://ecs.fullerton.edu/~mgofman/teaching.html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5" name="Picture 4" descr="Mikhail I. Gofman's Homepage - Google Chrome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00200"/>
            <a:ext cx="6629400" cy="509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27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21285"/>
            <a:ext cx="8229600" cy="1139825"/>
          </a:xfrm>
        </p:spPr>
        <p:txBody>
          <a:bodyPr/>
          <a:lstStyle/>
          <a:p>
            <a:r>
              <a:rPr lang="en-US" dirty="0"/>
              <a:t>Class Cancellation </a:t>
            </a:r>
            <a:r>
              <a:rPr lang="en-US" dirty="0" smtClean="0"/>
              <a:t>Policy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170" y="762000"/>
            <a:ext cx="8458200" cy="4530725"/>
          </a:xfrm>
        </p:spPr>
        <p:txBody>
          <a:bodyPr/>
          <a:lstStyle/>
          <a:p>
            <a:r>
              <a:rPr lang="en-US" dirty="0"/>
              <a:t>All class cancellations shall be announced by </a:t>
            </a:r>
            <a:r>
              <a:rPr lang="en-US" dirty="0">
                <a:solidFill>
                  <a:srgbClr val="3333FF"/>
                </a:solidFill>
              </a:rPr>
              <a:t>email</a:t>
            </a:r>
            <a:r>
              <a:rPr lang="en-US" dirty="0"/>
              <a:t>. </a:t>
            </a:r>
            <a:endParaRPr lang="en-US" dirty="0" smtClean="0"/>
          </a:p>
          <a:p>
            <a:endParaRPr lang="en-US" sz="400" dirty="0" smtClean="0"/>
          </a:p>
          <a:p>
            <a:r>
              <a:rPr lang="en-US" dirty="0"/>
              <a:t>I</a:t>
            </a:r>
            <a:r>
              <a:rPr lang="en-US" dirty="0" smtClean="0"/>
              <a:t>nstructor </a:t>
            </a:r>
            <a:r>
              <a:rPr lang="en-US" dirty="0"/>
              <a:t>does not arrive </a:t>
            </a:r>
            <a:r>
              <a:rPr lang="en-US" dirty="0" smtClean="0"/>
              <a:t>within </a:t>
            </a:r>
            <a:r>
              <a:rPr lang="en-US" dirty="0"/>
              <a:t>the first </a:t>
            </a:r>
            <a:r>
              <a:rPr lang="en-US" dirty="0">
                <a:solidFill>
                  <a:srgbClr val="3333FF"/>
                </a:solidFill>
              </a:rPr>
              <a:t>15 minutes </a:t>
            </a:r>
            <a:r>
              <a:rPr lang="en-US" dirty="0"/>
              <a:t>of </a:t>
            </a:r>
            <a:r>
              <a:rPr lang="en-US" dirty="0" smtClean="0"/>
              <a:t>class = class is canceled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94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229600" cy="1139825"/>
          </a:xfrm>
        </p:spPr>
        <p:txBody>
          <a:bodyPr/>
          <a:lstStyle/>
          <a:p>
            <a:r>
              <a:rPr lang="en-US" dirty="0" smtClean="0"/>
              <a:t>Academic Honesty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810" y="923131"/>
            <a:ext cx="4749800" cy="257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3" descr="http://studweb.euv-frankfurt-o.de/~euv-2519/Bilder/Plagiaris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48"/>
          <a:stretch>
            <a:fillRect/>
          </a:stretch>
        </p:blipFill>
        <p:spPr bwMode="auto">
          <a:xfrm>
            <a:off x="1524000" y="3616324"/>
            <a:ext cx="4724400" cy="3048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406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229600" cy="1139825"/>
          </a:xfrm>
        </p:spPr>
        <p:txBody>
          <a:bodyPr/>
          <a:lstStyle/>
          <a:p>
            <a:r>
              <a:rPr lang="en-US" dirty="0" smtClean="0"/>
              <a:t>Academic Honesty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93420"/>
            <a:ext cx="8686800" cy="4530725"/>
          </a:xfrm>
        </p:spPr>
        <p:txBody>
          <a:bodyPr/>
          <a:lstStyle/>
          <a:p>
            <a:r>
              <a:rPr lang="en-US" dirty="0" smtClean="0"/>
              <a:t>Incidents of cheating shall </a:t>
            </a:r>
            <a:r>
              <a:rPr lang="en-US" dirty="0"/>
              <a:t>be treated with </a:t>
            </a:r>
            <a:r>
              <a:rPr lang="en-US" dirty="0">
                <a:solidFill>
                  <a:srgbClr val="3333FF"/>
                </a:solidFill>
              </a:rPr>
              <a:t>utmost seriousness</a:t>
            </a:r>
            <a:r>
              <a:rPr lang="en-US" dirty="0" smtClean="0"/>
              <a:t>.</a:t>
            </a:r>
          </a:p>
          <a:p>
            <a:endParaRPr lang="en-US" sz="400" dirty="0"/>
          </a:p>
          <a:p>
            <a:r>
              <a:rPr lang="en-US" dirty="0" smtClean="0"/>
              <a:t>You may </a:t>
            </a:r>
            <a:r>
              <a:rPr lang="en-US" dirty="0">
                <a:solidFill>
                  <a:srgbClr val="3333FF"/>
                </a:solidFill>
              </a:rPr>
              <a:t>discuss</a:t>
            </a:r>
            <a:r>
              <a:rPr lang="en-US" dirty="0"/>
              <a:t> the problems with other students, however, you must </a:t>
            </a:r>
            <a:r>
              <a:rPr lang="en-US" dirty="0" smtClean="0"/>
              <a:t>write </a:t>
            </a:r>
            <a:r>
              <a:rPr lang="en-US" dirty="0" smtClean="0">
                <a:solidFill>
                  <a:srgbClr val="3333FF"/>
                </a:solidFill>
              </a:rPr>
              <a:t>your own solutions</a:t>
            </a:r>
            <a:r>
              <a:rPr lang="en-US" dirty="0" smtClean="0"/>
              <a:t>.</a:t>
            </a:r>
          </a:p>
          <a:p>
            <a:endParaRPr lang="en-US" sz="400" dirty="0" smtClean="0"/>
          </a:p>
          <a:p>
            <a:r>
              <a:rPr lang="en-US" dirty="0" smtClean="0"/>
              <a:t>Discussing </a:t>
            </a:r>
            <a:r>
              <a:rPr lang="en-US" dirty="0"/>
              <a:t>solutions to the problem is </a:t>
            </a:r>
            <a:r>
              <a:rPr lang="en-US" dirty="0">
                <a:solidFill>
                  <a:srgbClr val="3333FF"/>
                </a:solidFill>
              </a:rPr>
              <a:t>NOT acceptable</a:t>
            </a:r>
            <a:r>
              <a:rPr lang="en-US" dirty="0"/>
              <a:t>. </a:t>
            </a:r>
            <a:endParaRPr lang="en-US" dirty="0" smtClean="0"/>
          </a:p>
          <a:p>
            <a:endParaRPr lang="en-US" sz="400" dirty="0" smtClean="0"/>
          </a:p>
          <a:p>
            <a:r>
              <a:rPr lang="en-US" dirty="0" smtClean="0"/>
              <a:t>Copying </a:t>
            </a:r>
            <a:r>
              <a:rPr lang="en-US" dirty="0"/>
              <a:t>an </a:t>
            </a:r>
            <a:r>
              <a:rPr lang="en-US" dirty="0" smtClean="0"/>
              <a:t>assignment </a:t>
            </a:r>
            <a:r>
              <a:rPr lang="en-US" dirty="0"/>
              <a:t>from another student or allowing another student to copy your work may lead to </a:t>
            </a:r>
            <a:r>
              <a:rPr lang="en-US" dirty="0" smtClean="0"/>
              <a:t>an automatic </a:t>
            </a:r>
            <a:r>
              <a:rPr lang="en-US" dirty="0">
                <a:solidFill>
                  <a:srgbClr val="3333FF"/>
                </a:solidFill>
              </a:rPr>
              <a:t>F for this course</a:t>
            </a:r>
            <a:r>
              <a:rPr lang="en-US" dirty="0"/>
              <a:t>. </a:t>
            </a:r>
            <a:endParaRPr lang="en-US" dirty="0" smtClean="0"/>
          </a:p>
          <a:p>
            <a:endParaRPr lang="en-US" sz="400" dirty="0" smtClean="0"/>
          </a:p>
          <a:p>
            <a:r>
              <a:rPr lang="en-US" dirty="0" smtClean="0"/>
              <a:t>If </a:t>
            </a:r>
            <a:r>
              <a:rPr lang="en-US" dirty="0"/>
              <a:t>you have any questions about whether an act of </a:t>
            </a:r>
            <a:r>
              <a:rPr lang="en-US" dirty="0" smtClean="0"/>
              <a:t>collaboration </a:t>
            </a:r>
            <a:r>
              <a:rPr lang="en-US" dirty="0"/>
              <a:t>may be treated as academic dishonesty, please </a:t>
            </a:r>
            <a:r>
              <a:rPr lang="en-US" dirty="0">
                <a:solidFill>
                  <a:srgbClr val="3333FF"/>
                </a:solidFill>
              </a:rPr>
              <a:t>consult the instructor before you </a:t>
            </a:r>
            <a:r>
              <a:rPr lang="en-US" dirty="0" smtClean="0">
                <a:solidFill>
                  <a:srgbClr val="3333FF"/>
                </a:solidFill>
              </a:rPr>
              <a:t>collaborate</a:t>
            </a:r>
            <a:r>
              <a:rPr lang="en-US" dirty="0" smtClean="0"/>
              <a:t>.</a:t>
            </a:r>
          </a:p>
          <a:p>
            <a:endParaRPr lang="en-US" sz="400" dirty="0" smtClean="0"/>
          </a:p>
          <a:p>
            <a:r>
              <a:rPr lang="en-US" dirty="0" smtClean="0">
                <a:solidFill>
                  <a:srgbClr val="3333FF"/>
                </a:solidFill>
              </a:rPr>
              <a:t>Moss</a:t>
            </a:r>
            <a:r>
              <a:rPr lang="en-US" dirty="0" smtClean="0"/>
              <a:t> shall be used to detect plagiarism in programming assignments.</a:t>
            </a:r>
            <a:endParaRPr lang="en-US" dirty="0"/>
          </a:p>
          <a:p>
            <a:endParaRPr lang="en-US" dirty="0"/>
          </a:p>
        </p:txBody>
      </p:sp>
      <p:pic>
        <p:nvPicPr>
          <p:cNvPr id="3074" name="Picture 2" descr="http://images1.wikia.nocookie.net/__cb58378/halo/images/0/06/Nocheating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52400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542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229600" cy="1139825"/>
          </a:xfrm>
        </p:spPr>
        <p:txBody>
          <a:bodyPr/>
          <a:lstStyle/>
          <a:p>
            <a:r>
              <a:rPr lang="en-US" dirty="0" smtClean="0"/>
              <a:t>Emergency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9067800" cy="4530725"/>
          </a:xfrm>
        </p:spPr>
        <p:txBody>
          <a:bodyPr/>
          <a:lstStyle/>
          <a:p>
            <a:r>
              <a:rPr lang="en-US" dirty="0"/>
              <a:t>Please familiarize yourself with the actions to take in case of </a:t>
            </a:r>
            <a:r>
              <a:rPr lang="en-US" dirty="0" smtClean="0"/>
              <a:t>an emergency</a:t>
            </a:r>
            <a:r>
              <a:rPr lang="en-US" dirty="0"/>
              <a:t>. </a:t>
            </a:r>
            <a:endParaRPr lang="en-US" dirty="0" smtClean="0"/>
          </a:p>
          <a:p>
            <a:endParaRPr lang="en-US" sz="400" dirty="0" smtClean="0"/>
          </a:p>
          <a:p>
            <a:r>
              <a:rPr lang="en-US" dirty="0" smtClean="0"/>
              <a:t>The </a:t>
            </a:r>
            <a:r>
              <a:rPr lang="en-US" dirty="0"/>
              <a:t>information can be </a:t>
            </a:r>
            <a:r>
              <a:rPr lang="en-US" dirty="0" smtClean="0"/>
              <a:t>found at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://prepare.fullerton.edu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10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229600" cy="1139825"/>
          </a:xfrm>
        </p:spPr>
        <p:txBody>
          <a:bodyPr/>
          <a:lstStyle/>
          <a:p>
            <a:r>
              <a:rPr lang="en-US" dirty="0"/>
              <a:t>Disabled Student </a:t>
            </a:r>
            <a:r>
              <a:rPr lang="en-US" dirty="0" smtClean="0"/>
              <a:t>Services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229600" cy="4530725"/>
          </a:xfrm>
        </p:spPr>
        <p:txBody>
          <a:bodyPr/>
          <a:lstStyle/>
          <a:p>
            <a:r>
              <a:rPr lang="en-US" dirty="0"/>
              <a:t>Information for students with disabilities can be found </a:t>
            </a:r>
            <a:r>
              <a:rPr lang="en-US" dirty="0" smtClean="0"/>
              <a:t>at: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://www.fullerton.edu/DSS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08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2084"/>
            <a:ext cx="8229600" cy="1139825"/>
          </a:xfrm>
        </p:spPr>
        <p:txBody>
          <a:bodyPr/>
          <a:lstStyle/>
          <a:p>
            <a:r>
              <a:rPr lang="en-US" dirty="0" smtClean="0"/>
              <a:t>Course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779" y="569496"/>
            <a:ext cx="8839200" cy="4530725"/>
          </a:xfrm>
        </p:spPr>
        <p:txBody>
          <a:bodyPr/>
          <a:lstStyle/>
          <a:p>
            <a:r>
              <a:rPr lang="en-US" dirty="0" smtClean="0"/>
              <a:t>Course: </a:t>
            </a:r>
            <a:r>
              <a:rPr lang="en-US" dirty="0" smtClean="0">
                <a:solidFill>
                  <a:srgbClr val="FF0000"/>
                </a:solidFill>
              </a:rPr>
              <a:t>CS-351 </a:t>
            </a:r>
            <a:r>
              <a:rPr lang="en-US" dirty="0" smtClean="0">
                <a:solidFill>
                  <a:schemeClr val="tx1"/>
                </a:solidFill>
              </a:rPr>
              <a:t>(3 credits)</a:t>
            </a:r>
          </a:p>
          <a:p>
            <a:endParaRPr lang="en-US" sz="400" dirty="0" smtClean="0"/>
          </a:p>
          <a:p>
            <a:pPr lvl="1"/>
            <a:r>
              <a:rPr lang="en-US" dirty="0" smtClean="0"/>
              <a:t>Time and place:</a:t>
            </a:r>
          </a:p>
          <a:p>
            <a:pPr lvl="1"/>
            <a:endParaRPr lang="en-US" dirty="0" smtClean="0"/>
          </a:p>
          <a:p>
            <a:pPr marL="1244342" lvl="3" indent="0">
              <a:buNone/>
            </a:pPr>
            <a:endParaRPr lang="en-US" sz="400" dirty="0"/>
          </a:p>
          <a:p>
            <a:pPr marL="1244342" lvl="3" indent="0">
              <a:buNone/>
            </a:pPr>
            <a:endParaRPr lang="en-US" sz="400" dirty="0"/>
          </a:p>
          <a:p>
            <a:pPr marL="1244342" lvl="3" indent="0">
              <a:buNone/>
            </a:pPr>
            <a:endParaRPr lang="en-US" sz="400" dirty="0"/>
          </a:p>
          <a:p>
            <a:pPr marL="1244342" lvl="3" indent="0">
              <a:buNone/>
            </a:pPr>
            <a:endParaRPr lang="en-US" sz="400" dirty="0"/>
          </a:p>
          <a:p>
            <a:pPr marL="1244342" lvl="3" indent="0">
              <a:buNone/>
            </a:pPr>
            <a:endParaRPr lang="en-US" sz="400" dirty="0"/>
          </a:p>
          <a:p>
            <a:pPr marL="1244342" lvl="3" indent="0">
              <a:buNone/>
            </a:pPr>
            <a:endParaRPr lang="en-US" sz="400" dirty="0"/>
          </a:p>
          <a:p>
            <a:pPr marL="1244342" lvl="3" indent="0">
              <a:buNone/>
            </a:pPr>
            <a:endParaRPr lang="en-US" sz="400" dirty="0"/>
          </a:p>
          <a:p>
            <a:pPr marL="1244342" lvl="3" indent="0">
              <a:buNone/>
            </a:pPr>
            <a:endParaRPr lang="en-US" sz="400" dirty="0"/>
          </a:p>
          <a:p>
            <a:pPr marL="1244342" lvl="3" indent="0">
              <a:buNone/>
            </a:pPr>
            <a:endParaRPr lang="en-US" sz="400" dirty="0"/>
          </a:p>
          <a:p>
            <a:pPr marL="1244342" lvl="3" indent="0">
              <a:buNone/>
            </a:pPr>
            <a:endParaRPr lang="en-US" sz="400" dirty="0"/>
          </a:p>
          <a:p>
            <a:pPr marL="1244342" lvl="3" indent="0">
              <a:buNone/>
            </a:pPr>
            <a:endParaRPr lang="en-US" sz="400" dirty="0"/>
          </a:p>
          <a:p>
            <a:pPr marL="1244342" lvl="3" indent="0">
              <a:buNone/>
            </a:pPr>
            <a:endParaRPr lang="en-US" sz="400" dirty="0"/>
          </a:p>
          <a:p>
            <a:pPr marL="1244342" lvl="3" indent="0">
              <a:buNone/>
            </a:pPr>
            <a:endParaRPr lang="en-US" sz="400" dirty="0"/>
          </a:p>
          <a:p>
            <a:pPr marL="1244342" lvl="3" indent="0">
              <a:buNone/>
            </a:pPr>
            <a:endParaRPr lang="en-US" sz="400" dirty="0"/>
          </a:p>
          <a:p>
            <a:pPr marL="1244342" lvl="3" indent="0">
              <a:buNone/>
            </a:pPr>
            <a:endParaRPr lang="en-US" sz="400" dirty="0"/>
          </a:p>
          <a:p>
            <a:pPr marL="1244342" lvl="3" indent="0">
              <a:buNone/>
            </a:pPr>
            <a:endParaRPr lang="en-US" sz="400" dirty="0"/>
          </a:p>
          <a:p>
            <a:pPr marL="1244342" lvl="3" indent="0">
              <a:buNone/>
            </a:pPr>
            <a:endParaRPr lang="en-US" sz="400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Course </a:t>
            </a:r>
            <a:r>
              <a:rPr lang="en-US" dirty="0"/>
              <a:t>Website: </a:t>
            </a:r>
            <a:r>
              <a:rPr lang="en-US" dirty="0" smtClean="0"/>
              <a:t>Titanium</a:t>
            </a:r>
          </a:p>
          <a:p>
            <a:pPr lvl="1"/>
            <a:endParaRPr lang="en-US" sz="400" dirty="0" smtClean="0"/>
          </a:p>
          <a:p>
            <a:r>
              <a:rPr lang="en-US" dirty="0" smtClean="0"/>
              <a:t>Instructor: </a:t>
            </a:r>
            <a:r>
              <a:rPr lang="en-US" dirty="0">
                <a:solidFill>
                  <a:srgbClr val="FF0000"/>
                </a:solidFill>
              </a:rPr>
              <a:t>Mikhail I. </a:t>
            </a:r>
            <a:r>
              <a:rPr lang="en-US" dirty="0" err="1" smtClean="0">
                <a:solidFill>
                  <a:srgbClr val="FF0000"/>
                </a:solidFill>
              </a:rPr>
              <a:t>Gofman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sz="400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Email: </a:t>
            </a:r>
            <a:r>
              <a:rPr lang="en-US" dirty="0" smtClean="0">
                <a:solidFill>
                  <a:srgbClr val="3333FF"/>
                </a:solidFill>
                <a:hlinkClick r:id="rId2"/>
              </a:rPr>
              <a:t>mgofman@fullerton.edu</a:t>
            </a:r>
            <a:endParaRPr lang="en-US" dirty="0" smtClean="0">
              <a:solidFill>
                <a:srgbClr val="3333FF"/>
              </a:solidFill>
            </a:endParaRPr>
          </a:p>
          <a:p>
            <a:pPr lvl="1"/>
            <a:endParaRPr lang="en-US" sz="400" dirty="0">
              <a:solidFill>
                <a:srgbClr val="3333FF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Phone</a:t>
            </a:r>
            <a:r>
              <a:rPr lang="en-US" dirty="0" smtClean="0">
                <a:solidFill>
                  <a:schemeClr val="tx1"/>
                </a:solidFill>
              </a:rPr>
              <a:t>: (</a:t>
            </a:r>
            <a:r>
              <a:rPr lang="en-US" dirty="0">
                <a:solidFill>
                  <a:schemeClr val="tx1"/>
                </a:solidFill>
              </a:rPr>
              <a:t>657) 278-7304 (office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lvl="1"/>
            <a:endParaRPr lang="en-US" sz="400" dirty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Office: CS-548</a:t>
            </a:r>
          </a:p>
          <a:p>
            <a:pPr lvl="1"/>
            <a:endParaRPr lang="en-US" sz="400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rgbClr val="3333FF"/>
                </a:solidFill>
              </a:rPr>
              <a:t>Office Hours: </a:t>
            </a:r>
            <a:r>
              <a:rPr lang="en-US" dirty="0">
                <a:solidFill>
                  <a:schemeClr val="tx1"/>
                </a:solidFill>
              </a:rPr>
              <a:t>TR </a:t>
            </a:r>
            <a:r>
              <a:rPr lang="en-US" dirty="0" smtClean="0">
                <a:solidFill>
                  <a:schemeClr val="tx1"/>
                </a:solidFill>
              </a:rPr>
              <a:t>4:00 pm – 5:00 pm, 7:00 pm - 8:00 pm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</a:rPr>
              <a:t>F 7:00 pm – 9:00 pm, and </a:t>
            </a:r>
            <a:r>
              <a:rPr lang="en-US" dirty="0">
                <a:solidFill>
                  <a:schemeClr val="tx1"/>
                </a:solidFill>
              </a:rPr>
              <a:t>by appointment</a:t>
            </a:r>
          </a:p>
          <a:p>
            <a:pPr lvl="1"/>
            <a:endParaRPr lang="en-US" dirty="0">
              <a:solidFill>
                <a:srgbClr val="3333FF"/>
              </a:solidFill>
            </a:endParaRP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441455"/>
              </p:ext>
            </p:extLst>
          </p:nvPr>
        </p:nvGraphicFramePr>
        <p:xfrm>
          <a:off x="609600" y="1752600"/>
          <a:ext cx="7848600" cy="1219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20894"/>
                <a:gridCol w="892190"/>
                <a:gridCol w="2382716"/>
                <a:gridCol w="33528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Place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 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1:00</a:t>
                      </a:r>
                      <a:r>
                        <a:rPr lang="en-US" baseline="0" dirty="0" smtClean="0"/>
                        <a:t> pm – 2:15 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 104</a:t>
                      </a:r>
                      <a:r>
                        <a:rPr lang="en-US" baseline="0" dirty="0" smtClean="0"/>
                        <a:t> – Teaching Lab</a:t>
                      </a:r>
                      <a:endParaRPr lang="en-US" dirty="0"/>
                    </a:p>
                  </a:txBody>
                  <a:tcPr/>
                </a:tc>
              </a:tr>
              <a:tr h="4673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 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2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2:30 pm – 3:45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3" indent="0" algn="l" defTabSz="9142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CS 101 - Self Instruction Lab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251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229600" cy="1139825"/>
          </a:xfrm>
        </p:spPr>
        <p:txBody>
          <a:bodyPr/>
          <a:lstStyle/>
          <a:p>
            <a:r>
              <a:rPr lang="en-US" dirty="0" smtClean="0"/>
              <a:t>Course Syllabus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09600"/>
            <a:ext cx="8229600" cy="4530725"/>
          </a:xfrm>
        </p:spPr>
        <p:txBody>
          <a:bodyPr/>
          <a:lstStyle/>
          <a:p>
            <a:r>
              <a:rPr lang="en-US" dirty="0" smtClean="0"/>
              <a:t>You are </a:t>
            </a:r>
            <a:r>
              <a:rPr lang="en-US" dirty="0" smtClean="0">
                <a:solidFill>
                  <a:srgbClr val="3333FF"/>
                </a:solidFill>
              </a:rPr>
              <a:t>required </a:t>
            </a:r>
            <a:r>
              <a:rPr lang="en-US" dirty="0" smtClean="0"/>
              <a:t>to read the syllabus!</a:t>
            </a:r>
          </a:p>
          <a:p>
            <a:endParaRPr lang="en-US" sz="400" dirty="0" smtClean="0"/>
          </a:p>
          <a:p>
            <a:r>
              <a:rPr lang="en-US" dirty="0" smtClean="0"/>
              <a:t>A copy of the syllabus is available on Titanium.</a:t>
            </a:r>
          </a:p>
          <a:p>
            <a:endParaRPr lang="en-US" sz="400" dirty="0"/>
          </a:p>
          <a:p>
            <a:r>
              <a:rPr lang="en-US" dirty="0" smtClean="0"/>
              <a:t>If something is not clear, </a:t>
            </a:r>
            <a:r>
              <a:rPr lang="en-US" dirty="0" smtClean="0">
                <a:solidFill>
                  <a:srgbClr val="3333FF"/>
                </a:solidFill>
              </a:rPr>
              <a:t>ask</a:t>
            </a:r>
            <a:r>
              <a:rPr lang="en-US" dirty="0" smtClean="0"/>
              <a:t> the instructor.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FFFFFF"/>
                </a:solidFill>
              </a:rPr>
              <a:t>Preserving Confidentiality in Virtual Machine Checkpointing and Role Based Access Control</a:t>
            </a:r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74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524001"/>
            <a:ext cx="8686800" cy="2076450"/>
          </a:xfrm>
        </p:spPr>
        <p:txBody>
          <a:bodyPr/>
          <a:lstStyle/>
          <a:p>
            <a:pPr algn="ctr"/>
            <a:r>
              <a:rPr lang="en-US" dirty="0"/>
              <a:t>Introduction to Operating Systems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914400"/>
          </a:xfrm>
        </p:spPr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Silberschatz</a:t>
            </a:r>
            <a:r>
              <a:rPr lang="en-US" dirty="0" smtClean="0">
                <a:solidFill>
                  <a:srgbClr val="FF0000"/>
                </a:solidFill>
              </a:rPr>
              <a:t> Chapter 1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08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1139825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229600" cy="4530725"/>
          </a:xfrm>
        </p:spPr>
        <p:txBody>
          <a:bodyPr/>
          <a:lstStyle/>
          <a:p>
            <a:r>
              <a:rPr lang="en-US" dirty="0" smtClean="0"/>
              <a:t>Operating Systems, what are they? What do they do?</a:t>
            </a:r>
            <a:endParaRPr lang="en-US" sz="400" dirty="0" smtClean="0"/>
          </a:p>
          <a:p>
            <a:endParaRPr lang="en-US" sz="400" dirty="0" smtClean="0"/>
          </a:p>
          <a:p>
            <a:r>
              <a:rPr lang="en-US" dirty="0" smtClean="0"/>
              <a:t>Computer organization fundamentals</a:t>
            </a:r>
          </a:p>
          <a:p>
            <a:endParaRPr lang="en-US" sz="400" dirty="0" smtClean="0"/>
          </a:p>
          <a:p>
            <a:r>
              <a:rPr lang="en-US" dirty="0" smtClean="0"/>
              <a:t>Operating System Functions</a:t>
            </a:r>
          </a:p>
          <a:p>
            <a:endParaRPr lang="en-US" sz="400" dirty="0" smtClean="0"/>
          </a:p>
          <a:p>
            <a:r>
              <a:rPr lang="en-US" dirty="0" smtClean="0"/>
              <a:t>Process Management</a:t>
            </a:r>
          </a:p>
          <a:p>
            <a:endParaRPr lang="en-US" sz="400" dirty="0" smtClean="0"/>
          </a:p>
          <a:p>
            <a:r>
              <a:rPr lang="en-US" dirty="0" smtClean="0"/>
              <a:t>Memory Management</a:t>
            </a:r>
          </a:p>
          <a:p>
            <a:endParaRPr lang="en-US" sz="400" dirty="0" smtClean="0"/>
          </a:p>
          <a:p>
            <a:r>
              <a:rPr lang="en-US" dirty="0" smtClean="0"/>
              <a:t>Storage Management</a:t>
            </a:r>
          </a:p>
          <a:p>
            <a:endParaRPr lang="en-US" sz="400" dirty="0" smtClean="0"/>
          </a:p>
          <a:p>
            <a:r>
              <a:rPr lang="en-US" dirty="0" smtClean="0"/>
              <a:t>I/O Management</a:t>
            </a:r>
          </a:p>
          <a:p>
            <a:endParaRPr lang="en-US" sz="400" dirty="0" smtClean="0"/>
          </a:p>
          <a:p>
            <a:r>
              <a:rPr lang="en-US" dirty="0" smtClean="0"/>
              <a:t>Protection and Security</a:t>
            </a:r>
          </a:p>
          <a:p>
            <a:endParaRPr lang="en-US" sz="400" dirty="0" smtClean="0"/>
          </a:p>
          <a:p>
            <a:r>
              <a:rPr lang="en-US" dirty="0" smtClean="0"/>
              <a:t>Distributed Systems</a:t>
            </a:r>
          </a:p>
          <a:p>
            <a:endParaRPr lang="en-US" sz="400" dirty="0" smtClean="0"/>
          </a:p>
          <a:p>
            <a:r>
              <a:rPr lang="en-US" dirty="0" smtClean="0"/>
              <a:t>Special Purpose Operating Systems </a:t>
            </a:r>
          </a:p>
          <a:p>
            <a:endParaRPr lang="en-US" sz="400" dirty="0" smtClean="0"/>
          </a:p>
          <a:p>
            <a:r>
              <a:rPr lang="en-US" dirty="0" smtClean="0"/>
              <a:t>Computing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59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229600" cy="1139825"/>
          </a:xfrm>
        </p:spPr>
        <p:txBody>
          <a:bodyPr/>
          <a:lstStyle/>
          <a:p>
            <a:r>
              <a:rPr lang="en-US" dirty="0" smtClean="0"/>
              <a:t>What is an Operating System?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534400" cy="4530725"/>
          </a:xfrm>
        </p:spPr>
        <p:txBody>
          <a:bodyPr/>
          <a:lstStyle/>
          <a:p>
            <a:r>
              <a:rPr lang="en-US" dirty="0" smtClean="0"/>
              <a:t>A program that: </a:t>
            </a:r>
          </a:p>
          <a:p>
            <a:endParaRPr lang="en-US" sz="400" dirty="0" smtClean="0"/>
          </a:p>
          <a:p>
            <a:pPr lvl="1"/>
            <a:r>
              <a:rPr lang="en-US" dirty="0"/>
              <a:t>R</a:t>
            </a:r>
            <a:r>
              <a:rPr lang="en-US" dirty="0" smtClean="0"/>
              <a:t>uns at all times (a.k.a. a resident monitor, a.k.a. kernel)</a:t>
            </a:r>
          </a:p>
          <a:p>
            <a:pPr lvl="1"/>
            <a:endParaRPr lang="en-US" sz="400" dirty="0" smtClean="0"/>
          </a:p>
          <a:p>
            <a:pPr lvl="1"/>
            <a:r>
              <a:rPr lang="en-US" dirty="0" smtClean="0"/>
              <a:t>Manages computer’s hardware resources.</a:t>
            </a:r>
          </a:p>
          <a:p>
            <a:pPr lvl="1"/>
            <a:endParaRPr lang="en-US" sz="400" dirty="0" smtClean="0"/>
          </a:p>
          <a:p>
            <a:pPr lvl="1"/>
            <a:r>
              <a:rPr lang="en-US" dirty="0"/>
              <a:t>P</a:t>
            </a:r>
            <a:r>
              <a:rPr lang="en-US" dirty="0" smtClean="0"/>
              <a:t>rovides basis for application programs.</a:t>
            </a:r>
          </a:p>
          <a:p>
            <a:pPr lvl="1"/>
            <a:endParaRPr lang="en-US" sz="400" dirty="0" smtClean="0"/>
          </a:p>
          <a:p>
            <a:pPr lvl="1"/>
            <a:r>
              <a:rPr lang="en-US" dirty="0"/>
              <a:t>A</a:t>
            </a:r>
            <a:r>
              <a:rPr lang="en-US" dirty="0" smtClean="0"/>
              <a:t>cts as an intermediary between user and hardware.</a:t>
            </a:r>
          </a:p>
          <a:p>
            <a:pPr lvl="1"/>
            <a:endParaRPr lang="en-US" sz="400" dirty="0" smtClean="0"/>
          </a:p>
          <a:p>
            <a:pPr lvl="1"/>
            <a:r>
              <a:rPr lang="en-US" dirty="0" smtClean="0"/>
              <a:t>No completely adequate definition. </a:t>
            </a:r>
          </a:p>
          <a:p>
            <a:pPr lvl="1"/>
            <a:endParaRPr lang="en-US" dirty="0"/>
          </a:p>
          <a:p>
            <a:r>
              <a:rPr lang="en-US" dirty="0" smtClean="0"/>
              <a:t>Why do we need operating systems?</a:t>
            </a:r>
          </a:p>
          <a:p>
            <a:endParaRPr lang="en-US" sz="400" dirty="0" smtClean="0"/>
          </a:p>
          <a:p>
            <a:pPr lvl="1"/>
            <a:r>
              <a:rPr lang="en-US" dirty="0"/>
              <a:t>I</a:t>
            </a:r>
            <a:r>
              <a:rPr lang="en-US" dirty="0" smtClean="0"/>
              <a:t>ncrease the </a:t>
            </a:r>
            <a:r>
              <a:rPr lang="en-US" dirty="0" smtClean="0">
                <a:solidFill>
                  <a:srgbClr val="3333FF"/>
                </a:solidFill>
              </a:rPr>
              <a:t>usability</a:t>
            </a:r>
            <a:r>
              <a:rPr lang="en-US" dirty="0" smtClean="0"/>
              <a:t> of computers.</a:t>
            </a:r>
          </a:p>
          <a:p>
            <a:pPr lvl="1"/>
            <a:endParaRPr lang="en-US" sz="400" dirty="0" smtClean="0"/>
          </a:p>
          <a:p>
            <a:pPr lvl="1"/>
            <a:r>
              <a:rPr lang="en-US" dirty="0">
                <a:solidFill>
                  <a:srgbClr val="3333FF"/>
                </a:solidFill>
              </a:rPr>
              <a:t>S</a:t>
            </a:r>
            <a:r>
              <a:rPr lang="en-US" dirty="0" smtClean="0">
                <a:solidFill>
                  <a:srgbClr val="3333FF"/>
                </a:solidFill>
              </a:rPr>
              <a:t>implify</a:t>
            </a:r>
            <a:r>
              <a:rPr lang="en-US" dirty="0" smtClean="0"/>
              <a:t> problem solving.</a:t>
            </a:r>
          </a:p>
          <a:p>
            <a:pPr lvl="1"/>
            <a:endParaRPr lang="en-US" sz="400" dirty="0" smtClean="0"/>
          </a:p>
        </p:txBody>
      </p:sp>
    </p:spTree>
    <p:extLst>
      <p:ext uri="{BB962C8B-B14F-4D97-AF65-F5344CB8AC3E}">
        <p14:creationId xmlns:p14="http://schemas.microsoft.com/office/powerpoint/2010/main" val="97377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22917"/>
            <a:ext cx="8229600" cy="1139825"/>
          </a:xfrm>
        </p:spPr>
        <p:txBody>
          <a:bodyPr/>
          <a:lstStyle/>
          <a:p>
            <a:r>
              <a:rPr lang="en-US" dirty="0" smtClean="0"/>
              <a:t>The Diversity of Operating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5658"/>
            <a:ext cx="8229600" cy="4530725"/>
          </a:xfrm>
        </p:spPr>
        <p:txBody>
          <a:bodyPr/>
          <a:lstStyle/>
          <a:p>
            <a:endParaRPr lang="en-US"/>
          </a:p>
        </p:txBody>
      </p:sp>
      <p:pic>
        <p:nvPicPr>
          <p:cNvPr id="1026" name="Picture 2" descr="http://t0.gstatic.com/images?q=tbn:ANd9GcS78PYNkMlRIEiryTJwmThbnLrVzD0kQrSd50drOgJkCdVNC-vbgA&amp;t=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15" t="3907" r="14419" b="11111"/>
          <a:stretch/>
        </p:blipFill>
        <p:spPr bwMode="auto">
          <a:xfrm>
            <a:off x="228600" y="794656"/>
            <a:ext cx="1436915" cy="1894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t-x-2.com/wp-content/uploads/2010/03/windows7-tapping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7" t="12030" r="4473" b="16106"/>
          <a:stretch/>
        </p:blipFill>
        <p:spPr bwMode="auto">
          <a:xfrm>
            <a:off x="2133600" y="685800"/>
            <a:ext cx="3048000" cy="220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androidxiphone.com/wp-content/uploads/2012/02/Ubuntu-For-Android-Linux-System-Desktop-Computer-About-The-Smartphone1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7" r="7375" b="3504"/>
          <a:stretch/>
        </p:blipFill>
        <p:spPr bwMode="auto">
          <a:xfrm>
            <a:off x="5654900" y="788669"/>
            <a:ext cx="2803300" cy="222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blogcdn.com/www.engadget.com/media/2010/07/10x0705o91b341lg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0" r="6476" b="7769"/>
          <a:stretch/>
        </p:blipFill>
        <p:spPr bwMode="auto">
          <a:xfrm>
            <a:off x="533400" y="2971797"/>
            <a:ext cx="2481943" cy="1779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unitedautorental-ontario.com/gps-navigation-system-4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230934"/>
            <a:ext cx="2142225" cy="1621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redorbit.com/media/uploads/2011/03/4fe27a79cf93fd9686ba2697a89264461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442" y="3156856"/>
            <a:ext cx="2441158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www.nasa.gov/images/content/482680main_PIA09201-full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17" y="4852905"/>
            <a:ext cx="3109912" cy="185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static.ddmcdn.com/gif/mri-10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600" y="5018726"/>
            <a:ext cx="2558600" cy="1701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371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229600" cy="1139825"/>
          </a:xfrm>
        </p:spPr>
        <p:txBody>
          <a:bodyPr/>
          <a:lstStyle/>
          <a:p>
            <a:r>
              <a:rPr lang="en-US" dirty="0" smtClean="0"/>
              <a:t>OS’s Place in the Overall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975" y="685800"/>
            <a:ext cx="8607425" cy="4530725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Components of a computer system: </a:t>
            </a:r>
            <a:r>
              <a:rPr lang="en-US" dirty="0" smtClean="0">
                <a:solidFill>
                  <a:srgbClr val="3333FF"/>
                </a:solidFill>
              </a:rPr>
              <a:t>application programs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3333FF"/>
                </a:solidFill>
              </a:rPr>
              <a:t>operating system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rgbClr val="3333FF"/>
                </a:solidFill>
              </a:rPr>
              <a:t>computer hardware.</a:t>
            </a:r>
            <a:endParaRPr lang="en-US" dirty="0">
              <a:solidFill>
                <a:srgbClr val="3333FF"/>
              </a:solidFill>
            </a:endParaRPr>
          </a:p>
        </p:txBody>
      </p:sp>
      <p:sp>
        <p:nvSpPr>
          <p:cNvPr id="6" name="AutoShape 5" descr="http://dc401.4shared.com/doc/7gWUpb6h/preview00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7" descr="http://dc401.4shared.com/doc/7gWUpb6h/preview002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55576" y="3086100"/>
            <a:ext cx="8683624" cy="2159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146174" y="4165600"/>
            <a:ext cx="6702425" cy="15113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981200" y="4902200"/>
            <a:ext cx="4648200" cy="1117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362200" y="3854966"/>
            <a:ext cx="434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System and application programs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199606" y="4425434"/>
            <a:ext cx="22113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Operating System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209800" y="5029200"/>
            <a:ext cx="441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Hardware (CPU, memory I/O devices)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612775" y="1828800"/>
            <a:ext cx="1139825" cy="685800"/>
          </a:xfrm>
          <a:prstGeom prst="roundRect">
            <a:avLst/>
          </a:prstGeom>
          <a:gradFill>
            <a:gsLst>
              <a:gs pos="0">
                <a:srgbClr val="C9A6E4"/>
              </a:gs>
              <a:gs pos="35000">
                <a:srgbClr val="F1D2FE"/>
              </a:gs>
              <a:gs pos="100000">
                <a:srgbClr val="F9E8FE"/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</a:p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2644775" y="1828800"/>
            <a:ext cx="1139825" cy="685800"/>
          </a:xfrm>
          <a:prstGeom prst="roundRect">
            <a:avLst/>
          </a:prstGeom>
          <a:gradFill>
            <a:gsLst>
              <a:gs pos="0">
                <a:srgbClr val="C9A6E4"/>
              </a:gs>
              <a:gs pos="35000">
                <a:srgbClr val="F1D2FE"/>
              </a:gs>
              <a:gs pos="100000">
                <a:srgbClr val="F9E8FE"/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</a:p>
          <a:p>
            <a:pPr algn="ctr"/>
            <a:r>
              <a:rPr lang="en-US" dirty="0"/>
              <a:t>2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4727575" y="1828800"/>
            <a:ext cx="1139825" cy="685800"/>
          </a:xfrm>
          <a:prstGeom prst="roundRect">
            <a:avLst/>
          </a:prstGeom>
          <a:gradFill>
            <a:gsLst>
              <a:gs pos="0">
                <a:srgbClr val="C9A6E4"/>
              </a:gs>
              <a:gs pos="35000">
                <a:srgbClr val="F1D2FE"/>
              </a:gs>
              <a:gs pos="100000">
                <a:srgbClr val="F9E8FE"/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</a:p>
          <a:p>
            <a:pPr algn="ctr"/>
            <a:r>
              <a:rPr lang="en-US" dirty="0"/>
              <a:t>3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200900" y="1828800"/>
            <a:ext cx="1139825" cy="685800"/>
          </a:xfrm>
          <a:prstGeom prst="roundRect">
            <a:avLst/>
          </a:prstGeom>
          <a:gradFill>
            <a:gsLst>
              <a:gs pos="0">
                <a:srgbClr val="C9A6E4"/>
              </a:gs>
              <a:gs pos="35000">
                <a:srgbClr val="F1D2FE"/>
              </a:gs>
              <a:gs pos="100000">
                <a:srgbClr val="F9E8FE"/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</a:p>
          <a:p>
            <a:pPr algn="ctr"/>
            <a:r>
              <a:rPr lang="en-US" dirty="0"/>
              <a:t>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477000" y="1955800"/>
            <a:ext cx="914400" cy="571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…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4" idx="2"/>
          </p:cNvCxnSpPr>
          <p:nvPr/>
        </p:nvCxnSpPr>
        <p:spPr>
          <a:xfrm flipH="1">
            <a:off x="1182687" y="2514600"/>
            <a:ext cx="1" cy="571500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3276600" y="2514600"/>
            <a:ext cx="1" cy="571500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5334000" y="2514600"/>
            <a:ext cx="1" cy="571500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7772399" y="2514600"/>
            <a:ext cx="1" cy="571500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28600" y="3059668"/>
            <a:ext cx="162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Application 1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438400" y="3048000"/>
            <a:ext cx="162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Application 2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635500" y="3048000"/>
            <a:ext cx="162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Application 3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6985000" y="3048000"/>
            <a:ext cx="162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Application n</a:t>
            </a:r>
            <a:endParaRPr lang="en-US" dirty="0"/>
          </a:p>
        </p:txBody>
      </p:sp>
      <p:pic>
        <p:nvPicPr>
          <p:cNvPr id="2060" name="Picture 12" descr="http://askyourpc.com/media/blogs/a/images_2/cpu_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5389562"/>
            <a:ext cx="666750" cy="60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://png-1.findicons.com/files/icons/1684/ravenna/128/memo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663" y="5334000"/>
            <a:ext cx="760413" cy="76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http://cdn1.iconfinder.com/data/icons/Primo_Icons/PNG/128x128/keyboar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5232400"/>
            <a:ext cx="787400" cy="7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AutoShape 18" descr="http://icons.iconarchive.com/icons/media-design/hydropro-hardware/512/HP-Mouse-icon.png"/>
          <p:cNvSpPr>
            <a:spLocks noChangeAspect="1" noChangeArrowheads="1"/>
          </p:cNvSpPr>
          <p:nvPr/>
        </p:nvSpPr>
        <p:spPr bwMode="auto">
          <a:xfrm>
            <a:off x="155575" y="-2338388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68" name="Picture 20" descr="http://icons.iconarchive.com/icons/media-design/hydropro-hardware/512/HP-Mouse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787" y="5422900"/>
            <a:ext cx="533399" cy="53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http://t2.gstatic.com/images?q=tbn:ANd9GcQ2nMQTaZEfWRdhmbqOX3MrrpVzrY92NWWCQotPHTLyuwyBa2UPhg&amp;t=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5384801"/>
            <a:ext cx="571499" cy="57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http://www.freepsdfile.com/wp-content/uploads/2012/02/Windows-8-Logo-PSD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425434"/>
            <a:ext cx="855304" cy="889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http://t1.gstatic.com/images?q=tbn:ANd9GcRklxgVPB30HFOTLaAPOC7KeFSu4fL_oj6BcX5XNmbauZjliBBq&amp;t=1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6" t="9043" r="9804" b="12527"/>
          <a:stretch/>
        </p:blipFill>
        <p:spPr bwMode="auto">
          <a:xfrm>
            <a:off x="901700" y="3403084"/>
            <a:ext cx="520655" cy="49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30" descr="http://people.mozilla.com/%7Efaaborg/files/shiretoko/firefoxIcon/firefox-512-noshadow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364" y="3355577"/>
            <a:ext cx="477045" cy="477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 descr="http://www.deviantart.com/download/105430498/World_of_Warcraft_WotlK_Icon_by_YumeKimino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138" y="3337053"/>
            <a:ext cx="628908" cy="628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2" name="Picture 34" descr="http://www.geek.com/wp-content/uploads/2010/01/VLC-media-player-icon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515" y="3342877"/>
            <a:ext cx="673885" cy="67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4" name="Picture 36" descr="https://encrypted-tbn2.google.com/images?q=tbn:ANd9GcSOGDtb7Ywg5kR7kx0Ao5S59OmDuGcXosvhYf2egt-DNhK6pPLW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01" r="18045"/>
          <a:stretch/>
        </p:blipFill>
        <p:spPr bwMode="auto">
          <a:xfrm>
            <a:off x="1790700" y="1676400"/>
            <a:ext cx="520700" cy="84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6" name="Picture 38" descr="http://icons.iconarchive.com/icons/visualpharm/must-have/256/User-icon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047" y="1689636"/>
            <a:ext cx="913328" cy="913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8" name="Picture 40" descr="Female User Icon Clip Art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661080"/>
            <a:ext cx="853520" cy="853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0" name="Picture 42" descr="http://b.dryicons.com/images/icon_sets/shine_icon_set/png/256x256/female_business_user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0392" y="1689636"/>
            <a:ext cx="922338" cy="922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28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1139825"/>
          </a:xfrm>
        </p:spPr>
        <p:txBody>
          <a:bodyPr/>
          <a:lstStyle/>
          <a:p>
            <a:r>
              <a:rPr lang="en-US" dirty="0"/>
              <a:t>What does an operating system do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839200" cy="4530725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Overall: </a:t>
            </a:r>
            <a:r>
              <a:rPr lang="en-US" dirty="0" smtClean="0">
                <a:solidFill>
                  <a:schemeClr val="tx1"/>
                </a:solidFill>
              </a:rPr>
              <a:t>provides the means for </a:t>
            </a:r>
            <a:r>
              <a:rPr lang="en-US" dirty="0" smtClean="0">
                <a:solidFill>
                  <a:srgbClr val="3333FF"/>
                </a:solidFill>
              </a:rPr>
              <a:t>proper use </a:t>
            </a:r>
            <a:r>
              <a:rPr lang="en-US" dirty="0" smtClean="0">
                <a:solidFill>
                  <a:schemeClr val="tx1"/>
                </a:solidFill>
              </a:rPr>
              <a:t>of system resources </a:t>
            </a:r>
            <a:r>
              <a:rPr lang="en-US" smtClean="0">
                <a:solidFill>
                  <a:schemeClr val="tx1"/>
                </a:solidFill>
              </a:rPr>
              <a:t>e.g., </a:t>
            </a:r>
            <a:r>
              <a:rPr lang="en-US" dirty="0" smtClean="0">
                <a:solidFill>
                  <a:schemeClr val="tx1"/>
                </a:solidFill>
              </a:rPr>
              <a:t>hardware, software, and data.</a:t>
            </a:r>
          </a:p>
          <a:p>
            <a:endParaRPr lang="en-US" sz="400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Similar to a </a:t>
            </a:r>
            <a:r>
              <a:rPr lang="en-US" dirty="0" smtClean="0">
                <a:solidFill>
                  <a:srgbClr val="3333FF"/>
                </a:solidFill>
              </a:rPr>
              <a:t>government,</a:t>
            </a:r>
            <a:r>
              <a:rPr lang="en-US" dirty="0" smtClean="0">
                <a:solidFill>
                  <a:schemeClr val="tx1"/>
                </a:solidFill>
              </a:rPr>
              <a:t> OS serves no useful function when by </a:t>
            </a:r>
            <a:r>
              <a:rPr lang="en-US" dirty="0" smtClean="0">
                <a:solidFill>
                  <a:srgbClr val="3333FF"/>
                </a:solidFill>
              </a:rPr>
              <a:t>itself</a:t>
            </a:r>
            <a:r>
              <a:rPr lang="en-US" dirty="0" smtClean="0">
                <a:solidFill>
                  <a:schemeClr val="tx1"/>
                </a:solidFill>
              </a:rPr>
              <a:t>. It only provides an environment in which </a:t>
            </a:r>
            <a:r>
              <a:rPr lang="en-US" dirty="0" smtClean="0">
                <a:solidFill>
                  <a:srgbClr val="3333FF"/>
                </a:solidFill>
              </a:rPr>
              <a:t>user programs </a:t>
            </a:r>
            <a:r>
              <a:rPr lang="en-US" dirty="0" smtClean="0">
                <a:solidFill>
                  <a:schemeClr val="tx1"/>
                </a:solidFill>
              </a:rPr>
              <a:t>can do useful work.</a:t>
            </a:r>
          </a:p>
          <a:p>
            <a:pPr lvl="1"/>
            <a:endParaRPr lang="en-US" sz="400" dirty="0" smtClean="0">
              <a:solidFill>
                <a:srgbClr val="FF0000"/>
              </a:solidFill>
            </a:endParaRPr>
          </a:p>
          <a:p>
            <a:pPr marL="414252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650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1139825"/>
          </a:xfrm>
        </p:spPr>
        <p:txBody>
          <a:bodyPr/>
          <a:lstStyle/>
          <a:p>
            <a:r>
              <a:rPr lang="en-US" dirty="0"/>
              <a:t>What does an operating system do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09600"/>
            <a:ext cx="8516620" cy="4530725"/>
          </a:xfrm>
        </p:spPr>
        <p:txBody>
          <a:bodyPr/>
          <a:lstStyle/>
          <a:p>
            <a:pPr lvl="1"/>
            <a:endParaRPr lang="en-US" sz="400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Users</a:t>
            </a:r>
            <a:r>
              <a:rPr lang="en-US" dirty="0" smtClean="0">
                <a:solidFill>
                  <a:schemeClr val="tx1"/>
                </a:solidFill>
              </a:rPr>
              <a:t> and </a:t>
            </a:r>
            <a:r>
              <a:rPr lang="en-US" dirty="0" smtClean="0">
                <a:solidFill>
                  <a:srgbClr val="FF0000"/>
                </a:solidFill>
              </a:rPr>
              <a:t>computers</a:t>
            </a:r>
            <a:r>
              <a:rPr lang="en-US" dirty="0" smtClean="0">
                <a:solidFill>
                  <a:schemeClr val="tx1"/>
                </a:solidFill>
              </a:rPr>
              <a:t> perceive the OS </a:t>
            </a:r>
            <a:r>
              <a:rPr lang="en-US" dirty="0" smtClean="0">
                <a:solidFill>
                  <a:srgbClr val="FF0000"/>
                </a:solidFill>
              </a:rPr>
              <a:t>differently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endParaRPr lang="en-US" sz="400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User perspective of OS: </a:t>
            </a:r>
            <a:r>
              <a:rPr lang="en-US" dirty="0" smtClean="0">
                <a:solidFill>
                  <a:schemeClr val="tx1"/>
                </a:solidFill>
              </a:rPr>
              <a:t>OS is something that makes computers easier to use and simplifies problem solving.</a:t>
            </a:r>
          </a:p>
          <a:p>
            <a:pPr marL="414252" lvl="1" indent="0">
              <a:buNone/>
            </a:pPr>
            <a:endParaRPr lang="en-US" sz="400" dirty="0"/>
          </a:p>
          <a:p>
            <a:pPr lvl="2"/>
            <a:endParaRPr lang="en-US" sz="100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Varies according to how users interact with the system:</a:t>
            </a:r>
          </a:p>
          <a:p>
            <a:pPr lvl="1"/>
            <a:endParaRPr lang="en-US" sz="400" dirty="0" smtClean="0">
              <a:solidFill>
                <a:schemeClr val="tx1"/>
              </a:solidFill>
            </a:endParaRPr>
          </a:p>
          <a:p>
            <a:pPr lvl="2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Example: </a:t>
            </a:r>
            <a:r>
              <a:rPr lang="en-US" dirty="0" smtClean="0">
                <a:solidFill>
                  <a:schemeClr val="tx1"/>
                </a:solidFill>
              </a:rPr>
              <a:t>Most users interact with an OS using a keyboard, monitor, and mouse and a GUI. </a:t>
            </a:r>
          </a:p>
          <a:p>
            <a:pPr lvl="2"/>
            <a:endParaRPr lang="en-US" sz="400" dirty="0" smtClean="0">
              <a:solidFill>
                <a:schemeClr val="tx1"/>
              </a:solidFill>
            </a:endParaRPr>
          </a:p>
          <a:p>
            <a:pPr lvl="3"/>
            <a:r>
              <a:rPr lang="en-US" dirty="0" smtClean="0">
                <a:solidFill>
                  <a:schemeClr val="tx1"/>
                </a:solidFill>
              </a:rPr>
              <a:t>Such systems are designed for </a:t>
            </a:r>
            <a:r>
              <a:rPr lang="en-US" dirty="0" smtClean="0">
                <a:solidFill>
                  <a:srgbClr val="7030A0"/>
                </a:solidFill>
              </a:rPr>
              <a:t>ease of use</a:t>
            </a:r>
            <a:r>
              <a:rPr lang="en-US" dirty="0" smtClean="0">
                <a:solidFill>
                  <a:schemeClr val="tx1"/>
                </a:solidFill>
              </a:rPr>
              <a:t> and performance; strive to maximize productivity (or play).</a:t>
            </a:r>
          </a:p>
          <a:p>
            <a:pPr lvl="2"/>
            <a:endParaRPr lang="en-US" sz="400" dirty="0" smtClean="0">
              <a:solidFill>
                <a:schemeClr val="tx1"/>
              </a:solidFill>
            </a:endParaRPr>
          </a:p>
          <a:p>
            <a:pPr lvl="2"/>
            <a:endParaRPr lang="en-US" sz="100" dirty="0" smtClean="0">
              <a:solidFill>
                <a:schemeClr val="tx1"/>
              </a:solidFill>
            </a:endParaRPr>
          </a:p>
          <a:p>
            <a:pPr lvl="2"/>
            <a:endParaRPr lang="en-US" sz="400" dirty="0" smtClean="0">
              <a:solidFill>
                <a:schemeClr val="tx1"/>
              </a:solidFill>
            </a:endParaRPr>
          </a:p>
          <a:p>
            <a:pPr lvl="2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Example:  </a:t>
            </a:r>
            <a:r>
              <a:rPr lang="en-US" dirty="0" smtClean="0">
                <a:solidFill>
                  <a:schemeClr val="tx1"/>
                </a:solidFill>
              </a:rPr>
              <a:t>Multiple users connect to a mainframe computer using a terminals:</a:t>
            </a:r>
          </a:p>
          <a:p>
            <a:pPr lvl="2"/>
            <a:endParaRPr lang="en-US" sz="400" dirty="0" smtClean="0">
              <a:solidFill>
                <a:schemeClr val="tx1"/>
              </a:solidFill>
            </a:endParaRPr>
          </a:p>
          <a:p>
            <a:pPr lvl="3"/>
            <a:r>
              <a:rPr lang="en-US" dirty="0" smtClean="0">
                <a:solidFill>
                  <a:schemeClr val="tx1"/>
                </a:solidFill>
              </a:rPr>
              <a:t>Such systems are designed to maximize </a:t>
            </a:r>
            <a:r>
              <a:rPr lang="en-US" dirty="0">
                <a:solidFill>
                  <a:srgbClr val="7030A0"/>
                </a:solidFill>
              </a:rPr>
              <a:t>resource utilization </a:t>
            </a:r>
            <a:r>
              <a:rPr lang="en-US" dirty="0" smtClean="0">
                <a:solidFill>
                  <a:schemeClr val="tx1"/>
                </a:solidFill>
              </a:rPr>
              <a:t>and </a:t>
            </a:r>
            <a:r>
              <a:rPr lang="en-US" dirty="0">
                <a:solidFill>
                  <a:srgbClr val="7030A0"/>
                </a:solidFill>
              </a:rPr>
              <a:t>fair sharing </a:t>
            </a:r>
            <a:r>
              <a:rPr lang="en-US" dirty="0" smtClean="0">
                <a:solidFill>
                  <a:schemeClr val="tx1"/>
                </a:solidFill>
              </a:rPr>
              <a:t>of resources among users.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pPr lvl="2"/>
            <a:endParaRPr lang="en-US" sz="200" dirty="0" smtClean="0"/>
          </a:p>
          <a:p>
            <a:pPr marL="776127" lvl="2" indent="0">
              <a:buNone/>
            </a:pPr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5607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1139825"/>
          </a:xfrm>
        </p:spPr>
        <p:txBody>
          <a:bodyPr/>
          <a:lstStyle/>
          <a:p>
            <a:r>
              <a:rPr lang="en-US" dirty="0"/>
              <a:t>What does an operating system do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839200" cy="4530725"/>
          </a:xfrm>
        </p:spPr>
        <p:txBody>
          <a:bodyPr/>
          <a:lstStyle/>
          <a:p>
            <a:pPr lvl="1"/>
            <a:endParaRPr lang="en-US" sz="400" dirty="0" smtClean="0">
              <a:solidFill>
                <a:srgbClr val="FF0000"/>
              </a:solidFill>
            </a:endParaRPr>
          </a:p>
          <a:p>
            <a:pPr lvl="1"/>
            <a:endParaRPr lang="en-US" sz="400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System Perspective:</a:t>
            </a:r>
          </a:p>
          <a:p>
            <a:endParaRPr lang="en-US" sz="400" dirty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3333FF"/>
                </a:solidFill>
              </a:rPr>
              <a:t>Resource allocator: </a:t>
            </a:r>
            <a:r>
              <a:rPr lang="en-US" dirty="0" smtClean="0"/>
              <a:t>allocates and manages hardware resources e.g. CPU time, memory space, disk space, and I/O.</a:t>
            </a:r>
          </a:p>
          <a:p>
            <a:pPr lvl="1"/>
            <a:endParaRPr lang="en-US" sz="400" dirty="0" smtClean="0"/>
          </a:p>
          <a:p>
            <a:pPr lvl="1"/>
            <a:r>
              <a:rPr lang="en-US" dirty="0" smtClean="0">
                <a:solidFill>
                  <a:srgbClr val="3333FF"/>
                </a:solidFill>
              </a:rPr>
              <a:t>Control program: </a:t>
            </a:r>
            <a:r>
              <a:rPr lang="en-US" dirty="0" smtClean="0"/>
              <a:t>manages the execution of user programs.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121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229600" cy="1139825"/>
          </a:xfrm>
        </p:spPr>
        <p:txBody>
          <a:bodyPr/>
          <a:lstStyle/>
          <a:p>
            <a:r>
              <a:rPr lang="en-US" dirty="0" smtClean="0"/>
              <a:t>Process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8839200" cy="4530725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Process: </a:t>
            </a:r>
            <a:r>
              <a:rPr lang="en-US" dirty="0" smtClean="0"/>
              <a:t>a unit of work on the system</a:t>
            </a:r>
          </a:p>
          <a:p>
            <a:r>
              <a:rPr lang="en-US" dirty="0" smtClean="0"/>
              <a:t>Program vs. Process:</a:t>
            </a:r>
          </a:p>
          <a:p>
            <a:endParaRPr lang="en-US" sz="400" dirty="0" smtClean="0"/>
          </a:p>
          <a:p>
            <a:pPr lvl="1"/>
            <a:r>
              <a:rPr lang="en-US" dirty="0" smtClean="0">
                <a:solidFill>
                  <a:srgbClr val="3333FF"/>
                </a:solidFill>
              </a:rPr>
              <a:t>Program: </a:t>
            </a:r>
            <a:r>
              <a:rPr lang="en-US" dirty="0" smtClean="0"/>
              <a:t>is a set of instructions (a passive entity).</a:t>
            </a:r>
          </a:p>
          <a:p>
            <a:pPr lvl="1"/>
            <a:endParaRPr lang="en-US" sz="400" dirty="0" smtClean="0"/>
          </a:p>
          <a:p>
            <a:pPr lvl="1"/>
            <a:r>
              <a:rPr lang="en-US" dirty="0" smtClean="0">
                <a:solidFill>
                  <a:srgbClr val="3333FF"/>
                </a:solidFill>
              </a:rPr>
              <a:t>Process: </a:t>
            </a:r>
            <a:r>
              <a:rPr lang="en-US" dirty="0" smtClean="0"/>
              <a:t>a program in execution (an active entity).</a:t>
            </a:r>
          </a:p>
          <a:p>
            <a:pPr lvl="1"/>
            <a:endParaRPr lang="en-US" sz="400" dirty="0" smtClean="0"/>
          </a:p>
          <a:p>
            <a:r>
              <a:rPr lang="en-US" dirty="0" smtClean="0"/>
              <a:t>Processes require resources to run:</a:t>
            </a:r>
          </a:p>
          <a:p>
            <a:pPr lvl="1"/>
            <a:r>
              <a:rPr lang="en-US" dirty="0" smtClean="0"/>
              <a:t>CPU time</a:t>
            </a:r>
          </a:p>
          <a:p>
            <a:pPr lvl="1"/>
            <a:endParaRPr lang="en-US" sz="400" dirty="0" smtClean="0"/>
          </a:p>
          <a:p>
            <a:pPr lvl="1"/>
            <a:r>
              <a:rPr lang="en-US" dirty="0" smtClean="0"/>
              <a:t>Memory</a:t>
            </a:r>
          </a:p>
          <a:p>
            <a:pPr lvl="1"/>
            <a:endParaRPr lang="en-US" sz="400" dirty="0" smtClean="0"/>
          </a:p>
          <a:p>
            <a:pPr lvl="1"/>
            <a:r>
              <a:rPr lang="en-US" dirty="0" smtClean="0"/>
              <a:t>Files</a:t>
            </a:r>
          </a:p>
          <a:p>
            <a:pPr lvl="1"/>
            <a:endParaRPr lang="en-US" sz="400" dirty="0" smtClean="0"/>
          </a:p>
          <a:p>
            <a:pPr lvl="1"/>
            <a:r>
              <a:rPr lang="en-US" dirty="0" smtClean="0"/>
              <a:t>I/O devices </a:t>
            </a:r>
          </a:p>
          <a:p>
            <a:pPr lvl="1"/>
            <a:endParaRPr lang="en-US" sz="4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69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21285"/>
            <a:ext cx="8229600" cy="1139825"/>
          </a:xfrm>
        </p:spPr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839200" cy="453072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Prior to taking this course, you must either: </a:t>
            </a:r>
          </a:p>
          <a:p>
            <a:pPr lvl="1"/>
            <a:r>
              <a:rPr lang="en-US" dirty="0">
                <a:solidFill>
                  <a:srgbClr val="3333FF"/>
                </a:solidFill>
              </a:rPr>
              <a:t>C</a:t>
            </a:r>
            <a:r>
              <a:rPr lang="en-US" dirty="0" smtClean="0">
                <a:solidFill>
                  <a:srgbClr val="3333FF"/>
                </a:solidFill>
              </a:rPr>
              <a:t>omplete</a:t>
            </a:r>
            <a:r>
              <a:rPr lang="en-US" dirty="0" smtClean="0">
                <a:solidFill>
                  <a:schemeClr val="tx1"/>
                </a:solidFill>
              </a:rPr>
              <a:t> all of the following courses (strictly enforced):</a:t>
            </a:r>
          </a:p>
          <a:p>
            <a:endParaRPr lang="en-US" sz="400" dirty="0" smtClean="0">
              <a:solidFill>
                <a:srgbClr val="3333FF"/>
              </a:solidFill>
            </a:endParaRPr>
          </a:p>
          <a:p>
            <a:pPr lvl="2"/>
            <a:r>
              <a:rPr lang="en-US" dirty="0" smtClean="0">
                <a:solidFill>
                  <a:srgbClr val="3333FF"/>
                </a:solidFill>
              </a:rPr>
              <a:t>CPSC-254</a:t>
            </a:r>
            <a:r>
              <a:rPr lang="en-US" dirty="0">
                <a:solidFill>
                  <a:srgbClr val="3333FF"/>
                </a:solidFill>
              </a:rPr>
              <a:t>: </a:t>
            </a:r>
            <a:r>
              <a:rPr lang="en-US" dirty="0">
                <a:solidFill>
                  <a:schemeClr val="tx1"/>
                </a:solidFill>
              </a:rPr>
              <a:t>UNIX and Open Source Systems</a:t>
            </a:r>
            <a:endParaRPr lang="en-US" sz="400" dirty="0" smtClean="0">
              <a:solidFill>
                <a:schemeClr val="tx1"/>
              </a:solidFill>
            </a:endParaRPr>
          </a:p>
          <a:p>
            <a:pPr lvl="2"/>
            <a:r>
              <a:rPr lang="en-US" dirty="0">
                <a:solidFill>
                  <a:srgbClr val="3333FF"/>
                </a:solidFill>
              </a:rPr>
              <a:t>CPSC </a:t>
            </a:r>
            <a:r>
              <a:rPr lang="en-US" dirty="0" smtClean="0">
                <a:solidFill>
                  <a:srgbClr val="3333FF"/>
                </a:solidFill>
              </a:rPr>
              <a:t>301/EPP </a:t>
            </a:r>
            <a:r>
              <a:rPr lang="en-US" dirty="0">
                <a:solidFill>
                  <a:srgbClr val="3333FF"/>
                </a:solidFill>
              </a:rPr>
              <a:t>(</a:t>
            </a:r>
            <a:r>
              <a:rPr lang="en-US" dirty="0" err="1">
                <a:solidFill>
                  <a:srgbClr val="3333FF"/>
                </a:solidFill>
              </a:rPr>
              <a:t>corequisite</a:t>
            </a:r>
            <a:r>
              <a:rPr lang="en-US" dirty="0" smtClean="0">
                <a:solidFill>
                  <a:srgbClr val="3333FF"/>
                </a:solidFill>
              </a:rPr>
              <a:t>): </a:t>
            </a:r>
            <a:r>
              <a:rPr lang="en-US" dirty="0" smtClean="0">
                <a:solidFill>
                  <a:schemeClr val="tx1"/>
                </a:solidFill>
              </a:rPr>
              <a:t>Programming </a:t>
            </a:r>
            <a:r>
              <a:rPr lang="en-US" dirty="0">
                <a:solidFill>
                  <a:schemeClr val="tx1"/>
                </a:solidFill>
              </a:rPr>
              <a:t>Lab Practicum</a:t>
            </a:r>
            <a:endParaRPr lang="en-US" sz="400" dirty="0" smtClean="0">
              <a:solidFill>
                <a:schemeClr val="tx1"/>
              </a:solidFill>
            </a:endParaRPr>
          </a:p>
          <a:p>
            <a:pPr lvl="2"/>
            <a:endParaRPr lang="en-US" sz="400" dirty="0" smtClean="0"/>
          </a:p>
          <a:p>
            <a:pPr lvl="1"/>
            <a:r>
              <a:rPr lang="en-US" dirty="0" smtClean="0"/>
              <a:t>Or, have the permission of the CS department.</a:t>
            </a:r>
          </a:p>
          <a:p>
            <a:pPr lvl="1"/>
            <a:endParaRPr lang="en-US" sz="400" dirty="0" smtClean="0"/>
          </a:p>
          <a:p>
            <a:r>
              <a:rPr lang="en-US" dirty="0" smtClean="0"/>
              <a:t>Failure to meet the prerequisites may result in you being </a:t>
            </a:r>
            <a:r>
              <a:rPr lang="en-US" dirty="0">
                <a:solidFill>
                  <a:srgbClr val="3333FF"/>
                </a:solidFill>
              </a:rPr>
              <a:t>dropped </a:t>
            </a:r>
            <a:r>
              <a:rPr lang="en-US" dirty="0" smtClean="0">
                <a:solidFill>
                  <a:srgbClr val="3333FF"/>
                </a:solidFill>
              </a:rPr>
              <a:t>administratively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  <a:p>
            <a:endParaRPr lang="en-US" sz="4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07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229600" cy="1139825"/>
          </a:xfrm>
        </p:spPr>
        <p:txBody>
          <a:bodyPr/>
          <a:lstStyle/>
          <a:p>
            <a:r>
              <a:rPr lang="en-US" dirty="0"/>
              <a:t>Process </a:t>
            </a:r>
            <a:r>
              <a:rPr lang="en-US" dirty="0" smtClean="0"/>
              <a:t>Management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686800" cy="4530725"/>
          </a:xfrm>
        </p:spPr>
        <p:txBody>
          <a:bodyPr/>
          <a:lstStyle/>
          <a:p>
            <a:r>
              <a:rPr lang="en-US" dirty="0"/>
              <a:t>Operating system must</a:t>
            </a:r>
            <a:r>
              <a:rPr lang="en-US" dirty="0" smtClean="0"/>
              <a:t>:</a:t>
            </a:r>
          </a:p>
          <a:p>
            <a:endParaRPr lang="en-US" sz="400" dirty="0" smtClean="0"/>
          </a:p>
          <a:p>
            <a:pPr lvl="1"/>
            <a:r>
              <a:rPr lang="en-US" dirty="0" smtClean="0"/>
              <a:t>Act an </a:t>
            </a:r>
            <a:r>
              <a:rPr lang="en-US" dirty="0" smtClean="0">
                <a:solidFill>
                  <a:srgbClr val="3333FF"/>
                </a:solidFill>
              </a:rPr>
              <a:t>intermediary</a:t>
            </a:r>
            <a:r>
              <a:rPr lang="en-US" dirty="0" smtClean="0"/>
              <a:t> between the process and the rest of the system.</a:t>
            </a:r>
            <a:endParaRPr lang="en-US" dirty="0"/>
          </a:p>
          <a:p>
            <a:endParaRPr lang="en-US" sz="400" dirty="0"/>
          </a:p>
          <a:p>
            <a:pPr lvl="1"/>
            <a:r>
              <a:rPr lang="en-US" dirty="0" smtClean="0">
                <a:solidFill>
                  <a:srgbClr val="3333FF"/>
                </a:solidFill>
              </a:rPr>
              <a:t>Allocate</a:t>
            </a:r>
            <a:r>
              <a:rPr lang="en-US" dirty="0" smtClean="0"/>
              <a:t> </a:t>
            </a:r>
            <a:r>
              <a:rPr lang="en-US" dirty="0"/>
              <a:t>resources when the process starts, </a:t>
            </a:r>
            <a:r>
              <a:rPr lang="en-US" dirty="0">
                <a:solidFill>
                  <a:srgbClr val="3333FF"/>
                </a:solidFill>
              </a:rPr>
              <a:t>manage</a:t>
            </a:r>
            <a:r>
              <a:rPr lang="en-US" dirty="0"/>
              <a:t> them while it runs, and </a:t>
            </a:r>
            <a:r>
              <a:rPr lang="en-US" dirty="0">
                <a:solidFill>
                  <a:srgbClr val="3333FF"/>
                </a:solidFill>
              </a:rPr>
              <a:t>reclaim</a:t>
            </a:r>
            <a:r>
              <a:rPr lang="en-US" dirty="0"/>
              <a:t> them when the process terminates</a:t>
            </a:r>
            <a:r>
              <a:rPr lang="en-US" dirty="0" smtClean="0"/>
              <a:t>.</a:t>
            </a:r>
          </a:p>
          <a:p>
            <a:pPr lvl="1"/>
            <a:endParaRPr lang="en-US" sz="400" dirty="0"/>
          </a:p>
          <a:p>
            <a:pPr lvl="1"/>
            <a:r>
              <a:rPr lang="en-US" dirty="0" smtClean="0"/>
              <a:t>Multiplex </a:t>
            </a:r>
            <a:r>
              <a:rPr lang="en-US" dirty="0"/>
              <a:t>resources among multiple </a:t>
            </a:r>
            <a:r>
              <a:rPr lang="en-US" dirty="0" smtClean="0"/>
              <a:t>processes.</a:t>
            </a:r>
          </a:p>
          <a:p>
            <a:pPr lvl="1"/>
            <a:endParaRPr lang="en-US" sz="400" dirty="0" smtClean="0"/>
          </a:p>
          <a:p>
            <a:pPr lvl="1"/>
            <a:r>
              <a:rPr lang="en-US" dirty="0" smtClean="0"/>
              <a:t>Provide means for suspending/resuming a process.</a:t>
            </a:r>
          </a:p>
          <a:p>
            <a:pPr lvl="1"/>
            <a:endParaRPr lang="en-US" sz="400" dirty="0" smtClean="0"/>
          </a:p>
          <a:p>
            <a:pPr lvl="1"/>
            <a:endParaRPr lang="en-US" sz="400" dirty="0"/>
          </a:p>
          <a:p>
            <a:pPr lvl="1"/>
            <a:r>
              <a:rPr lang="en-US" dirty="0"/>
              <a:t>Provide means for process </a:t>
            </a:r>
            <a:r>
              <a:rPr lang="en-US" dirty="0" smtClean="0"/>
              <a:t>synchronization.</a:t>
            </a:r>
          </a:p>
          <a:p>
            <a:pPr lvl="1"/>
            <a:endParaRPr lang="en-US" sz="400" dirty="0" smtClean="0"/>
          </a:p>
          <a:p>
            <a:pPr lvl="1"/>
            <a:r>
              <a:rPr lang="en-US" dirty="0" smtClean="0"/>
              <a:t>Provide means for inter-process communications.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075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229600" cy="1139825"/>
          </a:xfrm>
        </p:spPr>
        <p:txBody>
          <a:bodyPr/>
          <a:lstStyle/>
          <a:p>
            <a:r>
              <a:rPr lang="en-US" dirty="0"/>
              <a:t>Process </a:t>
            </a:r>
            <a:r>
              <a:rPr lang="en-US" dirty="0" smtClean="0"/>
              <a:t>Management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686800" cy="4530725"/>
          </a:xfrm>
        </p:spPr>
        <p:txBody>
          <a:bodyPr/>
          <a:lstStyle/>
          <a:p>
            <a:endParaRPr lang="en-US" sz="400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OS acts as an </a:t>
            </a:r>
            <a:r>
              <a:rPr lang="en-US" dirty="0" smtClean="0">
                <a:solidFill>
                  <a:srgbClr val="FF0000"/>
                </a:solidFill>
              </a:rPr>
              <a:t>intermediary</a:t>
            </a:r>
            <a:r>
              <a:rPr lang="en-US" dirty="0" smtClean="0">
                <a:solidFill>
                  <a:schemeClr val="tx1"/>
                </a:solidFill>
              </a:rPr>
              <a:t> between a process and the rest of the system: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Processes </a:t>
            </a:r>
            <a:r>
              <a:rPr lang="en-US" dirty="0" smtClean="0">
                <a:solidFill>
                  <a:schemeClr val="tx1"/>
                </a:solidFill>
              </a:rPr>
              <a:t>are restricted from accessing </a:t>
            </a:r>
            <a:r>
              <a:rPr lang="en-US" dirty="0">
                <a:solidFill>
                  <a:schemeClr val="tx1"/>
                </a:solidFill>
              </a:rPr>
              <a:t>hardware directly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lvl="1"/>
            <a:endParaRPr lang="en-US" sz="400" dirty="0" smtClean="0">
              <a:solidFill>
                <a:srgbClr val="FF0000"/>
              </a:solidFill>
            </a:endParaRPr>
          </a:p>
          <a:p>
            <a:endParaRPr lang="en-US" sz="400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If process needs to access hardware (e.g., open a file on the disk), the process must request OS to perform the access on the process’s behalf.</a:t>
            </a:r>
          </a:p>
          <a:p>
            <a:pPr lvl="1"/>
            <a:endParaRPr lang="en-US" sz="400" dirty="0" smtClean="0">
              <a:solidFill>
                <a:schemeClr val="tx1"/>
              </a:solidFill>
            </a:endParaRPr>
          </a:p>
          <a:p>
            <a:pPr lvl="1"/>
            <a:endParaRPr lang="en-US" sz="400" dirty="0" smtClean="0">
              <a:solidFill>
                <a:schemeClr val="tx1"/>
              </a:solidFill>
            </a:endParaRP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Shifts the burden of dealing with hardware peculiarities from the application developers to the OS.</a:t>
            </a:r>
          </a:p>
          <a:p>
            <a:pPr lvl="2"/>
            <a:endParaRPr lang="en-US" sz="400" dirty="0" smtClean="0">
              <a:solidFill>
                <a:schemeClr val="tx1"/>
              </a:solidFill>
            </a:endParaRP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Allows OS to enforce order e.g., deny invalid/unauthorized accesses.</a:t>
            </a:r>
          </a:p>
          <a:p>
            <a:pPr lvl="1"/>
            <a:endParaRPr lang="en-US" sz="200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068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1139825"/>
          </a:xfrm>
        </p:spPr>
        <p:txBody>
          <a:bodyPr/>
          <a:lstStyle/>
          <a:p>
            <a:r>
              <a:rPr lang="en-US" dirty="0"/>
              <a:t>Process Management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4530725"/>
          </a:xfrm>
        </p:spPr>
        <p:txBody>
          <a:bodyPr/>
          <a:lstStyle/>
          <a:p>
            <a:r>
              <a:rPr lang="en-US" dirty="0" smtClean="0"/>
              <a:t>OS </a:t>
            </a:r>
            <a:r>
              <a:rPr lang="en-US" dirty="0"/>
              <a:t>exposes a set of </a:t>
            </a:r>
            <a:r>
              <a:rPr lang="en-US" dirty="0">
                <a:solidFill>
                  <a:srgbClr val="FF0000"/>
                </a:solidFill>
              </a:rPr>
              <a:t>system calls</a:t>
            </a:r>
            <a:r>
              <a:rPr lang="en-US" dirty="0"/>
              <a:t>: functions which processes can invoke to request services from the operating </a:t>
            </a:r>
            <a:r>
              <a:rPr lang="en-US" dirty="0" smtClean="0"/>
              <a:t>system such as:</a:t>
            </a:r>
            <a:endParaRPr lang="en-US" dirty="0"/>
          </a:p>
          <a:p>
            <a:endParaRPr lang="en-US" sz="400" dirty="0"/>
          </a:p>
          <a:p>
            <a:pPr lvl="1"/>
            <a:endParaRPr lang="en-US" sz="100" dirty="0"/>
          </a:p>
          <a:p>
            <a:pPr lvl="1"/>
            <a:r>
              <a:rPr lang="en-US" dirty="0"/>
              <a:t>Read file from the </a:t>
            </a:r>
            <a:r>
              <a:rPr lang="en-US" dirty="0" smtClean="0"/>
              <a:t>disk</a:t>
            </a:r>
          </a:p>
          <a:p>
            <a:pPr lvl="1"/>
            <a:endParaRPr lang="en-US" sz="400" dirty="0"/>
          </a:p>
          <a:p>
            <a:pPr lvl="2"/>
            <a:endParaRPr lang="en-US" sz="100" dirty="0"/>
          </a:p>
          <a:p>
            <a:pPr lvl="1"/>
            <a:r>
              <a:rPr lang="en-US" dirty="0"/>
              <a:t>Send data over the </a:t>
            </a:r>
            <a:r>
              <a:rPr lang="en-US" dirty="0" smtClean="0"/>
              <a:t>network</a:t>
            </a:r>
          </a:p>
          <a:p>
            <a:pPr lvl="1"/>
            <a:endParaRPr lang="en-US" sz="400" dirty="0"/>
          </a:p>
          <a:p>
            <a:pPr lvl="2"/>
            <a:endParaRPr lang="en-US" sz="100" dirty="0"/>
          </a:p>
          <a:p>
            <a:pPr lvl="1"/>
            <a:r>
              <a:rPr lang="en-US" dirty="0"/>
              <a:t>Send message to another process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FFFFFF"/>
                </a:solidFill>
              </a:rPr>
              <a:t>Preserving Confidentiality in Virtual Machine Checkpointing and Role Based Access Control</a:t>
            </a:r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8832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1139825"/>
          </a:xfrm>
        </p:spPr>
        <p:txBody>
          <a:bodyPr/>
          <a:lstStyle/>
          <a:p>
            <a:r>
              <a:rPr lang="en-US" dirty="0"/>
              <a:t>Process Management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229600" cy="4530725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Example: </a:t>
            </a:r>
            <a:r>
              <a:rPr lang="en-US" dirty="0" smtClean="0"/>
              <a:t>Some Linux system calls:</a:t>
            </a:r>
          </a:p>
          <a:p>
            <a:endParaRPr lang="en-US" sz="400" dirty="0" smtClean="0"/>
          </a:p>
          <a:p>
            <a:pPr lvl="1"/>
            <a:r>
              <a:rPr lang="en-US" dirty="0" err="1">
                <a:solidFill>
                  <a:srgbClr val="3333FF"/>
                </a:solidFill>
              </a:rPr>
              <a:t>s</a:t>
            </a:r>
            <a:r>
              <a:rPr lang="en-US" dirty="0" err="1" smtClean="0">
                <a:solidFill>
                  <a:srgbClr val="3333FF"/>
                </a:solidFill>
              </a:rPr>
              <a:t>ys_open</a:t>
            </a:r>
            <a:r>
              <a:rPr lang="en-US" dirty="0" smtClean="0">
                <a:solidFill>
                  <a:srgbClr val="3333FF"/>
                </a:solidFill>
              </a:rPr>
              <a:t>(): </a:t>
            </a:r>
            <a:r>
              <a:rPr lang="en-US" dirty="0" smtClean="0"/>
              <a:t>open a file</a:t>
            </a:r>
          </a:p>
          <a:p>
            <a:pPr lvl="1"/>
            <a:endParaRPr lang="en-US" sz="400" dirty="0" smtClean="0"/>
          </a:p>
          <a:p>
            <a:pPr lvl="1"/>
            <a:r>
              <a:rPr lang="en-US" dirty="0" err="1">
                <a:solidFill>
                  <a:srgbClr val="3333FF"/>
                </a:solidFill>
              </a:rPr>
              <a:t>s</a:t>
            </a:r>
            <a:r>
              <a:rPr lang="en-US" dirty="0" err="1" smtClean="0">
                <a:solidFill>
                  <a:srgbClr val="3333FF"/>
                </a:solidFill>
              </a:rPr>
              <a:t>ys_close</a:t>
            </a:r>
            <a:r>
              <a:rPr lang="en-US" dirty="0" smtClean="0">
                <a:solidFill>
                  <a:srgbClr val="3333FF"/>
                </a:solidFill>
              </a:rPr>
              <a:t>(): </a:t>
            </a:r>
            <a:r>
              <a:rPr lang="en-US" dirty="0" smtClean="0"/>
              <a:t>closes the file</a:t>
            </a:r>
          </a:p>
          <a:p>
            <a:pPr lvl="1"/>
            <a:endParaRPr lang="en-US" sz="400" dirty="0" smtClean="0"/>
          </a:p>
          <a:p>
            <a:pPr lvl="1"/>
            <a:r>
              <a:rPr lang="en-US" dirty="0" err="1" smtClean="0">
                <a:solidFill>
                  <a:srgbClr val="3333FF"/>
                </a:solidFill>
              </a:rPr>
              <a:t>sys_read</a:t>
            </a:r>
            <a:r>
              <a:rPr lang="en-US" dirty="0" smtClean="0">
                <a:solidFill>
                  <a:srgbClr val="3333FF"/>
                </a:solidFill>
              </a:rPr>
              <a:t>(): </a:t>
            </a:r>
            <a:r>
              <a:rPr lang="en-US" dirty="0" smtClean="0"/>
              <a:t>reads from file</a:t>
            </a:r>
          </a:p>
          <a:p>
            <a:pPr lvl="1"/>
            <a:endParaRPr lang="en-US" sz="400" dirty="0" smtClean="0"/>
          </a:p>
          <a:p>
            <a:pPr lvl="1"/>
            <a:r>
              <a:rPr lang="en-US" dirty="0" err="1">
                <a:solidFill>
                  <a:srgbClr val="3333FF"/>
                </a:solidFill>
              </a:rPr>
              <a:t>s</a:t>
            </a:r>
            <a:r>
              <a:rPr lang="en-US" dirty="0" err="1" smtClean="0">
                <a:solidFill>
                  <a:srgbClr val="3333FF"/>
                </a:solidFill>
              </a:rPr>
              <a:t>ys_write</a:t>
            </a:r>
            <a:r>
              <a:rPr lang="en-US" dirty="0" smtClean="0">
                <a:solidFill>
                  <a:srgbClr val="3333FF"/>
                </a:solidFill>
              </a:rPr>
              <a:t>(): </a:t>
            </a:r>
            <a:r>
              <a:rPr lang="en-US" dirty="0" smtClean="0"/>
              <a:t>writes to file</a:t>
            </a:r>
          </a:p>
          <a:p>
            <a:pPr lvl="1"/>
            <a:endParaRPr lang="en-US" sz="400" dirty="0" smtClean="0"/>
          </a:p>
          <a:p>
            <a:pPr lvl="1"/>
            <a:r>
              <a:rPr lang="en-US" dirty="0" smtClean="0"/>
              <a:t>Linux system calls are defined in part of the operating system called the </a:t>
            </a:r>
            <a:r>
              <a:rPr lang="en-US" dirty="0" smtClean="0">
                <a:solidFill>
                  <a:srgbClr val="FF0000"/>
                </a:solidFill>
              </a:rPr>
              <a:t>system call table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docs.cs.up.ac.za/programming/asm/derick_tut/syscalls.html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68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90" y="44970"/>
            <a:ext cx="8229600" cy="1139825"/>
          </a:xfrm>
        </p:spPr>
        <p:txBody>
          <a:bodyPr/>
          <a:lstStyle/>
          <a:p>
            <a:r>
              <a:rPr lang="en-US" dirty="0"/>
              <a:t>Process Management </a:t>
            </a:r>
            <a:r>
              <a:rPr lang="en-US" dirty="0" smtClean="0"/>
              <a:t>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763000" cy="4530725"/>
          </a:xfrm>
        </p:spPr>
        <p:txBody>
          <a:bodyPr/>
          <a:lstStyle/>
          <a:p>
            <a:pPr marL="414252" lvl="1" indent="0">
              <a:buNone/>
            </a:pPr>
            <a:endParaRPr lang="en-US" dirty="0"/>
          </a:p>
          <a:p>
            <a:r>
              <a:rPr lang="en-US" dirty="0" smtClean="0"/>
              <a:t>A typical computer supports </a:t>
            </a:r>
            <a:r>
              <a:rPr lang="en-US" dirty="0" smtClean="0">
                <a:solidFill>
                  <a:srgbClr val="FF0000"/>
                </a:solidFill>
              </a:rPr>
              <a:t>two modes of </a:t>
            </a:r>
            <a:r>
              <a:rPr lang="en-US" dirty="0">
                <a:solidFill>
                  <a:srgbClr val="FF0000"/>
                </a:solidFill>
              </a:rPr>
              <a:t>execution </a:t>
            </a:r>
            <a:r>
              <a:rPr lang="en-US" dirty="0" smtClean="0">
                <a:solidFill>
                  <a:schemeClr val="tx1"/>
                </a:solidFill>
              </a:rPr>
              <a:t>(i.e</a:t>
            </a:r>
            <a:r>
              <a:rPr lang="en-US" dirty="0">
                <a:solidFill>
                  <a:schemeClr val="tx1"/>
                </a:solidFill>
              </a:rPr>
              <a:t>., </a:t>
            </a:r>
            <a:r>
              <a:rPr lang="en-US" dirty="0" smtClean="0">
                <a:solidFill>
                  <a:schemeClr val="tx1"/>
                </a:solidFill>
              </a:rPr>
              <a:t>dual-mode operation): user mode and system mode:</a:t>
            </a:r>
          </a:p>
          <a:p>
            <a:endParaRPr lang="en-US" sz="400" dirty="0" smtClean="0"/>
          </a:p>
          <a:p>
            <a:pPr lvl="1"/>
            <a:r>
              <a:rPr lang="en-US" dirty="0" smtClean="0">
                <a:solidFill>
                  <a:srgbClr val="3333FF"/>
                </a:solidFill>
              </a:rPr>
              <a:t>User mode (i.e., unprivileged mode): </a:t>
            </a:r>
            <a:r>
              <a:rPr lang="en-US" dirty="0" smtClean="0"/>
              <a:t>when a process is executing.</a:t>
            </a:r>
          </a:p>
          <a:p>
            <a:pPr lvl="1"/>
            <a:endParaRPr lang="en-US" sz="400" dirty="0" smtClean="0"/>
          </a:p>
          <a:p>
            <a:pPr lvl="2"/>
            <a:r>
              <a:rPr lang="en-US" dirty="0" smtClean="0"/>
              <a:t>Allows the process to execute only unprivileged instructions e.g., addition, subtraction, logical operations, etc.</a:t>
            </a:r>
          </a:p>
          <a:p>
            <a:pPr lvl="2"/>
            <a:endParaRPr lang="en-US" sz="400" dirty="0" smtClean="0"/>
          </a:p>
          <a:p>
            <a:pPr lvl="2"/>
            <a:r>
              <a:rPr lang="en-US" dirty="0" smtClean="0"/>
              <a:t>CPU 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restricts</a:t>
            </a:r>
            <a:r>
              <a:rPr lang="en-US" dirty="0" smtClean="0"/>
              <a:t> execution of privileged instructions (e.g., instructions for directly accessing hardware, managing OS timers, </a:t>
            </a:r>
            <a:r>
              <a:rPr lang="en-US" dirty="0" err="1" smtClean="0"/>
              <a:t>etc</a:t>
            </a:r>
            <a:r>
              <a:rPr lang="en-US" dirty="0" smtClean="0"/>
              <a:t>).</a:t>
            </a:r>
          </a:p>
          <a:p>
            <a:pPr lvl="1"/>
            <a:endParaRPr lang="en-US" sz="400" dirty="0" smtClean="0"/>
          </a:p>
          <a:p>
            <a:pPr lvl="1"/>
            <a:r>
              <a:rPr lang="en-US" dirty="0" smtClean="0">
                <a:solidFill>
                  <a:srgbClr val="3333FF"/>
                </a:solidFill>
              </a:rPr>
              <a:t>System mode (i.e., privileged mode): </a:t>
            </a:r>
            <a:r>
              <a:rPr lang="en-US" dirty="0" smtClean="0"/>
              <a:t>when the OS is executing.</a:t>
            </a:r>
          </a:p>
          <a:p>
            <a:pPr lvl="1"/>
            <a:endParaRPr lang="en-US" sz="400" dirty="0" smtClean="0"/>
          </a:p>
          <a:p>
            <a:pPr lvl="2"/>
            <a:r>
              <a:rPr lang="en-US" dirty="0" smtClean="0"/>
              <a:t>CPU 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allows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execution of privileged instructions.</a:t>
            </a:r>
          </a:p>
          <a:p>
            <a:pPr lvl="1"/>
            <a:endParaRPr lang="en-US" sz="400" dirty="0" smtClean="0"/>
          </a:p>
          <a:p>
            <a:pPr lvl="2"/>
            <a:endParaRPr lang="en-US" sz="400" dirty="0" smtClean="0"/>
          </a:p>
        </p:txBody>
      </p:sp>
    </p:spTree>
    <p:extLst>
      <p:ext uri="{BB962C8B-B14F-4D97-AF65-F5344CB8AC3E}">
        <p14:creationId xmlns:p14="http://schemas.microsoft.com/office/powerpoint/2010/main" val="330248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229600" cy="1139825"/>
          </a:xfrm>
        </p:spPr>
        <p:txBody>
          <a:bodyPr/>
          <a:lstStyle/>
          <a:p>
            <a:r>
              <a:rPr lang="en-US" dirty="0"/>
              <a:t>Process Management </a:t>
            </a:r>
            <a:r>
              <a:rPr lang="en-US" dirty="0" smtClean="0"/>
              <a:t>(6)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762000"/>
                <a:ext cx="8458200" cy="4530725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3333FF"/>
                    </a:solidFill>
                  </a:rPr>
                  <a:t>Example</a:t>
                </a:r>
                <a:r>
                  <a:rPr lang="en-US" dirty="0" smtClean="0">
                    <a:solidFill>
                      <a:srgbClr val="3333FF"/>
                    </a:solidFill>
                  </a:rPr>
                  <a:t>: </a:t>
                </a:r>
                <a:r>
                  <a:rPr lang="en-US" sz="2200" dirty="0"/>
                  <a:t>typical </a:t>
                </a:r>
                <a:r>
                  <a:rPr lang="en-US" sz="2200" dirty="0" smtClean="0"/>
                  <a:t>process execution case:</a:t>
                </a:r>
              </a:p>
              <a:p>
                <a:pPr lvl="1"/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1. Process </a:t>
                </a:r>
                <a:r>
                  <a:rPr lang="en-US" sz="2000" dirty="0" smtClean="0"/>
                  <a:t>begins by executing unprivileged instructions and then needs to read a file from the disk (i.e., an I/O resource).</a:t>
                </a:r>
                <a:endParaRPr lang="en-US" sz="2000" dirty="0"/>
              </a:p>
              <a:p>
                <a:pPr lvl="1"/>
                <a:endParaRPr lang="en-US" sz="400" dirty="0"/>
              </a:p>
              <a:p>
                <a:pPr lvl="1"/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2. Process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invokes a system call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=&gt;</m:t>
                    </m:r>
                  </m:oMath>
                </a14:m>
                <a:r>
                  <a:rPr lang="en-US" dirty="0"/>
                  <a:t>  </a:t>
                </a:r>
                <a:endParaRPr lang="en-US" dirty="0" smtClean="0"/>
              </a:p>
              <a:p>
                <a:pPr lvl="2"/>
                <a:r>
                  <a:rPr lang="en-US" dirty="0" smtClean="0"/>
                  <a:t>1. system </a:t>
                </a:r>
                <a:r>
                  <a:rPr lang="en-US" dirty="0"/>
                  <a:t>switches from user mode to system </a:t>
                </a:r>
                <a:r>
                  <a:rPr lang="en-US" dirty="0" smtClean="0"/>
                  <a:t>mode</a:t>
                </a:r>
              </a:p>
              <a:p>
                <a:pPr lvl="2"/>
                <a:endParaRPr lang="en-US" sz="400" dirty="0" smtClean="0"/>
              </a:p>
              <a:p>
                <a:pPr lvl="2"/>
                <a:r>
                  <a:rPr lang="en-US" dirty="0" smtClean="0"/>
                  <a:t>2. OS performs </a:t>
                </a:r>
                <a:r>
                  <a:rPr lang="en-US" dirty="0"/>
                  <a:t>the </a:t>
                </a:r>
                <a:r>
                  <a:rPr lang="en-US" dirty="0" smtClean="0"/>
                  <a:t>disk access service </a:t>
                </a:r>
                <a:r>
                  <a:rPr lang="en-US" dirty="0"/>
                  <a:t>the process </a:t>
                </a:r>
                <a:r>
                  <a:rPr lang="en-US" dirty="0" smtClean="0"/>
                  <a:t>requested and returns the read data to the process.</a:t>
                </a:r>
              </a:p>
              <a:p>
                <a:pPr lvl="2"/>
                <a:endParaRPr lang="en-US" sz="400" dirty="0" smtClean="0"/>
              </a:p>
              <a:p>
                <a:pPr lvl="2"/>
                <a:r>
                  <a:rPr lang="en-US" dirty="0" smtClean="0"/>
                  <a:t>3. If the file cannot be read (e.g., file does not exist, process lacks the proper privilege), the OS returns an error to the process.</a:t>
                </a:r>
                <a:endParaRPr lang="en-US" dirty="0"/>
              </a:p>
              <a:p>
                <a:pPr lvl="2"/>
                <a:endParaRPr lang="en-US" sz="400" dirty="0"/>
              </a:p>
              <a:p>
                <a:pPr lvl="2"/>
                <a:endParaRPr lang="en-US" sz="200" dirty="0"/>
              </a:p>
              <a:p>
                <a:pPr lvl="1"/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3. OS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completes the requested service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=&gt;</m:t>
                    </m:r>
                  </m:oMath>
                </a14:m>
                <a:r>
                  <a:rPr lang="en-US" dirty="0"/>
                  <a:t> system switches to user mode.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762000"/>
                <a:ext cx="8458200" cy="4530725"/>
              </a:xfrm>
              <a:blipFill rotWithShape="1">
                <a:blip r:embed="rId2"/>
                <a:stretch>
                  <a:fillRect t="-1077" r="-360" b="-5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40666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1139825"/>
          </a:xfrm>
        </p:spPr>
        <p:txBody>
          <a:bodyPr/>
          <a:lstStyle/>
          <a:p>
            <a:r>
              <a:rPr lang="en-US" dirty="0" smtClean="0"/>
              <a:t>Process Management (7)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229600" cy="4530725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Why two modes?</a:t>
            </a:r>
          </a:p>
          <a:p>
            <a:endParaRPr lang="en-US" sz="400" dirty="0"/>
          </a:p>
          <a:p>
            <a:pPr lvl="1"/>
            <a:r>
              <a:rPr lang="en-US" dirty="0"/>
              <a:t>To protect OS from the errant programs/users</a:t>
            </a:r>
            <a:r>
              <a:rPr lang="en-US" dirty="0" smtClean="0"/>
              <a:t>.</a:t>
            </a:r>
          </a:p>
          <a:p>
            <a:pPr lvl="1"/>
            <a:endParaRPr lang="en-US" sz="400" dirty="0"/>
          </a:p>
          <a:p>
            <a:pPr lvl="1"/>
            <a:r>
              <a:rPr lang="en-US" dirty="0"/>
              <a:t>To protect errant users/programs from each other</a:t>
            </a:r>
            <a:r>
              <a:rPr lang="en-US" dirty="0" smtClean="0"/>
              <a:t>.</a:t>
            </a:r>
          </a:p>
          <a:p>
            <a:pPr lvl="1"/>
            <a:endParaRPr lang="en-US" sz="400" dirty="0" smtClean="0"/>
          </a:p>
          <a:p>
            <a:pPr lvl="1"/>
            <a:r>
              <a:rPr lang="en-US" dirty="0" smtClean="0">
                <a:solidFill>
                  <a:srgbClr val="3333FF"/>
                </a:solidFill>
              </a:rPr>
              <a:t>Example:</a:t>
            </a:r>
          </a:p>
          <a:p>
            <a:pPr lvl="1"/>
            <a:endParaRPr lang="en-US" sz="400" dirty="0" smtClean="0">
              <a:solidFill>
                <a:srgbClr val="3333FF"/>
              </a:solidFill>
            </a:endParaRPr>
          </a:p>
          <a:p>
            <a:pPr lvl="2"/>
            <a:r>
              <a:rPr lang="en-US" dirty="0" smtClean="0"/>
              <a:t>1. Process is executing (i.e., the system is in user mode)</a:t>
            </a:r>
            <a:endParaRPr lang="en-US" sz="400" dirty="0" smtClean="0"/>
          </a:p>
          <a:p>
            <a:pPr lvl="2"/>
            <a:endParaRPr lang="en-US" sz="400" dirty="0" smtClean="0"/>
          </a:p>
          <a:p>
            <a:pPr lvl="2"/>
            <a:r>
              <a:rPr lang="en-US" dirty="0" smtClean="0"/>
              <a:t>2. Process invokes an instruction to update an OS timer—a privileged instruction!</a:t>
            </a:r>
          </a:p>
          <a:p>
            <a:pPr lvl="2"/>
            <a:endParaRPr lang="en-US" sz="400" dirty="0" smtClean="0"/>
          </a:p>
          <a:p>
            <a:pPr lvl="2"/>
            <a:r>
              <a:rPr lang="en-US" dirty="0" smtClean="0"/>
              <a:t>3. The CPU sees an attempt to invoke a privileged instruction in the user mode, and prevents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53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6095"/>
            <a:ext cx="8229600" cy="1139825"/>
          </a:xfrm>
        </p:spPr>
        <p:txBody>
          <a:bodyPr/>
          <a:lstStyle/>
          <a:p>
            <a:r>
              <a:rPr lang="en-US" dirty="0"/>
              <a:t>Process Management </a:t>
            </a:r>
            <a:r>
              <a:rPr lang="en-US" dirty="0" smtClean="0"/>
              <a:t>(7)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229600" cy="4530725"/>
          </a:xfrm>
        </p:spPr>
        <p:txBody>
          <a:bodyPr/>
          <a:lstStyle/>
          <a:p>
            <a:r>
              <a:rPr lang="en-US" dirty="0"/>
              <a:t>To know what mode the system is currently in, CPU maintains </a:t>
            </a:r>
            <a:r>
              <a:rPr lang="en-US" dirty="0">
                <a:solidFill>
                  <a:srgbClr val="FF0000"/>
                </a:solidFill>
              </a:rPr>
              <a:t>a mode </a:t>
            </a:r>
            <a:r>
              <a:rPr lang="en-US" dirty="0" smtClean="0">
                <a:solidFill>
                  <a:srgbClr val="FF0000"/>
                </a:solidFill>
              </a:rPr>
              <a:t>bit</a:t>
            </a:r>
          </a:p>
          <a:p>
            <a:endParaRPr lang="en-US" sz="400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3333FF"/>
                </a:solidFill>
              </a:rPr>
              <a:t>Set to 0 </a:t>
            </a:r>
            <a:r>
              <a:rPr lang="en-US" dirty="0"/>
              <a:t>when in system </a:t>
            </a:r>
            <a:r>
              <a:rPr lang="en-US" dirty="0" smtClean="0"/>
              <a:t>mode.</a:t>
            </a:r>
          </a:p>
          <a:p>
            <a:pPr lvl="1"/>
            <a:endParaRPr lang="en-US" sz="400" dirty="0"/>
          </a:p>
          <a:p>
            <a:pPr lvl="1"/>
            <a:r>
              <a:rPr lang="en-US" dirty="0">
                <a:solidFill>
                  <a:srgbClr val="3333FF"/>
                </a:solidFill>
              </a:rPr>
              <a:t>Set to 1 </a:t>
            </a:r>
            <a:r>
              <a:rPr lang="en-US" dirty="0"/>
              <a:t>when in user </a:t>
            </a:r>
            <a:r>
              <a:rPr lang="en-US" dirty="0" smtClean="0"/>
              <a:t>mode.</a:t>
            </a:r>
          </a:p>
          <a:p>
            <a:pPr lvl="1"/>
            <a:endParaRPr lang="en-US" sz="400" dirty="0"/>
          </a:p>
          <a:p>
            <a:pPr lvl="1"/>
            <a:r>
              <a:rPr lang="en-US" dirty="0"/>
              <a:t>Before executing a </a:t>
            </a:r>
            <a:r>
              <a:rPr lang="en-US" dirty="0" smtClean="0"/>
              <a:t>privileged </a:t>
            </a:r>
            <a:r>
              <a:rPr lang="en-US" dirty="0"/>
              <a:t>instruction, the CPU </a:t>
            </a:r>
            <a:r>
              <a:rPr lang="en-US" dirty="0" smtClean="0"/>
              <a:t>verifies that mode </a:t>
            </a:r>
            <a:r>
              <a:rPr lang="en-US" dirty="0"/>
              <a:t>bit </a:t>
            </a:r>
            <a:r>
              <a:rPr lang="en-US" dirty="0" smtClean="0"/>
              <a:t>== 0.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FFFFFF"/>
                </a:solidFill>
              </a:rPr>
              <a:t>Preserving Confidentiality in Virtual Machine Checkpointing and Role Based Access Control</a:t>
            </a:r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1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00" y="38100"/>
            <a:ext cx="8229600" cy="1139825"/>
          </a:xfrm>
        </p:spPr>
        <p:txBody>
          <a:bodyPr/>
          <a:lstStyle/>
          <a:p>
            <a:r>
              <a:rPr lang="en-US" dirty="0" smtClean="0"/>
              <a:t>Memory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33400"/>
            <a:ext cx="8534400" cy="56388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Main memory: </a:t>
            </a:r>
          </a:p>
          <a:p>
            <a:endParaRPr lang="en-US" sz="400" dirty="0" smtClean="0">
              <a:solidFill>
                <a:srgbClr val="3333FF"/>
              </a:solidFill>
            </a:endParaRPr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solidFill>
                  <a:srgbClr val="3333FF"/>
                </a:solidFill>
              </a:rPr>
              <a:t>large array of bytes</a:t>
            </a:r>
            <a:r>
              <a:rPr lang="en-US" dirty="0" smtClean="0"/>
              <a:t> or words where each byte or word has its own address.</a:t>
            </a:r>
          </a:p>
          <a:p>
            <a:pPr lvl="1"/>
            <a:endParaRPr lang="en-US" sz="400" dirty="0" smtClean="0"/>
          </a:p>
          <a:p>
            <a:pPr lvl="1"/>
            <a:r>
              <a:rPr lang="en-US" dirty="0" smtClean="0"/>
              <a:t>The only large storage directly accessible by the CPU.</a:t>
            </a:r>
          </a:p>
          <a:p>
            <a:pPr lvl="1"/>
            <a:endParaRPr lang="en-US" sz="400" dirty="0" smtClean="0"/>
          </a:p>
          <a:p>
            <a:r>
              <a:rPr lang="en-US" dirty="0" smtClean="0"/>
              <a:t>For improved resource utilization, several programs are usually kept in memory:</a:t>
            </a:r>
          </a:p>
          <a:p>
            <a:endParaRPr lang="en-US" sz="400" dirty="0" smtClean="0"/>
          </a:p>
          <a:p>
            <a:pPr lvl="1"/>
            <a:endParaRPr lang="en-US" sz="400" dirty="0" smtClean="0"/>
          </a:p>
          <a:p>
            <a:pPr lvl="1"/>
            <a:r>
              <a:rPr lang="en-US" dirty="0" smtClean="0"/>
              <a:t>Introduces the need for </a:t>
            </a:r>
            <a:r>
              <a:rPr lang="en-US" dirty="0" smtClean="0">
                <a:solidFill>
                  <a:srgbClr val="3333FF"/>
                </a:solidFill>
              </a:rPr>
              <a:t>memory management</a:t>
            </a:r>
            <a:r>
              <a:rPr lang="en-US" dirty="0" smtClean="0"/>
              <a:t>.</a:t>
            </a:r>
          </a:p>
          <a:p>
            <a:pPr lvl="1"/>
            <a:endParaRPr lang="en-US" sz="400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Memory Management:</a:t>
            </a:r>
          </a:p>
          <a:p>
            <a:endParaRPr lang="en-US" sz="400" dirty="0" smtClean="0"/>
          </a:p>
          <a:p>
            <a:pPr lvl="1"/>
            <a:r>
              <a:rPr lang="en-US" dirty="0" smtClean="0"/>
              <a:t>Keep track of what parts of memory are being used by what processes.</a:t>
            </a:r>
          </a:p>
          <a:p>
            <a:pPr lvl="1"/>
            <a:endParaRPr lang="en-US" sz="400" dirty="0" smtClean="0"/>
          </a:p>
          <a:p>
            <a:pPr lvl="1"/>
            <a:r>
              <a:rPr lang="en-US" dirty="0" smtClean="0"/>
              <a:t>Decide which processes (or parts of) to move into and out of memory. </a:t>
            </a:r>
          </a:p>
          <a:p>
            <a:pPr lvl="1"/>
            <a:endParaRPr lang="en-US" sz="400" dirty="0" smtClean="0"/>
          </a:p>
          <a:p>
            <a:pPr lvl="1"/>
            <a:r>
              <a:rPr lang="en-US" dirty="0" smtClean="0"/>
              <a:t>Allocate and </a:t>
            </a:r>
            <a:r>
              <a:rPr lang="en-US" dirty="0" err="1" smtClean="0"/>
              <a:t>deallocate</a:t>
            </a:r>
            <a:r>
              <a:rPr lang="en-US" dirty="0" smtClean="0"/>
              <a:t> memory as needed.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740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79375"/>
            <a:ext cx="8229600" cy="1139825"/>
          </a:xfrm>
        </p:spPr>
        <p:txBody>
          <a:bodyPr/>
          <a:lstStyle/>
          <a:p>
            <a:r>
              <a:rPr lang="en-US" dirty="0" smtClean="0"/>
              <a:t>Storage Management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520700"/>
            <a:ext cx="8801100" cy="6261100"/>
          </a:xfrm>
        </p:spPr>
        <p:txBody>
          <a:bodyPr/>
          <a:lstStyle/>
          <a:p>
            <a:r>
              <a:rPr lang="en-US" dirty="0" smtClean="0"/>
              <a:t>For convenience, the information on the storage device is abstracted into units called </a:t>
            </a:r>
            <a:r>
              <a:rPr lang="en-US" dirty="0" smtClean="0">
                <a:solidFill>
                  <a:srgbClr val="3333FF"/>
                </a:solidFill>
              </a:rPr>
              <a:t>files</a:t>
            </a:r>
            <a:r>
              <a:rPr lang="en-US" dirty="0" smtClean="0"/>
              <a:t>.</a:t>
            </a:r>
          </a:p>
          <a:p>
            <a:endParaRPr lang="en-US" sz="400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File: </a:t>
            </a:r>
            <a:r>
              <a:rPr lang="en-US" dirty="0" smtClean="0"/>
              <a:t>collection of </a:t>
            </a:r>
            <a:r>
              <a:rPr lang="en-US" dirty="0" smtClean="0">
                <a:solidFill>
                  <a:srgbClr val="3333FF"/>
                </a:solidFill>
              </a:rPr>
              <a:t>related</a:t>
            </a:r>
            <a:r>
              <a:rPr lang="en-US" dirty="0" smtClean="0"/>
              <a:t> information defined by its creator.</a:t>
            </a:r>
          </a:p>
          <a:p>
            <a:endParaRPr lang="en-US" sz="400" dirty="0" smtClean="0"/>
          </a:p>
          <a:p>
            <a:r>
              <a:rPr lang="en-US" dirty="0" smtClean="0"/>
              <a:t>Operating system file management services:</a:t>
            </a:r>
          </a:p>
          <a:p>
            <a:endParaRPr lang="en-US" sz="400" dirty="0" smtClean="0"/>
          </a:p>
          <a:p>
            <a:pPr lvl="1"/>
            <a:r>
              <a:rPr lang="en-US" dirty="0" smtClean="0">
                <a:solidFill>
                  <a:srgbClr val="3333FF"/>
                </a:solidFill>
              </a:rPr>
              <a:t>Creating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3333FF"/>
                </a:solidFill>
              </a:rPr>
              <a:t>deleting</a:t>
            </a:r>
            <a:r>
              <a:rPr lang="en-US" dirty="0" smtClean="0"/>
              <a:t> files.</a:t>
            </a:r>
          </a:p>
          <a:p>
            <a:pPr lvl="1"/>
            <a:endParaRPr lang="en-US" sz="400" dirty="0" smtClean="0"/>
          </a:p>
          <a:p>
            <a:pPr lvl="1"/>
            <a:r>
              <a:rPr lang="en-US" dirty="0" smtClean="0"/>
              <a:t>Creating and deleting </a:t>
            </a:r>
            <a:r>
              <a:rPr lang="en-US" dirty="0" smtClean="0">
                <a:solidFill>
                  <a:srgbClr val="3333FF"/>
                </a:solidFill>
              </a:rPr>
              <a:t>directories</a:t>
            </a:r>
            <a:r>
              <a:rPr lang="en-US" dirty="0" smtClean="0"/>
              <a:t> (i.e., collections of files).</a:t>
            </a:r>
          </a:p>
          <a:p>
            <a:pPr lvl="1"/>
            <a:endParaRPr lang="en-US" sz="400" dirty="0" smtClean="0"/>
          </a:p>
          <a:p>
            <a:pPr lvl="1"/>
            <a:r>
              <a:rPr lang="en-US" dirty="0" smtClean="0">
                <a:solidFill>
                  <a:srgbClr val="3333FF"/>
                </a:solidFill>
              </a:rPr>
              <a:t>Mapping</a:t>
            </a:r>
            <a:r>
              <a:rPr lang="en-US" dirty="0" smtClean="0"/>
              <a:t> files to memory on the storage device.</a:t>
            </a:r>
          </a:p>
          <a:p>
            <a:pPr lvl="1"/>
            <a:endParaRPr lang="en-US" sz="400" dirty="0" smtClean="0"/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File</a:t>
            </a:r>
            <a:r>
              <a:rPr lang="en-US" dirty="0" smtClean="0">
                <a:solidFill>
                  <a:srgbClr val="3333FF"/>
                </a:solidFill>
              </a:rPr>
              <a:t> Backup.</a:t>
            </a:r>
            <a:endParaRPr lang="en-US" dirty="0" smtClean="0"/>
          </a:p>
          <a:p>
            <a:r>
              <a:rPr lang="en-US" dirty="0" smtClean="0"/>
              <a:t>Mass-storage (e.g., disk) management:</a:t>
            </a:r>
          </a:p>
          <a:p>
            <a:endParaRPr lang="en-US" sz="400" dirty="0" smtClean="0"/>
          </a:p>
          <a:p>
            <a:pPr lvl="1"/>
            <a:r>
              <a:rPr lang="en-US" dirty="0" smtClean="0"/>
              <a:t>Managing free space.</a:t>
            </a:r>
          </a:p>
          <a:p>
            <a:pPr lvl="1"/>
            <a:endParaRPr lang="en-US" sz="400" dirty="0" smtClean="0"/>
          </a:p>
          <a:p>
            <a:pPr lvl="1"/>
            <a:r>
              <a:rPr lang="en-US" dirty="0" smtClean="0"/>
              <a:t>Storage allocation.</a:t>
            </a:r>
          </a:p>
          <a:p>
            <a:pPr lvl="1"/>
            <a:endParaRPr lang="en-US" sz="400" dirty="0" smtClean="0"/>
          </a:p>
          <a:p>
            <a:pPr lvl="1"/>
            <a:r>
              <a:rPr lang="en-US" dirty="0" smtClean="0"/>
              <a:t>Disk scheduling (i.e., managing multiple operations that read/write to/from the disk).</a:t>
            </a:r>
          </a:p>
        </p:txBody>
      </p:sp>
    </p:spTree>
    <p:extLst>
      <p:ext uri="{BB962C8B-B14F-4D97-AF65-F5344CB8AC3E}">
        <p14:creationId xmlns:p14="http://schemas.microsoft.com/office/powerpoint/2010/main" val="345381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7675"/>
            <a:ext cx="8229600" cy="1139825"/>
          </a:xfrm>
        </p:spPr>
        <p:txBody>
          <a:bodyPr/>
          <a:lstStyle/>
          <a:p>
            <a:r>
              <a:rPr lang="en-US" dirty="0" smtClean="0"/>
              <a:t>Course Objectives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609600"/>
            <a:ext cx="8763000" cy="5715000"/>
          </a:xfrm>
        </p:spPr>
        <p:txBody>
          <a:bodyPr/>
          <a:lstStyle/>
          <a:p>
            <a:r>
              <a:rPr lang="en-US" dirty="0" smtClean="0"/>
              <a:t>To learn about the design and implementation of modern operating systems (OSs):</a:t>
            </a:r>
          </a:p>
          <a:p>
            <a:endParaRPr lang="en-US" sz="400" dirty="0" smtClean="0"/>
          </a:p>
          <a:p>
            <a:pPr lvl="1"/>
            <a:r>
              <a:rPr lang="en-US" dirty="0" smtClean="0"/>
              <a:t>Operating Systems. What are they? What do they do?</a:t>
            </a:r>
          </a:p>
          <a:p>
            <a:pPr lvl="1"/>
            <a:endParaRPr lang="en-US" sz="400" dirty="0" smtClean="0"/>
          </a:p>
          <a:p>
            <a:pPr lvl="1"/>
            <a:r>
              <a:rPr lang="en-US" dirty="0" smtClean="0"/>
              <a:t>Classical components of modern operating systems: </a:t>
            </a:r>
          </a:p>
          <a:p>
            <a:pPr lvl="2"/>
            <a:r>
              <a:rPr lang="en-US" dirty="0" smtClean="0"/>
              <a:t>Processes </a:t>
            </a:r>
          </a:p>
          <a:p>
            <a:pPr lvl="2"/>
            <a:r>
              <a:rPr lang="en-US" dirty="0" smtClean="0"/>
              <a:t>Threads</a:t>
            </a:r>
          </a:p>
          <a:p>
            <a:pPr lvl="2"/>
            <a:r>
              <a:rPr lang="en-US" dirty="0" smtClean="0"/>
              <a:t>CPU schedulers</a:t>
            </a:r>
          </a:p>
          <a:p>
            <a:pPr lvl="2"/>
            <a:r>
              <a:rPr lang="en-US" dirty="0"/>
              <a:t>M</a:t>
            </a:r>
            <a:r>
              <a:rPr lang="en-US" dirty="0" smtClean="0"/>
              <a:t>emory managers</a:t>
            </a:r>
          </a:p>
          <a:p>
            <a:pPr lvl="2"/>
            <a:r>
              <a:rPr lang="en-US" dirty="0" smtClean="0"/>
              <a:t>File systems</a:t>
            </a:r>
          </a:p>
          <a:p>
            <a:pPr lvl="2"/>
            <a:r>
              <a:rPr lang="en-US" dirty="0" smtClean="0"/>
              <a:t>I/O systems</a:t>
            </a:r>
          </a:p>
          <a:p>
            <a:pPr lvl="2"/>
            <a:r>
              <a:rPr lang="en-US" dirty="0" smtClean="0"/>
              <a:t>Interposes communications mechanisms</a:t>
            </a:r>
          </a:p>
          <a:p>
            <a:pPr lvl="2"/>
            <a:endParaRPr lang="en-US" sz="400" dirty="0" smtClean="0"/>
          </a:p>
          <a:p>
            <a:pPr lvl="1"/>
            <a:r>
              <a:rPr lang="en-US" dirty="0" smtClean="0"/>
              <a:t>State-of-the-art and the future: </a:t>
            </a:r>
          </a:p>
          <a:p>
            <a:pPr lvl="1"/>
            <a:endParaRPr lang="en-US" sz="400" dirty="0" smtClean="0"/>
          </a:p>
          <a:p>
            <a:pPr lvl="2"/>
            <a:r>
              <a:rPr lang="en-US" dirty="0" smtClean="0"/>
              <a:t>Virtual machines</a:t>
            </a:r>
          </a:p>
          <a:p>
            <a:pPr lvl="2"/>
            <a:endParaRPr lang="en-US" sz="400" dirty="0" smtClean="0"/>
          </a:p>
          <a:p>
            <a:pPr lvl="2"/>
            <a:r>
              <a:rPr lang="en-US" dirty="0" smtClean="0"/>
              <a:t>Cloud computing</a:t>
            </a:r>
          </a:p>
          <a:p>
            <a:pPr lvl="2"/>
            <a:endParaRPr lang="en-US" sz="400" dirty="0" smtClean="0"/>
          </a:p>
          <a:p>
            <a:pPr lvl="2"/>
            <a:r>
              <a:rPr lang="en-US" dirty="0" smtClean="0"/>
              <a:t>Mobile Computing</a:t>
            </a:r>
          </a:p>
        </p:txBody>
      </p:sp>
    </p:spTree>
    <p:extLst>
      <p:ext uri="{BB962C8B-B14F-4D97-AF65-F5344CB8AC3E}">
        <p14:creationId xmlns:p14="http://schemas.microsoft.com/office/powerpoint/2010/main" val="349215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229600" cy="1139825"/>
          </a:xfrm>
        </p:spPr>
        <p:txBody>
          <a:bodyPr/>
          <a:lstStyle/>
          <a:p>
            <a:r>
              <a:rPr lang="en-US" dirty="0"/>
              <a:t>Storage </a:t>
            </a:r>
            <a:r>
              <a:rPr lang="en-US" dirty="0" smtClean="0"/>
              <a:t>Management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03275"/>
            <a:ext cx="8610600" cy="4530725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Caching: </a:t>
            </a:r>
            <a:r>
              <a:rPr lang="en-US" dirty="0" smtClean="0"/>
              <a:t>temporarily store data/instructions in </a:t>
            </a:r>
            <a:r>
              <a:rPr lang="en-US" dirty="0" smtClean="0">
                <a:solidFill>
                  <a:srgbClr val="3333FF"/>
                </a:solidFill>
              </a:rPr>
              <a:t>faster</a:t>
            </a:r>
            <a:r>
              <a:rPr lang="en-US" dirty="0" smtClean="0"/>
              <a:t> storage (i.e., cache) and access them from there.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400" dirty="0"/>
          </a:p>
          <a:p>
            <a:r>
              <a:rPr lang="en-US" dirty="0" smtClean="0"/>
              <a:t>Must ensure data </a:t>
            </a:r>
            <a:r>
              <a:rPr lang="en-US" dirty="0" smtClean="0">
                <a:solidFill>
                  <a:srgbClr val="3333FF"/>
                </a:solidFill>
              </a:rPr>
              <a:t>consistency</a:t>
            </a:r>
            <a:r>
              <a:rPr lang="en-US" dirty="0" smtClean="0"/>
              <a:t> along all levels of the hierarchy.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219200" y="4724400"/>
            <a:ext cx="6096000" cy="762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Magnetic Disk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209800" y="3810000"/>
            <a:ext cx="4267200" cy="762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Memory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667000" y="2882900"/>
            <a:ext cx="3276600" cy="762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Cache Memory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111500" y="1981200"/>
            <a:ext cx="2438400" cy="762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Hardware Registers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8077200" y="1828800"/>
            <a:ext cx="0" cy="35052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886236" y="2513568"/>
            <a:ext cx="857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Speed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914400" y="1981200"/>
            <a:ext cx="0" cy="3505200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42726" y="2665968"/>
            <a:ext cx="724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Price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00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27000"/>
            <a:ext cx="8229600" cy="1139825"/>
          </a:xfrm>
        </p:spPr>
        <p:txBody>
          <a:bodyPr/>
          <a:lstStyle/>
          <a:p>
            <a:r>
              <a:rPr lang="en-US" dirty="0" smtClean="0"/>
              <a:t>I/O Management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534400" cy="4530725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Purpose: </a:t>
            </a:r>
            <a:r>
              <a:rPr lang="en-US" dirty="0" smtClean="0"/>
              <a:t>hide the peculiarities of specific devices from the user.</a:t>
            </a:r>
          </a:p>
          <a:p>
            <a:endParaRPr lang="en-US" sz="400" dirty="0"/>
          </a:p>
          <a:p>
            <a:r>
              <a:rPr lang="en-US" dirty="0" smtClean="0">
                <a:solidFill>
                  <a:srgbClr val="FF0000"/>
                </a:solidFill>
              </a:rPr>
              <a:t>Example: </a:t>
            </a:r>
            <a:r>
              <a:rPr lang="en-US" dirty="0" smtClean="0"/>
              <a:t>the Unix I/O subsystem provides:</a:t>
            </a:r>
          </a:p>
          <a:p>
            <a:endParaRPr lang="en-US" sz="400" dirty="0" smtClean="0"/>
          </a:p>
          <a:p>
            <a:pPr lvl="1"/>
            <a:r>
              <a:rPr lang="en-US" dirty="0" smtClean="0"/>
              <a:t>Functionality to manage data buffering, caching, and spooling.</a:t>
            </a:r>
          </a:p>
          <a:p>
            <a:pPr lvl="1"/>
            <a:endParaRPr lang="en-US" sz="400" dirty="0" smtClean="0"/>
          </a:p>
          <a:p>
            <a:pPr lvl="1"/>
            <a:r>
              <a:rPr lang="en-US" dirty="0" smtClean="0"/>
              <a:t>A general device </a:t>
            </a:r>
            <a:r>
              <a:rPr lang="en-US" dirty="0" smtClean="0">
                <a:solidFill>
                  <a:srgbClr val="3333FF"/>
                </a:solidFill>
              </a:rPr>
              <a:t>driver interface</a:t>
            </a:r>
            <a:r>
              <a:rPr lang="en-US" dirty="0" smtClean="0"/>
              <a:t>.</a:t>
            </a:r>
          </a:p>
          <a:p>
            <a:pPr lvl="1"/>
            <a:endParaRPr lang="en-US" sz="400" dirty="0" smtClean="0"/>
          </a:p>
          <a:p>
            <a:pPr lvl="1"/>
            <a:r>
              <a:rPr lang="en-US" dirty="0" smtClean="0">
                <a:solidFill>
                  <a:srgbClr val="3333FF"/>
                </a:solidFill>
              </a:rPr>
              <a:t>Drivers</a:t>
            </a:r>
            <a:r>
              <a:rPr lang="en-US" dirty="0" smtClean="0"/>
              <a:t> for specific hardware devices</a:t>
            </a:r>
            <a:r>
              <a:rPr lang="en-US" dirty="0"/>
              <a:t> </a:t>
            </a:r>
            <a:r>
              <a:rPr lang="en-US" dirty="0" smtClean="0"/>
              <a:t>(which know how to control the specific device).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26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90504"/>
            <a:ext cx="8229600" cy="1139825"/>
          </a:xfrm>
        </p:spPr>
        <p:txBody>
          <a:bodyPr/>
          <a:lstStyle/>
          <a:p>
            <a:r>
              <a:rPr lang="en-US" dirty="0"/>
              <a:t>I/O </a:t>
            </a:r>
            <a:r>
              <a:rPr lang="en-US" dirty="0" smtClean="0"/>
              <a:t>Management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0416"/>
            <a:ext cx="8229600" cy="4530725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Example: </a:t>
            </a:r>
            <a:r>
              <a:rPr lang="en-US" dirty="0" smtClean="0"/>
              <a:t>How Unix/Linux I/O subsystem provides  uniform interface for wide range of devices:</a:t>
            </a:r>
          </a:p>
          <a:p>
            <a:endParaRPr lang="en-US" sz="400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code works on </a:t>
            </a:r>
            <a:r>
              <a:rPr lang="en-US" dirty="0" smtClean="0"/>
              <a:t>many different devices:</a:t>
            </a:r>
          </a:p>
          <a:p>
            <a:pPr marL="414252" lvl="1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6942" y="2286000"/>
            <a:ext cx="8338457" cy="3810000"/>
          </a:xfrm>
          <a:prstGeom prst="rect">
            <a:avLst/>
          </a:prstGeom>
          <a:ln>
            <a:solidFill>
              <a:srgbClr val="3333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// Linux abstracts devices as files; application developers can 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// read/write data to/from devices just like reading/writing files. </a:t>
            </a:r>
          </a:p>
          <a:p>
            <a:endParaRPr lang="en-US" dirty="0" smtClean="0">
              <a:solidFill>
                <a:srgbClr val="3333FF"/>
              </a:solidFill>
            </a:endParaRP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// Open the device (just like opening a file!)</a:t>
            </a:r>
          </a:p>
          <a:p>
            <a:r>
              <a:rPr lang="en-US" dirty="0" err="1" smtClean="0">
                <a:solidFill>
                  <a:srgbClr val="3333FF"/>
                </a:solidFill>
              </a:rPr>
              <a:t>int</a:t>
            </a:r>
            <a:r>
              <a:rPr lang="en-US" dirty="0" smtClean="0">
                <a:solidFill>
                  <a:srgbClr val="3333FF"/>
                </a:solidFill>
              </a:rPr>
              <a:t> </a:t>
            </a:r>
            <a:r>
              <a:rPr lang="en-US" dirty="0" err="1" smtClean="0"/>
              <a:t>fd</a:t>
            </a:r>
            <a:r>
              <a:rPr lang="en-US" dirty="0" smtClean="0"/>
              <a:t> = open(</a:t>
            </a:r>
            <a:r>
              <a:rPr lang="en-US" dirty="0" smtClean="0">
                <a:solidFill>
                  <a:srgbClr val="3333FF"/>
                </a:solidFill>
              </a:rPr>
              <a:t>“/</a:t>
            </a:r>
            <a:r>
              <a:rPr lang="en-US" dirty="0" err="1" smtClean="0">
                <a:solidFill>
                  <a:srgbClr val="3333FF"/>
                </a:solidFill>
              </a:rPr>
              <a:t>dev</a:t>
            </a:r>
            <a:r>
              <a:rPr lang="en-US" dirty="0" smtClean="0">
                <a:solidFill>
                  <a:srgbClr val="3333FF"/>
                </a:solidFill>
              </a:rPr>
              <a:t>/</a:t>
            </a:r>
            <a:r>
              <a:rPr lang="en-US" dirty="0" err="1" smtClean="0">
                <a:solidFill>
                  <a:srgbClr val="3333FF"/>
                </a:solidFill>
              </a:rPr>
              <a:t>somedevice</a:t>
            </a:r>
            <a:r>
              <a:rPr lang="en-US" dirty="0" smtClean="0">
                <a:solidFill>
                  <a:srgbClr val="3333FF"/>
                </a:solidFill>
              </a:rPr>
              <a:t>”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</a:p>
          <a:p>
            <a:endParaRPr lang="en-US" dirty="0" smtClean="0"/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// Write 10 integers to the device</a:t>
            </a:r>
          </a:p>
          <a:p>
            <a:r>
              <a:rPr lang="en-US" dirty="0" smtClean="0">
                <a:solidFill>
                  <a:srgbClr val="3333FF"/>
                </a:solidFill>
              </a:rPr>
              <a:t>for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3333FF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 err="1" smtClean="0"/>
              <a:t>iCount</a:t>
            </a:r>
            <a:r>
              <a:rPr lang="en-US" dirty="0" smtClean="0"/>
              <a:t>=0; </a:t>
            </a:r>
            <a:r>
              <a:rPr lang="en-US" dirty="0" err="1" smtClean="0"/>
              <a:t>iCount</a:t>
            </a:r>
            <a:r>
              <a:rPr lang="en-US" dirty="0" smtClean="0"/>
              <a:t> &lt; 10; ++</a:t>
            </a:r>
            <a:r>
              <a:rPr lang="en-US" dirty="0" err="1" smtClean="0"/>
              <a:t>iCount</a:t>
            </a:r>
            <a:r>
              <a:rPr lang="en-US" dirty="0" smtClean="0"/>
              <a:t>){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fprintf</a:t>
            </a:r>
            <a:r>
              <a:rPr lang="en-US" dirty="0" smtClean="0"/>
              <a:t>(</a:t>
            </a:r>
            <a:r>
              <a:rPr lang="en-US" dirty="0" err="1" smtClean="0"/>
              <a:t>fd</a:t>
            </a:r>
            <a:r>
              <a:rPr lang="en-US" dirty="0" smtClean="0"/>
              <a:t>, “%d\n”, </a:t>
            </a:r>
            <a:r>
              <a:rPr lang="en-US" dirty="0" err="1" smtClean="0"/>
              <a:t>iCount</a:t>
            </a:r>
            <a:r>
              <a:rPr lang="en-US" dirty="0" smtClean="0"/>
              <a:t>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/>
              <a:t>c</a:t>
            </a:r>
            <a:r>
              <a:rPr lang="en-US" dirty="0" smtClean="0"/>
              <a:t>lose(</a:t>
            </a:r>
            <a:r>
              <a:rPr lang="en-US" dirty="0" err="1" smtClean="0"/>
              <a:t>fd</a:t>
            </a:r>
            <a:r>
              <a:rPr lang="en-US" dirty="0" smtClean="0"/>
              <a:t>)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// Example from: http://www.cs.columbia.edu/~krj/os/lectures/L24-IO.pdf</a:t>
            </a:r>
          </a:p>
        </p:txBody>
      </p:sp>
    </p:spTree>
    <p:extLst>
      <p:ext uri="{BB962C8B-B14F-4D97-AF65-F5344CB8AC3E}">
        <p14:creationId xmlns:p14="http://schemas.microsoft.com/office/powerpoint/2010/main" val="6360019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229600" cy="1139825"/>
          </a:xfrm>
        </p:spPr>
        <p:txBody>
          <a:bodyPr/>
          <a:lstStyle/>
          <a:p>
            <a:r>
              <a:rPr lang="en-US" dirty="0" smtClean="0"/>
              <a:t>Protection and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534400" cy="4530725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Protection: </a:t>
            </a:r>
            <a:r>
              <a:rPr lang="en-US" dirty="0" smtClean="0"/>
              <a:t>controls the access of users and processes to the system </a:t>
            </a:r>
            <a:r>
              <a:rPr lang="en-US" dirty="0" smtClean="0">
                <a:solidFill>
                  <a:srgbClr val="3333FF"/>
                </a:solidFill>
              </a:rPr>
              <a:t>resources</a:t>
            </a:r>
            <a:r>
              <a:rPr lang="en-US" dirty="0" smtClean="0"/>
              <a:t> (</a:t>
            </a:r>
            <a:r>
              <a:rPr lang="en-US" dirty="0"/>
              <a:t>e.g</a:t>
            </a:r>
            <a:r>
              <a:rPr lang="en-US" dirty="0" smtClean="0"/>
              <a:t>., </a:t>
            </a:r>
            <a:r>
              <a:rPr lang="en-US" dirty="0"/>
              <a:t>memory, files, </a:t>
            </a:r>
            <a:r>
              <a:rPr lang="en-US" dirty="0" err="1"/>
              <a:t>etc</a:t>
            </a:r>
            <a:r>
              <a:rPr lang="en-US" dirty="0" smtClean="0"/>
              <a:t>).</a:t>
            </a:r>
          </a:p>
          <a:p>
            <a:endParaRPr lang="en-US" sz="400" dirty="0" smtClean="0"/>
          </a:p>
          <a:p>
            <a:pPr lvl="1"/>
            <a:r>
              <a:rPr lang="en-US" dirty="0" smtClean="0">
                <a:solidFill>
                  <a:srgbClr val="3333FF"/>
                </a:solidFill>
              </a:rPr>
              <a:t>Internal</a:t>
            </a:r>
            <a:r>
              <a:rPr lang="en-US" dirty="0" smtClean="0"/>
              <a:t> to the OS</a:t>
            </a:r>
          </a:p>
          <a:p>
            <a:endParaRPr lang="en-US" sz="400" dirty="0" smtClean="0"/>
          </a:p>
          <a:p>
            <a:pPr lvl="1"/>
            <a:r>
              <a:rPr lang="en-US" dirty="0" smtClean="0">
                <a:solidFill>
                  <a:srgbClr val="3333FF"/>
                </a:solidFill>
              </a:rPr>
              <a:t>Example: </a:t>
            </a:r>
            <a:r>
              <a:rPr lang="en-US" dirty="0" smtClean="0"/>
              <a:t>process A attempts to (illegally) write to the memory of process B. The operating system detects the violation and terminates process A.</a:t>
            </a:r>
          </a:p>
          <a:p>
            <a:pPr lvl="1"/>
            <a:endParaRPr lang="en-US" sz="400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Security: </a:t>
            </a:r>
            <a:r>
              <a:rPr lang="en-US" dirty="0" smtClean="0"/>
              <a:t>defending the OS against </a:t>
            </a:r>
            <a:r>
              <a:rPr lang="en-US" dirty="0" smtClean="0">
                <a:solidFill>
                  <a:srgbClr val="3333FF"/>
                </a:solidFill>
              </a:rPr>
              <a:t>external</a:t>
            </a:r>
            <a:r>
              <a:rPr lang="en-US" dirty="0" smtClean="0"/>
              <a:t> threats.</a:t>
            </a:r>
          </a:p>
          <a:p>
            <a:endParaRPr lang="en-US" sz="400" dirty="0" smtClean="0"/>
          </a:p>
          <a:p>
            <a:pPr lvl="1"/>
            <a:r>
              <a:rPr lang="en-US" sz="2400" dirty="0" smtClean="0">
                <a:solidFill>
                  <a:srgbClr val="3333FF"/>
                </a:solidFill>
              </a:rPr>
              <a:t>Example: </a:t>
            </a:r>
            <a:r>
              <a:rPr lang="en-US" sz="2400" dirty="0" smtClean="0"/>
              <a:t>malware (e.g., viruses, worms, </a:t>
            </a:r>
            <a:r>
              <a:rPr lang="en-US" sz="2400" dirty="0" err="1" smtClean="0"/>
              <a:t>etc</a:t>
            </a:r>
            <a:r>
              <a:rPr lang="en-US" sz="2400" dirty="0" smtClean="0"/>
              <a:t>).</a:t>
            </a:r>
          </a:p>
          <a:p>
            <a:endParaRPr lang="en-US" sz="400" dirty="0"/>
          </a:p>
          <a:p>
            <a:r>
              <a:rPr lang="en-US" dirty="0" smtClean="0">
                <a:solidFill>
                  <a:srgbClr val="FF0000"/>
                </a:solidFill>
              </a:rPr>
              <a:t>Protection vs. Security: </a:t>
            </a:r>
            <a:r>
              <a:rPr lang="en-US" dirty="0" smtClean="0"/>
              <a:t>definitions vary</a:t>
            </a:r>
          </a:p>
          <a:p>
            <a:endParaRPr lang="en-US" sz="4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48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27000"/>
            <a:ext cx="8229600" cy="1139825"/>
          </a:xfrm>
        </p:spPr>
        <p:txBody>
          <a:bodyPr/>
          <a:lstStyle/>
          <a:p>
            <a:r>
              <a:rPr lang="en-US" dirty="0" smtClean="0"/>
              <a:t>Computing Environments: Distributed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10600" cy="4530725"/>
          </a:xfrm>
        </p:spPr>
        <p:txBody>
          <a:bodyPr/>
          <a:lstStyle/>
          <a:p>
            <a:r>
              <a:rPr lang="en-US" dirty="0" smtClean="0"/>
              <a:t>A collection of </a:t>
            </a:r>
            <a:r>
              <a:rPr lang="en-US" dirty="0" smtClean="0">
                <a:solidFill>
                  <a:srgbClr val="3333FF"/>
                </a:solidFill>
              </a:rPr>
              <a:t>physically separate, networked</a:t>
            </a:r>
            <a:r>
              <a:rPr lang="en-US" dirty="0" smtClean="0"/>
              <a:t> systems that share resources.</a:t>
            </a:r>
          </a:p>
          <a:p>
            <a:endParaRPr lang="en-US" sz="400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Advantages of resource sharing: </a:t>
            </a:r>
            <a:r>
              <a:rPr lang="en-US" dirty="0" smtClean="0"/>
              <a:t>increases computation speed, functionality, data availability, and reliability.</a:t>
            </a:r>
          </a:p>
          <a:p>
            <a:endParaRPr lang="en-US" sz="400" dirty="0"/>
          </a:p>
          <a:p>
            <a:r>
              <a:rPr lang="en-US" dirty="0" smtClean="0">
                <a:solidFill>
                  <a:srgbClr val="FF0000"/>
                </a:solidFill>
              </a:rPr>
              <a:t>Distributed systems can be interconnected via:</a:t>
            </a:r>
          </a:p>
          <a:p>
            <a:endParaRPr lang="en-US" sz="400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3333FF"/>
                </a:solidFill>
              </a:rPr>
              <a:t>Local-Area </a:t>
            </a:r>
            <a:r>
              <a:rPr lang="en-US" dirty="0">
                <a:solidFill>
                  <a:srgbClr val="3333FF"/>
                </a:solidFill>
              </a:rPr>
              <a:t>N</a:t>
            </a:r>
            <a:r>
              <a:rPr lang="en-US" dirty="0" smtClean="0">
                <a:solidFill>
                  <a:srgbClr val="3333FF"/>
                </a:solidFill>
              </a:rPr>
              <a:t>etwork (LAN): </a:t>
            </a:r>
            <a:r>
              <a:rPr lang="en-US" dirty="0" smtClean="0"/>
              <a:t>connects systems within a single floor room or building, or</a:t>
            </a:r>
          </a:p>
          <a:p>
            <a:pPr lvl="1"/>
            <a:endParaRPr lang="en-US" sz="400" dirty="0" smtClean="0"/>
          </a:p>
          <a:p>
            <a:pPr lvl="1"/>
            <a:r>
              <a:rPr lang="en-US" dirty="0" smtClean="0">
                <a:solidFill>
                  <a:srgbClr val="3333FF"/>
                </a:solidFill>
              </a:rPr>
              <a:t>Wide-Area Network (WAN): </a:t>
            </a:r>
            <a:r>
              <a:rPr lang="en-US" dirty="0" smtClean="0"/>
              <a:t>connects buildings, cities, or countries.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FFFFFF"/>
                </a:solidFill>
              </a:rPr>
              <a:t>Preserving Confidentiality in Virtual Machine Checkpointing and Role Based Access Control</a:t>
            </a:r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36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1139825"/>
          </a:xfrm>
        </p:spPr>
        <p:txBody>
          <a:bodyPr/>
          <a:lstStyle/>
          <a:p>
            <a:r>
              <a:rPr lang="en-US" dirty="0"/>
              <a:t>Computing Environments: </a:t>
            </a:r>
            <a:r>
              <a:rPr lang="en-US" dirty="0" smtClean="0"/>
              <a:t>Mobile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686800" cy="4530725"/>
          </a:xfrm>
        </p:spPr>
        <p:txBody>
          <a:bodyPr/>
          <a:lstStyle/>
          <a:p>
            <a:r>
              <a:rPr lang="en-US" dirty="0" smtClean="0"/>
              <a:t>Computing on </a:t>
            </a:r>
            <a:r>
              <a:rPr lang="en-US" dirty="0" smtClean="0">
                <a:solidFill>
                  <a:srgbClr val="3333FF"/>
                </a:solidFill>
              </a:rPr>
              <a:t>handheld smartphones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3333FF"/>
                </a:solidFill>
              </a:rPr>
              <a:t>tablet </a:t>
            </a:r>
            <a:r>
              <a:rPr lang="en-US" dirty="0" smtClean="0"/>
              <a:t>computers. </a:t>
            </a:r>
          </a:p>
          <a:p>
            <a:endParaRPr lang="en-US" sz="400" dirty="0"/>
          </a:p>
          <a:p>
            <a:r>
              <a:rPr lang="en-US" dirty="0" smtClean="0">
                <a:solidFill>
                  <a:schemeClr val="tx1"/>
                </a:solidFill>
              </a:rPr>
              <a:t>Sacrifice </a:t>
            </a:r>
            <a:r>
              <a:rPr lang="en-US" dirty="0" smtClean="0"/>
              <a:t>screen size, memory capacity, CPU power, in favor of </a:t>
            </a:r>
            <a:r>
              <a:rPr lang="en-US" dirty="0" smtClean="0">
                <a:solidFill>
                  <a:srgbClr val="3333FF"/>
                </a:solidFill>
              </a:rPr>
              <a:t>portability</a:t>
            </a:r>
            <a:r>
              <a:rPr lang="en-US" dirty="0" smtClean="0"/>
              <a:t>:</a:t>
            </a:r>
          </a:p>
          <a:p>
            <a:endParaRPr lang="en-US" sz="400" dirty="0" smtClean="0"/>
          </a:p>
          <a:p>
            <a:pPr lvl="1"/>
            <a:r>
              <a:rPr lang="en-US" dirty="0" smtClean="0"/>
              <a:t>This will change as mobile devices grow more powerful.</a:t>
            </a:r>
          </a:p>
          <a:p>
            <a:pPr lvl="1"/>
            <a:endParaRPr lang="en-US" sz="400" dirty="0" smtClean="0"/>
          </a:p>
          <a:p>
            <a:r>
              <a:rPr lang="en-US" dirty="0" smtClean="0"/>
              <a:t>Allows for applications impractical on traditional systems (e.g. laptops, desktops, </a:t>
            </a:r>
            <a:r>
              <a:rPr lang="en-US" dirty="0" err="1" smtClean="0"/>
              <a:t>etc</a:t>
            </a:r>
            <a:r>
              <a:rPr lang="en-US" dirty="0" smtClean="0"/>
              <a:t>).</a:t>
            </a:r>
          </a:p>
          <a:p>
            <a:endParaRPr lang="en-US" sz="400" dirty="0" smtClean="0"/>
          </a:p>
          <a:p>
            <a:pPr lvl="1"/>
            <a:r>
              <a:rPr lang="en-US" dirty="0" smtClean="0"/>
              <a:t>Navigation</a:t>
            </a:r>
          </a:p>
          <a:p>
            <a:pPr lvl="1"/>
            <a:endParaRPr lang="en-US" sz="400" dirty="0" smtClean="0"/>
          </a:p>
          <a:p>
            <a:pPr lvl="1"/>
            <a:r>
              <a:rPr lang="en-US" dirty="0" smtClean="0"/>
              <a:t>Augmented reality</a:t>
            </a:r>
          </a:p>
          <a:p>
            <a:pPr lvl="1"/>
            <a:endParaRPr lang="en-US" sz="400" dirty="0" smtClean="0"/>
          </a:p>
          <a:p>
            <a:pPr lvl="1"/>
            <a:r>
              <a:rPr lang="en-US" dirty="0" smtClean="0"/>
              <a:t>Many others!</a:t>
            </a:r>
          </a:p>
          <a:p>
            <a:pPr lvl="1"/>
            <a:endParaRPr lang="en-US" sz="400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Dominant OSs:</a:t>
            </a:r>
          </a:p>
          <a:p>
            <a:endParaRPr lang="en-US" sz="400" dirty="0" smtClean="0"/>
          </a:p>
          <a:p>
            <a:pPr lvl="1"/>
            <a:r>
              <a:rPr lang="en-US" dirty="0" err="1" smtClean="0">
                <a:solidFill>
                  <a:srgbClr val="3333FF"/>
                </a:solidFill>
              </a:rPr>
              <a:t>iOS</a:t>
            </a:r>
            <a:r>
              <a:rPr lang="en-US" dirty="0" smtClean="0">
                <a:solidFill>
                  <a:srgbClr val="3333FF"/>
                </a:solidFill>
              </a:rPr>
              <a:t>: </a:t>
            </a:r>
            <a:r>
              <a:rPr lang="en-US" dirty="0" smtClean="0"/>
              <a:t>designed for Apple’s iPhone and </a:t>
            </a:r>
            <a:r>
              <a:rPr lang="en-US" dirty="0" err="1" smtClean="0"/>
              <a:t>iPad</a:t>
            </a:r>
            <a:r>
              <a:rPr lang="en-US" dirty="0" smtClean="0"/>
              <a:t> platforms.</a:t>
            </a:r>
          </a:p>
          <a:p>
            <a:pPr lvl="1"/>
            <a:endParaRPr lang="en-US" sz="400" dirty="0" smtClean="0"/>
          </a:p>
          <a:p>
            <a:pPr lvl="1"/>
            <a:r>
              <a:rPr lang="en-US" dirty="0" smtClean="0">
                <a:solidFill>
                  <a:srgbClr val="3333FF"/>
                </a:solidFill>
              </a:rPr>
              <a:t>Android: </a:t>
            </a:r>
            <a:r>
              <a:rPr lang="en-US" dirty="0" smtClean="0"/>
              <a:t>runs on all sorts of devices.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83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1139825"/>
          </a:xfrm>
        </p:spPr>
        <p:txBody>
          <a:bodyPr/>
          <a:lstStyle/>
          <a:p>
            <a:r>
              <a:rPr lang="en-US" dirty="0" smtClean="0"/>
              <a:t>Real-Time Embedded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763000" cy="4530725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Embedded Systems: </a:t>
            </a:r>
            <a:r>
              <a:rPr lang="en-US" dirty="0" smtClean="0">
                <a:solidFill>
                  <a:schemeClr val="tx1"/>
                </a:solidFill>
              </a:rPr>
              <a:t>s</a:t>
            </a:r>
            <a:r>
              <a:rPr lang="en-US" dirty="0" smtClean="0"/>
              <a:t>ystems dedicated to </a:t>
            </a:r>
            <a:r>
              <a:rPr lang="en-US" dirty="0" smtClean="0">
                <a:solidFill>
                  <a:srgbClr val="3333FF"/>
                </a:solidFill>
              </a:rPr>
              <a:t>specific</a:t>
            </a:r>
            <a:r>
              <a:rPr lang="en-US" dirty="0" smtClean="0"/>
              <a:t> tasks e.g. controlling car engines, robotic arms, etc.</a:t>
            </a:r>
          </a:p>
          <a:p>
            <a:pPr lvl="1"/>
            <a:endParaRPr lang="en-US" sz="400" dirty="0" smtClean="0"/>
          </a:p>
          <a:p>
            <a:pPr lvl="1"/>
            <a:r>
              <a:rPr lang="en-US" dirty="0" smtClean="0"/>
              <a:t>Usually have little to no user interface.</a:t>
            </a:r>
          </a:p>
          <a:p>
            <a:pPr lvl="1"/>
            <a:endParaRPr lang="en-US" sz="400" dirty="0" smtClean="0"/>
          </a:p>
          <a:p>
            <a:pPr lvl="1"/>
            <a:r>
              <a:rPr lang="en-US" dirty="0" smtClean="0"/>
              <a:t>One of the most </a:t>
            </a:r>
            <a:r>
              <a:rPr lang="en-US" dirty="0" smtClean="0">
                <a:solidFill>
                  <a:srgbClr val="3333FF"/>
                </a:solidFill>
              </a:rPr>
              <a:t>prevalent</a:t>
            </a:r>
            <a:r>
              <a:rPr lang="en-US" dirty="0" smtClean="0"/>
              <a:t> types of computers.</a:t>
            </a:r>
          </a:p>
          <a:p>
            <a:pPr lvl="1"/>
            <a:endParaRPr lang="en-US" sz="400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Real-Time Systems: </a:t>
            </a:r>
            <a:r>
              <a:rPr lang="en-US" dirty="0" smtClean="0"/>
              <a:t>systems where tasks must complete within the defined timing constraints.  </a:t>
            </a:r>
          </a:p>
          <a:p>
            <a:endParaRPr lang="en-US" sz="400" dirty="0" smtClean="0"/>
          </a:p>
          <a:p>
            <a:pPr lvl="1"/>
            <a:r>
              <a:rPr lang="en-US" dirty="0" smtClean="0">
                <a:solidFill>
                  <a:srgbClr val="3333FF"/>
                </a:solidFill>
              </a:rPr>
              <a:t>Example: </a:t>
            </a:r>
            <a:r>
              <a:rPr lang="en-US" dirty="0" smtClean="0"/>
              <a:t>the robotic arm must stop moving </a:t>
            </a:r>
            <a:r>
              <a:rPr lang="en-US" dirty="0" smtClean="0">
                <a:solidFill>
                  <a:srgbClr val="3333FF"/>
                </a:solidFill>
              </a:rPr>
              <a:t>before</a:t>
            </a:r>
            <a:r>
              <a:rPr lang="en-US" dirty="0" smtClean="0"/>
              <a:t> it smashes into a car it was building (not after!).</a:t>
            </a:r>
          </a:p>
          <a:p>
            <a:pPr lvl="1"/>
            <a:endParaRPr lang="en-US" sz="400" dirty="0" smtClean="0"/>
          </a:p>
          <a:p>
            <a:pPr lvl="1"/>
            <a:r>
              <a:rPr lang="en-US" dirty="0" smtClean="0"/>
              <a:t>Embedded systems usually run real-time operating systems.</a:t>
            </a:r>
          </a:p>
        </p:txBody>
      </p:sp>
    </p:spTree>
    <p:extLst>
      <p:ext uri="{BB962C8B-B14F-4D97-AF65-F5344CB8AC3E}">
        <p14:creationId xmlns:p14="http://schemas.microsoft.com/office/powerpoint/2010/main" val="71042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1139825"/>
          </a:xfrm>
        </p:spPr>
        <p:txBody>
          <a:bodyPr/>
          <a:lstStyle/>
          <a:p>
            <a:r>
              <a:rPr lang="en-US" dirty="0" smtClean="0"/>
              <a:t>Multimedia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763000" cy="4530725"/>
          </a:xfrm>
        </p:spPr>
        <p:txBody>
          <a:bodyPr/>
          <a:lstStyle/>
          <a:p>
            <a:r>
              <a:rPr lang="en-US" dirty="0" smtClean="0"/>
              <a:t>Systems specialized to deliver media content (i.e. a mix of text, video,  sound,  </a:t>
            </a:r>
            <a:r>
              <a:rPr lang="en-US" dirty="0" err="1" smtClean="0"/>
              <a:t>etc</a:t>
            </a:r>
            <a:r>
              <a:rPr lang="en-US" dirty="0" smtClean="0"/>
              <a:t>). </a:t>
            </a:r>
          </a:p>
          <a:p>
            <a:endParaRPr lang="en-US" sz="400" dirty="0" smtClean="0"/>
          </a:p>
          <a:p>
            <a:r>
              <a:rPr lang="en-US" dirty="0" smtClean="0"/>
              <a:t>Some media must be delivered within certain timing constraints.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0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229600" cy="1139825"/>
          </a:xfrm>
        </p:spPr>
        <p:txBody>
          <a:bodyPr/>
          <a:lstStyle/>
          <a:p>
            <a:r>
              <a:rPr lang="en-US" dirty="0" smtClean="0"/>
              <a:t>Computing Models: Virtual Machines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686800" cy="5181600"/>
          </a:xfrm>
        </p:spPr>
        <p:txBody>
          <a:bodyPr/>
          <a:lstStyle/>
          <a:p>
            <a:r>
              <a:rPr lang="en-US" dirty="0" smtClean="0">
                <a:solidFill>
                  <a:srgbClr val="3333FF"/>
                </a:solidFill>
              </a:rPr>
              <a:t>Virtual Machines (VMs): </a:t>
            </a:r>
            <a:r>
              <a:rPr lang="en-US" dirty="0" smtClean="0"/>
              <a:t>a software that can run its own operating system and applications just like a real physical system.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4649786"/>
            <a:ext cx="8610600" cy="6842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Virtualization Software (Bare-Metal Hypervisor)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1981200" y="5437186"/>
            <a:ext cx="4648200" cy="1117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09800" y="5564186"/>
            <a:ext cx="441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Hardware (CPU, memory I/O devices)</a:t>
            </a:r>
            <a:endParaRPr lang="en-US" dirty="0"/>
          </a:p>
        </p:txBody>
      </p:sp>
      <p:pic>
        <p:nvPicPr>
          <p:cNvPr id="8" name="Picture 12" descr="http://askyourpc.com/media/blogs/a/images_2/cpu_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5924548"/>
            <a:ext cx="666750" cy="60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 descr="http://png-1.findicons.com/files/icons/1684/ravenna/128/memor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663" y="5868986"/>
            <a:ext cx="760413" cy="76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6" descr="http://cdn1.iconfinder.com/data/icons/Primo_Icons/PNG/128x128/keyboar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5767386"/>
            <a:ext cx="787400" cy="7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0" descr="http://icons.iconarchive.com/icons/media-design/hydropro-hardware/512/HP-Mouse-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787" y="5957886"/>
            <a:ext cx="533399" cy="53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2" descr="http://t2.gstatic.com/images?q=tbn:ANd9GcQ2nMQTaZEfWRdhmbqOX3MrrpVzrY92NWWCQotPHTLyuwyBa2UPhg&amp;t=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5919787"/>
            <a:ext cx="571499" cy="57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ounded Rectangle 12"/>
          <p:cNvSpPr/>
          <p:nvPr/>
        </p:nvSpPr>
        <p:spPr>
          <a:xfrm>
            <a:off x="355600" y="2108200"/>
            <a:ext cx="1905000" cy="243998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31800" y="3709986"/>
            <a:ext cx="1790700" cy="622300"/>
          </a:xfrm>
          <a:prstGeom prst="roundRect">
            <a:avLst/>
          </a:prstGeom>
          <a:gradFill>
            <a:gsLst>
              <a:gs pos="0">
                <a:srgbClr val="F9E8FE"/>
              </a:gs>
              <a:gs pos="35000">
                <a:srgbClr val="F1D2FE"/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Virtual Hardware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419100" y="3062286"/>
            <a:ext cx="1790700" cy="622300"/>
          </a:xfrm>
          <a:prstGeom prst="roundRect">
            <a:avLst/>
          </a:prstGeom>
          <a:gradFill>
            <a:gsLst>
              <a:gs pos="0">
                <a:srgbClr val="FFFF99"/>
              </a:gs>
              <a:gs pos="35000">
                <a:srgbClr val="FFFF00">
                  <a:lumMod val="31000"/>
                  <a:lumOff val="69000"/>
                </a:srgbClr>
              </a:gs>
              <a:gs pos="100000">
                <a:srgbClr val="FFFF00">
                  <a:lumMod val="0"/>
                  <a:lumOff val="100000"/>
                </a:srgb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419100" y="2413000"/>
            <a:ext cx="1790700" cy="622300"/>
          </a:xfrm>
          <a:prstGeom prst="roundRect">
            <a:avLst/>
          </a:prstGeom>
          <a:gradFill>
            <a:gsLst>
              <a:gs pos="0">
                <a:srgbClr val="8FE2FF"/>
              </a:gs>
              <a:gs pos="35000">
                <a:srgbClr val="C7F4FD"/>
              </a:gs>
              <a:gs pos="100000">
                <a:srgbClr val="F3FDFF"/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3327400" y="2108200"/>
            <a:ext cx="1905000" cy="246538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403600" y="3735386"/>
            <a:ext cx="1790700" cy="622300"/>
          </a:xfrm>
          <a:prstGeom prst="roundRect">
            <a:avLst/>
          </a:prstGeom>
          <a:gradFill>
            <a:gsLst>
              <a:gs pos="0">
                <a:srgbClr val="F9E8FE"/>
              </a:gs>
              <a:gs pos="35000">
                <a:srgbClr val="F1D2FE"/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Virtual Hardware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3390900" y="3087686"/>
            <a:ext cx="1790700" cy="622300"/>
          </a:xfrm>
          <a:prstGeom prst="roundRect">
            <a:avLst/>
          </a:prstGeom>
          <a:gradFill>
            <a:gsLst>
              <a:gs pos="0">
                <a:srgbClr val="FFFF99"/>
              </a:gs>
              <a:gs pos="35000">
                <a:srgbClr val="FFFF00">
                  <a:lumMod val="31000"/>
                  <a:lumOff val="69000"/>
                </a:srgbClr>
              </a:gs>
              <a:gs pos="100000">
                <a:srgbClr val="FFFF00">
                  <a:lumMod val="0"/>
                  <a:lumOff val="100000"/>
                </a:srgb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3390900" y="2438400"/>
            <a:ext cx="1790700" cy="622300"/>
          </a:xfrm>
          <a:prstGeom prst="roundRect">
            <a:avLst/>
          </a:prstGeom>
          <a:gradFill>
            <a:gsLst>
              <a:gs pos="0">
                <a:srgbClr val="8FE2FF"/>
              </a:gs>
              <a:gs pos="35000">
                <a:srgbClr val="C7F4FD"/>
              </a:gs>
              <a:gs pos="100000">
                <a:srgbClr val="F3FDFF"/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6451600" y="2108200"/>
            <a:ext cx="1905000" cy="245268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6527800" y="3722686"/>
            <a:ext cx="1790700" cy="622300"/>
          </a:xfrm>
          <a:prstGeom prst="roundRect">
            <a:avLst/>
          </a:prstGeom>
          <a:gradFill>
            <a:gsLst>
              <a:gs pos="0">
                <a:srgbClr val="F9E8FE"/>
              </a:gs>
              <a:gs pos="35000">
                <a:srgbClr val="F1D2FE"/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Virtual Hardware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6515100" y="3074986"/>
            <a:ext cx="1790700" cy="622300"/>
          </a:xfrm>
          <a:prstGeom prst="roundRect">
            <a:avLst/>
          </a:prstGeom>
          <a:gradFill>
            <a:gsLst>
              <a:gs pos="0">
                <a:srgbClr val="FFFF99"/>
              </a:gs>
              <a:gs pos="35000">
                <a:srgbClr val="FFFF00">
                  <a:lumMod val="31000"/>
                  <a:lumOff val="69000"/>
                </a:srgbClr>
              </a:gs>
              <a:gs pos="100000">
                <a:srgbClr val="FFFF00">
                  <a:lumMod val="0"/>
                  <a:lumOff val="100000"/>
                </a:srgb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6515100" y="2425700"/>
            <a:ext cx="1790700" cy="622300"/>
          </a:xfrm>
          <a:prstGeom prst="roundRect">
            <a:avLst/>
          </a:prstGeom>
          <a:gradFill>
            <a:gsLst>
              <a:gs pos="0">
                <a:srgbClr val="8FE2FF"/>
              </a:gs>
              <a:gs pos="35000">
                <a:srgbClr val="C7F4FD"/>
              </a:gs>
              <a:gs pos="100000">
                <a:srgbClr val="F3FDFF"/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977580" y="2056368"/>
            <a:ext cx="643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VM1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961240" y="2108200"/>
            <a:ext cx="679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VM2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064103" y="2057400"/>
            <a:ext cx="679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VM3</a:t>
            </a:r>
            <a:endParaRPr lang="en-US" dirty="0"/>
          </a:p>
        </p:txBody>
      </p:sp>
      <p:pic>
        <p:nvPicPr>
          <p:cNvPr id="30" name="Picture 26" descr="http://www.freepsdfile.com/wp-content/uploads/2012/02/Windows-8-Logo-PSD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706" y="3121557"/>
            <a:ext cx="529925" cy="551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://hodgepodgehub.com/images/ubuntu_logo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920" y="3144835"/>
            <a:ext cx="533401" cy="533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www.crunchbase.com/assets/images/resized/0005/4061/54061v1-max-250x250.jp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7" t="2433" r="7443" b="7166"/>
          <a:stretch/>
        </p:blipFill>
        <p:spPr bwMode="auto">
          <a:xfrm>
            <a:off x="7886699" y="3136900"/>
            <a:ext cx="348165" cy="450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7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229600" cy="1139825"/>
          </a:xfrm>
        </p:spPr>
        <p:txBody>
          <a:bodyPr/>
          <a:lstStyle/>
          <a:p>
            <a:r>
              <a:rPr lang="en-US" dirty="0" smtClean="0"/>
              <a:t>Computing Models: Virtual Machines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686800" cy="5181600"/>
          </a:xfrm>
        </p:spPr>
        <p:txBody>
          <a:bodyPr/>
          <a:lstStyle/>
          <a:p>
            <a:r>
              <a:rPr lang="en-US" dirty="0" smtClean="0">
                <a:solidFill>
                  <a:srgbClr val="3333FF"/>
                </a:solidFill>
              </a:rPr>
              <a:t>Virtual Machines (VMs): </a:t>
            </a:r>
            <a:r>
              <a:rPr lang="en-US" dirty="0" smtClean="0"/>
              <a:t>a software that can run its own operating system and applications just like a real physical system.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4471986"/>
            <a:ext cx="8610600" cy="5318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Virtualization Software (Hosted Hypervisor)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1981200" y="5774252"/>
            <a:ext cx="4648200" cy="8567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159000" y="5729286"/>
            <a:ext cx="441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Hardware (CPU, memory I/O devices)</a:t>
            </a:r>
            <a:endParaRPr lang="en-US" dirty="0"/>
          </a:p>
        </p:txBody>
      </p:sp>
      <p:pic>
        <p:nvPicPr>
          <p:cNvPr id="8" name="Picture 12" descr="http://askyourpc.com/media/blogs/a/images_2/cpu_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6051548"/>
            <a:ext cx="666750" cy="60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 descr="http://png-1.findicons.com/files/icons/1684/ravenna/128/memo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663" y="5995986"/>
            <a:ext cx="760413" cy="76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6" descr="http://cdn1.iconfinder.com/data/icons/Primo_Icons/PNG/128x128/keyboar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5894386"/>
            <a:ext cx="787400" cy="7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0" descr="http://icons.iconarchive.com/icons/media-design/hydropro-hardware/512/HP-Mouse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787" y="6084886"/>
            <a:ext cx="533399" cy="53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2" descr="http://t2.gstatic.com/images?q=tbn:ANd9GcQ2nMQTaZEfWRdhmbqOX3MrrpVzrY92NWWCQotPHTLyuwyBa2UPhg&amp;t=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6046787"/>
            <a:ext cx="571499" cy="57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/>
          <p:cNvSpPr/>
          <p:nvPr/>
        </p:nvSpPr>
        <p:spPr>
          <a:xfrm>
            <a:off x="228600" y="5081586"/>
            <a:ext cx="8610600" cy="5318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Operating System</a:t>
            </a:r>
            <a:endParaRPr lang="en-US" sz="2400" dirty="0"/>
          </a:p>
        </p:txBody>
      </p:sp>
      <p:sp>
        <p:nvSpPr>
          <p:cNvPr id="31" name="Rounded Rectangle 30"/>
          <p:cNvSpPr/>
          <p:nvPr/>
        </p:nvSpPr>
        <p:spPr>
          <a:xfrm>
            <a:off x="533400" y="1916114"/>
            <a:ext cx="1905000" cy="243998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609600" y="3517900"/>
            <a:ext cx="1790700" cy="622300"/>
          </a:xfrm>
          <a:prstGeom prst="roundRect">
            <a:avLst/>
          </a:prstGeom>
          <a:gradFill>
            <a:gsLst>
              <a:gs pos="0">
                <a:srgbClr val="F9E8FE"/>
              </a:gs>
              <a:gs pos="35000">
                <a:srgbClr val="F1D2FE"/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Virtual Hardware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596900" y="2870200"/>
            <a:ext cx="1790700" cy="622300"/>
          </a:xfrm>
          <a:prstGeom prst="roundRect">
            <a:avLst/>
          </a:prstGeom>
          <a:gradFill>
            <a:gsLst>
              <a:gs pos="0">
                <a:srgbClr val="FFFF99"/>
              </a:gs>
              <a:gs pos="35000">
                <a:srgbClr val="FFFF00">
                  <a:lumMod val="31000"/>
                  <a:lumOff val="69000"/>
                </a:srgbClr>
              </a:gs>
              <a:gs pos="100000">
                <a:srgbClr val="FFFF00">
                  <a:lumMod val="0"/>
                  <a:lumOff val="100000"/>
                </a:srgb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596900" y="2220914"/>
            <a:ext cx="1790700" cy="622300"/>
          </a:xfrm>
          <a:prstGeom prst="roundRect">
            <a:avLst/>
          </a:prstGeom>
          <a:gradFill>
            <a:gsLst>
              <a:gs pos="0">
                <a:srgbClr val="8FE2FF"/>
              </a:gs>
              <a:gs pos="35000">
                <a:srgbClr val="C7F4FD"/>
              </a:gs>
              <a:gs pos="100000">
                <a:srgbClr val="F3FDFF"/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3505200" y="1916114"/>
            <a:ext cx="1905000" cy="246538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3581400" y="3543300"/>
            <a:ext cx="1790700" cy="622300"/>
          </a:xfrm>
          <a:prstGeom prst="roundRect">
            <a:avLst/>
          </a:prstGeom>
          <a:gradFill>
            <a:gsLst>
              <a:gs pos="0">
                <a:srgbClr val="F9E8FE"/>
              </a:gs>
              <a:gs pos="35000">
                <a:srgbClr val="F1D2FE"/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Virtual Hardware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3568700" y="2895600"/>
            <a:ext cx="1790700" cy="622300"/>
          </a:xfrm>
          <a:prstGeom prst="roundRect">
            <a:avLst/>
          </a:prstGeom>
          <a:gradFill>
            <a:gsLst>
              <a:gs pos="0">
                <a:srgbClr val="FFFF99"/>
              </a:gs>
              <a:gs pos="35000">
                <a:srgbClr val="FFFF00">
                  <a:lumMod val="31000"/>
                  <a:lumOff val="69000"/>
                </a:srgbClr>
              </a:gs>
              <a:gs pos="100000">
                <a:srgbClr val="FFFF00">
                  <a:lumMod val="0"/>
                  <a:lumOff val="100000"/>
                </a:srgb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3568700" y="2246314"/>
            <a:ext cx="1790700" cy="622300"/>
          </a:xfrm>
          <a:prstGeom prst="roundRect">
            <a:avLst/>
          </a:prstGeom>
          <a:gradFill>
            <a:gsLst>
              <a:gs pos="0">
                <a:srgbClr val="8FE2FF"/>
              </a:gs>
              <a:gs pos="35000">
                <a:srgbClr val="C7F4FD"/>
              </a:gs>
              <a:gs pos="100000">
                <a:srgbClr val="F3FDFF"/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629400" y="1916114"/>
            <a:ext cx="1905000" cy="245268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6705600" y="3530600"/>
            <a:ext cx="1790700" cy="622300"/>
          </a:xfrm>
          <a:prstGeom prst="roundRect">
            <a:avLst/>
          </a:prstGeom>
          <a:gradFill>
            <a:gsLst>
              <a:gs pos="0">
                <a:srgbClr val="F9E8FE"/>
              </a:gs>
              <a:gs pos="35000">
                <a:srgbClr val="F1D2FE"/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Virtual Hardware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6692900" y="2882900"/>
            <a:ext cx="1790700" cy="622300"/>
          </a:xfrm>
          <a:prstGeom prst="roundRect">
            <a:avLst/>
          </a:prstGeom>
          <a:gradFill>
            <a:gsLst>
              <a:gs pos="0">
                <a:srgbClr val="FFFF99"/>
              </a:gs>
              <a:gs pos="35000">
                <a:srgbClr val="FFFF00">
                  <a:lumMod val="31000"/>
                  <a:lumOff val="69000"/>
                </a:srgbClr>
              </a:gs>
              <a:gs pos="100000">
                <a:srgbClr val="FFFF00">
                  <a:lumMod val="0"/>
                  <a:lumOff val="100000"/>
                </a:srgb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</a:t>
            </a:r>
            <a:endParaRPr 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6692900" y="2233614"/>
            <a:ext cx="1790700" cy="622300"/>
          </a:xfrm>
          <a:prstGeom prst="roundRect">
            <a:avLst/>
          </a:prstGeom>
          <a:gradFill>
            <a:gsLst>
              <a:gs pos="0">
                <a:srgbClr val="8FE2FF"/>
              </a:gs>
              <a:gs pos="35000">
                <a:srgbClr val="C7F4FD"/>
              </a:gs>
              <a:gs pos="100000">
                <a:srgbClr val="F3FDFF"/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1155380" y="1864282"/>
            <a:ext cx="643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VM1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4139040" y="1916114"/>
            <a:ext cx="679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VM2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7241903" y="1865314"/>
            <a:ext cx="679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VM3</a:t>
            </a:r>
            <a:endParaRPr lang="en-US" dirty="0"/>
          </a:p>
        </p:txBody>
      </p:sp>
      <p:pic>
        <p:nvPicPr>
          <p:cNvPr id="46" name="Picture 26" descr="http://www.freepsdfile.com/wp-content/uploads/2012/02/Windows-8-Logo-PSD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506" y="2929471"/>
            <a:ext cx="529925" cy="551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http://hodgepodgehub.com/images/ubuntu_logo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720" y="2952749"/>
            <a:ext cx="533401" cy="533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 descr="http://www.crunchbase.com/assets/images/resized/0005/4061/54061v1-max-250x250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7" t="2433" r="7443" b="7166"/>
          <a:stretch/>
        </p:blipFill>
        <p:spPr bwMode="auto">
          <a:xfrm>
            <a:off x="8064499" y="2944814"/>
            <a:ext cx="348165" cy="450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851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229600" cy="1139825"/>
          </a:xfrm>
        </p:spPr>
        <p:txBody>
          <a:bodyPr/>
          <a:lstStyle/>
          <a:p>
            <a:r>
              <a:rPr lang="en-US" dirty="0" smtClean="0"/>
              <a:t>Texts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09600"/>
            <a:ext cx="8686800" cy="4530725"/>
          </a:xfrm>
        </p:spPr>
        <p:txBody>
          <a:bodyPr/>
          <a:lstStyle/>
          <a:p>
            <a:r>
              <a:rPr lang="en-US" dirty="0" err="1"/>
              <a:t>Silberschatz</a:t>
            </a:r>
            <a:r>
              <a:rPr lang="en-US" dirty="0"/>
              <a:t>, Galvin, Gagne, </a:t>
            </a:r>
            <a:r>
              <a:rPr lang="en-US" i="1" dirty="0">
                <a:solidFill>
                  <a:srgbClr val="3333FF"/>
                </a:solidFill>
              </a:rPr>
              <a:t>Operating System Concepts</a:t>
            </a:r>
            <a:r>
              <a:rPr lang="en-US" i="1" dirty="0"/>
              <a:t>, </a:t>
            </a:r>
            <a:r>
              <a:rPr lang="en-US" i="1" dirty="0" smtClean="0"/>
              <a:t>9th </a:t>
            </a:r>
            <a:r>
              <a:rPr lang="en-US" i="1" dirty="0"/>
              <a:t>edition</a:t>
            </a:r>
            <a:r>
              <a:rPr lang="en-US" dirty="0"/>
              <a:t>, ISBN: ISBN 978-1-118-06333-0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sz="400" dirty="0" smtClean="0"/>
          </a:p>
          <a:p>
            <a:pPr marL="0" indent="0">
              <a:buNone/>
            </a:pPr>
            <a:endParaRPr lang="en-US" sz="400" dirty="0"/>
          </a:p>
          <a:p>
            <a:pPr marL="0" indent="0">
              <a:buNone/>
            </a:pPr>
            <a:endParaRPr lang="en-US" sz="400" dirty="0" smtClean="0"/>
          </a:p>
          <a:p>
            <a:pPr marL="0" indent="0">
              <a:buNone/>
            </a:pPr>
            <a:endParaRPr lang="en-US" sz="400" dirty="0"/>
          </a:p>
          <a:p>
            <a:pPr marL="0" indent="0">
              <a:buNone/>
            </a:pPr>
            <a:endParaRPr lang="en-US" sz="400" dirty="0" smtClean="0"/>
          </a:p>
          <a:p>
            <a:pPr marL="0" indent="0">
              <a:buNone/>
            </a:pPr>
            <a:endParaRPr lang="en-US" sz="400" dirty="0"/>
          </a:p>
          <a:p>
            <a:pPr marL="0" indent="0">
              <a:buNone/>
            </a:pPr>
            <a:endParaRPr lang="en-US" sz="400" dirty="0" smtClean="0"/>
          </a:p>
          <a:p>
            <a:r>
              <a:rPr lang="en-US" dirty="0" smtClean="0"/>
              <a:t>Not required, but </a:t>
            </a:r>
            <a:r>
              <a:rPr lang="en-US" dirty="0" smtClean="0">
                <a:solidFill>
                  <a:srgbClr val="3333FF"/>
                </a:solidFill>
              </a:rPr>
              <a:t>highly recommended</a:t>
            </a:r>
            <a:r>
              <a:rPr lang="en-US" dirty="0" smtClean="0"/>
              <a:t>.</a:t>
            </a:r>
          </a:p>
          <a:p>
            <a:endParaRPr lang="en-US" sz="400" dirty="0" smtClean="0"/>
          </a:p>
          <a:p>
            <a:r>
              <a:rPr lang="en-US" dirty="0" smtClean="0"/>
              <a:t>All additional materials shall be posted on </a:t>
            </a:r>
            <a:r>
              <a:rPr lang="en-US" dirty="0" smtClean="0">
                <a:solidFill>
                  <a:srgbClr val="3333FF"/>
                </a:solidFill>
              </a:rPr>
              <a:t>Titanium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2" descr="Operating System Concepts, 9th Edition (EHEP002013) cover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506672"/>
            <a:ext cx="2857500" cy="41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780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229600" cy="1139825"/>
          </a:xfrm>
        </p:spPr>
        <p:txBody>
          <a:bodyPr/>
          <a:lstStyle/>
          <a:p>
            <a:r>
              <a:rPr lang="en-US" dirty="0" smtClean="0"/>
              <a:t>Computing Models: Cloud Computing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09600"/>
            <a:ext cx="8763000" cy="4530725"/>
          </a:xfrm>
        </p:spPr>
        <p:txBody>
          <a:bodyPr/>
          <a:lstStyle/>
          <a:p>
            <a:r>
              <a:rPr lang="en-US" dirty="0" smtClean="0"/>
              <a:t>Delivers services over the </a:t>
            </a:r>
            <a:r>
              <a:rPr lang="en-US" dirty="0" smtClean="0">
                <a:solidFill>
                  <a:srgbClr val="3333FF"/>
                </a:solidFill>
              </a:rPr>
              <a:t>network</a:t>
            </a:r>
            <a:r>
              <a:rPr lang="en-US" dirty="0" smtClean="0"/>
              <a:t>.</a:t>
            </a:r>
            <a:endParaRPr lang="en-US" dirty="0"/>
          </a:p>
          <a:p>
            <a:endParaRPr lang="en-US" sz="400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Three types of cloud computing services:</a:t>
            </a:r>
          </a:p>
          <a:p>
            <a:endParaRPr lang="en-US" sz="400" dirty="0" smtClean="0"/>
          </a:p>
          <a:p>
            <a:pPr lvl="1"/>
            <a:r>
              <a:rPr lang="en-US" dirty="0">
                <a:solidFill>
                  <a:srgbClr val="3333FF"/>
                </a:solidFill>
              </a:rPr>
              <a:t>Infrastructure-as-a-Service </a:t>
            </a:r>
            <a:r>
              <a:rPr lang="en-US" dirty="0" smtClean="0">
                <a:solidFill>
                  <a:srgbClr val="3333FF"/>
                </a:solidFill>
              </a:rPr>
              <a:t>(IaaS): </a:t>
            </a:r>
            <a:r>
              <a:rPr lang="en-US" dirty="0" smtClean="0">
                <a:solidFill>
                  <a:schemeClr val="tx1"/>
                </a:solidFill>
              </a:rPr>
              <a:t>provides hardware resources </a:t>
            </a:r>
            <a:r>
              <a:rPr lang="en-US" dirty="0" smtClean="0"/>
              <a:t>e.g</a:t>
            </a:r>
            <a:r>
              <a:rPr lang="en-US" dirty="0" smtClean="0"/>
              <a:t>., </a:t>
            </a:r>
            <a:r>
              <a:rPr lang="en-US" dirty="0"/>
              <a:t>storage</a:t>
            </a:r>
            <a:r>
              <a:rPr lang="en-US" dirty="0" smtClean="0"/>
              <a:t>, CPU, and networking services.</a:t>
            </a:r>
          </a:p>
          <a:p>
            <a:pPr lvl="1"/>
            <a:endParaRPr lang="en-US" sz="400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rgbClr val="3333FF"/>
                </a:solidFill>
              </a:rPr>
              <a:t>Platform-as-a-Service (PaaS): </a:t>
            </a:r>
            <a:r>
              <a:rPr lang="en-US" dirty="0" smtClean="0">
                <a:solidFill>
                  <a:schemeClr val="tx1"/>
                </a:solidFill>
              </a:rPr>
              <a:t>provides </a:t>
            </a:r>
            <a:r>
              <a:rPr lang="en-US" dirty="0" smtClean="0"/>
              <a:t>hardware and platform ready for applications (e.g., a database server).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endParaRPr lang="en-US" sz="400" dirty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rgbClr val="3333FF"/>
                </a:solidFill>
              </a:rPr>
              <a:t>Software-as-a-Service (</a:t>
            </a:r>
            <a:r>
              <a:rPr lang="en-US" dirty="0" err="1" smtClean="0">
                <a:solidFill>
                  <a:srgbClr val="3333FF"/>
                </a:solidFill>
              </a:rPr>
              <a:t>SaaS</a:t>
            </a:r>
            <a:r>
              <a:rPr lang="en-US" dirty="0" smtClean="0">
                <a:solidFill>
                  <a:srgbClr val="3333FF"/>
                </a:solidFill>
              </a:rPr>
              <a:t>): </a:t>
            </a:r>
            <a:r>
              <a:rPr lang="en-US" dirty="0" smtClean="0"/>
              <a:t>provides software applications over the network.</a:t>
            </a:r>
          </a:p>
          <a:p>
            <a:pPr lvl="1"/>
            <a:endParaRPr lang="en-US" sz="400" dirty="0" smtClean="0"/>
          </a:p>
          <a:p>
            <a:r>
              <a:rPr lang="en-US" dirty="0" smtClean="0"/>
              <a:t>Helps </a:t>
            </a:r>
            <a:r>
              <a:rPr lang="en-US" dirty="0" smtClean="0">
                <a:solidFill>
                  <a:srgbClr val="3333FF"/>
                </a:solidFill>
              </a:rPr>
              <a:t>reduce</a:t>
            </a:r>
            <a:r>
              <a:rPr lang="en-US" dirty="0" smtClean="0"/>
              <a:t> operating costs.</a:t>
            </a:r>
          </a:p>
          <a:p>
            <a:endParaRPr lang="en-US" sz="400" dirty="0" smtClean="0"/>
          </a:p>
          <a:p>
            <a:endParaRPr lang="en-US" sz="400" dirty="0" smtClean="0"/>
          </a:p>
          <a:p>
            <a:r>
              <a:rPr lang="en-US" dirty="0" smtClean="0"/>
              <a:t>Helps to improve resource </a:t>
            </a:r>
            <a:r>
              <a:rPr lang="en-US" dirty="0" smtClean="0">
                <a:solidFill>
                  <a:srgbClr val="3333FF"/>
                </a:solidFill>
              </a:rPr>
              <a:t>utilization</a:t>
            </a:r>
            <a:r>
              <a:rPr lang="en-US" dirty="0" smtClean="0"/>
              <a:t> (by combining computing resources).</a:t>
            </a:r>
          </a:p>
          <a:p>
            <a:endParaRPr lang="en-US" sz="400" dirty="0" smtClean="0"/>
          </a:p>
          <a:p>
            <a:r>
              <a:rPr lang="en-US" dirty="0" smtClean="0"/>
              <a:t>Makes it easier to tackle large scale computing problems.</a:t>
            </a:r>
          </a:p>
        </p:txBody>
      </p:sp>
    </p:spTree>
    <p:extLst>
      <p:ext uri="{BB962C8B-B14F-4D97-AF65-F5344CB8AC3E}">
        <p14:creationId xmlns:p14="http://schemas.microsoft.com/office/powerpoint/2010/main" val="68646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1139825"/>
          </a:xfrm>
        </p:spPr>
        <p:txBody>
          <a:bodyPr/>
          <a:lstStyle/>
          <a:p>
            <a:r>
              <a:rPr lang="en-US" dirty="0"/>
              <a:t>Computing Models: Cloud Computing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4530725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Types of clouds:</a:t>
            </a:r>
          </a:p>
          <a:p>
            <a:endParaRPr lang="en-US" sz="400" dirty="0" smtClean="0"/>
          </a:p>
          <a:p>
            <a:pPr lvl="1"/>
            <a:r>
              <a:rPr lang="en-US" dirty="0" smtClean="0">
                <a:solidFill>
                  <a:srgbClr val="3333FF"/>
                </a:solidFill>
              </a:rPr>
              <a:t>Public: </a:t>
            </a:r>
            <a:r>
              <a:rPr lang="en-US" dirty="0" smtClean="0"/>
              <a:t>available to anybody willing to pay for the services.</a:t>
            </a:r>
          </a:p>
          <a:p>
            <a:pPr lvl="1"/>
            <a:endParaRPr lang="en-US" sz="400" dirty="0" smtClean="0"/>
          </a:p>
          <a:p>
            <a:pPr lvl="2"/>
            <a:r>
              <a:rPr lang="en-US" dirty="0" smtClean="0">
                <a:solidFill>
                  <a:schemeClr val="tx2"/>
                </a:solidFill>
              </a:rPr>
              <a:t>Example: </a:t>
            </a:r>
            <a:r>
              <a:rPr lang="en-US" dirty="0" smtClean="0"/>
              <a:t>Amazon’s Elastic Cloud (EC2)</a:t>
            </a:r>
          </a:p>
          <a:p>
            <a:pPr lvl="2"/>
            <a:endParaRPr lang="en-US" sz="400" dirty="0" smtClean="0"/>
          </a:p>
          <a:p>
            <a:pPr lvl="2"/>
            <a:r>
              <a:rPr lang="en-US" dirty="0" smtClean="0">
                <a:solidFill>
                  <a:schemeClr val="tx2"/>
                </a:solidFill>
              </a:rPr>
              <a:t>Example: </a:t>
            </a:r>
            <a:r>
              <a:rPr lang="en-US" dirty="0" smtClean="0"/>
              <a:t>Google’s App Engine</a:t>
            </a:r>
          </a:p>
          <a:p>
            <a:pPr lvl="2"/>
            <a:endParaRPr lang="en-US" sz="400" dirty="0" smtClean="0"/>
          </a:p>
          <a:p>
            <a:pPr lvl="1"/>
            <a:endParaRPr lang="en-US" sz="400" dirty="0" smtClean="0"/>
          </a:p>
          <a:p>
            <a:pPr lvl="1"/>
            <a:r>
              <a:rPr lang="en-US" dirty="0" smtClean="0">
                <a:solidFill>
                  <a:srgbClr val="3333FF"/>
                </a:solidFill>
              </a:rPr>
              <a:t>Private: </a:t>
            </a:r>
            <a:r>
              <a:rPr lang="en-US" dirty="0" smtClean="0"/>
              <a:t>a cloud run by a company for its own use.</a:t>
            </a:r>
          </a:p>
          <a:p>
            <a:pPr lvl="1"/>
            <a:endParaRPr lang="en-US" sz="400" dirty="0" smtClean="0"/>
          </a:p>
          <a:p>
            <a:pPr lvl="2"/>
            <a:r>
              <a:rPr lang="en-US" dirty="0">
                <a:solidFill>
                  <a:schemeClr val="tx2"/>
                </a:solidFill>
              </a:rPr>
              <a:t>Example: </a:t>
            </a:r>
            <a:r>
              <a:rPr lang="en-US" dirty="0" smtClean="0"/>
              <a:t>IBM </a:t>
            </a:r>
            <a:r>
              <a:rPr lang="en-US" dirty="0" err="1"/>
              <a:t>SmartCloud</a:t>
            </a:r>
            <a:r>
              <a:rPr lang="en-US" dirty="0"/>
              <a:t> Foundation</a:t>
            </a:r>
          </a:p>
          <a:p>
            <a:pPr lvl="1"/>
            <a:endParaRPr lang="en-US" sz="400" dirty="0" smtClean="0"/>
          </a:p>
          <a:p>
            <a:pPr lvl="1"/>
            <a:r>
              <a:rPr lang="en-US" dirty="0" smtClean="0">
                <a:solidFill>
                  <a:srgbClr val="3333FF"/>
                </a:solidFill>
              </a:rPr>
              <a:t>Hybrid: </a:t>
            </a:r>
            <a:r>
              <a:rPr lang="en-US" dirty="0" smtClean="0"/>
              <a:t>a combination of public and private.</a:t>
            </a:r>
          </a:p>
          <a:p>
            <a:pPr lvl="1"/>
            <a:endParaRPr lang="en-US" sz="400" dirty="0" smtClean="0"/>
          </a:p>
          <a:p>
            <a:pPr marL="414252" lvl="1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63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1139825"/>
          </a:xfrm>
        </p:spPr>
        <p:txBody>
          <a:bodyPr/>
          <a:lstStyle/>
          <a:p>
            <a:r>
              <a:rPr lang="en-US" dirty="0" smtClean="0"/>
              <a:t>Next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10600" cy="4530725"/>
          </a:xfrm>
        </p:spPr>
        <p:txBody>
          <a:bodyPr/>
          <a:lstStyle/>
          <a:p>
            <a:r>
              <a:rPr lang="en-US" dirty="0" smtClean="0"/>
              <a:t>Processes</a:t>
            </a:r>
          </a:p>
        </p:txBody>
      </p:sp>
    </p:spTree>
    <p:extLst>
      <p:ext uri="{BB962C8B-B14F-4D97-AF65-F5344CB8AC3E}">
        <p14:creationId xmlns:p14="http://schemas.microsoft.com/office/powerpoint/2010/main" val="99995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1139825"/>
          </a:xfrm>
        </p:spPr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229600" cy="58674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Course grade breakdown:</a:t>
            </a:r>
          </a:p>
          <a:p>
            <a:pPr lvl="1"/>
            <a:r>
              <a:rPr lang="en-US" dirty="0" smtClean="0">
                <a:solidFill>
                  <a:srgbClr val="3333FF"/>
                </a:solidFill>
              </a:rPr>
              <a:t>Assignments: </a:t>
            </a:r>
            <a:r>
              <a:rPr lang="en-US" dirty="0" smtClean="0"/>
              <a:t>30% </a:t>
            </a:r>
            <a:r>
              <a:rPr lang="en-US" dirty="0"/>
              <a:t>(around 4 Assignments)</a:t>
            </a:r>
          </a:p>
          <a:p>
            <a:pPr lvl="1"/>
            <a:r>
              <a:rPr lang="en-US" dirty="0">
                <a:solidFill>
                  <a:srgbClr val="3333FF"/>
                </a:solidFill>
              </a:rPr>
              <a:t>In-class/take-home </a:t>
            </a:r>
            <a:r>
              <a:rPr lang="en-US" dirty="0" smtClean="0">
                <a:solidFill>
                  <a:srgbClr val="3333FF"/>
                </a:solidFill>
              </a:rPr>
              <a:t>quizzes: </a:t>
            </a:r>
            <a:r>
              <a:rPr lang="en-US" dirty="0" smtClean="0"/>
              <a:t>20</a:t>
            </a:r>
            <a:r>
              <a:rPr lang="en-US" dirty="0"/>
              <a:t>% (may drop 1 lowest)</a:t>
            </a:r>
          </a:p>
          <a:p>
            <a:pPr lvl="1"/>
            <a:r>
              <a:rPr lang="en-US" dirty="0">
                <a:solidFill>
                  <a:srgbClr val="3333FF"/>
                </a:solidFill>
              </a:rPr>
              <a:t>Attendance and participation: </a:t>
            </a:r>
            <a:r>
              <a:rPr lang="en-US" dirty="0" smtClean="0"/>
              <a:t>5%</a:t>
            </a:r>
            <a:endParaRPr lang="en-US" dirty="0"/>
          </a:p>
          <a:p>
            <a:pPr lvl="1"/>
            <a:r>
              <a:rPr lang="en-US" dirty="0" smtClean="0">
                <a:solidFill>
                  <a:srgbClr val="3333FF"/>
                </a:solidFill>
              </a:rPr>
              <a:t>Midterm: </a:t>
            </a:r>
            <a:r>
              <a:rPr lang="en-US" dirty="0" smtClean="0"/>
              <a:t>20</a:t>
            </a:r>
            <a:r>
              <a:rPr lang="en-US" dirty="0"/>
              <a:t>%</a:t>
            </a:r>
          </a:p>
          <a:p>
            <a:pPr lvl="1"/>
            <a:r>
              <a:rPr lang="en-US" dirty="0">
                <a:solidFill>
                  <a:srgbClr val="3333FF"/>
                </a:solidFill>
              </a:rPr>
              <a:t>Final </a:t>
            </a:r>
            <a:r>
              <a:rPr lang="en-US" dirty="0" smtClean="0">
                <a:solidFill>
                  <a:srgbClr val="3333FF"/>
                </a:solidFill>
              </a:rPr>
              <a:t>Exam: </a:t>
            </a:r>
            <a:r>
              <a:rPr lang="en-US" dirty="0" smtClean="0"/>
              <a:t>25</a:t>
            </a:r>
            <a:r>
              <a:rPr lang="en-US" dirty="0"/>
              <a:t>%</a:t>
            </a:r>
          </a:p>
          <a:p>
            <a:endParaRPr lang="en-US" sz="400" dirty="0" smtClean="0"/>
          </a:p>
          <a:p>
            <a:r>
              <a:rPr lang="en-US" dirty="0" smtClean="0"/>
              <a:t>The course grade shall be </a:t>
            </a:r>
            <a:r>
              <a:rPr lang="en-US" dirty="0" smtClean="0">
                <a:solidFill>
                  <a:srgbClr val="3333FF"/>
                </a:solidFill>
              </a:rPr>
              <a:t>curved</a:t>
            </a:r>
            <a:r>
              <a:rPr lang="en-US" dirty="0" smtClean="0"/>
              <a:t> over the entire class, and (</a:t>
            </a:r>
            <a:r>
              <a:rPr lang="en-US" dirty="0" smtClean="0">
                <a:solidFill>
                  <a:srgbClr val="3333FF"/>
                </a:solidFill>
              </a:rPr>
              <a:t>strictly</a:t>
            </a:r>
            <a:r>
              <a:rPr lang="en-US" dirty="0" smtClean="0"/>
              <a:t>) assigned according to the following range: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414252" lvl="1" indent="0"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743200" y="4446318"/>
            <a:ext cx="4572000" cy="2055947"/>
          </a:xfrm>
          <a:prstGeom prst="rect">
            <a:avLst/>
          </a:prstGeom>
        </p:spPr>
        <p:txBody>
          <a:bodyPr>
            <a:spAutoFit/>
          </a:bodyPr>
          <a:lstStyle/>
          <a:p>
            <a:pPr marL="674548" lvl="1" indent="-260296" defTabSz="828503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</a:pPr>
            <a:r>
              <a:rPr lang="en-US" sz="2200" kern="0" dirty="0">
                <a:solidFill>
                  <a:srgbClr val="000000"/>
                </a:solidFill>
              </a:rPr>
              <a:t>B: ≥ 82</a:t>
            </a:r>
            <a:r>
              <a:rPr lang="en-US" sz="2200" kern="0" dirty="0" smtClean="0">
                <a:solidFill>
                  <a:srgbClr val="000000"/>
                </a:solidFill>
              </a:rPr>
              <a:t>%</a:t>
            </a:r>
          </a:p>
          <a:p>
            <a:pPr marL="674548" lvl="1" indent="-260296" defTabSz="828503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</a:pPr>
            <a:r>
              <a:rPr lang="en-US" sz="2200" kern="0" dirty="0">
                <a:solidFill>
                  <a:srgbClr val="000000"/>
                </a:solidFill>
              </a:rPr>
              <a:t>B-: ≥ 80</a:t>
            </a:r>
            <a:r>
              <a:rPr lang="en-US" sz="2200" kern="0" dirty="0" smtClean="0">
                <a:solidFill>
                  <a:srgbClr val="000000"/>
                </a:solidFill>
              </a:rPr>
              <a:t>%</a:t>
            </a:r>
          </a:p>
          <a:p>
            <a:pPr marL="674548" lvl="1" indent="-260296" defTabSz="828503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</a:pPr>
            <a:r>
              <a:rPr lang="en-US" sz="2200" kern="0" dirty="0" smtClean="0">
                <a:solidFill>
                  <a:srgbClr val="000000"/>
                </a:solidFill>
              </a:rPr>
              <a:t>C</a:t>
            </a:r>
            <a:r>
              <a:rPr lang="en-US" sz="2200" kern="0" dirty="0">
                <a:solidFill>
                  <a:srgbClr val="000000"/>
                </a:solidFill>
              </a:rPr>
              <a:t>+: ≥ 78</a:t>
            </a:r>
            <a:r>
              <a:rPr lang="en-US" sz="2200" kern="0" dirty="0" smtClean="0">
                <a:solidFill>
                  <a:srgbClr val="000000"/>
                </a:solidFill>
              </a:rPr>
              <a:t>%</a:t>
            </a:r>
          </a:p>
          <a:p>
            <a:pPr marL="674548" lvl="1" indent="-260296" defTabSz="828503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</a:pPr>
            <a:r>
              <a:rPr lang="en-US" sz="2200" kern="0" dirty="0">
                <a:solidFill>
                  <a:srgbClr val="000000"/>
                </a:solidFill>
              </a:rPr>
              <a:t>C: ≥ 72</a:t>
            </a:r>
            <a:r>
              <a:rPr lang="en-US" sz="2200" kern="0" dirty="0" smtClean="0">
                <a:solidFill>
                  <a:srgbClr val="000000"/>
                </a:solidFill>
              </a:rPr>
              <a:t>%</a:t>
            </a:r>
          </a:p>
          <a:p>
            <a:pPr marL="674548" lvl="1" indent="-260296" defTabSz="828503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</a:pPr>
            <a:endParaRPr lang="en-US" sz="2200" kern="0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05400" y="4419600"/>
            <a:ext cx="4572000" cy="16496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674548" lvl="1" indent="-260296" defTabSz="828503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</a:pPr>
            <a:r>
              <a:rPr lang="en-US" sz="2200" kern="0" dirty="0">
                <a:solidFill>
                  <a:srgbClr val="000000"/>
                </a:solidFill>
              </a:rPr>
              <a:t>C-: ≥ 70</a:t>
            </a:r>
            <a:r>
              <a:rPr lang="en-US" sz="2200" kern="0" dirty="0" smtClean="0">
                <a:solidFill>
                  <a:srgbClr val="000000"/>
                </a:solidFill>
              </a:rPr>
              <a:t>%</a:t>
            </a:r>
            <a:endParaRPr lang="en-US" sz="2200" dirty="0" smtClean="0"/>
          </a:p>
          <a:p>
            <a:pPr marL="674548" lvl="1" indent="-260296" defTabSz="828503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</a:pPr>
            <a:r>
              <a:rPr lang="en-US" sz="2200" dirty="0" smtClean="0"/>
              <a:t>D</a:t>
            </a:r>
            <a:r>
              <a:rPr lang="en-US" sz="2200" dirty="0"/>
              <a:t>+: ≥ 68</a:t>
            </a:r>
            <a:r>
              <a:rPr lang="en-US" sz="2200" dirty="0" smtClean="0"/>
              <a:t>%</a:t>
            </a:r>
            <a:endParaRPr lang="en-US" sz="2200" kern="0" dirty="0" smtClean="0">
              <a:solidFill>
                <a:srgbClr val="000000"/>
              </a:solidFill>
            </a:endParaRPr>
          </a:p>
          <a:p>
            <a:pPr marL="674548" lvl="1" indent="-260296" defTabSz="828503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</a:pPr>
            <a:r>
              <a:rPr lang="en-US" sz="2200" kern="0" dirty="0" smtClean="0">
                <a:solidFill>
                  <a:srgbClr val="000000"/>
                </a:solidFill>
              </a:rPr>
              <a:t>D</a:t>
            </a:r>
            <a:r>
              <a:rPr lang="en-US" sz="2200" kern="0" dirty="0">
                <a:solidFill>
                  <a:srgbClr val="000000"/>
                </a:solidFill>
              </a:rPr>
              <a:t>: ≥ 62</a:t>
            </a:r>
            <a:r>
              <a:rPr lang="en-US" sz="2200" kern="0" dirty="0" smtClean="0">
                <a:solidFill>
                  <a:srgbClr val="000000"/>
                </a:solidFill>
              </a:rPr>
              <a:t>%</a:t>
            </a:r>
          </a:p>
          <a:p>
            <a:pPr marL="674548" lvl="1" indent="-260296" defTabSz="828503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</a:pPr>
            <a:r>
              <a:rPr lang="en-US" sz="2200" kern="0" dirty="0" smtClean="0">
                <a:solidFill>
                  <a:srgbClr val="000000"/>
                </a:solidFill>
              </a:rPr>
              <a:t>D-</a:t>
            </a:r>
            <a:r>
              <a:rPr lang="en-US" sz="2200" kern="0" dirty="0">
                <a:solidFill>
                  <a:srgbClr val="000000"/>
                </a:solidFill>
              </a:rPr>
              <a:t>: ≥ 60%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3400" y="4490455"/>
            <a:ext cx="4572000" cy="16496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674548" lvl="1" indent="-260296" defTabSz="828503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</a:pPr>
            <a:r>
              <a:rPr lang="en-US" sz="2200" kern="0" dirty="0">
                <a:solidFill>
                  <a:srgbClr val="000000"/>
                </a:solidFill>
              </a:rPr>
              <a:t>A+: ≥ </a:t>
            </a:r>
            <a:r>
              <a:rPr lang="en-US" sz="2200" kern="0" dirty="0" smtClean="0">
                <a:solidFill>
                  <a:srgbClr val="000000"/>
                </a:solidFill>
              </a:rPr>
              <a:t>95</a:t>
            </a:r>
          </a:p>
          <a:p>
            <a:pPr marL="674548" lvl="1" indent="-260296" defTabSz="828503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</a:pPr>
            <a:r>
              <a:rPr lang="en-US" sz="2200" kern="0" dirty="0" smtClean="0">
                <a:solidFill>
                  <a:srgbClr val="000000"/>
                </a:solidFill>
              </a:rPr>
              <a:t>A-: ≥ 90</a:t>
            </a:r>
            <a:endParaRPr lang="en-US" sz="2200" kern="0" dirty="0">
              <a:solidFill>
                <a:srgbClr val="000000"/>
              </a:solidFill>
            </a:endParaRPr>
          </a:p>
          <a:p>
            <a:pPr marL="674548" lvl="1" indent="-260296" defTabSz="828503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</a:pPr>
            <a:r>
              <a:rPr lang="en-US" sz="2200" kern="0" dirty="0">
                <a:solidFill>
                  <a:srgbClr val="000000"/>
                </a:solidFill>
              </a:rPr>
              <a:t>A: ≥ 93%              </a:t>
            </a:r>
          </a:p>
          <a:p>
            <a:pPr marL="674548" lvl="1" indent="-260296" defTabSz="828503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</a:pPr>
            <a:r>
              <a:rPr lang="en-US" sz="2200" kern="0" dirty="0">
                <a:solidFill>
                  <a:srgbClr val="000000"/>
                </a:solidFill>
              </a:rPr>
              <a:t>B+: ≥ 88</a:t>
            </a:r>
            <a:r>
              <a:rPr lang="en-US" sz="2200" kern="0" dirty="0" smtClean="0">
                <a:solidFill>
                  <a:srgbClr val="000000"/>
                </a:solidFill>
              </a:rPr>
              <a:t>%</a:t>
            </a:r>
            <a:endParaRPr lang="en-US" sz="220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17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52400"/>
            <a:ext cx="8229600" cy="1139825"/>
          </a:xfrm>
        </p:spPr>
        <p:txBody>
          <a:bodyPr/>
          <a:lstStyle/>
          <a:p>
            <a:r>
              <a:rPr lang="en-US" dirty="0" smtClean="0"/>
              <a:t>Grade Calculator Spreadsheet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02032"/>
            <a:ext cx="8534400" cy="4530725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Grade calculator </a:t>
            </a:r>
            <a:r>
              <a:rPr lang="en-US" dirty="0" smtClean="0"/>
              <a:t>spreadsheet has been posted on Titanium.</a:t>
            </a:r>
          </a:p>
          <a:p>
            <a:pPr lvl="1"/>
            <a:r>
              <a:rPr lang="en-US" dirty="0" smtClean="0"/>
              <a:t>Just replace the sample grades and weights with your own.</a:t>
            </a:r>
          </a:p>
          <a:p>
            <a:pPr lvl="1"/>
            <a:endParaRPr lang="en-US" sz="400" dirty="0" smtClean="0"/>
          </a:p>
          <a:p>
            <a:pPr lvl="1"/>
            <a:r>
              <a:rPr lang="en-US" dirty="0" smtClean="0"/>
              <a:t>Useful for forecasting your average.</a:t>
            </a:r>
          </a:p>
          <a:p>
            <a:pPr lvl="1"/>
            <a:endParaRPr lang="en-US" sz="400" dirty="0" smtClean="0"/>
          </a:p>
          <a:p>
            <a:pPr lvl="1"/>
            <a:r>
              <a:rPr lang="en-US" dirty="0" smtClean="0"/>
              <a:t>Does not consider the curve.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6" name="Picture 5" descr="Course: Fall 2013 CPSC 351-02 19151 - Google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59" t="27962" r="28699" b="26482"/>
          <a:stretch/>
        </p:blipFill>
        <p:spPr>
          <a:xfrm>
            <a:off x="1676400" y="2967395"/>
            <a:ext cx="5257800" cy="373820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460500" y="3822700"/>
            <a:ext cx="4191000" cy="762000"/>
          </a:xfrm>
          <a:prstGeom prst="rect">
            <a:avLst/>
          </a:prstGeom>
          <a:solidFill>
            <a:srgbClr val="FFFF00">
              <a:alpha val="1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229600" cy="1139825"/>
          </a:xfrm>
        </p:spPr>
        <p:txBody>
          <a:bodyPr/>
          <a:lstStyle/>
          <a:p>
            <a:r>
              <a:rPr lang="en-US" dirty="0" smtClean="0"/>
              <a:t>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763000" cy="5486400"/>
          </a:xfrm>
        </p:spPr>
        <p:txBody>
          <a:bodyPr/>
          <a:lstStyle/>
          <a:p>
            <a:r>
              <a:rPr lang="en-US" dirty="0" smtClean="0">
                <a:solidFill>
                  <a:srgbClr val="3333FF"/>
                </a:solidFill>
              </a:rPr>
              <a:t>Written assignments: </a:t>
            </a:r>
            <a:r>
              <a:rPr lang="en-US" dirty="0" smtClean="0"/>
              <a:t>may be done by groups of 2 students (unless otherwise specified)</a:t>
            </a:r>
          </a:p>
          <a:p>
            <a:endParaRPr lang="en-US" sz="200" dirty="0" smtClean="0"/>
          </a:p>
          <a:p>
            <a:r>
              <a:rPr lang="en-US" dirty="0" smtClean="0">
                <a:solidFill>
                  <a:srgbClr val="3333FF"/>
                </a:solidFill>
              </a:rPr>
              <a:t>Programming assignments: </a:t>
            </a:r>
          </a:p>
          <a:p>
            <a:endParaRPr lang="en-US" sz="400" dirty="0" smtClean="0"/>
          </a:p>
          <a:p>
            <a:pPr lvl="1"/>
            <a:r>
              <a:rPr lang="en-US" dirty="0" smtClean="0"/>
              <a:t>To be done individually</a:t>
            </a:r>
          </a:p>
          <a:p>
            <a:pPr lvl="1"/>
            <a:endParaRPr lang="en-US" sz="400" dirty="0" smtClean="0"/>
          </a:p>
          <a:p>
            <a:pPr lvl="1"/>
            <a:r>
              <a:rPr lang="en-US" dirty="0" smtClean="0"/>
              <a:t>Must use Linux OS.</a:t>
            </a:r>
          </a:p>
          <a:p>
            <a:pPr lvl="1"/>
            <a:endParaRPr lang="en-US" sz="400" dirty="0" smtClean="0"/>
          </a:p>
          <a:p>
            <a:pPr lvl="1"/>
            <a:r>
              <a:rPr lang="en-US" dirty="0" smtClean="0"/>
              <a:t>Must use C or C++</a:t>
            </a:r>
          </a:p>
          <a:p>
            <a:pPr lvl="1"/>
            <a:endParaRPr lang="en-US" sz="400" dirty="0" smtClean="0"/>
          </a:p>
          <a:p>
            <a:pPr lvl="1"/>
            <a:r>
              <a:rPr lang="en-US" dirty="0" smtClean="0"/>
              <a:t>Familiarity with basic C and Unix is assumed.</a:t>
            </a:r>
          </a:p>
          <a:p>
            <a:pPr lvl="1"/>
            <a:endParaRPr lang="en-US" sz="400" dirty="0" smtClean="0"/>
          </a:p>
          <a:p>
            <a:pPr lvl="1"/>
            <a:r>
              <a:rPr lang="en-US" dirty="0" smtClean="0"/>
              <a:t>Exceptions to these rules shall be announced.</a:t>
            </a:r>
          </a:p>
          <a:p>
            <a:endParaRPr lang="en-US" sz="400" dirty="0" smtClean="0"/>
          </a:p>
          <a:p>
            <a:r>
              <a:rPr lang="en-US" dirty="0" smtClean="0"/>
              <a:t>All completed assignments must be </a:t>
            </a:r>
            <a:r>
              <a:rPr lang="en-US" dirty="0" smtClean="0">
                <a:solidFill>
                  <a:srgbClr val="3333FF"/>
                </a:solidFill>
              </a:rPr>
              <a:t>submitted</a:t>
            </a:r>
            <a:r>
              <a:rPr lang="en-US" dirty="0" smtClean="0"/>
              <a:t> via </a:t>
            </a:r>
            <a:r>
              <a:rPr lang="en-US" dirty="0" smtClean="0">
                <a:solidFill>
                  <a:srgbClr val="3333FF"/>
                </a:solidFill>
              </a:rPr>
              <a:t>Titanium</a:t>
            </a:r>
            <a:r>
              <a:rPr lang="en-US" dirty="0" smtClean="0"/>
              <a:t>.</a:t>
            </a:r>
          </a:p>
          <a:p>
            <a:endParaRPr lang="en-US" sz="400" dirty="0" smtClean="0"/>
          </a:p>
          <a:p>
            <a:r>
              <a:rPr lang="en-US" dirty="0"/>
              <a:t>L</a:t>
            </a:r>
            <a:r>
              <a:rPr lang="en-US" dirty="0" smtClean="0"/>
              <a:t>ate </a:t>
            </a:r>
            <a:r>
              <a:rPr lang="en-US" dirty="0"/>
              <a:t>assignments shall be </a:t>
            </a:r>
            <a:r>
              <a:rPr lang="en-US" dirty="0" smtClean="0">
                <a:solidFill>
                  <a:srgbClr val="3333FF"/>
                </a:solidFill>
              </a:rPr>
              <a:t>penalized 10</a:t>
            </a:r>
            <a:r>
              <a:rPr lang="en-US" dirty="0">
                <a:solidFill>
                  <a:srgbClr val="3333FF"/>
                </a:solidFill>
              </a:rPr>
              <a:t>%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endParaRPr lang="en-US" sz="400" dirty="0" smtClean="0"/>
          </a:p>
          <a:p>
            <a:r>
              <a:rPr lang="en-US" dirty="0" smtClean="0"/>
              <a:t>No </a:t>
            </a:r>
            <a:r>
              <a:rPr lang="en-US" dirty="0"/>
              <a:t>assignment shall be accepted after </a:t>
            </a:r>
            <a:r>
              <a:rPr lang="en-US" dirty="0">
                <a:solidFill>
                  <a:srgbClr val="3333FF"/>
                </a:solidFill>
              </a:rPr>
              <a:t>24 hours </a:t>
            </a:r>
            <a:r>
              <a:rPr lang="en-US" dirty="0"/>
              <a:t>from the </a:t>
            </a:r>
            <a:r>
              <a:rPr lang="en-US" dirty="0" smtClean="0"/>
              <a:t>deadline.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117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1139825"/>
          </a:xfrm>
        </p:spPr>
        <p:txBody>
          <a:bodyPr/>
          <a:lstStyle/>
          <a:p>
            <a:r>
              <a:rPr lang="en-US" dirty="0" smtClean="0"/>
              <a:t>Quizzes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27075"/>
            <a:ext cx="8686800" cy="4530725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In-Class quizzes:</a:t>
            </a:r>
          </a:p>
          <a:p>
            <a:endParaRPr lang="en-US" sz="400" dirty="0" smtClean="0"/>
          </a:p>
          <a:p>
            <a:pPr lvl="1"/>
            <a:r>
              <a:rPr lang="en-US" dirty="0" smtClean="0"/>
              <a:t>Closed book.</a:t>
            </a:r>
          </a:p>
          <a:p>
            <a:pPr lvl="1"/>
            <a:endParaRPr lang="en-US" sz="400" dirty="0" smtClean="0"/>
          </a:p>
          <a:p>
            <a:pPr lvl="1"/>
            <a:r>
              <a:rPr lang="en-US" dirty="0" smtClean="0"/>
              <a:t>Test </a:t>
            </a:r>
            <a:r>
              <a:rPr lang="en-US" dirty="0"/>
              <a:t>your understanding of the material presented in </a:t>
            </a:r>
            <a:r>
              <a:rPr lang="en-US" dirty="0" smtClean="0"/>
              <a:t>class.</a:t>
            </a:r>
          </a:p>
          <a:p>
            <a:pPr lvl="1"/>
            <a:endParaRPr lang="en-US" sz="400" dirty="0"/>
          </a:p>
          <a:p>
            <a:pPr lvl="1"/>
            <a:r>
              <a:rPr lang="en-US" dirty="0" smtClean="0"/>
              <a:t>Missed quizzes shall earn a </a:t>
            </a:r>
            <a:r>
              <a:rPr lang="en-US" dirty="0" smtClean="0">
                <a:solidFill>
                  <a:srgbClr val="3333FF"/>
                </a:solidFill>
              </a:rPr>
              <a:t>grade of 0 </a:t>
            </a:r>
            <a:r>
              <a:rPr lang="en-US" dirty="0" smtClean="0"/>
              <a:t>(unless you can provide written documentation of a legitimate excuse e.g., doctor’s note).</a:t>
            </a:r>
          </a:p>
          <a:p>
            <a:r>
              <a:rPr lang="en-US" dirty="0">
                <a:solidFill>
                  <a:srgbClr val="FF0000"/>
                </a:solidFill>
              </a:rPr>
              <a:t>Take-home </a:t>
            </a:r>
            <a:r>
              <a:rPr lang="en-US" dirty="0" smtClean="0">
                <a:solidFill>
                  <a:srgbClr val="FF0000"/>
                </a:solidFill>
              </a:rPr>
              <a:t>quizzes:</a:t>
            </a:r>
          </a:p>
          <a:p>
            <a:endParaRPr lang="en-US" sz="400" dirty="0"/>
          </a:p>
          <a:p>
            <a:pPr lvl="1"/>
            <a:r>
              <a:rPr lang="en-US" dirty="0" smtClean="0"/>
              <a:t>Require </a:t>
            </a:r>
            <a:r>
              <a:rPr lang="en-US" dirty="0">
                <a:solidFill>
                  <a:srgbClr val="3333FF"/>
                </a:solidFill>
              </a:rPr>
              <a:t>critical thinking </a:t>
            </a:r>
            <a:r>
              <a:rPr lang="en-US" dirty="0"/>
              <a:t>(and creativity</a:t>
            </a:r>
            <a:r>
              <a:rPr lang="en-US" dirty="0" smtClean="0"/>
              <a:t>!).</a:t>
            </a:r>
          </a:p>
          <a:p>
            <a:pPr lvl="1"/>
            <a:endParaRPr lang="en-US" sz="400" dirty="0"/>
          </a:p>
          <a:p>
            <a:pPr lvl="1"/>
            <a:r>
              <a:rPr lang="en-US" dirty="0" smtClean="0"/>
              <a:t>Late submissions shall </a:t>
            </a:r>
            <a:r>
              <a:rPr lang="en-US" dirty="0"/>
              <a:t>be </a:t>
            </a:r>
            <a:r>
              <a:rPr lang="en-US" dirty="0">
                <a:solidFill>
                  <a:srgbClr val="3333FF"/>
                </a:solidFill>
              </a:rPr>
              <a:t>penalized 10%. </a:t>
            </a:r>
            <a:endParaRPr lang="en-US" dirty="0" smtClean="0">
              <a:solidFill>
                <a:srgbClr val="3333FF"/>
              </a:solidFill>
            </a:endParaRPr>
          </a:p>
          <a:p>
            <a:pPr lvl="1"/>
            <a:endParaRPr lang="en-US" sz="400" dirty="0" smtClean="0"/>
          </a:p>
          <a:p>
            <a:pPr lvl="1"/>
            <a:r>
              <a:rPr lang="en-US" dirty="0" smtClean="0"/>
              <a:t>No quiz </a:t>
            </a:r>
            <a:r>
              <a:rPr lang="en-US" dirty="0"/>
              <a:t>shall be accepted after </a:t>
            </a:r>
            <a:r>
              <a:rPr lang="en-US" dirty="0">
                <a:solidFill>
                  <a:srgbClr val="3333FF"/>
                </a:solidFill>
              </a:rPr>
              <a:t>24 hours </a:t>
            </a:r>
            <a:r>
              <a:rPr lang="en-US" dirty="0" smtClean="0"/>
              <a:t>from the </a:t>
            </a:r>
            <a:r>
              <a:rPr lang="en-US" dirty="0"/>
              <a:t>deadline. </a:t>
            </a:r>
          </a:p>
        </p:txBody>
      </p:sp>
    </p:spTree>
    <p:extLst>
      <p:ext uri="{BB962C8B-B14F-4D97-AF65-F5344CB8AC3E}">
        <p14:creationId xmlns:p14="http://schemas.microsoft.com/office/powerpoint/2010/main" val="165321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1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6047</TotalTime>
  <Words>3077</Words>
  <Application>Microsoft Office PowerPoint</Application>
  <PresentationFormat>On-screen Show (4:3)</PresentationFormat>
  <Paragraphs>680</Paragraphs>
  <Slides>52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52</vt:i4>
      </vt:variant>
    </vt:vector>
  </HeadingPairs>
  <TitlesOfParts>
    <vt:vector size="54" baseType="lpstr">
      <vt:lpstr>Office Theme</vt:lpstr>
      <vt:lpstr>Theme1</vt:lpstr>
      <vt:lpstr>Operating Systems Concepts (CS-351)</vt:lpstr>
      <vt:lpstr>Course Information</vt:lpstr>
      <vt:lpstr>Prerequisites</vt:lpstr>
      <vt:lpstr>Course Objectives</vt:lpstr>
      <vt:lpstr>Texts</vt:lpstr>
      <vt:lpstr>Evaluation</vt:lpstr>
      <vt:lpstr>Grade Calculator Spreadsheet</vt:lpstr>
      <vt:lpstr>Assignments</vt:lpstr>
      <vt:lpstr>Quizzes</vt:lpstr>
      <vt:lpstr>Exams</vt:lpstr>
      <vt:lpstr>Attendance and Participation</vt:lpstr>
      <vt:lpstr>Extra Credit</vt:lpstr>
      <vt:lpstr>Asking Questions</vt:lpstr>
      <vt:lpstr>Anonymous Feedback</vt:lpstr>
      <vt:lpstr>Class Cancellation Policy </vt:lpstr>
      <vt:lpstr>Academic Honesty</vt:lpstr>
      <vt:lpstr>Academic Honesty</vt:lpstr>
      <vt:lpstr>Emergency Policy</vt:lpstr>
      <vt:lpstr>Disabled Student Services </vt:lpstr>
      <vt:lpstr>Course Syllabus</vt:lpstr>
      <vt:lpstr>Introduction to Operating Systems</vt:lpstr>
      <vt:lpstr>Agenda</vt:lpstr>
      <vt:lpstr>What is an Operating System?</vt:lpstr>
      <vt:lpstr>The Diversity of Operating Systems</vt:lpstr>
      <vt:lpstr>OS’s Place in the Overall System</vt:lpstr>
      <vt:lpstr>What does an operating system do?</vt:lpstr>
      <vt:lpstr>What does an operating system do?</vt:lpstr>
      <vt:lpstr>What does an operating system do?</vt:lpstr>
      <vt:lpstr>Process Management</vt:lpstr>
      <vt:lpstr>Process Management (1)</vt:lpstr>
      <vt:lpstr>Process Management (2)</vt:lpstr>
      <vt:lpstr>Process Management (3)</vt:lpstr>
      <vt:lpstr>Process Management (4)</vt:lpstr>
      <vt:lpstr>Process Management (5)</vt:lpstr>
      <vt:lpstr>Process Management (6)</vt:lpstr>
      <vt:lpstr>Process Management (7)</vt:lpstr>
      <vt:lpstr>Process Management (7)</vt:lpstr>
      <vt:lpstr>Memory Management</vt:lpstr>
      <vt:lpstr>Storage Management (1)</vt:lpstr>
      <vt:lpstr>Storage Management (2)</vt:lpstr>
      <vt:lpstr>I/O Management (1)</vt:lpstr>
      <vt:lpstr>I/O Management (2)</vt:lpstr>
      <vt:lpstr>Protection and Security</vt:lpstr>
      <vt:lpstr>Computing Environments: Distributed Systems</vt:lpstr>
      <vt:lpstr>Computing Environments: Mobile Computing</vt:lpstr>
      <vt:lpstr>Real-Time Embedded Systems</vt:lpstr>
      <vt:lpstr>Multimedia Systems</vt:lpstr>
      <vt:lpstr>Computing Models: Virtual Machines (1)</vt:lpstr>
      <vt:lpstr>Computing Models: Virtual Machines (2)</vt:lpstr>
      <vt:lpstr>Computing Models: Cloud Computing (1)</vt:lpstr>
      <vt:lpstr>Computing Models: Cloud Computing (2)</vt:lpstr>
      <vt:lpstr>Next Class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Security</dc:title>
  <dc:creator>Mike</dc:creator>
  <cp:lastModifiedBy>Mike</cp:lastModifiedBy>
  <cp:revision>414</cp:revision>
  <dcterms:created xsi:type="dcterms:W3CDTF">2006-08-16T00:00:00Z</dcterms:created>
  <dcterms:modified xsi:type="dcterms:W3CDTF">2016-09-01T08:04:59Z</dcterms:modified>
</cp:coreProperties>
</file>