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88" r:id="rId23"/>
    <p:sldId id="289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3" r:id="rId33"/>
    <p:sldId id="2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EBEB"/>
    <a:srgbClr val="FFB9B9"/>
    <a:srgbClr val="FFFFFF"/>
    <a:srgbClr val="ECFCFE"/>
    <a:srgbClr val="C7F4FD"/>
    <a:srgbClr val="8FE2FF"/>
    <a:srgbClr val="F3FDFF"/>
    <a:srgbClr val="FFFF99"/>
    <a:srgbClr val="F1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A0933-E967-458F-84A9-1D7FC782A430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DAE8A-1693-46E2-9388-E2758C615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</a:t>
            </a:r>
            <a:r>
              <a:rPr lang="en-US" baseline="0" dirty="0" smtClean="0"/>
              <a:t> everyone. My name is Mikhail I. </a:t>
            </a:r>
            <a:r>
              <a:rPr lang="en-US" baseline="0" dirty="0" err="1" smtClean="0"/>
              <a:t>Gofman</a:t>
            </a:r>
            <a:r>
              <a:rPr lang="en-US" baseline="0" dirty="0" smtClean="0"/>
              <a:t>. It’s Great to be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will be presenting our work titled Preserving confidentiality in Virtual Machine </a:t>
            </a:r>
            <a:r>
              <a:rPr lang="en-US" baseline="0" dirty="0" err="1" smtClean="0"/>
              <a:t>Checkpointing</a:t>
            </a:r>
            <a:r>
              <a:rPr lang="en-US" baseline="0" dirty="0" smtClean="0"/>
              <a:t> and Role Based Access Control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BD8F6-03BD-477B-8D24-5AF1E90B811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28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0A7DF-AF9B-49E7-9F5C-5C67C3D506E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-609600" y="6400800"/>
            <a:ext cx="8777865" cy="457200"/>
          </a:xfrm>
          <a:ln/>
        </p:spPr>
        <p:txBody>
          <a:bodyPr/>
          <a:lstStyle>
            <a:lvl1pPr>
              <a:defRPr b="1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>
                <a:solidFill>
                  <a:srgbClr val="FFFFFF"/>
                </a:solidFill>
              </a:rPr>
              <a:t>Preserving Confidentiality in Virtual Machine </a:t>
            </a:r>
            <a:r>
              <a:rPr lang="en-US" altLang="en-US" dirty="0" err="1" smtClean="0">
                <a:solidFill>
                  <a:srgbClr val="FFFFFF"/>
                </a:solidFill>
              </a:rPr>
              <a:t>Checkpointing</a:t>
            </a:r>
            <a:r>
              <a:rPr lang="en-US" altLang="en-US" dirty="0" smtClean="0">
                <a:solidFill>
                  <a:srgbClr val="FFFFFF"/>
                </a:solidFill>
              </a:rPr>
              <a:t>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379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FA82F-EF63-4E26-88DD-3444020AAD9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9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FAEFE-ED28-4656-B611-B69AFE9E615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3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821F-08F4-4642-9876-8A726F0A9123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1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A3001-DE20-4CE8-A24E-CEAC425AAFAE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5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8FCA-558D-4F18-AFBA-B0504B2ABE76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9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32DBF-E0DB-47DB-8837-5BE509F366CC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9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3F15F-A43B-46CF-9C38-0F40BAE7492F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3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7892-9476-471B-835B-49FDCB86C171}" type="datetime1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4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2255-FBFF-45B7-9521-17B655B6F256}" type="datetime1">
              <a:rPr lang="en-US" smtClean="0">
                <a:solidFill>
                  <a:srgbClr val="000000"/>
                </a:solidFill>
              </a:rPr>
              <a:pPr/>
              <a:t>9/1/2016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198" y="6375400"/>
            <a:ext cx="6248400" cy="457200"/>
          </a:xfrm>
        </p:spPr>
        <p:txBody>
          <a:bodyPr/>
          <a:lstStyle>
            <a:lvl1pPr>
              <a:defRPr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Preserving Confidentiality in Virtual Machine Checkpointing and Role Based Access Control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137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fld id="{C04DBD70-4D3F-4FBB-9B04-6AD6321BD8B7}" type="datetime1">
              <a:rPr lang="en-US" altLang="en-US" smtClean="0">
                <a:solidFill>
                  <a:srgbClr val="000000"/>
                </a:solidFill>
              </a:rPr>
              <a:pPr defTabSz="914210">
                <a:defRPr/>
              </a:pPr>
              <a:t>9/1/2016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330" tIns="45667" rIns="91330" bIns="45667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  <a:ea typeface="FreeSans" pitchFamily="34" charset="-128"/>
              </a:defRPr>
            </a:lvl1pPr>
          </a:lstStyle>
          <a:p>
            <a:pPr defTabSz="914210">
              <a:defRPr/>
            </a:pPr>
            <a:r>
              <a:rPr lang="en-US" altLang="en-US" smtClean="0">
                <a:solidFill>
                  <a:srgbClr val="000000"/>
                </a:solidFill>
              </a:rPr>
              <a:t>Preserving Confidentiality in Virtual Machine Checkpointing and Role Based Access Control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217488" y="111127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918" tIns="41460" rIns="82918" bIns="41460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792913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0" tIns="45711" rIns="91420" bIns="45711"/>
          <a:lstStyle/>
          <a:p>
            <a:pPr defTabSz="914210"/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8153400" y="6519446"/>
            <a:ext cx="721632" cy="338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>
            <a:spAutoFit/>
          </a:bodyPr>
          <a:lstStyle/>
          <a:p>
            <a:pPr defTabSz="914210"/>
            <a:fld id="{D816AD04-4935-403A-BDF8-43645B4200F6}" type="slidenum">
              <a:rPr lang="en-US" sz="16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defTabSz="914210"/>
              <a:t>‹#›</a:t>
            </a:fld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/32</a:t>
            </a:r>
            <a:endParaRPr lang="en-US" sz="1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4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5pPr>
      <a:lvl6pPr marL="45710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6pPr>
      <a:lvl7pPr marL="914210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7pPr>
      <a:lvl8pPr marL="1371316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8pPr>
      <a:lvl9pPr marL="1828421" algn="l" rtl="0" eaLnBrk="1" fontAlgn="base" hangingPunct="1">
        <a:spcBef>
          <a:spcPct val="0"/>
        </a:spcBef>
        <a:spcAft>
          <a:spcPct val="0"/>
        </a:spcAft>
        <a:defRPr sz="2900">
          <a:solidFill>
            <a:srgbClr val="0000FF"/>
          </a:solidFill>
          <a:latin typeface="Comic Sans MS" pitchFamily="66" charset="0"/>
        </a:defRPr>
      </a:lvl9pPr>
    </p:titleStyle>
    <p:bodyStyle>
      <a:lvl1pPr marL="311085" indent="-311085" algn="l" defTabSz="828503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674548" indent="-260296" algn="l" defTabSz="82850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Blip>
          <a:blip r:embed="rId13"/>
        </a:buBlip>
        <a:defRPr sz="2200">
          <a:solidFill>
            <a:srgbClr val="000000"/>
          </a:solidFill>
          <a:latin typeface="+mn-lt"/>
        </a:defRPr>
      </a:lvl2pPr>
      <a:lvl3pPr marL="103642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000000"/>
          </a:solidFill>
          <a:latin typeface="+mn-lt"/>
        </a:defRPr>
      </a:lvl3pPr>
      <a:lvl4pPr marL="1450674" indent="-206332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4pPr>
      <a:lvl5pPr marL="1866513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5pPr>
      <a:lvl6pPr marL="2323618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6pPr>
      <a:lvl7pPr marL="278072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7pPr>
      <a:lvl8pPr marL="3237829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8pPr>
      <a:lvl9pPr marL="3694934" indent="-207920" algn="l" defTabSz="828503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xr.linux.no/linux+*/+code=mm_struct" TargetMode="External"/><Relationship Id="rId2" Type="http://schemas.openxmlformats.org/officeDocument/2006/relationships/hyperlink" Target="http://lxr.linux.no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lxr.linux.no/linux+*/+code=files" TargetMode="External"/><Relationship Id="rId4" Type="http://schemas.openxmlformats.org/officeDocument/2006/relationships/hyperlink" Target="http://lxr.linux.no/linux+*/+code=files_struc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1"/>
            <a:ext cx="8686800" cy="2076450"/>
          </a:xfrm>
        </p:spPr>
        <p:txBody>
          <a:bodyPr/>
          <a:lstStyle/>
          <a:p>
            <a:pPr algn="ctr"/>
            <a:r>
              <a:rPr lang="en-US" smtClean="0"/>
              <a:t>Processes I (CS-351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Week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8475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a = 1;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c) { 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b = c+1;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b;}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/>
              <a:t>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‘\0’;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f(d);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300" y="79375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8300" y="526573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8300" y="401955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8300" y="79375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141605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7848600" y="262255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0" y="571448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908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03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5pPr>
            <a:lvl6pPr marL="45710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6pPr>
            <a:lvl7pPr marL="914210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7pPr>
            <a:lvl8pPr marL="137131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8pPr>
            <a:lvl9pPr marL="1828421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Process Memory: Example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3200" y="647700"/>
            <a:ext cx="5092700" cy="524033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3914" y="6127288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Text (i.e</a:t>
            </a:r>
            <a:r>
              <a:rPr lang="en-US" sz="2400" dirty="0" smtClean="0">
                <a:solidFill>
                  <a:srgbClr val="00B050"/>
                </a:solidFill>
              </a:rPr>
              <a:t>., </a:t>
            </a:r>
            <a:r>
              <a:rPr lang="en-US" sz="2400" dirty="0" smtClean="0">
                <a:solidFill>
                  <a:srgbClr val="00B050"/>
                </a:solidFill>
              </a:rPr>
              <a:t>executable instructions)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8300" y="46355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9375"/>
            <a:ext cx="8229600" cy="1139825"/>
          </a:xfrm>
        </p:spPr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3581400"/>
            <a:ext cx="8953500" cy="4530725"/>
          </a:xfrm>
        </p:spPr>
        <p:txBody>
          <a:bodyPr/>
          <a:lstStyle/>
          <a:p>
            <a:r>
              <a:rPr lang="en-US" dirty="0" smtClean="0"/>
              <a:t> The </a:t>
            </a:r>
            <a:r>
              <a:rPr lang="en-US" dirty="0" smtClean="0">
                <a:solidFill>
                  <a:srgbClr val="3333FF"/>
                </a:solidFill>
              </a:rPr>
              <a:t>states</a:t>
            </a:r>
            <a:r>
              <a:rPr lang="en-US" dirty="0" smtClean="0"/>
              <a:t> of a process: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New: </a:t>
            </a:r>
            <a:r>
              <a:rPr lang="en-US" dirty="0" smtClean="0"/>
              <a:t>Process being created.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Running</a:t>
            </a:r>
            <a:r>
              <a:rPr lang="en-US" dirty="0" smtClean="0"/>
              <a:t>: Instructions are being executed.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Waiting: </a:t>
            </a:r>
            <a:r>
              <a:rPr lang="en-US" dirty="0" smtClean="0"/>
              <a:t>process is waiting for some event (e.g., I/O completion).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Ready: </a:t>
            </a:r>
            <a:r>
              <a:rPr lang="en-US" dirty="0" smtClean="0"/>
              <a:t>process waiting to be assigned to a processor.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Terminated: </a:t>
            </a:r>
            <a:r>
              <a:rPr lang="en-US" dirty="0" smtClean="0"/>
              <a:t>the process has finished execution.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82600" y="907116"/>
            <a:ext cx="12954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71700" y="1402416"/>
            <a:ext cx="12954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1290824"/>
            <a:ext cx="1524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91300" y="457200"/>
            <a:ext cx="2133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781300" y="2596216"/>
            <a:ext cx="21336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1778000" y="1288116"/>
            <a:ext cx="774700" cy="1143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  <a:endCxn id="7" idx="4"/>
          </p:cNvCxnSpPr>
          <p:nvPr/>
        </p:nvCxnSpPr>
        <p:spPr>
          <a:xfrm flipH="1" flipV="1">
            <a:off x="2819400" y="2164416"/>
            <a:ext cx="274358" cy="5433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91515" y="2052824"/>
            <a:ext cx="2267885" cy="8077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1">
            <a:off x="3091515" y="1402416"/>
            <a:ext cx="2008470" cy="50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62500" y="2052824"/>
            <a:ext cx="1193800" cy="7719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3"/>
          </p:cNvCxnSpPr>
          <p:nvPr/>
        </p:nvCxnSpPr>
        <p:spPr>
          <a:xfrm flipV="1">
            <a:off x="6286500" y="1107608"/>
            <a:ext cx="617258" cy="3456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76400" y="666251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Creation Complete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97200" y="10033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Execution Interrupted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9600" y="205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Assigned to CPU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94300" y="24257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Need to wait for an event (e.g. I/O to complete)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2900" y="2164416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The event we were waiting for has happened (e.g. I/O completed)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77000" y="121920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Execution Complete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23" y="106785"/>
            <a:ext cx="8229600" cy="1139825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States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11" y="607016"/>
            <a:ext cx="4799935" cy="4530725"/>
          </a:xfrm>
        </p:spPr>
        <p:txBody>
          <a:bodyPr/>
          <a:lstStyle/>
          <a:p>
            <a:r>
              <a:rPr lang="en-US" dirty="0" smtClean="0"/>
              <a:t>Can learn process state using the 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r>
              <a:rPr lang="en-US" dirty="0" smtClean="0">
                <a:solidFill>
                  <a:srgbClr val="FF0000"/>
                </a:solidFill>
              </a:rPr>
              <a:t> utility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Example: </a:t>
            </a:r>
            <a:r>
              <a:rPr lang="en-US" dirty="0" err="1" smtClean="0"/>
              <a:t>ps</a:t>
            </a:r>
            <a:r>
              <a:rPr lang="en-US" dirty="0" smtClean="0"/>
              <a:t> –aux</a:t>
            </a:r>
          </a:p>
          <a:p>
            <a:pPr lvl="1"/>
            <a:r>
              <a:rPr lang="en-US" dirty="0" smtClean="0"/>
              <a:t>Interpreting the output of </a:t>
            </a:r>
            <a:r>
              <a:rPr lang="en-US" dirty="0" err="1" smtClean="0"/>
              <a:t>ps</a:t>
            </a:r>
            <a:r>
              <a:rPr lang="en-US" dirty="0" smtClean="0"/>
              <a:t>:</a:t>
            </a:r>
          </a:p>
          <a:p>
            <a:pPr lvl="1"/>
            <a:endParaRPr lang="en-US" sz="400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R</a:t>
            </a:r>
            <a:r>
              <a:rPr lang="en-US" dirty="0" smtClean="0"/>
              <a:t> the process is running </a:t>
            </a:r>
            <a:r>
              <a:rPr lang="en-US" dirty="0"/>
              <a:t>or runnable (on run queue</a:t>
            </a:r>
            <a:r>
              <a:rPr lang="en-US" dirty="0" smtClean="0"/>
              <a:t>).</a:t>
            </a:r>
          </a:p>
          <a:p>
            <a:pPr lvl="2"/>
            <a:endParaRPr lang="en-US" sz="400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/>
              <a:t>uninterruptible sleep (usually </a:t>
            </a:r>
            <a:r>
              <a:rPr lang="en-US" dirty="0" smtClean="0"/>
              <a:t>I/O)</a:t>
            </a:r>
            <a:endParaRPr lang="en-US" sz="400" dirty="0" smtClean="0"/>
          </a:p>
          <a:p>
            <a:pPr lvl="2"/>
            <a:r>
              <a:rPr lang="en-US" altLang="en-US" b="1" dirty="0">
                <a:solidFill>
                  <a:srgbClr val="7030A0"/>
                </a:solidFill>
              </a:rPr>
              <a:t>S</a:t>
            </a:r>
            <a:r>
              <a:rPr lang="en-US" altLang="en-US" dirty="0"/>
              <a:t> interruptible sleep (waiting for an event to complete) </a:t>
            </a:r>
            <a:endParaRPr lang="en-US" dirty="0"/>
          </a:p>
          <a:p>
            <a:pPr lvl="2"/>
            <a:endParaRPr lang="en-US" sz="400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Z</a:t>
            </a:r>
            <a:r>
              <a:rPr lang="en-US" dirty="0" smtClean="0"/>
              <a:t> </a:t>
            </a:r>
            <a:r>
              <a:rPr lang="en-US" dirty="0"/>
              <a:t>defunct/zombie, terminated but not reaped by its </a:t>
            </a:r>
            <a:r>
              <a:rPr lang="en-US" dirty="0" smtClean="0"/>
              <a:t>parent (discussed later).</a:t>
            </a:r>
          </a:p>
          <a:p>
            <a:pPr lvl="2"/>
            <a:endParaRPr lang="en-US" sz="400" dirty="0" smtClean="0"/>
          </a:p>
          <a:p>
            <a:pPr lvl="2"/>
            <a:r>
              <a:rPr lang="en-US" b="1" dirty="0" smtClean="0">
                <a:solidFill>
                  <a:srgbClr val="7030A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/>
              <a:t>stopped, either by a job control signal or because it is being traced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79732" y="3301815"/>
            <a:ext cx="172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I/O operation 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88808" y="2798916"/>
            <a:ext cx="457200" cy="450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03839" y="5025246"/>
            <a:ext cx="457200" cy="450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355848" y="2784473"/>
            <a:ext cx="457200" cy="450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898648" y="524948"/>
            <a:ext cx="457200" cy="450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2" idx="0"/>
          </p:cNvCxnSpPr>
          <p:nvPr/>
        </p:nvCxnSpPr>
        <p:spPr>
          <a:xfrm>
            <a:off x="5017408" y="2798916"/>
            <a:ext cx="2004248" cy="3729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3"/>
            <a:endCxn id="22" idx="4"/>
          </p:cNvCxnSpPr>
          <p:nvPr/>
        </p:nvCxnSpPr>
        <p:spPr>
          <a:xfrm flipH="1">
            <a:off x="5017408" y="3246375"/>
            <a:ext cx="1842603" cy="339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793056" y="2861548"/>
            <a:ext cx="457200" cy="45085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3" idx="0"/>
            <a:endCxn id="30" idx="3"/>
          </p:cNvCxnSpPr>
          <p:nvPr/>
        </p:nvCxnSpPr>
        <p:spPr>
          <a:xfrm flipV="1">
            <a:off x="5632439" y="3246375"/>
            <a:ext cx="1227572" cy="177887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5"/>
            <a:endCxn id="23" idx="6"/>
          </p:cNvCxnSpPr>
          <p:nvPr/>
        </p:nvCxnSpPr>
        <p:spPr>
          <a:xfrm flipH="1">
            <a:off x="5861039" y="3246375"/>
            <a:ext cx="1322262" cy="200429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7"/>
            <a:endCxn id="24" idx="1"/>
          </p:cNvCxnSpPr>
          <p:nvPr/>
        </p:nvCxnSpPr>
        <p:spPr>
          <a:xfrm flipV="1">
            <a:off x="7183301" y="2850499"/>
            <a:ext cx="1239502" cy="77075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0"/>
            <a:endCxn id="25" idx="1"/>
          </p:cNvCxnSpPr>
          <p:nvPr/>
        </p:nvCxnSpPr>
        <p:spPr>
          <a:xfrm flipV="1">
            <a:off x="7021656" y="590974"/>
            <a:ext cx="943947" cy="227057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99677" y="2226048"/>
            <a:ext cx="172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I/O operation  completes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39767" y="4514671"/>
            <a:ext cx="1556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Process must wait for an event to complete.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13848" y="3845873"/>
            <a:ext cx="1556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The event completes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20145" y="2967866"/>
            <a:ext cx="1723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Process terminates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87949" y="902125"/>
            <a:ext cx="1838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Process is paused using e.g. using </a:t>
            </a:r>
            <a:r>
              <a:rPr lang="en-US" dirty="0" err="1" smtClean="0">
                <a:solidFill>
                  <a:srgbClr val="3333FF"/>
                </a:solidFill>
              </a:rPr>
              <a:t>Ctr+Z</a:t>
            </a:r>
            <a:endParaRPr lang="en-US" dirty="0">
              <a:solidFill>
                <a:srgbClr val="3333FF"/>
              </a:solidFill>
            </a:endParaRPr>
          </a:p>
        </p:txBody>
      </p:sp>
      <p:cxnSp>
        <p:nvCxnSpPr>
          <p:cNvPr id="77" name="Straight Arrow Connector 76"/>
          <p:cNvCxnSpPr>
            <a:stCxn id="30" idx="7"/>
            <a:endCxn id="25" idx="5"/>
          </p:cNvCxnSpPr>
          <p:nvPr/>
        </p:nvCxnSpPr>
        <p:spPr>
          <a:xfrm flipV="1">
            <a:off x="7183301" y="909775"/>
            <a:ext cx="1105592" cy="2017799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908924" y="1356901"/>
            <a:ext cx="14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FF"/>
                </a:solidFill>
              </a:rPr>
              <a:t>Process is woken up e.g. using </a:t>
            </a:r>
            <a:r>
              <a:rPr lang="en-US" dirty="0" err="1" smtClean="0">
                <a:solidFill>
                  <a:srgbClr val="3333FF"/>
                </a:solidFill>
              </a:rPr>
              <a:t>fg</a:t>
            </a:r>
            <a:r>
              <a:rPr lang="en-US" dirty="0" smtClean="0">
                <a:solidFill>
                  <a:srgbClr val="3333FF"/>
                </a:solidFill>
              </a:rPr>
              <a:t>  cmd.</a:t>
            </a:r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7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4675"/>
            <a:ext cx="7406848" cy="4530725"/>
          </a:xfrm>
        </p:spPr>
        <p:txBody>
          <a:bodyPr/>
          <a:lstStyle/>
          <a:p>
            <a:r>
              <a:rPr lang="en-US" dirty="0" smtClean="0"/>
              <a:t>To represent each process, the OS uses a </a:t>
            </a:r>
            <a:r>
              <a:rPr lang="en-US" dirty="0" smtClean="0">
                <a:solidFill>
                  <a:srgbClr val="FF0000"/>
                </a:solidFill>
              </a:rPr>
              <a:t>Process Control Block (PCB)</a:t>
            </a:r>
            <a:r>
              <a:rPr lang="en-US" dirty="0" smtClean="0"/>
              <a:t>:</a:t>
            </a:r>
          </a:p>
          <a:p>
            <a:endParaRPr lang="en-US" sz="400" dirty="0" smtClean="0"/>
          </a:p>
          <a:p>
            <a:r>
              <a:rPr lang="en-US" dirty="0" smtClean="0"/>
              <a:t>PCB Components:</a:t>
            </a: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Process State: </a:t>
            </a:r>
            <a:r>
              <a:rPr lang="en-US" dirty="0" smtClean="0"/>
              <a:t>the state of the process e.g. Running.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Process ID: </a:t>
            </a:r>
            <a:r>
              <a:rPr lang="en-US" dirty="0" smtClean="0"/>
              <a:t>a unique ID associated with the process e.g. 123.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Program Counter: </a:t>
            </a:r>
            <a:r>
              <a:rPr lang="en-US" dirty="0" smtClean="0"/>
              <a:t>the address of the next instruction to be executed.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CPU Registers: </a:t>
            </a:r>
            <a:r>
              <a:rPr lang="en-US" dirty="0" smtClean="0"/>
              <a:t>the current values of the accumulators, stack pointers, etc.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>
                <a:solidFill>
                  <a:srgbClr val="3333FF"/>
                </a:solidFill>
              </a:rPr>
              <a:t>CPU-Scheduling Information: </a:t>
            </a:r>
            <a:r>
              <a:rPr lang="en-US" dirty="0"/>
              <a:t>e.g. priority and other info. needed for assigning the process to the </a:t>
            </a:r>
            <a:r>
              <a:rPr lang="en-US" dirty="0" smtClean="0"/>
              <a:t>CPU.</a:t>
            </a:r>
          </a:p>
          <a:p>
            <a:pPr lvl="1"/>
            <a:endParaRPr lang="en-US" sz="400" dirty="0" smtClean="0"/>
          </a:p>
          <a:p>
            <a:pPr lvl="1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543800" y="609600"/>
            <a:ext cx="1356152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59248" y="3783014"/>
            <a:ext cx="1356152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Limits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559248" y="4406900"/>
            <a:ext cx="1356152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Files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54080" y="1231900"/>
            <a:ext cx="1348618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ID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59248" y="609600"/>
            <a:ext cx="1356152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59248" y="1866900"/>
            <a:ext cx="1356152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137951" y="4726969"/>
            <a:ext cx="35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4" name="Rectangle 23"/>
          <p:cNvSpPr/>
          <p:nvPr/>
        </p:nvSpPr>
        <p:spPr>
          <a:xfrm>
            <a:off x="7559248" y="3162300"/>
            <a:ext cx="1356152" cy="622300"/>
          </a:xfrm>
          <a:prstGeom prst="rect">
            <a:avLst/>
          </a:prstGeom>
          <a:gradFill>
            <a:gsLst>
              <a:gs pos="0">
                <a:srgbClr val="FFB9B9"/>
              </a:gs>
              <a:gs pos="35000">
                <a:srgbClr val="FFEBEB"/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Info.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43800" y="2520950"/>
            <a:ext cx="1356152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74675"/>
            <a:ext cx="7353300" cy="61309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PCB </a:t>
            </a:r>
            <a:r>
              <a:rPr lang="en-US" dirty="0" smtClean="0">
                <a:solidFill>
                  <a:srgbClr val="FF0000"/>
                </a:solidFill>
              </a:rPr>
              <a:t>Components (</a:t>
            </a:r>
            <a:r>
              <a:rPr lang="en-US" dirty="0" err="1" smtClean="0">
                <a:solidFill>
                  <a:srgbClr val="FF0000"/>
                </a:solidFill>
              </a:rPr>
              <a:t>Contd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414252" lvl="1" indent="0">
              <a:buNone/>
            </a:pPr>
            <a:endParaRPr lang="en-US" sz="400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Memory Management Information: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info</a:t>
            </a:r>
            <a:r>
              <a:rPr lang="en-US" dirty="0" smtClean="0">
                <a:solidFill>
                  <a:srgbClr val="3333FF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about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smtClean="0"/>
              <a:t>memory belonging </a:t>
            </a:r>
            <a:r>
              <a:rPr lang="en-US" dirty="0"/>
              <a:t>to the </a:t>
            </a:r>
            <a:r>
              <a:rPr lang="en-US" dirty="0" smtClean="0"/>
              <a:t>process.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Accounting Information: </a:t>
            </a:r>
            <a:r>
              <a:rPr lang="en-US" dirty="0" smtClean="0"/>
              <a:t>e.g. how long the process was running etc.</a:t>
            </a:r>
          </a:p>
          <a:p>
            <a:pPr lvl="1"/>
            <a:endParaRPr lang="en-US" sz="400" dirty="0" smtClean="0">
              <a:solidFill>
                <a:srgbClr val="3333FF"/>
              </a:solidFill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I/O Status Information: </a:t>
            </a:r>
            <a:r>
              <a:rPr lang="en-US" dirty="0" smtClean="0"/>
              <a:t>list of I/O devices used by the process, list of open files, etc.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/>
              <a:t>in Linux OS, PCB is represented using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task_struct</a:t>
            </a:r>
            <a:r>
              <a:rPr lang="en-US" dirty="0" smtClean="0"/>
              <a:t> which contains:</a:t>
            </a:r>
          </a:p>
          <a:p>
            <a:endParaRPr lang="en-US" sz="400" dirty="0" smtClean="0"/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</a:t>
            </a:r>
            <a:r>
              <a:rPr lang="en-US" dirty="0" err="1" smtClean="0">
                <a:hlinkClick r:id="rId3"/>
              </a:rPr>
              <a:t>mm_struct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mm </a:t>
            </a:r>
            <a:r>
              <a:rPr lang="en-US" dirty="0" smtClean="0"/>
              <a:t>– which stores memory information.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>
                <a:hlinkClick r:id="rId4"/>
              </a:rPr>
              <a:t>files_struct</a:t>
            </a:r>
            <a:r>
              <a:rPr lang="en-US" dirty="0"/>
              <a:t> *</a:t>
            </a:r>
            <a:r>
              <a:rPr lang="en-US" dirty="0" smtClean="0">
                <a:hlinkClick r:id="rId5"/>
              </a:rPr>
              <a:t>files</a:t>
            </a:r>
            <a:r>
              <a:rPr lang="en-US" dirty="0" smtClean="0"/>
              <a:t> – list of open files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and much more.</a:t>
            </a:r>
          </a:p>
          <a:p>
            <a:pPr marL="414252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58100" y="1219200"/>
            <a:ext cx="1356152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73548" y="4392614"/>
            <a:ext cx="1356152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Limits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3548" y="5016500"/>
            <a:ext cx="1356152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Files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68380" y="1841500"/>
            <a:ext cx="1348618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73548" y="1219200"/>
            <a:ext cx="1356152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State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3548" y="2476500"/>
            <a:ext cx="1356152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252251" y="5336569"/>
            <a:ext cx="35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7673548" y="3771900"/>
            <a:ext cx="1356152" cy="622300"/>
          </a:xfrm>
          <a:prstGeom prst="rect">
            <a:avLst/>
          </a:prstGeom>
          <a:gradFill>
            <a:gsLst>
              <a:gs pos="0">
                <a:srgbClr val="FFB9B9"/>
              </a:gs>
              <a:gs pos="35000">
                <a:srgbClr val="FFEBEB"/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Info.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58100" y="3130550"/>
            <a:ext cx="1356152" cy="622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Control </a:t>
            </a:r>
            <a:r>
              <a:rPr lang="en-US" dirty="0" smtClean="0"/>
              <a:t>Block: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6" y="685799"/>
            <a:ext cx="8396994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1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Process Scheduling: The Queuing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4530725"/>
          </a:xfrm>
        </p:spPr>
        <p:txBody>
          <a:bodyPr/>
          <a:lstStyle/>
          <a:p>
            <a:r>
              <a:rPr lang="en-US" dirty="0" smtClean="0"/>
              <a:t>Objective of </a:t>
            </a:r>
            <a:r>
              <a:rPr lang="en-US" dirty="0" smtClean="0">
                <a:solidFill>
                  <a:srgbClr val="3333FF"/>
                </a:solidFill>
              </a:rPr>
              <a:t>multiprogramming</a:t>
            </a:r>
            <a:r>
              <a:rPr lang="en-US" dirty="0" smtClean="0"/>
              <a:t> (i.e., supporting multiple processes): have some process running at all times, to increase CPU </a:t>
            </a:r>
            <a:r>
              <a:rPr lang="en-US" dirty="0" smtClean="0">
                <a:solidFill>
                  <a:srgbClr val="3333FF"/>
                </a:solidFill>
              </a:rPr>
              <a:t>utilization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Solution: </a:t>
            </a:r>
            <a:r>
              <a:rPr lang="en-US" dirty="0" smtClean="0"/>
              <a:t>use a </a:t>
            </a:r>
            <a:r>
              <a:rPr lang="en-US" dirty="0" smtClean="0">
                <a:solidFill>
                  <a:srgbClr val="FF0000"/>
                </a:solidFill>
              </a:rPr>
              <a:t>process scheduler</a:t>
            </a:r>
            <a:r>
              <a:rPr lang="en-US" dirty="0" smtClean="0"/>
              <a:t>: decides which available processes get the CPU.</a:t>
            </a:r>
          </a:p>
          <a:p>
            <a:endParaRPr lang="en-US" sz="400" dirty="0" smtClean="0"/>
          </a:p>
          <a:p>
            <a:r>
              <a:rPr lang="en-US" dirty="0" smtClean="0"/>
              <a:t>Process scheduler implementation consists of:</a:t>
            </a:r>
          </a:p>
          <a:p>
            <a:endParaRPr lang="en-US" sz="400" dirty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Job queue: </a:t>
            </a:r>
            <a:r>
              <a:rPr lang="en-US" dirty="0" smtClean="0"/>
              <a:t>contains all processes on the system.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Ready queue: </a:t>
            </a:r>
            <a:r>
              <a:rPr lang="en-US" dirty="0" smtClean="0"/>
              <a:t>contains processes that are in the main memory and are ready to execute.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Device queue (1 per device): </a:t>
            </a:r>
            <a:r>
              <a:rPr lang="en-US" dirty="0" smtClean="0"/>
              <a:t>contains all processes waiting to use a particular device.</a:t>
            </a:r>
          </a:p>
        </p:txBody>
      </p:sp>
    </p:spTree>
    <p:extLst>
      <p:ext uri="{BB962C8B-B14F-4D97-AF65-F5344CB8AC3E}">
        <p14:creationId xmlns:p14="http://schemas.microsoft.com/office/powerpoint/2010/main" val="35111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Scheduling: The Queuing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30725"/>
          </a:xfrm>
        </p:spPr>
        <p:txBody>
          <a:bodyPr/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rgbClr val="3333FF"/>
                </a:solidFill>
              </a:rPr>
              <a:t>queues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16000"/>
            <a:ext cx="6629400" cy="57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7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1139825"/>
          </a:xfrm>
        </p:spPr>
        <p:txBody>
          <a:bodyPr/>
          <a:lstStyle/>
          <a:p>
            <a:r>
              <a:rPr lang="en-US" dirty="0" smtClean="0"/>
              <a:t>Process Scheduling: The </a:t>
            </a:r>
            <a:r>
              <a:rPr lang="en-US" dirty="0"/>
              <a:t>Queuing </a:t>
            </a:r>
            <a:r>
              <a:rPr lang="en-US" dirty="0" smtClean="0"/>
              <a:t>Mechanism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08075"/>
            <a:ext cx="8915400" cy="4530725"/>
          </a:xfrm>
        </p:spPr>
        <p:txBody>
          <a:bodyPr/>
          <a:lstStyle/>
          <a:p>
            <a:r>
              <a:rPr lang="en-US" dirty="0" smtClean="0"/>
              <a:t>1.  New process is placed on a </a:t>
            </a:r>
            <a:r>
              <a:rPr lang="en-US" dirty="0" smtClean="0">
                <a:solidFill>
                  <a:srgbClr val="3333FF"/>
                </a:solidFill>
              </a:rPr>
              <a:t>ready queue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r>
              <a:rPr lang="en-US" dirty="0" smtClean="0"/>
              <a:t>2. The process is </a:t>
            </a:r>
            <a:r>
              <a:rPr lang="en-US" dirty="0" smtClean="0">
                <a:solidFill>
                  <a:srgbClr val="3333FF"/>
                </a:solidFill>
              </a:rPr>
              <a:t>dispatched</a:t>
            </a:r>
            <a:r>
              <a:rPr lang="en-US" dirty="0" smtClean="0"/>
              <a:t> i.e., selected for execution.</a:t>
            </a:r>
          </a:p>
          <a:p>
            <a:endParaRPr lang="en-US" sz="400" dirty="0" smtClean="0"/>
          </a:p>
          <a:p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During execution: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Process may be queued on the device queue due to an </a:t>
            </a:r>
            <a:r>
              <a:rPr lang="en-US" dirty="0" smtClean="0">
                <a:solidFill>
                  <a:srgbClr val="3333FF"/>
                </a:solidFill>
              </a:rPr>
              <a:t>I/O request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4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Process can create a new </a:t>
            </a:r>
            <a:r>
              <a:rPr lang="en-US" dirty="0" err="1" smtClean="0">
                <a:solidFill>
                  <a:srgbClr val="3333FF"/>
                </a:solidFill>
              </a:rPr>
              <a:t>subprocess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/>
              <a:t>wait for its termination.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Process can be </a:t>
            </a:r>
            <a:r>
              <a:rPr lang="en-US" dirty="0" smtClean="0">
                <a:solidFill>
                  <a:srgbClr val="3333FF"/>
                </a:solidFill>
              </a:rPr>
              <a:t>interrupted</a:t>
            </a:r>
            <a:r>
              <a:rPr lang="en-US" dirty="0" smtClean="0"/>
              <a:t> and removed from the CPU.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Process </a:t>
            </a:r>
            <a:r>
              <a:rPr lang="en-US" dirty="0" smtClean="0">
                <a:solidFill>
                  <a:srgbClr val="FF0000"/>
                </a:solidFill>
              </a:rPr>
              <a:t>time slice </a:t>
            </a:r>
            <a:r>
              <a:rPr lang="en-US" dirty="0" smtClean="0"/>
              <a:t>(i.e. time allotted for its CPU use) expires:</a:t>
            </a:r>
          </a:p>
          <a:p>
            <a:pPr lvl="2"/>
            <a:r>
              <a:rPr lang="en-US" dirty="0" smtClean="0"/>
              <a:t>Process is placed removed from the CPU, and</a:t>
            </a:r>
          </a:p>
          <a:p>
            <a:pPr lvl="2"/>
            <a:r>
              <a:rPr lang="en-US" dirty="0" smtClean="0"/>
              <a:t>Placed on the the ready queue until scheduled to run for another time slice.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77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9375"/>
            <a:ext cx="8839200" cy="1139825"/>
          </a:xfrm>
        </p:spPr>
        <p:txBody>
          <a:bodyPr/>
          <a:lstStyle/>
          <a:p>
            <a:r>
              <a:rPr lang="en-US" dirty="0"/>
              <a:t>Process Scheduling: The Queuing Mechanism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30725"/>
          </a:xfrm>
        </p:spPr>
        <p:txBody>
          <a:bodyPr/>
          <a:lstStyle/>
          <a:p>
            <a:r>
              <a:rPr lang="en-US" dirty="0" smtClean="0"/>
              <a:t>Boxes = queues</a:t>
            </a:r>
          </a:p>
          <a:p>
            <a:r>
              <a:rPr lang="en-US" dirty="0" smtClean="0"/>
              <a:t>Circles = actions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0504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63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534400" cy="4530725"/>
          </a:xfrm>
        </p:spPr>
        <p:txBody>
          <a:bodyPr/>
          <a:lstStyle/>
          <a:p>
            <a:r>
              <a:rPr lang="en-US" dirty="0" smtClean="0"/>
              <a:t>What are operating systems? What do they do?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Outline of Operating System Structure and Services:</a:t>
            </a:r>
          </a:p>
          <a:p>
            <a:pPr lvl="1"/>
            <a:endParaRPr lang="en-US" sz="200" dirty="0" smtClean="0"/>
          </a:p>
          <a:p>
            <a:pPr lvl="1"/>
            <a:r>
              <a:rPr lang="en-US" dirty="0" smtClean="0"/>
              <a:t>Process Management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Storage Management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I/O Management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Protection and Security</a:t>
            </a:r>
          </a:p>
          <a:p>
            <a:pPr lvl="1"/>
            <a:endParaRPr lang="en-US" sz="400" dirty="0" smtClean="0"/>
          </a:p>
          <a:p>
            <a:pPr lvl="1"/>
            <a:endParaRPr lang="en-US" sz="400" dirty="0" smtClean="0"/>
          </a:p>
          <a:p>
            <a:r>
              <a:rPr lang="en-US" dirty="0" smtClean="0"/>
              <a:t>Types of Operating Systems</a:t>
            </a:r>
          </a:p>
          <a:p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val="36416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7000"/>
            <a:ext cx="8229600" cy="1139825"/>
          </a:xfrm>
        </p:spPr>
        <p:txBody>
          <a:bodyPr/>
          <a:lstStyle/>
          <a:p>
            <a:r>
              <a:rPr lang="en-US" dirty="0"/>
              <a:t>Process Scheduling: </a:t>
            </a:r>
            <a:r>
              <a:rPr lang="en-US" dirty="0" smtClean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/>
          <a:lstStyle/>
          <a:p>
            <a:r>
              <a:rPr lang="en-US" dirty="0" smtClean="0"/>
              <a:t>Assigning processes to queues and selecting processes for execution, is the job of a </a:t>
            </a:r>
            <a:r>
              <a:rPr lang="en-US" dirty="0" smtClean="0">
                <a:solidFill>
                  <a:srgbClr val="3333FF"/>
                </a:solidFill>
              </a:rPr>
              <a:t>process scheduler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Types of schedulers: 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Short-term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Long-term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Middle-term</a:t>
            </a:r>
          </a:p>
          <a:p>
            <a:endParaRPr lang="en-US" sz="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01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Process Scheduling: </a:t>
            </a:r>
            <a:r>
              <a:rPr lang="en-US" dirty="0" smtClean="0"/>
              <a:t>Schedulers: Short-term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4530725"/>
          </a:xfrm>
        </p:spPr>
        <p:txBody>
          <a:bodyPr/>
          <a:lstStyle/>
          <a:p>
            <a:pPr marL="311085" lvl="1" indent="-311085">
              <a:buBlip>
                <a:blip r:embed="rId2"/>
              </a:buBlip>
            </a:pP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Short-term scheduler: </a:t>
            </a:r>
            <a:r>
              <a:rPr lang="en-US" sz="2400" dirty="0">
                <a:ea typeface="+mn-ea"/>
                <a:cs typeface="+mn-cs"/>
              </a:rPr>
              <a:t>decides which process in memory gets the </a:t>
            </a:r>
            <a:r>
              <a:rPr lang="en-US" sz="2400" dirty="0" smtClean="0">
                <a:ea typeface="+mn-ea"/>
                <a:cs typeface="+mn-cs"/>
              </a:rPr>
              <a:t>CPU.</a:t>
            </a:r>
          </a:p>
          <a:p>
            <a:pPr marL="311085" lvl="1" indent="-311085">
              <a:buBlip>
                <a:blip r:embed="rId2"/>
              </a:buBlip>
            </a:pPr>
            <a:endParaRPr lang="en-US" sz="400" dirty="0" smtClean="0">
              <a:ea typeface="+mn-ea"/>
              <a:cs typeface="+mn-cs"/>
            </a:endParaRPr>
          </a:p>
          <a:p>
            <a:pPr marL="704775" lvl="2" indent="-342900">
              <a:buBlip>
                <a:blip r:embed="rId3"/>
              </a:buBlip>
            </a:pPr>
            <a:r>
              <a:rPr lang="en-US" dirty="0" smtClean="0">
                <a:ea typeface="+mn-ea"/>
                <a:cs typeface="+mn-cs"/>
              </a:rPr>
              <a:t>Invoked very frequently (often at least once every 100 </a:t>
            </a:r>
            <a:r>
              <a:rPr lang="en-US" dirty="0" err="1" smtClean="0">
                <a:ea typeface="+mn-ea"/>
                <a:cs typeface="+mn-cs"/>
              </a:rPr>
              <a:t>msecs</a:t>
            </a:r>
            <a:r>
              <a:rPr lang="en-US" dirty="0" smtClean="0">
                <a:ea typeface="+mn-ea"/>
                <a:cs typeface="+mn-cs"/>
              </a:rPr>
              <a:t>)</a:t>
            </a:r>
          </a:p>
          <a:p>
            <a:pPr marL="704775" lvl="2" indent="-342900">
              <a:buBlip>
                <a:blip r:embed="rId3"/>
              </a:buBlip>
            </a:pPr>
            <a:endParaRPr lang="en-US" sz="400" dirty="0" smtClean="0">
              <a:ea typeface="+mn-ea"/>
              <a:cs typeface="+mn-cs"/>
            </a:endParaRPr>
          </a:p>
          <a:p>
            <a:pPr marL="704775" lvl="2" indent="-342900">
              <a:buBlip>
                <a:blip r:embed="rId3"/>
              </a:buBlip>
            </a:pPr>
            <a:r>
              <a:rPr lang="en-US" dirty="0" smtClean="0">
                <a:ea typeface="+mn-ea"/>
                <a:cs typeface="+mn-cs"/>
              </a:rPr>
              <a:t>Has to be efficient.</a:t>
            </a:r>
            <a:endParaRPr lang="en-US" dirty="0">
              <a:ea typeface="+mn-ea"/>
              <a:cs typeface="+mn-cs"/>
            </a:endParaRPr>
          </a:p>
          <a:p>
            <a:pPr>
              <a:buBlip>
                <a:blip r:embed="rId3"/>
              </a:buBlip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FFFFFF"/>
                </a:solidFill>
              </a:rPr>
              <a:t>Preserving Confidentiality in Virtual Machine Checkpointing and Role Based Access Control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1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Process Scheduling: Schedulers: Long-term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Question: </a:t>
            </a:r>
            <a:r>
              <a:rPr lang="en-US" dirty="0" smtClean="0"/>
              <a:t>What if we have </a:t>
            </a:r>
            <a:r>
              <a:rPr lang="en-US" dirty="0">
                <a:solidFill>
                  <a:srgbClr val="3333FF"/>
                </a:solidFill>
              </a:rPr>
              <a:t>more</a:t>
            </a:r>
            <a:r>
              <a:rPr lang="en-US" dirty="0"/>
              <a:t> processes than can fit into memory?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Answer: </a:t>
            </a:r>
            <a:r>
              <a:rPr lang="en-US" dirty="0" smtClean="0"/>
              <a:t>no </a:t>
            </a:r>
            <a:r>
              <a:rPr lang="en-US" dirty="0"/>
              <a:t>problem! </a:t>
            </a:r>
            <a:r>
              <a:rPr lang="en-US" dirty="0" smtClean="0"/>
              <a:t>Spool (i.e. temporarily store) </a:t>
            </a:r>
            <a:r>
              <a:rPr lang="en-US" dirty="0"/>
              <a:t>some processes on a </a:t>
            </a:r>
            <a:r>
              <a:rPr lang="en-US" dirty="0">
                <a:solidFill>
                  <a:srgbClr val="3333FF"/>
                </a:solidFill>
              </a:rPr>
              <a:t>mass storage </a:t>
            </a:r>
            <a:r>
              <a:rPr lang="en-US" dirty="0"/>
              <a:t>device </a:t>
            </a:r>
            <a:r>
              <a:rPr lang="en-US" dirty="0" smtClean="0"/>
              <a:t>(e.g., </a:t>
            </a:r>
            <a:r>
              <a:rPr lang="en-US" dirty="0"/>
              <a:t>hard </a:t>
            </a:r>
            <a:r>
              <a:rPr lang="en-US" dirty="0" smtClean="0"/>
              <a:t>drive).</a:t>
            </a:r>
          </a:p>
          <a:p>
            <a:endParaRPr lang="en-US" sz="400" dirty="0"/>
          </a:p>
          <a:p>
            <a:r>
              <a:rPr lang="en-US" dirty="0">
                <a:solidFill>
                  <a:srgbClr val="FF0000"/>
                </a:solidFill>
              </a:rPr>
              <a:t>Long-term scheduler: </a:t>
            </a:r>
            <a:r>
              <a:rPr lang="en-US" dirty="0"/>
              <a:t>selects spooled processes to load from the mass storage device into main memory</a:t>
            </a:r>
            <a:r>
              <a:rPr lang="en-US" dirty="0" smtClean="0"/>
              <a:t>.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Executes </a:t>
            </a:r>
            <a:r>
              <a:rPr lang="en-US" dirty="0" smtClean="0">
                <a:solidFill>
                  <a:srgbClr val="3333FF"/>
                </a:solidFill>
              </a:rPr>
              <a:t>less frequently </a:t>
            </a:r>
            <a:r>
              <a:rPr lang="en-US" dirty="0" smtClean="0"/>
              <a:t>than a short-term scheduler.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Process Scheduling: Schedulers: Long-term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4530725"/>
          </a:xfrm>
        </p:spPr>
        <p:txBody>
          <a:bodyPr/>
          <a:lstStyle/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Key idea: </a:t>
            </a:r>
            <a:r>
              <a:rPr lang="en-US" dirty="0" smtClean="0"/>
              <a:t>maximize resource utilization by selecting a </a:t>
            </a:r>
            <a:r>
              <a:rPr lang="en-US" dirty="0" smtClean="0">
                <a:solidFill>
                  <a:srgbClr val="3333FF"/>
                </a:solidFill>
              </a:rPr>
              <a:t>mix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3333FF"/>
                </a:solidFill>
              </a:rPr>
              <a:t>CPU bound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3333FF"/>
                </a:solidFill>
              </a:rPr>
              <a:t>I/O bound </a:t>
            </a:r>
            <a:r>
              <a:rPr lang="en-US" dirty="0" smtClean="0"/>
              <a:t>processes:</a:t>
            </a:r>
            <a:endParaRPr lang="en-US" sz="200" dirty="0" smtClean="0"/>
          </a:p>
          <a:p>
            <a:endParaRPr lang="en-US" sz="400" dirty="0" smtClean="0"/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I/O bound processes: </a:t>
            </a:r>
            <a:r>
              <a:rPr lang="en-US" dirty="0" smtClean="0"/>
              <a:t>processes that spend more time doing I/O operations than CPU computations.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CPU bound processes: </a:t>
            </a:r>
            <a:r>
              <a:rPr lang="en-US" dirty="0" smtClean="0"/>
              <a:t>processes that spend more time doing CPU computations than I/O operations.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Why is mixing important?</a:t>
            </a:r>
          </a:p>
          <a:p>
            <a:endParaRPr lang="en-US" sz="400" dirty="0" smtClean="0"/>
          </a:p>
          <a:p>
            <a:pPr lvl="1"/>
            <a:r>
              <a:rPr lang="en-US" dirty="0"/>
              <a:t>If all </a:t>
            </a:r>
            <a:r>
              <a:rPr lang="en-US" dirty="0" smtClean="0"/>
              <a:t>selected processes </a:t>
            </a:r>
            <a:r>
              <a:rPr lang="en-US" dirty="0"/>
              <a:t>are </a:t>
            </a:r>
            <a:r>
              <a:rPr lang="en-US" dirty="0">
                <a:solidFill>
                  <a:srgbClr val="3333FF"/>
                </a:solidFill>
              </a:rPr>
              <a:t>I/O-bound</a:t>
            </a:r>
            <a:r>
              <a:rPr lang="en-US" dirty="0"/>
              <a:t>, then ready queue will always be empty i.e</a:t>
            </a:r>
            <a:r>
              <a:rPr lang="en-US" dirty="0" smtClean="0"/>
              <a:t>., </a:t>
            </a:r>
            <a:r>
              <a:rPr lang="en-US" dirty="0"/>
              <a:t>nothing to execute on the CPU!</a:t>
            </a:r>
          </a:p>
          <a:p>
            <a:pPr lvl="1"/>
            <a:endParaRPr lang="en-US" sz="400" dirty="0"/>
          </a:p>
          <a:p>
            <a:pPr lvl="1"/>
            <a:r>
              <a:rPr lang="en-US" dirty="0"/>
              <a:t>If all </a:t>
            </a:r>
            <a:r>
              <a:rPr lang="en-US" dirty="0" smtClean="0"/>
              <a:t>selected </a:t>
            </a:r>
            <a:r>
              <a:rPr lang="en-US" dirty="0"/>
              <a:t>processes are </a:t>
            </a:r>
            <a:r>
              <a:rPr lang="en-US" dirty="0">
                <a:solidFill>
                  <a:srgbClr val="3333FF"/>
                </a:solidFill>
              </a:rPr>
              <a:t>CPU-bound</a:t>
            </a:r>
            <a:r>
              <a:rPr lang="en-US" dirty="0"/>
              <a:t>, the device queues will be </a:t>
            </a:r>
            <a:r>
              <a:rPr lang="en-US" dirty="0" smtClean="0"/>
              <a:t>empty</a:t>
            </a:r>
            <a:r>
              <a:rPr lang="en-US" dirty="0"/>
              <a:t> </a:t>
            </a:r>
            <a:r>
              <a:rPr lang="en-US" dirty="0" smtClean="0"/>
              <a:t>i.e., the devices go unused.</a:t>
            </a:r>
          </a:p>
          <a:p>
            <a:pPr lvl="1"/>
            <a:endParaRPr lang="en-US" sz="400" dirty="0"/>
          </a:p>
          <a:p>
            <a:r>
              <a:rPr lang="en-US" dirty="0" smtClean="0"/>
              <a:t>Not present on all systems: e.g., Windows and Unix.</a:t>
            </a:r>
            <a:endParaRPr lang="en-US" dirty="0"/>
          </a:p>
          <a:p>
            <a:pPr marL="414252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14252" lvl="1" indent="0">
              <a:buNone/>
            </a:pPr>
            <a:endParaRPr lang="en-US" dirty="0" smtClean="0"/>
          </a:p>
          <a:p>
            <a:pPr lvl="1"/>
            <a:endParaRPr lang="en-US" sz="400" dirty="0" smtClean="0"/>
          </a:p>
        </p:txBody>
      </p:sp>
    </p:spTree>
    <p:extLst>
      <p:ext uri="{BB962C8B-B14F-4D97-AF65-F5344CB8AC3E}">
        <p14:creationId xmlns:p14="http://schemas.microsoft.com/office/powerpoint/2010/main" val="18569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/>
              <a:t>Process Scheduling: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Medium-term scheduler: </a:t>
            </a:r>
          </a:p>
          <a:p>
            <a:pPr marL="0" indent="0">
              <a:buNone/>
            </a:pPr>
            <a:endParaRPr lang="en-US" sz="400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emoves some processes from memory in order to improve the process mix.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Later, the removed processes can be brought back into memory.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The job of the medium-term scheduler is a.k.a. </a:t>
            </a:r>
            <a:r>
              <a:rPr lang="en-US" dirty="0" smtClean="0">
                <a:solidFill>
                  <a:srgbClr val="3333FF"/>
                </a:solidFill>
              </a:rPr>
              <a:t>swapping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9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"/>
            <a:ext cx="8229600" cy="1139825"/>
          </a:xfrm>
        </p:spPr>
        <p:txBody>
          <a:bodyPr/>
          <a:lstStyle/>
          <a:p>
            <a:r>
              <a:rPr lang="en-US" dirty="0"/>
              <a:t>Process Scheduling: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30725"/>
          </a:xfrm>
        </p:spPr>
        <p:txBody>
          <a:bodyPr/>
          <a:lstStyle/>
          <a:p>
            <a:r>
              <a:rPr lang="en-US" dirty="0" smtClean="0"/>
              <a:t>Medium-term scheduler in action: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03961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8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39825"/>
          </a:xfrm>
        </p:spPr>
        <p:txBody>
          <a:bodyPr/>
          <a:lstStyle/>
          <a:p>
            <a:r>
              <a:rPr lang="en-US" dirty="0"/>
              <a:t>Process Scheduling: </a:t>
            </a:r>
            <a:r>
              <a:rPr lang="en-US" dirty="0" smtClean="0"/>
              <a:t>Context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4800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Context switch: </a:t>
            </a:r>
            <a:r>
              <a:rPr lang="en-US" dirty="0" smtClean="0"/>
              <a:t>switching CPU between processes:</a:t>
            </a:r>
          </a:p>
          <a:p>
            <a:pPr lvl="1"/>
            <a:r>
              <a:rPr lang="en-US" dirty="0" smtClean="0"/>
              <a:t>1. Save </a:t>
            </a:r>
            <a:r>
              <a:rPr lang="en-US" dirty="0" smtClean="0">
                <a:solidFill>
                  <a:srgbClr val="3333FF"/>
                </a:solidFill>
              </a:rPr>
              <a:t>CPU state</a:t>
            </a:r>
            <a:r>
              <a:rPr lang="en-US" dirty="0" smtClean="0"/>
              <a:t> of the currently executing process into a PCB.</a:t>
            </a:r>
          </a:p>
          <a:p>
            <a:pPr marL="414252" lvl="1" indent="0">
              <a:buNone/>
            </a:pPr>
            <a:endParaRPr lang="en-US" sz="400" dirty="0" smtClean="0"/>
          </a:p>
          <a:p>
            <a:pPr lvl="1"/>
            <a:r>
              <a:rPr lang="en-US" dirty="0" smtClean="0"/>
              <a:t>2. Select another process.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3. Use the </a:t>
            </a:r>
            <a:r>
              <a:rPr lang="en-US" dirty="0" smtClean="0">
                <a:solidFill>
                  <a:srgbClr val="3333FF"/>
                </a:solidFill>
              </a:rPr>
              <a:t>saved PCB </a:t>
            </a:r>
            <a:r>
              <a:rPr lang="en-US" dirty="0" smtClean="0"/>
              <a:t>of the selected process to initialize the CPU.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4. Let the selected process </a:t>
            </a:r>
            <a:r>
              <a:rPr lang="en-US" dirty="0" smtClean="0">
                <a:solidFill>
                  <a:srgbClr val="3333FF"/>
                </a:solidFill>
              </a:rPr>
              <a:t>resume</a:t>
            </a:r>
            <a:r>
              <a:rPr lang="en-US" dirty="0" smtClean="0"/>
              <a:t> execution.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Context switch time is </a:t>
            </a:r>
            <a:r>
              <a:rPr lang="en-US" dirty="0" smtClean="0">
                <a:solidFill>
                  <a:srgbClr val="3333FF"/>
                </a:solidFill>
              </a:rPr>
              <a:t>pure overhead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12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Operations on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4530725"/>
          </a:xfrm>
        </p:spPr>
        <p:txBody>
          <a:bodyPr/>
          <a:lstStyle/>
          <a:p>
            <a:r>
              <a:rPr lang="en-US" dirty="0" smtClean="0"/>
              <a:t>A process may create </a:t>
            </a:r>
            <a:r>
              <a:rPr lang="en-US" dirty="0" smtClean="0">
                <a:solidFill>
                  <a:srgbClr val="3333FF"/>
                </a:solidFill>
              </a:rPr>
              <a:t>new processes </a:t>
            </a:r>
            <a:r>
              <a:rPr lang="en-US" dirty="0" smtClean="0"/>
              <a:t>by issuing a process creating system call i.e., asking the OS to create another process.</a:t>
            </a:r>
          </a:p>
          <a:p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Parent process: </a:t>
            </a:r>
            <a:r>
              <a:rPr lang="en-US" dirty="0" smtClean="0"/>
              <a:t>the creator process.</a:t>
            </a:r>
          </a:p>
          <a:p>
            <a:pPr lvl="1"/>
            <a:endParaRPr lang="en-US" sz="400" dirty="0" smtClean="0"/>
          </a:p>
          <a:p>
            <a:pPr lvl="1"/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Child process: </a:t>
            </a:r>
            <a:r>
              <a:rPr lang="en-US" dirty="0" smtClean="0"/>
              <a:t>the process created by the parent process.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Child processes can create their own child processes.</a:t>
            </a:r>
          </a:p>
          <a:p>
            <a:pPr marL="414252" lvl="1" indent="0">
              <a:buNone/>
            </a:pPr>
            <a:endParaRPr lang="en-US" sz="400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Process tree: </a:t>
            </a:r>
            <a:r>
              <a:rPr lang="en-US" dirty="0" smtClean="0"/>
              <a:t>a model of parent-child relationships.</a:t>
            </a:r>
          </a:p>
          <a:p>
            <a:pPr marL="4142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6" y="76200"/>
            <a:ext cx="9448800" cy="1139825"/>
          </a:xfrm>
        </p:spPr>
        <p:txBody>
          <a:bodyPr/>
          <a:lstStyle/>
          <a:p>
            <a:r>
              <a:rPr lang="en-US" dirty="0"/>
              <a:t>Operations on </a:t>
            </a:r>
            <a:r>
              <a:rPr lang="en-US" dirty="0" smtClean="0"/>
              <a:t>Processes: Process Tree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30725"/>
          </a:xfrm>
        </p:spPr>
        <p:txBody>
          <a:bodyPr/>
          <a:lstStyle/>
          <a:p>
            <a:r>
              <a:rPr lang="en-US" dirty="0" smtClean="0"/>
              <a:t>Process tree of Solaris processes.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96000" cy="537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2" y="76200"/>
            <a:ext cx="9016998" cy="1139825"/>
          </a:xfrm>
        </p:spPr>
        <p:txBody>
          <a:bodyPr/>
          <a:lstStyle/>
          <a:p>
            <a:r>
              <a:rPr lang="en-US" dirty="0"/>
              <a:t>Operations on </a:t>
            </a:r>
            <a:r>
              <a:rPr lang="en-US" dirty="0" smtClean="0"/>
              <a:t>Processes</a:t>
            </a:r>
            <a:r>
              <a:rPr lang="en-US" dirty="0"/>
              <a:t>: Process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964214" cy="4530725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Windows: </a:t>
            </a:r>
            <a:r>
              <a:rPr lang="en-US" dirty="0" smtClean="0"/>
              <a:t>“End Process Tree” terminates the selected process and all its descendants.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9" t="13629" r="41773" b="34984"/>
          <a:stretch/>
        </p:blipFill>
        <p:spPr bwMode="auto">
          <a:xfrm>
            <a:off x="4192814" y="762000"/>
            <a:ext cx="4800600" cy="532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6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30725"/>
          </a:xfrm>
        </p:spPr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process?</a:t>
            </a:r>
          </a:p>
          <a:p>
            <a:r>
              <a:rPr lang="en-US" dirty="0"/>
              <a:t>Process </a:t>
            </a:r>
            <a:r>
              <a:rPr lang="en-US" dirty="0" smtClean="0"/>
              <a:t>Scheduling</a:t>
            </a:r>
          </a:p>
          <a:p>
            <a:r>
              <a:rPr lang="en-US" dirty="0" smtClean="0"/>
              <a:t>Parents and Children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514"/>
            <a:ext cx="8839200" cy="1139825"/>
          </a:xfrm>
        </p:spPr>
        <p:txBody>
          <a:bodyPr/>
          <a:lstStyle/>
          <a:p>
            <a:r>
              <a:rPr lang="en-US" dirty="0"/>
              <a:t>Operations on Processes: Process Tree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229600" cy="4530725"/>
          </a:xfrm>
        </p:spPr>
        <p:txBody>
          <a:bodyPr/>
          <a:lstStyle/>
          <a:p>
            <a:r>
              <a:rPr lang="en-US" dirty="0" smtClean="0">
                <a:solidFill>
                  <a:srgbClr val="3333FF"/>
                </a:solidFill>
              </a:rPr>
              <a:t>Linux: </a:t>
            </a:r>
            <a:r>
              <a:rPr lang="en-US" dirty="0" smtClean="0"/>
              <a:t>process displayed using the “</a:t>
            </a:r>
            <a:r>
              <a:rPr lang="en-US" dirty="0" err="1" smtClean="0"/>
              <a:t>htop</a:t>
            </a:r>
            <a:r>
              <a:rPr lang="en-US" dirty="0" smtClean="0"/>
              <a:t>” program.</a:t>
            </a:r>
            <a:endParaRPr lang="en-US" dirty="0"/>
          </a:p>
        </p:txBody>
      </p:sp>
      <p:pic>
        <p:nvPicPr>
          <p:cNvPr id="1026" name="Picture 2" descr="E:\Screenshot from 2012-09-05 12:27: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3421"/>
            <a:ext cx="8539621" cy="55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1139825"/>
          </a:xfrm>
        </p:spPr>
        <p:txBody>
          <a:bodyPr/>
          <a:lstStyle/>
          <a:p>
            <a:r>
              <a:rPr lang="en-US" dirty="0" smtClean="0"/>
              <a:t>Operations on Processes: Parent-Child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4530725"/>
          </a:xfrm>
        </p:spPr>
        <p:txBody>
          <a:bodyPr/>
          <a:lstStyle/>
          <a:p>
            <a:r>
              <a:rPr lang="en-US" dirty="0" smtClean="0"/>
              <a:t>After creating a child process a parent process may:</a:t>
            </a:r>
          </a:p>
          <a:p>
            <a:endParaRPr lang="en-US" sz="200" dirty="0" smtClean="0"/>
          </a:p>
          <a:p>
            <a:pPr lvl="1"/>
            <a:r>
              <a:rPr lang="en-US" dirty="0">
                <a:solidFill>
                  <a:srgbClr val="3333FF"/>
                </a:solidFill>
              </a:rPr>
              <a:t>c</a:t>
            </a:r>
            <a:r>
              <a:rPr lang="en-US" dirty="0" smtClean="0">
                <a:solidFill>
                  <a:srgbClr val="3333FF"/>
                </a:solidFill>
              </a:rPr>
              <a:t>ontinue</a:t>
            </a:r>
            <a:r>
              <a:rPr lang="en-US" dirty="0" smtClean="0"/>
              <a:t> executing, or</a:t>
            </a:r>
          </a:p>
          <a:p>
            <a:pPr lvl="1"/>
            <a:endParaRPr lang="en-US" sz="200" dirty="0" smtClean="0"/>
          </a:p>
          <a:p>
            <a:pPr lvl="1"/>
            <a:r>
              <a:rPr lang="en-US" dirty="0">
                <a:solidFill>
                  <a:srgbClr val="3333FF"/>
                </a:solidFill>
              </a:rPr>
              <a:t>w</a:t>
            </a:r>
            <a:r>
              <a:rPr lang="en-US" dirty="0" smtClean="0">
                <a:solidFill>
                  <a:srgbClr val="3333FF"/>
                </a:solidFill>
              </a:rPr>
              <a:t>ait</a:t>
            </a:r>
            <a:r>
              <a:rPr lang="en-US" dirty="0" smtClean="0"/>
              <a:t> for the child process to terminate.</a:t>
            </a:r>
          </a:p>
          <a:p>
            <a:pPr lvl="1"/>
            <a:endParaRPr lang="en-US" sz="400" dirty="0" smtClean="0"/>
          </a:p>
          <a:p>
            <a:r>
              <a:rPr lang="en-US" dirty="0" smtClean="0"/>
              <a:t>The child process can either:</a:t>
            </a:r>
          </a:p>
          <a:p>
            <a:endParaRPr lang="en-US" sz="400" dirty="0" smtClean="0"/>
          </a:p>
          <a:p>
            <a:pPr lvl="1"/>
            <a:r>
              <a:rPr lang="en-US" dirty="0" smtClean="0"/>
              <a:t>be a </a:t>
            </a:r>
            <a:r>
              <a:rPr lang="en-US" dirty="0" smtClean="0">
                <a:solidFill>
                  <a:srgbClr val="3333FF"/>
                </a:solidFill>
              </a:rPr>
              <a:t>duplicate</a:t>
            </a:r>
            <a:r>
              <a:rPr lang="en-US" dirty="0" smtClean="0"/>
              <a:t> of the parent process (i.e. has the same program and data), or</a:t>
            </a:r>
          </a:p>
          <a:p>
            <a:pPr lvl="1"/>
            <a:endParaRPr lang="en-US" sz="400" dirty="0" smtClean="0"/>
          </a:p>
          <a:p>
            <a:pPr lvl="1"/>
            <a:r>
              <a:rPr lang="en-US" dirty="0" smtClean="0"/>
              <a:t>it may be running a </a:t>
            </a:r>
            <a:r>
              <a:rPr lang="en-US" dirty="0" smtClean="0">
                <a:solidFill>
                  <a:srgbClr val="3333FF"/>
                </a:solidFill>
              </a:rPr>
              <a:t>new</a:t>
            </a:r>
            <a:r>
              <a:rPr lang="en-US" dirty="0" smtClean="0"/>
              <a:t>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3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961573"/>
            <a:ext cx="8229600" cy="4530725"/>
          </a:xfrm>
        </p:spPr>
        <p:txBody>
          <a:bodyPr/>
          <a:lstStyle/>
          <a:p>
            <a:r>
              <a:rPr lang="en-US" dirty="0" smtClean="0"/>
              <a:t>More on process creation.</a:t>
            </a:r>
          </a:p>
          <a:p>
            <a:endParaRPr lang="en-US" sz="400" dirty="0" smtClean="0"/>
          </a:p>
          <a:p>
            <a:r>
              <a:rPr lang="en-US" dirty="0" smtClean="0"/>
              <a:t>Inter-process communications.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Process: 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 smtClean="0"/>
              <a:t> unit of work on the system.</a:t>
            </a:r>
          </a:p>
          <a:p>
            <a:pPr lvl="1"/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Recall: </a:t>
            </a:r>
            <a:r>
              <a:rPr lang="en-US" dirty="0"/>
              <a:t>Program vs. Process:</a:t>
            </a:r>
          </a:p>
          <a:p>
            <a:endParaRPr lang="en-US" sz="400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Program: </a:t>
            </a:r>
            <a:r>
              <a:rPr lang="en-US" dirty="0"/>
              <a:t>is a set of instructions (a passive entity).</a:t>
            </a:r>
          </a:p>
          <a:p>
            <a:pPr lvl="1"/>
            <a:endParaRPr lang="en-US" sz="400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Process: </a:t>
            </a:r>
            <a:r>
              <a:rPr lang="en-US" dirty="0"/>
              <a:t>a program in execution (an active entity).</a:t>
            </a:r>
          </a:p>
          <a:p>
            <a:pPr marL="414252" lvl="1" indent="0">
              <a:buNone/>
            </a:pPr>
            <a:endParaRPr lang="en-US" sz="400" dirty="0" smtClean="0"/>
          </a:p>
          <a:p>
            <a:r>
              <a:rPr lang="en-US" dirty="0" smtClean="0"/>
              <a:t>Processes need </a:t>
            </a:r>
            <a:r>
              <a:rPr lang="en-US" dirty="0" smtClean="0">
                <a:solidFill>
                  <a:srgbClr val="3333FF"/>
                </a:solidFill>
              </a:rPr>
              <a:t>resources</a:t>
            </a:r>
            <a:r>
              <a:rPr lang="en-US" dirty="0" smtClean="0"/>
              <a:t>: CPU, memory, files, and I/O devices.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Application vs. Process: </a:t>
            </a:r>
            <a:r>
              <a:rPr lang="en-US" dirty="0" smtClean="0"/>
              <a:t>an application may consist of multiple processes e.g., Google Chrome.</a:t>
            </a:r>
          </a:p>
        </p:txBody>
      </p:sp>
    </p:spTree>
    <p:extLst>
      <p:ext uri="{BB962C8B-B14F-4D97-AF65-F5344CB8AC3E}">
        <p14:creationId xmlns:p14="http://schemas.microsoft.com/office/powerpoint/2010/main" val="36178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05600" y="38100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76200"/>
            <a:ext cx="8229600" cy="1139825"/>
          </a:xfrm>
        </p:spPr>
        <p:txBody>
          <a:bodyPr/>
          <a:lstStyle/>
          <a:p>
            <a:r>
              <a:rPr lang="en-US" dirty="0" smtClean="0"/>
              <a:t>Process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74675"/>
            <a:ext cx="6324600" cy="45307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Stack: </a:t>
            </a:r>
            <a:r>
              <a:rPr lang="en-US" dirty="0" smtClean="0"/>
              <a:t>stores function parameters, local variables, and return address.</a:t>
            </a:r>
          </a:p>
          <a:p>
            <a:endParaRPr lang="en-US" sz="2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Heap: </a:t>
            </a:r>
            <a:r>
              <a:rPr lang="en-US" dirty="0" smtClean="0"/>
              <a:t>contains dynamic memory allocated during process runtime.</a:t>
            </a:r>
          </a:p>
          <a:p>
            <a:endParaRPr lang="en-US" sz="2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Data: </a:t>
            </a:r>
            <a:r>
              <a:rPr lang="en-US" dirty="0" smtClean="0"/>
              <a:t>contains global variables.</a:t>
            </a:r>
          </a:p>
          <a:p>
            <a:endParaRPr lang="en-US" sz="4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Text: </a:t>
            </a:r>
            <a:r>
              <a:rPr lang="en-US" dirty="0" smtClean="0"/>
              <a:t>stores the program instructions (</a:t>
            </a:r>
            <a:r>
              <a:rPr lang="en-US" dirty="0" smtClean="0"/>
              <a:t>i.e., </a:t>
            </a:r>
            <a:r>
              <a:rPr lang="en-US" dirty="0" smtClean="0"/>
              <a:t>the executable).</a:t>
            </a:r>
          </a:p>
          <a:p>
            <a:endParaRPr lang="en-US" sz="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705600" y="42291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5600" y="485298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60680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100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35900" y="100330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</p:cNvCxnSpPr>
          <p:nvPr/>
        </p:nvCxnSpPr>
        <p:spPr>
          <a:xfrm flipH="1" flipV="1">
            <a:off x="7835900" y="220980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56350" y="530173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83300" y="1963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39825"/>
          </a:xfrm>
        </p:spPr>
        <p:txBody>
          <a:bodyPr/>
          <a:lstStyle/>
          <a:p>
            <a:r>
              <a:rPr lang="en-US" dirty="0" smtClean="0"/>
              <a:t>Process Memory: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8475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a = 1;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c) { 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b = c+1;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b;}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/>
              <a:t>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‘\0’;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f(d);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300" y="79375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8300" y="526573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8300" y="401955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8300" y="79375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141605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7848600" y="262255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0" y="571448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908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6355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8475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a = 1;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c) { 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b = c+1;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b;}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/>
              <a:t>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‘\0’;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f(d);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300" y="79375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8300" y="526573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8300" y="401955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8300" y="79375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141605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7848600" y="262255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0" y="571448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908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81000" y="685800"/>
            <a:ext cx="16002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57400" y="647184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Data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03200" y="101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5pPr>
            <a:lvl6pPr marL="45710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6pPr>
            <a:lvl7pPr marL="914210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7pPr>
            <a:lvl8pPr marL="137131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8pPr>
            <a:lvl9pPr marL="1828421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Process Memory: Example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8300" y="46355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8475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a = 1;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c) { 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b = c+1;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b;}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/>
              <a:t>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‘\0’;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f(d);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300" y="79375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8300" y="526573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8300" y="401955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8300" y="79375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141605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7848600" y="262255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0" y="571448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908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19200" y="2019300"/>
            <a:ext cx="8001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03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5pPr>
            <a:lvl6pPr marL="45710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6pPr>
            <a:lvl7pPr marL="914210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7pPr>
            <a:lvl8pPr marL="137131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8pPr>
            <a:lvl9pPr marL="1828421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Process Memory: Example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19200" y="1114425"/>
            <a:ext cx="6858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35200" y="1143000"/>
            <a:ext cx="6858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2514600"/>
            <a:ext cx="14478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7375" y="3019425"/>
            <a:ext cx="609600" cy="381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00400" y="18116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Stack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5600" y="46355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8475"/>
            <a:ext cx="8229600" cy="4530725"/>
          </a:xfrm>
        </p:spPr>
        <p:txBody>
          <a:bodyPr/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a = 1;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f(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c) { 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b = c+1;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b;}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>
                <a:solidFill>
                  <a:srgbClr val="3333FF"/>
                </a:solidFill>
              </a:rPr>
              <a:t>int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 smtClean="0"/>
              <a:t>d </a:t>
            </a:r>
            <a:r>
              <a:rPr lang="en-US" dirty="0"/>
              <a:t>= 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/>
              <a:t>*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[100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for(</a:t>
            </a:r>
            <a:r>
              <a:rPr lang="en-US" dirty="0" err="1" smtClean="0">
                <a:solidFill>
                  <a:srgbClr val="3333FF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‘\0’;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f(d);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18300" y="793750"/>
            <a:ext cx="2286000" cy="510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18300" y="5265736"/>
            <a:ext cx="2286000" cy="622300"/>
          </a:xfrm>
          <a:prstGeom prst="rect">
            <a:avLst/>
          </a:prstGeom>
          <a:gradFill>
            <a:gsLst>
              <a:gs pos="0">
                <a:srgbClr val="F9E8FE"/>
              </a:gs>
              <a:gs pos="35000">
                <a:srgbClr val="F1D2FE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(i.e. binary)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18300" y="4019550"/>
            <a:ext cx="2273300" cy="622300"/>
          </a:xfrm>
          <a:prstGeom prst="rect">
            <a:avLst/>
          </a:prstGeom>
          <a:gradFill>
            <a:gsLst>
              <a:gs pos="0">
                <a:srgbClr val="FFFF99"/>
              </a:gs>
              <a:gs pos="35000">
                <a:srgbClr val="FFFF00">
                  <a:lumMod val="31000"/>
                  <a:lumOff val="69000"/>
                </a:srgbClr>
              </a:gs>
              <a:gs pos="100000">
                <a:srgbClr val="FFFF00">
                  <a:lumMod val="0"/>
                  <a:lumOff val="100000"/>
                </a:srgb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8300" y="793750"/>
            <a:ext cx="2286000" cy="622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48600" y="1416050"/>
            <a:ext cx="0" cy="1206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7848600" y="2622550"/>
            <a:ext cx="6350" cy="1397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69050" y="5714484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908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03200" y="762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0" tIns="45667" rIns="91330" bIns="45667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5pPr>
            <a:lvl6pPr marL="45710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6pPr>
            <a:lvl7pPr marL="914210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7pPr>
            <a:lvl8pPr marL="1371316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8pPr>
            <a:lvl9pPr marL="1828421" algn="l" rtl="0" eaLnBrk="1" fontAlgn="base" hangingPunct="1">
              <a:spcBef>
                <a:spcPct val="0"/>
              </a:spcBef>
              <a:spcAft>
                <a:spcPct val="0"/>
              </a:spcAft>
              <a:defRPr sz="2900">
                <a:solidFill>
                  <a:srgbClr val="0000FF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Process Memory: Example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21000" y="2549525"/>
            <a:ext cx="2184400" cy="457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20193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Heap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05600" y="4648200"/>
            <a:ext cx="2286000" cy="622300"/>
          </a:xfrm>
          <a:prstGeom prst="rect">
            <a:avLst/>
          </a:prstGeom>
          <a:gradFill>
            <a:gsLst>
              <a:gs pos="0">
                <a:srgbClr val="C7F4FD"/>
              </a:gs>
              <a:gs pos="35000">
                <a:srgbClr val="ECFCFE"/>
              </a:gs>
              <a:gs pos="100000">
                <a:srgbClr val="FFFFFF"/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1643</Words>
  <Application>Microsoft Office PowerPoint</Application>
  <PresentationFormat>On-screen Show (4:3)</PresentationFormat>
  <Paragraphs>382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Theme1</vt:lpstr>
      <vt:lpstr>Processes I (CS-351)</vt:lpstr>
      <vt:lpstr>Last Lecture</vt:lpstr>
      <vt:lpstr>Agenda</vt:lpstr>
      <vt:lpstr>Processes</vt:lpstr>
      <vt:lpstr>Process Memory</vt:lpstr>
      <vt:lpstr>Process Memory: Example</vt:lpstr>
      <vt:lpstr>PowerPoint Presentation</vt:lpstr>
      <vt:lpstr>PowerPoint Presentation</vt:lpstr>
      <vt:lpstr>PowerPoint Presentation</vt:lpstr>
      <vt:lpstr>PowerPoint Presentation</vt:lpstr>
      <vt:lpstr>Process States</vt:lpstr>
      <vt:lpstr>Process States in Linux</vt:lpstr>
      <vt:lpstr>Process Control Block</vt:lpstr>
      <vt:lpstr>Process Control Block</vt:lpstr>
      <vt:lpstr>Process Control Block: Usage</vt:lpstr>
      <vt:lpstr>Process Scheduling: The Queuing Mechanism</vt:lpstr>
      <vt:lpstr>Process Scheduling: The Queuing Mechanism</vt:lpstr>
      <vt:lpstr>Process Scheduling: The Queuing Mechanism in Action</vt:lpstr>
      <vt:lpstr>Process Scheduling: The Queuing Mechanism in Action</vt:lpstr>
      <vt:lpstr>Process Scheduling: Schedulers</vt:lpstr>
      <vt:lpstr>Process Scheduling: Schedulers: Short-term</vt:lpstr>
      <vt:lpstr>Process Scheduling: Schedulers: Long-term</vt:lpstr>
      <vt:lpstr>Process Scheduling: Schedulers: Long-term</vt:lpstr>
      <vt:lpstr>Process Scheduling: Schedulers</vt:lpstr>
      <vt:lpstr>Process Scheduling: Schedulers</vt:lpstr>
      <vt:lpstr>Process Scheduling: Context Switching</vt:lpstr>
      <vt:lpstr>Operations on Processes</vt:lpstr>
      <vt:lpstr>Operations on Processes: Process Tree Example</vt:lpstr>
      <vt:lpstr>Operations on Processes: Process Tree Example</vt:lpstr>
      <vt:lpstr>Operations on Processes: Process Tree Example</vt:lpstr>
      <vt:lpstr>Operations on Processes: Parent-Child Relations</vt:lpstr>
      <vt:lpstr>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Security</dc:title>
  <dc:creator>Mike</dc:creator>
  <cp:lastModifiedBy>Mike</cp:lastModifiedBy>
  <cp:revision>361</cp:revision>
  <dcterms:created xsi:type="dcterms:W3CDTF">2006-08-16T00:00:00Z</dcterms:created>
  <dcterms:modified xsi:type="dcterms:W3CDTF">2016-09-01T08:22:51Z</dcterms:modified>
</cp:coreProperties>
</file>