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handoutMasterIdLst>
    <p:handoutMasterId r:id="rId65"/>
  </p:handoutMasterIdLst>
  <p:sldIdLst>
    <p:sldId id="256" r:id="rId3"/>
    <p:sldId id="284" r:id="rId4"/>
    <p:sldId id="302" r:id="rId5"/>
    <p:sldId id="285" r:id="rId6"/>
    <p:sldId id="299" r:id="rId7"/>
    <p:sldId id="300" r:id="rId8"/>
    <p:sldId id="301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333" r:id="rId21"/>
    <p:sldId id="334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32" r:id="rId35"/>
    <p:sldId id="315" r:id="rId36"/>
    <p:sldId id="316" r:id="rId37"/>
    <p:sldId id="317" r:id="rId38"/>
    <p:sldId id="318" r:id="rId39"/>
    <p:sldId id="335" r:id="rId40"/>
    <p:sldId id="319" r:id="rId41"/>
    <p:sldId id="320" r:id="rId42"/>
    <p:sldId id="344" r:id="rId43"/>
    <p:sldId id="342" r:id="rId44"/>
    <p:sldId id="343" r:id="rId45"/>
    <p:sldId id="321" r:id="rId46"/>
    <p:sldId id="336" r:id="rId47"/>
    <p:sldId id="337" r:id="rId48"/>
    <p:sldId id="338" r:id="rId49"/>
    <p:sldId id="339" r:id="rId50"/>
    <p:sldId id="340" r:id="rId51"/>
    <p:sldId id="345" r:id="rId52"/>
    <p:sldId id="322" r:id="rId53"/>
    <p:sldId id="323" r:id="rId54"/>
    <p:sldId id="324" r:id="rId55"/>
    <p:sldId id="327" r:id="rId56"/>
    <p:sldId id="328" r:id="rId57"/>
    <p:sldId id="329" r:id="rId58"/>
    <p:sldId id="331" r:id="rId59"/>
    <p:sldId id="330" r:id="rId60"/>
    <p:sldId id="341" r:id="rId61"/>
    <p:sldId id="325" r:id="rId62"/>
    <p:sldId id="32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FCFF"/>
    <a:srgbClr val="D2F9FE"/>
    <a:srgbClr val="B9EDFF"/>
    <a:srgbClr val="FDF3FF"/>
    <a:srgbClr val="FCE8FE"/>
    <a:srgbClr val="FCD0F6"/>
    <a:srgbClr val="FFFF00"/>
    <a:srgbClr val="FFFF99"/>
    <a:srgbClr val="F4F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06"/>
    </p:cViewPr>
  </p:sorterViewPr>
  <p:notesViewPr>
    <p:cSldViewPr>
      <p:cViewPr varScale="1">
        <p:scale>
          <a:sx n="70" d="100"/>
          <a:sy n="70" d="100"/>
        </p:scale>
        <p:origin x="-280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B1B6-9B70-4E89-A270-FC5056801647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47898-6440-4811-9C10-747CAE1A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0933-E967-458F-84A9-1D7FC782A43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AE8A-1693-46E2-9388-E2758C615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everyone. My name is Mikhail I. </a:t>
            </a:r>
            <a:r>
              <a:rPr lang="en-US" baseline="0" dirty="0" err="1" smtClean="0"/>
              <a:t>Gofman</a:t>
            </a:r>
            <a:r>
              <a:rPr lang="en-US" baseline="0" dirty="0" smtClean="0"/>
              <a:t>. It’s Great to be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be presenting our work titled Preserving confidentiality in Virtual Machine </a:t>
            </a:r>
            <a:r>
              <a:rPr lang="en-US" baseline="0" dirty="0" err="1" smtClean="0"/>
              <a:t>Checkpointing</a:t>
            </a:r>
            <a:r>
              <a:rPr lang="en-US" baseline="0" dirty="0" smtClean="0"/>
              <a:t> and Role Based Access Control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D8F6-03BD-477B-8D24-5AF1E90B811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DAE8A-1693-46E2-9388-E2758C6155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A7DF-AF9B-49E7-9F5C-5C67C3D506EF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609600" y="6400800"/>
            <a:ext cx="8777865" cy="457200"/>
          </a:xfrm>
          <a:ln/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</a:rPr>
              <a:t>Preserving Confidentiality in Virtual Machine </a:t>
            </a:r>
            <a:r>
              <a:rPr lang="en-US" altLang="en-US" dirty="0" err="1" smtClean="0">
                <a:solidFill>
                  <a:srgbClr val="FFFFFF"/>
                </a:solidFill>
              </a:rPr>
              <a:t>Checkpointing</a:t>
            </a:r>
            <a:r>
              <a:rPr lang="en-US" altLang="en-US" dirty="0" smtClean="0">
                <a:solidFill>
                  <a:srgbClr val="FFFFFF"/>
                </a:solidFill>
              </a:rPr>
              <a:t>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7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FA82F-EF63-4E26-88DD-3444020AAD93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9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FAEFE-ED28-4656-B611-B69AFE9E6156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3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821F-08F4-4642-9876-8A726F0A9123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1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3001-DE20-4CE8-A24E-CEAC425AAFAE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5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FCA-558D-4F18-AFBA-B0504B2ABE76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9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2DBF-E0DB-47DB-8837-5BE509F366CC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9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F15F-A43B-46CF-9C38-0F40BAE7492F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3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7892-9476-471B-835B-49FDCB86C171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2255-FBFF-45B7-9521-17B655B6F256}" type="datetime1">
              <a:rPr lang="en-US" smtClean="0">
                <a:solidFill>
                  <a:srgbClr val="000000"/>
                </a:solidFill>
              </a:rPr>
              <a:pPr/>
              <a:t>10/12/2015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198" y="6375400"/>
            <a:ext cx="6248400" cy="457200"/>
          </a:xfrm>
        </p:spPr>
        <p:txBody>
          <a:bodyPr/>
          <a:lstStyle>
            <a:lvl1pPr>
              <a:defRPr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Preserving Confidentiality in Virtual Machine Checkpointing and Role Based Access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37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30" tIns="45667" rIns="91330" bIns="4566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ea typeface="FreeSans" pitchFamily="34" charset="-128"/>
              </a:defRPr>
            </a:lvl1pPr>
          </a:lstStyle>
          <a:p>
            <a:pPr defTabSz="914210">
              <a:defRPr/>
            </a:pPr>
            <a:fld id="{C04DBD70-4D3F-4FBB-9B04-6AD6321BD8B7}" type="datetime1">
              <a:rPr lang="en-US" altLang="en-US" smtClean="0">
                <a:solidFill>
                  <a:srgbClr val="000000"/>
                </a:solidFill>
              </a:rPr>
              <a:pPr defTabSz="914210">
                <a:defRPr/>
              </a:pPr>
              <a:t>10/12/2015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30" tIns="45667" rIns="91330" bIns="45667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FreeSans" pitchFamily="34" charset="-128"/>
              </a:defRPr>
            </a:lvl1pPr>
          </a:lstStyle>
          <a:p>
            <a:pPr defTabSz="914210"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217488" y="111127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18" tIns="41460" rIns="82918" bIns="41460"/>
          <a:lstStyle/>
          <a:p>
            <a:pPr defTabSz="91421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792913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91421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8153400" y="6519446"/>
            <a:ext cx="721632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/>
          <a:p>
            <a:pPr defTabSz="914210"/>
            <a:fld id="{D816AD04-4935-403A-BDF8-43645B4200F6}" type="slidenum"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14210"/>
              <a:t>‹#›</a:t>
            </a:fld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245574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5pPr>
      <a:lvl6pPr marL="457106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6pPr>
      <a:lvl7pPr marL="914210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7pPr>
      <a:lvl8pPr marL="1371316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8pPr>
      <a:lvl9pPr marL="1828421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9pPr>
    </p:titleStyle>
    <p:bodyStyle>
      <a:lvl1pPr marL="311085" indent="-311085" algn="l" defTabSz="828503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4548" indent="-260296" algn="l" defTabSz="82850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3"/>
        </a:buBlip>
        <a:defRPr sz="2200">
          <a:solidFill>
            <a:srgbClr val="000000"/>
          </a:solidFill>
          <a:latin typeface="+mn-lt"/>
        </a:defRPr>
      </a:lvl2pPr>
      <a:lvl3pPr marL="1036423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3pPr>
      <a:lvl4pPr marL="1450674" indent="-206332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4pPr>
      <a:lvl5pPr marL="1866513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5pPr>
      <a:lvl6pPr marL="2323618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6pPr>
      <a:lvl7pPr marL="2780724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7pPr>
      <a:lvl8pPr marL="3237829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8pPr>
      <a:lvl9pPr marL="3694934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1"/>
            <a:ext cx="8686800" cy="2076450"/>
          </a:xfrm>
        </p:spPr>
        <p:txBody>
          <a:bodyPr/>
          <a:lstStyle/>
          <a:p>
            <a:pPr algn="ctr"/>
            <a:r>
              <a:rPr lang="en-US" dirty="0" smtClean="0"/>
              <a:t>Processes II (CS-351)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Week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72" y="32658"/>
            <a:ext cx="86868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286" y="975251"/>
            <a:ext cx="8287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f</a:t>
            </a:r>
            <a:r>
              <a:rPr lang="en-US" sz="2300" dirty="0" smtClean="0"/>
              <a:t>ork() </a:t>
            </a:r>
            <a:r>
              <a:rPr lang="en-US" sz="2300" dirty="0" smtClean="0">
                <a:solidFill>
                  <a:srgbClr val="FF0000"/>
                </a:solidFill>
              </a:rPr>
              <a:t>clones</a:t>
            </a:r>
            <a:r>
              <a:rPr lang="en-US" sz="2300" dirty="0" smtClean="0"/>
              <a:t> the parent process. </a:t>
            </a:r>
            <a:r>
              <a:rPr lang="en-US" sz="2300" dirty="0" smtClean="0">
                <a:solidFill>
                  <a:srgbClr val="FF0000"/>
                </a:solidFill>
              </a:rPr>
              <a:t>Both</a:t>
            </a:r>
            <a:r>
              <a:rPr lang="en-US" sz="2300" dirty="0" smtClean="0"/>
              <a:t> parent and child continue by executing </a:t>
            </a:r>
            <a:r>
              <a:rPr lang="en-US" sz="2300" dirty="0" smtClean="0">
                <a:solidFill>
                  <a:srgbClr val="FF0000"/>
                </a:solidFill>
              </a:rPr>
              <a:t>the next instruction after fork()</a:t>
            </a:r>
            <a:r>
              <a:rPr lang="en-US" sz="2300" dirty="0" smtClean="0"/>
              <a:t>.</a:t>
            </a:r>
            <a:endParaRPr lang="en-US" sz="23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704650"/>
            <a:ext cx="3733800" cy="5077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b="1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b="1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5888" y="1704650"/>
            <a:ext cx="3733800" cy="50830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//Child process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905000" y="2862942"/>
            <a:ext cx="2438400" cy="2286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9686" y="2895600"/>
            <a:ext cx="1306286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744" y="955039"/>
            <a:ext cx="3791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 parent, fork() returns process id of the child.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6024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aco"/>
              </a:rPr>
              <a:t>{ 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5888" y="1643742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//Child process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1001484"/>
            <a:ext cx="379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 child, fork() returns 0.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800600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34117" y="4038600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230" y="955039"/>
            <a:ext cx="398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issues a wait()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to wait until the child terminates.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23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5888" y="1643742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//Child process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 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98696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Child issues a </a:t>
            </a:r>
            <a:r>
              <a:rPr lang="en-US" dirty="0" err="1" smtClean="0">
                <a:solidFill>
                  <a:srgbClr val="FF0000"/>
                </a:solidFill>
              </a:rPr>
              <a:t>execlp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to replace its executable image with that of </a:t>
            </a:r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command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471886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55888" y="4281714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202" y="998581"/>
            <a:ext cx="398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waits (in wait()) for the child process to terminate.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23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5888" y="1643742"/>
            <a:ext cx="3733800" cy="512943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//Child process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sz="1600" dirty="0" smtClean="0">
              <a:latin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98043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command executes starting from the first instruction; original child code is destroyed.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471886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1575" y="3276600"/>
            <a:ext cx="310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ls</a:t>
            </a:r>
            <a:r>
              <a:rPr lang="en-US" sz="2800" dirty="0" smtClean="0"/>
              <a:t> command code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80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744" y="998581"/>
            <a:ext cx="425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wait() returns, and parent process executes the next instruction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23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 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	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5888" y="1643742"/>
            <a:ext cx="3733800" cy="5129435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//Child process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en-US" sz="1600" dirty="0" smtClean="0">
              <a:latin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980439"/>
            <a:ext cx="369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ls</a:t>
            </a:r>
            <a:r>
              <a:rPr lang="en-US" dirty="0" smtClean="0">
                <a:solidFill>
                  <a:srgbClr val="FF0000"/>
                </a:solidFill>
              </a:rPr>
              <a:t> command finishes execution and terminates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715000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71575" y="3276600"/>
            <a:ext cx="310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ls</a:t>
            </a:r>
            <a:r>
              <a:rPr lang="en-US" sz="2800" dirty="0" smtClean="0"/>
              <a:t> command code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455888" y="1652365"/>
            <a:ext cx="3733800" cy="5120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55888" y="1652365"/>
            <a:ext cx="3733800" cy="5120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202" y="998581"/>
            <a:ext cx="425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process issues an exit()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 order to self-terminate.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23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972628"/>
            <a:ext cx="3733800" cy="304800"/>
          </a:xfrm>
          <a:prstGeom prst="rect">
            <a:avLst/>
          </a:prstGeom>
          <a:solidFill>
            <a:srgbClr val="FFFF00">
              <a:alpha val="3176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9154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202" y="1230868"/>
            <a:ext cx="425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 process terminates.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23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Monaco"/>
              </a:rPr>
              <a:t>pid</a:t>
            </a:r>
            <a:r>
              <a:rPr lang="en-US" sz="1600" dirty="0" smtClean="0">
                <a:solidFill>
                  <a:schemeClr val="tx1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4800" y="1652365"/>
            <a:ext cx="3733800" cy="5120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" y="1652365"/>
            <a:ext cx="3733800" cy="5120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7886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Summary of fork()/exec()/wait()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8075"/>
            <a:ext cx="8229600" cy="4530725"/>
          </a:xfrm>
        </p:spPr>
        <p:txBody>
          <a:bodyPr/>
          <a:lstStyle/>
          <a:p>
            <a:r>
              <a:rPr lang="en-US" dirty="0" smtClean="0"/>
              <a:t>Process creation system call sequence.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09171" y="2819400"/>
            <a:ext cx="14478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fork()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38400" y="4572000"/>
            <a:ext cx="1447800" cy="1295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exec()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81600" y="2171303"/>
            <a:ext cx="1447800" cy="1295400"/>
          </a:xfrm>
          <a:prstGeom prst="ellipse">
            <a:avLst/>
          </a:prstGeom>
          <a:gradFill>
            <a:gsLst>
              <a:gs pos="0">
                <a:srgbClr val="FCD0F6"/>
              </a:gs>
              <a:gs pos="35000">
                <a:srgbClr val="FCE8FE"/>
              </a:gs>
              <a:gs pos="100000">
                <a:srgbClr val="FDF3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wait()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81600" y="4572000"/>
            <a:ext cx="1447800" cy="1295400"/>
          </a:xfrm>
          <a:prstGeom prst="ellipse">
            <a:avLst/>
          </a:prstGeom>
          <a:gradFill>
            <a:gsLst>
              <a:gs pos="0">
                <a:srgbClr val="B9EDFF"/>
              </a:gs>
              <a:gs pos="35000">
                <a:srgbClr val="D2F9FE"/>
              </a:gs>
              <a:gs pos="100000">
                <a:srgbClr val="EFFCFF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exit()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7"/>
            <a:endCxn id="8" idx="2"/>
          </p:cNvCxnSpPr>
          <p:nvPr/>
        </p:nvCxnSpPr>
        <p:spPr>
          <a:xfrm flipV="1">
            <a:off x="2044946" y="2819003"/>
            <a:ext cx="3136654" cy="190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1752600" y="4114801"/>
            <a:ext cx="897825" cy="646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5220494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4"/>
          </p:cNvCxnSpPr>
          <p:nvPr/>
        </p:nvCxnSpPr>
        <p:spPr>
          <a:xfrm flipV="1">
            <a:off x="5867400" y="3466703"/>
            <a:ext cx="38100" cy="1105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16946" y="2780904"/>
            <a:ext cx="1993654" cy="38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2569732"/>
            <a:ext cx="18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issues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4050268"/>
            <a:ext cx="18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issues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3512" y="2438400"/>
            <a:ext cx="18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resumes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75438" y="4567445"/>
            <a:ext cx="138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terminates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3450103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Child’s termination causes parent’s wait() call to unblock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Unix/Linux: Summary of fork()/exec()/wait()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30725"/>
          </a:xfrm>
        </p:spPr>
        <p:txBody>
          <a:bodyPr/>
          <a:lstStyle/>
          <a:p>
            <a:r>
              <a:rPr lang="en-US" dirty="0" smtClean="0"/>
              <a:t>If a parent </a:t>
            </a:r>
            <a:r>
              <a:rPr lang="en-US" dirty="0" smtClean="0">
                <a:solidFill>
                  <a:srgbClr val="0000FF"/>
                </a:solidFill>
              </a:rPr>
              <a:t>forks</a:t>
            </a:r>
            <a:r>
              <a:rPr lang="en-US" dirty="0" smtClean="0"/>
              <a:t> a child, but does not issue a </a:t>
            </a:r>
            <a:r>
              <a:rPr lang="en-US" dirty="0" smtClean="0">
                <a:solidFill>
                  <a:srgbClr val="0000FF"/>
                </a:solidFill>
              </a:rPr>
              <a:t>wait()</a:t>
            </a:r>
            <a:r>
              <a:rPr lang="en-US" dirty="0"/>
              <a:t> </a:t>
            </a:r>
            <a:r>
              <a:rPr lang="en-US" dirty="0" smtClean="0"/>
              <a:t>after the child terminates, the terminated child becomes a </a:t>
            </a:r>
            <a:r>
              <a:rPr lang="en-US" dirty="0" smtClean="0">
                <a:solidFill>
                  <a:srgbClr val="0000FF"/>
                </a:solidFill>
              </a:rPr>
              <a:t>zombie process</a:t>
            </a:r>
            <a:r>
              <a:rPr lang="en-US" dirty="0" smtClean="0"/>
              <a:t>.</a:t>
            </a:r>
          </a:p>
          <a:p>
            <a:endParaRPr lang="en-US" sz="400" dirty="0"/>
          </a:p>
          <a:p>
            <a:r>
              <a:rPr lang="en-US" dirty="0" smtClean="0">
                <a:solidFill>
                  <a:srgbClr val="FF0000"/>
                </a:solidFill>
              </a:rPr>
              <a:t>Zombie process: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terminated</a:t>
            </a:r>
            <a:r>
              <a:rPr lang="en-US" dirty="0" smtClean="0"/>
              <a:t> process whose PCB was not </a:t>
            </a:r>
            <a:r>
              <a:rPr lang="en-US" dirty="0" err="1" smtClean="0">
                <a:solidFill>
                  <a:srgbClr val="0000FF"/>
                </a:solidFill>
              </a:rPr>
              <a:t>deallocated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i.e. PCB contains child’s </a:t>
            </a:r>
            <a:r>
              <a:rPr lang="en-US" dirty="0" smtClean="0">
                <a:solidFill>
                  <a:srgbClr val="0000FF"/>
                </a:solidFill>
              </a:rPr>
              <a:t>exit code </a:t>
            </a:r>
            <a:r>
              <a:rPr lang="en-US" dirty="0" smtClean="0"/>
              <a:t>e.g. the code returned by </a:t>
            </a:r>
            <a:r>
              <a:rPr lang="en-US" dirty="0" err="1" smtClean="0"/>
              <a:t>int</a:t>
            </a:r>
            <a:r>
              <a:rPr lang="en-US" dirty="0" smtClean="0"/>
              <a:t> main().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The child will remain a zombie until the parent calls wait().</a:t>
            </a:r>
          </a:p>
          <a:p>
            <a:endParaRPr lang="en-US" sz="400" dirty="0" smtClean="0"/>
          </a:p>
          <a:p>
            <a:endParaRPr lang="en-US" sz="100" dirty="0" smtClean="0"/>
          </a:p>
          <a:p>
            <a:r>
              <a:rPr lang="en-US" dirty="0" smtClean="0"/>
              <a:t>Child’s </a:t>
            </a:r>
            <a:r>
              <a:rPr lang="en-US" dirty="0" smtClean="0">
                <a:solidFill>
                  <a:srgbClr val="0000FF"/>
                </a:solidFill>
              </a:rPr>
              <a:t>exit code </a:t>
            </a:r>
            <a:r>
              <a:rPr lang="en-US" dirty="0" smtClean="0"/>
              <a:t>may be useful to the </a:t>
            </a:r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 smtClean="0"/>
              <a:t> e.g. to see whether the child has exited with an error.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Unix/Linux: Summary of fork()/exec()/wait()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30725"/>
          </a:xfrm>
        </p:spPr>
        <p:txBody>
          <a:bodyPr/>
          <a:lstStyle/>
          <a:p>
            <a:r>
              <a:rPr lang="en-US" dirty="0" smtClean="0"/>
              <a:t>What if the parent process </a:t>
            </a:r>
            <a:r>
              <a:rPr lang="en-US" dirty="0" smtClean="0">
                <a:solidFill>
                  <a:srgbClr val="0000FF"/>
                </a:solidFill>
              </a:rPr>
              <a:t>terminates</a:t>
            </a:r>
            <a:r>
              <a:rPr lang="en-US" dirty="0" smtClean="0"/>
              <a:t> instead of calling wait() on the child?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The child becomes an </a:t>
            </a:r>
            <a:r>
              <a:rPr lang="en-US" dirty="0" smtClean="0">
                <a:solidFill>
                  <a:srgbClr val="0000FF"/>
                </a:solidFill>
              </a:rPr>
              <a:t>orphan process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 err="1" smtClean="0">
                <a:solidFill>
                  <a:srgbClr val="0000FF"/>
                </a:solidFill>
              </a:rPr>
              <a:t>nit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process becomes the new </a:t>
            </a:r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 smtClean="0"/>
              <a:t> of the orphaned children.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init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periodically </a:t>
            </a:r>
            <a:r>
              <a:rPr lang="en-US" dirty="0" smtClean="0">
                <a:solidFill>
                  <a:srgbClr val="0000FF"/>
                </a:solidFill>
              </a:rPr>
              <a:t>calls wait() </a:t>
            </a:r>
            <a:r>
              <a:rPr lang="en-US" dirty="0" smtClean="0"/>
              <a:t>to collect the return statuses of orphans.</a:t>
            </a:r>
          </a:p>
        </p:txBody>
      </p:sp>
    </p:spTree>
    <p:extLst>
      <p:ext uri="{BB962C8B-B14F-4D97-AF65-F5344CB8AC3E}">
        <p14:creationId xmlns:p14="http://schemas.microsoft.com/office/powerpoint/2010/main" val="14894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39825"/>
          </a:xfrm>
        </p:spPr>
        <p:txBody>
          <a:bodyPr/>
          <a:lstStyle/>
          <a:p>
            <a:r>
              <a:rPr lang="en-US" dirty="0"/>
              <a:t>Operations on Processes</a:t>
            </a:r>
            <a:r>
              <a:rPr lang="en-US" dirty="0" smtClean="0"/>
              <a:t>: Process Creation in Unix/Linux: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ork() system call </a:t>
            </a:r>
            <a:r>
              <a:rPr lang="en-US" dirty="0" smtClean="0"/>
              <a:t>is issued by a </a:t>
            </a:r>
            <a:r>
              <a:rPr lang="en-US" dirty="0" smtClean="0">
                <a:solidFill>
                  <a:srgbClr val="3333FF"/>
                </a:solidFill>
              </a:rPr>
              <a:t>parent process </a:t>
            </a:r>
            <a:r>
              <a:rPr lang="en-US" dirty="0" smtClean="0"/>
              <a:t>to create a child process.</a:t>
            </a:r>
          </a:p>
          <a:p>
            <a:endParaRPr lang="en-US" sz="400" dirty="0" smtClean="0"/>
          </a:p>
          <a:p>
            <a:r>
              <a:rPr lang="en-US" dirty="0" smtClean="0"/>
              <a:t>Child process is a </a:t>
            </a:r>
            <a:r>
              <a:rPr lang="en-US" dirty="0" smtClean="0">
                <a:solidFill>
                  <a:srgbClr val="3333FF"/>
                </a:solidFill>
              </a:rPr>
              <a:t>clone </a:t>
            </a:r>
            <a:r>
              <a:rPr lang="en-US" dirty="0" smtClean="0"/>
              <a:t>of a parent process.</a:t>
            </a:r>
          </a:p>
          <a:p>
            <a:endParaRPr lang="en-US" sz="400" dirty="0" smtClean="0"/>
          </a:p>
          <a:p>
            <a:r>
              <a:rPr lang="en-US" dirty="0" smtClean="0"/>
              <a:t>Both parent and child continue execution at the instruction </a:t>
            </a:r>
            <a:r>
              <a:rPr lang="en-US" dirty="0" smtClean="0">
                <a:solidFill>
                  <a:srgbClr val="3333FF"/>
                </a:solidFill>
              </a:rPr>
              <a:t>immediately after fork():</a:t>
            </a:r>
          </a:p>
          <a:p>
            <a:endParaRPr lang="en-US" sz="400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/>
              <a:t>In the child fork() </a:t>
            </a:r>
            <a:r>
              <a:rPr lang="en-US" dirty="0" smtClean="0">
                <a:solidFill>
                  <a:srgbClr val="3333FF"/>
                </a:solidFill>
              </a:rPr>
              <a:t>returns 0</a:t>
            </a:r>
          </a:p>
          <a:p>
            <a:pPr lvl="1"/>
            <a:endParaRPr lang="en-US" sz="400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/>
              <a:t>In the parent fork returns </a:t>
            </a:r>
            <a:r>
              <a:rPr lang="en-US" dirty="0" smtClean="0">
                <a:solidFill>
                  <a:srgbClr val="3333FF"/>
                </a:solidFill>
              </a:rPr>
              <a:t>process id 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 of the child.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fork() returns </a:t>
            </a:r>
            <a:r>
              <a:rPr lang="en-US" dirty="0" smtClean="0">
                <a:solidFill>
                  <a:srgbClr val="0000FF"/>
                </a:solidFill>
              </a:rPr>
              <a:t>-1</a:t>
            </a:r>
            <a:r>
              <a:rPr lang="en-US" dirty="0" smtClean="0"/>
              <a:t> on failure.</a:t>
            </a:r>
          </a:p>
          <a:p>
            <a:pPr lvl="1"/>
            <a:endParaRPr lang="en-US" sz="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Orphans and Zombies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Zombies: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Compile and run zombie.cpp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/>
              <a:t>O</a:t>
            </a:r>
            <a:r>
              <a:rPr lang="en-US" dirty="0" smtClean="0"/>
              <a:t>bserve the behavior with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Orphans:</a:t>
            </a:r>
          </a:p>
          <a:p>
            <a:endParaRPr lang="en-US" sz="400" dirty="0" smtClean="0"/>
          </a:p>
          <a:p>
            <a:endParaRPr lang="en-US" sz="400" dirty="0" smtClean="0"/>
          </a:p>
          <a:p>
            <a:pPr lvl="1"/>
            <a:r>
              <a:rPr lang="en-US" dirty="0" smtClean="0"/>
              <a:t>Compile and run orphan.cpp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htop</a:t>
            </a:r>
            <a:endParaRPr lang="en-US" dirty="0" smtClean="0"/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Let the parent exit </a:t>
            </a:r>
          </a:p>
          <a:p>
            <a:pPr lvl="1"/>
            <a:endParaRPr lang="en-US" sz="400" dirty="0" smtClean="0"/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Observe the changes in </a:t>
            </a:r>
            <a:r>
              <a:rPr lang="en-US" smtClean="0"/>
              <a:t>htop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39825"/>
          </a:xfrm>
        </p:spPr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process can either be: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Independent: </a:t>
            </a:r>
            <a:r>
              <a:rPr lang="en-US" dirty="0" smtClean="0"/>
              <a:t>i.e. cannot affect or be affected by other processes.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Cooperating: </a:t>
            </a:r>
            <a:r>
              <a:rPr lang="en-US" dirty="0" smtClean="0"/>
              <a:t>process that can affect or be affected by other processes: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if the process shares memory with other processes.</a:t>
            </a:r>
          </a:p>
          <a:p>
            <a:pPr lvl="2"/>
            <a:endParaRPr lang="en-US" sz="1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Advantages of process cooperation:</a:t>
            </a: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Information sharing: </a:t>
            </a:r>
            <a:r>
              <a:rPr lang="en-US" dirty="0" smtClean="0"/>
              <a:t>e.g. exchanging data.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Computation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speedup:</a:t>
            </a:r>
            <a:r>
              <a:rPr lang="en-US" dirty="0" smtClean="0"/>
              <a:t> e.g. break a task into subtasks and execute them concurrently on multiple processors.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Modularity: </a:t>
            </a:r>
            <a:r>
              <a:rPr lang="en-US" dirty="0" smtClean="0"/>
              <a:t>divide system functions into separate processes.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Convenience: </a:t>
            </a:r>
            <a:r>
              <a:rPr lang="en-US" dirty="0" smtClean="0"/>
              <a:t>working on many tasks at the same time e.g. editing, printing, etc.</a:t>
            </a:r>
          </a:p>
        </p:txBody>
      </p:sp>
    </p:spTree>
    <p:extLst>
      <p:ext uri="{BB962C8B-B14F-4D97-AF65-F5344CB8AC3E}">
        <p14:creationId xmlns:p14="http://schemas.microsoft.com/office/powerpoint/2010/main" val="1759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530725"/>
          </a:xfrm>
        </p:spPr>
        <p:txBody>
          <a:bodyPr/>
          <a:lstStyle/>
          <a:p>
            <a:r>
              <a:rPr lang="en-US" dirty="0" smtClean="0"/>
              <a:t>Cooperating processes need a mechanism to </a:t>
            </a:r>
            <a:r>
              <a:rPr lang="en-US" dirty="0" smtClean="0">
                <a:solidFill>
                  <a:srgbClr val="0000FF"/>
                </a:solidFill>
              </a:rPr>
              <a:t>exchange information </a:t>
            </a:r>
            <a:r>
              <a:rPr lang="en-US" dirty="0" smtClean="0"/>
              <a:t>i.e. </a:t>
            </a:r>
            <a:r>
              <a:rPr lang="en-US" dirty="0" err="1" smtClean="0">
                <a:solidFill>
                  <a:srgbClr val="0000FF"/>
                </a:solidFill>
              </a:rPr>
              <a:t>interprocess</a:t>
            </a:r>
            <a:r>
              <a:rPr lang="en-US" dirty="0" smtClean="0">
                <a:solidFill>
                  <a:srgbClr val="0000FF"/>
                </a:solidFill>
              </a:rPr>
              <a:t> communications (IPC)</a:t>
            </a:r>
            <a:r>
              <a:rPr lang="en-US" dirty="0" smtClean="0"/>
              <a:t>.</a:t>
            </a:r>
          </a:p>
          <a:p>
            <a:endParaRPr lang="en-US" sz="100" dirty="0" smtClean="0"/>
          </a:p>
          <a:p>
            <a:endParaRPr lang="en-US" sz="100" dirty="0"/>
          </a:p>
          <a:p>
            <a:r>
              <a:rPr lang="en-US" dirty="0" smtClean="0">
                <a:solidFill>
                  <a:srgbClr val="FF0000"/>
                </a:solidFill>
              </a:rPr>
              <a:t>Fundamental IPC models:</a:t>
            </a:r>
          </a:p>
          <a:p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Shared memory: </a:t>
            </a:r>
            <a:r>
              <a:rPr lang="en-US" dirty="0" smtClean="0"/>
              <a:t>cooperating processes exchange information by reading/writing data from/to a </a:t>
            </a:r>
            <a:r>
              <a:rPr lang="en-US" dirty="0" smtClean="0">
                <a:solidFill>
                  <a:srgbClr val="0000FF"/>
                </a:solidFill>
              </a:rPr>
              <a:t>region of shared memory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Message passing: </a:t>
            </a:r>
            <a:r>
              <a:rPr lang="en-US" dirty="0" smtClean="0"/>
              <a:t>cooperating processes </a:t>
            </a:r>
            <a:r>
              <a:rPr lang="en-US" dirty="0" smtClean="0">
                <a:solidFill>
                  <a:srgbClr val="0000FF"/>
                </a:solidFill>
              </a:rPr>
              <a:t>exchange messages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293862"/>
            <a:ext cx="176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Shared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6700" y="5293863"/>
            <a:ext cx="2215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Message Passing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8" t="38172" r="31455" b="23733"/>
          <a:stretch/>
        </p:blipFill>
        <p:spPr bwMode="auto">
          <a:xfrm>
            <a:off x="1992086" y="3987799"/>
            <a:ext cx="2339114" cy="27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9" t="38172" r="52024" b="23733"/>
          <a:stretch/>
        </p:blipFill>
        <p:spPr bwMode="auto">
          <a:xfrm>
            <a:off x="5181599" y="3973284"/>
            <a:ext cx="2357353" cy="281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5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</a:t>
            </a:r>
            <a:r>
              <a:rPr lang="en-US" dirty="0" smtClean="0"/>
              <a:t>Communications: Shared Memory vs.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Shared memory:</a:t>
            </a: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Faster than message passing: </a:t>
            </a:r>
            <a:r>
              <a:rPr lang="en-US" dirty="0" smtClean="0"/>
              <a:t>only requires intervention from the OS to establish a shared memory region.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Good for </a:t>
            </a:r>
            <a:r>
              <a:rPr lang="en-US" dirty="0" smtClean="0">
                <a:solidFill>
                  <a:srgbClr val="0000FF"/>
                </a:solidFill>
              </a:rPr>
              <a:t>large transfers of information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Disadvantage: </a:t>
            </a:r>
            <a:r>
              <a:rPr lang="en-US" dirty="0" smtClean="0"/>
              <a:t>requires process synchronization to ensure that e.g. no two processes write the same memory location at the same time.</a:t>
            </a:r>
          </a:p>
          <a:p>
            <a:pPr lvl="1"/>
            <a:endParaRPr lang="en-US" sz="1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Message passing:</a:t>
            </a: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 need for </a:t>
            </a:r>
            <a:r>
              <a:rPr lang="en-US" dirty="0" smtClean="0">
                <a:solidFill>
                  <a:srgbClr val="0000FF"/>
                </a:solidFill>
              </a:rPr>
              <a:t>synchronization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Good for small information transfers.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Easier to implement </a:t>
            </a:r>
            <a:r>
              <a:rPr lang="en-US" dirty="0" smtClean="0"/>
              <a:t>than shared memory.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Disadvantage: </a:t>
            </a:r>
            <a:r>
              <a:rPr lang="en-US" dirty="0" smtClean="0"/>
              <a:t>usually requires </a:t>
            </a:r>
            <a:r>
              <a:rPr lang="en-US" dirty="0" smtClean="0">
                <a:solidFill>
                  <a:srgbClr val="0000FF"/>
                </a:solidFill>
              </a:rPr>
              <a:t>OS intervention </a:t>
            </a:r>
            <a:r>
              <a:rPr lang="en-US" dirty="0" smtClean="0"/>
              <a:t>on every message transfer:</a:t>
            </a:r>
          </a:p>
          <a:p>
            <a:pPr lvl="2"/>
            <a:r>
              <a:rPr lang="en-US" dirty="0" smtClean="0"/>
              <a:t>Can be </a:t>
            </a:r>
            <a:r>
              <a:rPr lang="en-US" dirty="0" smtClean="0">
                <a:solidFill>
                  <a:srgbClr val="7030A0"/>
                </a:solidFill>
              </a:rPr>
              <a:t>slower</a:t>
            </a:r>
            <a:r>
              <a:rPr lang="en-US" dirty="0" smtClean="0"/>
              <a:t> than shared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</a:t>
            </a:r>
            <a:r>
              <a:rPr lang="en-US" dirty="0" smtClean="0"/>
              <a:t>Memory: Producer 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106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roducer consumer problem: </a:t>
            </a:r>
            <a:r>
              <a:rPr lang="en-US" dirty="0" smtClean="0"/>
              <a:t>producer process </a:t>
            </a:r>
            <a:r>
              <a:rPr lang="en-US" dirty="0" smtClean="0">
                <a:solidFill>
                  <a:srgbClr val="0000FF"/>
                </a:solidFill>
              </a:rPr>
              <a:t>produces</a:t>
            </a:r>
            <a:r>
              <a:rPr lang="en-US" dirty="0" smtClean="0"/>
              <a:t> information that is consumed by the </a:t>
            </a:r>
            <a:r>
              <a:rPr lang="en-US" dirty="0" smtClean="0">
                <a:solidFill>
                  <a:srgbClr val="0000FF"/>
                </a:solidFill>
              </a:rPr>
              <a:t>consumer</a:t>
            </a:r>
            <a:r>
              <a:rPr lang="en-US" dirty="0" smtClean="0"/>
              <a:t> process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webserver process produces HTML that is consumed by the web browser.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sz="100" dirty="0"/>
              <a:t> </a:t>
            </a:r>
            <a:endParaRPr lang="en-US" sz="100" dirty="0" smtClean="0"/>
          </a:p>
          <a:p>
            <a:r>
              <a:rPr lang="en-US" dirty="0" smtClean="0"/>
              <a:t>Solution: use </a:t>
            </a:r>
            <a:r>
              <a:rPr lang="en-US" dirty="0" smtClean="0">
                <a:solidFill>
                  <a:srgbClr val="FF0000"/>
                </a:solidFill>
              </a:rPr>
              <a:t>shared memory!</a:t>
            </a: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Approach 1: </a:t>
            </a:r>
            <a:r>
              <a:rPr lang="en-US" dirty="0" smtClean="0"/>
              <a:t>unbounded buffer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Approach 2: </a:t>
            </a:r>
            <a:r>
              <a:rPr lang="en-US" dirty="0" smtClean="0"/>
              <a:t>bounded buffer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575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Memory: Producer 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30725"/>
          </a:xfrm>
        </p:spPr>
        <p:txBody>
          <a:bodyPr/>
          <a:lstStyle/>
          <a:p>
            <a:pPr marL="311085" lvl="1" indent="-311085">
              <a:buBlip>
                <a:blip r:embed="rId2"/>
              </a:buBlip>
            </a:pPr>
            <a:r>
              <a:rPr lang="en-US" dirty="0" smtClean="0">
                <a:solidFill>
                  <a:srgbClr val="FF0000"/>
                </a:solidFill>
              </a:rPr>
              <a:t>Unbounded buffer: </a:t>
            </a:r>
            <a:r>
              <a:rPr lang="en-US" dirty="0" smtClean="0">
                <a:solidFill>
                  <a:srgbClr val="0000FF"/>
                </a:solidFill>
              </a:rPr>
              <a:t>no </a:t>
            </a:r>
            <a:r>
              <a:rPr lang="en-US" dirty="0">
                <a:solidFill>
                  <a:srgbClr val="0000FF"/>
                </a:solidFill>
              </a:rPr>
              <a:t>practical limits </a:t>
            </a:r>
            <a:r>
              <a:rPr lang="en-US" dirty="0"/>
              <a:t>on the size of the shared buffer i.e. the size of shared memory</a:t>
            </a:r>
            <a:r>
              <a:rPr lang="en-US" dirty="0" smtClean="0"/>
              <a:t>.</a:t>
            </a:r>
          </a:p>
          <a:p>
            <a:pPr marL="311085" lvl="1" indent="-311085">
              <a:buBlip>
                <a:blip r:embed="rId2"/>
              </a:buBlip>
            </a:pPr>
            <a:endParaRPr lang="en-US" sz="400" dirty="0" smtClean="0">
              <a:solidFill>
                <a:srgbClr val="FF0000"/>
              </a:solidFill>
            </a:endParaRP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producer may produce items </a:t>
            </a:r>
            <a:r>
              <a:rPr lang="en-US" dirty="0" smtClean="0">
                <a:solidFill>
                  <a:srgbClr val="0000FF"/>
                </a:solidFill>
              </a:rPr>
              <a:t>indefinitely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Consumer </a:t>
            </a:r>
            <a:r>
              <a:rPr lang="en-US" dirty="0" smtClean="0">
                <a:solidFill>
                  <a:srgbClr val="0000FF"/>
                </a:solidFill>
              </a:rPr>
              <a:t>waits</a:t>
            </a:r>
            <a:r>
              <a:rPr lang="en-US" dirty="0" smtClean="0"/>
              <a:t> until items are available.</a:t>
            </a:r>
          </a:p>
          <a:p>
            <a:pPr lvl="1"/>
            <a:endParaRPr lang="en-US" sz="1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Memory: Producer 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Bounded buffer: </a:t>
            </a:r>
            <a:r>
              <a:rPr lang="en-US" dirty="0"/>
              <a:t>a</a:t>
            </a:r>
            <a:r>
              <a:rPr lang="en-US" dirty="0" smtClean="0"/>
              <a:t>ssumes a </a:t>
            </a:r>
            <a:r>
              <a:rPr lang="en-US" dirty="0" smtClean="0">
                <a:solidFill>
                  <a:srgbClr val="0000FF"/>
                </a:solidFill>
              </a:rPr>
              <a:t>fixed</a:t>
            </a:r>
            <a:r>
              <a:rPr lang="en-US" dirty="0" smtClean="0"/>
              <a:t> size shared buffer.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Producer</a:t>
            </a:r>
            <a:r>
              <a:rPr lang="en-US" dirty="0" smtClean="0"/>
              <a:t> must wait if the buffer </a:t>
            </a:r>
            <a:r>
              <a:rPr lang="en-US" dirty="0" smtClean="0">
                <a:solidFill>
                  <a:srgbClr val="0000FF"/>
                </a:solidFill>
              </a:rPr>
              <a:t>is full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Consumer</a:t>
            </a:r>
            <a:r>
              <a:rPr lang="en-US" dirty="0" smtClean="0"/>
              <a:t> must wait if the buffer </a:t>
            </a:r>
            <a:r>
              <a:rPr lang="en-US" dirty="0" smtClean="0">
                <a:solidFill>
                  <a:srgbClr val="0000FF"/>
                </a:solidFill>
              </a:rPr>
              <a:t>is empty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Memory: Producer 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Bounded </a:t>
            </a:r>
            <a:r>
              <a:rPr lang="en-US" dirty="0" smtClean="0">
                <a:solidFill>
                  <a:srgbClr val="FF0000"/>
                </a:solidFill>
              </a:rPr>
              <a:t>buffer </a:t>
            </a:r>
            <a:r>
              <a:rPr lang="en-US" dirty="0" smtClean="0">
                <a:solidFill>
                  <a:schemeClr val="tx1"/>
                </a:solidFill>
              </a:rPr>
              <a:t>implementation (a wrap-around buffer):</a:t>
            </a:r>
          </a:p>
          <a:p>
            <a:endParaRPr lang="en-US" sz="1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Store the following variables in </a:t>
            </a:r>
            <a:r>
              <a:rPr lang="en-US" dirty="0" smtClean="0">
                <a:solidFill>
                  <a:srgbClr val="0000FF"/>
                </a:solidFill>
              </a:rPr>
              <a:t>shared memory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#define BUFFER_SIZE </a:t>
            </a:r>
            <a:r>
              <a:rPr lang="en-US" sz="2200" kern="1200" dirty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10</a:t>
            </a: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typedef</a:t>
            </a: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struct</a:t>
            </a:r>
            <a:r>
              <a:rPr lang="en-US" sz="2200" kern="1200" dirty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{</a:t>
            </a: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	. . .</a:t>
            </a: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} item</a:t>
            </a:r>
            <a:r>
              <a:rPr lang="en-US" sz="2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;</a:t>
            </a:r>
            <a:endParaRPr lang="en-US" sz="2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item buffer[BUFFER_SIZE</a:t>
            </a:r>
            <a:r>
              <a:rPr lang="en-US" sz="2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];</a:t>
            </a: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endParaRPr lang="en-US" sz="2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 err="1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int</a:t>
            </a:r>
            <a:r>
              <a:rPr lang="en-US" sz="2200" kern="1200" dirty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 = </a:t>
            </a:r>
            <a:r>
              <a:rPr lang="en-US" sz="2200" kern="1200" dirty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0</a:t>
            </a:r>
            <a:r>
              <a:rPr lang="en-US" sz="2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;    </a:t>
            </a:r>
            <a:r>
              <a:rPr lang="en-US" sz="2200" kern="1200" dirty="0" smtClean="0">
                <a:solidFill>
                  <a:schemeClr val="tx2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//First empty position in “buffer”</a:t>
            </a:r>
            <a:endParaRPr lang="en-US" sz="2200" kern="1200" dirty="0">
              <a:solidFill>
                <a:schemeClr val="tx2">
                  <a:lumMod val="75000"/>
                </a:schemeClr>
              </a:solidFill>
              <a:latin typeface="Calibri"/>
              <a:ea typeface="+mn-ea"/>
              <a:cs typeface="+mn-cs"/>
            </a:endParaRP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 err="1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int</a:t>
            </a:r>
            <a:r>
              <a:rPr lang="en-US" sz="2200" kern="1200" dirty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out = </a:t>
            </a:r>
            <a:r>
              <a:rPr lang="en-US" sz="2200" kern="1200" dirty="0">
                <a:solidFill>
                  <a:srgbClr val="0000FF"/>
                </a:solidFill>
                <a:latin typeface="Calibri"/>
                <a:ea typeface="+mn-ea"/>
                <a:cs typeface="+mn-cs"/>
              </a:rPr>
              <a:t>0</a:t>
            </a:r>
            <a:r>
              <a:rPr lang="en-US" sz="22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; </a:t>
            </a:r>
            <a:r>
              <a:rPr lang="en-US" sz="2200" kern="1200" dirty="0" smtClean="0">
                <a:solidFill>
                  <a:schemeClr val="tx2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//First full position in “buffer”</a:t>
            </a: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 smtClean="0">
                <a:solidFill>
                  <a:schemeClr val="tx2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//The buffer is empty when in == out</a:t>
            </a:r>
          </a:p>
          <a:p>
            <a:pPr marL="1143000" lvl="2" indent="-228600" defTabSz="914400" fontAlgn="auto">
              <a:spcAft>
                <a:spcPts val="0"/>
              </a:spcAft>
              <a:buNone/>
              <a:defRPr/>
            </a:pPr>
            <a:r>
              <a:rPr lang="en-US" sz="2200" kern="1200" dirty="0" smtClean="0">
                <a:solidFill>
                  <a:schemeClr val="tx2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//The buffer is full when ((in+1) % BUFFER_SIZE) == out.</a:t>
            </a:r>
            <a:endParaRPr lang="en-US" sz="2200" kern="1200" dirty="0">
              <a:solidFill>
                <a:schemeClr val="tx2">
                  <a:lumMod val="75000"/>
                </a:schemeClr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Memory: Producer 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Bounded buffer </a:t>
            </a:r>
            <a:r>
              <a:rPr lang="en-US" dirty="0">
                <a:solidFill>
                  <a:schemeClr val="tx1"/>
                </a:solidFill>
              </a:rPr>
              <a:t>implementation (a wrap-around buffer):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Producer code: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	</a:t>
            </a:r>
            <a:r>
              <a:rPr lang="en-US" sz="2200" dirty="0" smtClean="0">
                <a:solidFill>
                  <a:srgbClr val="0000FF"/>
                </a:solidFill>
                <a:latin typeface="Monaco"/>
              </a:rPr>
              <a:t>while</a:t>
            </a:r>
            <a:r>
              <a:rPr lang="en-US" sz="2200" dirty="0" smtClean="0">
                <a:latin typeface="Monaco"/>
              </a:rPr>
              <a:t> </a:t>
            </a:r>
            <a:r>
              <a:rPr lang="en-US" sz="2200" dirty="0">
                <a:latin typeface="Monaco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Monaco"/>
              </a:rPr>
              <a:t>true</a:t>
            </a:r>
            <a:r>
              <a:rPr lang="en-US" sz="2200" dirty="0">
                <a:latin typeface="Monaco"/>
              </a:rPr>
              <a:t>) </a:t>
            </a:r>
            <a:endParaRPr lang="en-US" sz="2200" dirty="0" smtClean="0">
              <a:latin typeface="Monaco"/>
            </a:endParaRPr>
          </a:p>
          <a:p>
            <a:pPr>
              <a:buNone/>
            </a:pPr>
            <a:r>
              <a:rPr lang="en-US" sz="2200" dirty="0">
                <a:latin typeface="Monaco"/>
              </a:rPr>
              <a:t>	</a:t>
            </a:r>
            <a:r>
              <a:rPr lang="en-US" sz="2200" dirty="0" smtClean="0">
                <a:latin typeface="Monaco"/>
              </a:rPr>
              <a:t>	{</a:t>
            </a:r>
          </a:p>
          <a:p>
            <a:pPr>
              <a:buNone/>
            </a:pPr>
            <a:r>
              <a:rPr lang="en-US" sz="2200" dirty="0" smtClean="0">
                <a:latin typeface="Monaco"/>
              </a:rPr>
              <a:t>	</a:t>
            </a:r>
            <a:r>
              <a:rPr lang="en-US" sz="2200" dirty="0">
                <a:latin typeface="Monaco"/>
              </a:rPr>
              <a:t>	</a:t>
            </a:r>
            <a:r>
              <a:rPr lang="en-US" sz="2200" dirty="0" smtClean="0">
                <a:latin typeface="Monaco"/>
              </a:rPr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/* do nothing -- no free buffers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*/</a:t>
            </a:r>
            <a:endParaRPr lang="en-US" sz="2200" dirty="0">
              <a:latin typeface="Monaco"/>
            </a:endParaRPr>
          </a:p>
          <a:p>
            <a:pPr>
              <a:buNone/>
            </a:pPr>
            <a:r>
              <a:rPr lang="en-US" sz="2200" dirty="0" smtClean="0">
                <a:latin typeface="Monaco"/>
              </a:rPr>
              <a:t>			</a:t>
            </a:r>
            <a:r>
              <a:rPr lang="en-US" sz="2200" smtClean="0">
                <a:latin typeface="Monaco"/>
              </a:rPr>
              <a:t>while ((</a:t>
            </a:r>
            <a:r>
              <a:rPr lang="en-US" sz="2200" dirty="0">
                <a:latin typeface="Monaco"/>
              </a:rPr>
              <a:t>in + </a:t>
            </a:r>
            <a:r>
              <a:rPr lang="en-US" sz="2200" dirty="0">
                <a:solidFill>
                  <a:srgbClr val="0000FF"/>
                </a:solidFill>
                <a:latin typeface="Monaco"/>
              </a:rPr>
              <a:t>1</a:t>
            </a:r>
            <a:r>
              <a:rPr lang="en-US" sz="2200" dirty="0">
                <a:latin typeface="Monaco"/>
              </a:rPr>
              <a:t>) % BUFFER_SIZE == out</a:t>
            </a:r>
            <a:r>
              <a:rPr lang="en-US" sz="2200" dirty="0" smtClean="0">
                <a:latin typeface="Monaco"/>
              </a:rPr>
              <a:t>);</a:t>
            </a:r>
            <a:endParaRPr lang="en-US" sz="2200" dirty="0">
              <a:latin typeface="Monaco"/>
            </a:endParaRPr>
          </a:p>
          <a:p>
            <a:pPr>
              <a:buNone/>
            </a:pPr>
            <a:r>
              <a:rPr lang="en-US" sz="2200" dirty="0">
                <a:latin typeface="Monaco"/>
              </a:rPr>
              <a:t>	</a:t>
            </a:r>
            <a:r>
              <a:rPr lang="en-US" sz="2200" dirty="0" smtClean="0">
                <a:latin typeface="Monaco"/>
              </a:rPr>
              <a:t>	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	//Produce an item</a:t>
            </a:r>
          </a:p>
          <a:p>
            <a:pPr>
              <a:buNone/>
            </a:pPr>
            <a:r>
              <a:rPr lang="en-US" sz="2200" dirty="0">
                <a:latin typeface="Monaco"/>
              </a:rPr>
              <a:t>	</a:t>
            </a:r>
            <a:r>
              <a:rPr lang="en-US" sz="2200" dirty="0" smtClean="0">
                <a:latin typeface="Monaco"/>
              </a:rPr>
              <a:t>		…..</a:t>
            </a:r>
          </a:p>
          <a:p>
            <a:pPr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		//Save the produced item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buNone/>
            </a:pPr>
            <a:r>
              <a:rPr lang="en-US" sz="2200" dirty="0" smtClean="0">
                <a:latin typeface="Monaco"/>
              </a:rPr>
              <a:t>	</a:t>
            </a:r>
            <a:r>
              <a:rPr lang="en-US" sz="2200" dirty="0">
                <a:latin typeface="Monaco"/>
              </a:rPr>
              <a:t>		</a:t>
            </a:r>
            <a:r>
              <a:rPr lang="en-US" sz="2200" dirty="0" smtClean="0">
                <a:latin typeface="Monaco"/>
              </a:rPr>
              <a:t>buffer[in</a:t>
            </a:r>
            <a:r>
              <a:rPr lang="en-US" sz="2200" dirty="0">
                <a:latin typeface="Monaco"/>
              </a:rPr>
              <a:t>] = item</a:t>
            </a:r>
            <a:r>
              <a:rPr lang="en-US" sz="2200" dirty="0" smtClean="0">
                <a:latin typeface="Monaco"/>
              </a:rPr>
              <a:t>;</a:t>
            </a:r>
            <a:endParaRPr lang="en-US" sz="2200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buNone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	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		//Compute the next free index</a:t>
            </a:r>
          </a:p>
          <a:p>
            <a:pPr>
              <a:buNone/>
            </a:pPr>
            <a:r>
              <a:rPr lang="en-US" sz="2200" dirty="0">
                <a:latin typeface="Monaco"/>
              </a:rPr>
              <a:t>	</a:t>
            </a:r>
            <a:r>
              <a:rPr lang="en-US" sz="2200" dirty="0" smtClean="0">
                <a:latin typeface="Monaco"/>
              </a:rPr>
              <a:t>	    	in </a:t>
            </a:r>
            <a:r>
              <a:rPr lang="en-US" sz="2200" dirty="0">
                <a:latin typeface="Monaco"/>
              </a:rPr>
              <a:t>= (in + </a:t>
            </a:r>
            <a:r>
              <a:rPr lang="en-US" sz="2200" dirty="0">
                <a:solidFill>
                  <a:srgbClr val="0000FF"/>
                </a:solidFill>
                <a:latin typeface="Monaco"/>
              </a:rPr>
              <a:t>1</a:t>
            </a:r>
            <a:r>
              <a:rPr lang="en-US" sz="2200" dirty="0">
                <a:latin typeface="Monaco"/>
              </a:rPr>
              <a:t>) % BUFFER_SIZE;</a:t>
            </a:r>
          </a:p>
          <a:p>
            <a:pPr>
              <a:buNone/>
            </a:pPr>
            <a:r>
              <a:rPr lang="en-US" sz="2200" dirty="0" smtClean="0">
                <a:latin typeface="Monaco"/>
              </a:rPr>
              <a:t>		  }</a:t>
            </a:r>
            <a:endParaRPr lang="en-US" sz="2200" dirty="0">
              <a:latin typeface="Monaco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Memory: Producer 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Bounded buffer </a:t>
            </a:r>
            <a:r>
              <a:rPr lang="en-US" dirty="0">
                <a:solidFill>
                  <a:schemeClr val="tx1"/>
                </a:solidFill>
              </a:rPr>
              <a:t>implementation (a wrap-around buffer):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Consumer code:</a:t>
            </a:r>
          </a:p>
          <a:p>
            <a:pPr>
              <a:buNone/>
            </a:pPr>
            <a:r>
              <a:rPr lang="en-US" dirty="0" smtClean="0">
                <a:latin typeface="Monaco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Monaco"/>
              </a:rPr>
              <a:t>while</a:t>
            </a:r>
            <a:r>
              <a:rPr lang="en-US" sz="2000" dirty="0">
                <a:latin typeface="Monaco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Monaco"/>
              </a:rPr>
              <a:t>true</a:t>
            </a:r>
            <a:r>
              <a:rPr lang="en-US" sz="2000" dirty="0">
                <a:latin typeface="Monaco"/>
              </a:rPr>
              <a:t>) </a:t>
            </a:r>
            <a:endParaRPr lang="en-US" sz="2000" dirty="0" smtClean="0">
              <a:latin typeface="Monaco"/>
            </a:endParaRPr>
          </a:p>
          <a:p>
            <a:pPr>
              <a:buNone/>
            </a:pPr>
            <a:r>
              <a:rPr lang="en-US" sz="2000" dirty="0">
                <a:latin typeface="Monaco"/>
              </a:rPr>
              <a:t>	</a:t>
            </a:r>
            <a:r>
              <a:rPr lang="en-US" sz="2000" dirty="0" smtClean="0">
                <a:latin typeface="Monaco"/>
              </a:rPr>
              <a:t>	{</a:t>
            </a:r>
          </a:p>
          <a:p>
            <a:pPr>
              <a:buNone/>
            </a:pPr>
            <a:r>
              <a:rPr lang="en-US" sz="2000" dirty="0" smtClean="0">
                <a:latin typeface="Monaco"/>
              </a:rPr>
              <a:t>		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     //No items to consume</a:t>
            </a:r>
          </a:p>
          <a:p>
            <a:pPr>
              <a:buNone/>
            </a:pPr>
            <a:r>
              <a:rPr lang="en-US" sz="2000" dirty="0" smtClean="0">
                <a:latin typeface="Monaco"/>
              </a:rPr>
              <a:t>        	     </a:t>
            </a:r>
            <a:r>
              <a:rPr lang="en-US" sz="2000" dirty="0" smtClean="0">
                <a:solidFill>
                  <a:srgbClr val="0000FF"/>
                </a:solidFill>
                <a:latin typeface="Monaco"/>
              </a:rPr>
              <a:t>while</a:t>
            </a:r>
            <a:r>
              <a:rPr lang="en-US" sz="2000" dirty="0" smtClean="0">
                <a:latin typeface="Monaco"/>
              </a:rPr>
              <a:t> </a:t>
            </a:r>
            <a:r>
              <a:rPr lang="en-US" sz="2000" dirty="0">
                <a:latin typeface="Monaco"/>
              </a:rPr>
              <a:t>(in == out</a:t>
            </a:r>
            <a:r>
              <a:rPr lang="en-US" sz="2000" dirty="0" smtClean="0">
                <a:latin typeface="Monaco"/>
              </a:rPr>
              <a:t>);</a:t>
            </a:r>
            <a:endParaRPr lang="en-US" sz="2000" dirty="0">
              <a:latin typeface="Monaco"/>
            </a:endParaRP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	 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       // Consume an item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buNone/>
            </a:pPr>
            <a:r>
              <a:rPr lang="en-US" sz="2000" dirty="0">
                <a:latin typeface="Monaco"/>
              </a:rPr>
              <a:t>	     </a:t>
            </a:r>
            <a:r>
              <a:rPr lang="en-US" sz="2000" dirty="0" smtClean="0">
                <a:latin typeface="Monaco"/>
              </a:rPr>
              <a:t>       item </a:t>
            </a:r>
            <a:r>
              <a:rPr lang="en-US" sz="2000" dirty="0">
                <a:latin typeface="Monaco"/>
              </a:rPr>
              <a:t>= buffer[out];</a:t>
            </a: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	  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        //Compute the index of the next item to consume</a:t>
            </a:r>
            <a:r>
              <a:rPr lang="en-US" sz="2000" dirty="0" smtClean="0">
                <a:latin typeface="Monaco"/>
              </a:rPr>
              <a:t> </a:t>
            </a:r>
            <a:endParaRPr lang="en-US" sz="2000" dirty="0">
              <a:latin typeface="Monaco"/>
            </a:endParaRPr>
          </a:p>
          <a:p>
            <a:pPr>
              <a:buNone/>
            </a:pPr>
            <a:r>
              <a:rPr lang="en-US" sz="2000" dirty="0" smtClean="0">
                <a:latin typeface="Monaco"/>
              </a:rPr>
              <a:t>                out </a:t>
            </a:r>
            <a:r>
              <a:rPr lang="en-US" sz="2000" dirty="0">
                <a:latin typeface="Monaco"/>
              </a:rPr>
              <a:t>= (out + </a:t>
            </a:r>
            <a:r>
              <a:rPr lang="en-US" sz="2000" dirty="0">
                <a:solidFill>
                  <a:srgbClr val="0000FF"/>
                </a:solidFill>
                <a:latin typeface="Monaco"/>
              </a:rPr>
              <a:t>1</a:t>
            </a:r>
            <a:r>
              <a:rPr lang="en-US" sz="2000" dirty="0">
                <a:latin typeface="Monaco"/>
              </a:rPr>
              <a:t>) % BUFFER SIZE;</a:t>
            </a:r>
          </a:p>
          <a:p>
            <a:pPr>
              <a:buNone/>
            </a:pPr>
            <a:r>
              <a:rPr lang="en-US" sz="2000" dirty="0">
                <a:latin typeface="Monaco"/>
              </a:rPr>
              <a:t>	</a:t>
            </a:r>
            <a:r>
              <a:rPr lang="en-US" sz="2000" dirty="0" smtClean="0">
                <a:latin typeface="Monaco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latin typeface="Monaco"/>
              </a:rPr>
              <a:t>return</a:t>
            </a:r>
            <a:r>
              <a:rPr lang="en-US" sz="2000" dirty="0" smtClean="0">
                <a:latin typeface="Monaco"/>
              </a:rPr>
              <a:t> </a:t>
            </a:r>
            <a:r>
              <a:rPr lang="en-US" sz="2000" dirty="0">
                <a:latin typeface="Monaco"/>
              </a:rPr>
              <a:t>item;</a:t>
            </a:r>
          </a:p>
          <a:p>
            <a:pPr>
              <a:buNone/>
            </a:pPr>
            <a:r>
              <a:rPr lang="en-US" sz="2000" i="1" dirty="0">
                <a:latin typeface="Monaco"/>
              </a:rPr>
              <a:t>     </a:t>
            </a:r>
            <a:r>
              <a:rPr lang="en-US" sz="2000" i="1" dirty="0" smtClean="0">
                <a:latin typeface="Monaco"/>
              </a:rPr>
              <a:t>	</a:t>
            </a:r>
            <a:r>
              <a:rPr lang="en-US" sz="2000" dirty="0" smtClean="0">
                <a:latin typeface="Monaco"/>
              </a:rPr>
              <a:t>}</a:t>
            </a:r>
            <a:endParaRPr lang="en-US" sz="2000" dirty="0">
              <a:latin typeface="Monaco"/>
            </a:endParaRPr>
          </a:p>
          <a:p>
            <a:pPr>
              <a:buNone/>
            </a:pPr>
            <a:endParaRPr lang="en-US" sz="2200" dirty="0" smtClean="0">
              <a:latin typeface="Monaco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Unix/Linux</a:t>
            </a:r>
            <a:r>
              <a:rPr lang="en-US" dirty="0" smtClean="0"/>
              <a:t>: </a:t>
            </a:r>
            <a:r>
              <a:rPr lang="en-US" dirty="0"/>
              <a:t>fork()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child process inherits:</a:t>
            </a:r>
          </a:p>
          <a:p>
            <a:pPr lvl="1"/>
            <a:r>
              <a:rPr lang="en-US" dirty="0" smtClean="0"/>
              <a:t>The set of </a:t>
            </a:r>
            <a:r>
              <a:rPr lang="en-US" dirty="0" smtClean="0">
                <a:solidFill>
                  <a:srgbClr val="0000FF"/>
                </a:solidFill>
              </a:rPr>
              <a:t>files</a:t>
            </a:r>
            <a:r>
              <a:rPr lang="en-US" dirty="0" smtClean="0"/>
              <a:t> opened by the parent process.</a:t>
            </a:r>
          </a:p>
          <a:p>
            <a:pPr marL="414252" lvl="1" indent="0">
              <a:buNone/>
            </a:pPr>
            <a:endParaRPr lang="en-US" sz="400" dirty="0" smtClean="0"/>
          </a:p>
          <a:p>
            <a:pPr lvl="1"/>
            <a:r>
              <a:rPr lang="en-US" dirty="0" smtClean="0"/>
              <a:t>Other resources…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5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Shared Memory: Producer 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Bounded buffer </a:t>
            </a:r>
            <a:r>
              <a:rPr lang="en-US" dirty="0">
                <a:solidFill>
                  <a:schemeClr val="tx1"/>
                </a:solidFill>
              </a:rPr>
              <a:t>implementation (a wrap-around buffer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endParaRPr lang="en-US" sz="100" dirty="0" smtClean="0">
              <a:solidFill>
                <a:schemeClr val="tx1"/>
              </a:solidFill>
            </a:endParaRPr>
          </a:p>
          <a:p>
            <a:endParaRPr lang="en-US" sz="100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Problem: </a:t>
            </a:r>
            <a:r>
              <a:rPr lang="en-US" dirty="0" smtClean="0">
                <a:solidFill>
                  <a:schemeClr val="tx1"/>
                </a:solidFill>
              </a:rPr>
              <a:t>what if producer and consumer try to access the same buffer slot concurrently? </a:t>
            </a:r>
          </a:p>
          <a:p>
            <a:pPr lvl="1"/>
            <a:endParaRPr lang="en-US" sz="100" dirty="0" smtClean="0">
              <a:solidFill>
                <a:schemeClr val="tx1"/>
              </a:solidFill>
            </a:endParaRPr>
          </a:p>
          <a:p>
            <a:pPr lvl="1"/>
            <a:endParaRPr lang="en-US" sz="1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Solution: </a:t>
            </a:r>
            <a:r>
              <a:rPr lang="en-US" dirty="0" smtClean="0">
                <a:solidFill>
                  <a:schemeClr val="tx1"/>
                </a:solidFill>
              </a:rPr>
              <a:t>process synchronization (later in the course).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</a:t>
            </a:r>
            <a:r>
              <a:rPr lang="en-US" dirty="0" smtClean="0"/>
              <a:t>Communications: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Message passing functions: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end(message): </a:t>
            </a:r>
            <a:r>
              <a:rPr lang="en-US" dirty="0" smtClean="0"/>
              <a:t>sends the message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receive(message): </a:t>
            </a:r>
            <a:r>
              <a:rPr lang="en-US" dirty="0" smtClean="0"/>
              <a:t>receives the message</a:t>
            </a:r>
          </a:p>
          <a:p>
            <a:r>
              <a:rPr lang="en-US" dirty="0" smtClean="0"/>
              <a:t>Messages can be either </a:t>
            </a:r>
            <a:r>
              <a:rPr lang="en-US" dirty="0" smtClean="0">
                <a:solidFill>
                  <a:srgbClr val="FF0000"/>
                </a:solidFill>
              </a:rPr>
              <a:t>fixed-sized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variable-sized</a:t>
            </a:r>
            <a:r>
              <a:rPr lang="en-US" dirty="0" smtClean="0"/>
              <a:t>:</a:t>
            </a:r>
          </a:p>
          <a:p>
            <a:endParaRPr lang="en-US" sz="100" dirty="0" smtClean="0"/>
          </a:p>
          <a:p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Fixed-sized: </a:t>
            </a:r>
            <a:r>
              <a:rPr lang="en-US" dirty="0" smtClean="0"/>
              <a:t>easier to implement, but imposes limitations.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Variable-sized: </a:t>
            </a:r>
            <a:r>
              <a:rPr lang="en-US" dirty="0" smtClean="0"/>
              <a:t>harder to implement, but is more flexible.</a:t>
            </a:r>
          </a:p>
          <a:p>
            <a:pPr lvl="1"/>
            <a:endParaRPr lang="en-US" sz="100" dirty="0" smtClean="0"/>
          </a:p>
          <a:p>
            <a:r>
              <a:rPr lang="en-US" dirty="0" smtClean="0"/>
              <a:t>Two processes exchange messages through an established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which can be implemented in many ways:</a:t>
            </a:r>
          </a:p>
          <a:p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Direct or indirect </a:t>
            </a:r>
            <a:r>
              <a:rPr lang="en-US" dirty="0" smtClean="0"/>
              <a:t>communication.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Synchronous or asynchronous </a:t>
            </a:r>
            <a:r>
              <a:rPr lang="en-US" dirty="0" smtClean="0"/>
              <a:t>communication.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Automatic or explicit </a:t>
            </a:r>
            <a:r>
              <a:rPr lang="en-US" dirty="0" smtClean="0"/>
              <a:t>buffering.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</a:t>
            </a:r>
            <a:r>
              <a:rPr lang="en-US" dirty="0" smtClean="0"/>
              <a:t>Passing: 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45307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process must </a:t>
            </a:r>
            <a:r>
              <a:rPr lang="en-US" dirty="0" smtClean="0">
                <a:solidFill>
                  <a:srgbClr val="FF0000"/>
                </a:solidFill>
              </a:rPr>
              <a:t>explicitly name </a:t>
            </a:r>
            <a:r>
              <a:rPr lang="en-US" dirty="0" smtClean="0">
                <a:solidFill>
                  <a:schemeClr val="tx1"/>
                </a:solidFill>
              </a:rPr>
              <a:t>the sender or the receiver.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Symmetrical direct communication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rgbClr val="0000FF"/>
                </a:solidFill>
              </a:rPr>
              <a:t>both communicating processes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must explicitly name the sender or the receiver:</a:t>
            </a:r>
          </a:p>
          <a:p>
            <a:endParaRPr lang="en-US" sz="100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send(</a:t>
            </a:r>
            <a:r>
              <a:rPr lang="en-US" dirty="0" err="1" smtClean="0">
                <a:solidFill>
                  <a:srgbClr val="7030A0"/>
                </a:solidFill>
              </a:rPr>
              <a:t>P,message</a:t>
            </a:r>
            <a:r>
              <a:rPr lang="en-US" dirty="0" smtClean="0">
                <a:solidFill>
                  <a:srgbClr val="7030A0"/>
                </a:solidFill>
              </a:rPr>
              <a:t>): </a:t>
            </a:r>
            <a:r>
              <a:rPr lang="en-US" dirty="0" smtClean="0"/>
              <a:t>send message “message” to process P.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receive(</a:t>
            </a:r>
            <a:r>
              <a:rPr lang="en-US" dirty="0" err="1" smtClean="0">
                <a:solidFill>
                  <a:srgbClr val="7030A0"/>
                </a:solidFill>
              </a:rPr>
              <a:t>Q,message</a:t>
            </a:r>
            <a:r>
              <a:rPr lang="en-US" dirty="0" smtClean="0">
                <a:solidFill>
                  <a:srgbClr val="7030A0"/>
                </a:solidFill>
              </a:rPr>
              <a:t>): </a:t>
            </a:r>
            <a:r>
              <a:rPr lang="en-US" dirty="0" smtClean="0"/>
              <a:t>receive a message from process Q.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smtClean="0"/>
              <a:t>A link is established </a:t>
            </a:r>
            <a:r>
              <a:rPr lang="en-US" dirty="0" smtClean="0">
                <a:solidFill>
                  <a:srgbClr val="7030A0"/>
                </a:solidFill>
              </a:rPr>
              <a:t>automatically </a:t>
            </a:r>
            <a:r>
              <a:rPr lang="en-US" dirty="0" smtClean="0"/>
              <a:t>between all pairs of processes.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smtClean="0"/>
              <a:t>Each link is exactly </a:t>
            </a:r>
            <a:r>
              <a:rPr lang="en-US" dirty="0" smtClean="0">
                <a:solidFill>
                  <a:srgbClr val="7030A0"/>
                </a:solidFill>
              </a:rPr>
              <a:t>between two processes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smtClean="0"/>
              <a:t>Between each pair of processes there </a:t>
            </a:r>
            <a:r>
              <a:rPr lang="en-US" dirty="0" smtClean="0">
                <a:solidFill>
                  <a:schemeClr val="tx1"/>
                </a:solidFill>
              </a:rPr>
              <a:t>is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only one link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13573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Passing: 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307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process must </a:t>
            </a:r>
            <a:r>
              <a:rPr lang="en-US" dirty="0">
                <a:solidFill>
                  <a:srgbClr val="FF0000"/>
                </a:solidFill>
              </a:rPr>
              <a:t>explicitly name </a:t>
            </a:r>
            <a:r>
              <a:rPr lang="en-US" dirty="0">
                <a:solidFill>
                  <a:schemeClr val="tx1"/>
                </a:solidFill>
              </a:rPr>
              <a:t>the sender or the </a:t>
            </a:r>
            <a:r>
              <a:rPr lang="en-US" dirty="0" smtClean="0">
                <a:solidFill>
                  <a:schemeClr val="tx1"/>
                </a:solidFill>
              </a:rPr>
              <a:t>receiver.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Asymmetrical </a:t>
            </a:r>
            <a:r>
              <a:rPr lang="en-US" dirty="0">
                <a:solidFill>
                  <a:srgbClr val="0000FF"/>
                </a:solidFill>
              </a:rPr>
              <a:t>direct communication: </a:t>
            </a:r>
            <a:r>
              <a:rPr lang="en-US" dirty="0"/>
              <a:t>similar to symmetrical, but only the </a:t>
            </a:r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 must explicitly name the receiver.</a:t>
            </a:r>
          </a:p>
          <a:p>
            <a:endParaRPr lang="en-US" sz="100" dirty="0"/>
          </a:p>
          <a:p>
            <a:pPr lvl="2"/>
            <a:r>
              <a:rPr lang="en-US" dirty="0">
                <a:solidFill>
                  <a:srgbClr val="7030A0"/>
                </a:solidFill>
              </a:rPr>
              <a:t>send(</a:t>
            </a:r>
            <a:r>
              <a:rPr lang="en-US" dirty="0" err="1">
                <a:solidFill>
                  <a:srgbClr val="7030A0"/>
                </a:solidFill>
              </a:rPr>
              <a:t>P,message</a:t>
            </a:r>
            <a:r>
              <a:rPr lang="en-US" dirty="0">
                <a:solidFill>
                  <a:srgbClr val="7030A0"/>
                </a:solidFill>
              </a:rPr>
              <a:t>): </a:t>
            </a:r>
            <a:r>
              <a:rPr lang="en-US" dirty="0"/>
              <a:t>send message to process P.</a:t>
            </a:r>
          </a:p>
          <a:p>
            <a:pPr lvl="1"/>
            <a:endParaRPr lang="en-US" sz="100" dirty="0"/>
          </a:p>
          <a:p>
            <a:pPr lvl="1"/>
            <a:endParaRPr lang="en-US" sz="100" dirty="0"/>
          </a:p>
          <a:p>
            <a:pPr lvl="2"/>
            <a:r>
              <a:rPr lang="en-US" dirty="0">
                <a:solidFill>
                  <a:srgbClr val="7030A0"/>
                </a:solidFill>
              </a:rPr>
              <a:t>receive(</a:t>
            </a:r>
            <a:r>
              <a:rPr lang="en-US" dirty="0" err="1">
                <a:solidFill>
                  <a:srgbClr val="7030A0"/>
                </a:solidFill>
              </a:rPr>
              <a:t>id,message</a:t>
            </a:r>
            <a:r>
              <a:rPr lang="en-US" dirty="0">
                <a:solidFill>
                  <a:srgbClr val="7030A0"/>
                </a:solidFill>
              </a:rPr>
              <a:t>): </a:t>
            </a:r>
            <a:r>
              <a:rPr lang="en-US" dirty="0"/>
              <a:t>receive the message from </a:t>
            </a:r>
            <a:r>
              <a:rPr lang="en-US" dirty="0">
                <a:solidFill>
                  <a:srgbClr val="7030A0"/>
                </a:solidFill>
              </a:rPr>
              <a:t>any </a:t>
            </a:r>
            <a:r>
              <a:rPr lang="en-US" dirty="0"/>
              <a:t>process and save the sender’s id in </a:t>
            </a:r>
            <a:r>
              <a:rPr lang="en-US" dirty="0">
                <a:solidFill>
                  <a:srgbClr val="7030A0"/>
                </a:solidFill>
              </a:rPr>
              <a:t>id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</a:t>
            </a:r>
            <a:r>
              <a:rPr lang="en-US" dirty="0" smtClean="0"/>
              <a:t>Passing: Direct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Problem: </a:t>
            </a:r>
            <a:r>
              <a:rPr lang="en-US" dirty="0" smtClean="0">
                <a:solidFill>
                  <a:schemeClr val="tx1"/>
                </a:solidFill>
              </a:rPr>
              <a:t>if the process changes the </a:t>
            </a:r>
            <a:r>
              <a:rPr lang="en-US" dirty="0" smtClean="0">
                <a:solidFill>
                  <a:srgbClr val="0000FF"/>
                </a:solidFill>
              </a:rPr>
              <a:t>identifier</a:t>
            </a:r>
            <a:r>
              <a:rPr lang="en-US" dirty="0" smtClean="0">
                <a:solidFill>
                  <a:schemeClr val="tx1"/>
                </a:solidFill>
              </a:rPr>
              <a:t>, we must change the identifier in all places that use it.</a:t>
            </a:r>
          </a:p>
          <a:p>
            <a:endParaRPr lang="en-US" sz="1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>
                <a:solidFill>
                  <a:schemeClr val="tx1"/>
                </a:solidFill>
              </a:rPr>
              <a:t>the receiver process </a:t>
            </a:r>
            <a:r>
              <a:rPr lang="en-US" dirty="0" smtClean="0">
                <a:solidFill>
                  <a:srgbClr val="0000FF"/>
                </a:solidFill>
              </a:rPr>
              <a:t>saves</a:t>
            </a:r>
            <a:r>
              <a:rPr lang="en-US" dirty="0" smtClean="0">
                <a:solidFill>
                  <a:schemeClr val="tx1"/>
                </a:solidFill>
              </a:rPr>
              <a:t> all messages. If sender changes its identifier, receiver must change it in all saved messages.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Passing: </a:t>
            </a:r>
            <a:r>
              <a:rPr lang="en-US" dirty="0" smtClean="0"/>
              <a:t>Indirect </a:t>
            </a:r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Indirect communication: </a:t>
            </a:r>
            <a:r>
              <a:rPr lang="en-US" dirty="0" smtClean="0"/>
              <a:t>processes use mailboxes to send/receive messages:</a:t>
            </a:r>
          </a:p>
          <a:p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send(</a:t>
            </a:r>
            <a:r>
              <a:rPr lang="en-US" dirty="0" err="1" smtClean="0">
                <a:solidFill>
                  <a:srgbClr val="0000FF"/>
                </a:solidFill>
              </a:rPr>
              <a:t>A,message</a:t>
            </a:r>
            <a:r>
              <a:rPr lang="en-US" dirty="0" smtClean="0">
                <a:solidFill>
                  <a:srgbClr val="0000FF"/>
                </a:solidFill>
              </a:rPr>
              <a:t>): </a:t>
            </a:r>
            <a:r>
              <a:rPr lang="en-US" dirty="0" smtClean="0"/>
              <a:t>send message to mailbox A.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receive(</a:t>
            </a:r>
            <a:r>
              <a:rPr lang="en-US" dirty="0" err="1" smtClean="0">
                <a:solidFill>
                  <a:srgbClr val="0000FF"/>
                </a:solidFill>
              </a:rPr>
              <a:t>A,message</a:t>
            </a:r>
            <a:r>
              <a:rPr lang="en-US" dirty="0" smtClean="0">
                <a:solidFill>
                  <a:srgbClr val="0000FF"/>
                </a:solidFill>
              </a:rPr>
              <a:t>): </a:t>
            </a:r>
            <a:r>
              <a:rPr lang="en-US" dirty="0" smtClean="0"/>
              <a:t>receive a message from mailbox A.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There is a link between two processes only if they </a:t>
            </a:r>
            <a:r>
              <a:rPr lang="en-US" dirty="0" smtClean="0">
                <a:solidFill>
                  <a:srgbClr val="0000FF"/>
                </a:solidFill>
              </a:rPr>
              <a:t>share a mailbox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A link may be associated with </a:t>
            </a:r>
            <a:r>
              <a:rPr lang="en-US" dirty="0" smtClean="0">
                <a:solidFill>
                  <a:srgbClr val="0000FF"/>
                </a:solidFill>
              </a:rPr>
              <a:t>more than two processes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Each pair of communicating processes must </a:t>
            </a:r>
            <a:r>
              <a:rPr lang="en-US" dirty="0" smtClean="0">
                <a:solidFill>
                  <a:srgbClr val="0000FF"/>
                </a:solidFill>
              </a:rPr>
              <a:t>share a mailbox</a:t>
            </a:r>
            <a:r>
              <a:rPr lang="en-US" dirty="0" smtClean="0"/>
              <a:t>.</a:t>
            </a:r>
          </a:p>
          <a:p>
            <a:pPr lvl="1"/>
            <a:endParaRPr lang="en-US" sz="100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9375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Passing: Indirect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processes 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and P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 smtClean="0"/>
              <a:t>share </a:t>
            </a:r>
            <a:r>
              <a:rPr lang="en-US" dirty="0"/>
              <a:t>mailbox </a:t>
            </a:r>
            <a:r>
              <a:rPr lang="en-US" dirty="0" smtClean="0"/>
              <a:t>A:</a:t>
            </a:r>
          </a:p>
          <a:p>
            <a:endParaRPr lang="en-US" sz="100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en-US" dirty="0" smtClean="0"/>
              <a:t>places a </a:t>
            </a:r>
            <a:r>
              <a:rPr lang="en-US" dirty="0"/>
              <a:t>message </a:t>
            </a:r>
            <a:r>
              <a:rPr lang="en-US" dirty="0" smtClean="0"/>
              <a:t>into A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Both P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execute receive. Who should get the message</a:t>
            </a:r>
            <a:r>
              <a:rPr lang="en-US" dirty="0" smtClean="0"/>
              <a:t>?</a:t>
            </a:r>
          </a:p>
          <a:p>
            <a:pPr lvl="1"/>
            <a:endParaRPr lang="en-US" sz="100" dirty="0" smtClean="0"/>
          </a:p>
          <a:p>
            <a:pPr lvl="1"/>
            <a:endParaRPr lang="en-US" sz="1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Solutions: </a:t>
            </a:r>
          </a:p>
          <a:p>
            <a:pPr lvl="1"/>
            <a:r>
              <a:rPr lang="en-US" dirty="0" smtClean="0"/>
              <a:t>Restrict one link to at most two processes.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Allow only one process at a time to execute receive.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Select the receiver arbitrarily and notify the sender of the receiver’s id.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Passing: </a:t>
            </a:r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530725"/>
          </a:xfrm>
        </p:spPr>
        <p:txBody>
          <a:bodyPr/>
          <a:lstStyle/>
          <a:p>
            <a:r>
              <a:rPr lang="en-US" dirty="0" smtClean="0"/>
              <a:t>How can we </a:t>
            </a:r>
            <a:r>
              <a:rPr lang="en-US" dirty="0" smtClean="0">
                <a:solidFill>
                  <a:srgbClr val="FF0000"/>
                </a:solidFill>
              </a:rPr>
              <a:t>implement </a:t>
            </a:r>
            <a:r>
              <a:rPr lang="en-US" dirty="0" smtClean="0"/>
              <a:t>send() and receive()?</a:t>
            </a:r>
          </a:p>
          <a:p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Blocking send: </a:t>
            </a:r>
            <a:r>
              <a:rPr lang="en-US" dirty="0" smtClean="0"/>
              <a:t>sender blocks until the receiver gets the message.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Nonblocking</a:t>
            </a:r>
            <a:r>
              <a:rPr lang="en-US" dirty="0" smtClean="0">
                <a:solidFill>
                  <a:srgbClr val="0000FF"/>
                </a:solidFill>
              </a:rPr>
              <a:t> send: </a:t>
            </a:r>
            <a:r>
              <a:rPr lang="en-US" dirty="0" smtClean="0"/>
              <a:t>the sender sends the message and resumes operation.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Blocking receive: </a:t>
            </a:r>
            <a:r>
              <a:rPr lang="en-US" dirty="0" smtClean="0"/>
              <a:t>the receiver blocks until the message is available.</a:t>
            </a:r>
          </a:p>
          <a:p>
            <a:pPr lvl="1"/>
            <a:endParaRPr lang="en-US" sz="100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Nonblocking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receive: </a:t>
            </a:r>
            <a:r>
              <a:rPr lang="en-US" dirty="0" smtClean="0"/>
              <a:t>the receiver retrieves either a valid message or a null.</a:t>
            </a:r>
          </a:p>
        </p:txBody>
      </p:sp>
    </p:spTree>
    <p:extLst>
      <p:ext uri="{BB962C8B-B14F-4D97-AF65-F5344CB8AC3E}">
        <p14:creationId xmlns:p14="http://schemas.microsoft.com/office/powerpoint/2010/main" val="41747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Passing: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530725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0000FF"/>
                </a:solidFill>
              </a:rPr>
              <a:t>both</a:t>
            </a:r>
            <a:r>
              <a:rPr lang="en-US" dirty="0" smtClean="0"/>
              <a:t> send() and receive() are implemented as blocking, we say that there is a </a:t>
            </a:r>
            <a:r>
              <a:rPr lang="en-US" dirty="0" smtClean="0">
                <a:solidFill>
                  <a:srgbClr val="FF0000"/>
                </a:solidFill>
              </a:rPr>
              <a:t>rendezvous</a:t>
            </a:r>
            <a:r>
              <a:rPr lang="en-US" dirty="0" smtClean="0"/>
              <a:t> between the sender and the receiver: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receiver blocks until the message is available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 sender </a:t>
            </a:r>
            <a:r>
              <a:rPr lang="en-US" dirty="0"/>
              <a:t>blocks until the receiver gets the message.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Message Passing: </a:t>
            </a:r>
            <a:r>
              <a:rPr lang="en-US" dirty="0" smtClean="0"/>
              <a:t>Synchronization: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30725"/>
          </a:xfrm>
        </p:spPr>
        <p:txBody>
          <a:bodyPr/>
          <a:lstStyle/>
          <a:p>
            <a:r>
              <a:rPr lang="en-US" dirty="0" smtClean="0"/>
              <a:t>Messages exchanged between processes must be placed in a </a:t>
            </a:r>
            <a:r>
              <a:rPr lang="en-US" dirty="0" smtClean="0">
                <a:solidFill>
                  <a:srgbClr val="0000FF"/>
                </a:solidFill>
              </a:rPr>
              <a:t>temporary queue</a:t>
            </a:r>
            <a:r>
              <a:rPr lang="en-US" dirty="0" smtClean="0"/>
              <a:t>. </a:t>
            </a:r>
          </a:p>
          <a:p>
            <a:endParaRPr lang="en-US" sz="400" dirty="0"/>
          </a:p>
          <a:p>
            <a:pPr lvl="1"/>
            <a:r>
              <a:rPr lang="en-US" dirty="0" smtClean="0"/>
              <a:t>Question: how do we implement such queue?</a:t>
            </a:r>
          </a:p>
          <a:p>
            <a:endParaRPr lang="en-US" sz="100" dirty="0" smtClean="0"/>
          </a:p>
          <a:p>
            <a:endParaRPr lang="en-US" sz="100" dirty="0"/>
          </a:p>
          <a:p>
            <a:endParaRPr lang="en-US" sz="100" dirty="0" smtClean="0"/>
          </a:p>
          <a:p>
            <a:endParaRPr lang="en-US" sz="100" dirty="0"/>
          </a:p>
          <a:p>
            <a:endParaRPr lang="en-US" sz="100" dirty="0" smtClean="0"/>
          </a:p>
          <a:p>
            <a:endParaRPr lang="en-US" sz="100" dirty="0" smtClean="0"/>
          </a:p>
          <a:p>
            <a:endParaRPr lang="en-US" sz="1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Implementing a queue: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Zero capacity (no buffering): </a:t>
            </a:r>
            <a:r>
              <a:rPr lang="en-US" dirty="0" smtClean="0"/>
              <a:t>the queue has a maximum length of </a:t>
            </a:r>
            <a:r>
              <a:rPr lang="en-US" dirty="0" smtClean="0">
                <a:solidFill>
                  <a:srgbClr val="0000FF"/>
                </a:solidFill>
              </a:rPr>
              <a:t>zero</a:t>
            </a:r>
            <a:r>
              <a:rPr lang="en-US" dirty="0" smtClean="0"/>
              <a:t>; the sender must </a:t>
            </a:r>
            <a:r>
              <a:rPr lang="en-US" dirty="0" smtClean="0">
                <a:solidFill>
                  <a:srgbClr val="0000FF"/>
                </a:solidFill>
              </a:rPr>
              <a:t>block</a:t>
            </a:r>
            <a:r>
              <a:rPr lang="en-US" dirty="0" smtClean="0"/>
              <a:t> until the message is received.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Bounded capacity: </a:t>
            </a:r>
            <a:r>
              <a:rPr lang="en-US" dirty="0" smtClean="0"/>
              <a:t>the queue has a </a:t>
            </a:r>
            <a:r>
              <a:rPr lang="en-US" dirty="0" smtClean="0">
                <a:solidFill>
                  <a:srgbClr val="0000FF"/>
                </a:solidFill>
              </a:rPr>
              <a:t>finite capacity</a:t>
            </a:r>
            <a:r>
              <a:rPr lang="en-US" dirty="0" smtClean="0"/>
              <a:t>. When the capacity is </a:t>
            </a:r>
            <a:r>
              <a:rPr lang="en-US" dirty="0" smtClean="0">
                <a:solidFill>
                  <a:srgbClr val="0000FF"/>
                </a:solidFill>
              </a:rPr>
              <a:t>exceeded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0000FF"/>
                </a:solidFill>
              </a:rPr>
              <a:t>sender blocks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Unbounded capacity: any number </a:t>
            </a:r>
            <a:r>
              <a:rPr lang="en-US" dirty="0" smtClean="0"/>
              <a:t>of messages can be placed in the queue; the sender </a:t>
            </a:r>
            <a:r>
              <a:rPr lang="en-US" dirty="0" smtClean="0">
                <a:solidFill>
                  <a:srgbClr val="0000FF"/>
                </a:solidFill>
              </a:rPr>
              <a:t>never blocks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9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1139825"/>
          </a:xfrm>
        </p:spPr>
        <p:txBody>
          <a:bodyPr/>
          <a:lstStyle/>
          <a:p>
            <a:r>
              <a:rPr lang="en-US" dirty="0"/>
              <a:t>Operations on Processes</a:t>
            </a:r>
            <a:r>
              <a:rPr lang="en-US" dirty="0" smtClean="0"/>
              <a:t>:</a:t>
            </a:r>
            <a:r>
              <a:rPr lang="en-US" dirty="0"/>
              <a:t> Process Creation in </a:t>
            </a:r>
            <a:r>
              <a:rPr lang="en-US" dirty="0" smtClean="0"/>
              <a:t>Unix/Linux: exec()/wait()/exit()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xec(…): </a:t>
            </a:r>
            <a:r>
              <a:rPr lang="en-US" dirty="0" smtClean="0"/>
              <a:t>replaces the </a:t>
            </a:r>
            <a:r>
              <a:rPr lang="en-US" dirty="0" smtClean="0">
                <a:solidFill>
                  <a:srgbClr val="0000FF"/>
                </a:solidFill>
              </a:rPr>
              <a:t>program</a:t>
            </a:r>
            <a:r>
              <a:rPr lang="en-US" dirty="0" smtClean="0"/>
              <a:t> of the caller process with a </a:t>
            </a:r>
            <a:r>
              <a:rPr lang="en-US" dirty="0" smtClean="0">
                <a:solidFill>
                  <a:srgbClr val="0000FF"/>
                </a:solidFill>
              </a:rPr>
              <a:t>new program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ait(…):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waits</a:t>
            </a:r>
            <a:r>
              <a:rPr lang="en-US" dirty="0" smtClean="0"/>
              <a:t> until the child terminates. 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exit(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exitcode</a:t>
            </a:r>
            <a:r>
              <a:rPr lang="en-US" dirty="0" smtClean="0">
                <a:solidFill>
                  <a:srgbClr val="FF0000"/>
                </a:solidFill>
              </a:rPr>
              <a:t>): </a:t>
            </a:r>
            <a:r>
              <a:rPr lang="en-US" dirty="0" smtClean="0">
                <a:solidFill>
                  <a:srgbClr val="0000FF"/>
                </a:solidFill>
              </a:rPr>
              <a:t>terminates</a:t>
            </a:r>
            <a:r>
              <a:rPr lang="en-US" dirty="0" smtClean="0"/>
              <a:t> the caller process with the specified exit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571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  <a:r>
              <a:rPr lang="en-US" dirty="0" smtClean="0"/>
              <a:t>: IPC examples: System V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allocates a shared memory region using </a:t>
            </a:r>
            <a:r>
              <a:rPr lang="en-US" dirty="0" err="1" smtClean="0">
                <a:solidFill>
                  <a:srgbClr val="0000FF"/>
                </a:solidFill>
              </a:rPr>
              <a:t>shmget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(i.e. </a:t>
            </a:r>
            <a:r>
              <a:rPr lang="en-US" dirty="0" err="1" smtClean="0"/>
              <a:t>SHared</a:t>
            </a:r>
            <a:r>
              <a:rPr lang="en-US" dirty="0" smtClean="0"/>
              <a:t> </a:t>
            </a:r>
            <a:r>
              <a:rPr lang="en-US" dirty="0" err="1" smtClean="0"/>
              <a:t>MEmory</a:t>
            </a:r>
            <a:r>
              <a:rPr lang="en-US" dirty="0" smtClean="0"/>
              <a:t> GET) system call:</a:t>
            </a:r>
          </a:p>
          <a:p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segment_id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shmget</a:t>
            </a:r>
            <a:r>
              <a:rPr lang="en-US" dirty="0" smtClean="0">
                <a:solidFill>
                  <a:srgbClr val="FF0000"/>
                </a:solidFill>
              </a:rPr>
              <a:t>(key, size, S_IRUSR | S_IWUSR)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err="1" smtClean="0">
                <a:solidFill>
                  <a:srgbClr val="0000FF"/>
                </a:solidFill>
              </a:rPr>
              <a:t>segment_id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</a:p>
          <a:p>
            <a:pPr lvl="3"/>
            <a:r>
              <a:rPr lang="en-US" dirty="0" smtClean="0"/>
              <a:t>On success,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unique identifier </a:t>
            </a:r>
            <a:r>
              <a:rPr lang="en-US" dirty="0" smtClean="0"/>
              <a:t>of the shared memory segment, or</a:t>
            </a:r>
          </a:p>
          <a:p>
            <a:pPr lvl="3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-1 </a:t>
            </a:r>
            <a:r>
              <a:rPr lang="en-US" dirty="0" smtClean="0"/>
              <a:t>in case of error.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key: </a:t>
            </a:r>
            <a:r>
              <a:rPr lang="en-US" dirty="0" smtClean="0">
                <a:solidFill>
                  <a:srgbClr val="7030A0"/>
                </a:solidFill>
              </a:rPr>
              <a:t>a key</a:t>
            </a:r>
            <a:r>
              <a:rPr lang="en-US" dirty="0" smtClean="0"/>
              <a:t> associated with the shared memory segment.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size: </a:t>
            </a:r>
            <a:r>
              <a:rPr lang="en-US" dirty="0" smtClean="0"/>
              <a:t>how much memory to allocate?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>
                <a:solidFill>
                  <a:srgbClr val="0000FF"/>
                </a:solidFill>
              </a:rPr>
              <a:t>S_IRUSR | </a:t>
            </a:r>
            <a:r>
              <a:rPr lang="en-US" dirty="0" smtClean="0">
                <a:solidFill>
                  <a:srgbClr val="0000FF"/>
                </a:solidFill>
              </a:rPr>
              <a:t>S_IWUSR flags: </a:t>
            </a:r>
            <a:r>
              <a:rPr lang="en-US" dirty="0" smtClean="0"/>
              <a:t>the memory is both readable and writable.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/>
              <a:t>Other possible flags:</a:t>
            </a:r>
          </a:p>
          <a:p>
            <a:pPr lvl="2"/>
            <a:endParaRPr lang="en-US" sz="400" dirty="0" smtClean="0"/>
          </a:p>
          <a:p>
            <a:pPr lvl="3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IPC_CREAT: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create a memory segment with key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if the segment does not exist.</a:t>
            </a:r>
          </a:p>
          <a:p>
            <a:pPr lvl="3"/>
            <a:endParaRPr lang="en-US" sz="400" dirty="0" smtClean="0"/>
          </a:p>
          <a:p>
            <a:pPr lvl="2"/>
            <a:endParaRPr lang="en-US" sz="400" dirty="0" smtClean="0"/>
          </a:p>
          <a:p>
            <a:pPr lvl="3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IPC_EXCL:</a:t>
            </a:r>
            <a:r>
              <a:rPr lang="en-US" dirty="0" smtClean="0"/>
              <a:t> exit with an error if IPC_CREAT flag is specified but the segment with key </a:t>
            </a:r>
            <a:r>
              <a:rPr lang="en-US" dirty="0" err="1" smtClean="0"/>
              <a:t>key</a:t>
            </a:r>
            <a:r>
              <a:rPr lang="en-US" dirty="0" smtClean="0"/>
              <a:t> already exists.</a:t>
            </a:r>
          </a:p>
          <a:p>
            <a:pPr marL="828503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2571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  <a:r>
              <a:rPr lang="en-US" dirty="0" smtClean="0"/>
              <a:t>: IPC examples: System V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4530725"/>
          </a:xfrm>
        </p:spPr>
        <p:txBody>
          <a:bodyPr/>
          <a:lstStyle/>
          <a:p>
            <a:r>
              <a:rPr lang="en-US" dirty="0" smtClean="0"/>
              <a:t>Accessing a shared memory region:</a:t>
            </a:r>
          </a:p>
          <a:p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shared_memory</a:t>
            </a:r>
            <a:r>
              <a:rPr lang="en-US" dirty="0" smtClean="0">
                <a:solidFill>
                  <a:srgbClr val="FF0000"/>
                </a:solidFill>
              </a:rPr>
              <a:t> = (char*)</a:t>
            </a:r>
            <a:r>
              <a:rPr lang="en-US" dirty="0" err="1">
                <a:solidFill>
                  <a:srgbClr val="FF0000"/>
                </a:solidFill>
              </a:rPr>
              <a:t>shmat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segment_id</a:t>
            </a:r>
            <a:r>
              <a:rPr lang="en-US" dirty="0" smtClean="0">
                <a:solidFill>
                  <a:srgbClr val="FF0000"/>
                </a:solidFill>
              </a:rPr>
              <a:t>, NULL,0);</a:t>
            </a:r>
          </a:p>
          <a:p>
            <a:pPr lvl="1"/>
            <a:endParaRPr lang="en-US" sz="100" dirty="0" smtClean="0">
              <a:solidFill>
                <a:srgbClr val="FF0000"/>
              </a:solidFill>
            </a:endParaRPr>
          </a:p>
          <a:p>
            <a:pPr lvl="1"/>
            <a:endParaRPr lang="en-US" sz="100" dirty="0" smtClean="0">
              <a:solidFill>
                <a:srgbClr val="FF0000"/>
              </a:solidFill>
            </a:endParaRPr>
          </a:p>
          <a:p>
            <a:pPr lvl="2"/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egment_id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the segment id to attach to local memory.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shared_memory</a:t>
            </a:r>
            <a:r>
              <a:rPr lang="en-US" dirty="0" smtClean="0">
                <a:solidFill>
                  <a:schemeClr val="tx1"/>
                </a:solidFill>
              </a:rPr>
              <a:t>: a pointer to the beginning of the shared memory segment.</a:t>
            </a:r>
          </a:p>
          <a:p>
            <a:pPr marL="828503" lvl="2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1" y="33655"/>
            <a:ext cx="8534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" y="990600"/>
            <a:ext cx="910971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P</a:t>
            </a:r>
            <a:r>
              <a:rPr lang="en-US" dirty="0" smtClean="0"/>
              <a:t>rocesses P</a:t>
            </a:r>
            <a:r>
              <a:rPr lang="en-US" baseline="-25000" dirty="0" smtClean="0"/>
              <a:t>1</a:t>
            </a:r>
            <a:r>
              <a:rPr lang="en-US" dirty="0" smtClean="0"/>
              <a:t> and P</a:t>
            </a:r>
            <a:r>
              <a:rPr lang="en-US" baseline="-25000" dirty="0" smtClean="0"/>
              <a:t>2</a:t>
            </a:r>
            <a:r>
              <a:rPr lang="en-US" dirty="0" smtClean="0"/>
              <a:t> wish to communicate using shared memory. Assume that we want P</a:t>
            </a:r>
            <a:r>
              <a:rPr lang="en-US" baseline="-25000" dirty="0" smtClean="0"/>
              <a:t>1</a:t>
            </a:r>
            <a:r>
              <a:rPr lang="en-US" dirty="0" smtClean="0"/>
              <a:t> to be responsible for allocating the shared memory segment.</a:t>
            </a:r>
          </a:p>
          <a:p>
            <a:r>
              <a:rPr lang="en-US" sz="400" dirty="0" smtClean="0"/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</a:p>
          <a:p>
            <a:pPr lvl="1"/>
            <a:endParaRPr lang="en-US" sz="400" dirty="0" smtClean="0"/>
          </a:p>
          <a:p>
            <a:pPr lvl="1"/>
            <a:endParaRPr lang="en-US" sz="400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Step 1: </a:t>
            </a:r>
            <a:r>
              <a:rPr lang="en-US" dirty="0" smtClean="0"/>
              <a:t>Create a shared memory region by invoking </a:t>
            </a:r>
            <a:r>
              <a:rPr lang="en-US" dirty="0" err="1" smtClean="0"/>
              <a:t>shmget</a:t>
            </a:r>
            <a:r>
              <a:rPr lang="en-US" dirty="0" smtClean="0"/>
              <a:t>() with key parameter of 123 and flag IPC_CREAT.</a:t>
            </a:r>
          </a:p>
          <a:p>
            <a:pPr lvl="2"/>
            <a:endParaRPr lang="en-US" sz="400" dirty="0" smtClean="0"/>
          </a:p>
          <a:p>
            <a:pPr lvl="2"/>
            <a:endParaRPr lang="en-US" sz="400" dirty="0"/>
          </a:p>
          <a:p>
            <a:pPr lvl="2"/>
            <a:endParaRPr lang="en-US" sz="400" dirty="0" smtClean="0"/>
          </a:p>
          <a:p>
            <a:pPr lvl="3"/>
            <a:r>
              <a:rPr lang="en-US" dirty="0" smtClean="0"/>
              <a:t>OS sees there is no shared memory region with key 123 and sees IPC_CREAT flag, so it allocates a new memory segment with key 123.</a:t>
            </a:r>
          </a:p>
          <a:p>
            <a:pPr lvl="3"/>
            <a:r>
              <a:rPr lang="en-US" sz="400" dirty="0" smtClean="0"/>
              <a:t> </a:t>
            </a:r>
          </a:p>
          <a:p>
            <a:pPr lvl="2"/>
            <a:endParaRPr lang="en-US" sz="400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Step 2: </a:t>
            </a:r>
            <a:r>
              <a:rPr lang="en-US" dirty="0" smtClean="0"/>
              <a:t>Attach the allocated region by invoking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shmat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dirty="0" smtClean="0"/>
              <a:t>with segment id returned by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shmget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dirty="0" smtClean="0"/>
              <a:t>(in prev. step) as a parameter.</a:t>
            </a:r>
          </a:p>
          <a:p>
            <a:pPr lvl="2"/>
            <a:endParaRPr lang="en-US" sz="400" dirty="0" smtClean="0"/>
          </a:p>
          <a:p>
            <a:pPr lvl="2"/>
            <a:endParaRPr lang="en-US" sz="400" dirty="0"/>
          </a:p>
          <a:p>
            <a:pPr lvl="2"/>
            <a:endParaRPr lang="en-US" sz="400" dirty="0" smtClean="0"/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Step 3: </a:t>
            </a:r>
            <a:r>
              <a:rPr lang="en-US" dirty="0" smtClean="0"/>
              <a:t>Access shared memory through the pointer returned by </a:t>
            </a:r>
            <a:r>
              <a:rPr lang="en-US" dirty="0" err="1" smtClean="0"/>
              <a:t>shmat</a:t>
            </a:r>
            <a:r>
              <a:rPr lang="en-US" dirty="0" smtClean="0"/>
              <a:t>().</a:t>
            </a:r>
          </a:p>
          <a:p>
            <a:pPr lvl="2"/>
            <a:endParaRPr lang="en-US" sz="300" dirty="0" smtClean="0"/>
          </a:p>
          <a:p>
            <a:pPr lvl="2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follows the same steps as process 1, except:</a:t>
            </a:r>
          </a:p>
          <a:p>
            <a:pPr lvl="1"/>
            <a:endParaRPr lang="en-US" sz="200" dirty="0" smtClean="0"/>
          </a:p>
          <a:p>
            <a:pPr lvl="2"/>
            <a:r>
              <a:rPr lang="en-US" dirty="0" smtClean="0"/>
              <a:t>In step 1, </a:t>
            </a:r>
            <a:r>
              <a:rPr lang="en-US" dirty="0" smtClean="0">
                <a:solidFill>
                  <a:srgbClr val="7030A0"/>
                </a:solidFill>
              </a:rPr>
              <a:t>no new memory region will be allocated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shmget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dirty="0" smtClean="0"/>
              <a:t>will return the segment ID of the region previously allocated by process 1 (OS knows that process 1 means that region, because process 2 invokes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shmget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dirty="0" smtClean="0"/>
              <a:t>with the same key as process 1).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5403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4"/>
            <a:ext cx="82296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7469"/>
            <a:ext cx="8610600" cy="453072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Problem: </a:t>
            </a:r>
            <a:r>
              <a:rPr lang="en-US" dirty="0" smtClean="0">
                <a:solidFill>
                  <a:schemeClr val="tx1"/>
                </a:solidFill>
              </a:rPr>
              <a:t>how can we ensure that both communicating processes know the key of the shared memory segment?</a:t>
            </a:r>
          </a:p>
          <a:p>
            <a:endParaRPr lang="en-US" sz="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Solution: </a:t>
            </a:r>
            <a:r>
              <a:rPr lang="en-US" dirty="0" smtClean="0">
                <a:solidFill>
                  <a:schemeClr val="tx1"/>
                </a:solidFill>
              </a:rPr>
              <a:t>Both processes call </a:t>
            </a:r>
            <a:r>
              <a:rPr lang="en-US" dirty="0" err="1" smtClean="0">
                <a:solidFill>
                  <a:srgbClr val="0000FF"/>
                </a:solidFill>
              </a:rPr>
              <a:t>ftok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function with the same arguments: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key_t</a:t>
            </a:r>
            <a:r>
              <a:rPr lang="en-US" dirty="0">
                <a:solidFill>
                  <a:srgbClr val="0000FF"/>
                </a:solidFill>
              </a:rPr>
              <a:t> key = </a:t>
            </a:r>
            <a:r>
              <a:rPr lang="en-US" dirty="0" err="1">
                <a:solidFill>
                  <a:srgbClr val="0000FF"/>
                </a:solidFill>
              </a:rPr>
              <a:t>ftok</a:t>
            </a:r>
            <a:r>
              <a:rPr lang="en-US" dirty="0">
                <a:solidFill>
                  <a:srgbClr val="0000FF"/>
                </a:solidFill>
              </a:rPr>
              <a:t>("/bin/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", 'b');</a:t>
            </a:r>
          </a:p>
          <a:p>
            <a:pPr lvl="1"/>
            <a:endParaRPr lang="en-US" sz="100" dirty="0"/>
          </a:p>
          <a:p>
            <a:pPr lvl="2"/>
            <a:r>
              <a:rPr lang="en-US" dirty="0" smtClean="0"/>
              <a:t>Generates </a:t>
            </a:r>
            <a:r>
              <a:rPr lang="en-US" dirty="0"/>
              <a:t>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key </a:t>
            </a:r>
            <a:r>
              <a:rPr lang="en-US" dirty="0"/>
              <a:t>based on the random path 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“/bin/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</a:t>
            </a:r>
            <a:r>
              <a:rPr lang="en-US" dirty="0"/>
              <a:t>and a random character 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‘b’.</a:t>
            </a:r>
          </a:p>
          <a:p>
            <a:pPr lvl="2"/>
            <a:endParaRPr lang="en-US" sz="1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Given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 path and character</a:t>
            </a:r>
            <a:r>
              <a:rPr lang="en-US" dirty="0">
                <a:solidFill>
                  <a:schemeClr val="tx1"/>
                </a:solidFill>
              </a:rPr>
              <a:t>, will always generate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same key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828503" lvl="2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90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</a:t>
            </a:r>
            <a:r>
              <a:rPr lang="en-US" dirty="0" smtClean="0"/>
              <a:t>System V Shared </a:t>
            </a:r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Writing to shared memory:</a:t>
            </a:r>
          </a:p>
          <a:p>
            <a:endParaRPr lang="en-US" sz="400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dirty="0" err="1" smtClean="0"/>
              <a:t>shared_memory</a:t>
            </a:r>
            <a:r>
              <a:rPr lang="en-US" dirty="0" smtClean="0"/>
              <a:t>, “Hello world”);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Detaching shared memory:</a:t>
            </a:r>
          </a:p>
          <a:p>
            <a:endParaRPr lang="en-US" sz="400" dirty="0" smtClean="0"/>
          </a:p>
          <a:p>
            <a:pPr lvl="1"/>
            <a:r>
              <a:rPr lang="en-US" dirty="0" err="1" smtClean="0"/>
              <a:t>shmdt</a:t>
            </a:r>
            <a:r>
              <a:rPr lang="en-US" dirty="0" smtClean="0"/>
              <a:t>(</a:t>
            </a:r>
            <a:r>
              <a:rPr lang="en-US" dirty="0" err="1" smtClean="0"/>
              <a:t>shared_memory</a:t>
            </a:r>
            <a:r>
              <a:rPr lang="en-US" dirty="0" smtClean="0"/>
              <a:t>);</a:t>
            </a:r>
          </a:p>
          <a:p>
            <a:pPr lvl="1"/>
            <a:endParaRPr lang="en-US" sz="400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Deallocating</a:t>
            </a:r>
            <a:r>
              <a:rPr lang="en-US" dirty="0" smtClean="0">
                <a:solidFill>
                  <a:srgbClr val="FF0000"/>
                </a:solidFill>
              </a:rPr>
              <a:t> shared memory segment: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shmctl</a:t>
            </a:r>
            <a:r>
              <a:rPr lang="en-US" dirty="0" smtClean="0"/>
              <a:t>(</a:t>
            </a:r>
            <a:r>
              <a:rPr lang="en-US" dirty="0" err="1" smtClean="0"/>
              <a:t>segment_id</a:t>
            </a:r>
            <a:r>
              <a:rPr lang="en-US" dirty="0" smtClean="0"/>
              <a:t>, IPC_RMID,…);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</a:t>
            </a:r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 Sender: </a:t>
            </a:r>
            <a:r>
              <a:rPr lang="en-US" dirty="0" smtClean="0"/>
              <a:t>Set up a message queue</a:t>
            </a:r>
          </a:p>
          <a:p>
            <a:endParaRPr lang="en-US" sz="100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 err="1" smtClean="0">
                <a:solidFill>
                  <a:srgbClr val="0000FF"/>
                </a:solidFill>
              </a:rPr>
              <a:t>key_t</a:t>
            </a:r>
            <a:r>
              <a:rPr lang="en-US" dirty="0" smtClean="0">
                <a:solidFill>
                  <a:srgbClr val="0000FF"/>
                </a:solidFill>
              </a:rPr>
              <a:t> key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err="1">
                <a:solidFill>
                  <a:srgbClr val="0000FF"/>
                </a:solidFill>
              </a:rPr>
              <a:t>ftok</a:t>
            </a:r>
            <a:r>
              <a:rPr lang="en-US" dirty="0" smtClean="0">
                <a:solidFill>
                  <a:srgbClr val="0000FF"/>
                </a:solidFill>
              </a:rPr>
              <a:t>("/bin/</a:t>
            </a:r>
            <a:r>
              <a:rPr lang="en-US" dirty="0" err="1" smtClean="0">
                <a:solidFill>
                  <a:srgbClr val="0000FF"/>
                </a:solidFill>
              </a:rPr>
              <a:t>ls</a:t>
            </a:r>
            <a:r>
              <a:rPr lang="en-US" dirty="0" smtClean="0">
                <a:solidFill>
                  <a:srgbClr val="0000FF"/>
                </a:solidFill>
              </a:rPr>
              <a:t>", </a:t>
            </a:r>
            <a:r>
              <a:rPr lang="en-US" dirty="0">
                <a:solidFill>
                  <a:srgbClr val="0000FF"/>
                </a:solidFill>
              </a:rPr>
              <a:t>'b</a:t>
            </a:r>
            <a:r>
              <a:rPr lang="en-US" dirty="0" smtClean="0">
                <a:solidFill>
                  <a:srgbClr val="0000FF"/>
                </a:solidFill>
              </a:rPr>
              <a:t>');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smtClean="0"/>
              <a:t>Generate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unique key </a:t>
            </a:r>
            <a:r>
              <a:rPr lang="en-US" dirty="0" smtClean="0"/>
              <a:t>based on the random path e.g.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“/bin/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” </a:t>
            </a:r>
            <a:r>
              <a:rPr lang="en-US" dirty="0" smtClean="0"/>
              <a:t>and a random character e.g.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‘b’.</a:t>
            </a:r>
          </a:p>
          <a:p>
            <a:pPr lvl="2"/>
            <a:endParaRPr lang="en-US" sz="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Given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same path and character</a:t>
            </a:r>
            <a:r>
              <a:rPr lang="en-US" dirty="0" smtClean="0">
                <a:solidFill>
                  <a:schemeClr val="tx1"/>
                </a:solidFill>
              </a:rPr>
              <a:t>, will always generate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same key.</a:t>
            </a:r>
          </a:p>
          <a:p>
            <a:pPr lvl="2"/>
            <a:endParaRPr lang="en-US" sz="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sz="1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 b.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msqid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err="1">
                <a:solidFill>
                  <a:srgbClr val="0000FF"/>
                </a:solidFill>
              </a:rPr>
              <a:t>msgget</a:t>
            </a:r>
            <a:r>
              <a:rPr lang="en-US" dirty="0">
                <a:solidFill>
                  <a:srgbClr val="0000FF"/>
                </a:solidFill>
              </a:rPr>
              <a:t>(key, 0666 | IPC_CREAT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smtClean="0"/>
              <a:t> Create a message queue with key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US" dirty="0" smtClean="0"/>
              <a:t>.</a:t>
            </a:r>
          </a:p>
          <a:p>
            <a:pPr lvl="2"/>
            <a:endParaRPr lang="en-US" sz="100" dirty="0" smtClean="0"/>
          </a:p>
          <a:p>
            <a:pPr lvl="2"/>
            <a:r>
              <a:rPr lang="en-US" dirty="0" smtClean="0"/>
              <a:t> If the queue does not exist,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then create it </a:t>
            </a:r>
            <a:r>
              <a:rPr lang="en-US" dirty="0" smtClean="0"/>
              <a:t>(IPC_CREAT flag).</a:t>
            </a:r>
          </a:p>
          <a:p>
            <a:pPr lvl="2"/>
            <a:endParaRPr lang="en-US" sz="100" dirty="0" smtClean="0"/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0666</a:t>
            </a:r>
            <a:r>
              <a:rPr lang="en-US" dirty="0" smtClean="0"/>
              <a:t> specifies permissions to access the queue. </a:t>
            </a:r>
          </a:p>
          <a:p>
            <a:pPr lvl="2"/>
            <a:endParaRPr lang="en-US" sz="100" dirty="0" smtClean="0"/>
          </a:p>
          <a:p>
            <a:pPr lvl="2"/>
            <a:r>
              <a:rPr lang="en-US" dirty="0" smtClean="0"/>
              <a:t> Returns the id of the created queue. </a:t>
            </a:r>
          </a:p>
        </p:txBody>
      </p:sp>
    </p:spTree>
    <p:extLst>
      <p:ext uri="{BB962C8B-B14F-4D97-AF65-F5344CB8AC3E}">
        <p14:creationId xmlns:p14="http://schemas.microsoft.com/office/powerpoint/2010/main" val="4541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265239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Message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Sender: </a:t>
            </a:r>
            <a:r>
              <a:rPr lang="en-US" dirty="0" smtClean="0"/>
              <a:t>initialize the message:</a:t>
            </a:r>
          </a:p>
          <a:p>
            <a:endParaRPr lang="en-US" sz="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Message structure: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942" y="2057400"/>
            <a:ext cx="77034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/* Message Buffer */</a:t>
            </a:r>
          </a:p>
          <a:p>
            <a:r>
              <a:rPr lang="en-US" dirty="0" err="1">
                <a:solidFill>
                  <a:srgbClr val="0000FF"/>
                </a:solidFill>
              </a:rPr>
              <a:t>struct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msgBuff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/* All message buffers must start with this long.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*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It's used by the receiver for message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selection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    * Later slides.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*/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mtype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/* The actual data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 want to send */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data[100];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/* Create a message.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must be a positive value  */</a:t>
            </a:r>
          </a:p>
          <a:p>
            <a:r>
              <a:rPr lang="en-US" dirty="0" err="1" smtClean="0"/>
              <a:t>msgBuff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;                                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//Declare the message</a:t>
            </a:r>
          </a:p>
          <a:p>
            <a:r>
              <a:rPr lang="en-US" dirty="0" err="1" smtClean="0"/>
              <a:t>msg.mtype</a:t>
            </a:r>
            <a:r>
              <a:rPr lang="en-US" dirty="0" smtClean="0"/>
              <a:t> = 2;                               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//Set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mtype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s</a:t>
            </a:r>
            <a:r>
              <a:rPr lang="en-US" dirty="0" err="1" smtClean="0"/>
              <a:t>trncpy</a:t>
            </a:r>
            <a:r>
              <a:rPr lang="en-US" dirty="0" smtClean="0"/>
              <a:t>(</a:t>
            </a:r>
            <a:r>
              <a:rPr lang="en-US" dirty="0" err="1" smtClean="0"/>
              <a:t>msg.data</a:t>
            </a:r>
            <a:r>
              <a:rPr lang="en-US" dirty="0" smtClean="0"/>
              <a:t>, “Hello World”, 12);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// Set the payload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0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4"/>
            <a:ext cx="86868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Message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Sender: </a:t>
            </a:r>
            <a:r>
              <a:rPr lang="en-US" dirty="0" smtClean="0"/>
              <a:t>place the message into the queue:</a:t>
            </a:r>
          </a:p>
          <a:p>
            <a:endParaRPr lang="en-US" sz="100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msgsnd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msqid</a:t>
            </a:r>
            <a:r>
              <a:rPr lang="en-US" dirty="0">
                <a:solidFill>
                  <a:srgbClr val="0000FF"/>
                </a:solidFill>
              </a:rPr>
              <a:t>, &amp;</a:t>
            </a:r>
            <a:r>
              <a:rPr lang="en-US" dirty="0" err="1">
                <a:solidFill>
                  <a:srgbClr val="0000FF"/>
                </a:solidFill>
              </a:rPr>
              <a:t>msg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msgBuff</a:t>
            </a:r>
            <a:r>
              <a:rPr lang="en-US" dirty="0">
                <a:solidFill>
                  <a:srgbClr val="0000FF"/>
                </a:solidFill>
              </a:rPr>
              <a:t>) -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(long), 0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1"/>
            <a:endParaRPr lang="en-US" sz="100" dirty="0" smtClean="0">
              <a:solidFill>
                <a:srgbClr val="0000FF"/>
              </a:solidFill>
            </a:endParaRPr>
          </a:p>
          <a:p>
            <a:pPr lvl="2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sqid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the id of the message queue into which to place a message.</a:t>
            </a:r>
          </a:p>
          <a:p>
            <a:pPr lvl="2"/>
            <a:endParaRPr lang="en-US" sz="100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sg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the message to send</a:t>
            </a:r>
          </a:p>
          <a:p>
            <a:pPr lvl="2"/>
            <a:endParaRPr lang="en-US" sz="100" dirty="0" smtClean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msgBuff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(long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): </a:t>
            </a:r>
            <a:r>
              <a:rPr lang="en-US" dirty="0" smtClean="0">
                <a:solidFill>
                  <a:schemeClr val="tx1"/>
                </a:solidFill>
              </a:rPr>
              <a:t>the size of the payload (i.e. total message size – the size of </a:t>
            </a:r>
            <a:r>
              <a:rPr lang="en-US" dirty="0" err="1" smtClean="0">
                <a:solidFill>
                  <a:schemeClr val="tx1"/>
                </a:solidFill>
              </a:rPr>
              <a:t>mtype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/>
            <a:endParaRPr lang="en-US" sz="1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0: </a:t>
            </a:r>
            <a:r>
              <a:rPr lang="en-US" dirty="0" smtClean="0">
                <a:solidFill>
                  <a:schemeClr val="tx1"/>
                </a:solidFill>
              </a:rPr>
              <a:t>miscellaneous flags (can leave as 0).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Message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Receiver: </a:t>
            </a:r>
            <a:r>
              <a:rPr lang="en-US" dirty="0" smtClean="0"/>
              <a:t>connect to the queue previously set up by the sender.</a:t>
            </a:r>
          </a:p>
          <a:p>
            <a:endParaRPr lang="en-US" sz="400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a. </a:t>
            </a:r>
            <a:r>
              <a:rPr lang="en-US" dirty="0" err="1">
                <a:solidFill>
                  <a:srgbClr val="0000FF"/>
                </a:solidFill>
              </a:rPr>
              <a:t>key_t</a:t>
            </a:r>
            <a:r>
              <a:rPr lang="en-US" dirty="0">
                <a:solidFill>
                  <a:srgbClr val="0000FF"/>
                </a:solidFill>
              </a:rPr>
              <a:t> key = </a:t>
            </a:r>
            <a:r>
              <a:rPr lang="en-US" dirty="0" err="1">
                <a:solidFill>
                  <a:srgbClr val="0000FF"/>
                </a:solidFill>
              </a:rPr>
              <a:t>ftok</a:t>
            </a:r>
            <a:r>
              <a:rPr lang="en-US" dirty="0">
                <a:solidFill>
                  <a:srgbClr val="0000FF"/>
                </a:solidFill>
              </a:rPr>
              <a:t>("/bin/</a:t>
            </a:r>
            <a:r>
              <a:rPr lang="en-US" dirty="0" err="1">
                <a:solidFill>
                  <a:srgbClr val="0000FF"/>
                </a:solidFill>
              </a:rPr>
              <a:t>ls</a:t>
            </a:r>
            <a:r>
              <a:rPr lang="en-US" dirty="0">
                <a:solidFill>
                  <a:srgbClr val="0000FF"/>
                </a:solidFill>
              </a:rPr>
              <a:t>", 'b</a:t>
            </a:r>
            <a:r>
              <a:rPr lang="en-US" dirty="0" smtClean="0">
                <a:solidFill>
                  <a:srgbClr val="0000FF"/>
                </a:solidFill>
              </a:rPr>
              <a:t>');</a:t>
            </a:r>
          </a:p>
          <a:p>
            <a:pPr lvl="1"/>
            <a:endParaRPr lang="en-US" sz="400" dirty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Identical to the sender.</a:t>
            </a:r>
          </a:p>
          <a:p>
            <a:pPr lvl="2"/>
            <a:endParaRPr lang="en-US" sz="400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msqid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msgget</a:t>
            </a:r>
            <a:r>
              <a:rPr lang="en-US" dirty="0">
                <a:solidFill>
                  <a:srgbClr val="0000FF"/>
                </a:solidFill>
              </a:rPr>
              <a:t>(key, </a:t>
            </a:r>
            <a:r>
              <a:rPr lang="en-US" dirty="0" smtClean="0">
                <a:solidFill>
                  <a:srgbClr val="0000FF"/>
                </a:solidFill>
              </a:rPr>
              <a:t>0666);</a:t>
            </a:r>
          </a:p>
          <a:p>
            <a:pPr lvl="1"/>
            <a:endParaRPr lang="en-US" sz="400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Get the id of the message queue associated with key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 NOT create </a:t>
            </a:r>
            <a:r>
              <a:rPr lang="en-US" dirty="0" smtClean="0">
                <a:solidFill>
                  <a:schemeClr val="tx1"/>
                </a:solidFill>
              </a:rPr>
              <a:t>the queue if it does not exist.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6214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Message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307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Receiver: </a:t>
            </a:r>
            <a:r>
              <a:rPr lang="en-US" dirty="0" smtClean="0"/>
              <a:t>prepare the message buffer:</a:t>
            </a:r>
          </a:p>
          <a:p>
            <a:endParaRPr lang="en-US" sz="100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msgBuff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msg</a:t>
            </a:r>
            <a:r>
              <a:rPr lang="en-US" dirty="0" smtClean="0">
                <a:solidFill>
                  <a:srgbClr val="0000FF"/>
                </a:solidFill>
              </a:rPr>
              <a:t>; </a:t>
            </a:r>
            <a:r>
              <a:rPr lang="en-US" dirty="0" smtClean="0"/>
              <a:t>(</a:t>
            </a:r>
            <a:r>
              <a:rPr lang="en-US" dirty="0" err="1" smtClean="0"/>
              <a:t>msgBuff</a:t>
            </a:r>
            <a:r>
              <a:rPr lang="en-US" dirty="0" smtClean="0"/>
              <a:t> is the same </a:t>
            </a:r>
            <a:r>
              <a:rPr lang="en-US" dirty="0" err="1" smtClean="0"/>
              <a:t>struct</a:t>
            </a:r>
            <a:r>
              <a:rPr lang="en-US" dirty="0" smtClean="0"/>
              <a:t> type in the sender)</a:t>
            </a:r>
          </a:p>
          <a:p>
            <a:pPr marL="414252" lvl="1" indent="0">
              <a:buNone/>
            </a:pPr>
            <a:endParaRPr lang="en-US" dirty="0" smtClean="0"/>
          </a:p>
          <a:p>
            <a:pPr lvl="1"/>
            <a:endParaRPr lang="en-US" sz="1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Receiver: </a:t>
            </a:r>
            <a:r>
              <a:rPr lang="en-US" dirty="0" smtClean="0"/>
              <a:t>retrieve the message from the queue:</a:t>
            </a:r>
          </a:p>
          <a:p>
            <a:endParaRPr lang="en-US" sz="100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msgrcv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msqid</a:t>
            </a:r>
            <a:r>
              <a:rPr lang="en-US" dirty="0">
                <a:solidFill>
                  <a:srgbClr val="0000FF"/>
                </a:solidFill>
              </a:rPr>
              <a:t>, &amp;</a:t>
            </a:r>
            <a:r>
              <a:rPr lang="en-US" dirty="0" err="1">
                <a:solidFill>
                  <a:srgbClr val="0000FF"/>
                </a:solidFill>
              </a:rPr>
              <a:t>msg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msgBuff</a:t>
            </a:r>
            <a:r>
              <a:rPr lang="en-US" dirty="0">
                <a:solidFill>
                  <a:srgbClr val="0000FF"/>
                </a:solidFill>
              </a:rPr>
              <a:t>) -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FF"/>
                </a:solidFill>
              </a:rPr>
              <a:t>(long), 2, 0</a:t>
            </a:r>
            <a:r>
              <a:rPr lang="en-US" dirty="0" smtClean="0">
                <a:solidFill>
                  <a:srgbClr val="0000FF"/>
                </a:solidFill>
              </a:rPr>
              <a:t>):</a:t>
            </a:r>
          </a:p>
          <a:p>
            <a:pPr lvl="1"/>
            <a:endParaRPr lang="en-US" sz="100" dirty="0" smtClean="0"/>
          </a:p>
          <a:p>
            <a:pPr lvl="2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msqid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smtClean="0"/>
              <a:t>the id of the queue from which to retrieve the message.</a:t>
            </a:r>
          </a:p>
          <a:p>
            <a:pPr lvl="2"/>
            <a:endParaRPr lang="en-US" sz="100" dirty="0" smtClean="0"/>
          </a:p>
          <a:p>
            <a:pPr lvl="2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msg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dirty="0" smtClean="0"/>
              <a:t>the buffer where to store the received message.</a:t>
            </a:r>
          </a:p>
          <a:p>
            <a:pPr lvl="2"/>
            <a:endParaRPr lang="en-US" sz="100" dirty="0" smtClean="0"/>
          </a:p>
          <a:p>
            <a:pPr lvl="2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msgBuff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-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(long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): </a:t>
            </a:r>
            <a:r>
              <a:rPr lang="en-US" dirty="0" smtClean="0"/>
              <a:t>the size of payload (</a:t>
            </a:r>
            <a:r>
              <a:rPr lang="en-US" dirty="0">
                <a:solidFill>
                  <a:schemeClr val="tx1"/>
                </a:solidFill>
              </a:rPr>
              <a:t>i.e. total message size – the size of </a:t>
            </a:r>
            <a:r>
              <a:rPr lang="en-US" dirty="0" err="1" smtClean="0">
                <a:solidFill>
                  <a:schemeClr val="tx1"/>
                </a:solidFill>
              </a:rPr>
              <a:t>mtype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2: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2"/>
                </a:solidFill>
              </a:rPr>
              <a:t>mtype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message to retrieve. Must match the </a:t>
            </a:r>
            <a:r>
              <a:rPr lang="en-US" dirty="0" err="1" smtClean="0">
                <a:solidFill>
                  <a:schemeClr val="tx1"/>
                </a:solidFill>
              </a:rPr>
              <a:t>mtype</a:t>
            </a:r>
            <a:r>
              <a:rPr lang="en-US" dirty="0" smtClean="0">
                <a:solidFill>
                  <a:schemeClr val="tx1"/>
                </a:solidFill>
              </a:rPr>
              <a:t> in the message specified by the sender.</a:t>
            </a:r>
          </a:p>
          <a:p>
            <a:pPr lvl="2"/>
            <a:endParaRPr lang="en-US" sz="1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0: </a:t>
            </a:r>
            <a:r>
              <a:rPr lang="en-US" dirty="0" smtClean="0">
                <a:solidFill>
                  <a:schemeClr val="tx1"/>
                </a:solidFill>
              </a:rPr>
              <a:t>miscellaneous flags (can leave as 0).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9375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Unix/Linux: exec</a:t>
            </a:r>
            <a:r>
              <a:rPr lang="en-US" dirty="0" smtClean="0"/>
              <a:t>()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3072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execl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path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*</a:t>
            </a:r>
            <a:r>
              <a:rPr lang="en-US" i="1" dirty="0" err="1"/>
              <a:t>arg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endParaRPr lang="en-US" sz="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/>
              <a:t>execlp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file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*</a:t>
            </a:r>
            <a:r>
              <a:rPr lang="en-US" i="1" dirty="0" err="1"/>
              <a:t>arg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endParaRPr lang="en-US" sz="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/>
              <a:t>execle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path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*</a:t>
            </a:r>
            <a:r>
              <a:rPr lang="en-US" i="1" dirty="0" err="1"/>
              <a:t>arg</a:t>
            </a:r>
            <a:r>
              <a:rPr lang="en-US" dirty="0" smtClean="0"/>
              <a:t>,..., </a:t>
            </a:r>
            <a:r>
              <a:rPr lang="en-US" dirty="0"/>
              <a:t>char *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i="1" dirty="0" err="1"/>
              <a:t>envp</a:t>
            </a:r>
            <a:r>
              <a:rPr lang="en-US" dirty="0" smtClean="0"/>
              <a:t>[]);</a:t>
            </a:r>
          </a:p>
          <a:p>
            <a:endParaRPr lang="en-US" sz="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/>
              <a:t>execv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path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 *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/>
              <a:t>argv</a:t>
            </a:r>
            <a:r>
              <a:rPr lang="en-US" dirty="0" smtClean="0"/>
              <a:t>[]);</a:t>
            </a:r>
          </a:p>
          <a:p>
            <a:endParaRPr lang="en-US" sz="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/>
              <a:t>execvp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file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 *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/>
              <a:t>argv</a:t>
            </a:r>
            <a:r>
              <a:rPr lang="en-US" dirty="0" smtClean="0"/>
              <a:t>[]);</a:t>
            </a:r>
          </a:p>
          <a:p>
            <a:endParaRPr lang="en-US" sz="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/>
              <a:t>execvpe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file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err="1"/>
              <a:t>argv</a:t>
            </a:r>
            <a:r>
              <a:rPr lang="en-US" dirty="0"/>
              <a:t>[],</a:t>
            </a:r>
            <a:br>
              <a:rPr lang="en-US" dirty="0"/>
            </a:br>
            <a:r>
              <a:rPr lang="en-US" dirty="0"/>
              <a:t>char *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i="1" dirty="0" err="1"/>
              <a:t>envp</a:t>
            </a:r>
            <a:r>
              <a:rPr lang="en-US" dirty="0" smtClean="0"/>
              <a:t>[]);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err="1"/>
              <a:t>execlp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</a:t>
            </a:r>
            <a:r>
              <a:rPr lang="en-US" dirty="0"/>
              <a:t> *</a:t>
            </a:r>
            <a:r>
              <a:rPr lang="en-US" i="1" dirty="0"/>
              <a:t>file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FF"/>
                </a:solidFill>
              </a:rPr>
              <a:t> char </a:t>
            </a:r>
            <a:r>
              <a:rPr lang="en-US" dirty="0"/>
              <a:t>*</a:t>
            </a:r>
            <a:r>
              <a:rPr lang="en-US" i="1" dirty="0" err="1"/>
              <a:t>arg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file:</a:t>
            </a:r>
            <a:r>
              <a:rPr lang="en-US" dirty="0" smtClean="0"/>
              <a:t> the path of the executable image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arg0…</a:t>
            </a:r>
            <a:r>
              <a:rPr lang="en-US" dirty="0" err="1" smtClean="0">
                <a:solidFill>
                  <a:srgbClr val="0000FF"/>
                </a:solidFill>
              </a:rPr>
              <a:t>argn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/>
              <a:t>command line arguments to pass to the process.</a:t>
            </a:r>
          </a:p>
          <a:p>
            <a:endParaRPr lang="en-US" sz="400" dirty="0"/>
          </a:p>
          <a:p>
            <a:r>
              <a:rPr lang="en-US" dirty="0" smtClean="0"/>
              <a:t>All return </a:t>
            </a:r>
            <a:r>
              <a:rPr lang="en-US" dirty="0" smtClean="0">
                <a:solidFill>
                  <a:srgbClr val="0000FF"/>
                </a:solidFill>
              </a:rPr>
              <a:t>-1 </a:t>
            </a:r>
            <a:r>
              <a:rPr lang="en-US" dirty="0" smtClean="0"/>
              <a:t>on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4"/>
            <a:ext cx="82296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System V Message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" y="1307471"/>
            <a:ext cx="8755380" cy="4530725"/>
          </a:xfrm>
        </p:spPr>
        <p:txBody>
          <a:bodyPr/>
          <a:lstStyle/>
          <a:p>
            <a:r>
              <a:rPr lang="en-US" dirty="0" err="1" smtClean="0"/>
              <a:t>Deallocating</a:t>
            </a:r>
            <a:r>
              <a:rPr lang="en-US" dirty="0" smtClean="0"/>
              <a:t> a message queue:</a:t>
            </a:r>
          </a:p>
          <a:p>
            <a:endParaRPr lang="en-US" sz="400" dirty="0" smtClean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msgctl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msqid</a:t>
            </a:r>
            <a:r>
              <a:rPr lang="en-US" dirty="0">
                <a:solidFill>
                  <a:srgbClr val="0000FF"/>
                </a:solidFill>
              </a:rPr>
              <a:t>, IPC_RMID, NULL</a:t>
            </a:r>
            <a:r>
              <a:rPr lang="en-US" dirty="0" smtClean="0">
                <a:solidFill>
                  <a:srgbClr val="0000FF"/>
                </a:solidFill>
              </a:rPr>
              <a:t>);</a:t>
            </a:r>
          </a:p>
          <a:p>
            <a:pPr lvl="1"/>
            <a:endParaRPr lang="en-US" sz="400" dirty="0" smtClean="0">
              <a:solidFill>
                <a:srgbClr val="0000FF"/>
              </a:solidFill>
            </a:endParaRP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m</a:t>
            </a:r>
            <a:r>
              <a:rPr lang="en-US" dirty="0" err="1" smtClean="0">
                <a:solidFill>
                  <a:srgbClr val="7030A0"/>
                </a:solidFill>
              </a:rPr>
              <a:t>sqid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the message queue id.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IPC_RMID: </a:t>
            </a:r>
            <a:r>
              <a:rPr lang="en-US" dirty="0" smtClean="0">
                <a:solidFill>
                  <a:schemeClr val="tx1"/>
                </a:solidFill>
              </a:rPr>
              <a:t>flag indicating that we would like to </a:t>
            </a:r>
            <a:r>
              <a:rPr lang="en-US" dirty="0" err="1" smtClean="0">
                <a:solidFill>
                  <a:schemeClr val="tx1"/>
                </a:solidFill>
              </a:rPr>
              <a:t>deallocate</a:t>
            </a:r>
            <a:r>
              <a:rPr lang="en-US" dirty="0" smtClean="0">
                <a:solidFill>
                  <a:schemeClr val="tx1"/>
                </a:solidFill>
              </a:rPr>
              <a:t> a message queue.</a:t>
            </a:r>
          </a:p>
          <a:p>
            <a:pPr lvl="2"/>
            <a:endParaRPr lang="en-US" sz="400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rgbClr val="7030A0"/>
                </a:solidFill>
              </a:rPr>
              <a:t>NULL: </a:t>
            </a:r>
            <a:r>
              <a:rPr lang="en-US" dirty="0" smtClean="0">
                <a:solidFill>
                  <a:schemeClr val="tx1"/>
                </a:solidFill>
              </a:rPr>
              <a:t>last argument can always be set to NULL when removing message queues.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68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</a:t>
            </a:r>
            <a:r>
              <a:rPr lang="en-US" dirty="0" smtClean="0"/>
              <a:t>Mach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Mach: </a:t>
            </a:r>
            <a:r>
              <a:rPr lang="en-US" dirty="0" smtClean="0"/>
              <a:t>an OS developed at Carnegie Mellon.</a:t>
            </a:r>
          </a:p>
          <a:p>
            <a:endParaRPr lang="en-US" sz="400" dirty="0" smtClean="0"/>
          </a:p>
          <a:p>
            <a:r>
              <a:rPr lang="en-US" dirty="0" smtClean="0"/>
              <a:t>All communications are based on </a:t>
            </a:r>
            <a:r>
              <a:rPr lang="en-US" dirty="0" smtClean="0">
                <a:solidFill>
                  <a:srgbClr val="FF0000"/>
                </a:solidFill>
              </a:rPr>
              <a:t>message passing</a:t>
            </a:r>
            <a:r>
              <a:rPr lang="en-US" dirty="0" smtClean="0"/>
              <a:t>:</a:t>
            </a:r>
          </a:p>
          <a:p>
            <a:endParaRPr lang="en-US" sz="400" dirty="0"/>
          </a:p>
          <a:p>
            <a:pPr lvl="1"/>
            <a:r>
              <a:rPr lang="en-US" dirty="0"/>
              <a:t>Even system calls are </a:t>
            </a:r>
            <a:r>
              <a:rPr lang="en-US" dirty="0" smtClean="0"/>
              <a:t>messages.</a:t>
            </a:r>
          </a:p>
          <a:p>
            <a:pPr lvl="1"/>
            <a:endParaRPr lang="en-US" sz="400" dirty="0"/>
          </a:p>
          <a:p>
            <a:pPr lvl="1"/>
            <a:r>
              <a:rPr lang="en-US" dirty="0"/>
              <a:t>Each task gets two mailboxes at </a:t>
            </a:r>
            <a:r>
              <a:rPr lang="en-US" dirty="0" smtClean="0"/>
              <a:t>creation: </a:t>
            </a:r>
            <a:r>
              <a:rPr lang="en-US" dirty="0"/>
              <a:t>Kernel and </a:t>
            </a:r>
            <a:r>
              <a:rPr lang="en-US" dirty="0" smtClean="0"/>
              <a:t>Notify</a:t>
            </a:r>
          </a:p>
          <a:p>
            <a:pPr lvl="1"/>
            <a:endParaRPr lang="en-US" sz="400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system calls </a:t>
            </a:r>
            <a:r>
              <a:rPr lang="en-US" dirty="0" smtClean="0"/>
              <a:t>used </a:t>
            </a:r>
            <a:r>
              <a:rPr lang="en-US" dirty="0"/>
              <a:t>for message </a:t>
            </a:r>
            <a:r>
              <a:rPr lang="en-US" dirty="0" smtClean="0"/>
              <a:t>transfer: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msg_send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lvl="2"/>
            <a:endParaRPr lang="en-US" sz="400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msg_receive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lvl="2"/>
            <a:endParaRPr lang="en-US" sz="400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msg_rpc</a:t>
            </a:r>
            <a:r>
              <a:rPr lang="en-US" dirty="0" smtClean="0">
                <a:solidFill>
                  <a:srgbClr val="0000FF"/>
                </a:solidFill>
              </a:rPr>
              <a:t>()</a:t>
            </a:r>
          </a:p>
          <a:p>
            <a:pPr lvl="2"/>
            <a:endParaRPr lang="en-US" sz="400" dirty="0"/>
          </a:p>
          <a:p>
            <a:pPr lvl="1"/>
            <a:r>
              <a:rPr lang="en-US" dirty="0"/>
              <a:t>Mailboxes needed for </a:t>
            </a:r>
            <a:r>
              <a:rPr lang="en-US" dirty="0" smtClean="0"/>
              <a:t>communication, are created using </a:t>
            </a:r>
            <a:r>
              <a:rPr lang="en-US" dirty="0" err="1" smtClean="0"/>
              <a:t>port_allocate</a:t>
            </a:r>
            <a:r>
              <a:rPr lang="en-US" dirty="0" smtClean="0"/>
              <a:t>().</a:t>
            </a:r>
          </a:p>
          <a:p>
            <a:pPr marL="414252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</a:t>
            </a:r>
            <a:r>
              <a:rPr lang="en-US" dirty="0" smtClean="0"/>
              <a:t>Windows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530725"/>
          </a:xfrm>
        </p:spPr>
        <p:txBody>
          <a:bodyPr/>
          <a:lstStyle/>
          <a:p>
            <a:r>
              <a:rPr lang="en-US" dirty="0" smtClean="0"/>
              <a:t>Messages are passed via </a:t>
            </a:r>
            <a:r>
              <a:rPr lang="en-US" dirty="0" smtClean="0">
                <a:solidFill>
                  <a:srgbClr val="0000FF"/>
                </a:solidFill>
              </a:rPr>
              <a:t>local procedure call (LPC) </a:t>
            </a:r>
            <a:r>
              <a:rPr lang="en-US" dirty="0" smtClean="0"/>
              <a:t>facility.</a:t>
            </a:r>
          </a:p>
          <a:p>
            <a:endParaRPr lang="en-US" sz="400" dirty="0" smtClean="0"/>
          </a:p>
          <a:p>
            <a:r>
              <a:rPr lang="en-US" dirty="0" smtClean="0"/>
              <a:t>Uses ports to establish and maintain connections between processes. 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Two types of ports:</a:t>
            </a:r>
          </a:p>
          <a:p>
            <a:endParaRPr lang="en-US" sz="4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Connection ports: </a:t>
            </a:r>
            <a:r>
              <a:rPr lang="en-US" dirty="0" smtClean="0"/>
              <a:t>visible to all processes; used to set up communication ports.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Communication ports: </a:t>
            </a:r>
            <a:r>
              <a:rPr lang="en-US" dirty="0" smtClean="0"/>
              <a:t>used for actual communications.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9173028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Windows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" y="1031875"/>
            <a:ext cx="3766458" cy="5673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mechanism works as follows:</a:t>
            </a:r>
          </a:p>
          <a:p>
            <a:endParaRPr lang="en-US" sz="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The client opens a </a:t>
            </a:r>
            <a:r>
              <a:rPr lang="en-US" dirty="0" smtClean="0">
                <a:solidFill>
                  <a:srgbClr val="0000FF"/>
                </a:solidFill>
              </a:rPr>
              <a:t>handle (i.e. interface) </a:t>
            </a:r>
            <a:r>
              <a:rPr lang="en-US" dirty="0" smtClean="0"/>
              <a:t> to the server’s (published) connection port object.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 client sends a </a:t>
            </a:r>
            <a:r>
              <a:rPr lang="en-US" dirty="0" smtClean="0">
                <a:solidFill>
                  <a:srgbClr val="0000FF"/>
                </a:solidFill>
              </a:rPr>
              <a:t>connection request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 server creates two 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communications ports and returns the handle to one of them to the client.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 client and server use the </a:t>
            </a:r>
            <a:r>
              <a:rPr lang="en-US" dirty="0" smtClean="0">
                <a:solidFill>
                  <a:srgbClr val="0000FF"/>
                </a:solidFill>
              </a:rPr>
              <a:t>corresponding port handles</a:t>
            </a:r>
            <a:r>
              <a:rPr lang="en-US" dirty="0" smtClean="0"/>
              <a:t> to send messages.</a:t>
            </a:r>
          </a:p>
        </p:txBody>
      </p:sp>
      <p:pic>
        <p:nvPicPr>
          <p:cNvPr id="2050" name="Picture 2" descr="C:\Users\Mike\Desktop\Pict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4913658" cy="351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7620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</a:t>
            </a:r>
            <a:r>
              <a:rPr lang="en-US" dirty="0" smtClean="0"/>
              <a:t>examples: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Pipe:</a:t>
            </a:r>
            <a:r>
              <a:rPr lang="en-US" dirty="0" smtClean="0"/>
              <a:t> acts as a </a:t>
            </a:r>
            <a:r>
              <a:rPr lang="en-US" dirty="0" smtClean="0">
                <a:solidFill>
                  <a:srgbClr val="0000FF"/>
                </a:solidFill>
              </a:rPr>
              <a:t>channel</a:t>
            </a:r>
            <a:r>
              <a:rPr lang="en-US" dirty="0" smtClean="0"/>
              <a:t> between two processes.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Ordinary pipes: </a:t>
            </a:r>
            <a:r>
              <a:rPr lang="en-US" dirty="0" smtClean="0"/>
              <a:t>enable a straightforward, 1-way, producer-consumer communications.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Used by processes to exchange </a:t>
            </a:r>
            <a:r>
              <a:rPr lang="en-US" dirty="0" smtClean="0">
                <a:solidFill>
                  <a:srgbClr val="0000FF"/>
                </a:solidFill>
              </a:rPr>
              <a:t>streams of unstructured data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/>
              <a:t>A typical pipe comprises a </a:t>
            </a:r>
            <a:r>
              <a:rPr lang="en-US" dirty="0" smtClean="0">
                <a:solidFill>
                  <a:srgbClr val="FF0000"/>
                </a:solidFill>
              </a:rPr>
              <a:t>front-end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rear-end</a:t>
            </a:r>
            <a:r>
              <a:rPr lang="en-US" dirty="0" smtClean="0"/>
              <a:t>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Producer: </a:t>
            </a:r>
            <a:r>
              <a:rPr lang="en-US" dirty="0" smtClean="0"/>
              <a:t>writes to the front-end of the pipe.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Consumer: </a:t>
            </a:r>
            <a:r>
              <a:rPr lang="en-US" dirty="0" smtClean="0"/>
              <a:t>reads the written information from the rear-end of the pipe.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Bi-directional </a:t>
            </a:r>
            <a:r>
              <a:rPr lang="en-US" dirty="0" smtClean="0"/>
              <a:t>communications require two pipes.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53975"/>
            <a:ext cx="8915400" cy="1139825"/>
          </a:xfrm>
        </p:spPr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</a:t>
            </a:r>
            <a:r>
              <a:rPr lang="en-US" dirty="0"/>
              <a:t>Communications: IPC examples: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408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in Unix ordinary pipes are used for communications between parents and children.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pipe(</a:t>
            </a:r>
            <a:r>
              <a:rPr lang="en-US" dirty="0" err="1" smtClean="0">
                <a:solidFill>
                  <a:srgbClr val="FF0000"/>
                </a:solidFill>
              </a:rPr>
              <a:t>fd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system </a:t>
            </a:r>
            <a:r>
              <a:rPr lang="en-US" dirty="0" smtClean="0"/>
              <a:t>call (where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[2]) </a:t>
            </a:r>
            <a:r>
              <a:rPr lang="en-US" dirty="0" smtClean="0"/>
              <a:t>creates a pipe where:</a:t>
            </a:r>
          </a:p>
          <a:p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fd</a:t>
            </a:r>
            <a:r>
              <a:rPr lang="en-US" dirty="0" smtClean="0">
                <a:solidFill>
                  <a:srgbClr val="0000FF"/>
                </a:solidFill>
              </a:rPr>
              <a:t>[0]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r>
              <a:rPr lang="en-US" dirty="0" smtClean="0"/>
              <a:t> end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fd</a:t>
            </a:r>
            <a:r>
              <a:rPr lang="en-US" dirty="0" smtClean="0">
                <a:solidFill>
                  <a:srgbClr val="0000FF"/>
                </a:solidFill>
              </a:rPr>
              <a:t>[1]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00FF"/>
                </a:solidFill>
              </a:rPr>
              <a:t>write</a:t>
            </a:r>
            <a:r>
              <a:rPr lang="en-US" dirty="0" smtClean="0"/>
              <a:t> end </a:t>
            </a:r>
          </a:p>
          <a:p>
            <a:pPr marL="414252" lvl="1" indent="0">
              <a:buNone/>
            </a:pPr>
            <a:endParaRPr lang="en-US" sz="400" dirty="0" smtClean="0"/>
          </a:p>
          <a:p>
            <a:r>
              <a:rPr lang="en-US" dirty="0" smtClean="0"/>
              <a:t>A parent creates a </a:t>
            </a:r>
            <a:r>
              <a:rPr lang="en-US" dirty="0" smtClean="0">
                <a:solidFill>
                  <a:srgbClr val="0000FF"/>
                </a:solidFill>
              </a:rPr>
              <a:t>pipe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forks</a:t>
            </a:r>
            <a:r>
              <a:rPr lang="en-US" dirty="0" smtClean="0"/>
              <a:t> a child. </a:t>
            </a:r>
          </a:p>
          <a:p>
            <a:endParaRPr lang="en-US" sz="400" dirty="0"/>
          </a:p>
          <a:p>
            <a:r>
              <a:rPr lang="en-US" dirty="0" smtClean="0"/>
              <a:t>The child </a:t>
            </a:r>
            <a:r>
              <a:rPr lang="en-US" dirty="0" smtClean="0">
                <a:solidFill>
                  <a:srgbClr val="0000FF"/>
                </a:solidFill>
              </a:rPr>
              <a:t>inherits</a:t>
            </a:r>
            <a:r>
              <a:rPr lang="en-US" dirty="0" smtClean="0"/>
              <a:t> the pipe because pipes are treated as files (</a:t>
            </a:r>
            <a:r>
              <a:rPr lang="en-US" dirty="0" smtClean="0">
                <a:solidFill>
                  <a:srgbClr val="0000FF"/>
                </a:solidFill>
              </a:rPr>
              <a:t>recall: </a:t>
            </a:r>
            <a:r>
              <a:rPr lang="en-US" dirty="0" smtClean="0"/>
              <a:t>child inherits the state of files of the parent) 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if the file is opened in the parent at time of forking, then same file will also be opened in the newly created child).</a:t>
            </a:r>
          </a:p>
          <a:p>
            <a:endParaRPr lang="en-US" sz="400" dirty="0" smtClean="0"/>
          </a:p>
          <a:p>
            <a:r>
              <a:rPr lang="en-US" dirty="0" smtClean="0"/>
              <a:t>Parent and child should close the </a:t>
            </a:r>
            <a:r>
              <a:rPr lang="en-US" dirty="0" smtClean="0">
                <a:solidFill>
                  <a:srgbClr val="0000FF"/>
                </a:solidFill>
              </a:rPr>
              <a:t>unused</a:t>
            </a:r>
            <a:r>
              <a:rPr lang="en-US" dirty="0" smtClean="0"/>
              <a:t> ends of the pipe.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" t="13870" r="2347" b="8312"/>
          <a:stretch/>
        </p:blipFill>
        <p:spPr>
          <a:xfrm>
            <a:off x="1219200" y="4876801"/>
            <a:ext cx="6607628" cy="18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4530725"/>
          </a:xfrm>
        </p:spPr>
        <p:txBody>
          <a:bodyPr/>
          <a:lstStyle/>
          <a:p>
            <a:r>
              <a:rPr lang="en-US" dirty="0" smtClean="0"/>
              <a:t>In Unix data can be read from/written to the pipe, using </a:t>
            </a:r>
            <a:r>
              <a:rPr lang="en-US" dirty="0" smtClean="0">
                <a:solidFill>
                  <a:srgbClr val="0000FF"/>
                </a:solidFill>
              </a:rPr>
              <a:t>read()/write()</a:t>
            </a:r>
            <a:r>
              <a:rPr lang="en-US" dirty="0" smtClean="0"/>
              <a:t> system calls.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(next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275"/>
            <a:ext cx="8915400" cy="1139825"/>
          </a:xfrm>
        </p:spPr>
        <p:txBody>
          <a:bodyPr/>
          <a:lstStyle/>
          <a:p>
            <a:r>
              <a:rPr lang="en-US" sz="2800" dirty="0" err="1"/>
              <a:t>Interprocess</a:t>
            </a:r>
            <a:r>
              <a:rPr lang="en-US" sz="2800" dirty="0"/>
              <a:t> Communications: IPC examples: Pipes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649287"/>
            <a:ext cx="3733800" cy="6132513"/>
          </a:xfrm>
          <a:prstGeom prst="rect">
            <a:avLst/>
          </a:prstGeom>
          <a:noFill/>
          <a:ln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#include &lt;sys/</a:t>
            </a:r>
            <a:r>
              <a:rPr lang="en-US" sz="1400" dirty="0" err="1" smtClean="0"/>
              <a:t>types.h</a:t>
            </a:r>
            <a:r>
              <a:rPr lang="en-US" sz="1400" dirty="0" smtClean="0"/>
              <a:t>&gt;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string.h</a:t>
            </a:r>
            <a:r>
              <a:rPr lang="en-US" sz="1400" dirty="0" smtClean="0"/>
              <a:t>&gt;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#include &lt;</a:t>
            </a:r>
            <a:r>
              <a:rPr lang="en-US" sz="1400" dirty="0" err="1" smtClean="0"/>
              <a:t>unistd.h</a:t>
            </a:r>
            <a:r>
              <a:rPr lang="en-US" sz="1400" dirty="0" smtClean="0"/>
              <a:t>&gt;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sz="1400" dirty="0" smtClean="0"/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#define BUFFER_SIZE 25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#define READ_END 0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#define WRITE_END 1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 void )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{ 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    char</a:t>
            </a:r>
            <a:r>
              <a:rPr lang="en-US" sz="1400" dirty="0" smtClean="0"/>
              <a:t> </a:t>
            </a:r>
            <a:r>
              <a:rPr lang="en-US" sz="1400" dirty="0" err="1" smtClean="0"/>
              <a:t>write_msg</a:t>
            </a:r>
            <a:r>
              <a:rPr lang="en-US" sz="1400" dirty="0" smtClean="0"/>
              <a:t>[BUFFER_SIZE] = “Greetings”;  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    char</a:t>
            </a:r>
            <a:r>
              <a:rPr lang="en-US" sz="1400" dirty="0" smtClean="0"/>
              <a:t> </a:t>
            </a:r>
            <a:r>
              <a:rPr lang="en-US" sz="1400" dirty="0" err="1" smtClean="0"/>
              <a:t>read_msg</a:t>
            </a:r>
            <a:r>
              <a:rPr lang="en-US" sz="1400" dirty="0" smtClean="0"/>
              <a:t>[BUFFER_SIZE];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</a:rPr>
              <a:t>int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 smtClean="0"/>
              <a:t>fd</a:t>
            </a:r>
            <a:r>
              <a:rPr lang="en-US" sz="1400" dirty="0" smtClean="0"/>
              <a:t>[2];                                  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      </a:t>
            </a:r>
            <a:r>
              <a:rPr lang="en-US" sz="1400" dirty="0" err="1" smtClean="0">
                <a:solidFill>
                  <a:srgbClr val="0000FF"/>
                </a:solidFill>
              </a:rPr>
              <a:t>pid_t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pid</a:t>
            </a:r>
            <a:r>
              <a:rPr lang="en-US" sz="1400" dirty="0" smtClean="0"/>
              <a:t>;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sz="1400" dirty="0" smtClean="0"/>
              <a:t>	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/*create pipe */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00FF"/>
                </a:solidFill>
              </a:rPr>
              <a:t>if</a:t>
            </a:r>
            <a:r>
              <a:rPr lang="en-US" sz="1400" dirty="0" smtClean="0"/>
              <a:t> (pipe(</a:t>
            </a:r>
            <a:r>
              <a:rPr lang="en-US" sz="1400" dirty="0" err="1" smtClean="0"/>
              <a:t>fd</a:t>
            </a:r>
            <a:r>
              <a:rPr lang="en-US" sz="1400" dirty="0" smtClean="0"/>
              <a:t>) == </a:t>
            </a:r>
            <a:r>
              <a:rPr lang="en-US" sz="1400" dirty="0" smtClean="0">
                <a:solidFill>
                  <a:srgbClr val="0000FF"/>
                </a:solidFill>
              </a:rPr>
              <a:t>-1</a:t>
            </a:r>
            <a:r>
              <a:rPr lang="en-US" sz="1400" dirty="0" smtClean="0"/>
              <a:t>) {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fprintf</a:t>
            </a:r>
            <a:r>
              <a:rPr lang="en-US" sz="1400" dirty="0" smtClean="0"/>
              <a:t>(</a:t>
            </a:r>
            <a:r>
              <a:rPr lang="en-US" sz="1400" dirty="0" err="1" smtClean="0"/>
              <a:t>stderr</a:t>
            </a:r>
            <a:r>
              <a:rPr lang="en-US" sz="1400" dirty="0" smtClean="0"/>
              <a:t>, "Pipe failed.\n");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	     </a:t>
            </a:r>
            <a:r>
              <a:rPr lang="en-US" sz="1400" dirty="0" smtClean="0">
                <a:solidFill>
                  <a:srgbClr val="0000FF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FF"/>
                </a:solidFill>
              </a:rPr>
              <a:t>1</a:t>
            </a:r>
            <a:r>
              <a:rPr lang="en-US" sz="1400" dirty="0" smtClean="0"/>
              <a:t>;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}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/* fork a child process */</a:t>
            </a:r>
          </a:p>
          <a:p>
            <a:pPr>
              <a:buFont typeface="Arial" pitchFamily="34" charset="0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pid</a:t>
            </a:r>
            <a:r>
              <a:rPr lang="en-US" sz="1400" dirty="0" smtClean="0"/>
              <a:t> = fork();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64039" y="649287"/>
            <a:ext cx="4627561" cy="6132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rgbClr val="0000FF"/>
                </a:solidFill>
              </a:rPr>
              <a:t> if </a:t>
            </a:r>
            <a:r>
              <a:rPr lang="en-US" sz="1400" dirty="0"/>
              <a:t>(</a:t>
            </a:r>
            <a:r>
              <a:rPr lang="en-US" sz="1400" dirty="0" err="1" smtClean="0"/>
              <a:t>pid</a:t>
            </a:r>
            <a:r>
              <a:rPr lang="en-US" sz="1400" dirty="0" smtClean="0"/>
              <a:t> &lt; </a:t>
            </a:r>
            <a:r>
              <a:rPr lang="en-US" sz="1400" dirty="0">
                <a:solidFill>
                  <a:srgbClr val="0000FF"/>
                </a:solidFill>
              </a:rPr>
              <a:t>0</a:t>
            </a:r>
            <a:r>
              <a:rPr lang="en-US" sz="1400" dirty="0"/>
              <a:t>)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{ /* error occurred */</a:t>
            </a:r>
          </a:p>
          <a:p>
            <a:pPr>
              <a:defRPr/>
            </a:pPr>
            <a:r>
              <a:rPr lang="en-US" sz="1100" dirty="0"/>
              <a:t>	</a:t>
            </a:r>
            <a:r>
              <a:rPr lang="en-US" sz="1400" dirty="0" err="1">
                <a:latin typeface="+mn-lt"/>
              </a:rPr>
              <a:t>fprintf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stderr</a:t>
            </a:r>
            <a:r>
              <a:rPr lang="en-US" sz="1400" dirty="0">
                <a:latin typeface="+mn-lt"/>
              </a:rPr>
              <a:t>, "Fork Failed\n");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return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sz="1400" dirty="0">
                <a:latin typeface="+mn-lt"/>
              </a:rPr>
              <a:t>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}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else if 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pid</a:t>
            </a:r>
            <a:r>
              <a:rPr lang="en-US" sz="1400" dirty="0">
                <a:latin typeface="+mn-lt"/>
              </a:rPr>
              <a:t> &gt; 0) {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/* parent process */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	close (</a:t>
            </a:r>
            <a:r>
              <a:rPr lang="en-US" sz="1400" dirty="0" err="1">
                <a:latin typeface="+mn-lt"/>
              </a:rPr>
              <a:t>fd</a:t>
            </a:r>
            <a:r>
              <a:rPr lang="en-US" sz="1400" dirty="0">
                <a:latin typeface="+mn-lt"/>
              </a:rPr>
              <a:t>[READ_END]);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	write(</a:t>
            </a:r>
            <a:r>
              <a:rPr lang="en-US" sz="1400" dirty="0" err="1">
                <a:latin typeface="+mn-lt"/>
              </a:rPr>
              <a:t>fd</a:t>
            </a:r>
            <a:r>
              <a:rPr lang="en-US" sz="1400" dirty="0">
                <a:latin typeface="+mn-lt"/>
              </a:rPr>
              <a:t>[WRITE_END], </a:t>
            </a:r>
            <a:r>
              <a:rPr lang="en-US" sz="1400" dirty="0" err="1">
                <a:latin typeface="+mn-lt"/>
              </a:rPr>
              <a:t>write_msg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strlen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write_msg</a:t>
            </a:r>
            <a:r>
              <a:rPr lang="en-US" sz="1400" dirty="0">
                <a:latin typeface="+mn-lt"/>
              </a:rPr>
              <a:t>)+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sz="1400" dirty="0">
                <a:latin typeface="+mn-lt"/>
              </a:rPr>
              <a:t>);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	close (</a:t>
            </a:r>
            <a:r>
              <a:rPr lang="en-US" sz="1400" dirty="0" err="1">
                <a:latin typeface="+mn-lt"/>
              </a:rPr>
              <a:t>fd</a:t>
            </a:r>
            <a:r>
              <a:rPr lang="en-US" sz="1400" dirty="0">
                <a:latin typeface="+mn-lt"/>
              </a:rPr>
              <a:t>[WRITE_END</a:t>
            </a:r>
            <a:r>
              <a:rPr lang="en-US" sz="1400" dirty="0" smtClean="0">
                <a:latin typeface="+mn-lt"/>
              </a:rPr>
              <a:t>]);</a:t>
            </a:r>
          </a:p>
          <a:p>
            <a:pPr>
              <a:tabLst>
                <a:tab pos="457200" algn="l"/>
              </a:tabLst>
              <a:defRPr/>
            </a:pPr>
            <a:endParaRPr lang="en-US" sz="1400" dirty="0" smtClean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/>
              <a:t>	</a:t>
            </a:r>
            <a:r>
              <a:rPr lang="en-US" sz="1400" dirty="0" smtClean="0"/>
              <a:t>	wait(</a:t>
            </a:r>
            <a:r>
              <a:rPr lang="en-US" sz="1400" dirty="0" smtClean="0">
                <a:solidFill>
                  <a:srgbClr val="0000FF"/>
                </a:solidFill>
              </a:rPr>
              <a:t>NULL</a:t>
            </a:r>
            <a:r>
              <a:rPr lang="en-US" sz="1400" dirty="0" smtClean="0"/>
              <a:t>);   //Wait for the child</a:t>
            </a:r>
            <a:endParaRPr lang="en-US" sz="1400" dirty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}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else</a:t>
            </a:r>
            <a:r>
              <a:rPr lang="en-US" sz="1400" dirty="0">
                <a:latin typeface="+mn-lt"/>
              </a:rPr>
              <a:t> {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/* child process */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	close (</a:t>
            </a:r>
            <a:r>
              <a:rPr lang="en-US" sz="1400" dirty="0" err="1">
                <a:latin typeface="+mn-lt"/>
              </a:rPr>
              <a:t>fd</a:t>
            </a:r>
            <a:r>
              <a:rPr lang="en-US" sz="1400" dirty="0">
                <a:latin typeface="+mn-lt"/>
              </a:rPr>
              <a:t>[WRITE_END]);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defRPr/>
            </a:pPr>
            <a:r>
              <a:rPr lang="en-US" sz="1400" dirty="0" smtClean="0">
                <a:latin typeface="+mn-lt"/>
              </a:rPr>
              <a:t>	read(</a:t>
            </a:r>
            <a:r>
              <a:rPr lang="en-US" sz="1400" dirty="0" err="1" smtClean="0">
                <a:latin typeface="+mn-lt"/>
              </a:rPr>
              <a:t>fd</a:t>
            </a:r>
            <a:r>
              <a:rPr lang="en-US" sz="1400" dirty="0" smtClean="0">
                <a:latin typeface="+mn-lt"/>
              </a:rPr>
              <a:t>[READ_END</a:t>
            </a:r>
            <a:r>
              <a:rPr lang="en-US" sz="1400" dirty="0">
                <a:latin typeface="+mn-lt"/>
              </a:rPr>
              <a:t>], </a:t>
            </a:r>
            <a:r>
              <a:rPr lang="en-US" sz="1400" dirty="0" err="1">
                <a:latin typeface="+mn-lt"/>
              </a:rPr>
              <a:t>read_msg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 BUFFER_SIZE</a:t>
            </a:r>
            <a:r>
              <a:rPr lang="en-US" sz="1400" dirty="0">
                <a:latin typeface="+mn-lt"/>
              </a:rPr>
              <a:t>);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 err="1">
                <a:latin typeface="+mn-lt"/>
              </a:rPr>
              <a:t>printf</a:t>
            </a:r>
            <a:r>
              <a:rPr lang="en-US" sz="1400" dirty="0">
                <a:latin typeface="+mn-lt"/>
              </a:rPr>
              <a:t>("Read from pipe: %s \n", </a:t>
            </a:r>
            <a:r>
              <a:rPr lang="en-US" sz="1400" dirty="0" err="1">
                <a:latin typeface="+mn-lt"/>
              </a:rPr>
              <a:t>read_msg</a:t>
            </a:r>
            <a:r>
              <a:rPr lang="en-US" sz="1400" dirty="0">
                <a:latin typeface="+mn-lt"/>
              </a:rPr>
              <a:t>);</a:t>
            </a:r>
          </a:p>
          <a:p>
            <a:pPr>
              <a:defRPr/>
            </a:pPr>
            <a:endParaRPr lang="en-US" sz="1400" dirty="0">
              <a:latin typeface="+mn-lt"/>
            </a:endParaRPr>
          </a:p>
          <a:p>
            <a:pPr>
              <a:defRPr/>
            </a:pPr>
            <a:r>
              <a:rPr lang="en-US" sz="1400" dirty="0">
                <a:latin typeface="+mn-lt"/>
              </a:rPr>
              <a:t>	close (</a:t>
            </a:r>
            <a:r>
              <a:rPr lang="en-US" sz="1400" dirty="0" err="1">
                <a:latin typeface="+mn-lt"/>
              </a:rPr>
              <a:t>fd</a:t>
            </a:r>
            <a:r>
              <a:rPr lang="en-US" sz="1400" dirty="0">
                <a:latin typeface="+mn-lt"/>
              </a:rPr>
              <a:t>[READ_END]);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 smtClean="0">
                <a:latin typeface="+mn-lt"/>
              </a:rPr>
              <a:t>}</a:t>
            </a:r>
            <a:endParaRPr lang="en-US" sz="1400" dirty="0">
              <a:latin typeface="+mn-lt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return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sz="1400" dirty="0">
                <a:latin typeface="+mn-lt"/>
              </a:rPr>
              <a:t>;         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} </a:t>
            </a:r>
          </a:p>
          <a:p>
            <a:pPr marL="342900" indent="-342900">
              <a:buFont typeface="Arial" pitchFamily="34" charset="0"/>
              <a:buNone/>
              <a:defRPr/>
            </a:pPr>
            <a:endParaRPr lang="en-US" sz="1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2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90678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" y="762000"/>
            <a:ext cx="86868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Named pipes (or FIFOs in Unix):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0000FF"/>
                </a:solidFill>
              </a:rPr>
              <a:t>bi-directional</a:t>
            </a:r>
            <a:r>
              <a:rPr lang="en-US" dirty="0" smtClean="0"/>
              <a:t> relay of data (one direction at a time).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Persist after the processes that use them have </a:t>
            </a:r>
            <a:r>
              <a:rPr lang="en-US" dirty="0" smtClean="0">
                <a:solidFill>
                  <a:srgbClr val="0000FF"/>
                </a:solidFill>
              </a:rPr>
              <a:t>terminated</a:t>
            </a:r>
            <a:r>
              <a:rPr lang="en-US" dirty="0" smtClean="0"/>
              <a:t> (unlike ordinary pipes).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Must be </a:t>
            </a:r>
            <a:r>
              <a:rPr lang="en-US" dirty="0" smtClean="0">
                <a:solidFill>
                  <a:srgbClr val="0000FF"/>
                </a:solidFill>
              </a:rPr>
              <a:t>explicitly removed</a:t>
            </a:r>
            <a:r>
              <a:rPr lang="en-US" dirty="0" smtClean="0"/>
              <a:t>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Can be used for IPC between </a:t>
            </a:r>
            <a:r>
              <a:rPr lang="en-US" dirty="0" smtClean="0">
                <a:solidFill>
                  <a:srgbClr val="0000FF"/>
                </a:solidFill>
              </a:rPr>
              <a:t>unrelated processes </a:t>
            </a:r>
            <a:r>
              <a:rPr lang="en-US" dirty="0" smtClean="0"/>
              <a:t>(and more than one).</a:t>
            </a:r>
          </a:p>
          <a:p>
            <a:pPr lvl="1"/>
            <a:r>
              <a:rPr lang="en-US" dirty="0" smtClean="0"/>
              <a:t>We can create a FIFO in Unix shell using the </a:t>
            </a:r>
            <a:r>
              <a:rPr lang="en-US" dirty="0" err="1" smtClean="0"/>
              <a:t>mkfifo</a:t>
            </a:r>
            <a:r>
              <a:rPr lang="en-US" dirty="0" smtClean="0"/>
              <a:t> command:</a:t>
            </a:r>
          </a:p>
          <a:p>
            <a:pPr lvl="1"/>
            <a:endParaRPr lang="en-US" sz="400" dirty="0" smtClean="0"/>
          </a:p>
          <a:p>
            <a:pPr lvl="2"/>
            <a:r>
              <a:rPr lang="en-US" dirty="0" smtClean="0"/>
              <a:t>Example: </a:t>
            </a:r>
          </a:p>
          <a:p>
            <a:pPr lvl="2"/>
            <a:endParaRPr lang="en-US" sz="400" dirty="0" smtClean="0"/>
          </a:p>
          <a:p>
            <a:pPr lvl="3"/>
            <a:r>
              <a:rPr lang="en-US" dirty="0" smtClean="0"/>
              <a:t>Create a FIFO: </a:t>
            </a:r>
            <a:r>
              <a:rPr lang="en-US" dirty="0" err="1" smtClean="0">
                <a:solidFill>
                  <a:srgbClr val="7030A0"/>
                </a:solidFill>
              </a:rPr>
              <a:t>mkfifo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myfifo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lvl="3"/>
            <a:endParaRPr lang="en-US" sz="400" dirty="0" smtClean="0"/>
          </a:p>
          <a:p>
            <a:pPr lvl="3"/>
            <a:r>
              <a:rPr lang="en-US" dirty="0" smtClean="0"/>
              <a:t>Write a string to the FIFO: </a:t>
            </a:r>
            <a:r>
              <a:rPr lang="en-US" dirty="0" smtClean="0">
                <a:solidFill>
                  <a:srgbClr val="7030A0"/>
                </a:solidFill>
              </a:rPr>
              <a:t>echo “Hello” &gt; </a:t>
            </a:r>
            <a:r>
              <a:rPr lang="en-US" dirty="0" err="1" smtClean="0">
                <a:solidFill>
                  <a:srgbClr val="7030A0"/>
                </a:solidFill>
              </a:rPr>
              <a:t>myfifo</a:t>
            </a:r>
            <a:endParaRPr lang="en-US" dirty="0" smtClean="0">
              <a:solidFill>
                <a:srgbClr val="7030A0"/>
              </a:solidFill>
            </a:endParaRPr>
          </a:p>
          <a:p>
            <a:pPr lvl="3"/>
            <a:endParaRPr lang="en-US" sz="400" dirty="0" smtClean="0"/>
          </a:p>
          <a:p>
            <a:pPr lvl="3"/>
            <a:r>
              <a:rPr lang="en-US" dirty="0" smtClean="0"/>
              <a:t>Read a string from the FIFO: </a:t>
            </a:r>
            <a:r>
              <a:rPr lang="en-US" dirty="0" smtClean="0">
                <a:solidFill>
                  <a:srgbClr val="7030A0"/>
                </a:solidFill>
              </a:rPr>
              <a:t>cat </a:t>
            </a:r>
            <a:r>
              <a:rPr lang="en-US" dirty="0" err="1" smtClean="0">
                <a:solidFill>
                  <a:srgbClr val="7030A0"/>
                </a:solidFill>
              </a:rPr>
              <a:t>myfifo</a:t>
            </a:r>
            <a:r>
              <a:rPr lang="en-US" dirty="0" smtClean="0"/>
              <a:t>.</a:t>
            </a:r>
            <a:endParaRPr lang="en-US" dirty="0"/>
          </a:p>
          <a:p>
            <a:pPr marL="4142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1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530725"/>
          </a:xfrm>
        </p:spPr>
        <p:txBody>
          <a:bodyPr/>
          <a:lstStyle/>
          <a:p>
            <a:r>
              <a:rPr lang="en-US" dirty="0" smtClean="0"/>
              <a:t>Named pipes can also be created </a:t>
            </a:r>
            <a:r>
              <a:rPr lang="en-US" dirty="0" smtClean="0">
                <a:solidFill>
                  <a:srgbClr val="0000FF"/>
                </a:solidFill>
              </a:rPr>
              <a:t>programmatically</a:t>
            </a:r>
            <a:r>
              <a:rPr lang="en-US" dirty="0" smtClean="0"/>
              <a:t> using </a:t>
            </a:r>
            <a:r>
              <a:rPr lang="en-US" dirty="0" err="1" smtClean="0">
                <a:solidFill>
                  <a:srgbClr val="FF0000"/>
                </a:solidFill>
              </a:rPr>
              <a:t>mkfifo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system call.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err="1" smtClean="0"/>
              <a:t>mkfifo</a:t>
            </a:r>
            <a:r>
              <a:rPr lang="en-US" dirty="0" smtClean="0"/>
              <a:t>(“</a:t>
            </a:r>
            <a:r>
              <a:rPr lang="en-US" dirty="0" err="1" smtClean="0"/>
              <a:t>myfifo</a:t>
            </a:r>
            <a:r>
              <a:rPr lang="en-US" dirty="0" smtClean="0"/>
              <a:t>”, </a:t>
            </a:r>
            <a:r>
              <a:rPr lang="en-US" dirty="0"/>
              <a:t>S_IWUSR | </a:t>
            </a:r>
            <a:r>
              <a:rPr lang="en-US" dirty="0" smtClean="0"/>
              <a:t>S_IRUSR) 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Will create a FIFO called </a:t>
            </a: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myfifo</a:t>
            </a:r>
            <a:r>
              <a:rPr lang="en-US" dirty="0" smtClean="0">
                <a:solidFill>
                  <a:srgbClr val="0000FF"/>
                </a:solidFill>
              </a:rPr>
              <a:t>”.</a:t>
            </a:r>
          </a:p>
          <a:p>
            <a:pPr lvl="1"/>
            <a:endParaRPr lang="en-US" sz="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The FIFO will be </a:t>
            </a:r>
            <a:r>
              <a:rPr lang="en-US" dirty="0" smtClean="0">
                <a:solidFill>
                  <a:srgbClr val="0000FF"/>
                </a:solidFill>
              </a:rPr>
              <a:t>readable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writable</a:t>
            </a:r>
            <a:r>
              <a:rPr lang="en-US" dirty="0" smtClean="0"/>
              <a:t> by the user (i.e. the </a:t>
            </a:r>
            <a:r>
              <a:rPr lang="en-US" dirty="0" smtClean="0">
                <a:solidFill>
                  <a:srgbClr val="0000FF"/>
                </a:solidFill>
              </a:rPr>
              <a:t>second parameter</a:t>
            </a:r>
            <a:r>
              <a:rPr lang="en-US" dirty="0" smtClean="0"/>
              <a:t>).</a:t>
            </a:r>
          </a:p>
          <a:p>
            <a:pPr lvl="1"/>
            <a:endParaRPr lang="en-US" sz="4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The FIFO can be read or written using </a:t>
            </a:r>
            <a:r>
              <a:rPr lang="en-US" dirty="0" err="1" smtClean="0"/>
              <a:t>fread</a:t>
            </a:r>
            <a:r>
              <a:rPr lang="en-US" dirty="0" smtClean="0"/>
              <a:t>(), </a:t>
            </a:r>
            <a:r>
              <a:rPr lang="en-US" dirty="0" err="1" smtClean="0"/>
              <a:t>fgets</a:t>
            </a:r>
            <a:r>
              <a:rPr lang="en-US" dirty="0" smtClean="0"/>
              <a:t>(), </a:t>
            </a:r>
            <a:r>
              <a:rPr lang="en-US" dirty="0" err="1" smtClean="0"/>
              <a:t>fstream</a:t>
            </a:r>
            <a:r>
              <a:rPr lang="en-US" dirty="0" smtClean="0"/>
              <a:t>, and other standard means of reading/writing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8" y="29028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Unix/Linux: </a:t>
            </a:r>
            <a:r>
              <a:rPr lang="en-US" dirty="0" smtClean="0"/>
              <a:t>wait()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530725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pid_t</a:t>
            </a:r>
            <a:r>
              <a:rPr lang="en-US" dirty="0"/>
              <a:t> wait(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*</a:t>
            </a:r>
            <a:r>
              <a:rPr lang="en-US" i="1" dirty="0"/>
              <a:t>status</a:t>
            </a:r>
            <a:r>
              <a:rPr lang="en-US" dirty="0"/>
              <a:t>); </a:t>
            </a:r>
            <a:endParaRPr lang="en-US" dirty="0" smtClean="0"/>
          </a:p>
          <a:p>
            <a:endParaRPr lang="en-US" sz="400" dirty="0"/>
          </a:p>
          <a:p>
            <a:r>
              <a:rPr lang="en-US" dirty="0" err="1">
                <a:solidFill>
                  <a:srgbClr val="0000FF"/>
                </a:solidFill>
              </a:rPr>
              <a:t>pid_t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pid_t</a:t>
            </a:r>
            <a:r>
              <a:rPr lang="en-US" dirty="0"/>
              <a:t> </a:t>
            </a:r>
            <a:r>
              <a:rPr lang="en-US" i="1" dirty="0" err="1"/>
              <a:t>pid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*</a:t>
            </a:r>
            <a:r>
              <a:rPr lang="en-US" i="1" dirty="0"/>
              <a:t>status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options</a:t>
            </a:r>
            <a:r>
              <a:rPr lang="en-US" dirty="0"/>
              <a:t>); </a:t>
            </a:r>
            <a:endParaRPr lang="en-US" dirty="0" smtClean="0"/>
          </a:p>
          <a:p>
            <a:endParaRPr lang="en-US" sz="400" dirty="0"/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waitid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 err="1">
                <a:solidFill>
                  <a:srgbClr val="0000FF"/>
                </a:solidFill>
              </a:rPr>
              <a:t>dtype_t</a:t>
            </a:r>
            <a:r>
              <a:rPr lang="en-US" dirty="0"/>
              <a:t> </a:t>
            </a:r>
            <a:r>
              <a:rPr lang="en-US" i="1" dirty="0" err="1"/>
              <a:t>idtype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id_t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/>
              <a:t>id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siginfo_t</a:t>
            </a:r>
            <a:r>
              <a:rPr lang="en-US" dirty="0"/>
              <a:t> *</a:t>
            </a:r>
            <a:r>
              <a:rPr lang="en-US" i="1" dirty="0" err="1"/>
              <a:t>infop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options</a:t>
            </a:r>
            <a:r>
              <a:rPr lang="en-US" dirty="0"/>
              <a:t>); </a:t>
            </a:r>
            <a:endParaRPr lang="en-US" dirty="0" smtClean="0"/>
          </a:p>
          <a:p>
            <a:endParaRPr lang="en-US" sz="400" dirty="0"/>
          </a:p>
          <a:p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ait()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00FF"/>
                </a:solidFill>
              </a:rPr>
              <a:t>waitpid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return the process id of the child.</a:t>
            </a:r>
          </a:p>
          <a:p>
            <a:endParaRPr lang="en-US" sz="40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waitid</a:t>
            </a:r>
            <a:r>
              <a:rPr lang="en-US" dirty="0" smtClean="0">
                <a:solidFill>
                  <a:srgbClr val="0000FF"/>
                </a:solidFill>
              </a:rPr>
              <a:t>() </a:t>
            </a:r>
            <a:r>
              <a:rPr lang="en-US" dirty="0" smtClean="0"/>
              <a:t>return 0 on success and -1 on </a:t>
            </a:r>
            <a:r>
              <a:rPr lang="en-US" dirty="0" err="1" smtClean="0"/>
              <a:t>faliure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4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</a:t>
            </a:r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3072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Socket: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endpoint</a:t>
            </a:r>
            <a:r>
              <a:rPr lang="en-US" dirty="0" smtClean="0"/>
              <a:t> of communication.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Pair of processes </a:t>
            </a:r>
            <a:r>
              <a:rPr lang="en-US" dirty="0" smtClean="0">
                <a:solidFill>
                  <a:schemeClr val="tx1"/>
                </a:solidFill>
              </a:rPr>
              <a:t>can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communicate over the network using a </a:t>
            </a:r>
            <a:r>
              <a:rPr lang="en-US" dirty="0" smtClean="0">
                <a:solidFill>
                  <a:srgbClr val="0000FF"/>
                </a:solidFill>
              </a:rPr>
              <a:t>pair of sockets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/>
              <a:t>A socket is identified by </a:t>
            </a:r>
            <a:r>
              <a:rPr lang="en-US" dirty="0" smtClean="0">
                <a:solidFill>
                  <a:srgbClr val="0000FF"/>
                </a:solidFill>
              </a:rPr>
              <a:t>concatenating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0000FF"/>
                </a:solidFill>
              </a:rPr>
              <a:t>IP address </a:t>
            </a:r>
            <a:r>
              <a:rPr lang="en-US" dirty="0" smtClean="0"/>
              <a:t>of the system and a </a:t>
            </a:r>
            <a:r>
              <a:rPr lang="en-US" dirty="0" smtClean="0">
                <a:solidFill>
                  <a:srgbClr val="0000FF"/>
                </a:solidFill>
              </a:rPr>
              <a:t>port number </a:t>
            </a:r>
            <a:r>
              <a:rPr lang="en-US" dirty="0" smtClean="0"/>
              <a:t>on the system.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 mechanism works as follows:</a:t>
            </a:r>
          </a:p>
          <a:p>
            <a:pPr lvl="1"/>
            <a:r>
              <a:rPr lang="en-US" dirty="0" smtClean="0"/>
              <a:t>A server </a:t>
            </a:r>
            <a:r>
              <a:rPr lang="en-US" dirty="0" smtClean="0">
                <a:solidFill>
                  <a:srgbClr val="0000FF"/>
                </a:solidFill>
              </a:rPr>
              <a:t>listens </a:t>
            </a:r>
            <a:r>
              <a:rPr lang="en-US" dirty="0" smtClean="0"/>
              <a:t>on the port to which the client connects.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The server </a:t>
            </a:r>
            <a:r>
              <a:rPr lang="en-US" dirty="0" smtClean="0">
                <a:solidFill>
                  <a:srgbClr val="0000FF"/>
                </a:solidFill>
              </a:rPr>
              <a:t>accepts </a:t>
            </a:r>
            <a:r>
              <a:rPr lang="en-US" dirty="0" smtClean="0"/>
              <a:t>the client’s connection. </a:t>
            </a:r>
          </a:p>
          <a:p>
            <a:pPr lvl="1"/>
            <a:r>
              <a:rPr lang="en-US" dirty="0" smtClean="0"/>
              <a:t>The server sets up a </a:t>
            </a:r>
            <a:r>
              <a:rPr lang="en-US" dirty="0" smtClean="0">
                <a:solidFill>
                  <a:srgbClr val="0000FF"/>
                </a:solidFill>
              </a:rPr>
              <a:t>pair of sockets </a:t>
            </a:r>
            <a:r>
              <a:rPr lang="en-US" dirty="0" smtClean="0"/>
              <a:t>used for </a:t>
            </a:r>
            <a:r>
              <a:rPr lang="en-US" dirty="0" smtClean="0">
                <a:solidFill>
                  <a:srgbClr val="0000FF"/>
                </a:solidFill>
              </a:rPr>
              <a:t>communications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/>
              <a:t>Sockets provide means for </a:t>
            </a:r>
            <a:r>
              <a:rPr lang="en-US" dirty="0" smtClean="0">
                <a:solidFill>
                  <a:srgbClr val="0000FF"/>
                </a:solidFill>
              </a:rPr>
              <a:t>low-level</a:t>
            </a:r>
            <a:r>
              <a:rPr lang="en-US" dirty="0" smtClean="0"/>
              <a:t> communications: unstructured byte stream.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Reading/writing</a:t>
            </a:r>
            <a:r>
              <a:rPr lang="en-US" dirty="0" smtClean="0"/>
              <a:t> sockets is similar to </a:t>
            </a:r>
            <a:r>
              <a:rPr lang="en-US" dirty="0" smtClean="0">
                <a:solidFill>
                  <a:srgbClr val="0000FF"/>
                </a:solidFill>
              </a:rPr>
              <a:t>pipes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39825"/>
          </a:xfrm>
        </p:spPr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Communications: IPC examples: </a:t>
            </a:r>
            <a:r>
              <a:rPr lang="en-US" dirty="0" smtClean="0"/>
              <a:t>Sockets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04925"/>
            <a:ext cx="64706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1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Unix/Linux: </a:t>
            </a:r>
            <a:r>
              <a:rPr lang="en-US" dirty="0" smtClean="0"/>
              <a:t>Manual Pages (man pages)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530725"/>
          </a:xfrm>
        </p:spPr>
        <p:txBody>
          <a:bodyPr/>
          <a:lstStyle/>
          <a:p>
            <a:r>
              <a:rPr lang="en-US" dirty="0" smtClean="0"/>
              <a:t>For more technical details (or usage) of fork(), exec(), and wait() please see the </a:t>
            </a:r>
            <a:r>
              <a:rPr lang="en-US" dirty="0" smtClean="0">
                <a:solidFill>
                  <a:srgbClr val="0000FF"/>
                </a:solidFill>
              </a:rPr>
              <a:t>man pages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Google: </a:t>
            </a:r>
            <a:r>
              <a:rPr lang="en-US" dirty="0" smtClean="0"/>
              <a:t>man fork, or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 Linux terminal: </a:t>
            </a:r>
            <a:r>
              <a:rPr lang="en-US" dirty="0"/>
              <a:t>e.g. man fork</a:t>
            </a:r>
          </a:p>
          <a:p>
            <a:pPr marL="414252" lvl="1" indent="0">
              <a:buNone/>
            </a:pPr>
            <a:endParaRPr lang="en-US" dirty="0"/>
          </a:p>
        </p:txBody>
      </p:sp>
      <p:pic>
        <p:nvPicPr>
          <p:cNvPr id="1026" name="Picture 2" descr="E:\Screenshot from 2012-09-05 18:55: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36649"/>
            <a:ext cx="5715000" cy="392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4237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370" y="921660"/>
            <a:ext cx="425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300" dirty="0">
                <a:solidFill>
                  <a:srgbClr val="FF0000"/>
                </a:solidFill>
              </a:rPr>
              <a:t>Start with a parent process</a:t>
            </a:r>
          </a:p>
        </p:txBody>
      </p:sp>
    </p:spTree>
    <p:extLst>
      <p:ext uri="{BB962C8B-B14F-4D97-AF65-F5344CB8AC3E}">
        <p14:creationId xmlns:p14="http://schemas.microsoft.com/office/powerpoint/2010/main" val="13405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Operations on Processes: Process Creation in </a:t>
            </a:r>
            <a:r>
              <a:rPr lang="en-US" dirty="0" smtClean="0"/>
              <a:t>Unix/Linux: Putting it all Together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2335"/>
            <a:ext cx="6389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Parent process issues a fork() system call.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652365"/>
            <a:ext cx="3733800" cy="51294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marL="311085" indent="-311085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4548" indent="-260296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sz="2200">
                <a:solidFill>
                  <a:srgbClr val="000000"/>
                </a:solidFill>
                <a:latin typeface="+mn-lt"/>
              </a:defRPr>
            </a:lvl2pPr>
            <a:lvl3pPr marL="103642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000000"/>
                </a:solidFill>
                <a:latin typeface="+mn-lt"/>
              </a:defRPr>
            </a:lvl3pPr>
            <a:lvl4pPr marL="1450674" indent="-206332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4pPr>
            <a:lvl5pPr marL="1866513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5pPr>
            <a:lvl6pPr marL="2323618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6pPr>
            <a:lvl7pPr marL="278072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7pPr>
            <a:lvl8pPr marL="3237829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8pPr>
            <a:lvl9pPr marL="3694934" indent="-207920" algn="l" defTabSz="828503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Monaco"/>
              </a:rPr>
              <a:t>//Parent process</a:t>
            </a:r>
            <a:endParaRPr lang="en-US" sz="1600" b="1" dirty="0" smtClean="0">
              <a:solidFill>
                <a:schemeClr val="tx2">
                  <a:lumMod val="75000"/>
                </a:schemeClr>
              </a:solidFill>
              <a:latin typeface="Monaco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int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 </a:t>
            </a:r>
            <a:r>
              <a:rPr lang="en-US" sz="1600" dirty="0" smtClean="0">
                <a:latin typeface="Monaco"/>
              </a:rPr>
              <a:t>main()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err="1" smtClean="0">
                <a:solidFill>
                  <a:srgbClr val="3333FF"/>
                </a:solidFill>
                <a:latin typeface="Monaco"/>
              </a:rPr>
              <a:t>pid_t</a:t>
            </a:r>
            <a:r>
              <a:rPr lang="en-US" sz="1600" dirty="0" smtClean="0">
                <a:latin typeface="Monaco"/>
              </a:rPr>
              <a:t>  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fork another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Monaco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Monaco"/>
              </a:rPr>
              <a:t>pid</a:t>
            </a:r>
            <a:r>
              <a:rPr lang="en-US" sz="1600" b="1" dirty="0" smtClean="0">
                <a:solidFill>
                  <a:srgbClr val="FF0000"/>
                </a:solidFill>
                <a:latin typeface="Monaco"/>
              </a:rPr>
              <a:t> = fork();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&lt;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error occurred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fprintf</a:t>
            </a:r>
            <a:r>
              <a:rPr lang="en-US" sz="1600" dirty="0" smtClean="0">
                <a:latin typeface="Monaco"/>
              </a:rPr>
              <a:t>(</a:t>
            </a:r>
            <a:r>
              <a:rPr lang="en-US" sz="1600" dirty="0" err="1" smtClean="0">
                <a:latin typeface="Monaco"/>
              </a:rPr>
              <a:t>stderr</a:t>
            </a:r>
            <a:r>
              <a:rPr lang="en-US" sz="1600" dirty="0" smtClean="0">
                <a:latin typeface="Monaco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(-1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if (</a:t>
            </a:r>
            <a:r>
              <a:rPr lang="en-US" sz="1600" dirty="0" err="1" smtClean="0">
                <a:latin typeface="Monaco"/>
              </a:rPr>
              <a:t>pid</a:t>
            </a:r>
            <a:r>
              <a:rPr lang="en-US" sz="1600" dirty="0" smtClean="0">
                <a:latin typeface="Monaco"/>
              </a:rPr>
              <a:t> == 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child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execlp</a:t>
            </a:r>
            <a:r>
              <a:rPr lang="en-US" sz="1600" dirty="0" smtClean="0">
                <a:latin typeface="Monaco"/>
              </a:rPr>
              <a:t>("/bin/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"</a:t>
            </a:r>
            <a:r>
              <a:rPr lang="en-US" sz="1600" dirty="0" err="1" smtClean="0">
                <a:latin typeface="Monaco"/>
              </a:rPr>
              <a:t>ls</a:t>
            </a:r>
            <a:r>
              <a:rPr lang="en-US" sz="1600" dirty="0" smtClean="0">
                <a:latin typeface="Monaco"/>
              </a:rPr>
              <a:t>", 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else {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process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Monaco"/>
              </a:rPr>
              <a:t>/* parent will wait for the child to complete */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wait (NULL);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</a:t>
            </a:r>
            <a:r>
              <a:rPr lang="en-US" sz="1600" dirty="0" err="1" smtClean="0">
                <a:latin typeface="Monaco"/>
              </a:rPr>
              <a:t>printf</a:t>
            </a:r>
            <a:r>
              <a:rPr lang="en-US" sz="1600" dirty="0" smtClean="0">
                <a:latin typeface="Monaco"/>
              </a:rPr>
              <a:t> ("Child Complete");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	exit(</a:t>
            </a:r>
            <a:r>
              <a:rPr lang="en-US" sz="1600" dirty="0" smtClean="0">
                <a:solidFill>
                  <a:srgbClr val="3333FF"/>
                </a:solidFill>
                <a:latin typeface="Monaco"/>
              </a:rPr>
              <a:t>0</a:t>
            </a:r>
            <a:r>
              <a:rPr lang="en-US" sz="1600" dirty="0" smtClean="0"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	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1600" dirty="0" smtClean="0">
                <a:latin typeface="Monaco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19400"/>
            <a:ext cx="1562100" cy="30480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4143</Words>
  <Application>Microsoft Office PowerPoint</Application>
  <PresentationFormat>On-screen Show (4:3)</PresentationFormat>
  <Paragraphs>955</Paragraphs>
  <Slides>61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Theme1</vt:lpstr>
      <vt:lpstr>Processes II (CS-351)</vt:lpstr>
      <vt:lpstr>Operations on Processes: Process Creation in Unix/Linux: fork()</vt:lpstr>
      <vt:lpstr>Operations on Processes: Process Creation in Unix/Linux: fork()</vt:lpstr>
      <vt:lpstr>Operations on Processes: Process Creation in Unix/Linux: exec()/wait()/exit()</vt:lpstr>
      <vt:lpstr>Operations on Processes: Process Creation in Unix/Linux: exec() variants</vt:lpstr>
      <vt:lpstr>Operations on Processes: Process Creation in Unix/Linux: wait() variants</vt:lpstr>
      <vt:lpstr>Operations on Processes: Process Creation in Unix/Linux: Manual Pages (man pages)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Putting it all Together</vt:lpstr>
      <vt:lpstr>Operations on Processes: Process Creation in Unix/Linux: Summary of fork()/exec()/wait()</vt:lpstr>
      <vt:lpstr>Operations on Processes: Process Creation in Unix/Linux: Summary of fork()/exec()/wait()</vt:lpstr>
      <vt:lpstr>Operations on Processes: Process Creation in Unix/Linux: Summary of fork()/exec()/wait()</vt:lpstr>
      <vt:lpstr>Orphans and Zombies (Demo)</vt:lpstr>
      <vt:lpstr>Interprocess Communications</vt:lpstr>
      <vt:lpstr>Interprocess Communications</vt:lpstr>
      <vt:lpstr>Interprocess Communications: Shared Memory vs. Message Passing</vt:lpstr>
      <vt:lpstr>Interprocess Communications: Shared Memory: Producer Consumer Problem</vt:lpstr>
      <vt:lpstr>Interprocess Communications: Shared Memory: Producer Consumer Problem</vt:lpstr>
      <vt:lpstr>Interprocess Communications: Shared Memory: Producer Consumer Problem</vt:lpstr>
      <vt:lpstr>Interprocess Communications: Shared Memory: Producer Consumer Problem</vt:lpstr>
      <vt:lpstr>Interprocess Communications: Shared Memory: Producer Consumer Problem</vt:lpstr>
      <vt:lpstr>Interprocess Communications: Shared Memory: Producer Consumer Problem</vt:lpstr>
      <vt:lpstr>Interprocess Communications: Shared Memory: Producer Consumer Problem</vt:lpstr>
      <vt:lpstr>Interprocess Communications: Message Passing</vt:lpstr>
      <vt:lpstr>Interprocess Communications: Message Passing: Direct Communication</vt:lpstr>
      <vt:lpstr>Interprocess Communications: Message Passing: Direct Communication</vt:lpstr>
      <vt:lpstr>Interprocess Communications: Message Passing: Direct Communication</vt:lpstr>
      <vt:lpstr>Interprocess Communications: Message Passing: Indirect Communication</vt:lpstr>
      <vt:lpstr>Interprocess Communications: Message Passing: Indirect Communication</vt:lpstr>
      <vt:lpstr>Interprocess Communications: Message Passing: Synchronization</vt:lpstr>
      <vt:lpstr>Interprocess Communications: Message Passing: Synchronization</vt:lpstr>
      <vt:lpstr>Interprocess Communications: Message Passing: Synchronization: Buffering</vt:lpstr>
      <vt:lpstr>Interprocess Communications: IPC examples: System V Shared Memory</vt:lpstr>
      <vt:lpstr>Interprocess Communications: IPC examples: System V Shared Memory</vt:lpstr>
      <vt:lpstr>Interprocess Communications: IPC examples: System V Shared Memory</vt:lpstr>
      <vt:lpstr>Interprocess Communications: IPC examples: System V Shared Memory</vt:lpstr>
      <vt:lpstr>Interprocess Communications: IPC examples: System V Shared Memory</vt:lpstr>
      <vt:lpstr>Interprocess Communications: IPC examples: System V Message Queues</vt:lpstr>
      <vt:lpstr>Interprocess Communications: IPC examples: System V Message Queues</vt:lpstr>
      <vt:lpstr>Interprocess Communications: IPC examples: System V Message Queues</vt:lpstr>
      <vt:lpstr>Interprocess Communications: IPC examples: System V Message Queues</vt:lpstr>
      <vt:lpstr>Interprocess Communications: IPC examples: System V Message Queues</vt:lpstr>
      <vt:lpstr>Interprocess Communications: IPC examples: System V Message Queues</vt:lpstr>
      <vt:lpstr>Interprocess Communications: IPC examples: Mach</vt:lpstr>
      <vt:lpstr>Interprocess Communications: IPC examples: Windows XP</vt:lpstr>
      <vt:lpstr>Interprocess Communications: IPC examples: Windows XP</vt:lpstr>
      <vt:lpstr>Interprocess Communications: IPC examples: Pipes</vt:lpstr>
      <vt:lpstr>Interprocess Communications: IPC examples: Pipes</vt:lpstr>
      <vt:lpstr>Interprocess Communications: IPC examples: Pipes</vt:lpstr>
      <vt:lpstr>Interprocess Communications: IPC examples: Pipes</vt:lpstr>
      <vt:lpstr>Interprocess Communications: IPC examples: Pipes</vt:lpstr>
      <vt:lpstr>Interprocess Communications: IPC examples: Pipes</vt:lpstr>
      <vt:lpstr>Interprocess Communications: IPC examples: Sockets</vt:lpstr>
      <vt:lpstr>Interprocess Communications: IPC examples: Sockets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Security</dc:title>
  <dc:creator>Mike</dc:creator>
  <cp:lastModifiedBy>Mike</cp:lastModifiedBy>
  <cp:revision>740</cp:revision>
  <dcterms:created xsi:type="dcterms:W3CDTF">2006-08-16T00:00:00Z</dcterms:created>
  <dcterms:modified xsi:type="dcterms:W3CDTF">2015-10-12T08:08:08Z</dcterms:modified>
</cp:coreProperties>
</file>