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</p:sldMasterIdLst>
  <p:notesMasterIdLst>
    <p:notesMasterId r:id="rId15"/>
  </p:notesMasterIdLst>
  <p:handoutMasterIdLst>
    <p:handoutMasterId r:id="rId16"/>
  </p:handoutMasterIdLst>
  <p:sldIdLst>
    <p:sldId id="264" r:id="rId6"/>
    <p:sldId id="260" r:id="rId7"/>
    <p:sldId id="265" r:id="rId8"/>
    <p:sldId id="267" r:id="rId9"/>
    <p:sldId id="271" r:id="rId10"/>
    <p:sldId id="269" r:id="rId11"/>
    <p:sldId id="270" r:id="rId12"/>
    <p:sldId id="272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>
          <p15:clr>
            <a:srgbClr val="A4A3A4"/>
          </p15:clr>
        </p15:guide>
        <p15:guide id="2" orient="horz" pos="1663">
          <p15:clr>
            <a:srgbClr val="A4A3A4"/>
          </p15:clr>
        </p15:guide>
        <p15:guide id="3" pos="346">
          <p15:clr>
            <a:srgbClr val="A4A3A4"/>
          </p15:clr>
        </p15:guide>
        <p15:guide id="4" pos="3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E42"/>
    <a:srgbClr val="002868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548" y="52"/>
      </p:cViewPr>
      <p:guideLst>
        <p:guide orient="horz" pos="3097"/>
        <p:guide orient="horz" pos="1663"/>
        <p:guide pos="346"/>
        <p:guide pos="3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03361-BCFB-C645-AB20-1942CE599D08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D9DCE-0100-B047-B263-C910E4E9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3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D7416-84E8-6745-8BE3-E516E5F20B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1DDC-7030-EA4B-B77F-4ADE91E9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1DDC-7030-EA4B-B77F-4ADE91E90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1174750"/>
            <a:ext cx="8534400" cy="1397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400"/>
            </a:lvl1pPr>
          </a:lstStyle>
          <a:p>
            <a:pPr lvl="0"/>
            <a:r>
              <a:rPr lang="en-US" dirty="0"/>
              <a:t>Headline 1 here</a:t>
            </a:r>
          </a:p>
          <a:p>
            <a:pPr lvl="0"/>
            <a:r>
              <a:rPr lang="en-US" dirty="0"/>
              <a:t>Headline 2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716213"/>
            <a:ext cx="8496300" cy="5921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308350"/>
            <a:ext cx="4470400" cy="3746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374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sz="half" idx="1"/>
          </p:nvPr>
        </p:nvSpPr>
        <p:spPr>
          <a:xfrm>
            <a:off x="457200" y="1335024"/>
            <a:ext cx="4038600" cy="3016963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5025"/>
            <a:ext cx="4038600" cy="303377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86405"/>
            <a:ext cx="4040188" cy="4810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267"/>
            <a:ext cx="4040188" cy="2512483"/>
          </a:xfrm>
        </p:spPr>
        <p:txBody>
          <a:bodyPr>
            <a:normAutofit/>
          </a:bodyPr>
          <a:lstStyle>
            <a:lvl1pPr marL="228600" indent="-228600"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86405"/>
            <a:ext cx="4041775" cy="4810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37267"/>
            <a:ext cx="4041775" cy="2512483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866"/>
            <a:ext cx="8229600" cy="880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8229600" cy="327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70" y="4707994"/>
            <a:ext cx="575733" cy="2738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100E4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100E4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rgbClr val="100E4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rgbClr val="100E4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rgbClr val="100E4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rgbClr val="100E4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867"/>
            <a:ext cx="8229600" cy="77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733"/>
            <a:ext cx="8229600" cy="295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16461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00E4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tabLst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5750" y="492024"/>
            <a:ext cx="8534400" cy="1397000"/>
          </a:xfrm>
        </p:spPr>
        <p:txBody>
          <a:bodyPr/>
          <a:lstStyle/>
          <a:p>
            <a:r>
              <a:rPr lang="en-US" dirty="0"/>
              <a:t>Ambulatory PCP Group</a:t>
            </a:r>
          </a:p>
          <a:p>
            <a:r>
              <a:rPr lang="en-US" dirty="0"/>
              <a:t>Journey to a SSOT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750" y="2006549"/>
            <a:ext cx="8496300" cy="592137"/>
          </a:xfrm>
        </p:spPr>
        <p:txBody>
          <a:bodyPr/>
          <a:lstStyle/>
          <a:p>
            <a:r>
              <a:rPr lang="en-US" dirty="0"/>
              <a:t>Presenters: Greg Anderson and Liz Turi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85750" y="2520106"/>
            <a:ext cx="4470400" cy="374650"/>
          </a:xfrm>
        </p:spPr>
        <p:txBody>
          <a:bodyPr/>
          <a:lstStyle/>
          <a:p>
            <a:r>
              <a:rPr lang="en-US" dirty="0"/>
              <a:t>April 6, 2019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541226-DA89-4013-8B57-C099BC92519D}"/>
              </a:ext>
            </a:extLst>
          </p:cNvPr>
          <p:cNvSpPr txBox="1">
            <a:spLocks/>
          </p:cNvSpPr>
          <p:nvPr/>
        </p:nvSpPr>
        <p:spPr>
          <a:xfrm>
            <a:off x="342900" y="2977116"/>
            <a:ext cx="8496300" cy="121943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800" kern="1200">
                <a:solidFill>
                  <a:srgbClr val="100E4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800" kern="1200">
                <a:solidFill>
                  <a:srgbClr val="100E4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800" kern="1200">
                <a:solidFill>
                  <a:srgbClr val="100E4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800" kern="1200">
                <a:solidFill>
                  <a:srgbClr val="100E4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Andrew </a:t>
            </a:r>
            <a:r>
              <a:rPr lang="en-US" sz="1200" dirty="0" err="1"/>
              <a:t>Cadorette</a:t>
            </a:r>
            <a:endParaRPr lang="en-US" sz="1200" dirty="0"/>
          </a:p>
          <a:p>
            <a:r>
              <a:rPr lang="en-US" sz="1200" dirty="0"/>
              <a:t>Lauren Rodriguez</a:t>
            </a:r>
          </a:p>
          <a:p>
            <a:r>
              <a:rPr lang="en-US" sz="1200" dirty="0"/>
              <a:t>Phil Smith</a:t>
            </a:r>
          </a:p>
          <a:p>
            <a:r>
              <a:rPr lang="en-US" sz="1200" dirty="0"/>
              <a:t>Abhishek Gorla</a:t>
            </a:r>
          </a:p>
          <a:p>
            <a:r>
              <a:rPr lang="en-US" sz="1200" dirty="0"/>
              <a:t>Anne Van </a:t>
            </a:r>
            <a:r>
              <a:rPr lang="en-US" sz="1200" dirty="0" err="1"/>
              <a:t>Haaren</a:t>
            </a:r>
            <a:endParaRPr lang="en-US" sz="1200" dirty="0"/>
          </a:p>
          <a:p>
            <a:r>
              <a:rPr lang="en-US" sz="1200" dirty="0"/>
              <a:t>Julian </a:t>
            </a:r>
            <a:r>
              <a:rPr lang="en-US" sz="1200" dirty="0" err="1"/>
              <a:t>Niever</a:t>
            </a:r>
            <a:r>
              <a:rPr lang="en-US" sz="1200" dirty="0"/>
              <a:t>, MD</a:t>
            </a:r>
          </a:p>
          <a:p>
            <a:r>
              <a:rPr lang="en-US" sz="1200" dirty="0"/>
              <a:t>Christina </a:t>
            </a:r>
            <a:r>
              <a:rPr lang="en-US" sz="1200" dirty="0" err="1"/>
              <a:t>Polomoff</a:t>
            </a:r>
            <a:r>
              <a:rPr lang="en-US" sz="1200" dirty="0"/>
              <a:t>, PharmD, BCACP, BCGP</a:t>
            </a:r>
          </a:p>
          <a:p>
            <a:r>
              <a:rPr lang="en-US" sz="1200" dirty="0"/>
              <a:t>Stacy Ward-</a:t>
            </a:r>
            <a:r>
              <a:rPr lang="en-US" sz="1200" dirty="0" err="1"/>
              <a:t>Charlerie</a:t>
            </a:r>
            <a:endParaRPr lang="en-US" sz="1200" dirty="0"/>
          </a:p>
          <a:p>
            <a:r>
              <a:rPr lang="en-US" sz="1200" dirty="0"/>
              <a:t>Aya </a:t>
            </a:r>
            <a:r>
              <a:rPr lang="en-US" sz="1200" dirty="0" err="1"/>
              <a:t>Salmeh</a:t>
            </a:r>
            <a:endParaRPr lang="en-US" sz="1200" dirty="0"/>
          </a:p>
          <a:p>
            <a:r>
              <a:rPr lang="en-US" sz="1200" dirty="0"/>
              <a:t>Dan Russell</a:t>
            </a:r>
          </a:p>
          <a:p>
            <a:r>
              <a:rPr lang="en-US" sz="1200" dirty="0"/>
              <a:t>Zeeshan Ahmed</a:t>
            </a:r>
          </a:p>
        </p:txBody>
      </p:sp>
    </p:spTree>
    <p:extLst>
      <p:ext uri="{BB962C8B-B14F-4D97-AF65-F5344CB8AC3E}">
        <p14:creationId xmlns:p14="http://schemas.microsoft.com/office/powerpoint/2010/main" val="11561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867"/>
            <a:ext cx="8229600" cy="77575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Suboptimal Medication Management Processes that can lead to poor patient outcomes in the ambulatory setting.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95" y="2268808"/>
            <a:ext cx="8229600" cy="2151357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Current Systems result in: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Fragmentation of Data, 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Siloed, inefficient workflow, 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Uninformed decision-making (liability), all 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Leading to preventable ADE’s and unnecessary costs.</a:t>
            </a:r>
          </a:p>
        </p:txBody>
      </p:sp>
    </p:spTree>
    <p:extLst>
      <p:ext uri="{BB962C8B-B14F-4D97-AF65-F5344CB8AC3E}">
        <p14:creationId xmlns:p14="http://schemas.microsoft.com/office/powerpoint/2010/main" val="207072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Current Med Rec is “RECKLESS!”</a:t>
            </a:r>
          </a:p>
        </p:txBody>
      </p:sp>
    </p:spTree>
    <p:extLst>
      <p:ext uri="{BB962C8B-B14F-4D97-AF65-F5344CB8AC3E}">
        <p14:creationId xmlns:p14="http://schemas.microsoft.com/office/powerpoint/2010/main" val="264233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" t="12403" r="13838" b="19793"/>
          <a:stretch/>
        </p:blipFill>
        <p:spPr>
          <a:xfrm>
            <a:off x="543487" y="143933"/>
            <a:ext cx="4285688" cy="4855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70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9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Flow/</a:t>
            </a:r>
            <a:br>
              <a:rPr lang="en-US" dirty="0"/>
            </a:br>
            <a:r>
              <a:rPr lang="en-US" dirty="0"/>
              <a:t>User Interaction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10443"/>
            <a:ext cx="3541959" cy="47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1" t="18492" r="12817" b="23864"/>
          <a:stretch/>
        </p:blipFill>
        <p:spPr>
          <a:xfrm>
            <a:off x="4658810" y="284392"/>
            <a:ext cx="4049256" cy="4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4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41275" y="-847504"/>
            <a:ext cx="5085021" cy="6780030"/>
          </a:xfr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712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06C8-CAA6-49EB-99B7-2ABA08001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1" y="799213"/>
            <a:ext cx="6722852" cy="3569588"/>
          </a:xfr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5BBAD90-F896-4D6B-82DB-2C75B7135D9E}"/>
              </a:ext>
            </a:extLst>
          </p:cNvPr>
          <p:cNvSpPr/>
          <p:nvPr/>
        </p:nvSpPr>
        <p:spPr>
          <a:xfrm>
            <a:off x="7157461" y="1257558"/>
            <a:ext cx="1209555" cy="1035934"/>
          </a:xfrm>
          <a:prstGeom prst="wedgeRectCallout">
            <a:avLst>
              <a:gd name="adj1" fmla="val -306613"/>
              <a:gd name="adj2" fmla="val 614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Filter/Sort meds by attribute or name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9CECC90-4836-4B10-AD8F-3D0FA87120B8}"/>
              </a:ext>
            </a:extLst>
          </p:cNvPr>
          <p:cNvSpPr/>
          <p:nvPr/>
        </p:nvSpPr>
        <p:spPr>
          <a:xfrm>
            <a:off x="57875" y="2924175"/>
            <a:ext cx="2060292" cy="1210717"/>
          </a:xfrm>
          <a:prstGeom prst="wedgeRectCallout">
            <a:avLst>
              <a:gd name="adj1" fmla="val 79153"/>
              <a:gd name="adj2" fmla="val -88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F5FEF-6C57-4FA7-8654-985E77A02553}"/>
              </a:ext>
            </a:extLst>
          </p:cNvPr>
          <p:cNvSpPr txBox="1"/>
          <p:nvPr/>
        </p:nvSpPr>
        <p:spPr>
          <a:xfrm>
            <a:off x="57874" y="2924176"/>
            <a:ext cx="206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Provider: </a:t>
            </a:r>
            <a:r>
              <a:rPr lang="en-US" sz="1200" dirty="0"/>
              <a:t>Add/Modify/Cancel/Validate </a:t>
            </a:r>
          </a:p>
          <a:p>
            <a:endParaRPr lang="en-US" sz="1200" dirty="0"/>
          </a:p>
          <a:p>
            <a:r>
              <a:rPr lang="en-US" sz="1200" u="sng" dirty="0"/>
              <a:t>Pharmacist</a:t>
            </a:r>
            <a:r>
              <a:rPr lang="en-US" sz="1200" dirty="0"/>
              <a:t>: Add/Modify</a:t>
            </a:r>
          </a:p>
          <a:p>
            <a:endParaRPr lang="en-US" sz="1200" dirty="0"/>
          </a:p>
          <a:p>
            <a:r>
              <a:rPr lang="en-US" sz="1200" u="sng" dirty="0"/>
              <a:t>Patient: </a:t>
            </a:r>
            <a:r>
              <a:rPr lang="en-US" sz="1200" dirty="0"/>
              <a:t>Add Comment</a:t>
            </a:r>
            <a:endParaRPr lang="en-US" sz="1200" u="sng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DE2DAA4-36B4-4263-B20B-087613AFE486}"/>
              </a:ext>
            </a:extLst>
          </p:cNvPr>
          <p:cNvSpPr/>
          <p:nvPr/>
        </p:nvSpPr>
        <p:spPr>
          <a:xfrm>
            <a:off x="4271912" y="2934562"/>
            <a:ext cx="2060292" cy="1200329"/>
          </a:xfrm>
          <a:prstGeom prst="wedgeRectCallout">
            <a:avLst>
              <a:gd name="adj1" fmla="val 79153"/>
              <a:gd name="adj2" fmla="val -88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56034-8DD3-4376-B5D9-E9B04157AE5F}"/>
              </a:ext>
            </a:extLst>
          </p:cNvPr>
          <p:cNvSpPr txBox="1"/>
          <p:nvPr/>
        </p:nvSpPr>
        <p:spPr>
          <a:xfrm>
            <a:off x="4271911" y="2934563"/>
            <a:ext cx="206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Dose</a:t>
            </a:r>
          </a:p>
          <a:p>
            <a:r>
              <a:rPr lang="en-US" sz="1200" u="sng" dirty="0"/>
              <a:t>Route</a:t>
            </a:r>
          </a:p>
          <a:p>
            <a:r>
              <a:rPr lang="en-US" sz="1200" u="sng" dirty="0"/>
              <a:t>Frequency</a:t>
            </a:r>
          </a:p>
          <a:p>
            <a:r>
              <a:rPr lang="en-US" sz="1200" u="sng" dirty="0"/>
              <a:t>Indication</a:t>
            </a:r>
          </a:p>
          <a:p>
            <a:r>
              <a:rPr lang="en-US" sz="1200" u="sng" dirty="0"/>
              <a:t>Comments (latest comment shown)</a:t>
            </a:r>
          </a:p>
        </p:txBody>
      </p:sp>
    </p:spTree>
    <p:extLst>
      <p:ext uri="{BB962C8B-B14F-4D97-AF65-F5344CB8AC3E}">
        <p14:creationId xmlns:p14="http://schemas.microsoft.com/office/powerpoint/2010/main" val="66250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 t="7947" r="1240" b="13602"/>
          <a:stretch/>
        </p:blipFill>
        <p:spPr>
          <a:xfrm>
            <a:off x="4191391" y="173620"/>
            <a:ext cx="4447562" cy="49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12787"/>
      </p:ext>
    </p:extLst>
  </p:cSld>
  <p:clrMapOvr>
    <a:masterClrMapping/>
  </p:clrMapOvr>
</p:sld>
</file>

<file path=ppt/theme/theme1.xml><?xml version="1.0" encoding="utf-8"?>
<a:theme xmlns:a="http://schemas.openxmlformats.org/drawingml/2006/main" name="BOT-white-template">
  <a:themeElements>
    <a:clrScheme name="UCONN">
      <a:dk1>
        <a:sysClr val="windowText" lastClr="000000"/>
      </a:dk1>
      <a:lt1>
        <a:sysClr val="window" lastClr="FFFFFF"/>
      </a:lt1>
      <a:dk2>
        <a:srgbClr val="1F497D"/>
      </a:dk2>
      <a:lt2>
        <a:srgbClr val="BFBFBF"/>
      </a:lt2>
      <a:accent1>
        <a:srgbClr val="C050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health_16x9_template_white_with_blue_bar (1).potx" id="{1CEABD3C-FC85-4C10-9F0E-668C00E45E0E}" vid="{B788A7DC-AF39-4C44-AB32-4B703E588E1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health_16x9_template_white_with_blue_bar (1).potx" id="{1CEABD3C-FC85-4C10-9F0E-668C00E45E0E}" vid="{690297D3-FD8C-46A5-B8D0-E016FAAB1F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uconnhealth_16x9_template_white_with_blue_bar (1)</Template>
  <TotalTime>162</TotalTime>
  <Words>147</Words>
  <Application>Microsoft Office PowerPoint</Application>
  <PresentationFormat>On-screen Show (16:9)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BOT-white-template</vt:lpstr>
      <vt:lpstr>1_Custom Design</vt:lpstr>
      <vt:lpstr>PowerPoint Presentation</vt:lpstr>
      <vt:lpstr>Problem: Suboptimal Medication Management Processes that can lead to poor patient outcomes in the ambulatory setting.</vt:lpstr>
      <vt:lpstr>PowerPoint Presentation</vt:lpstr>
      <vt:lpstr>PowerPoint Presentation</vt:lpstr>
      <vt:lpstr>Data Flow/ User Interaction</vt:lpstr>
      <vt:lpstr>Roles</vt:lpstr>
      <vt:lpstr>UI</vt:lpstr>
      <vt:lpstr>WIREFRAME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 Smith</dc:creator>
  <cp:lastModifiedBy>Liz Turi</cp:lastModifiedBy>
  <cp:revision>13</cp:revision>
  <dcterms:created xsi:type="dcterms:W3CDTF">2019-04-06T17:05:06Z</dcterms:created>
  <dcterms:modified xsi:type="dcterms:W3CDTF">2019-04-06T20:11:55Z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