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82" r:id="rId2"/>
    <p:sldMasterId id="2147483651" r:id="rId3"/>
    <p:sldMasterId id="2147483686" r:id="rId4"/>
  </p:sldMasterIdLst>
  <p:notesMasterIdLst>
    <p:notesMasterId r:id="rId17"/>
  </p:notesMasterIdLst>
  <p:handoutMasterIdLst>
    <p:handoutMasterId r:id="rId18"/>
  </p:handoutMasterIdLst>
  <p:sldIdLst>
    <p:sldId id="261" r:id="rId5"/>
    <p:sldId id="929" r:id="rId6"/>
    <p:sldId id="930" r:id="rId7"/>
    <p:sldId id="968" r:id="rId8"/>
    <p:sldId id="969" r:id="rId9"/>
    <p:sldId id="931" r:id="rId10"/>
    <p:sldId id="970" r:id="rId11"/>
    <p:sldId id="971" r:id="rId12"/>
    <p:sldId id="939" r:id="rId13"/>
    <p:sldId id="976" r:id="rId14"/>
    <p:sldId id="977" r:id="rId15"/>
    <p:sldId id="908" r:id="rId16"/>
  </p:sldIdLst>
  <p:sldSz cx="9144000" cy="6858000" type="screen4x3"/>
  <p:notesSz cx="9448800" cy="7188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081"/>
    <a:srgbClr val="FFFFFF"/>
    <a:srgbClr val="9FFFFF"/>
    <a:srgbClr val="FFBE71"/>
    <a:srgbClr val="FFDDDD"/>
    <a:srgbClr val="FF2C35"/>
    <a:srgbClr val="FFFFA8"/>
    <a:srgbClr val="EEFFFF"/>
    <a:srgbClr val="7DFFFF"/>
    <a:srgbClr val="E5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5" autoAdjust="0"/>
    <p:restoredTop sz="92316" autoAdjust="0"/>
  </p:normalViewPr>
  <p:slideViewPr>
    <p:cSldViewPr snapToGrid="0">
      <p:cViewPr varScale="1">
        <p:scale>
          <a:sx n="94" d="100"/>
          <a:sy n="94" d="100"/>
        </p:scale>
        <p:origin x="-14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941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51463" y="0"/>
            <a:ext cx="40957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53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827838"/>
            <a:ext cx="40941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3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51463" y="6827838"/>
            <a:ext cx="40957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88BC5C-0AE1-E945-BFDF-B697621E9A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76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941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0" tIns="47529" rIns="95060" bIns="47529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53050" y="0"/>
            <a:ext cx="40941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0" tIns="47529" rIns="95060" bIns="47529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7350" y="539750"/>
            <a:ext cx="3594100" cy="2695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3414713"/>
            <a:ext cx="7559675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0" tIns="47529" rIns="95060" bIns="475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827838"/>
            <a:ext cx="40941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0" tIns="47529" rIns="95060" bIns="47529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53050" y="6827838"/>
            <a:ext cx="40941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0" tIns="47529" rIns="95060" bIns="47529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fld id="{66E70A2C-DFF9-DD45-B589-8F37881CB9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4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485DD-2E45-194F-80D0-ADD6573A2948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A4ED0-456D-7540-96C8-A026D7754F07}" type="slidenum">
              <a:rPr lang="en-US"/>
              <a:pPr/>
              <a:t>4</a:t>
            </a:fld>
            <a:endParaRPr lang="en-US"/>
          </a:p>
        </p:txBody>
      </p:sp>
      <p:sp>
        <p:nvSpPr>
          <p:cNvPr id="263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85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812" y="700718"/>
            <a:ext cx="7772400" cy="1470025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110000"/>
              </a:lnSpc>
              <a:defRPr sz="2800" b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9414"/>
            <a:ext cx="6400800" cy="3442478"/>
          </a:xfrm>
          <a:prstGeom prst="rect">
            <a:avLst/>
          </a:prstGeom>
        </p:spPr>
        <p:txBody>
          <a:bodyPr vert="horz"/>
          <a:lstStyle>
            <a:lvl1pPr marL="0" indent="0" algn="ctr">
              <a:spcBef>
                <a:spcPts val="1000"/>
              </a:spcBef>
              <a:spcAft>
                <a:spcPts val="1200"/>
              </a:spcAft>
              <a:buNone/>
              <a:defRPr sz="1800" baseline="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Authors</a:t>
            </a:r>
          </a:p>
          <a:p>
            <a:endParaRPr lang="en-US" dirty="0" smtClean="0"/>
          </a:p>
          <a:p>
            <a:r>
              <a:rPr lang="en-US" dirty="0" smtClean="0"/>
              <a:t>Presented at ….</a:t>
            </a:r>
          </a:p>
          <a:p>
            <a:endParaRPr lang="en-US" dirty="0" smtClean="0"/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2863"/>
            <a:ext cx="8074025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57300"/>
            <a:ext cx="7620000" cy="505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3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2863"/>
            <a:ext cx="8074025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96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B1926D-2103-DC4F-B21C-3100D49E40BB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7E4325-0F4F-9545-93F9-519EF1504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96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85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812" y="700718"/>
            <a:ext cx="7772400" cy="1470025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110000"/>
              </a:lnSpc>
              <a:defRPr sz="2800" b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9414"/>
            <a:ext cx="6400800" cy="3442478"/>
          </a:xfrm>
          <a:prstGeom prst="rect">
            <a:avLst/>
          </a:prstGeom>
        </p:spPr>
        <p:txBody>
          <a:bodyPr vert="horz"/>
          <a:lstStyle>
            <a:lvl1pPr marL="0" indent="0" algn="ctr">
              <a:spcBef>
                <a:spcPts val="1000"/>
              </a:spcBef>
              <a:spcAft>
                <a:spcPts val="1200"/>
              </a:spcAft>
              <a:buNone/>
              <a:defRPr sz="1800" baseline="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Authors</a:t>
            </a:r>
          </a:p>
          <a:p>
            <a:endParaRPr lang="en-US" dirty="0" smtClean="0"/>
          </a:p>
          <a:p>
            <a:r>
              <a:rPr lang="en-US" dirty="0" smtClean="0"/>
              <a:t>Presented at ….</a:t>
            </a:r>
          </a:p>
          <a:p>
            <a:endParaRPr lang="en-US" dirty="0" smtClean="0"/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79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850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2863"/>
            <a:ext cx="8074025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9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57300"/>
            <a:ext cx="3733800" cy="505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3733800" cy="505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B1926D-2103-DC4F-B21C-3100D49E40BB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7E4325-0F4F-9545-93F9-519EF1504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96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85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 bwMode="auto">
          <a:xfrm>
            <a:off x="2360613" y="6634163"/>
            <a:ext cx="6784975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Rectangle 8"/>
          <p:cNvSpPr/>
          <p:nvPr userDrawn="1"/>
        </p:nvSpPr>
        <p:spPr bwMode="auto">
          <a:xfrm>
            <a:off x="0" y="6634163"/>
            <a:ext cx="2333625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" name="Rectangle 235"/>
          <p:cNvSpPr>
            <a:spLocks noChangeArrowheads="1"/>
          </p:cNvSpPr>
          <p:nvPr/>
        </p:nvSpPr>
        <p:spPr bwMode="auto">
          <a:xfrm>
            <a:off x="2398713" y="6646863"/>
            <a:ext cx="6588125" cy="211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1450" indent="-171450" algn="r" eaLnBrk="0" hangingPunct="0">
              <a:lnSpc>
                <a:spcPct val="90000"/>
              </a:lnSpc>
              <a:defRPr/>
            </a:pPr>
            <a:r>
              <a:rPr lang="en-US" sz="1200" b="1" dirty="0">
                <a:solidFill>
                  <a:schemeClr val="bg1"/>
                </a:solidFill>
                <a:ea typeface="Rod"/>
                <a:cs typeface="Rod"/>
              </a:rPr>
              <a:t>Department of Energy  •  Office of Science  •  Biological and Environmental Research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600200"/>
            <a:ext cx="38481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38700" y="1600200"/>
            <a:ext cx="38481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fld id="{2113C00A-46C3-4695-A1BF-A4D51761E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235"/>
          <p:cNvSpPr>
            <a:spLocks noChangeArrowheads="1"/>
          </p:cNvSpPr>
          <p:nvPr userDrawn="1"/>
        </p:nvSpPr>
        <p:spPr bwMode="auto">
          <a:xfrm>
            <a:off x="-34926" y="6646863"/>
            <a:ext cx="23209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1450" indent="-171450" eaLnBrk="0" hangingPunct="0">
              <a:lnSpc>
                <a:spcPct val="90000"/>
              </a:lnSpc>
              <a:defRPr/>
            </a:pPr>
            <a:fld id="{3CF22588-4ED6-4D73-B710-A92B6386A90D}" type="slidenum">
              <a:rPr lang="en-US" sz="1000">
                <a:solidFill>
                  <a:schemeClr val="bg1"/>
                </a:solidFill>
                <a:ea typeface="Rod"/>
                <a:cs typeface="Rod"/>
              </a:rPr>
              <a:pPr marL="171450" indent="-171450" eaLnBrk="0" hangingPunct="0">
                <a:lnSpc>
                  <a:spcPct val="90000"/>
                </a:lnSpc>
                <a:defRPr/>
              </a:pPr>
              <a:t>‹#›</a:t>
            </a:fld>
            <a:r>
              <a:rPr lang="en-US" sz="1000" dirty="0">
                <a:solidFill>
                  <a:schemeClr val="bg1"/>
                </a:solidFill>
                <a:ea typeface="Rod"/>
                <a:cs typeface="Rod"/>
              </a:rPr>
              <a:t>	 </a:t>
            </a:r>
            <a:r>
              <a:rPr lang="en-US" sz="1200" b="1" dirty="0" smtClean="0">
                <a:solidFill>
                  <a:schemeClr val="bg1"/>
                </a:solidFill>
                <a:ea typeface="Rod"/>
                <a:cs typeface="Rod"/>
              </a:rPr>
              <a:t>BER Climate Research</a:t>
            </a:r>
            <a:endParaRPr lang="en-US" sz="1200" b="1" dirty="0">
              <a:solidFill>
                <a:schemeClr val="bg1"/>
              </a:solidFill>
              <a:ea typeface="Rod"/>
              <a:cs typeface="Rod"/>
            </a:endParaRPr>
          </a:p>
        </p:txBody>
      </p:sp>
    </p:spTree>
    <p:extLst>
      <p:ext uri="{BB962C8B-B14F-4D97-AF65-F5344CB8AC3E}">
        <p14:creationId xmlns:p14="http://schemas.microsoft.com/office/powerpoint/2010/main" val="3355291848"/>
      </p:ext>
    </p:extLst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812" y="700718"/>
            <a:ext cx="7772400" cy="1470025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110000"/>
              </a:lnSpc>
              <a:defRPr sz="2800" b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9414"/>
            <a:ext cx="6400800" cy="3442478"/>
          </a:xfrm>
          <a:prstGeom prst="rect">
            <a:avLst/>
          </a:prstGeom>
        </p:spPr>
        <p:txBody>
          <a:bodyPr vert="horz"/>
          <a:lstStyle>
            <a:lvl1pPr marL="0" indent="0" algn="ctr">
              <a:spcBef>
                <a:spcPts val="1000"/>
              </a:spcBef>
              <a:spcAft>
                <a:spcPts val="1200"/>
              </a:spcAft>
              <a:buNone/>
              <a:defRPr sz="1800" baseline="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Authors</a:t>
            </a:r>
          </a:p>
          <a:p>
            <a:endParaRPr lang="en-US" dirty="0" smtClean="0"/>
          </a:p>
          <a:p>
            <a:r>
              <a:rPr lang="en-US" dirty="0" smtClean="0"/>
              <a:t>Presented at ….</a:t>
            </a:r>
          </a:p>
          <a:p>
            <a:endParaRPr lang="en-US" dirty="0" smtClean="0"/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3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57300"/>
            <a:ext cx="3733800" cy="505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3733800" cy="505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5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9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812" y="700718"/>
            <a:ext cx="7772400" cy="1470025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110000"/>
              </a:lnSpc>
              <a:defRPr sz="2800" b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9414"/>
            <a:ext cx="6400800" cy="3442478"/>
          </a:xfrm>
          <a:prstGeom prst="rect">
            <a:avLst/>
          </a:prstGeom>
        </p:spPr>
        <p:txBody>
          <a:bodyPr vert="horz"/>
          <a:lstStyle>
            <a:lvl1pPr marL="0" indent="0" algn="ctr">
              <a:spcBef>
                <a:spcPts val="1000"/>
              </a:spcBef>
              <a:spcAft>
                <a:spcPts val="1200"/>
              </a:spcAft>
              <a:buNone/>
              <a:defRPr sz="1800" baseline="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Authors</a:t>
            </a:r>
          </a:p>
          <a:p>
            <a:endParaRPr lang="en-US" dirty="0" smtClean="0"/>
          </a:p>
          <a:p>
            <a:r>
              <a:rPr lang="en-US" dirty="0" smtClean="0"/>
              <a:t>Presented at ….</a:t>
            </a:r>
          </a:p>
          <a:p>
            <a:endParaRPr lang="en-US" dirty="0" smtClean="0"/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4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8062913" y="6308725"/>
            <a:ext cx="700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63538" y="6480175"/>
            <a:ext cx="184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90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42863"/>
            <a:ext cx="8074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57300"/>
            <a:ext cx="76200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</a:t>
            </a:r>
            <a:r>
              <a:rPr lang="en-US" dirty="0" smtClean="0"/>
              <a:t>styles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01600" y="949325"/>
            <a:ext cx="8940800" cy="38100"/>
          </a:xfrm>
          <a:prstGeom prst="rect">
            <a:avLst/>
          </a:prstGeom>
          <a:solidFill>
            <a:srgbClr val="063DE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Text Box 10"/>
          <p:cNvSpPr txBox="1">
            <a:spLocks noChangeArrowheads="1"/>
          </p:cNvSpPr>
          <p:nvPr userDrawn="1"/>
        </p:nvSpPr>
        <p:spPr bwMode="auto">
          <a:xfrm>
            <a:off x="86236" y="6339168"/>
            <a:ext cx="1787446" cy="40011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ESGF F2F </a:t>
            </a:r>
          </a:p>
          <a:p>
            <a:pPr algn="ctr"/>
            <a:r>
              <a:rPr lang="en-US" sz="1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 </a:t>
            </a:r>
            <a:r>
              <a:rPr lang="en-US" sz="1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December 2014</a:t>
            </a:r>
            <a:endParaRPr lang="en-US" sz="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07" name="Text Box 11"/>
          <p:cNvSpPr txBox="1">
            <a:spLocks noChangeArrowheads="1"/>
          </p:cNvSpPr>
          <p:nvPr userDrawn="1"/>
        </p:nvSpPr>
        <p:spPr bwMode="auto">
          <a:xfrm>
            <a:off x="7709648" y="6418729"/>
            <a:ext cx="1016000" cy="40011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K. E. Taylor</a:t>
            </a:r>
            <a:r>
              <a:rPr lang="en-US" sz="10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P</a:t>
            </a:r>
            <a:r>
              <a:rPr lang="en-US" sz="1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CMDI</a:t>
            </a: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8" r:id="rId3"/>
    <p:sldLayoutId id="2147483697" r:id="rId4"/>
    <p:sldLayoutId id="214748371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9pPr>
    </p:titleStyle>
    <p:bodyStyle>
      <a:lvl1pPr marL="274320" indent="-274320" algn="l" rtl="0" fontAlgn="base">
        <a:lnSpc>
          <a:spcPct val="110000"/>
        </a:lnSpc>
        <a:spcBef>
          <a:spcPct val="50000"/>
        </a:spcBef>
        <a:spcAft>
          <a:spcPts val="1200"/>
        </a:spcAft>
        <a:buClr>
          <a:srgbClr val="DC0081"/>
        </a:buClr>
        <a:buSzPct val="13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fontAlgn="base">
        <a:lnSpc>
          <a:spcPct val="110000"/>
        </a:lnSpc>
        <a:spcBef>
          <a:spcPts val="0"/>
        </a:spcBef>
        <a:spcAft>
          <a:spcPts val="600"/>
        </a:spcAft>
        <a:buClr>
          <a:srgbClr val="063DE8"/>
        </a:buClr>
        <a:buSzPct val="65000"/>
        <a:buFont typeface="Monotype Sorts" pitchFamily="-65" charset="2"/>
        <a:buChar char="à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0584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DB0081"/>
        </a:buClr>
        <a:buSzPct val="100000"/>
        <a:buFont typeface="Wingdings" charset="2"/>
        <a:buChar char="§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fontAlgn="base">
        <a:lnSpc>
          <a:spcPct val="110000"/>
        </a:lnSpc>
        <a:spcBef>
          <a:spcPts val="300"/>
        </a:spcBef>
        <a:spcAft>
          <a:spcPts val="400"/>
        </a:spcAft>
        <a:buClr>
          <a:srgbClr val="DC008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737360" indent="-228600" algn="l" rtl="0" fontAlgn="base">
        <a:lnSpc>
          <a:spcPct val="110000"/>
        </a:lnSpc>
        <a:spcBef>
          <a:spcPts val="300"/>
        </a:spcBef>
        <a:spcAft>
          <a:spcPts val="300"/>
        </a:spcAft>
        <a:buClr>
          <a:srgbClr val="063DE8"/>
        </a:buClr>
        <a:buSzPct val="65000"/>
        <a:buFont typeface="Monotype Sorts" pitchFamily="-65" charset="2"/>
        <a:buChar char="ä"/>
        <a:defRPr sz="100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fontAlgn="base">
        <a:lnSpc>
          <a:spcPct val="50000"/>
        </a:lnSpc>
        <a:spcBef>
          <a:spcPct val="0"/>
        </a:spcBef>
        <a:spcAft>
          <a:spcPct val="0"/>
        </a:spcAft>
        <a:buClr>
          <a:srgbClr val="063DE8"/>
        </a:buClr>
        <a:buSzPct val="65000"/>
        <a:buFont typeface="Monotype Sorts" pitchFamily="-65" charset="2"/>
        <a:buChar char="ä"/>
        <a:defRPr sz="800">
          <a:solidFill>
            <a:schemeClr val="tx1"/>
          </a:solidFill>
          <a:latin typeface="+mn-lt"/>
          <a:ea typeface="ＭＳ Ｐゴシック" pitchFamily="-65" charset="-128"/>
        </a:defRPr>
      </a:lvl6pPr>
      <a:lvl7pPr marL="2895600" indent="-228600" algn="l" rtl="0" fontAlgn="base">
        <a:lnSpc>
          <a:spcPct val="50000"/>
        </a:lnSpc>
        <a:spcBef>
          <a:spcPct val="0"/>
        </a:spcBef>
        <a:spcAft>
          <a:spcPct val="0"/>
        </a:spcAft>
        <a:buClr>
          <a:srgbClr val="063DE8"/>
        </a:buClr>
        <a:buSzPct val="65000"/>
        <a:buFont typeface="Monotype Sorts" pitchFamily="-65" charset="2"/>
        <a:buChar char="ä"/>
        <a:defRPr sz="800">
          <a:solidFill>
            <a:schemeClr val="tx1"/>
          </a:solidFill>
          <a:latin typeface="+mn-lt"/>
          <a:ea typeface="ＭＳ Ｐゴシック" pitchFamily="-65" charset="-128"/>
        </a:defRPr>
      </a:lvl7pPr>
      <a:lvl8pPr marL="3352800" indent="-228600" algn="l" rtl="0" fontAlgn="base">
        <a:lnSpc>
          <a:spcPct val="50000"/>
        </a:lnSpc>
        <a:spcBef>
          <a:spcPct val="0"/>
        </a:spcBef>
        <a:spcAft>
          <a:spcPct val="0"/>
        </a:spcAft>
        <a:buClr>
          <a:srgbClr val="063DE8"/>
        </a:buClr>
        <a:buSzPct val="65000"/>
        <a:buFont typeface="Monotype Sorts" pitchFamily="-65" charset="2"/>
        <a:buChar char="ä"/>
        <a:defRPr sz="800">
          <a:solidFill>
            <a:schemeClr val="tx1"/>
          </a:solidFill>
          <a:latin typeface="+mn-lt"/>
          <a:ea typeface="ＭＳ Ｐゴシック" pitchFamily="-65" charset="-128"/>
        </a:defRPr>
      </a:lvl8pPr>
      <a:lvl9pPr marL="3810000" indent="-228600" algn="l" rtl="0" fontAlgn="base">
        <a:lnSpc>
          <a:spcPct val="50000"/>
        </a:lnSpc>
        <a:spcBef>
          <a:spcPct val="0"/>
        </a:spcBef>
        <a:spcAft>
          <a:spcPct val="0"/>
        </a:spcAft>
        <a:buClr>
          <a:srgbClr val="063DE8"/>
        </a:buClr>
        <a:buSzPct val="65000"/>
        <a:buFont typeface="Monotype Sorts" pitchFamily="-65" charset="2"/>
        <a:buChar char="ä"/>
        <a:defRPr sz="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8062913" y="6308725"/>
            <a:ext cx="700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63538" y="6480175"/>
            <a:ext cx="184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90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42863"/>
            <a:ext cx="8074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57300"/>
            <a:ext cx="76200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</a:t>
            </a:r>
            <a:r>
              <a:rPr lang="en-US" dirty="0" smtClean="0"/>
              <a:t>styles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01600" y="949325"/>
            <a:ext cx="8940800" cy="38100"/>
          </a:xfrm>
          <a:prstGeom prst="rect">
            <a:avLst/>
          </a:prstGeom>
          <a:solidFill>
            <a:srgbClr val="063DE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715" r:id="rId4"/>
    <p:sldLayoutId id="2147483716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9pPr>
    </p:titleStyle>
    <p:bodyStyle>
      <a:lvl1pPr marL="274320" indent="-274320" algn="l" rtl="0" fontAlgn="base">
        <a:lnSpc>
          <a:spcPct val="110000"/>
        </a:lnSpc>
        <a:spcBef>
          <a:spcPct val="50000"/>
        </a:spcBef>
        <a:spcAft>
          <a:spcPts val="1200"/>
        </a:spcAft>
        <a:buClr>
          <a:srgbClr val="DC0081"/>
        </a:buClr>
        <a:buSzPct val="13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fontAlgn="base">
        <a:lnSpc>
          <a:spcPct val="110000"/>
        </a:lnSpc>
        <a:spcBef>
          <a:spcPts val="0"/>
        </a:spcBef>
        <a:spcAft>
          <a:spcPts val="600"/>
        </a:spcAft>
        <a:buClr>
          <a:srgbClr val="063DE8"/>
        </a:buClr>
        <a:buSzPct val="65000"/>
        <a:buFont typeface="Monotype Sorts" pitchFamily="-65" charset="2"/>
        <a:buChar char="à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0584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DB0081"/>
        </a:buClr>
        <a:buSzPct val="100000"/>
        <a:buFont typeface="Wingdings" charset="2"/>
        <a:buChar char="§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fontAlgn="base">
        <a:lnSpc>
          <a:spcPct val="110000"/>
        </a:lnSpc>
        <a:spcBef>
          <a:spcPts val="300"/>
        </a:spcBef>
        <a:spcAft>
          <a:spcPts val="400"/>
        </a:spcAft>
        <a:buClr>
          <a:srgbClr val="DC008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737360" indent="-228600" algn="l" rtl="0" fontAlgn="base">
        <a:lnSpc>
          <a:spcPct val="110000"/>
        </a:lnSpc>
        <a:spcBef>
          <a:spcPts val="300"/>
        </a:spcBef>
        <a:spcAft>
          <a:spcPts val="300"/>
        </a:spcAft>
        <a:buClr>
          <a:srgbClr val="063DE8"/>
        </a:buClr>
        <a:buSzPct val="65000"/>
        <a:buFont typeface="Monotype Sorts" pitchFamily="-65" charset="2"/>
        <a:buChar char="ä"/>
        <a:defRPr sz="100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fontAlgn="base">
        <a:lnSpc>
          <a:spcPct val="50000"/>
        </a:lnSpc>
        <a:spcBef>
          <a:spcPct val="0"/>
        </a:spcBef>
        <a:spcAft>
          <a:spcPct val="0"/>
        </a:spcAft>
        <a:buClr>
          <a:srgbClr val="063DE8"/>
        </a:buClr>
        <a:buSzPct val="65000"/>
        <a:buFont typeface="Monotype Sorts" pitchFamily="-65" charset="2"/>
        <a:buChar char="ä"/>
        <a:defRPr sz="800">
          <a:solidFill>
            <a:schemeClr val="tx1"/>
          </a:solidFill>
          <a:latin typeface="+mn-lt"/>
          <a:ea typeface="ＭＳ Ｐゴシック" pitchFamily="-65" charset="-128"/>
        </a:defRPr>
      </a:lvl6pPr>
      <a:lvl7pPr marL="2895600" indent="-228600" algn="l" rtl="0" fontAlgn="base">
        <a:lnSpc>
          <a:spcPct val="50000"/>
        </a:lnSpc>
        <a:spcBef>
          <a:spcPct val="0"/>
        </a:spcBef>
        <a:spcAft>
          <a:spcPct val="0"/>
        </a:spcAft>
        <a:buClr>
          <a:srgbClr val="063DE8"/>
        </a:buClr>
        <a:buSzPct val="65000"/>
        <a:buFont typeface="Monotype Sorts" pitchFamily="-65" charset="2"/>
        <a:buChar char="ä"/>
        <a:defRPr sz="800">
          <a:solidFill>
            <a:schemeClr val="tx1"/>
          </a:solidFill>
          <a:latin typeface="+mn-lt"/>
          <a:ea typeface="ＭＳ Ｐゴシック" pitchFamily="-65" charset="-128"/>
        </a:defRPr>
      </a:lvl7pPr>
      <a:lvl8pPr marL="3352800" indent="-228600" algn="l" rtl="0" fontAlgn="base">
        <a:lnSpc>
          <a:spcPct val="50000"/>
        </a:lnSpc>
        <a:spcBef>
          <a:spcPct val="0"/>
        </a:spcBef>
        <a:spcAft>
          <a:spcPct val="0"/>
        </a:spcAft>
        <a:buClr>
          <a:srgbClr val="063DE8"/>
        </a:buClr>
        <a:buSzPct val="65000"/>
        <a:buFont typeface="Monotype Sorts" pitchFamily="-65" charset="2"/>
        <a:buChar char="ä"/>
        <a:defRPr sz="800">
          <a:solidFill>
            <a:schemeClr val="tx1"/>
          </a:solidFill>
          <a:latin typeface="+mn-lt"/>
          <a:ea typeface="ＭＳ Ｐゴシック" pitchFamily="-65" charset="-128"/>
        </a:defRPr>
      </a:lvl8pPr>
      <a:lvl9pPr marL="3810000" indent="-228600" algn="l" rtl="0" fontAlgn="base">
        <a:lnSpc>
          <a:spcPct val="50000"/>
        </a:lnSpc>
        <a:spcBef>
          <a:spcPct val="0"/>
        </a:spcBef>
        <a:spcAft>
          <a:spcPct val="0"/>
        </a:spcAft>
        <a:buClr>
          <a:srgbClr val="063DE8"/>
        </a:buClr>
        <a:buSzPct val="65000"/>
        <a:buFont typeface="Monotype Sorts" pitchFamily="-65" charset="2"/>
        <a:buChar char="ä"/>
        <a:defRPr sz="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8062913" y="6308725"/>
            <a:ext cx="700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835" name="Rectangle 3"/>
          <p:cNvSpPr>
            <a:spLocks noChangeArrowheads="1"/>
          </p:cNvSpPr>
          <p:nvPr/>
        </p:nvSpPr>
        <p:spPr bwMode="auto">
          <a:xfrm>
            <a:off x="363538" y="6480175"/>
            <a:ext cx="184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900"/>
          </a:p>
        </p:txBody>
      </p:sp>
      <p:sp>
        <p:nvSpPr>
          <p:cNvPr id="13" name="Text Box 11"/>
          <p:cNvSpPr txBox="1">
            <a:spLocks noChangeArrowheads="1"/>
          </p:cNvSpPr>
          <p:nvPr userDrawn="1"/>
        </p:nvSpPr>
        <p:spPr bwMode="auto">
          <a:xfrm>
            <a:off x="7714876" y="6356717"/>
            <a:ext cx="1016000" cy="40011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K. E. Taylor PCMDI</a:t>
            </a: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86236" y="6339168"/>
            <a:ext cx="1787446" cy="40011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ESGF F2F</a:t>
            </a: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1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 December 2014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1" r:id="rId2"/>
    <p:sldLayoutId id="2147483691" r:id="rId3"/>
    <p:sldLayoutId id="2147483692" r:id="rId4"/>
    <p:sldLayoutId id="2147483713" r:id="rId5"/>
    <p:sldLayoutId id="2147483714" r:id="rId6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9pPr>
    </p:titleStyle>
    <p:bodyStyle>
      <a:lvl1pPr marL="342900" indent="-342900" algn="l" rtl="0" fontAlgn="base">
        <a:lnSpc>
          <a:spcPct val="110000"/>
        </a:lnSpc>
        <a:spcBef>
          <a:spcPct val="50000"/>
        </a:spcBef>
        <a:spcAft>
          <a:spcPct val="55000"/>
        </a:spcAft>
        <a:buClr>
          <a:srgbClr val="DC0081"/>
        </a:buClr>
        <a:buSzPct val="13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10000"/>
        </a:lnSpc>
        <a:spcBef>
          <a:spcPct val="20000"/>
        </a:spcBef>
        <a:spcAft>
          <a:spcPct val="25000"/>
        </a:spcAft>
        <a:buClr>
          <a:srgbClr val="063DE8"/>
        </a:buClr>
        <a:buSzPct val="75000"/>
        <a:buFont typeface="Monotype Sorts" pitchFamily="-65" charset="2"/>
        <a:buChar char="à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1562100" indent="-228600" algn="l" rtl="0" fontAlgn="base">
        <a:spcBef>
          <a:spcPct val="20000"/>
        </a:spcBef>
        <a:spcAft>
          <a:spcPct val="50000"/>
        </a:spcAft>
        <a:buClr>
          <a:srgbClr val="DC0081"/>
        </a:buClr>
        <a:buSzPct val="65000"/>
        <a:buFont typeface="Monotype Sorts" pitchFamily="-65" charset="2"/>
        <a:buChar char="n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981200" indent="-228600" algn="l" rtl="0" fontAlgn="base">
        <a:lnSpc>
          <a:spcPct val="50000"/>
        </a:lnSpc>
        <a:spcBef>
          <a:spcPct val="0"/>
        </a:spcBef>
        <a:spcAft>
          <a:spcPct val="0"/>
        </a:spcAft>
        <a:buClr>
          <a:srgbClr val="063DE8"/>
        </a:buClr>
        <a:buSzPct val="65000"/>
        <a:buFont typeface="Monotype Sorts" pitchFamily="-65" charset="2"/>
        <a:buChar char="ä"/>
        <a:defRPr sz="80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fontAlgn="base">
        <a:lnSpc>
          <a:spcPct val="50000"/>
        </a:lnSpc>
        <a:spcBef>
          <a:spcPct val="0"/>
        </a:spcBef>
        <a:spcAft>
          <a:spcPct val="0"/>
        </a:spcAft>
        <a:buClr>
          <a:srgbClr val="063DE8"/>
        </a:buClr>
        <a:buSzPct val="65000"/>
        <a:buFont typeface="Monotype Sorts" pitchFamily="-65" charset="2"/>
        <a:buChar char="ä"/>
        <a:defRPr sz="800">
          <a:solidFill>
            <a:schemeClr val="tx1"/>
          </a:solidFill>
          <a:latin typeface="+mn-lt"/>
          <a:ea typeface="ＭＳ Ｐゴシック" pitchFamily="-65" charset="-128"/>
        </a:defRPr>
      </a:lvl6pPr>
      <a:lvl7pPr marL="2895600" indent="-228600" algn="l" rtl="0" fontAlgn="base">
        <a:lnSpc>
          <a:spcPct val="50000"/>
        </a:lnSpc>
        <a:spcBef>
          <a:spcPct val="0"/>
        </a:spcBef>
        <a:spcAft>
          <a:spcPct val="0"/>
        </a:spcAft>
        <a:buClr>
          <a:srgbClr val="063DE8"/>
        </a:buClr>
        <a:buSzPct val="65000"/>
        <a:buFont typeface="Monotype Sorts" pitchFamily="-65" charset="2"/>
        <a:buChar char="ä"/>
        <a:defRPr sz="800">
          <a:solidFill>
            <a:schemeClr val="tx1"/>
          </a:solidFill>
          <a:latin typeface="+mn-lt"/>
          <a:ea typeface="ＭＳ Ｐゴシック" pitchFamily="-65" charset="-128"/>
        </a:defRPr>
      </a:lvl7pPr>
      <a:lvl8pPr marL="3352800" indent="-228600" algn="l" rtl="0" fontAlgn="base">
        <a:lnSpc>
          <a:spcPct val="50000"/>
        </a:lnSpc>
        <a:spcBef>
          <a:spcPct val="0"/>
        </a:spcBef>
        <a:spcAft>
          <a:spcPct val="0"/>
        </a:spcAft>
        <a:buClr>
          <a:srgbClr val="063DE8"/>
        </a:buClr>
        <a:buSzPct val="65000"/>
        <a:buFont typeface="Monotype Sorts" pitchFamily="-65" charset="2"/>
        <a:buChar char="ä"/>
        <a:defRPr sz="800">
          <a:solidFill>
            <a:schemeClr val="tx1"/>
          </a:solidFill>
          <a:latin typeface="+mn-lt"/>
          <a:ea typeface="ＭＳ Ｐゴシック" pitchFamily="-65" charset="-128"/>
        </a:defRPr>
      </a:lvl8pPr>
      <a:lvl9pPr marL="3810000" indent="-228600" algn="l" rtl="0" fontAlgn="base">
        <a:lnSpc>
          <a:spcPct val="50000"/>
        </a:lnSpc>
        <a:spcBef>
          <a:spcPct val="0"/>
        </a:spcBef>
        <a:spcAft>
          <a:spcPct val="0"/>
        </a:spcAft>
        <a:buClr>
          <a:srgbClr val="063DE8"/>
        </a:buClr>
        <a:buSzPct val="65000"/>
        <a:buFont typeface="Monotype Sorts" pitchFamily="-65" charset="2"/>
        <a:buChar char="ä"/>
        <a:defRPr sz="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8062913" y="6308725"/>
            <a:ext cx="700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835" name="Rectangle 3"/>
          <p:cNvSpPr>
            <a:spLocks noChangeArrowheads="1"/>
          </p:cNvSpPr>
          <p:nvPr/>
        </p:nvSpPr>
        <p:spPr bwMode="auto">
          <a:xfrm>
            <a:off x="363538" y="6480175"/>
            <a:ext cx="184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6698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4" r:id="rId3"/>
    <p:sldLayoutId id="2147483711" r:id="rId4"/>
    <p:sldLayoutId id="2147483712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63DE8"/>
          </a:solidFill>
          <a:latin typeface="Comic Sans MS" pitchFamily="-65" charset="0"/>
        </a:defRPr>
      </a:lvl9pPr>
    </p:titleStyle>
    <p:bodyStyle>
      <a:lvl1pPr marL="342900" indent="-342900" algn="l" rtl="0" fontAlgn="base">
        <a:lnSpc>
          <a:spcPct val="110000"/>
        </a:lnSpc>
        <a:spcBef>
          <a:spcPct val="50000"/>
        </a:spcBef>
        <a:spcAft>
          <a:spcPct val="55000"/>
        </a:spcAft>
        <a:buClr>
          <a:srgbClr val="DC0081"/>
        </a:buClr>
        <a:buSzPct val="13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10000"/>
        </a:lnSpc>
        <a:spcBef>
          <a:spcPct val="20000"/>
        </a:spcBef>
        <a:spcAft>
          <a:spcPct val="25000"/>
        </a:spcAft>
        <a:buClr>
          <a:srgbClr val="063DE8"/>
        </a:buClr>
        <a:buSzPct val="75000"/>
        <a:buFont typeface="Monotype Sorts" pitchFamily="-65" charset="2"/>
        <a:buChar char="à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1562100" indent="-228600" algn="l" rtl="0" fontAlgn="base">
        <a:spcBef>
          <a:spcPct val="20000"/>
        </a:spcBef>
        <a:spcAft>
          <a:spcPct val="50000"/>
        </a:spcAft>
        <a:buClr>
          <a:srgbClr val="DC0081"/>
        </a:buClr>
        <a:buSzPct val="65000"/>
        <a:buFont typeface="Monotype Sorts" pitchFamily="-65" charset="2"/>
        <a:buChar char="n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981200" indent="-228600" algn="l" rtl="0" fontAlgn="base">
        <a:lnSpc>
          <a:spcPct val="50000"/>
        </a:lnSpc>
        <a:spcBef>
          <a:spcPct val="0"/>
        </a:spcBef>
        <a:spcAft>
          <a:spcPct val="0"/>
        </a:spcAft>
        <a:buClr>
          <a:srgbClr val="063DE8"/>
        </a:buClr>
        <a:buSzPct val="65000"/>
        <a:buFont typeface="Monotype Sorts" pitchFamily="-65" charset="2"/>
        <a:buChar char="ä"/>
        <a:defRPr sz="80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fontAlgn="base">
        <a:lnSpc>
          <a:spcPct val="50000"/>
        </a:lnSpc>
        <a:spcBef>
          <a:spcPct val="0"/>
        </a:spcBef>
        <a:spcAft>
          <a:spcPct val="0"/>
        </a:spcAft>
        <a:buClr>
          <a:srgbClr val="063DE8"/>
        </a:buClr>
        <a:buSzPct val="65000"/>
        <a:buFont typeface="Monotype Sorts" pitchFamily="-65" charset="2"/>
        <a:buChar char="ä"/>
        <a:defRPr sz="800">
          <a:solidFill>
            <a:schemeClr val="tx1"/>
          </a:solidFill>
          <a:latin typeface="+mn-lt"/>
          <a:ea typeface="ＭＳ Ｐゴシック" pitchFamily="-65" charset="-128"/>
        </a:defRPr>
      </a:lvl6pPr>
      <a:lvl7pPr marL="2895600" indent="-228600" algn="l" rtl="0" fontAlgn="base">
        <a:lnSpc>
          <a:spcPct val="50000"/>
        </a:lnSpc>
        <a:spcBef>
          <a:spcPct val="0"/>
        </a:spcBef>
        <a:spcAft>
          <a:spcPct val="0"/>
        </a:spcAft>
        <a:buClr>
          <a:srgbClr val="063DE8"/>
        </a:buClr>
        <a:buSzPct val="65000"/>
        <a:buFont typeface="Monotype Sorts" pitchFamily="-65" charset="2"/>
        <a:buChar char="ä"/>
        <a:defRPr sz="800">
          <a:solidFill>
            <a:schemeClr val="tx1"/>
          </a:solidFill>
          <a:latin typeface="+mn-lt"/>
          <a:ea typeface="ＭＳ Ｐゴシック" pitchFamily="-65" charset="-128"/>
        </a:defRPr>
      </a:lvl7pPr>
      <a:lvl8pPr marL="3352800" indent="-228600" algn="l" rtl="0" fontAlgn="base">
        <a:lnSpc>
          <a:spcPct val="50000"/>
        </a:lnSpc>
        <a:spcBef>
          <a:spcPct val="0"/>
        </a:spcBef>
        <a:spcAft>
          <a:spcPct val="0"/>
        </a:spcAft>
        <a:buClr>
          <a:srgbClr val="063DE8"/>
        </a:buClr>
        <a:buSzPct val="65000"/>
        <a:buFont typeface="Monotype Sorts" pitchFamily="-65" charset="2"/>
        <a:buChar char="ä"/>
        <a:defRPr sz="800">
          <a:solidFill>
            <a:schemeClr val="tx1"/>
          </a:solidFill>
          <a:latin typeface="+mn-lt"/>
          <a:ea typeface="ＭＳ Ｐゴシック" pitchFamily="-65" charset="-128"/>
        </a:defRPr>
      </a:lvl8pPr>
      <a:lvl9pPr marL="3810000" indent="-228600" algn="l" rtl="0" fontAlgn="base">
        <a:lnSpc>
          <a:spcPct val="50000"/>
        </a:lnSpc>
        <a:spcBef>
          <a:spcPct val="0"/>
        </a:spcBef>
        <a:spcAft>
          <a:spcPct val="0"/>
        </a:spcAft>
        <a:buClr>
          <a:srgbClr val="063DE8"/>
        </a:buClr>
        <a:buSzPct val="65000"/>
        <a:buFont typeface="Monotype Sorts" pitchFamily="-65" charset="2"/>
        <a:buChar char="ä"/>
        <a:defRPr sz="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457200" y="700718"/>
            <a:ext cx="8229600" cy="1470025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b="1" dirty="0"/>
              <a:t>Preparing CMOR for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CMIP6 and other WCRP Projects</a:t>
            </a:r>
            <a:endParaRPr lang="en-US" dirty="0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subTitle" idx="1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endParaRPr lang="en-US" sz="1000" dirty="0" smtClean="0"/>
          </a:p>
          <a:p>
            <a:r>
              <a:rPr lang="en-US" sz="2400" dirty="0" smtClean="0"/>
              <a:t>Charles </a:t>
            </a:r>
            <a:r>
              <a:rPr lang="en-US" sz="2400" dirty="0" err="1" smtClean="0"/>
              <a:t>Doutriaux</a:t>
            </a:r>
            <a:r>
              <a:rPr lang="en-US" sz="2400" dirty="0" smtClean="0"/>
              <a:t> and Karl </a:t>
            </a:r>
            <a:r>
              <a:rPr lang="en-US" sz="2400" dirty="0" smtClean="0"/>
              <a:t>E. </a:t>
            </a:r>
            <a:r>
              <a:rPr lang="en-US" sz="2400" dirty="0" smtClean="0"/>
              <a:t>Taylor</a:t>
            </a:r>
          </a:p>
          <a:p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Presented at the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4th Annual ESGF &amp; UV-CDAT Meeting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Livermore, CA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11</a:t>
            </a:r>
            <a:r>
              <a:rPr lang="en-US" sz="1600" dirty="0" smtClean="0"/>
              <a:t> </a:t>
            </a:r>
            <a:r>
              <a:rPr lang="en-US" sz="1600" dirty="0" smtClean="0"/>
              <a:t>December </a:t>
            </a:r>
            <a:r>
              <a:rPr lang="en-US" sz="1600" dirty="0" smtClean="0"/>
              <a:t>2014</a:t>
            </a:r>
            <a:endParaRPr lang="en-US" sz="1600" dirty="0"/>
          </a:p>
          <a:p>
            <a:endParaRPr lang="en-US" dirty="0"/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needs to be done for CMIP6?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and release </a:t>
            </a:r>
            <a:r>
              <a:rPr lang="en-US" dirty="0" smtClean="0"/>
              <a:t>CMOR-</a:t>
            </a:r>
            <a:r>
              <a:rPr lang="en-US" dirty="0"/>
              <a:t>3</a:t>
            </a:r>
            <a:endParaRPr lang="en-US" dirty="0" smtClean="0"/>
          </a:p>
          <a:p>
            <a:r>
              <a:rPr lang="en-US" dirty="0" smtClean="0"/>
              <a:t>Generate new CMOR tables</a:t>
            </a:r>
          </a:p>
          <a:p>
            <a:pPr lvl="1"/>
            <a:r>
              <a:rPr lang="en-US" dirty="0" smtClean="0"/>
              <a:t>Allowing additional required global attributes?  (e.g., version info.)</a:t>
            </a:r>
          </a:p>
          <a:p>
            <a:pPr lvl="1"/>
            <a:r>
              <a:rPr lang="en-US" dirty="0" smtClean="0"/>
              <a:t>Recognizing </a:t>
            </a:r>
            <a:r>
              <a:rPr lang="en-US" dirty="0" smtClean="0"/>
              <a:t>CMIP6 controlled vocabulary</a:t>
            </a:r>
          </a:p>
          <a:p>
            <a:pPr lvl="1"/>
            <a:r>
              <a:rPr lang="en-US" dirty="0" smtClean="0"/>
              <a:t>Including a</a:t>
            </a:r>
            <a:r>
              <a:rPr lang="en-US" dirty="0" smtClean="0"/>
              <a:t>ny new requested variables.</a:t>
            </a:r>
          </a:p>
          <a:p>
            <a:r>
              <a:rPr lang="en-US" dirty="0" smtClean="0"/>
              <a:t>Provide more complete QC information to CMOR (e.g., valid max and min for each field)</a:t>
            </a:r>
          </a:p>
          <a:p>
            <a:r>
              <a:rPr lang="en-US" dirty="0" smtClean="0"/>
              <a:t>Modularize the CMOR input tables to separately specify</a:t>
            </a:r>
          </a:p>
          <a:p>
            <a:pPr lvl="1"/>
            <a:r>
              <a:rPr lang="en-US" dirty="0" smtClean="0"/>
              <a:t>Project-specific information</a:t>
            </a:r>
          </a:p>
          <a:p>
            <a:pPr lvl="1"/>
            <a:r>
              <a:rPr lang="en-US" dirty="0" smtClean="0"/>
              <a:t>List of variables and their metadata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32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For further information: </a:t>
            </a:r>
            <a:r>
              <a:rPr lang="en-US" sz="2200" dirty="0" smtClean="0"/>
              <a:t>https</a:t>
            </a:r>
            <a:r>
              <a:rPr lang="en-US" sz="2200" dirty="0"/>
              <a:t>://</a:t>
            </a:r>
            <a:r>
              <a:rPr lang="en-US" sz="2200" dirty="0" err="1"/>
              <a:t>github.com</a:t>
            </a:r>
            <a:r>
              <a:rPr lang="en-US" sz="2200" dirty="0"/>
              <a:t>/PCMDI/</a:t>
            </a:r>
            <a:r>
              <a:rPr lang="en-US" sz="2200" dirty="0" err="1"/>
              <a:t>cmor</a:t>
            </a:r>
            <a:endParaRPr lang="en-US" sz="2200" dirty="0"/>
          </a:p>
        </p:txBody>
      </p:sp>
      <p:pic>
        <p:nvPicPr>
          <p:cNvPr id="8" name="Content Placeholder 7" descr="CMOR_GitHub_screenshot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r="4421"/>
          <a:stretch>
            <a:fillRect/>
          </a:stretch>
        </p:blipFill>
        <p:spPr>
          <a:xfrm>
            <a:off x="198343" y="1025835"/>
            <a:ext cx="8678187" cy="5756531"/>
          </a:xfrm>
        </p:spPr>
      </p:pic>
      <p:grpSp>
        <p:nvGrpSpPr>
          <p:cNvPr id="13" name="Group 12"/>
          <p:cNvGrpSpPr/>
          <p:nvPr/>
        </p:nvGrpSpPr>
        <p:grpSpPr>
          <a:xfrm>
            <a:off x="6939766" y="2414863"/>
            <a:ext cx="2067323" cy="991272"/>
            <a:chOff x="6939766" y="2414863"/>
            <a:chExt cx="2067323" cy="991272"/>
          </a:xfrm>
        </p:grpSpPr>
        <p:sp>
          <p:nvSpPr>
            <p:cNvPr id="9" name="Oval 8"/>
            <p:cNvSpPr/>
            <p:nvPr/>
          </p:nvSpPr>
          <p:spPr bwMode="auto">
            <a:xfrm>
              <a:off x="6939766" y="3189976"/>
              <a:ext cx="513442" cy="216159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flipH="1">
              <a:off x="7423747" y="2691096"/>
              <a:ext cx="648558" cy="55390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7997094" y="2414863"/>
              <a:ext cx="1009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Issues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818366" y="4189045"/>
            <a:ext cx="513442" cy="21615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1302347" y="2827867"/>
            <a:ext cx="1457786" cy="14077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671561" y="2541862"/>
            <a:ext cx="183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Documentation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507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77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CMOR (the Climate Model Output Rewriter)?</a:t>
            </a:r>
            <a:endParaRPr lang="en-US" dirty="0" smtClean="0"/>
          </a:p>
          <a:p>
            <a:r>
              <a:rPr lang="en-US" dirty="0" smtClean="0"/>
              <a:t>What c</a:t>
            </a:r>
            <a:r>
              <a:rPr lang="en-US" dirty="0" smtClean="0"/>
              <a:t>hanges are planned?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518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CMOR?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PCMDI and now WCRP advocate adoption of common standards</a:t>
            </a:r>
            <a:r>
              <a:rPr lang="en-US" dirty="0"/>
              <a:t>/</a:t>
            </a:r>
            <a:r>
              <a:rPr lang="en-US" dirty="0" smtClean="0"/>
              <a:t>conventions for the: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tructure and format of climate data</a:t>
            </a:r>
          </a:p>
          <a:p>
            <a:pPr lvl="1"/>
            <a:r>
              <a:rPr lang="en-US" dirty="0" smtClean="0"/>
              <a:t>Metadata used to describe climate data</a:t>
            </a:r>
          </a:p>
          <a:p>
            <a:pPr lvl="1"/>
            <a:r>
              <a:rPr lang="en-US" dirty="0" smtClean="0"/>
              <a:t>Vocabulary used for categorizing the diversity of model output</a:t>
            </a:r>
          </a:p>
          <a:p>
            <a:pPr marL="400050"/>
            <a:r>
              <a:rPr lang="en-US" dirty="0" smtClean="0"/>
              <a:t>Standardization enables/facilitates</a:t>
            </a:r>
          </a:p>
          <a:p>
            <a:pPr marL="765810" lvl="1"/>
            <a:r>
              <a:rPr lang="en-US" dirty="0"/>
              <a:t>A</a:t>
            </a:r>
            <a:r>
              <a:rPr lang="en-US" dirty="0" smtClean="0"/>
              <a:t>utomation in the preparation of model output</a:t>
            </a:r>
          </a:p>
          <a:p>
            <a:pPr marL="765810" lvl="1"/>
            <a:r>
              <a:rPr lang="en-US" dirty="0"/>
              <a:t>A</a:t>
            </a:r>
            <a:r>
              <a:rPr lang="en-US" dirty="0" smtClean="0"/>
              <a:t>nalysis by researchers using </a:t>
            </a:r>
            <a:r>
              <a:rPr lang="en-US" dirty="0"/>
              <a:t>u</a:t>
            </a:r>
            <a:r>
              <a:rPr lang="en-US" dirty="0" smtClean="0"/>
              <a:t>niform </a:t>
            </a:r>
            <a:r>
              <a:rPr lang="en-US" dirty="0" smtClean="0"/>
              <a:t>methods </a:t>
            </a:r>
            <a:r>
              <a:rPr lang="en-US" dirty="0" smtClean="0"/>
              <a:t>for reading </a:t>
            </a:r>
            <a:r>
              <a:rPr lang="en-US" dirty="0" smtClean="0"/>
              <a:t>and interpreting </a:t>
            </a:r>
            <a:r>
              <a:rPr lang="en-US" dirty="0" smtClean="0"/>
              <a:t>data</a:t>
            </a:r>
            <a:endParaRPr lang="en-US" dirty="0"/>
          </a:p>
          <a:p>
            <a:pPr marL="765810" lvl="1"/>
            <a:r>
              <a:rPr lang="en-US" dirty="0"/>
              <a:t>unique identification of </a:t>
            </a:r>
            <a:r>
              <a:rPr lang="en-US" dirty="0" smtClean="0"/>
              <a:t>files</a:t>
            </a:r>
            <a:endParaRPr lang="en-US" dirty="0"/>
          </a:p>
          <a:p>
            <a:pPr marL="765810" lvl="1"/>
            <a:r>
              <a:rPr lang="en-US" dirty="0"/>
              <a:t>sharing of data across </a:t>
            </a:r>
            <a:r>
              <a:rPr lang="en-US" dirty="0" smtClean="0"/>
              <a:t>the ESGF </a:t>
            </a:r>
            <a:r>
              <a:rPr lang="en-US" dirty="0"/>
              <a:t>network</a:t>
            </a:r>
            <a:endParaRPr lang="en-US" dirty="0"/>
          </a:p>
          <a:p>
            <a:pPr marL="400050"/>
            <a:r>
              <a:rPr lang="en-US" dirty="0" smtClean="0">
                <a:solidFill>
                  <a:srgbClr val="FF0000"/>
                </a:solidFill>
              </a:rPr>
              <a:t>But</a:t>
            </a:r>
            <a:r>
              <a:rPr lang="en-US" dirty="0" smtClean="0"/>
              <a:t> model output stored in native formats following a diversity of approaches must be “translated” into the standard form</a:t>
            </a:r>
          </a:p>
          <a:p>
            <a:pPr marL="400050"/>
            <a:r>
              <a:rPr lang="en-US" dirty="0" smtClean="0">
                <a:solidFill>
                  <a:srgbClr val="FF0000"/>
                </a:solidFill>
              </a:rPr>
              <a:t>CMOR was written to facilitate this.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5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CMOR?</a:t>
            </a:r>
            <a:endParaRPr lang="en-US" dirty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CMOR </a:t>
            </a:r>
            <a:r>
              <a:rPr lang="en-US" dirty="0"/>
              <a:t>is a library of </a:t>
            </a:r>
            <a:r>
              <a:rPr lang="en-US" dirty="0" smtClean="0"/>
              <a:t>C functions which facilitate/enforce </a:t>
            </a:r>
            <a:r>
              <a:rPr lang="en-US" dirty="0"/>
              <a:t>compliance with </a:t>
            </a:r>
            <a:r>
              <a:rPr lang="en-US" dirty="0" smtClean="0"/>
              <a:t>MIP </a:t>
            </a:r>
            <a:r>
              <a:rPr lang="en-US" dirty="0"/>
              <a:t>requirements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Includes interface to both Fortran and python code</a:t>
            </a:r>
            <a:endParaRPr lang="en-US" dirty="0"/>
          </a:p>
          <a:p>
            <a:r>
              <a:rPr lang="en-US" dirty="0"/>
              <a:t>CMOR was designed to be </a:t>
            </a:r>
            <a:r>
              <a:rPr lang="en-US" dirty="0" smtClean="0"/>
              <a:t>adapted </a:t>
            </a:r>
            <a:r>
              <a:rPr lang="en-US" dirty="0"/>
              <a:t>to the different metadata requirements of </a:t>
            </a:r>
            <a:r>
              <a:rPr lang="en-US" dirty="0" smtClean="0"/>
              <a:t>each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/>
              <a:t>model </a:t>
            </a:r>
            <a:r>
              <a:rPr lang="en-US" dirty="0" err="1"/>
              <a:t>intercomparison</a:t>
            </a:r>
            <a:r>
              <a:rPr lang="en-US" dirty="0"/>
              <a:t> </a:t>
            </a:r>
            <a:r>
              <a:rPr lang="en-US" dirty="0" smtClean="0"/>
              <a:t>project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  </a:t>
            </a:r>
            <a:r>
              <a:rPr lang="en-US" dirty="0"/>
              <a:t>(e.g., CFMIP, HTAP, PMIP)</a:t>
            </a:r>
          </a:p>
          <a:p>
            <a:r>
              <a:rPr lang="en-US" dirty="0" smtClean="0"/>
              <a:t>Most </a:t>
            </a:r>
            <a:r>
              <a:rPr lang="en-US" dirty="0"/>
              <a:t>of the </a:t>
            </a:r>
            <a:r>
              <a:rPr lang="en-US" dirty="0" smtClean="0"/>
              <a:t>CMIP3 and CMIP5 output served by ESGF was </a:t>
            </a:r>
            <a:r>
              <a:rPr lang="en-US" dirty="0"/>
              <a:t>processed through CMOR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CMOR has been key to ensuring uniformity across all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4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Project-specific CMOR tables facilitate and ensure consistency of model output from contributing groups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 </a:t>
            </a:r>
            <a:r>
              <a:rPr lang="en-US" dirty="0"/>
              <a:t>specification of </a:t>
            </a:r>
            <a:r>
              <a:rPr lang="en-US" dirty="0" smtClean="0"/>
              <a:t>coordinate and variable </a:t>
            </a:r>
            <a:r>
              <a:rPr lang="en-US" dirty="0"/>
              <a:t>attributes, including:</a:t>
            </a:r>
          </a:p>
          <a:p>
            <a:pPr lvl="1"/>
            <a:r>
              <a:rPr lang="en-US" dirty="0"/>
              <a:t>Correct standard </a:t>
            </a:r>
            <a:r>
              <a:rPr lang="en-US" dirty="0" smtClean="0"/>
              <a:t>names and units</a:t>
            </a:r>
          </a:p>
          <a:p>
            <a:pPr lvl="1"/>
            <a:r>
              <a:rPr lang="en-US" dirty="0" smtClean="0"/>
              <a:t>Use of a common time coordinate model (with flexibility)</a:t>
            </a:r>
            <a:endParaRPr lang="en-US" dirty="0"/>
          </a:p>
          <a:p>
            <a:pPr lvl="1"/>
            <a:r>
              <a:rPr lang="en-US" dirty="0"/>
              <a:t>Required </a:t>
            </a:r>
            <a:r>
              <a:rPr lang="en-US" dirty="0" smtClean="0"/>
              <a:t>dimensions (but with different grids allowed)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capability to </a:t>
            </a:r>
          </a:p>
          <a:p>
            <a:pPr lvl="1"/>
            <a:r>
              <a:rPr lang="en-US" dirty="0"/>
              <a:t>Reorder axis order</a:t>
            </a:r>
          </a:p>
          <a:p>
            <a:pPr lvl="1"/>
            <a:r>
              <a:rPr lang="en-US" dirty="0"/>
              <a:t>Reverse axis direction (or translate longitude dimension)</a:t>
            </a:r>
          </a:p>
          <a:p>
            <a:pPr lvl="1"/>
            <a:r>
              <a:rPr lang="en-US" dirty="0"/>
              <a:t>Convert units (through </a:t>
            </a:r>
            <a:r>
              <a:rPr lang="en-US" dirty="0" err="1"/>
              <a:t>udunits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2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standards </a:t>
            </a:r>
            <a:r>
              <a:rPr lang="en-US" dirty="0" smtClean="0"/>
              <a:t>does CMOR ensure compliance with?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netCDF</a:t>
            </a:r>
            <a:r>
              <a:rPr lang="en-US" dirty="0" smtClean="0"/>
              <a:t> – </a:t>
            </a:r>
            <a:r>
              <a:rPr lang="en-US" dirty="0" smtClean="0"/>
              <a:t>(</a:t>
            </a:r>
            <a:r>
              <a:rPr lang="en-US" sz="1400" dirty="0" err="1" smtClean="0"/>
              <a:t>www.unidata.ucar.edu</a:t>
            </a:r>
            <a:r>
              <a:rPr lang="en-US" sz="1400" dirty="0"/>
              <a:t>/software/</a:t>
            </a:r>
            <a:r>
              <a:rPr lang="en-US" sz="1400" dirty="0" err="1"/>
              <a:t>netcdf</a:t>
            </a:r>
            <a:r>
              <a:rPr lang="en-US" sz="1400" dirty="0"/>
              <a:t>/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CF Conventions – </a:t>
            </a:r>
            <a:r>
              <a:rPr lang="en-US" dirty="0" smtClean="0"/>
              <a:t>provides </a:t>
            </a:r>
            <a:r>
              <a:rPr lang="en-US" dirty="0" smtClean="0"/>
              <a:t>for standardized description of data contained in </a:t>
            </a:r>
            <a:r>
              <a:rPr lang="en-US" dirty="0"/>
              <a:t>a file </a:t>
            </a:r>
            <a:r>
              <a:rPr lang="en-US" dirty="0" smtClean="0"/>
              <a:t>(</a:t>
            </a:r>
            <a:r>
              <a:rPr lang="en-US" sz="1400" dirty="0" err="1" smtClean="0"/>
              <a:t>cf</a:t>
            </a:r>
            <a:r>
              <a:rPr lang="en-US" sz="1400" dirty="0" err="1"/>
              <a:t>-</a:t>
            </a:r>
            <a:r>
              <a:rPr lang="en-US" sz="1400" dirty="0" err="1" smtClean="0"/>
              <a:t>convention.github.io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Reference Syntax (DRS) – </a:t>
            </a:r>
            <a:r>
              <a:rPr lang="en-US" dirty="0" smtClean="0"/>
              <a:t>defines </a:t>
            </a:r>
            <a:r>
              <a:rPr lang="en-US" dirty="0" smtClean="0"/>
              <a:t>vocabulary used in uniquely identifying MIP datasets and specifying file and directory names (</a:t>
            </a:r>
            <a:r>
              <a:rPr lang="en-US" sz="1400" dirty="0" err="1" smtClean="0"/>
              <a:t>cmip</a:t>
            </a:r>
            <a:r>
              <a:rPr lang="en-US" sz="1400" dirty="0" err="1"/>
              <a:t>-pcmdi.llnl.gov</a:t>
            </a:r>
            <a:r>
              <a:rPr lang="en-US" sz="1400" dirty="0"/>
              <a:t>/cmip5/</a:t>
            </a:r>
            <a:r>
              <a:rPr lang="en-US" sz="1400" dirty="0" err="1" smtClean="0"/>
              <a:t>output_req.html</a:t>
            </a:r>
            <a:r>
              <a:rPr lang="en-US" dirty="0" smtClean="0"/>
              <a:t>).</a:t>
            </a:r>
          </a:p>
          <a:p>
            <a:r>
              <a:rPr lang="en-US" dirty="0"/>
              <a:t>CMIP output requirements – </a:t>
            </a:r>
            <a:r>
              <a:rPr lang="en-US" dirty="0" smtClean="0"/>
              <a:t>specify </a:t>
            </a:r>
            <a:r>
              <a:rPr lang="en-US" dirty="0"/>
              <a:t>the data structure and metadata requirements for CMIP </a:t>
            </a:r>
            <a:r>
              <a:rPr lang="en-US" dirty="0" smtClean="0"/>
              <a:t>data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sz="1400" dirty="0" err="1" smtClean="0"/>
              <a:t>cmip</a:t>
            </a:r>
            <a:r>
              <a:rPr lang="en-US" sz="1400" dirty="0" err="1"/>
              <a:t>-pcmdi.llnl.gov</a:t>
            </a:r>
            <a:r>
              <a:rPr lang="en-US" sz="1400" dirty="0"/>
              <a:t>/cmip5/</a:t>
            </a:r>
            <a:r>
              <a:rPr lang="en-US" sz="1400" dirty="0" err="1" smtClean="0"/>
              <a:t>output_req.html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CMOR flags common errors, including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Pointing out when required metadata are omitted.</a:t>
            </a:r>
          </a:p>
          <a:p>
            <a:r>
              <a:rPr lang="en-US"/>
              <a:t>Rejecting incorrect metadata (wrong units, inadmissible attribute values, etc.)</a:t>
            </a:r>
          </a:p>
          <a:p>
            <a:r>
              <a:rPr lang="en-US"/>
              <a:t>Rejecting inconsistent coordinate dimensions passed by user to CMOR. </a:t>
            </a:r>
          </a:p>
          <a:p>
            <a:r>
              <a:rPr lang="en-US"/>
              <a:t>Rejecting non-monotonic coordinate values or inconsistent boundary values, as passed by user.</a:t>
            </a:r>
          </a:p>
          <a:p>
            <a:r>
              <a:rPr lang="en-US"/>
              <a:t>Rejecting values that are clearly unrealistic (likely indicating improper units conversion or incorrect sign).</a:t>
            </a:r>
          </a:p>
        </p:txBody>
      </p:sp>
    </p:spTree>
    <p:extLst>
      <p:ext uri="{BB962C8B-B14F-4D97-AF65-F5344CB8AC3E}">
        <p14:creationId xmlns:p14="http://schemas.microsoft.com/office/powerpoint/2010/main" val="39361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CMOR history</a:t>
            </a:r>
            <a:endParaRPr lang="en-US" dirty="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CMOR </a:t>
            </a:r>
            <a:r>
              <a:rPr lang="en-US" dirty="0" smtClean="0"/>
              <a:t>used in CMIP3</a:t>
            </a:r>
            <a:endParaRPr lang="en-US" dirty="0"/>
          </a:p>
          <a:p>
            <a:pPr lvl="1"/>
            <a:r>
              <a:rPr lang="en-US" dirty="0"/>
              <a:t>Written in FORTRAN 95.</a:t>
            </a:r>
          </a:p>
          <a:p>
            <a:pPr lvl="1"/>
            <a:r>
              <a:rPr lang="en-US" dirty="0" smtClean="0"/>
              <a:t>accommodated </a:t>
            </a:r>
            <a:r>
              <a:rPr lang="en-US" dirty="0"/>
              <a:t>only data stored on </a:t>
            </a:r>
            <a:r>
              <a:rPr lang="en-US" dirty="0" err="1"/>
              <a:t>cartesian</a:t>
            </a:r>
            <a:r>
              <a:rPr lang="en-US" dirty="0"/>
              <a:t> longitude-latitude grids. </a:t>
            </a:r>
          </a:p>
          <a:p>
            <a:r>
              <a:rPr lang="en-US" dirty="0" smtClean="0"/>
              <a:t>CMOR</a:t>
            </a:r>
            <a:r>
              <a:rPr lang="en-US" dirty="0"/>
              <a:t>-</a:t>
            </a:r>
            <a:r>
              <a:rPr lang="en-US" dirty="0" smtClean="0"/>
              <a:t>2 used in CMIP5</a:t>
            </a:r>
            <a:endParaRPr lang="en-US" dirty="0"/>
          </a:p>
          <a:p>
            <a:pPr lvl="1"/>
            <a:r>
              <a:rPr lang="en-US" dirty="0" smtClean="0"/>
              <a:t>CMOR’s structure and functions were largely unchanged.</a:t>
            </a:r>
          </a:p>
          <a:p>
            <a:pPr lvl="1"/>
            <a:r>
              <a:rPr lang="en-US" dirty="0" smtClean="0"/>
              <a:t> Written </a:t>
            </a:r>
            <a:r>
              <a:rPr lang="en-US" dirty="0"/>
              <a:t>in C (with </a:t>
            </a:r>
            <a:r>
              <a:rPr lang="en-US" dirty="0" smtClean="0"/>
              <a:t>FORTRAN 95 and python interfaces)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write </a:t>
            </a:r>
            <a:r>
              <a:rPr lang="en-US" dirty="0" smtClean="0"/>
              <a:t>output </a:t>
            </a:r>
            <a:r>
              <a:rPr lang="en-US" dirty="0"/>
              <a:t>on model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native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grids that are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 err="1"/>
              <a:t>cartesian</a:t>
            </a:r>
            <a:r>
              <a:rPr lang="en-US" dirty="0"/>
              <a:t> longitude-latitude. </a:t>
            </a:r>
          </a:p>
          <a:p>
            <a:pPr lvl="1"/>
            <a:r>
              <a:rPr lang="en-US" dirty="0"/>
              <a:t>Station data (needed, for example, by the HTAP project), including metadata for station names and station </a:t>
            </a:r>
            <a:r>
              <a:rPr lang="en-US" dirty="0" smtClean="0"/>
              <a:t>locations</a:t>
            </a:r>
          </a:p>
          <a:p>
            <a:pPr lvl="1"/>
            <a:r>
              <a:rPr lang="en-US" dirty="0" smtClean="0"/>
              <a:t>Regional model output handled smoothly.</a:t>
            </a:r>
            <a:endParaRPr lang="en-US" dirty="0"/>
          </a:p>
          <a:p>
            <a:pPr lvl="1"/>
            <a:r>
              <a:rPr lang="en-US" dirty="0"/>
              <a:t>Relies on netCDF-4 (rather than NetCDF-3), which provides for automated compression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8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planned for CMOR-3?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 to </a:t>
            </a:r>
            <a:r>
              <a:rPr lang="en-US" dirty="0" smtClean="0"/>
              <a:t>better handle </a:t>
            </a:r>
            <a:r>
              <a:rPr lang="en-US" dirty="0" smtClean="0"/>
              <a:t>a wider range of model output and </a:t>
            </a:r>
            <a:r>
              <a:rPr lang="en-US" dirty="0" smtClean="0"/>
              <a:t>observational data.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CMOR was </a:t>
            </a:r>
            <a:r>
              <a:rPr lang="en-US" dirty="0" smtClean="0"/>
              <a:t>developed (and to a certain extent “hard-wired” </a:t>
            </a:r>
            <a:r>
              <a:rPr lang="en-US" dirty="0" smtClean="0"/>
              <a:t>to meet modeling needs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Some of the attributes written by CMOR don’t apply to observations (e.g., model name, experiment name</a:t>
            </a:r>
            <a:r>
              <a:rPr lang="en-US" dirty="0" smtClean="0"/>
              <a:t>)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Modifications are needed to simplify the reconfiguration of the input tables for each new MIP.</a:t>
            </a:r>
            <a:endParaRPr lang="en-US" dirty="0" smtClean="0"/>
          </a:p>
          <a:p>
            <a:r>
              <a:rPr lang="en-US" dirty="0" smtClean="0"/>
              <a:t>Modularization of the CMOR input tables, separating</a:t>
            </a:r>
          </a:p>
          <a:p>
            <a:pPr lvl="1"/>
            <a:r>
              <a:rPr lang="en-US" dirty="0" smtClean="0"/>
              <a:t>Project-specific metadata from</a:t>
            </a:r>
          </a:p>
          <a:p>
            <a:pPr lvl="1"/>
            <a:r>
              <a:rPr lang="en-US" dirty="0" smtClean="0"/>
              <a:t>Variable information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94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imary">
  <a:themeElements>
    <a:clrScheme name="">
      <a:dk1>
        <a:srgbClr val="000000"/>
      </a:dk1>
      <a:lt1>
        <a:srgbClr val="BFB6F9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DCD7FB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condary">
  <a:themeElements>
    <a:clrScheme name="">
      <a:dk1>
        <a:srgbClr val="000000"/>
      </a:dk1>
      <a:lt1>
        <a:srgbClr val="BFB6F9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DCD7FB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asic">
  <a:themeElements>
    <a:clrScheme name="">
      <a:dk1>
        <a:srgbClr val="000000"/>
      </a:dk1>
      <a:lt1>
        <a:srgbClr val="BFB6F9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DCD7FB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2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lean">
  <a:themeElements>
    <a:clrScheme name="">
      <a:dk1>
        <a:srgbClr val="000000"/>
      </a:dk1>
      <a:lt1>
        <a:srgbClr val="BFB6F9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DCD7FB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2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76376</TotalTime>
  <Words>757</Words>
  <Application>Microsoft Macintosh PowerPoint</Application>
  <PresentationFormat>On-screen Show (4:3)</PresentationFormat>
  <Paragraphs>84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Primary</vt:lpstr>
      <vt:lpstr>secondary</vt:lpstr>
      <vt:lpstr>Basic</vt:lpstr>
      <vt:lpstr>Clean</vt:lpstr>
      <vt:lpstr>Preparing CMOR for  CMIP6 and other WCRP Projects</vt:lpstr>
      <vt:lpstr>Outline</vt:lpstr>
      <vt:lpstr>Why CMOR?</vt:lpstr>
      <vt:lpstr>What is CMOR?</vt:lpstr>
      <vt:lpstr>Project-specific CMOR tables facilitate and ensure consistency of model output from contributing groups</vt:lpstr>
      <vt:lpstr>What standards does CMOR ensure compliance with?  </vt:lpstr>
      <vt:lpstr>CMOR flags common errors, including</vt:lpstr>
      <vt:lpstr>CMOR history</vt:lpstr>
      <vt:lpstr>What is planned for CMOR-3?</vt:lpstr>
      <vt:lpstr>What needs to be done for CMIP6? </vt:lpstr>
      <vt:lpstr>For further information: https://github.com/PCMDI/cmor</vt:lpstr>
      <vt:lpstr>PowerPoint Presentation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 items inspired by the IPCC exercise</dc:title>
  <dc:creator>Karl Taylor</dc:creator>
  <cp:lastModifiedBy>Karl Taylor</cp:lastModifiedBy>
  <cp:revision>1492</cp:revision>
  <dcterms:created xsi:type="dcterms:W3CDTF">2011-08-09T04:18:50Z</dcterms:created>
  <dcterms:modified xsi:type="dcterms:W3CDTF">2014-12-11T15:17:48Z</dcterms:modified>
</cp:coreProperties>
</file>