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2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89555" autoAdjust="0"/>
  </p:normalViewPr>
  <p:slideViewPr>
    <p:cSldViewPr snapToGrid="0" snapToObjects="1">
      <p:cViewPr>
        <p:scale>
          <a:sx n="90" d="100"/>
          <a:sy n="90" d="100"/>
        </p:scale>
        <p:origin x="-130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02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8408D-7111-5D46-869B-38A93120B381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174DA-87B2-BD4D-874C-B87DF907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08" y="1"/>
            <a:ext cx="5986918" cy="1417638"/>
          </a:xfrm>
          <a:prstGeom prst="rect">
            <a:avLst/>
          </a:prstGeom>
          <a:noFill/>
        </p:spPr>
      </p:pic>
      <p:pic>
        <p:nvPicPr>
          <p:cNvPr id="8" name="Picture 7" descr="ceda-stf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2055" y="5515470"/>
            <a:ext cx="5686711" cy="1357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320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76373" y="6314972"/>
            <a:ext cx="2057132" cy="5493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30938" y="6447712"/>
            <a:ext cx="651660" cy="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8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986918" cy="1417638"/>
          </a:xfrm>
          <a:prstGeom prst="rect">
            <a:avLst/>
          </a:prstGeom>
          <a:noFill/>
        </p:spPr>
      </p:pic>
      <p:pic>
        <p:nvPicPr>
          <p:cNvPr id="8" name="Picture 7" descr="ceda-stf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2055" y="5515470"/>
            <a:ext cx="5686711" cy="1357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solidFill>
                  <a:srgbClr val="0320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32044"/>
                </a:solidFill>
              </a:defRPr>
            </a:lvl1pPr>
            <a:lvl2pPr>
              <a:defRPr>
                <a:solidFill>
                  <a:srgbClr val="032044"/>
                </a:solidFill>
              </a:defRPr>
            </a:lvl2pPr>
            <a:lvl3pPr>
              <a:defRPr>
                <a:solidFill>
                  <a:srgbClr val="032044"/>
                </a:solidFill>
              </a:defRPr>
            </a:lvl3pPr>
            <a:lvl4pPr>
              <a:defRPr>
                <a:solidFill>
                  <a:srgbClr val="032044"/>
                </a:solidFill>
              </a:defRPr>
            </a:lvl4pPr>
            <a:lvl5pPr>
              <a:defRPr>
                <a:solidFill>
                  <a:srgbClr val="032044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Philip Kershaw, EGU2011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1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" y="6293805"/>
            <a:ext cx="1993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73" y="6293805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6373" y="6314972"/>
            <a:ext cx="2057132" cy="5493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0938" y="6447712"/>
            <a:ext cx="651660" cy="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0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986918" cy="1417638"/>
          </a:xfrm>
          <a:prstGeom prst="rect">
            <a:avLst/>
          </a:prstGeom>
          <a:noFill/>
        </p:spPr>
      </p:pic>
      <p:pic>
        <p:nvPicPr>
          <p:cNvPr id="8" name="Picture 7" descr="ceda-stf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2055" y="5515470"/>
            <a:ext cx="5686711" cy="135732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320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32044"/>
                </a:solidFill>
              </a:defRPr>
            </a:lvl1pPr>
            <a:lvl2pPr>
              <a:defRPr>
                <a:solidFill>
                  <a:srgbClr val="032044"/>
                </a:solidFill>
              </a:defRPr>
            </a:lvl2pPr>
            <a:lvl3pPr>
              <a:defRPr>
                <a:solidFill>
                  <a:srgbClr val="032044"/>
                </a:solidFill>
              </a:defRPr>
            </a:lvl3pPr>
            <a:lvl4pPr>
              <a:defRPr>
                <a:solidFill>
                  <a:srgbClr val="032044"/>
                </a:solidFill>
              </a:defRPr>
            </a:lvl4pPr>
            <a:lvl5pPr>
              <a:defRPr>
                <a:solidFill>
                  <a:srgbClr val="032044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Philip Kershaw, EGU2011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1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" y="6293805"/>
            <a:ext cx="1993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73" y="6293805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6373" y="6314972"/>
            <a:ext cx="2057132" cy="5493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0938" y="6447712"/>
            <a:ext cx="651660" cy="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8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da-stf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2055" y="5515470"/>
            <a:ext cx="5686711" cy="1357322"/>
          </a:xfrm>
          <a:prstGeom prst="rect">
            <a:avLst/>
          </a:prstGeom>
        </p:spPr>
      </p:pic>
      <p:pic>
        <p:nvPicPr>
          <p:cNvPr id="9" name="Picture 2" descr="RAL_Header_A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5986918" cy="14176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solidFill>
                  <a:srgbClr val="0320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rgbClr val="032044"/>
                </a:solidFill>
              </a:defRPr>
            </a:lvl1pPr>
            <a:lvl2pPr>
              <a:defRPr sz="2000">
                <a:solidFill>
                  <a:srgbClr val="032044"/>
                </a:solidFill>
              </a:defRPr>
            </a:lvl2pPr>
            <a:lvl3pPr>
              <a:defRPr sz="1800">
                <a:solidFill>
                  <a:srgbClr val="032044"/>
                </a:solidFill>
              </a:defRPr>
            </a:lvl3pPr>
            <a:lvl4pPr>
              <a:defRPr sz="1800">
                <a:solidFill>
                  <a:srgbClr val="032044"/>
                </a:solidFill>
              </a:defRPr>
            </a:lvl4pPr>
            <a:lvl5pPr>
              <a:defRPr sz="1800">
                <a:solidFill>
                  <a:srgbClr val="032044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Philip Kershaw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" y="6293805"/>
            <a:ext cx="1993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73" y="6293805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6373" y="6314972"/>
            <a:ext cx="2057132" cy="549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0938" y="6447712"/>
            <a:ext cx="651660" cy="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0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4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986918" cy="1417638"/>
          </a:xfrm>
          <a:prstGeom prst="rect">
            <a:avLst/>
          </a:prstGeom>
          <a:noFill/>
        </p:spPr>
      </p:pic>
      <p:pic>
        <p:nvPicPr>
          <p:cNvPr id="9" name="Picture 8" descr="ceda-stf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2055" y="5515470"/>
            <a:ext cx="5686711" cy="1357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" y="6293805"/>
            <a:ext cx="1993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73" y="6293805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6373" y="6314972"/>
            <a:ext cx="2057132" cy="5493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0938" y="6447712"/>
            <a:ext cx="651660" cy="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7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986918" cy="1417638"/>
          </a:xfrm>
          <a:prstGeom prst="rect">
            <a:avLst/>
          </a:prstGeom>
          <a:noFill/>
        </p:spPr>
      </p:pic>
      <p:pic>
        <p:nvPicPr>
          <p:cNvPr id="11" name="Picture 10" descr="ceda-stf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2055" y="5515470"/>
            <a:ext cx="5686711" cy="1357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" y="6293805"/>
            <a:ext cx="1993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73" y="6293805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6373" y="6314972"/>
            <a:ext cx="2057132" cy="5493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0938" y="6447712"/>
            <a:ext cx="651660" cy="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6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986918" cy="1417638"/>
          </a:xfrm>
          <a:prstGeom prst="rect">
            <a:avLst/>
          </a:prstGeom>
          <a:noFill/>
        </p:spPr>
      </p:pic>
      <p:pic>
        <p:nvPicPr>
          <p:cNvPr id="7" name="Picture 6" descr="ceda-stf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2055" y="5515470"/>
            <a:ext cx="5686711" cy="1357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solidFill>
                  <a:srgbClr val="0320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Philip Kershaw, EGU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" y="6293805"/>
            <a:ext cx="1993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73" y="6293805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6373" y="6314972"/>
            <a:ext cx="2057132" cy="5493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0938" y="6447712"/>
            <a:ext cx="651660" cy="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986918" cy="1417638"/>
          </a:xfrm>
          <a:prstGeom prst="rect">
            <a:avLst/>
          </a:prstGeom>
          <a:noFill/>
        </p:spPr>
      </p:pic>
      <p:pic>
        <p:nvPicPr>
          <p:cNvPr id="6" name="Picture 5" descr="ceda-stf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2055" y="5515470"/>
            <a:ext cx="5686711" cy="135732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Philip Kershaw EGU2011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" y="6293805"/>
            <a:ext cx="1993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73" y="6293805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6373" y="6314972"/>
            <a:ext cx="2057132" cy="5493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0938" y="6447712"/>
            <a:ext cx="651660" cy="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986918" cy="1417638"/>
          </a:xfrm>
          <a:prstGeom prst="rect">
            <a:avLst/>
          </a:prstGeom>
          <a:noFill/>
        </p:spPr>
      </p:pic>
      <p:pic>
        <p:nvPicPr>
          <p:cNvPr id="9" name="Picture 8" descr="ceda-stf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2055" y="5515470"/>
            <a:ext cx="5686711" cy="1357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320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32044"/>
                </a:solidFill>
              </a:defRPr>
            </a:lvl1pPr>
            <a:lvl2pPr>
              <a:defRPr sz="2800">
                <a:solidFill>
                  <a:srgbClr val="032044"/>
                </a:solidFill>
              </a:defRPr>
            </a:lvl2pPr>
            <a:lvl3pPr>
              <a:defRPr sz="2400">
                <a:solidFill>
                  <a:srgbClr val="032044"/>
                </a:solidFill>
              </a:defRPr>
            </a:lvl3pPr>
            <a:lvl4pPr>
              <a:defRPr sz="2000">
                <a:solidFill>
                  <a:srgbClr val="032044"/>
                </a:solidFill>
              </a:defRPr>
            </a:lvl4pPr>
            <a:lvl5pPr>
              <a:defRPr sz="2000">
                <a:solidFill>
                  <a:srgbClr val="03204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3204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Philip Kershaw, EGU2011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" y="6293805"/>
            <a:ext cx="1993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73" y="6293805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6373" y="6314972"/>
            <a:ext cx="2057132" cy="5493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0938" y="6447712"/>
            <a:ext cx="651660" cy="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0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AL_Header_A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986918" cy="1417638"/>
          </a:xfrm>
          <a:prstGeom prst="rect">
            <a:avLst/>
          </a:prstGeom>
          <a:noFill/>
        </p:spPr>
      </p:pic>
      <p:pic>
        <p:nvPicPr>
          <p:cNvPr id="9" name="Picture 8" descr="ceda-stf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2055" y="5515470"/>
            <a:ext cx="5686711" cy="1357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320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03204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Philip Kershaw, EGU2011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" y="6293805"/>
            <a:ext cx="1993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73" y="6293805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6373" y="6314972"/>
            <a:ext cx="2057132" cy="5493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30938" y="6447712"/>
            <a:ext cx="651660" cy="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5801-4BA1-4740-9344-577339BCBB93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54C4-D61A-9146-B3E9-4ACA4DE1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ceda.ac.uk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" y="6293805"/>
            <a:ext cx="1993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73" y="6293805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92332" y="2023885"/>
            <a:ext cx="8580738" cy="170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320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err="1" smtClean="0"/>
              <a:t>Modelling</a:t>
            </a:r>
            <a:r>
              <a:rPr lang="en-US" sz="4000" dirty="0" smtClean="0"/>
              <a:t> and Data Centre Requirements: CEDA</a:t>
            </a:r>
            <a:endParaRPr lang="en-US" sz="32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245298" y="3670193"/>
            <a:ext cx="7627772" cy="18531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3204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320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320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320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0320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ESGF UV-CDAT Conference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09-11 December 2014</a:t>
            </a:r>
          </a:p>
          <a:p>
            <a:pPr marL="0" indent="0" algn="r">
              <a:buNone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Philip Kershaw, Centre for Environmental Data Archival, RAL Space, STFC</a:t>
            </a:r>
          </a:p>
        </p:txBody>
      </p:sp>
    </p:spTree>
    <p:extLst>
      <p:ext uri="{BB962C8B-B14F-4D97-AF65-F5344CB8AC3E}">
        <p14:creationId xmlns:p14="http://schemas.microsoft.com/office/powerpoint/2010/main" val="393103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Centre for Environmental Data </a:t>
            </a:r>
            <a:r>
              <a:rPr lang="en-GB" dirty="0" smtClean="0"/>
              <a:t>Archival</a:t>
            </a:r>
            <a:endParaRPr lang="en-GB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0735" y="1417638"/>
            <a:ext cx="4225043" cy="35357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1112" y="431800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32044"/>
                </a:solidFill>
              </a:rPr>
              <a:t>CEDA Archive </a:t>
            </a:r>
            <a:r>
              <a:rPr lang="en-GB" dirty="0" smtClean="0">
                <a:solidFill>
                  <a:srgbClr val="032044"/>
                </a:solidFill>
              </a:rPr>
              <a:t>snapshot – variety + complexity challenge</a:t>
            </a:r>
            <a:endParaRPr lang="en-GB" dirty="0">
              <a:solidFill>
                <a:srgbClr val="032044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32044"/>
                </a:solidFill>
              </a:rPr>
              <a:t>3.0 PB of allocated archive 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32044"/>
                </a:solidFill>
              </a:rPr>
              <a:t>2.3 PB used in 2,176 “</a:t>
            </a:r>
            <a:r>
              <a:rPr lang="en-GB" dirty="0" err="1">
                <a:solidFill>
                  <a:srgbClr val="032044"/>
                </a:solidFill>
              </a:rPr>
              <a:t>filesets</a:t>
            </a:r>
            <a:r>
              <a:rPr lang="en-GB" dirty="0">
                <a:solidFill>
                  <a:srgbClr val="032044"/>
                </a:solidFill>
              </a:rPr>
              <a:t>” totalling 152M files 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32044"/>
                </a:solidFill>
              </a:rPr>
              <a:t>Our </a:t>
            </a:r>
            <a:r>
              <a:rPr lang="en-GB" i="1" dirty="0">
                <a:solidFill>
                  <a:srgbClr val="032044"/>
                </a:solidFill>
              </a:rPr>
              <a:t>CMIP5</a:t>
            </a:r>
            <a:r>
              <a:rPr lang="en-GB" dirty="0">
                <a:solidFill>
                  <a:srgbClr val="032044"/>
                </a:solidFill>
              </a:rPr>
              <a:t> is 1.2 PB in 1,174 “</a:t>
            </a:r>
            <a:r>
              <a:rPr lang="en-GB" dirty="0" err="1">
                <a:solidFill>
                  <a:srgbClr val="032044"/>
                </a:solidFill>
              </a:rPr>
              <a:t>filesets</a:t>
            </a:r>
            <a:r>
              <a:rPr lang="en-GB" dirty="0">
                <a:solidFill>
                  <a:srgbClr val="032044"/>
                </a:solidFill>
              </a:rPr>
              <a:t>” totalling 3.2M files</a:t>
            </a:r>
            <a:endParaRPr lang="en-GB" dirty="0">
              <a:solidFill>
                <a:srgbClr val="032044"/>
              </a:solidFill>
            </a:endParaRPr>
          </a:p>
        </p:txBody>
      </p:sp>
      <p:pic>
        <p:nvPicPr>
          <p:cNvPr id="6" name="Picture 5" descr="Screen Shot 2014-07-09 at 13.09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1417638"/>
            <a:ext cx="4824500" cy="28551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90735" y="4966246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http://www.ceda.ac.uk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77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CEDA’s Engagement with ESGF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Overarching </a:t>
            </a:r>
            <a:r>
              <a:rPr lang="en-GB" dirty="0" smtClean="0"/>
              <a:t>requirement </a:t>
            </a:r>
            <a:r>
              <a:rPr lang="en-GB" dirty="0" smtClean="0"/>
              <a:t>comes through NERC (UK Natural Environment Research Council): </a:t>
            </a:r>
            <a:endParaRPr lang="en-GB" dirty="0" smtClean="0"/>
          </a:p>
          <a:p>
            <a:pPr lvl="1"/>
            <a:r>
              <a:rPr lang="en-GB" dirty="0" smtClean="0"/>
              <a:t>to </a:t>
            </a:r>
            <a:r>
              <a:rPr lang="en-GB" dirty="0"/>
              <a:t>maximise the UK's contributions to the CMIP cycle and </a:t>
            </a:r>
            <a:endParaRPr lang="en-GB" dirty="0" smtClean="0"/>
          </a:p>
          <a:p>
            <a:pPr lvl="1"/>
            <a:r>
              <a:rPr lang="en-GB" dirty="0" smtClean="0"/>
              <a:t>Exploit </a:t>
            </a:r>
            <a:r>
              <a:rPr lang="en-GB" dirty="0"/>
              <a:t>the data for the user </a:t>
            </a:r>
            <a:r>
              <a:rPr lang="en-GB" dirty="0" smtClean="0"/>
              <a:t>communities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upplementary </a:t>
            </a:r>
            <a:r>
              <a:rPr lang="en-GB" dirty="0"/>
              <a:t>requirements related to CEDA's stakeholders </a:t>
            </a:r>
            <a:r>
              <a:rPr lang="en-GB" dirty="0" smtClean="0"/>
              <a:t>and </a:t>
            </a:r>
            <a:r>
              <a:rPr lang="en-GB" dirty="0" smtClean="0"/>
              <a:t>associated </a:t>
            </a:r>
            <a:r>
              <a:rPr lang="en-GB" dirty="0" smtClean="0"/>
              <a:t>services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International </a:t>
            </a:r>
            <a:r>
              <a:rPr lang="en-GB" dirty="0"/>
              <a:t>collaboration </a:t>
            </a:r>
            <a:r>
              <a:rPr lang="en-GB" dirty="0" smtClean="0"/>
              <a:t>has been </a:t>
            </a:r>
            <a:r>
              <a:rPr lang="en-GB" dirty="0"/>
              <a:t>a key to meeting these objectives: </a:t>
            </a:r>
          </a:p>
          <a:p>
            <a:pPr lvl="1"/>
            <a:r>
              <a:rPr lang="en-GB" dirty="0"/>
              <a:t>engaging with shared software development effort was more likely to result in systems fit for purpose </a:t>
            </a:r>
            <a:r>
              <a:rPr lang="en-GB" dirty="0" smtClean="0"/>
              <a:t>and</a:t>
            </a:r>
          </a:p>
          <a:p>
            <a:pPr lvl="1"/>
            <a:r>
              <a:rPr lang="en-GB" dirty="0" smtClean="0"/>
              <a:t>build </a:t>
            </a:r>
            <a:r>
              <a:rPr lang="en-GB" dirty="0"/>
              <a:t>a community upon which to </a:t>
            </a:r>
            <a:r>
              <a:rPr lang="en-GB" dirty="0" smtClean="0"/>
              <a:t>create </a:t>
            </a:r>
            <a:r>
              <a:rPr lang="en-GB" dirty="0"/>
              <a:t>common tools and services. </a:t>
            </a:r>
          </a:p>
          <a:p>
            <a:r>
              <a:rPr lang="en-GB" dirty="0" smtClean="0"/>
              <a:t>The current operation and support burden with ESGF together with other commitments is placing a big strain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31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Consistency</a:t>
            </a:r>
            <a:r>
              <a:rPr lang="en-GB" dirty="0"/>
              <a:t>, </a:t>
            </a:r>
            <a:r>
              <a:rPr lang="en-GB" dirty="0" smtClean="0"/>
              <a:t>conformance </a:t>
            </a:r>
            <a:r>
              <a:rPr lang="en-GB" dirty="0"/>
              <a:t>to </a:t>
            </a:r>
            <a:r>
              <a:rPr lang="en-GB" dirty="0" smtClean="0"/>
              <a:t>standards, performance of services </a:t>
            </a:r>
            <a:r>
              <a:rPr lang="en-GB" dirty="0"/>
              <a:t>within ESGF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Issues </a:t>
            </a:r>
            <a:r>
              <a:rPr lang="en-GB" dirty="0"/>
              <a:t>around the ingest pipeline and consistency of </a:t>
            </a:r>
            <a:r>
              <a:rPr lang="en-GB" dirty="0" smtClean="0"/>
              <a:t>metadata</a:t>
            </a:r>
          </a:p>
          <a:p>
            <a:pPr lvl="1"/>
            <a:r>
              <a:rPr lang="en-GB" dirty="0" smtClean="0"/>
              <a:t>“</a:t>
            </a:r>
            <a:r>
              <a:rPr lang="en-GB" dirty="0"/>
              <a:t>It takes two days to write a script to handle tens to hundreds of parallel </a:t>
            </a:r>
            <a:r>
              <a:rPr lang="en-GB" dirty="0" err="1"/>
              <a:t>wget</a:t>
            </a:r>
            <a:r>
              <a:rPr lang="en-GB" dirty="0"/>
              <a:t> threads, and six months to deal with all the failure modes associated with </a:t>
            </a:r>
            <a:r>
              <a:rPr lang="en-GB" dirty="0" err="1"/>
              <a:t>mis</a:t>
            </a:r>
            <a:r>
              <a:rPr lang="en-GB" dirty="0"/>
              <a:t>-configured information” </a:t>
            </a:r>
            <a:endParaRPr lang="en-GB" dirty="0" smtClean="0"/>
          </a:p>
          <a:p>
            <a:pPr lvl="1"/>
            <a:r>
              <a:rPr lang="en-GB" dirty="0"/>
              <a:t>There are many opportunities in the process for de-</a:t>
            </a:r>
            <a:r>
              <a:rPr lang="en-GB" dirty="0" smtClean="0"/>
              <a:t>synchronisation</a:t>
            </a:r>
            <a:endParaRPr lang="en-GB" dirty="0" smtClean="0"/>
          </a:p>
          <a:p>
            <a:pPr lvl="1"/>
            <a:r>
              <a:rPr lang="en-GB" dirty="0" smtClean="0"/>
              <a:t>Need </a:t>
            </a:r>
            <a:r>
              <a:rPr lang="en-GB" dirty="0" smtClean="0"/>
              <a:t>a </a:t>
            </a:r>
            <a:r>
              <a:rPr lang="en-GB" dirty="0"/>
              <a:t>single source of authority for </a:t>
            </a:r>
            <a:r>
              <a:rPr lang="en-GB" dirty="0" smtClean="0"/>
              <a:t>information</a:t>
            </a:r>
            <a:endParaRPr lang="en-GB" dirty="0" smtClean="0"/>
          </a:p>
          <a:p>
            <a:r>
              <a:rPr lang="en-GB" dirty="0" smtClean="0"/>
              <a:t>Uptime and reliability of services</a:t>
            </a:r>
          </a:p>
          <a:p>
            <a:pPr lvl="1"/>
            <a:r>
              <a:rPr lang="en-GB" dirty="0" smtClean="0"/>
              <a:t>We’re </a:t>
            </a:r>
            <a:r>
              <a:rPr lang="en-GB" dirty="0" smtClean="0"/>
              <a:t>interconnected and reliant on one another</a:t>
            </a:r>
          </a:p>
          <a:p>
            <a:pPr lvl="1"/>
            <a:r>
              <a:rPr lang="en-GB" dirty="0" smtClean="0"/>
              <a:t>But lack of reliability and responsiveness to issues of </a:t>
            </a:r>
            <a:r>
              <a:rPr lang="en-GB" i="1" dirty="0" smtClean="0"/>
              <a:t>any one service </a:t>
            </a:r>
            <a:r>
              <a:rPr lang="en-GB" dirty="0" smtClean="0"/>
              <a:t>affects people’s perception of the </a:t>
            </a:r>
            <a:r>
              <a:rPr lang="en-GB" i="1" dirty="0" smtClean="0"/>
              <a:t>whole of the federation </a:t>
            </a:r>
            <a:r>
              <a:rPr lang="en-GB" dirty="0" smtClean="0"/>
              <a:t>and of </a:t>
            </a:r>
            <a:r>
              <a:rPr lang="en-GB" i="1" dirty="0" smtClean="0"/>
              <a:t>individual</a:t>
            </a:r>
            <a:r>
              <a:rPr lang="en-GB" dirty="0" smtClean="0"/>
              <a:t> partners</a:t>
            </a:r>
          </a:p>
          <a:p>
            <a:pPr lvl="1"/>
            <a:r>
              <a:rPr lang="en-GB" dirty="0" smtClean="0"/>
              <a:t>There are key services which have a high profile and larger impact</a:t>
            </a:r>
          </a:p>
          <a:p>
            <a:pPr lvl="1"/>
            <a:r>
              <a:rPr lang="en-GB" dirty="0" smtClean="0"/>
              <a:t>It needs a practical re-assessment e.g. Should we be in the business of running </a:t>
            </a:r>
            <a:r>
              <a:rPr lang="en-GB" dirty="0" err="1" smtClean="0"/>
              <a:t>IdPs</a:t>
            </a:r>
            <a:r>
              <a:rPr lang="en-GB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151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Governance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Need clarity about the scope of governance </a:t>
            </a:r>
            <a:r>
              <a:rPr lang="en-GB" dirty="0" smtClean="0"/>
              <a:t>in each of the contexts:</a:t>
            </a:r>
            <a:endParaRPr lang="en-GB" dirty="0" smtClean="0"/>
          </a:p>
          <a:p>
            <a:pPr lvl="1"/>
            <a:r>
              <a:rPr lang="en-GB" dirty="0" smtClean="0"/>
              <a:t>Projects and data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operational </a:t>
            </a:r>
            <a:r>
              <a:rPr lang="en-GB" dirty="0" smtClean="0"/>
              <a:t>system 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software</a:t>
            </a:r>
            <a:endParaRPr lang="en-GB" dirty="0" smtClean="0"/>
          </a:p>
          <a:p>
            <a:r>
              <a:rPr lang="en-GB" dirty="0" smtClean="0"/>
              <a:t>What drives requirements</a:t>
            </a:r>
          </a:p>
          <a:p>
            <a:pPr lvl="1"/>
            <a:r>
              <a:rPr lang="en-GB" dirty="0" smtClean="0"/>
              <a:t>The science</a:t>
            </a:r>
          </a:p>
          <a:p>
            <a:pPr lvl="1"/>
            <a:r>
              <a:rPr lang="en-GB" dirty="0" smtClean="0"/>
              <a:t>User communities</a:t>
            </a:r>
          </a:p>
          <a:p>
            <a:pPr lvl="1"/>
            <a:r>
              <a:rPr lang="en-GB" dirty="0" smtClean="0"/>
              <a:t>The d</a:t>
            </a:r>
            <a:r>
              <a:rPr lang="en-GB" dirty="0" smtClean="0"/>
              <a:t>ata centres: t</a:t>
            </a:r>
            <a:r>
              <a:rPr lang="en-GB" dirty="0" smtClean="0"/>
              <a:t>he </a:t>
            </a:r>
            <a:r>
              <a:rPr lang="en-GB" dirty="0"/>
              <a:t>system is not sustainable if it cannot be integrated into the data management infrastructures of the institutions that are operating it.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039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 and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Need to create a virtuous circle of experience from operations feeding back into software development drivers</a:t>
            </a:r>
            <a:endParaRPr lang="en-GB" dirty="0"/>
          </a:p>
          <a:p>
            <a:pPr lvl="1"/>
            <a:r>
              <a:rPr lang="en-GB" dirty="0"/>
              <a:t>C</a:t>
            </a:r>
            <a:r>
              <a:rPr lang="en-GB" dirty="0" smtClean="0"/>
              <a:t>omplexity increases exponentially with number of deployments.  This is a </a:t>
            </a:r>
            <a:r>
              <a:rPr lang="en-GB" b="1" i="1" dirty="0" smtClean="0"/>
              <a:t>Federation</a:t>
            </a:r>
          </a:p>
          <a:p>
            <a:pPr lvl="1"/>
            <a:r>
              <a:rPr lang="en-GB" dirty="0"/>
              <a:t>Do something simple and do it </a:t>
            </a:r>
            <a:r>
              <a:rPr lang="en-GB" dirty="0" smtClean="0"/>
              <a:t>well</a:t>
            </a:r>
            <a:endParaRPr lang="en-GB" b="1" i="1" dirty="0"/>
          </a:p>
          <a:p>
            <a:r>
              <a:rPr lang="en-GB" dirty="0"/>
              <a:t>Establish processes and decision gates</a:t>
            </a:r>
          </a:p>
          <a:p>
            <a:pPr lvl="1"/>
            <a:r>
              <a:rPr lang="en-GB" dirty="0"/>
              <a:t>Process for a new project joining the federation</a:t>
            </a:r>
          </a:p>
          <a:p>
            <a:pPr lvl="2"/>
            <a:r>
              <a:rPr lang="en-GB" dirty="0"/>
              <a:t>Should it join at all? – What does it gain for project and for the existing communities using ESGF?</a:t>
            </a:r>
          </a:p>
          <a:p>
            <a:pPr lvl="1"/>
            <a:r>
              <a:rPr lang="en-GB" dirty="0"/>
              <a:t>Process for releases and patching – does the severity of a security alert warrant major </a:t>
            </a:r>
            <a:r>
              <a:rPr lang="en-GB" dirty="0" smtClean="0"/>
              <a:t>disruption?</a:t>
            </a:r>
            <a:endParaRPr lang="en-GB" dirty="0"/>
          </a:p>
          <a:p>
            <a:pPr lvl="1"/>
            <a:r>
              <a:rPr lang="en-GB" dirty="0"/>
              <a:t>Process for </a:t>
            </a:r>
            <a:r>
              <a:rPr lang="en-GB" dirty="0" smtClean="0"/>
              <a:t>publishing … other processes …</a:t>
            </a:r>
            <a:endParaRPr lang="en-GB" dirty="0"/>
          </a:p>
          <a:p>
            <a:r>
              <a:rPr lang="en-GB" dirty="0"/>
              <a:t>Clearly delineate between project specific and federation-wide scope</a:t>
            </a:r>
          </a:p>
          <a:p>
            <a:r>
              <a:rPr lang="en-GB" dirty="0"/>
              <a:t>Resourcing - People and skills, funding</a:t>
            </a:r>
          </a:p>
          <a:p>
            <a:r>
              <a:rPr lang="en-GB" dirty="0"/>
              <a:t>Metrics for level of service – SLA, uptime</a:t>
            </a:r>
          </a:p>
          <a:p>
            <a:pPr lvl="1"/>
            <a:r>
              <a:rPr lang="en-GB" dirty="0"/>
              <a:t>If </a:t>
            </a:r>
            <a:r>
              <a:rPr lang="en-GB" dirty="0" smtClean="0"/>
              <a:t>a given provider </a:t>
            </a:r>
            <a:r>
              <a:rPr lang="en-GB" dirty="0"/>
              <a:t>can’t meet perhaps they shouldn’t be doing it or perhaps we’re doing the wrong things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8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Priorities for our Engagement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CEDA needs </a:t>
            </a:r>
            <a:r>
              <a:rPr lang="en-GB" dirty="0" smtClean="0"/>
              <a:t>to </a:t>
            </a:r>
            <a:r>
              <a:rPr lang="en-GB" dirty="0" smtClean="0"/>
              <a:t>serve a number of </a:t>
            </a:r>
            <a:r>
              <a:rPr lang="en-GB" dirty="0" smtClean="0"/>
              <a:t>projects and communities over above ESGF</a:t>
            </a:r>
          </a:p>
          <a:p>
            <a:pPr lvl="1"/>
            <a:r>
              <a:rPr lang="en-GB" dirty="0" smtClean="0"/>
              <a:t>We can’t continue </a:t>
            </a:r>
            <a:r>
              <a:rPr lang="en-GB" dirty="0"/>
              <a:t>to run </a:t>
            </a:r>
            <a:r>
              <a:rPr lang="en-GB" dirty="0" smtClean="0"/>
              <a:t>parallel </a:t>
            </a:r>
            <a:r>
              <a:rPr lang="en-GB" dirty="0"/>
              <a:t>systems</a:t>
            </a:r>
            <a:endParaRPr lang="en-GB" dirty="0" smtClean="0"/>
          </a:p>
          <a:p>
            <a:pPr lvl="1"/>
            <a:r>
              <a:rPr lang="en-GB" dirty="0" smtClean="0"/>
              <a:t>Need to integrate component by component as required and support for interfaces</a:t>
            </a:r>
            <a:endParaRPr lang="en-GB" dirty="0" smtClean="0"/>
          </a:p>
          <a:p>
            <a:r>
              <a:rPr lang="en-GB" dirty="0" smtClean="0"/>
              <a:t>Need to resolve governance </a:t>
            </a:r>
            <a:r>
              <a:rPr lang="en-GB" dirty="0" smtClean="0"/>
              <a:t>and,</a:t>
            </a:r>
          </a:p>
          <a:p>
            <a:r>
              <a:rPr lang="en-GB" dirty="0" smtClean="0"/>
              <a:t>O</a:t>
            </a:r>
            <a:r>
              <a:rPr lang="en-GB" dirty="0" smtClean="0"/>
              <a:t>perations and support</a:t>
            </a:r>
            <a:endParaRPr lang="en-GB" dirty="0" smtClean="0"/>
          </a:p>
          <a:p>
            <a:pPr lvl="1"/>
            <a:r>
              <a:rPr lang="en-GB" dirty="0" smtClean="0"/>
              <a:t>How can these be resourced?</a:t>
            </a:r>
          </a:p>
          <a:p>
            <a:pPr lvl="1"/>
            <a:r>
              <a:rPr lang="en-GB" dirty="0" smtClean="0"/>
              <a:t>Simplifying what we run could be more effective</a:t>
            </a:r>
          </a:p>
          <a:p>
            <a:r>
              <a:rPr lang="en-GB" dirty="0" smtClean="0"/>
              <a:t>Publishing is </a:t>
            </a:r>
            <a:r>
              <a:rPr lang="en-GB" dirty="0"/>
              <a:t>a high priority for CEDA to </a:t>
            </a:r>
            <a:r>
              <a:rPr lang="en-GB" dirty="0" smtClean="0"/>
              <a:t>contribute to and </a:t>
            </a:r>
            <a:r>
              <a:rPr lang="en-GB" dirty="0" smtClean="0"/>
              <a:t>improve </a:t>
            </a:r>
          </a:p>
          <a:p>
            <a:pPr lvl="1"/>
            <a:r>
              <a:rPr lang="en-GB" dirty="0" smtClean="0"/>
              <a:t>both </a:t>
            </a:r>
            <a:r>
              <a:rPr lang="en-GB" dirty="0"/>
              <a:t>from a </a:t>
            </a:r>
            <a:r>
              <a:rPr lang="en-GB" dirty="0" smtClean="0"/>
              <a:t>point of view of software </a:t>
            </a:r>
            <a:endParaRPr lang="en-GB" dirty="0" smtClean="0"/>
          </a:p>
          <a:p>
            <a:pPr lvl="1"/>
            <a:r>
              <a:rPr lang="en-GB" dirty="0" smtClean="0"/>
              <a:t>best </a:t>
            </a:r>
            <a:r>
              <a:rPr lang="en-GB" dirty="0"/>
              <a:t>practice </a:t>
            </a:r>
            <a:r>
              <a:rPr lang="en-GB" dirty="0" smtClean="0"/>
              <a:t>for consistency </a:t>
            </a:r>
            <a:r>
              <a:rPr lang="en-GB" dirty="0" smtClean="0"/>
              <a:t>and good </a:t>
            </a:r>
            <a:r>
              <a:rPr lang="en-GB" dirty="0"/>
              <a:t>version </a:t>
            </a:r>
            <a:r>
              <a:rPr lang="en-GB" dirty="0" smtClean="0"/>
              <a:t>control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28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24988</TotalTime>
  <Words>588</Words>
  <Application>Microsoft Macintosh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Centre for Environmental Data Archival</vt:lpstr>
      <vt:lpstr>CEDA’s Engagement with ESGF</vt:lpstr>
      <vt:lpstr>Consistency, conformance to standards, performance of services within ESGF</vt:lpstr>
      <vt:lpstr>Governance</vt:lpstr>
      <vt:lpstr>Operations and Support</vt:lpstr>
      <vt:lpstr>Future Priorities for our Engagement</vt:lpstr>
    </vt:vector>
  </TitlesOfParts>
  <Company>STFC Rutherford Appleton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Kershaw</dc:creator>
  <cp:lastModifiedBy>Philip Kershaw</cp:lastModifiedBy>
  <cp:revision>589</cp:revision>
  <dcterms:created xsi:type="dcterms:W3CDTF">2011-04-04T13:08:23Z</dcterms:created>
  <dcterms:modified xsi:type="dcterms:W3CDTF">2014-12-09T23:37:52Z</dcterms:modified>
</cp:coreProperties>
</file>