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78" r:id="rId2"/>
    <p:sldId id="316" r:id="rId3"/>
    <p:sldId id="340" r:id="rId4"/>
    <p:sldId id="339" r:id="rId5"/>
    <p:sldId id="328" r:id="rId6"/>
    <p:sldId id="338" r:id="rId7"/>
    <p:sldId id="333" r:id="rId8"/>
    <p:sldId id="331" r:id="rId9"/>
    <p:sldId id="310" r:id="rId10"/>
    <p:sldId id="337" r:id="rId11"/>
  </p:sldIdLst>
  <p:sldSz cx="9144000" cy="6858000" type="screen4x3"/>
  <p:notesSz cx="6794500" cy="9931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859C"/>
    <a:srgbClr val="005191"/>
    <a:srgbClr val="F6F6F6"/>
    <a:srgbClr val="C2C2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11" autoAdjust="0"/>
    <p:restoredTop sz="93344" autoAdjust="0"/>
  </p:normalViewPr>
  <p:slideViewPr>
    <p:cSldViewPr>
      <p:cViewPr>
        <p:scale>
          <a:sx n="67" d="100"/>
          <a:sy n="67" d="100"/>
        </p:scale>
        <p:origin x="-816" y="-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AF3F1F-E32B-441A-8A7E-C695AE848F1B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3956F4-71C7-46B9-BCA4-2891AC4FDD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258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673050-CDDD-42AB-9AA5-BF6FD4E04FB2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612DF-BCF5-44D6-8F86-03C45687E0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150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612DF-BCF5-44D6-8F86-03C45687E0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90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612DF-BCF5-44D6-8F86-03C45687E0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637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612DF-BCF5-44D6-8F86-03C45687E0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2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178D8-7730-4761-BCB4-1614431767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394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612DF-BCF5-44D6-8F86-03C45687E0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2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612DF-BCF5-44D6-8F86-03C45687E0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2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612DF-BCF5-44D6-8F86-03C45687E0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2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178D8-7730-4761-BCB4-1614431767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394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178D8-7730-4761-BCB4-1614431767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394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gemein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umsplatzhalter 4"/>
          <p:cNvSpPr>
            <a:spLocks noGrp="1"/>
          </p:cNvSpPr>
          <p:nvPr>
            <p:ph type="dt" sz="half" idx="2"/>
          </p:nvPr>
        </p:nvSpPr>
        <p:spPr>
          <a:xfrm>
            <a:off x="7236296" y="6597352"/>
            <a:ext cx="1053480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6F6F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>
                <a:latin typeface="Calibri" pitchFamily="34" charset="0"/>
              </a:rPr>
              <a:t>09.-11.12.2014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2047220" y="6597352"/>
            <a:ext cx="5049561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F6F6F6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DKRZ LTA, ESGF Conference 2014</a:t>
            </a:r>
            <a:endParaRPr lang="en-US" dirty="0"/>
          </a:p>
        </p:txBody>
      </p:sp>
      <p:sp>
        <p:nvSpPr>
          <p:cNvPr id="6" name="Foliennummernplatzhalter 8"/>
          <p:cNvSpPr>
            <a:spLocks noGrp="1"/>
          </p:cNvSpPr>
          <p:nvPr>
            <p:ph type="sldNum" sz="quarter" idx="4"/>
          </p:nvPr>
        </p:nvSpPr>
        <p:spPr>
          <a:xfrm>
            <a:off x="8388424" y="6596390"/>
            <a:ext cx="758997" cy="261610"/>
          </a:xfrm>
          <a:prstGeom prst="rect">
            <a:avLst/>
          </a:prstGeom>
        </p:spPr>
        <p:txBody>
          <a:bodyPr vert="horz" lIns="180000" tIns="45720" rIns="180000" bIns="45720" rtlCol="0" anchor="ctr"/>
          <a:lstStyle>
            <a:lvl1pPr algn="r">
              <a:defRPr sz="1100">
                <a:solidFill>
                  <a:srgbClr val="F6F6F6"/>
                </a:solidFill>
                <a:latin typeface="Calibri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BA4D798F-BC53-4B2C-AF0B-B02A7EE54970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0" y="332656"/>
            <a:ext cx="9144000" cy="584775"/>
          </a:xfrm>
          <a:prstGeom prst="rect">
            <a:avLst/>
          </a:prstGeom>
          <a:solidFill>
            <a:srgbClr val="F6F6F6"/>
          </a:solidFill>
        </p:spPr>
        <p:txBody>
          <a:bodyPr lIns="180000" rIns="180000"/>
          <a:lstStyle>
            <a:lvl1pPr algn="r">
              <a:defRPr sz="3200">
                <a:solidFill>
                  <a:srgbClr val="00519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31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abschni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:\doc\Vorlagen\Powerpoint\DKRZ Logo Einzelne Schwinge-238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10800000">
            <a:off x="1831643" y="4256039"/>
            <a:ext cx="7312357" cy="226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:\doc\Vorlagen\Powerpoint\DKRZ Logo Einzelne Schwinge-238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403176"/>
            <a:ext cx="7312357" cy="226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645024"/>
            <a:ext cx="6400800" cy="1536576"/>
          </a:xfrm>
        </p:spPr>
        <p:txBody>
          <a:bodyPr/>
          <a:lstStyle>
            <a:lvl1pPr marL="0" indent="0" algn="ctr">
              <a:buNone/>
              <a:defRPr>
                <a:solidFill>
                  <a:srgbClr val="00519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251520" y="1915344"/>
            <a:ext cx="8537615" cy="1440160"/>
          </a:xfrm>
          <a:prstGeom prst="rect">
            <a:avLst/>
          </a:prstGeom>
        </p:spPr>
        <p:txBody>
          <a:bodyPr wrap="square">
            <a:noAutofit/>
          </a:bodyPr>
          <a:lstStyle>
            <a:lvl1pPr algn="ctr">
              <a:defRPr>
                <a:solidFill>
                  <a:srgbClr val="00519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7" name="Datumsplatzhalter 4"/>
          <p:cNvSpPr>
            <a:spLocks noGrp="1"/>
          </p:cNvSpPr>
          <p:nvPr>
            <p:ph type="dt" sz="half" idx="2"/>
          </p:nvPr>
        </p:nvSpPr>
        <p:spPr>
          <a:xfrm>
            <a:off x="7236296" y="6597352"/>
            <a:ext cx="1053480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6F6F6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03.-05.06.2014</a:t>
            </a:r>
            <a:endParaRPr lang="en-US" dirty="0"/>
          </a:p>
        </p:txBody>
      </p:sp>
      <p:sp>
        <p:nvSpPr>
          <p:cNvPr id="10" name="Foliennummernplatzhalter 8"/>
          <p:cNvSpPr>
            <a:spLocks noGrp="1"/>
          </p:cNvSpPr>
          <p:nvPr>
            <p:ph type="sldNum" sz="quarter" idx="4"/>
          </p:nvPr>
        </p:nvSpPr>
        <p:spPr>
          <a:xfrm>
            <a:off x="8388424" y="6596390"/>
            <a:ext cx="758997" cy="261610"/>
          </a:xfrm>
          <a:prstGeom prst="rect">
            <a:avLst/>
          </a:prstGeom>
        </p:spPr>
        <p:txBody>
          <a:bodyPr vert="horz" lIns="180000" tIns="45720" rIns="180000" bIns="45720" rtlCol="0" anchor="ctr"/>
          <a:lstStyle>
            <a:lvl1pPr algn="r">
              <a:defRPr sz="1100">
                <a:solidFill>
                  <a:srgbClr val="F6F6F6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BA4D798F-BC53-4B2C-AF0B-B02A7EE5497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211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:\doc\Vorlagen\Powerpoint\DKRZ Logo Einzelne Schwinge-238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10800000">
            <a:off x="1831643" y="4256039"/>
            <a:ext cx="7312357" cy="226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:\doc\Vorlagen\Powerpoint\DKRZ Logo Einzelne Schwinge-238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403176"/>
            <a:ext cx="7312357" cy="226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96952"/>
            <a:ext cx="6400800" cy="2184648"/>
          </a:xfrm>
        </p:spPr>
        <p:txBody>
          <a:bodyPr/>
          <a:lstStyle>
            <a:lvl1pPr marL="0" indent="0" algn="ctr">
              <a:buNone/>
              <a:defRPr>
                <a:solidFill>
                  <a:srgbClr val="00519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251520" y="1268760"/>
            <a:ext cx="8537615" cy="1440160"/>
          </a:xfrm>
          <a:prstGeom prst="rect">
            <a:avLst/>
          </a:prstGeom>
        </p:spPr>
        <p:txBody>
          <a:bodyPr wrap="square">
            <a:noAutofit/>
          </a:bodyPr>
          <a:lstStyle>
            <a:lvl1pPr algn="ctr">
              <a:defRPr>
                <a:solidFill>
                  <a:srgbClr val="00519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5" name="Textfeld 4"/>
          <p:cNvSpPr txBox="1"/>
          <p:nvPr userDrawn="1"/>
        </p:nvSpPr>
        <p:spPr>
          <a:xfrm>
            <a:off x="1403648" y="5373216"/>
            <a:ext cx="6408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rgbClr val="005191"/>
                </a:solidFill>
                <a:latin typeface="+mn-lt"/>
                <a:ea typeface="CMU Sans Serif" pitchFamily="50" charset="0"/>
                <a:cs typeface="Vijaya" panose="020B0604020202020204" pitchFamily="34" charset="0"/>
              </a:rPr>
              <a:t>Martina Stockhause, Michael Lautenschlager, Frank Toussaint</a:t>
            </a:r>
          </a:p>
          <a:p>
            <a:pPr algn="ctr"/>
            <a:r>
              <a:rPr lang="de-DE" dirty="0" smtClean="0">
                <a:solidFill>
                  <a:srgbClr val="005191"/>
                </a:solidFill>
                <a:latin typeface="+mn-lt"/>
                <a:ea typeface="CMU Sans Serif" pitchFamily="50" charset="0"/>
                <a:cs typeface="Vijaya" panose="020B0604020202020204" pitchFamily="34" charset="0"/>
              </a:rPr>
              <a:t>Deutsches Klimarechenzentrum (DKRZ)</a:t>
            </a:r>
            <a:br>
              <a:rPr lang="de-DE" dirty="0" smtClean="0">
                <a:solidFill>
                  <a:srgbClr val="005191"/>
                </a:solidFill>
                <a:latin typeface="+mn-lt"/>
                <a:ea typeface="CMU Sans Serif" pitchFamily="50" charset="0"/>
                <a:cs typeface="Vijaya" panose="020B0604020202020204" pitchFamily="34" charset="0"/>
              </a:rPr>
            </a:br>
            <a:r>
              <a:rPr lang="de-DE" dirty="0" smtClean="0">
                <a:solidFill>
                  <a:srgbClr val="005191"/>
                </a:solidFill>
                <a:latin typeface="+mn-lt"/>
                <a:ea typeface="CMU Sans Serif" pitchFamily="50" charset="0"/>
                <a:cs typeface="Vijaya" panose="020B0604020202020204" pitchFamily="34" charset="0"/>
              </a:rPr>
              <a:t>World Data </a:t>
            </a:r>
            <a:r>
              <a:rPr lang="de-DE" dirty="0" err="1" smtClean="0">
                <a:solidFill>
                  <a:srgbClr val="005191"/>
                </a:solidFill>
                <a:latin typeface="+mn-lt"/>
                <a:ea typeface="CMU Sans Serif" pitchFamily="50" charset="0"/>
                <a:cs typeface="Vijaya" panose="020B0604020202020204" pitchFamily="34" charset="0"/>
              </a:rPr>
              <a:t>Centre</a:t>
            </a:r>
            <a:r>
              <a:rPr lang="de-DE" dirty="0" smtClean="0">
                <a:solidFill>
                  <a:srgbClr val="005191"/>
                </a:solidFill>
                <a:latin typeface="+mn-lt"/>
                <a:ea typeface="CMU Sans Serif" pitchFamily="50" charset="0"/>
                <a:cs typeface="Vijaya" panose="020B0604020202020204" pitchFamily="34" charset="0"/>
              </a:rPr>
              <a:t> </a:t>
            </a:r>
            <a:r>
              <a:rPr lang="de-DE" dirty="0" err="1" smtClean="0">
                <a:solidFill>
                  <a:srgbClr val="005191"/>
                </a:solidFill>
                <a:latin typeface="+mn-lt"/>
                <a:ea typeface="CMU Sans Serif" pitchFamily="50" charset="0"/>
                <a:cs typeface="Vijaya" panose="020B0604020202020204" pitchFamily="34" charset="0"/>
              </a:rPr>
              <a:t>for</a:t>
            </a:r>
            <a:r>
              <a:rPr lang="de-DE" dirty="0" smtClean="0">
                <a:solidFill>
                  <a:srgbClr val="005191"/>
                </a:solidFill>
                <a:latin typeface="+mn-lt"/>
                <a:ea typeface="CMU Sans Serif" pitchFamily="50" charset="0"/>
                <a:cs typeface="Vijaya" panose="020B0604020202020204" pitchFamily="34" charset="0"/>
              </a:rPr>
              <a:t> </a:t>
            </a:r>
            <a:r>
              <a:rPr lang="de-DE" dirty="0" err="1" smtClean="0">
                <a:solidFill>
                  <a:srgbClr val="005191"/>
                </a:solidFill>
                <a:latin typeface="+mn-lt"/>
                <a:ea typeface="CMU Sans Serif" pitchFamily="50" charset="0"/>
                <a:cs typeface="Vijaya" panose="020B0604020202020204" pitchFamily="34" charset="0"/>
              </a:rPr>
              <a:t>Climate</a:t>
            </a:r>
            <a:r>
              <a:rPr lang="de-DE" dirty="0" smtClean="0">
                <a:solidFill>
                  <a:srgbClr val="005191"/>
                </a:solidFill>
                <a:latin typeface="+mn-lt"/>
                <a:ea typeface="CMU Sans Serif" pitchFamily="50" charset="0"/>
                <a:cs typeface="Vijaya" panose="020B0604020202020204" pitchFamily="34" charset="0"/>
              </a:rPr>
              <a:t> (WDCC)</a:t>
            </a:r>
            <a:endParaRPr lang="en-US" dirty="0">
              <a:solidFill>
                <a:srgbClr val="005191"/>
              </a:solidFill>
              <a:latin typeface="+mn-lt"/>
              <a:ea typeface="CMU Sans Serif" pitchFamily="50" charset="0"/>
              <a:cs typeface="Vijay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665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8229600" cy="5112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rgbClr val="0051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rgbClr val="0051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621" y="37412"/>
            <a:ext cx="958032" cy="257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feld 12"/>
          <p:cNvSpPr txBox="1"/>
          <p:nvPr/>
        </p:nvSpPr>
        <p:spPr>
          <a:xfrm>
            <a:off x="0" y="6596390"/>
            <a:ext cx="2339753" cy="261610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/>
          <a:p>
            <a:r>
              <a:rPr lang="de-DE" sz="1100" b="0" baseline="0" dirty="0" smtClean="0">
                <a:solidFill>
                  <a:srgbClr val="F6F6F6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M. Stockhause et al.</a:t>
            </a:r>
            <a:endParaRPr lang="en-US" sz="1100" b="0" dirty="0">
              <a:solidFill>
                <a:srgbClr val="F6F6F6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Datumsplatzhalter 4"/>
          <p:cNvSpPr>
            <a:spLocks noGrp="1"/>
          </p:cNvSpPr>
          <p:nvPr>
            <p:ph type="dt" sz="half" idx="2"/>
          </p:nvPr>
        </p:nvSpPr>
        <p:spPr>
          <a:xfrm>
            <a:off x="7236296" y="6597352"/>
            <a:ext cx="1053480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6F6F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>
                <a:latin typeface="Calibri" pitchFamily="34" charset="0"/>
              </a:rPr>
              <a:t>09.-11.12.2014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9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2047220" y="6597352"/>
            <a:ext cx="5049561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F6F6F6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DKRZ LTA, ESGF Conference 2014</a:t>
            </a:r>
            <a:endParaRPr lang="en-US" dirty="0"/>
          </a:p>
        </p:txBody>
      </p:sp>
      <p:sp>
        <p:nvSpPr>
          <p:cNvPr id="11" name="Foliennummernplatzhalter 8"/>
          <p:cNvSpPr>
            <a:spLocks noGrp="1"/>
          </p:cNvSpPr>
          <p:nvPr>
            <p:ph type="sldNum" sz="quarter" idx="4"/>
          </p:nvPr>
        </p:nvSpPr>
        <p:spPr>
          <a:xfrm>
            <a:off x="8388424" y="6596390"/>
            <a:ext cx="758997" cy="261610"/>
          </a:xfrm>
          <a:prstGeom prst="rect">
            <a:avLst/>
          </a:prstGeom>
        </p:spPr>
        <p:txBody>
          <a:bodyPr vert="horz" lIns="180000" tIns="45720" rIns="180000" bIns="45720" rtlCol="0" anchor="ctr"/>
          <a:lstStyle>
            <a:lvl1pPr algn="r">
              <a:defRPr sz="1100">
                <a:solidFill>
                  <a:srgbClr val="F6F6F6"/>
                </a:solidFill>
                <a:latin typeface="Calibri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BA4D798F-BC53-4B2C-AF0B-B02A7EE5497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125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49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5191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Tahoma" panose="020B0604030504040204" pitchFamily="34" charset="0"/>
          <a:cs typeface="Tahoma" panose="020B060403050404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5191"/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5191"/>
        </a:buClr>
        <a:buFont typeface="Calibri" pitchFamily="34" charset="0"/>
        <a:buChar char="‒"/>
        <a:defRPr sz="2400" kern="1200">
          <a:solidFill>
            <a:schemeClr val="tx1"/>
          </a:solidFill>
          <a:latin typeface="+mn-lt"/>
          <a:ea typeface="Tahoma" panose="020B0604030504040204" pitchFamily="34" charset="0"/>
          <a:cs typeface="Tahoma" panose="020B0604030504040204" pitchFamily="34" charset="0"/>
        </a:defRPr>
      </a:lvl3pPr>
      <a:lvl4pPr marL="1371600" indent="0" algn="l" defTabSz="914400" rtl="0" eaLnBrk="1" latinLnBrk="0" hangingPunct="1">
        <a:spcBef>
          <a:spcPct val="20000"/>
        </a:spcBef>
        <a:buFontTx/>
        <a:buNone/>
        <a:defRPr sz="2000" kern="1200">
          <a:solidFill>
            <a:schemeClr val="tx1"/>
          </a:solidFill>
          <a:latin typeface="+mn-lt"/>
          <a:ea typeface="Tahoma" panose="020B0604030504040204" pitchFamily="34" charset="0"/>
          <a:cs typeface="Tahoma" panose="020B0604030504040204" pitchFamily="34" charset="0"/>
        </a:defRPr>
      </a:lvl4pPr>
      <a:lvl5pPr marL="1828800" indent="0" algn="l" defTabSz="914400" rtl="0" eaLnBrk="1" latinLnBrk="0" hangingPunct="1">
        <a:spcBef>
          <a:spcPct val="20000"/>
        </a:spcBef>
        <a:buFontTx/>
        <a:buNone/>
        <a:defRPr sz="2000" kern="1200">
          <a:solidFill>
            <a:schemeClr val="tx1"/>
          </a:solidFill>
          <a:latin typeface="+mn-lt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gi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pcc-data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dx.doi.org/10.1594/WDCC/EH4_OPYC_SRES_A2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gi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ce11.org/datacitati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gi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dc-climate.de/" TargetMode="External"/><Relationship Id="rId2" Type="http://schemas.openxmlformats.org/officeDocument/2006/relationships/hyperlink" Target="http://www.dkrz.de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dx.doi.org/10.5194/gmd-5-1023-2012" TargetMode="External"/><Relationship Id="rId5" Type="http://schemas.openxmlformats.org/officeDocument/2006/relationships/hyperlink" Target="http://verc.enes.org/ISENES2/documents/Talks/workshop-on-workflows-in-earth-system-modelling/presentations/martinastockhause/at_download/file" TargetMode="External"/><Relationship Id="rId4" Type="http://schemas.openxmlformats.org/officeDocument/2006/relationships/hyperlink" Target="http://www.ipcc-data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1520" y="2132856"/>
            <a:ext cx="8537615" cy="1440160"/>
          </a:xfrm>
        </p:spPr>
        <p:txBody>
          <a:bodyPr/>
          <a:lstStyle/>
          <a:p>
            <a:r>
              <a:rPr lang="en-US" dirty="0" smtClean="0"/>
              <a:t>DKRZ: Long-term archiving</a:t>
            </a:r>
            <a:br>
              <a:rPr lang="en-US" dirty="0" smtClean="0"/>
            </a:br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4" name="Fußzeilenplatzhalter 5"/>
          <p:cNvSpPr txBox="1">
            <a:spLocks/>
          </p:cNvSpPr>
          <p:nvPr/>
        </p:nvSpPr>
        <p:spPr>
          <a:xfrm>
            <a:off x="2047220" y="6597352"/>
            <a:ext cx="5049561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rgbClr val="F6F6F6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DKRZ LTA, ESGF Conference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63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Zylinder 73"/>
          <p:cNvSpPr/>
          <p:nvPr/>
        </p:nvSpPr>
        <p:spPr>
          <a:xfrm>
            <a:off x="467544" y="3474000"/>
            <a:ext cx="1390513" cy="642041"/>
          </a:xfrm>
          <a:prstGeom prst="can">
            <a:avLst>
              <a:gd name="adj" fmla="val 18416"/>
            </a:avLst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/>
          <a:p>
            <a:r>
              <a:rPr lang="en-US" sz="1400" dirty="0" smtClean="0"/>
              <a:t>QC Repository </a:t>
            </a:r>
            <a:endParaRPr lang="en-US" sz="14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348880"/>
            <a:ext cx="102870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Zylinder 64"/>
          <p:cNvSpPr/>
          <p:nvPr/>
        </p:nvSpPr>
        <p:spPr>
          <a:xfrm>
            <a:off x="467544" y="2934236"/>
            <a:ext cx="1390513" cy="642041"/>
          </a:xfrm>
          <a:prstGeom prst="can">
            <a:avLst>
              <a:gd name="adj" fmla="val 18416"/>
            </a:avLst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/>
          <a:p>
            <a:r>
              <a:rPr lang="en-US" sz="1400" dirty="0" smtClean="0"/>
              <a:t>CIM Repository </a:t>
            </a:r>
            <a:endParaRPr lang="en-US" sz="1400" dirty="0"/>
          </a:p>
        </p:txBody>
      </p:sp>
      <p:sp>
        <p:nvSpPr>
          <p:cNvPr id="4" name="Zylinder 3"/>
          <p:cNvSpPr/>
          <p:nvPr/>
        </p:nvSpPr>
        <p:spPr>
          <a:xfrm>
            <a:off x="3791929" y="4611906"/>
            <a:ext cx="1944216" cy="880248"/>
          </a:xfrm>
          <a:prstGeom prst="can">
            <a:avLst>
              <a:gd name="adj" fmla="val 184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Long-Term</a:t>
            </a:r>
            <a:br>
              <a:rPr lang="en-US" sz="1400" dirty="0" smtClean="0"/>
            </a:br>
            <a:r>
              <a:rPr lang="en-US" sz="1400" dirty="0" smtClean="0"/>
              <a:t>Archive</a:t>
            </a:r>
            <a:endParaRPr lang="en-US" sz="1400" dirty="0"/>
          </a:p>
        </p:txBody>
      </p:sp>
      <p:sp>
        <p:nvSpPr>
          <p:cNvPr id="5" name="Abgerundetes Rechteck 4"/>
          <p:cNvSpPr/>
          <p:nvPr/>
        </p:nvSpPr>
        <p:spPr>
          <a:xfrm>
            <a:off x="3791929" y="2070139"/>
            <a:ext cx="1944216" cy="1506137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WDC Climate</a:t>
            </a:r>
            <a:br>
              <a:rPr lang="en-US" sz="1600" b="1" dirty="0" smtClean="0">
                <a:solidFill>
                  <a:schemeClr val="bg1"/>
                </a:solidFill>
              </a:rPr>
            </a:br>
            <a:r>
              <a:rPr lang="en-US" sz="1600" b="1" dirty="0" smtClean="0">
                <a:solidFill>
                  <a:schemeClr val="bg1"/>
                </a:solidFill>
              </a:rPr>
              <a:t>at DKRZ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825427" y="5836042"/>
            <a:ext cx="1766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Long-Term Archive</a:t>
            </a:r>
            <a:endParaRPr lang="en-US" sz="1600" b="1" dirty="0"/>
          </a:p>
        </p:txBody>
      </p:sp>
      <p:sp>
        <p:nvSpPr>
          <p:cNvPr id="15" name="Zylinder 14"/>
          <p:cNvSpPr/>
          <p:nvPr/>
        </p:nvSpPr>
        <p:spPr>
          <a:xfrm>
            <a:off x="4656025" y="5238492"/>
            <a:ext cx="936104" cy="576064"/>
          </a:xfrm>
          <a:prstGeom prst="can">
            <a:avLst>
              <a:gd name="adj" fmla="val 197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CERA2</a:t>
            </a:r>
            <a:br>
              <a:rPr lang="en-US" sz="1400" dirty="0" smtClean="0"/>
            </a:br>
            <a:r>
              <a:rPr lang="en-US" sz="1400" dirty="0" smtClean="0"/>
              <a:t>Metadata</a:t>
            </a:r>
            <a:endParaRPr lang="en-US" sz="1400" dirty="0"/>
          </a:p>
        </p:txBody>
      </p:sp>
      <p:grpSp>
        <p:nvGrpSpPr>
          <p:cNvPr id="19" name="Gruppieren 18"/>
          <p:cNvGrpSpPr/>
          <p:nvPr/>
        </p:nvGrpSpPr>
        <p:grpSpPr>
          <a:xfrm>
            <a:off x="4872051" y="3654316"/>
            <a:ext cx="1937618" cy="432008"/>
            <a:chOff x="4698202" y="3978728"/>
            <a:chExt cx="1890022" cy="432008"/>
          </a:xfrm>
        </p:grpSpPr>
        <p:sp>
          <p:nvSpPr>
            <p:cNvPr id="9" name="Rechteck 8"/>
            <p:cNvSpPr/>
            <p:nvPr/>
          </p:nvSpPr>
          <p:spPr>
            <a:xfrm>
              <a:off x="5040224" y="4050736"/>
              <a:ext cx="1548000" cy="360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hteck 9"/>
            <p:cNvSpPr>
              <a:spLocks noChangeAspect="1"/>
            </p:cNvSpPr>
            <p:nvPr/>
          </p:nvSpPr>
          <p:spPr>
            <a:xfrm>
              <a:off x="4698202" y="4050736"/>
              <a:ext cx="360000" cy="360000"/>
            </a:xfrm>
            <a:prstGeom prst="rect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</a:rPr>
                <a:t>2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5058242" y="3978728"/>
              <a:ext cx="15034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Technical</a:t>
              </a:r>
              <a:endParaRPr lang="en-US" sz="1400" b="1" dirty="0"/>
            </a:p>
          </p:txBody>
        </p:sp>
      </p:grpSp>
      <p:pic>
        <p:nvPicPr>
          <p:cNvPr id="38" name="Grafik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4" t="3401" r="697" b="-378"/>
          <a:stretch>
            <a:fillRect/>
          </a:stretch>
        </p:blipFill>
        <p:spPr bwMode="auto">
          <a:xfrm>
            <a:off x="3681411" y="5331986"/>
            <a:ext cx="869950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" name="Gruppieren 23"/>
          <p:cNvGrpSpPr/>
          <p:nvPr/>
        </p:nvGrpSpPr>
        <p:grpSpPr>
          <a:xfrm>
            <a:off x="1979714" y="2070140"/>
            <a:ext cx="1739957" cy="425482"/>
            <a:chOff x="2123729" y="2780928"/>
            <a:chExt cx="1602979" cy="425482"/>
          </a:xfrm>
        </p:grpSpPr>
        <p:sp>
          <p:nvSpPr>
            <p:cNvPr id="47" name="Rechteck 46"/>
            <p:cNvSpPr/>
            <p:nvPr/>
          </p:nvSpPr>
          <p:spPr>
            <a:xfrm>
              <a:off x="2465750" y="2826600"/>
              <a:ext cx="1242154" cy="360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hteck 47"/>
            <p:cNvSpPr>
              <a:spLocks noChangeAspect="1"/>
            </p:cNvSpPr>
            <p:nvPr/>
          </p:nvSpPr>
          <p:spPr>
            <a:xfrm>
              <a:off x="2123729" y="2826600"/>
              <a:ext cx="342021" cy="360000"/>
            </a:xfrm>
            <a:prstGeom prst="rect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</a:rPr>
                <a:t>1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2483768" y="2780928"/>
              <a:ext cx="12429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Get IDs for data</a:t>
              </a:r>
              <a:endParaRPr lang="en-US" sz="1100" dirty="0"/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2483768" y="2944800"/>
              <a:ext cx="1701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100" dirty="0"/>
            </a:p>
          </p:txBody>
        </p:sp>
      </p:grpSp>
      <p:cxnSp>
        <p:nvCxnSpPr>
          <p:cNvPr id="27" name="Gerade Verbindung mit Pfeil 26"/>
          <p:cNvCxnSpPr/>
          <p:nvPr/>
        </p:nvCxnSpPr>
        <p:spPr>
          <a:xfrm>
            <a:off x="1858057" y="2574196"/>
            <a:ext cx="1933872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stCxn id="5" idx="2"/>
            <a:endCxn id="4" idx="1"/>
          </p:cNvCxnSpPr>
          <p:nvPr/>
        </p:nvCxnSpPr>
        <p:spPr>
          <a:xfrm>
            <a:off x="4764037" y="3576276"/>
            <a:ext cx="0" cy="103563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ylinder 50"/>
          <p:cNvSpPr/>
          <p:nvPr/>
        </p:nvSpPr>
        <p:spPr>
          <a:xfrm>
            <a:off x="467544" y="2070140"/>
            <a:ext cx="1390513" cy="974208"/>
          </a:xfrm>
          <a:prstGeom prst="can">
            <a:avLst>
              <a:gd name="adj" fmla="val 18416"/>
            </a:avLst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/>
          <a:p>
            <a:r>
              <a:rPr lang="en-US" sz="1400" dirty="0" smtClean="0"/>
              <a:t>ESGF  index node</a:t>
            </a:r>
          </a:p>
          <a:p>
            <a:endParaRPr lang="en-US" sz="1400" dirty="0"/>
          </a:p>
          <a:p>
            <a:r>
              <a:rPr lang="en-US" sz="1400" dirty="0" smtClean="0"/>
              <a:t>ESGF data nodes</a:t>
            </a:r>
            <a:endParaRPr lang="en-US" sz="1400" dirty="0"/>
          </a:p>
        </p:txBody>
      </p:sp>
      <p:grpSp>
        <p:nvGrpSpPr>
          <p:cNvPr id="58" name="Gruppieren 57"/>
          <p:cNvGrpSpPr/>
          <p:nvPr/>
        </p:nvGrpSpPr>
        <p:grpSpPr>
          <a:xfrm>
            <a:off x="1965469" y="2708920"/>
            <a:ext cx="1742435" cy="471649"/>
            <a:chOff x="2123729" y="2780928"/>
            <a:chExt cx="1597231" cy="471649"/>
          </a:xfrm>
        </p:grpSpPr>
        <p:sp>
          <p:nvSpPr>
            <p:cNvPr id="60" name="Rechteck 59"/>
            <p:cNvSpPr/>
            <p:nvPr/>
          </p:nvSpPr>
          <p:spPr>
            <a:xfrm>
              <a:off x="2437245" y="2826600"/>
              <a:ext cx="1270659" cy="360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hteck 60"/>
            <p:cNvSpPr>
              <a:spLocks noChangeAspect="1"/>
            </p:cNvSpPr>
            <p:nvPr/>
          </p:nvSpPr>
          <p:spPr>
            <a:xfrm>
              <a:off x="2123729" y="2826600"/>
              <a:ext cx="340309" cy="360000"/>
            </a:xfrm>
            <a:prstGeom prst="rect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</a:rPr>
                <a:t>1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Textfeld 61"/>
            <p:cNvSpPr txBox="1"/>
            <p:nvPr/>
          </p:nvSpPr>
          <p:spPr>
            <a:xfrm>
              <a:off x="2483768" y="2780928"/>
              <a:ext cx="12371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Transfer of data</a:t>
              </a:r>
              <a:endParaRPr lang="en-US" sz="1100" dirty="0"/>
            </a:p>
          </p:txBody>
        </p:sp>
        <p:sp>
          <p:nvSpPr>
            <p:cNvPr id="64" name="Textfeld 63"/>
            <p:cNvSpPr txBox="1"/>
            <p:nvPr/>
          </p:nvSpPr>
          <p:spPr>
            <a:xfrm>
              <a:off x="2483768" y="2944800"/>
              <a:ext cx="12028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+</a:t>
              </a:r>
              <a:r>
                <a:rPr lang="en-US" sz="1400" b="1" dirty="0" smtClean="0"/>
                <a:t> MD by WDCC</a:t>
              </a:r>
              <a:endParaRPr lang="en-US" sz="1100" dirty="0"/>
            </a:p>
          </p:txBody>
        </p:sp>
      </p:grpSp>
      <p:cxnSp>
        <p:nvCxnSpPr>
          <p:cNvPr id="66" name="Gerade Verbindung mit Pfeil 65"/>
          <p:cNvCxnSpPr>
            <a:stCxn id="65" idx="4"/>
          </p:cNvCxnSpPr>
          <p:nvPr/>
        </p:nvCxnSpPr>
        <p:spPr>
          <a:xfrm>
            <a:off x="1858057" y="3255257"/>
            <a:ext cx="1933872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feld 75"/>
          <p:cNvSpPr txBox="1"/>
          <p:nvPr/>
        </p:nvSpPr>
        <p:spPr>
          <a:xfrm>
            <a:off x="372739" y="1124744"/>
            <a:ext cx="19214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MIP data</a:t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and metadata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84" name="Zylinder 83"/>
          <p:cNvSpPr/>
          <p:nvPr/>
        </p:nvSpPr>
        <p:spPr>
          <a:xfrm>
            <a:off x="4230293" y="2826224"/>
            <a:ext cx="1073804" cy="58026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</a:t>
            </a:r>
            <a:r>
              <a:rPr lang="en-US" sz="1400" dirty="0" smtClean="0"/>
              <a:t>emporary</a:t>
            </a:r>
            <a:br>
              <a:rPr lang="en-US" sz="1400" dirty="0" smtClean="0"/>
            </a:br>
            <a:r>
              <a:rPr lang="en-US" sz="1400" dirty="0" smtClean="0"/>
              <a:t>Storage</a:t>
            </a:r>
            <a:endParaRPr lang="en-US" sz="1400" dirty="0"/>
          </a:p>
        </p:txBody>
      </p:sp>
      <p:grpSp>
        <p:nvGrpSpPr>
          <p:cNvPr id="93" name="Gruppieren 92"/>
          <p:cNvGrpSpPr/>
          <p:nvPr/>
        </p:nvGrpSpPr>
        <p:grpSpPr>
          <a:xfrm>
            <a:off x="4872049" y="4158412"/>
            <a:ext cx="2016224" cy="360000"/>
            <a:chOff x="4698202" y="4050736"/>
            <a:chExt cx="1966698" cy="360000"/>
          </a:xfrm>
        </p:grpSpPr>
        <p:sp>
          <p:nvSpPr>
            <p:cNvPr id="94" name="Rechteck 93"/>
            <p:cNvSpPr/>
            <p:nvPr/>
          </p:nvSpPr>
          <p:spPr>
            <a:xfrm>
              <a:off x="5040224" y="4050736"/>
              <a:ext cx="1548000" cy="360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hteck 94"/>
            <p:cNvSpPr>
              <a:spLocks noChangeAspect="1"/>
            </p:cNvSpPr>
            <p:nvPr/>
          </p:nvSpPr>
          <p:spPr>
            <a:xfrm>
              <a:off x="4698202" y="4050736"/>
              <a:ext cx="360000" cy="360000"/>
            </a:xfrm>
            <a:prstGeom prst="rect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96" name="Textfeld 95"/>
            <p:cNvSpPr txBox="1"/>
            <p:nvPr/>
          </p:nvSpPr>
          <p:spPr>
            <a:xfrm>
              <a:off x="5058242" y="4077072"/>
              <a:ext cx="16066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Long-Term Archival</a:t>
              </a:r>
              <a:endParaRPr lang="en-US" sz="1400" b="1" dirty="0"/>
            </a:p>
          </p:txBody>
        </p:sp>
      </p:grpSp>
      <p:sp>
        <p:nvSpPr>
          <p:cNvPr id="88" name="Textfeld 87"/>
          <p:cNvSpPr txBox="1"/>
          <p:nvPr/>
        </p:nvSpPr>
        <p:spPr>
          <a:xfrm>
            <a:off x="5241158" y="3798332"/>
            <a:ext cx="1528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Quality </a:t>
            </a:r>
            <a:r>
              <a:rPr lang="en-US" sz="1400" b="1" dirty="0" smtClean="0"/>
              <a:t>Assurance</a:t>
            </a:r>
            <a:endParaRPr lang="en-US" sz="1400" b="1" dirty="0"/>
          </a:p>
        </p:txBody>
      </p:sp>
      <p:pic>
        <p:nvPicPr>
          <p:cNvPr id="101" name="Grafik 10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" r="75131"/>
          <a:stretch/>
        </p:blipFill>
        <p:spPr>
          <a:xfrm>
            <a:off x="7977020" y="5161479"/>
            <a:ext cx="639445" cy="725085"/>
          </a:xfrm>
          <a:prstGeom prst="rect">
            <a:avLst/>
          </a:prstGeom>
        </p:spPr>
      </p:pic>
      <p:sp>
        <p:nvSpPr>
          <p:cNvPr id="102" name="Rechteck 101"/>
          <p:cNvSpPr/>
          <p:nvPr/>
        </p:nvSpPr>
        <p:spPr>
          <a:xfrm>
            <a:off x="6177308" y="5047850"/>
            <a:ext cx="1647069" cy="36000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hteck 102"/>
          <p:cNvSpPr>
            <a:spLocks noChangeAspect="1"/>
          </p:cNvSpPr>
          <p:nvPr/>
        </p:nvSpPr>
        <p:spPr>
          <a:xfrm>
            <a:off x="5835286" y="5047850"/>
            <a:ext cx="360000" cy="360000"/>
          </a:xfrm>
          <a:prstGeom prst="rect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4" name="Textfeld 103"/>
          <p:cNvSpPr txBox="1"/>
          <p:nvPr/>
        </p:nvSpPr>
        <p:spPr>
          <a:xfrm>
            <a:off x="6195326" y="5002178"/>
            <a:ext cx="1147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DataCite</a:t>
            </a:r>
            <a:r>
              <a:rPr lang="en-US" sz="1400" b="1" dirty="0" smtClean="0"/>
              <a:t> DOI</a:t>
            </a:r>
            <a:endParaRPr lang="en-US" sz="1100" dirty="0"/>
          </a:p>
        </p:txBody>
      </p:sp>
      <p:cxnSp>
        <p:nvCxnSpPr>
          <p:cNvPr id="106" name="Gerade Verbindung mit Pfeil 105"/>
          <p:cNvCxnSpPr>
            <a:endCxn id="101" idx="1"/>
          </p:cNvCxnSpPr>
          <p:nvPr/>
        </p:nvCxnSpPr>
        <p:spPr>
          <a:xfrm>
            <a:off x="5592129" y="5524022"/>
            <a:ext cx="2384891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feld 106"/>
          <p:cNvSpPr txBox="1"/>
          <p:nvPr/>
        </p:nvSpPr>
        <p:spPr>
          <a:xfrm>
            <a:off x="6197072" y="5154578"/>
            <a:ext cx="16273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Publication Process</a:t>
            </a:r>
            <a:endParaRPr lang="en-US" sz="1100" dirty="0"/>
          </a:p>
        </p:txBody>
      </p:sp>
      <p:sp>
        <p:nvSpPr>
          <p:cNvPr id="73" name="Titel 4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/>
              <a:t>Requirements for </a:t>
            </a:r>
            <a:r>
              <a:rPr lang="en-US" dirty="0" smtClean="0"/>
              <a:t>LTA </a:t>
            </a:r>
            <a:r>
              <a:rPr lang="en-US" sz="3200" dirty="0" smtClean="0">
                <a:latin typeface="Tahoma" pitchFamily="34" charset="0"/>
              </a:rPr>
              <a:t>(4)</a:t>
            </a:r>
            <a:endParaRPr lang="en-US" sz="3200" dirty="0">
              <a:latin typeface="Tahoma" pitchFamily="34" charset="0"/>
            </a:endParaRPr>
          </a:p>
        </p:txBody>
      </p:sp>
      <p:sp>
        <p:nvSpPr>
          <p:cNvPr id="75" name="Foliennummernplatzhalter 3"/>
          <p:cNvSpPr txBox="1">
            <a:spLocks/>
          </p:cNvSpPr>
          <p:nvPr/>
        </p:nvSpPr>
        <p:spPr>
          <a:xfrm>
            <a:off x="8388424" y="6596390"/>
            <a:ext cx="758997" cy="261610"/>
          </a:xfrm>
          <a:prstGeom prst="rect">
            <a:avLst/>
          </a:prstGeom>
        </p:spPr>
        <p:txBody>
          <a:bodyPr lIns="180000" tIns="46800" rIns="180000" bIns="4680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A4D798F-BC53-4B2C-AF0B-B02A7EE54970}" type="slidenum">
              <a:rPr lang="en-US" sz="1100" smtClean="0">
                <a:solidFill>
                  <a:schemeClr val="bg1"/>
                </a:solidFill>
              </a:rPr>
              <a:pPr algn="r"/>
              <a:t>10</a:t>
            </a:fld>
            <a:r>
              <a:rPr lang="en-US" sz="1100" dirty="0" smtClean="0">
                <a:solidFill>
                  <a:schemeClr val="bg1"/>
                </a:solidFill>
              </a:rPr>
              <a:t> 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63" name="Datumsplatzhalter 4"/>
          <p:cNvSpPr>
            <a:spLocks noGrp="1"/>
          </p:cNvSpPr>
          <p:nvPr>
            <p:ph type="dt" sz="half" idx="2"/>
          </p:nvPr>
        </p:nvSpPr>
        <p:spPr>
          <a:xfrm>
            <a:off x="7236296" y="6597352"/>
            <a:ext cx="1053480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6F6F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>
                <a:latin typeface="Calibri" pitchFamily="34" charset="0"/>
              </a:rPr>
              <a:t>09.-11.12.2014</a:t>
            </a:r>
            <a:endParaRPr lang="en-US" dirty="0">
              <a:latin typeface="Calibri" pitchFamily="34" charset="0"/>
            </a:endParaRPr>
          </a:p>
        </p:txBody>
      </p:sp>
      <p:pic>
        <p:nvPicPr>
          <p:cNvPr id="78" name="Grafik 7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771" y="5962223"/>
            <a:ext cx="933450" cy="300038"/>
          </a:xfrm>
          <a:prstGeom prst="rect">
            <a:avLst/>
          </a:prstGeom>
        </p:spPr>
      </p:pic>
      <p:grpSp>
        <p:nvGrpSpPr>
          <p:cNvPr id="14" name="Gruppieren 13"/>
          <p:cNvGrpSpPr/>
          <p:nvPr/>
        </p:nvGrpSpPr>
        <p:grpSpPr>
          <a:xfrm>
            <a:off x="4644009" y="1124744"/>
            <a:ext cx="1467044" cy="1126602"/>
            <a:chOff x="6093226" y="802765"/>
            <a:chExt cx="1734885" cy="1536985"/>
          </a:xfrm>
        </p:grpSpPr>
        <p:pic>
          <p:nvPicPr>
            <p:cNvPr id="3" name="Grafik 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8207" y="1168518"/>
              <a:ext cx="929168" cy="1071927"/>
            </a:xfrm>
            <a:prstGeom prst="rect">
              <a:avLst/>
            </a:prstGeom>
          </p:spPr>
        </p:pic>
        <p:pic>
          <p:nvPicPr>
            <p:cNvPr id="80" name="Grafik 7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4" t="3401" r="697" b="-378"/>
            <a:stretch>
              <a:fillRect/>
            </a:stretch>
          </p:blipFill>
          <p:spPr bwMode="auto">
            <a:xfrm>
              <a:off x="7128609" y="1832994"/>
              <a:ext cx="699502" cy="506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9" name="Textfeld 13"/>
            <p:cNvSpPr txBox="1"/>
            <p:nvPr/>
          </p:nvSpPr>
          <p:spPr>
            <a:xfrm>
              <a:off x="6093226" y="802765"/>
              <a:ext cx="1703067" cy="461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1" dirty="0" smtClean="0"/>
                <a:t>Data Manager </a:t>
              </a:r>
              <a:endParaRPr lang="en-US" sz="1600" b="1" dirty="0"/>
            </a:p>
          </p:txBody>
        </p:sp>
      </p:grpSp>
      <p:sp>
        <p:nvSpPr>
          <p:cNvPr id="17" name="Textfeld 16"/>
          <p:cNvSpPr txBox="1"/>
          <p:nvPr/>
        </p:nvSpPr>
        <p:spPr>
          <a:xfrm>
            <a:off x="6543101" y="1211268"/>
            <a:ext cx="2277371" cy="15442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72000" tIns="216000" rIns="72000" bIns="216000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Identification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Access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Validation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528858" y="4377878"/>
            <a:ext cx="182441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other related</a:t>
            </a:r>
            <a:br>
              <a:rPr lang="en-US" dirty="0" smtClean="0"/>
            </a:br>
            <a:r>
              <a:rPr lang="en-US" dirty="0" smtClean="0"/>
              <a:t>repositories, e.g.</a:t>
            </a:r>
            <a:br>
              <a:rPr lang="en-US" dirty="0" smtClean="0"/>
            </a:br>
            <a:r>
              <a:rPr lang="en-US" dirty="0" smtClean="0"/>
              <a:t>user annotations,</a:t>
            </a:r>
            <a:br>
              <a:rPr lang="en-US" dirty="0" smtClean="0"/>
            </a:br>
            <a:r>
              <a:rPr lang="en-US" dirty="0" smtClean="0"/>
              <a:t>version change </a:t>
            </a:r>
            <a:br>
              <a:rPr lang="en-US" dirty="0" smtClean="0"/>
            </a:br>
            <a:r>
              <a:rPr lang="en-US" dirty="0" smtClean="0"/>
              <a:t>information,</a:t>
            </a:r>
            <a:br>
              <a:rPr lang="en-US" dirty="0" smtClean="0"/>
            </a:br>
            <a:r>
              <a:rPr lang="en-US" dirty="0" smtClean="0"/>
              <a:t>data citation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 rot="5400000">
            <a:off x="1013438" y="4044868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</a:rPr>
              <a:t>…</a:t>
            </a:r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2400527" y="2224028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and MD </a:t>
            </a:r>
            <a:r>
              <a:rPr lang="en-US" sz="1400" b="1" dirty="0" smtClean="0"/>
              <a:t>access</a:t>
            </a:r>
            <a:endParaRPr lang="en-US" sz="1400" dirty="0"/>
          </a:p>
        </p:txBody>
      </p:sp>
      <p:cxnSp>
        <p:nvCxnSpPr>
          <p:cNvPr id="83" name="Gerade Verbindung mit Pfeil 82"/>
          <p:cNvCxnSpPr>
            <a:stCxn id="74" idx="4"/>
          </p:cNvCxnSpPr>
          <p:nvPr/>
        </p:nvCxnSpPr>
        <p:spPr>
          <a:xfrm flipV="1">
            <a:off x="1858057" y="3474000"/>
            <a:ext cx="1929442" cy="340272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2047220" y="6597352"/>
            <a:ext cx="5049561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F6F6F6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DKRZ LTA, ESGF Conference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2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680520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en-US" dirty="0"/>
              <a:t>The purpose of Long-term archival (LTA)</a:t>
            </a:r>
            <a:r>
              <a:rPr lang="en-US" dirty="0" smtClean="0"/>
              <a:t> </a:t>
            </a:r>
            <a:r>
              <a:rPr lang="en-US" dirty="0"/>
              <a:t>and the IPCC DDC is to provide </a:t>
            </a:r>
            <a:r>
              <a:rPr lang="en-US" dirty="0">
                <a:solidFill>
                  <a:schemeClr val="tx2"/>
                </a:solidFill>
              </a:rPr>
              <a:t>stable data for long-term interdisciplinary </a:t>
            </a:r>
            <a:r>
              <a:rPr lang="en-US" dirty="0" smtClean="0">
                <a:solidFill>
                  <a:schemeClr val="tx2"/>
                </a:solidFill>
              </a:rPr>
              <a:t>(re-)use: 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ermanent and persistent data access </a:t>
            </a:r>
          </a:p>
          <a:p>
            <a:pPr lvl="1"/>
            <a:r>
              <a:rPr lang="en-US" dirty="0" smtClean="0"/>
              <a:t>stable and complete data</a:t>
            </a:r>
            <a:endParaRPr lang="en-US" dirty="0"/>
          </a:p>
          <a:p>
            <a:pPr lvl="1"/>
            <a:r>
              <a:rPr lang="en-US" dirty="0" smtClean="0"/>
              <a:t>well-documented </a:t>
            </a:r>
          </a:p>
          <a:p>
            <a:pPr lvl="1"/>
            <a:r>
              <a:rPr lang="en-US" dirty="0" smtClean="0"/>
              <a:t>high-quality (for acceptance)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itable data entities (for credit)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A4D798F-BC53-4B2C-AF0B-B02A7EE5497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Long-Term Archival at DKRZ (1)</a:t>
            </a:r>
            <a:endParaRPr lang="en-US" dirty="0"/>
          </a:p>
        </p:txBody>
      </p:sp>
      <p:sp>
        <p:nvSpPr>
          <p:cNvPr id="6" name="Datumsplatzhalter 4"/>
          <p:cNvSpPr>
            <a:spLocks noGrp="1"/>
          </p:cNvSpPr>
          <p:nvPr>
            <p:ph type="dt" sz="half" idx="2"/>
          </p:nvPr>
        </p:nvSpPr>
        <p:spPr>
          <a:xfrm>
            <a:off x="7236296" y="6597352"/>
            <a:ext cx="1053480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6F6F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>
                <a:latin typeface="Calibri" pitchFamily="34" charset="0"/>
              </a:rPr>
              <a:t>09.-11.12.2014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2047220" y="6597352"/>
            <a:ext cx="5049561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F6F6F6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DKRZ LTA, ESGF Conference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41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A4D798F-BC53-4B2C-AF0B-B02A7EE5497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Long-Term Archival at DKRZ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457200" y="1772816"/>
            <a:ext cx="7931224" cy="4392488"/>
          </a:xfrm>
        </p:spPr>
        <p:txBody>
          <a:bodyPr>
            <a:normAutofit/>
          </a:bodyPr>
          <a:lstStyle/>
          <a:p>
            <a:r>
              <a:rPr lang="en-US" dirty="0" smtClean="0"/>
              <a:t>Long-term archive for climate data, esp. Earth System Model data</a:t>
            </a:r>
          </a:p>
          <a:p>
            <a:r>
              <a:rPr lang="en-US" dirty="0" smtClean="0"/>
              <a:t>IPCC Data Distribution Centre (IPCC-DDC) for climate model output: </a:t>
            </a:r>
            <a:r>
              <a:rPr lang="en-US" sz="2400" dirty="0" smtClean="0">
                <a:hlinkClick r:id="rId3"/>
              </a:rPr>
              <a:t>http://www.ipcc-data.org</a:t>
            </a:r>
            <a:r>
              <a:rPr lang="en-US" dirty="0" smtClean="0"/>
              <a:t> </a:t>
            </a:r>
          </a:p>
          <a:p>
            <a:r>
              <a:rPr lang="en-US" dirty="0" smtClean="0"/>
              <a:t>DOI Data publisher </a:t>
            </a:r>
            <a:r>
              <a:rPr lang="en-US" dirty="0"/>
              <a:t>since </a:t>
            </a:r>
            <a:r>
              <a:rPr lang="en-US" dirty="0" smtClean="0"/>
              <a:t>2004</a:t>
            </a:r>
            <a:br>
              <a:rPr lang="en-US" dirty="0" smtClean="0"/>
            </a:br>
            <a:r>
              <a:rPr lang="en-US" sz="2400" dirty="0" smtClean="0"/>
              <a:t>(1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DOI in the </a:t>
            </a:r>
            <a:r>
              <a:rPr lang="en-US" sz="2400" dirty="0" err="1" smtClean="0"/>
              <a:t>DataCite</a:t>
            </a:r>
            <a:r>
              <a:rPr lang="en-US" sz="2400" dirty="0" smtClean="0"/>
              <a:t> catalog </a:t>
            </a:r>
            <a:br>
              <a:rPr lang="en-US" sz="2400" dirty="0" smtClean="0"/>
            </a:br>
            <a:r>
              <a:rPr lang="en-US" sz="2400" dirty="0" smtClean="0"/>
              <a:t>18.03.2004</a:t>
            </a:r>
            <a:r>
              <a:rPr lang="en-US" sz="2400" dirty="0"/>
              <a:t>: </a:t>
            </a:r>
            <a:r>
              <a:rPr lang="en-US" sz="2400" dirty="0" smtClean="0">
                <a:hlinkClick r:id="rId4"/>
              </a:rPr>
              <a:t>doi:10.1594/WDCC/EH4_OPYC_SRES_A2</a:t>
            </a:r>
            <a:r>
              <a:rPr lang="en-US" sz="2400" dirty="0" smtClean="0"/>
              <a:t> )</a:t>
            </a:r>
            <a:endParaRPr lang="en-US" sz="3800" dirty="0" smtClean="0"/>
          </a:p>
          <a:p>
            <a:endParaRPr lang="en-US" sz="2000" dirty="0"/>
          </a:p>
        </p:txBody>
      </p:sp>
      <p:sp>
        <p:nvSpPr>
          <p:cNvPr id="8" name="Textfeld 7"/>
          <p:cNvSpPr txBox="1"/>
          <p:nvPr/>
        </p:nvSpPr>
        <p:spPr>
          <a:xfrm>
            <a:off x="467544" y="1268760"/>
            <a:ext cx="82137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</a:rPr>
              <a:t>World Data Center for Climate (WDCC) at DKRZ: 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9" name="Datumsplatzhalter 4"/>
          <p:cNvSpPr>
            <a:spLocks noGrp="1"/>
          </p:cNvSpPr>
          <p:nvPr>
            <p:ph type="dt" sz="half" idx="2"/>
          </p:nvPr>
        </p:nvSpPr>
        <p:spPr>
          <a:xfrm>
            <a:off x="7236296" y="6597352"/>
            <a:ext cx="1053480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6F6F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>
                <a:latin typeface="Calibri" pitchFamily="34" charset="0"/>
              </a:rPr>
              <a:t>09.-11.12.2014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1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2047220" y="6597352"/>
            <a:ext cx="5049561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F6F6F6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DKRZ LTA, ESGF Conference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824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erade Verbindung mit Pfeil 80"/>
          <p:cNvCxnSpPr/>
          <p:nvPr/>
        </p:nvCxnSpPr>
        <p:spPr>
          <a:xfrm flipV="1">
            <a:off x="1858057" y="3474000"/>
            <a:ext cx="1929442" cy="340272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Zylinder 73"/>
          <p:cNvSpPr/>
          <p:nvPr/>
        </p:nvSpPr>
        <p:spPr>
          <a:xfrm>
            <a:off x="467544" y="3429000"/>
            <a:ext cx="1390513" cy="642041"/>
          </a:xfrm>
          <a:prstGeom prst="can">
            <a:avLst>
              <a:gd name="adj" fmla="val 18416"/>
            </a:avLst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/>
          <a:p>
            <a:r>
              <a:rPr lang="en-US" sz="1400" dirty="0" smtClean="0"/>
              <a:t>QC Repository </a:t>
            </a:r>
            <a:endParaRPr lang="en-US" sz="14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348880"/>
            <a:ext cx="102870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Zylinder 64"/>
          <p:cNvSpPr/>
          <p:nvPr/>
        </p:nvSpPr>
        <p:spPr>
          <a:xfrm>
            <a:off x="467544" y="2934236"/>
            <a:ext cx="1390513" cy="642041"/>
          </a:xfrm>
          <a:prstGeom prst="can">
            <a:avLst>
              <a:gd name="adj" fmla="val 18416"/>
            </a:avLst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/>
          <a:p>
            <a:r>
              <a:rPr lang="en-US" sz="1400" dirty="0" smtClean="0"/>
              <a:t>CIM Repository </a:t>
            </a:r>
            <a:endParaRPr lang="en-US" sz="1400" dirty="0"/>
          </a:p>
        </p:txBody>
      </p:sp>
      <p:sp>
        <p:nvSpPr>
          <p:cNvPr id="4" name="Zylinder 3"/>
          <p:cNvSpPr/>
          <p:nvPr/>
        </p:nvSpPr>
        <p:spPr>
          <a:xfrm>
            <a:off x="3791929" y="4611906"/>
            <a:ext cx="1944216" cy="880248"/>
          </a:xfrm>
          <a:prstGeom prst="can">
            <a:avLst>
              <a:gd name="adj" fmla="val 184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Long-Term</a:t>
            </a:r>
            <a:br>
              <a:rPr lang="en-US" sz="1400" dirty="0" smtClean="0"/>
            </a:br>
            <a:r>
              <a:rPr lang="en-US" sz="1400" dirty="0" smtClean="0"/>
              <a:t>Archive</a:t>
            </a:r>
            <a:endParaRPr lang="en-US" sz="1400" dirty="0"/>
          </a:p>
        </p:txBody>
      </p:sp>
      <p:sp>
        <p:nvSpPr>
          <p:cNvPr id="5" name="Abgerundetes Rechteck 4"/>
          <p:cNvSpPr/>
          <p:nvPr/>
        </p:nvSpPr>
        <p:spPr>
          <a:xfrm>
            <a:off x="3791929" y="2070139"/>
            <a:ext cx="1944216" cy="1506137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WDC Climate</a:t>
            </a:r>
            <a:br>
              <a:rPr lang="en-US" sz="1600" b="1" dirty="0" smtClean="0">
                <a:solidFill>
                  <a:schemeClr val="bg1"/>
                </a:solidFill>
              </a:rPr>
            </a:br>
            <a:r>
              <a:rPr lang="en-US" sz="1600" b="1" dirty="0" smtClean="0">
                <a:solidFill>
                  <a:schemeClr val="bg1"/>
                </a:solidFill>
              </a:rPr>
              <a:t>at DKRZ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825427" y="5836042"/>
            <a:ext cx="1766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Long-Term Archive</a:t>
            </a:r>
            <a:endParaRPr lang="en-US" sz="1600" b="1" dirty="0"/>
          </a:p>
        </p:txBody>
      </p:sp>
      <p:sp>
        <p:nvSpPr>
          <p:cNvPr id="15" name="Zylinder 14"/>
          <p:cNvSpPr/>
          <p:nvPr/>
        </p:nvSpPr>
        <p:spPr>
          <a:xfrm>
            <a:off x="4656025" y="5238492"/>
            <a:ext cx="936104" cy="576064"/>
          </a:xfrm>
          <a:prstGeom prst="can">
            <a:avLst>
              <a:gd name="adj" fmla="val 197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CERA2</a:t>
            </a:r>
            <a:br>
              <a:rPr lang="en-US" sz="1400" dirty="0" smtClean="0"/>
            </a:br>
            <a:r>
              <a:rPr lang="en-US" sz="1400" dirty="0" smtClean="0"/>
              <a:t>Metadata</a:t>
            </a:r>
            <a:endParaRPr lang="en-US" sz="1400" dirty="0"/>
          </a:p>
        </p:txBody>
      </p:sp>
      <p:grpSp>
        <p:nvGrpSpPr>
          <p:cNvPr id="19" name="Gruppieren 18"/>
          <p:cNvGrpSpPr/>
          <p:nvPr/>
        </p:nvGrpSpPr>
        <p:grpSpPr>
          <a:xfrm>
            <a:off x="4872051" y="3654316"/>
            <a:ext cx="1937618" cy="432008"/>
            <a:chOff x="4698202" y="3978728"/>
            <a:chExt cx="1890022" cy="432008"/>
          </a:xfrm>
        </p:grpSpPr>
        <p:sp>
          <p:nvSpPr>
            <p:cNvPr id="9" name="Rechteck 8"/>
            <p:cNvSpPr/>
            <p:nvPr/>
          </p:nvSpPr>
          <p:spPr>
            <a:xfrm>
              <a:off x="5040224" y="4050736"/>
              <a:ext cx="1548000" cy="360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hteck 9"/>
            <p:cNvSpPr>
              <a:spLocks noChangeAspect="1"/>
            </p:cNvSpPr>
            <p:nvPr/>
          </p:nvSpPr>
          <p:spPr>
            <a:xfrm>
              <a:off x="4698202" y="4050736"/>
              <a:ext cx="360000" cy="360000"/>
            </a:xfrm>
            <a:prstGeom prst="rect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</a:rPr>
                <a:t>2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5058242" y="3978728"/>
              <a:ext cx="15034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Technical</a:t>
              </a:r>
              <a:endParaRPr lang="en-US" sz="1400" b="1" dirty="0"/>
            </a:p>
          </p:txBody>
        </p:sp>
      </p:grpSp>
      <p:pic>
        <p:nvPicPr>
          <p:cNvPr id="38" name="Grafik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4" t="3401" r="697" b="-378"/>
          <a:stretch>
            <a:fillRect/>
          </a:stretch>
        </p:blipFill>
        <p:spPr bwMode="auto">
          <a:xfrm>
            <a:off x="3681411" y="5331986"/>
            <a:ext cx="869950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" name="Gruppieren 23"/>
          <p:cNvGrpSpPr/>
          <p:nvPr/>
        </p:nvGrpSpPr>
        <p:grpSpPr>
          <a:xfrm>
            <a:off x="1979716" y="2070140"/>
            <a:ext cx="1719546" cy="471649"/>
            <a:chOff x="2123729" y="2780928"/>
            <a:chExt cx="1584175" cy="471649"/>
          </a:xfrm>
        </p:grpSpPr>
        <p:sp>
          <p:nvSpPr>
            <p:cNvPr id="47" name="Rechteck 46"/>
            <p:cNvSpPr/>
            <p:nvPr/>
          </p:nvSpPr>
          <p:spPr>
            <a:xfrm>
              <a:off x="2465750" y="2826600"/>
              <a:ext cx="1242154" cy="360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hteck 47"/>
            <p:cNvSpPr>
              <a:spLocks noChangeAspect="1"/>
            </p:cNvSpPr>
            <p:nvPr/>
          </p:nvSpPr>
          <p:spPr>
            <a:xfrm>
              <a:off x="2123729" y="2826600"/>
              <a:ext cx="342021" cy="360000"/>
            </a:xfrm>
            <a:prstGeom prst="rect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</a:rPr>
                <a:t>1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2483768" y="2780928"/>
              <a:ext cx="11948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Transfer of Use</a:t>
              </a:r>
              <a:endParaRPr lang="en-US" sz="1100" dirty="0"/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2483768" y="2944800"/>
              <a:ext cx="10892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MD by WDCC</a:t>
              </a:r>
              <a:endParaRPr lang="en-US" sz="1100" dirty="0"/>
            </a:p>
          </p:txBody>
        </p:sp>
      </p:grpSp>
      <p:cxnSp>
        <p:nvCxnSpPr>
          <p:cNvPr id="27" name="Gerade Verbindung mit Pfeil 26"/>
          <p:cNvCxnSpPr/>
          <p:nvPr/>
        </p:nvCxnSpPr>
        <p:spPr>
          <a:xfrm>
            <a:off x="1858057" y="2574196"/>
            <a:ext cx="1933872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stCxn id="5" idx="2"/>
            <a:endCxn id="4" idx="1"/>
          </p:cNvCxnSpPr>
          <p:nvPr/>
        </p:nvCxnSpPr>
        <p:spPr>
          <a:xfrm>
            <a:off x="4764037" y="3576276"/>
            <a:ext cx="0" cy="103563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ylinder 50"/>
          <p:cNvSpPr/>
          <p:nvPr/>
        </p:nvSpPr>
        <p:spPr>
          <a:xfrm>
            <a:off x="467544" y="2070140"/>
            <a:ext cx="1390513" cy="974208"/>
          </a:xfrm>
          <a:prstGeom prst="can">
            <a:avLst>
              <a:gd name="adj" fmla="val 18416"/>
            </a:avLst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/>
          <a:p>
            <a:r>
              <a:rPr lang="en-US" sz="1400" dirty="0" smtClean="0"/>
              <a:t>ESGF index node</a:t>
            </a:r>
          </a:p>
          <a:p>
            <a:endParaRPr lang="en-US" sz="1400" dirty="0"/>
          </a:p>
          <a:p>
            <a:r>
              <a:rPr lang="en-US" sz="1400" dirty="0"/>
              <a:t>ESGF data nodes</a:t>
            </a:r>
          </a:p>
        </p:txBody>
      </p:sp>
      <p:grpSp>
        <p:nvGrpSpPr>
          <p:cNvPr id="58" name="Gruppieren 57"/>
          <p:cNvGrpSpPr/>
          <p:nvPr/>
        </p:nvGrpSpPr>
        <p:grpSpPr>
          <a:xfrm>
            <a:off x="1979716" y="2606603"/>
            <a:ext cx="1742435" cy="471649"/>
            <a:chOff x="2123729" y="2780928"/>
            <a:chExt cx="1597231" cy="471649"/>
          </a:xfrm>
        </p:grpSpPr>
        <p:sp>
          <p:nvSpPr>
            <p:cNvPr id="60" name="Rechteck 59"/>
            <p:cNvSpPr/>
            <p:nvPr/>
          </p:nvSpPr>
          <p:spPr>
            <a:xfrm>
              <a:off x="2437245" y="2826600"/>
              <a:ext cx="1270659" cy="360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hteck 60"/>
            <p:cNvSpPr>
              <a:spLocks noChangeAspect="1"/>
            </p:cNvSpPr>
            <p:nvPr/>
          </p:nvSpPr>
          <p:spPr>
            <a:xfrm>
              <a:off x="2123729" y="2826600"/>
              <a:ext cx="340309" cy="360000"/>
            </a:xfrm>
            <a:prstGeom prst="rect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</a:rPr>
                <a:t>1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Textfeld 61"/>
            <p:cNvSpPr txBox="1"/>
            <p:nvPr/>
          </p:nvSpPr>
          <p:spPr>
            <a:xfrm>
              <a:off x="2483768" y="2780928"/>
              <a:ext cx="12371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Transfer of data</a:t>
              </a:r>
              <a:endParaRPr lang="en-US" sz="1100" dirty="0"/>
            </a:p>
          </p:txBody>
        </p:sp>
        <p:sp>
          <p:nvSpPr>
            <p:cNvPr id="64" name="Textfeld 63"/>
            <p:cNvSpPr txBox="1"/>
            <p:nvPr/>
          </p:nvSpPr>
          <p:spPr>
            <a:xfrm>
              <a:off x="2483768" y="2944800"/>
              <a:ext cx="7987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by WDCC</a:t>
              </a:r>
              <a:endParaRPr lang="en-US" sz="1100" dirty="0"/>
            </a:p>
          </p:txBody>
        </p:sp>
      </p:grpSp>
      <p:cxnSp>
        <p:nvCxnSpPr>
          <p:cNvPr id="66" name="Gerade Verbindung mit Pfeil 65"/>
          <p:cNvCxnSpPr>
            <a:stCxn id="65" idx="4"/>
          </p:cNvCxnSpPr>
          <p:nvPr/>
        </p:nvCxnSpPr>
        <p:spPr>
          <a:xfrm>
            <a:off x="1858057" y="3255257"/>
            <a:ext cx="1933872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hteck 68"/>
          <p:cNvSpPr/>
          <p:nvPr/>
        </p:nvSpPr>
        <p:spPr>
          <a:xfrm>
            <a:off x="2321734" y="3339948"/>
            <a:ext cx="1386170" cy="360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hteck 69"/>
          <p:cNvSpPr>
            <a:spLocks noChangeAspect="1"/>
          </p:cNvSpPr>
          <p:nvPr/>
        </p:nvSpPr>
        <p:spPr>
          <a:xfrm>
            <a:off x="1979712" y="3339948"/>
            <a:ext cx="371250" cy="360000"/>
          </a:xfrm>
          <a:prstGeom prst="rect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1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71" name="Textfeld 70"/>
          <p:cNvSpPr txBox="1"/>
          <p:nvPr/>
        </p:nvSpPr>
        <p:spPr>
          <a:xfrm>
            <a:off x="2339752" y="3294276"/>
            <a:ext cx="1297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Transfer of ext.</a:t>
            </a:r>
            <a:endParaRPr lang="en-US" sz="1100" dirty="0"/>
          </a:p>
        </p:txBody>
      </p:sp>
      <p:sp>
        <p:nvSpPr>
          <p:cNvPr id="72" name="Textfeld 71"/>
          <p:cNvSpPr txBox="1"/>
          <p:nvPr/>
        </p:nvSpPr>
        <p:spPr>
          <a:xfrm>
            <a:off x="2339752" y="3458148"/>
            <a:ext cx="1182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MD by WDCC</a:t>
            </a:r>
            <a:endParaRPr lang="en-US" sz="1100" dirty="0"/>
          </a:p>
        </p:txBody>
      </p:sp>
      <p:sp>
        <p:nvSpPr>
          <p:cNvPr id="76" name="Textfeld 75"/>
          <p:cNvSpPr txBox="1"/>
          <p:nvPr/>
        </p:nvSpPr>
        <p:spPr>
          <a:xfrm>
            <a:off x="372739" y="1124744"/>
            <a:ext cx="19214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CMIP5 data</a:t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and metadata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84" name="Zylinder 83"/>
          <p:cNvSpPr/>
          <p:nvPr/>
        </p:nvSpPr>
        <p:spPr>
          <a:xfrm>
            <a:off x="4230293" y="2826224"/>
            <a:ext cx="1073804" cy="58026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</a:t>
            </a:r>
            <a:r>
              <a:rPr lang="en-US" sz="1400" dirty="0" smtClean="0"/>
              <a:t>emporary</a:t>
            </a:r>
            <a:br>
              <a:rPr lang="en-US" sz="1400" dirty="0" smtClean="0"/>
            </a:br>
            <a:r>
              <a:rPr lang="en-US" sz="1400" dirty="0" smtClean="0"/>
              <a:t>Storage</a:t>
            </a:r>
            <a:endParaRPr lang="en-US" sz="1400" dirty="0"/>
          </a:p>
        </p:txBody>
      </p:sp>
      <p:grpSp>
        <p:nvGrpSpPr>
          <p:cNvPr id="93" name="Gruppieren 92"/>
          <p:cNvGrpSpPr/>
          <p:nvPr/>
        </p:nvGrpSpPr>
        <p:grpSpPr>
          <a:xfrm>
            <a:off x="4872049" y="4158412"/>
            <a:ext cx="2016224" cy="360000"/>
            <a:chOff x="4698202" y="4050736"/>
            <a:chExt cx="1966698" cy="360000"/>
          </a:xfrm>
        </p:grpSpPr>
        <p:sp>
          <p:nvSpPr>
            <p:cNvPr id="94" name="Rechteck 93"/>
            <p:cNvSpPr/>
            <p:nvPr/>
          </p:nvSpPr>
          <p:spPr>
            <a:xfrm>
              <a:off x="5040224" y="4050736"/>
              <a:ext cx="1548000" cy="360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hteck 94"/>
            <p:cNvSpPr>
              <a:spLocks noChangeAspect="1"/>
            </p:cNvSpPr>
            <p:nvPr/>
          </p:nvSpPr>
          <p:spPr>
            <a:xfrm>
              <a:off x="4698202" y="4050736"/>
              <a:ext cx="360000" cy="360000"/>
            </a:xfrm>
            <a:prstGeom prst="rect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96" name="Textfeld 95"/>
            <p:cNvSpPr txBox="1"/>
            <p:nvPr/>
          </p:nvSpPr>
          <p:spPr>
            <a:xfrm>
              <a:off x="5058242" y="4077072"/>
              <a:ext cx="16066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Long-Term Archival</a:t>
              </a:r>
              <a:endParaRPr lang="en-US" sz="1400" b="1" dirty="0"/>
            </a:p>
          </p:txBody>
        </p:sp>
      </p:grpSp>
      <p:sp>
        <p:nvSpPr>
          <p:cNvPr id="88" name="Textfeld 87"/>
          <p:cNvSpPr txBox="1"/>
          <p:nvPr/>
        </p:nvSpPr>
        <p:spPr>
          <a:xfrm>
            <a:off x="5241158" y="3798332"/>
            <a:ext cx="1528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Quality </a:t>
            </a:r>
            <a:r>
              <a:rPr lang="en-US" sz="1400" b="1" dirty="0" smtClean="0"/>
              <a:t>Assurance</a:t>
            </a:r>
            <a:endParaRPr lang="en-US" sz="1400" b="1" dirty="0"/>
          </a:p>
        </p:txBody>
      </p:sp>
      <p:pic>
        <p:nvPicPr>
          <p:cNvPr id="101" name="Grafik 10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" r="75131"/>
          <a:stretch/>
        </p:blipFill>
        <p:spPr>
          <a:xfrm>
            <a:off x="7977020" y="5161479"/>
            <a:ext cx="639445" cy="725085"/>
          </a:xfrm>
          <a:prstGeom prst="rect">
            <a:avLst/>
          </a:prstGeom>
        </p:spPr>
      </p:pic>
      <p:sp>
        <p:nvSpPr>
          <p:cNvPr id="102" name="Rechteck 101"/>
          <p:cNvSpPr/>
          <p:nvPr/>
        </p:nvSpPr>
        <p:spPr>
          <a:xfrm>
            <a:off x="6177308" y="5047850"/>
            <a:ext cx="1647069" cy="36000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hteck 102"/>
          <p:cNvSpPr>
            <a:spLocks noChangeAspect="1"/>
          </p:cNvSpPr>
          <p:nvPr/>
        </p:nvSpPr>
        <p:spPr>
          <a:xfrm>
            <a:off x="5835286" y="5047850"/>
            <a:ext cx="360000" cy="360000"/>
          </a:xfrm>
          <a:prstGeom prst="rect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4" name="Textfeld 103"/>
          <p:cNvSpPr txBox="1"/>
          <p:nvPr/>
        </p:nvSpPr>
        <p:spPr>
          <a:xfrm>
            <a:off x="6195326" y="5002178"/>
            <a:ext cx="1147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DataCite</a:t>
            </a:r>
            <a:r>
              <a:rPr lang="en-US" sz="1400" b="1" dirty="0" smtClean="0"/>
              <a:t> DOI</a:t>
            </a:r>
            <a:endParaRPr lang="en-US" sz="1100" dirty="0"/>
          </a:p>
        </p:txBody>
      </p:sp>
      <p:cxnSp>
        <p:nvCxnSpPr>
          <p:cNvPr id="106" name="Gerade Verbindung mit Pfeil 105"/>
          <p:cNvCxnSpPr>
            <a:stCxn id="15" idx="4"/>
            <a:endCxn id="101" idx="1"/>
          </p:cNvCxnSpPr>
          <p:nvPr/>
        </p:nvCxnSpPr>
        <p:spPr>
          <a:xfrm flipV="1">
            <a:off x="5592129" y="5524022"/>
            <a:ext cx="2384891" cy="2502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feld 106"/>
          <p:cNvSpPr txBox="1"/>
          <p:nvPr/>
        </p:nvSpPr>
        <p:spPr>
          <a:xfrm>
            <a:off x="6197072" y="5154578"/>
            <a:ext cx="16273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Publication Process</a:t>
            </a:r>
            <a:endParaRPr lang="en-US" sz="1100" dirty="0"/>
          </a:p>
        </p:txBody>
      </p:sp>
      <p:sp>
        <p:nvSpPr>
          <p:cNvPr id="73" name="Titel 4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/>
              <a:t>CMIP5 </a:t>
            </a:r>
            <a:r>
              <a:rPr lang="en-US" dirty="0" smtClean="0"/>
              <a:t>Experience</a:t>
            </a:r>
            <a:endParaRPr lang="en-US" sz="3200" dirty="0">
              <a:latin typeface="Tahoma" pitchFamily="34" charset="0"/>
            </a:endParaRPr>
          </a:p>
        </p:txBody>
      </p:sp>
      <p:sp>
        <p:nvSpPr>
          <p:cNvPr id="75" name="Foliennummernplatzhalter 3"/>
          <p:cNvSpPr txBox="1">
            <a:spLocks/>
          </p:cNvSpPr>
          <p:nvPr/>
        </p:nvSpPr>
        <p:spPr>
          <a:xfrm>
            <a:off x="8388424" y="6596390"/>
            <a:ext cx="758997" cy="261610"/>
          </a:xfrm>
          <a:prstGeom prst="rect">
            <a:avLst/>
          </a:prstGeom>
        </p:spPr>
        <p:txBody>
          <a:bodyPr lIns="180000" tIns="46800" rIns="180000" bIns="4680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A4D798F-BC53-4B2C-AF0B-B02A7EE54970}" type="slidenum">
              <a:rPr lang="en-US" sz="1100" smtClean="0">
                <a:solidFill>
                  <a:schemeClr val="bg1"/>
                </a:solidFill>
              </a:rPr>
              <a:pPr algn="r"/>
              <a:t>4</a:t>
            </a:fld>
            <a:r>
              <a:rPr lang="en-US" sz="1100" dirty="0" smtClean="0">
                <a:solidFill>
                  <a:schemeClr val="bg1"/>
                </a:solidFill>
              </a:rPr>
              <a:t> 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63" name="Datumsplatzhalter 4"/>
          <p:cNvSpPr>
            <a:spLocks noGrp="1"/>
          </p:cNvSpPr>
          <p:nvPr>
            <p:ph type="dt" sz="half" idx="2"/>
          </p:nvPr>
        </p:nvSpPr>
        <p:spPr>
          <a:xfrm>
            <a:off x="7236296" y="6597352"/>
            <a:ext cx="1053480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6F6F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>
                <a:latin typeface="Calibri" pitchFamily="34" charset="0"/>
              </a:rPr>
              <a:t>09.-11.12.2014</a:t>
            </a:r>
            <a:endParaRPr lang="en-US" dirty="0">
              <a:latin typeface="Calibri" pitchFamily="34" charset="0"/>
            </a:endParaRPr>
          </a:p>
        </p:txBody>
      </p:sp>
      <p:pic>
        <p:nvPicPr>
          <p:cNvPr id="78" name="Grafik 7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771" y="5962223"/>
            <a:ext cx="933450" cy="300038"/>
          </a:xfrm>
          <a:prstGeom prst="rect">
            <a:avLst/>
          </a:prstGeom>
        </p:spPr>
      </p:pic>
      <p:grpSp>
        <p:nvGrpSpPr>
          <p:cNvPr id="14" name="Gruppieren 13"/>
          <p:cNvGrpSpPr/>
          <p:nvPr/>
        </p:nvGrpSpPr>
        <p:grpSpPr>
          <a:xfrm>
            <a:off x="4644009" y="1124744"/>
            <a:ext cx="1467044" cy="1126602"/>
            <a:chOff x="6093226" y="802765"/>
            <a:chExt cx="1734885" cy="1536985"/>
          </a:xfrm>
        </p:grpSpPr>
        <p:pic>
          <p:nvPicPr>
            <p:cNvPr id="3" name="Grafik 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8207" y="1168518"/>
              <a:ext cx="929168" cy="1071927"/>
            </a:xfrm>
            <a:prstGeom prst="rect">
              <a:avLst/>
            </a:prstGeom>
          </p:spPr>
        </p:pic>
        <p:pic>
          <p:nvPicPr>
            <p:cNvPr id="80" name="Grafik 7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4" t="3401" r="697" b="-378"/>
            <a:stretch>
              <a:fillRect/>
            </a:stretch>
          </p:blipFill>
          <p:spPr bwMode="auto">
            <a:xfrm>
              <a:off x="7128609" y="1832994"/>
              <a:ext cx="699502" cy="506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9" name="Textfeld 13"/>
            <p:cNvSpPr txBox="1"/>
            <p:nvPr/>
          </p:nvSpPr>
          <p:spPr>
            <a:xfrm>
              <a:off x="6093226" y="802765"/>
              <a:ext cx="1703067" cy="461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1" dirty="0" smtClean="0"/>
                <a:t>Data Manager </a:t>
              </a:r>
              <a:endParaRPr lang="en-US" sz="1600" b="1" dirty="0"/>
            </a:p>
          </p:txBody>
        </p:sp>
      </p:grpSp>
      <p:cxnSp>
        <p:nvCxnSpPr>
          <p:cNvPr id="82" name="Gerade Verbindung mit Pfeil 81"/>
          <p:cNvCxnSpPr>
            <a:endCxn id="15" idx="2"/>
          </p:cNvCxnSpPr>
          <p:nvPr/>
        </p:nvCxnSpPr>
        <p:spPr>
          <a:xfrm>
            <a:off x="379089" y="3261606"/>
            <a:ext cx="4276936" cy="2264918"/>
          </a:xfrm>
          <a:prstGeom prst="bentConnector3">
            <a:avLst>
              <a:gd name="adj1" fmla="val -443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6087293" y="1052736"/>
            <a:ext cx="3021211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46800" rIns="46800" rtlCol="0">
            <a:spAutoFit/>
          </a:bodyPr>
          <a:lstStyle/>
          <a:p>
            <a:r>
              <a:rPr lang="en-US" sz="1600" dirty="0" smtClean="0"/>
              <a:t>LTA manager operates in a diverse and heterogeneous technical environment under development.</a:t>
            </a:r>
            <a:br>
              <a:rPr lang="en-US" sz="1600" dirty="0" smtClean="0"/>
            </a:br>
            <a:r>
              <a:rPr lang="en-US" sz="1600" dirty="0" smtClean="0"/>
              <a:t>Questions to be solved:</a:t>
            </a:r>
          </a:p>
          <a:p>
            <a:pPr marL="108000" indent="-108000">
              <a:buFont typeface="Arial" pitchFamily="34" charset="0"/>
              <a:buChar char="•"/>
            </a:pPr>
            <a:r>
              <a:rPr lang="en-US" sz="1600" dirty="0" smtClean="0"/>
              <a:t>Who is the repository contact?</a:t>
            </a:r>
          </a:p>
          <a:p>
            <a:pPr marL="108000" indent="-108000">
              <a:buFont typeface="Arial" pitchFamily="34" charset="0"/>
              <a:buChar char="•"/>
            </a:pPr>
            <a:r>
              <a:rPr lang="en-US" sz="1600" dirty="0" smtClean="0"/>
              <a:t>How to </a:t>
            </a:r>
            <a:r>
              <a:rPr lang="en-US" sz="1600" dirty="0"/>
              <a:t>identify?</a:t>
            </a:r>
            <a:br>
              <a:rPr lang="en-US" sz="1600" dirty="0"/>
            </a:br>
            <a:r>
              <a:rPr lang="en-US" sz="1600" dirty="0"/>
              <a:t>Is a mapping needed for </a:t>
            </a:r>
            <a:r>
              <a:rPr lang="en-US" sz="1600" dirty="0" err="1"/>
              <a:t>DRS_ids</a:t>
            </a:r>
            <a:r>
              <a:rPr lang="en-US" sz="1600" dirty="0" smtClean="0"/>
              <a:t>?</a:t>
            </a:r>
            <a:br>
              <a:rPr lang="en-US" sz="1600" dirty="0" smtClean="0"/>
            </a:br>
            <a:r>
              <a:rPr lang="en-US" sz="1600" dirty="0" smtClean="0"/>
              <a:t>How to access?</a:t>
            </a:r>
          </a:p>
          <a:p>
            <a:pPr marL="108000" indent="-108000">
              <a:buFont typeface="Arial" pitchFamily="34" charset="0"/>
              <a:buChar char="•"/>
            </a:pPr>
            <a:r>
              <a:rPr lang="en-US" sz="1600" dirty="0" smtClean="0"/>
              <a:t>Who is the data creator?</a:t>
            </a:r>
            <a:endParaRPr lang="en-US" sz="1600" dirty="0"/>
          </a:p>
        </p:txBody>
      </p:sp>
      <p:grpSp>
        <p:nvGrpSpPr>
          <p:cNvPr id="25" name="Gruppieren 24"/>
          <p:cNvGrpSpPr/>
          <p:nvPr/>
        </p:nvGrpSpPr>
        <p:grpSpPr>
          <a:xfrm>
            <a:off x="2020274" y="5040000"/>
            <a:ext cx="1687630" cy="451793"/>
            <a:chOff x="2020274" y="4993431"/>
            <a:chExt cx="1687630" cy="451793"/>
          </a:xfrm>
        </p:grpSpPr>
        <p:sp>
          <p:nvSpPr>
            <p:cNvPr id="86" name="Rechteck 85"/>
            <p:cNvSpPr/>
            <p:nvPr/>
          </p:nvSpPr>
          <p:spPr>
            <a:xfrm>
              <a:off x="2370909" y="5013176"/>
              <a:ext cx="1336995" cy="360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hteck 86"/>
            <p:cNvSpPr>
              <a:spLocks noChangeAspect="1"/>
            </p:cNvSpPr>
            <p:nvPr/>
          </p:nvSpPr>
          <p:spPr>
            <a:xfrm>
              <a:off x="2020274" y="5013176"/>
              <a:ext cx="369066" cy="360000"/>
            </a:xfrm>
            <a:prstGeom prst="rect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89" name="Textfeld 88"/>
            <p:cNvSpPr txBox="1"/>
            <p:nvPr/>
          </p:nvSpPr>
          <p:spPr>
            <a:xfrm>
              <a:off x="2389381" y="4993431"/>
              <a:ext cx="7711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Citation</a:t>
              </a:r>
              <a:endParaRPr lang="en-US" sz="1400" b="1" dirty="0"/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2386614" y="5137447"/>
              <a:ext cx="10738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Information</a:t>
              </a:r>
              <a:endParaRPr lang="en-US" sz="1400" b="1" dirty="0"/>
            </a:p>
          </p:txBody>
        </p:sp>
      </p:grpSp>
      <p:sp>
        <p:nvSpPr>
          <p:cNvPr id="67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2047220" y="6597352"/>
            <a:ext cx="5049561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F6F6F6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DKRZ LTA, ESGF Conference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05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A4D798F-BC53-4B2C-AF0B-B02A7EE5497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for LTA: Identification (1)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457200" y="1196752"/>
            <a:ext cx="8363272" cy="4896544"/>
          </a:xfrm>
        </p:spPr>
        <p:txBody>
          <a:bodyPr>
            <a:normAutofit fontScale="925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Reliable identification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/>
              <a:t>of data and metadata objects by PID and </a:t>
            </a:r>
            <a:r>
              <a:rPr lang="en-US" dirty="0" err="1" smtClean="0"/>
              <a:t>DRS_id</a:t>
            </a:r>
            <a:r>
              <a:rPr lang="en-US" dirty="0" smtClean="0"/>
              <a:t> (and of persons by ORCID):</a:t>
            </a:r>
          </a:p>
          <a:p>
            <a:pPr lvl="1"/>
            <a:r>
              <a:rPr lang="en-US" b="1" dirty="0" smtClean="0">
                <a:solidFill>
                  <a:schemeClr val="tx2"/>
                </a:solidFill>
              </a:rPr>
              <a:t>Use of controlled vocabulary (CV) </a:t>
            </a:r>
            <a:r>
              <a:rPr lang="en-US" dirty="0" smtClean="0"/>
              <a:t>for DRS components, e.g. institute, model, experiment</a:t>
            </a:r>
          </a:p>
          <a:p>
            <a:pPr lvl="1"/>
            <a:r>
              <a:rPr lang="en-US" b="1" dirty="0" smtClean="0">
                <a:solidFill>
                  <a:schemeClr val="tx2"/>
                </a:solidFill>
              </a:rPr>
              <a:t>Consistent ESGF data base </a:t>
            </a:r>
            <a:r>
              <a:rPr lang="en-US" dirty="0" smtClean="0"/>
              <a:t>over time: persistence </a:t>
            </a:r>
            <a:r>
              <a:rPr lang="en-US" dirty="0"/>
              <a:t>of metadata </a:t>
            </a:r>
            <a:r>
              <a:rPr lang="en-US" dirty="0" smtClean="0"/>
              <a:t>and strict versioning</a:t>
            </a:r>
            <a:endParaRPr lang="en-US" dirty="0" smtClean="0">
              <a:solidFill>
                <a:schemeClr val="tx2"/>
              </a:solidFill>
            </a:endParaRPr>
          </a:p>
          <a:p>
            <a:pPr lvl="1"/>
            <a:r>
              <a:rPr lang="en-US" b="1" dirty="0" smtClean="0">
                <a:solidFill>
                  <a:schemeClr val="tx2"/>
                </a:solidFill>
              </a:rPr>
              <a:t>Links provided between data and external metadata</a:t>
            </a:r>
            <a:endParaRPr lang="en-US" dirty="0"/>
          </a:p>
          <a:p>
            <a:r>
              <a:rPr lang="en-US" b="1" dirty="0" smtClean="0">
                <a:solidFill>
                  <a:schemeClr val="tx2"/>
                </a:solidFill>
              </a:rPr>
              <a:t>Verification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/>
              <a:t>of data and metadata objects </a:t>
            </a:r>
          </a:p>
          <a:p>
            <a:pPr marL="457200" lvl="1" indent="0">
              <a:buNone/>
            </a:pPr>
            <a:r>
              <a:rPr lang="en-US" dirty="0" smtClean="0"/>
              <a:t>by MD5 checksums</a:t>
            </a:r>
          </a:p>
        </p:txBody>
      </p:sp>
      <p:sp>
        <p:nvSpPr>
          <p:cNvPr id="22" name="Datumsplatzhalter 4"/>
          <p:cNvSpPr>
            <a:spLocks noGrp="1"/>
          </p:cNvSpPr>
          <p:nvPr>
            <p:ph type="dt" sz="half" idx="2"/>
          </p:nvPr>
        </p:nvSpPr>
        <p:spPr>
          <a:xfrm>
            <a:off x="7236296" y="6597352"/>
            <a:ext cx="1053480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6F6F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>
                <a:latin typeface="Calibri" pitchFamily="34" charset="0"/>
              </a:rPr>
              <a:t>09.-11.12.2014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2047220" y="6597352"/>
            <a:ext cx="5049561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F6F6F6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DKRZ LTA, ESGF Conference 2014</a:t>
            </a:r>
            <a:endParaRPr lang="en-US" dirty="0"/>
          </a:p>
        </p:txBody>
      </p:sp>
      <p:sp>
        <p:nvSpPr>
          <p:cNvPr id="2" name="Textfeld 1"/>
          <p:cNvSpPr txBox="1"/>
          <p:nvPr/>
        </p:nvSpPr>
        <p:spPr>
          <a:xfrm>
            <a:off x="467544" y="6237312"/>
            <a:ext cx="7089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See also: Data </a:t>
            </a:r>
            <a:r>
              <a:rPr lang="en-US" dirty="0"/>
              <a:t>Citation Principles at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www.force11.org/datacitation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10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A4D798F-BC53-4B2C-AF0B-B02A7EE5497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for LTA: QC (2)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457200" y="1340768"/>
            <a:ext cx="7931224" cy="43924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</a:rPr>
              <a:t>Quality control information and data citations ESGF published together with the data:</a:t>
            </a:r>
          </a:p>
          <a:p>
            <a:r>
              <a:rPr lang="en-US" b="1" dirty="0" smtClean="0">
                <a:solidFill>
                  <a:schemeClr val="tx2"/>
                </a:solidFill>
              </a:rPr>
              <a:t>Quality Control:</a:t>
            </a:r>
          </a:p>
          <a:p>
            <a:pPr lvl="1"/>
            <a:r>
              <a:rPr lang="en-US" b="1" dirty="0" smtClean="0">
                <a:solidFill>
                  <a:schemeClr val="tx2"/>
                </a:solidFill>
              </a:rPr>
              <a:t>When?</a:t>
            </a:r>
            <a:r>
              <a:rPr lang="en-US" dirty="0" smtClean="0"/>
              <a:t> - Quality control to be performed as early as possible and as detailed as affordable, e.g.:</a:t>
            </a:r>
            <a:br>
              <a:rPr lang="en-US" dirty="0" smtClean="0"/>
            </a:br>
            <a:r>
              <a:rPr lang="en-US" dirty="0" smtClean="0"/>
              <a:t>Check at least DRS conformance prior to ESGF publication</a:t>
            </a:r>
          </a:p>
          <a:p>
            <a:pPr lvl="1"/>
            <a:r>
              <a:rPr lang="en-US" b="1" dirty="0" smtClean="0">
                <a:solidFill>
                  <a:schemeClr val="tx2"/>
                </a:solidFill>
              </a:rPr>
              <a:t>How?</a:t>
            </a:r>
            <a:r>
              <a:rPr lang="en-US" dirty="0" smtClean="0"/>
              <a:t> - Improve the operability of the QC2 tool </a:t>
            </a:r>
          </a:p>
          <a:p>
            <a:r>
              <a:rPr lang="en-US" b="1" dirty="0" smtClean="0">
                <a:solidFill>
                  <a:schemeClr val="tx2"/>
                </a:solidFill>
              </a:rPr>
              <a:t>Citation of data</a:t>
            </a:r>
            <a:r>
              <a:rPr lang="en-US" b="1" dirty="0">
                <a:solidFill>
                  <a:schemeClr val="tx2"/>
                </a:solidFill>
              </a:rPr>
              <a:t>: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endParaRPr lang="en-US" dirty="0" smtClean="0"/>
          </a:p>
          <a:p>
            <a:pPr lvl="1"/>
            <a:r>
              <a:rPr lang="en-US" dirty="0" smtClean="0"/>
              <a:t>Collection and ESGF publication of author lists, titles etc. together with the data</a:t>
            </a:r>
          </a:p>
          <a:p>
            <a:pPr lvl="1"/>
            <a:r>
              <a:rPr lang="en-US" dirty="0" smtClean="0"/>
              <a:t>If operable: assign a PID to a citation entity</a:t>
            </a:r>
          </a:p>
        </p:txBody>
      </p:sp>
      <p:sp>
        <p:nvSpPr>
          <p:cNvPr id="22" name="Datumsplatzhalter 4"/>
          <p:cNvSpPr>
            <a:spLocks noGrp="1"/>
          </p:cNvSpPr>
          <p:nvPr>
            <p:ph type="dt" sz="half" idx="2"/>
          </p:nvPr>
        </p:nvSpPr>
        <p:spPr>
          <a:xfrm>
            <a:off x="7236296" y="6597352"/>
            <a:ext cx="1053480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6F6F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>
                <a:latin typeface="Calibri" pitchFamily="34" charset="0"/>
              </a:rPr>
              <a:t>09.-11.12.2014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2047220" y="6597352"/>
            <a:ext cx="5049561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F6F6F6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DKRZ LTA, ESGF Conference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61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A4D798F-BC53-4B2C-AF0B-B02A7EE5497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for LTA: Organizational (3)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457200" y="1340768"/>
            <a:ext cx="8291264" cy="504056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Operable infrastructure </a:t>
            </a:r>
            <a:endParaRPr lang="en-US" b="1" dirty="0">
              <a:solidFill>
                <a:schemeClr val="tx2"/>
              </a:solidFill>
            </a:endParaRPr>
          </a:p>
          <a:p>
            <a:pPr marL="457200" lvl="1" indent="0">
              <a:buNone/>
            </a:pPr>
            <a:r>
              <a:rPr lang="en-US" dirty="0" smtClean="0"/>
              <a:t>with defined stable interfaces are required (to ESGF and external repositories)</a:t>
            </a:r>
          </a:p>
          <a:p>
            <a:r>
              <a:rPr lang="en-US" dirty="0"/>
              <a:t>Introduce a</a:t>
            </a:r>
            <a:r>
              <a:rPr lang="en-US" b="1" dirty="0">
                <a:solidFill>
                  <a:schemeClr val="tx2"/>
                </a:solidFill>
              </a:rPr>
              <a:t> Data Management Plan </a:t>
            </a:r>
            <a:endParaRPr lang="en-US" b="1" dirty="0" smtClean="0">
              <a:solidFill>
                <a:schemeClr val="tx2"/>
              </a:solidFill>
            </a:endParaRPr>
          </a:p>
          <a:p>
            <a:pPr marL="457200" lvl="1" indent="0">
              <a:buNone/>
            </a:pPr>
            <a:r>
              <a:rPr lang="en-US" dirty="0" smtClean="0"/>
              <a:t>defining </a:t>
            </a:r>
            <a:r>
              <a:rPr lang="en-US" dirty="0"/>
              <a:t>the data workflow including quality procedures and ESGF data node manager commitments on e.g. versioning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Definition/Implementation </a:t>
            </a:r>
            <a:r>
              <a:rPr lang="en-US" dirty="0"/>
              <a:t>of a </a:t>
            </a:r>
            <a:r>
              <a:rPr lang="en-US" b="1" dirty="0">
                <a:solidFill>
                  <a:schemeClr val="tx2"/>
                </a:solidFill>
              </a:rPr>
              <a:t>core data </a:t>
            </a:r>
            <a:r>
              <a:rPr lang="en-US" b="1" dirty="0" smtClean="0">
                <a:solidFill>
                  <a:schemeClr val="tx2"/>
                </a:solidFill>
              </a:rPr>
              <a:t>subset</a:t>
            </a:r>
          </a:p>
          <a:p>
            <a:pPr marL="457200" lvl="1" indent="0">
              <a:buNone/>
            </a:pPr>
            <a:r>
              <a:rPr lang="en-US" dirty="0" smtClean="0"/>
              <a:t>to </a:t>
            </a:r>
            <a:r>
              <a:rPr lang="en-US" dirty="0"/>
              <a:t>prioritize data replication and LTA, e.g. use ESGF product </a:t>
            </a:r>
            <a:r>
              <a:rPr lang="en-US" dirty="0" smtClean="0"/>
              <a:t>facet</a:t>
            </a:r>
          </a:p>
          <a:p>
            <a:pPr marL="357188" indent="-357188"/>
            <a:r>
              <a:rPr lang="en-US" dirty="0" smtClean="0"/>
              <a:t>Improved </a:t>
            </a:r>
            <a:r>
              <a:rPr lang="en-US" b="1" dirty="0">
                <a:solidFill>
                  <a:schemeClr val="tx2"/>
                </a:solidFill>
              </a:rPr>
              <a:t>interaction with data creators</a:t>
            </a:r>
            <a:r>
              <a:rPr lang="en-US" dirty="0"/>
              <a:t>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(In CMIP5 they were approached multiple times from project manager, CIM, Quality/Citation.)</a:t>
            </a:r>
            <a:endParaRPr lang="en-US" dirty="0"/>
          </a:p>
        </p:txBody>
      </p:sp>
      <p:sp>
        <p:nvSpPr>
          <p:cNvPr id="22" name="Datumsplatzhalter 4"/>
          <p:cNvSpPr>
            <a:spLocks noGrp="1"/>
          </p:cNvSpPr>
          <p:nvPr>
            <p:ph type="dt" sz="half" idx="2"/>
          </p:nvPr>
        </p:nvSpPr>
        <p:spPr>
          <a:xfrm>
            <a:off x="7236296" y="6597352"/>
            <a:ext cx="1053480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6F6F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>
                <a:latin typeface="Calibri" pitchFamily="34" charset="0"/>
              </a:rPr>
              <a:t>09.-11.12.2014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2047220" y="6597352"/>
            <a:ext cx="5049561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F6F6F6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DKRZ LTA, ESGF Conference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39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Zylinder 73"/>
          <p:cNvSpPr/>
          <p:nvPr/>
        </p:nvSpPr>
        <p:spPr>
          <a:xfrm>
            <a:off x="467544" y="3474000"/>
            <a:ext cx="1390513" cy="642041"/>
          </a:xfrm>
          <a:prstGeom prst="can">
            <a:avLst>
              <a:gd name="adj" fmla="val 18416"/>
            </a:avLst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/>
          <a:p>
            <a:r>
              <a:rPr lang="en-US" sz="1400" dirty="0" smtClean="0"/>
              <a:t>QC Repository </a:t>
            </a:r>
            <a:endParaRPr lang="en-US" sz="14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348880"/>
            <a:ext cx="102870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Zylinder 64"/>
          <p:cNvSpPr/>
          <p:nvPr/>
        </p:nvSpPr>
        <p:spPr>
          <a:xfrm>
            <a:off x="467544" y="2934236"/>
            <a:ext cx="1390513" cy="642041"/>
          </a:xfrm>
          <a:prstGeom prst="can">
            <a:avLst>
              <a:gd name="adj" fmla="val 18416"/>
            </a:avLst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/>
          <a:p>
            <a:r>
              <a:rPr lang="en-US" sz="1400" dirty="0" smtClean="0"/>
              <a:t>CIM Repository </a:t>
            </a:r>
            <a:endParaRPr lang="en-US" sz="1400" dirty="0"/>
          </a:p>
        </p:txBody>
      </p:sp>
      <p:sp>
        <p:nvSpPr>
          <p:cNvPr id="4" name="Zylinder 3"/>
          <p:cNvSpPr/>
          <p:nvPr/>
        </p:nvSpPr>
        <p:spPr>
          <a:xfrm>
            <a:off x="3791929" y="4611906"/>
            <a:ext cx="1944216" cy="880248"/>
          </a:xfrm>
          <a:prstGeom prst="can">
            <a:avLst>
              <a:gd name="adj" fmla="val 184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Long-Term</a:t>
            </a:r>
            <a:br>
              <a:rPr lang="en-US" sz="1400" dirty="0" smtClean="0"/>
            </a:br>
            <a:r>
              <a:rPr lang="en-US" sz="1400" dirty="0" smtClean="0"/>
              <a:t>Archive</a:t>
            </a:r>
            <a:endParaRPr lang="en-US" sz="1400" dirty="0"/>
          </a:p>
        </p:txBody>
      </p:sp>
      <p:sp>
        <p:nvSpPr>
          <p:cNvPr id="5" name="Abgerundetes Rechteck 4"/>
          <p:cNvSpPr/>
          <p:nvPr/>
        </p:nvSpPr>
        <p:spPr>
          <a:xfrm>
            <a:off x="3791929" y="2070139"/>
            <a:ext cx="1944216" cy="1506137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WDC Climate</a:t>
            </a:r>
            <a:br>
              <a:rPr lang="en-US" sz="1600" b="1" dirty="0" smtClean="0">
                <a:solidFill>
                  <a:schemeClr val="bg1"/>
                </a:solidFill>
              </a:rPr>
            </a:br>
            <a:r>
              <a:rPr lang="en-US" sz="1600" b="1" dirty="0" smtClean="0">
                <a:solidFill>
                  <a:schemeClr val="bg1"/>
                </a:solidFill>
              </a:rPr>
              <a:t>at DKRZ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825427" y="5836042"/>
            <a:ext cx="1766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Long-Term Archive</a:t>
            </a:r>
            <a:endParaRPr lang="en-US" sz="1600" b="1" dirty="0"/>
          </a:p>
        </p:txBody>
      </p:sp>
      <p:sp>
        <p:nvSpPr>
          <p:cNvPr id="15" name="Zylinder 14"/>
          <p:cNvSpPr/>
          <p:nvPr/>
        </p:nvSpPr>
        <p:spPr>
          <a:xfrm>
            <a:off x="4656025" y="5238492"/>
            <a:ext cx="936104" cy="576064"/>
          </a:xfrm>
          <a:prstGeom prst="can">
            <a:avLst>
              <a:gd name="adj" fmla="val 197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CERA2</a:t>
            </a:r>
            <a:br>
              <a:rPr lang="en-US" sz="1400" dirty="0" smtClean="0"/>
            </a:br>
            <a:r>
              <a:rPr lang="en-US" sz="1400" dirty="0" smtClean="0"/>
              <a:t>Metadata</a:t>
            </a:r>
            <a:endParaRPr lang="en-US" sz="1400" dirty="0"/>
          </a:p>
        </p:txBody>
      </p:sp>
      <p:grpSp>
        <p:nvGrpSpPr>
          <p:cNvPr id="19" name="Gruppieren 18"/>
          <p:cNvGrpSpPr/>
          <p:nvPr/>
        </p:nvGrpSpPr>
        <p:grpSpPr>
          <a:xfrm>
            <a:off x="4872051" y="3654316"/>
            <a:ext cx="1937618" cy="432008"/>
            <a:chOff x="4698202" y="3978728"/>
            <a:chExt cx="1890022" cy="432008"/>
          </a:xfrm>
        </p:grpSpPr>
        <p:sp>
          <p:nvSpPr>
            <p:cNvPr id="9" name="Rechteck 8"/>
            <p:cNvSpPr/>
            <p:nvPr/>
          </p:nvSpPr>
          <p:spPr>
            <a:xfrm>
              <a:off x="5040224" y="4050736"/>
              <a:ext cx="1548000" cy="360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hteck 9"/>
            <p:cNvSpPr>
              <a:spLocks noChangeAspect="1"/>
            </p:cNvSpPr>
            <p:nvPr/>
          </p:nvSpPr>
          <p:spPr>
            <a:xfrm>
              <a:off x="4698202" y="4050736"/>
              <a:ext cx="360000" cy="360000"/>
            </a:xfrm>
            <a:prstGeom prst="rect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</a:rPr>
                <a:t>2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5058242" y="3978728"/>
              <a:ext cx="15034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Technical</a:t>
              </a:r>
              <a:endParaRPr lang="en-US" sz="1400" b="1" dirty="0"/>
            </a:p>
          </p:txBody>
        </p:sp>
      </p:grpSp>
      <p:pic>
        <p:nvPicPr>
          <p:cNvPr id="38" name="Grafik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4" t="3401" r="697" b="-378"/>
          <a:stretch>
            <a:fillRect/>
          </a:stretch>
        </p:blipFill>
        <p:spPr bwMode="auto">
          <a:xfrm>
            <a:off x="3681411" y="5331986"/>
            <a:ext cx="869950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" name="Gruppieren 23"/>
          <p:cNvGrpSpPr/>
          <p:nvPr/>
        </p:nvGrpSpPr>
        <p:grpSpPr>
          <a:xfrm>
            <a:off x="1979714" y="2070140"/>
            <a:ext cx="1739957" cy="425482"/>
            <a:chOff x="2123729" y="2780928"/>
            <a:chExt cx="1602979" cy="425482"/>
          </a:xfrm>
        </p:grpSpPr>
        <p:sp>
          <p:nvSpPr>
            <p:cNvPr id="47" name="Rechteck 46"/>
            <p:cNvSpPr/>
            <p:nvPr/>
          </p:nvSpPr>
          <p:spPr>
            <a:xfrm>
              <a:off x="2465750" y="2826600"/>
              <a:ext cx="1242154" cy="360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hteck 47"/>
            <p:cNvSpPr>
              <a:spLocks noChangeAspect="1"/>
            </p:cNvSpPr>
            <p:nvPr/>
          </p:nvSpPr>
          <p:spPr>
            <a:xfrm>
              <a:off x="2123729" y="2826600"/>
              <a:ext cx="342021" cy="360000"/>
            </a:xfrm>
            <a:prstGeom prst="rect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</a:rPr>
                <a:t>1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2483768" y="2780928"/>
              <a:ext cx="12429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Get IDs for data</a:t>
              </a:r>
              <a:endParaRPr lang="en-US" sz="1100" dirty="0"/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2483768" y="2944800"/>
              <a:ext cx="1701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100" dirty="0"/>
            </a:p>
          </p:txBody>
        </p:sp>
      </p:grpSp>
      <p:cxnSp>
        <p:nvCxnSpPr>
          <p:cNvPr id="27" name="Gerade Verbindung mit Pfeil 26"/>
          <p:cNvCxnSpPr/>
          <p:nvPr/>
        </p:nvCxnSpPr>
        <p:spPr>
          <a:xfrm>
            <a:off x="1858057" y="2574196"/>
            <a:ext cx="1933872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stCxn id="5" idx="2"/>
            <a:endCxn id="4" idx="1"/>
          </p:cNvCxnSpPr>
          <p:nvPr/>
        </p:nvCxnSpPr>
        <p:spPr>
          <a:xfrm>
            <a:off x="4764037" y="3576276"/>
            <a:ext cx="0" cy="103563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ylinder 50"/>
          <p:cNvSpPr/>
          <p:nvPr/>
        </p:nvSpPr>
        <p:spPr>
          <a:xfrm>
            <a:off x="467544" y="2070140"/>
            <a:ext cx="1390513" cy="974208"/>
          </a:xfrm>
          <a:prstGeom prst="can">
            <a:avLst>
              <a:gd name="adj" fmla="val 18416"/>
            </a:avLst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/>
          <a:p>
            <a:r>
              <a:rPr lang="en-US" sz="1400" dirty="0" smtClean="0"/>
              <a:t>ESGF  index node</a:t>
            </a:r>
          </a:p>
          <a:p>
            <a:endParaRPr lang="en-US" sz="1400" dirty="0"/>
          </a:p>
          <a:p>
            <a:r>
              <a:rPr lang="en-US" sz="1400" dirty="0" smtClean="0"/>
              <a:t>ESGF data nodes</a:t>
            </a:r>
            <a:endParaRPr lang="en-US" sz="1400" dirty="0"/>
          </a:p>
        </p:txBody>
      </p:sp>
      <p:grpSp>
        <p:nvGrpSpPr>
          <p:cNvPr id="58" name="Gruppieren 57"/>
          <p:cNvGrpSpPr/>
          <p:nvPr/>
        </p:nvGrpSpPr>
        <p:grpSpPr>
          <a:xfrm>
            <a:off x="1965469" y="2708920"/>
            <a:ext cx="1742435" cy="471649"/>
            <a:chOff x="2123729" y="2780928"/>
            <a:chExt cx="1597231" cy="471649"/>
          </a:xfrm>
        </p:grpSpPr>
        <p:sp>
          <p:nvSpPr>
            <p:cNvPr id="60" name="Rechteck 59"/>
            <p:cNvSpPr/>
            <p:nvPr/>
          </p:nvSpPr>
          <p:spPr>
            <a:xfrm>
              <a:off x="2437245" y="2826600"/>
              <a:ext cx="1270659" cy="360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hteck 60"/>
            <p:cNvSpPr>
              <a:spLocks noChangeAspect="1"/>
            </p:cNvSpPr>
            <p:nvPr/>
          </p:nvSpPr>
          <p:spPr>
            <a:xfrm>
              <a:off x="2123729" y="2826600"/>
              <a:ext cx="340309" cy="360000"/>
            </a:xfrm>
            <a:prstGeom prst="rect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</a:rPr>
                <a:t>1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Textfeld 61"/>
            <p:cNvSpPr txBox="1"/>
            <p:nvPr/>
          </p:nvSpPr>
          <p:spPr>
            <a:xfrm>
              <a:off x="2483768" y="2780928"/>
              <a:ext cx="12371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Transfer of data</a:t>
              </a:r>
              <a:endParaRPr lang="en-US" sz="1100" dirty="0"/>
            </a:p>
          </p:txBody>
        </p:sp>
        <p:sp>
          <p:nvSpPr>
            <p:cNvPr id="64" name="Textfeld 63"/>
            <p:cNvSpPr txBox="1"/>
            <p:nvPr/>
          </p:nvSpPr>
          <p:spPr>
            <a:xfrm>
              <a:off x="2483768" y="2944800"/>
              <a:ext cx="12028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+</a:t>
              </a:r>
              <a:r>
                <a:rPr lang="en-US" sz="1400" b="1" dirty="0" smtClean="0"/>
                <a:t> MD by WDCC</a:t>
              </a:r>
              <a:endParaRPr lang="en-US" sz="1100" dirty="0"/>
            </a:p>
          </p:txBody>
        </p:sp>
      </p:grpSp>
      <p:cxnSp>
        <p:nvCxnSpPr>
          <p:cNvPr id="66" name="Gerade Verbindung mit Pfeil 65"/>
          <p:cNvCxnSpPr>
            <a:stCxn id="65" idx="4"/>
          </p:cNvCxnSpPr>
          <p:nvPr/>
        </p:nvCxnSpPr>
        <p:spPr>
          <a:xfrm>
            <a:off x="1858057" y="3255257"/>
            <a:ext cx="1933872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feld 75"/>
          <p:cNvSpPr txBox="1"/>
          <p:nvPr/>
        </p:nvSpPr>
        <p:spPr>
          <a:xfrm>
            <a:off x="372739" y="1124744"/>
            <a:ext cx="19214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MIP data</a:t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and metadata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84" name="Zylinder 83"/>
          <p:cNvSpPr/>
          <p:nvPr/>
        </p:nvSpPr>
        <p:spPr>
          <a:xfrm>
            <a:off x="4230293" y="2826224"/>
            <a:ext cx="1073804" cy="58026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</a:t>
            </a:r>
            <a:r>
              <a:rPr lang="en-US" sz="1400" dirty="0" smtClean="0"/>
              <a:t>emporary</a:t>
            </a:r>
            <a:br>
              <a:rPr lang="en-US" sz="1400" dirty="0" smtClean="0"/>
            </a:br>
            <a:r>
              <a:rPr lang="en-US" sz="1400" dirty="0" smtClean="0"/>
              <a:t>Storage</a:t>
            </a:r>
            <a:endParaRPr lang="en-US" sz="1400" dirty="0"/>
          </a:p>
        </p:txBody>
      </p:sp>
      <p:grpSp>
        <p:nvGrpSpPr>
          <p:cNvPr id="93" name="Gruppieren 92"/>
          <p:cNvGrpSpPr/>
          <p:nvPr/>
        </p:nvGrpSpPr>
        <p:grpSpPr>
          <a:xfrm>
            <a:off x="4872049" y="4158412"/>
            <a:ext cx="2016224" cy="360000"/>
            <a:chOff x="4698202" y="4050736"/>
            <a:chExt cx="1966698" cy="360000"/>
          </a:xfrm>
        </p:grpSpPr>
        <p:sp>
          <p:nvSpPr>
            <p:cNvPr id="94" name="Rechteck 93"/>
            <p:cNvSpPr/>
            <p:nvPr/>
          </p:nvSpPr>
          <p:spPr>
            <a:xfrm>
              <a:off x="5040224" y="4050736"/>
              <a:ext cx="1548000" cy="360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hteck 94"/>
            <p:cNvSpPr>
              <a:spLocks noChangeAspect="1"/>
            </p:cNvSpPr>
            <p:nvPr/>
          </p:nvSpPr>
          <p:spPr>
            <a:xfrm>
              <a:off x="4698202" y="4050736"/>
              <a:ext cx="360000" cy="360000"/>
            </a:xfrm>
            <a:prstGeom prst="rect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96" name="Textfeld 95"/>
            <p:cNvSpPr txBox="1"/>
            <p:nvPr/>
          </p:nvSpPr>
          <p:spPr>
            <a:xfrm>
              <a:off x="5058242" y="4077072"/>
              <a:ext cx="16066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Long-Term Archival</a:t>
              </a:r>
              <a:endParaRPr lang="en-US" sz="1400" b="1" dirty="0"/>
            </a:p>
          </p:txBody>
        </p:sp>
      </p:grpSp>
      <p:sp>
        <p:nvSpPr>
          <p:cNvPr id="88" name="Textfeld 87"/>
          <p:cNvSpPr txBox="1"/>
          <p:nvPr/>
        </p:nvSpPr>
        <p:spPr>
          <a:xfrm>
            <a:off x="5241158" y="3798332"/>
            <a:ext cx="1528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Quality </a:t>
            </a:r>
            <a:r>
              <a:rPr lang="en-US" sz="1400" b="1" dirty="0" smtClean="0"/>
              <a:t>Assurance</a:t>
            </a:r>
            <a:endParaRPr lang="en-US" sz="1400" b="1" dirty="0"/>
          </a:p>
        </p:txBody>
      </p:sp>
      <p:pic>
        <p:nvPicPr>
          <p:cNvPr id="101" name="Grafik 10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" r="75131"/>
          <a:stretch/>
        </p:blipFill>
        <p:spPr>
          <a:xfrm>
            <a:off x="7977020" y="5161479"/>
            <a:ext cx="639445" cy="725085"/>
          </a:xfrm>
          <a:prstGeom prst="rect">
            <a:avLst/>
          </a:prstGeom>
        </p:spPr>
      </p:pic>
      <p:sp>
        <p:nvSpPr>
          <p:cNvPr id="102" name="Rechteck 101"/>
          <p:cNvSpPr/>
          <p:nvPr/>
        </p:nvSpPr>
        <p:spPr>
          <a:xfrm>
            <a:off x="6177308" y="5047850"/>
            <a:ext cx="1647069" cy="36000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hteck 102"/>
          <p:cNvSpPr>
            <a:spLocks noChangeAspect="1"/>
          </p:cNvSpPr>
          <p:nvPr/>
        </p:nvSpPr>
        <p:spPr>
          <a:xfrm>
            <a:off x="5835286" y="5047850"/>
            <a:ext cx="360000" cy="360000"/>
          </a:xfrm>
          <a:prstGeom prst="rect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4" name="Textfeld 103"/>
          <p:cNvSpPr txBox="1"/>
          <p:nvPr/>
        </p:nvSpPr>
        <p:spPr>
          <a:xfrm>
            <a:off x="6195326" y="5002178"/>
            <a:ext cx="1147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DataCite</a:t>
            </a:r>
            <a:r>
              <a:rPr lang="en-US" sz="1400" b="1" dirty="0" smtClean="0"/>
              <a:t> DOI</a:t>
            </a:r>
            <a:endParaRPr lang="en-US" sz="1100" dirty="0"/>
          </a:p>
        </p:txBody>
      </p:sp>
      <p:cxnSp>
        <p:nvCxnSpPr>
          <p:cNvPr id="106" name="Gerade Verbindung mit Pfeil 105"/>
          <p:cNvCxnSpPr>
            <a:endCxn id="101" idx="1"/>
          </p:cNvCxnSpPr>
          <p:nvPr/>
        </p:nvCxnSpPr>
        <p:spPr>
          <a:xfrm>
            <a:off x="5592129" y="5524022"/>
            <a:ext cx="2384891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feld 106"/>
          <p:cNvSpPr txBox="1"/>
          <p:nvPr/>
        </p:nvSpPr>
        <p:spPr>
          <a:xfrm>
            <a:off x="6197072" y="5154578"/>
            <a:ext cx="16273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Publication Process</a:t>
            </a:r>
            <a:endParaRPr lang="en-US" sz="1100" dirty="0"/>
          </a:p>
        </p:txBody>
      </p:sp>
      <p:sp>
        <p:nvSpPr>
          <p:cNvPr id="73" name="Titel 4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/>
              <a:t>Requirements for </a:t>
            </a:r>
            <a:r>
              <a:rPr lang="en-US" dirty="0" smtClean="0"/>
              <a:t>LTA </a:t>
            </a:r>
            <a:r>
              <a:rPr lang="en-US" sz="3200" dirty="0" smtClean="0">
                <a:latin typeface="Tahoma" pitchFamily="34" charset="0"/>
              </a:rPr>
              <a:t>(4)</a:t>
            </a:r>
            <a:endParaRPr lang="en-US" sz="3200" dirty="0">
              <a:latin typeface="Tahoma" pitchFamily="34" charset="0"/>
            </a:endParaRPr>
          </a:p>
        </p:txBody>
      </p:sp>
      <p:sp>
        <p:nvSpPr>
          <p:cNvPr id="75" name="Foliennummernplatzhalter 3"/>
          <p:cNvSpPr txBox="1">
            <a:spLocks/>
          </p:cNvSpPr>
          <p:nvPr/>
        </p:nvSpPr>
        <p:spPr>
          <a:xfrm>
            <a:off x="8388424" y="6596390"/>
            <a:ext cx="758997" cy="261610"/>
          </a:xfrm>
          <a:prstGeom prst="rect">
            <a:avLst/>
          </a:prstGeom>
        </p:spPr>
        <p:txBody>
          <a:bodyPr lIns="180000" tIns="46800" rIns="180000" bIns="4680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A4D798F-BC53-4B2C-AF0B-B02A7EE54970}" type="slidenum">
              <a:rPr lang="en-US" sz="1100" smtClean="0">
                <a:solidFill>
                  <a:schemeClr val="bg1"/>
                </a:solidFill>
              </a:rPr>
              <a:pPr algn="r"/>
              <a:t>8</a:t>
            </a:fld>
            <a:r>
              <a:rPr lang="en-US" sz="1100" dirty="0" smtClean="0">
                <a:solidFill>
                  <a:schemeClr val="bg1"/>
                </a:solidFill>
              </a:rPr>
              <a:t> 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63" name="Datumsplatzhalter 4"/>
          <p:cNvSpPr>
            <a:spLocks noGrp="1"/>
          </p:cNvSpPr>
          <p:nvPr>
            <p:ph type="dt" sz="half" idx="2"/>
          </p:nvPr>
        </p:nvSpPr>
        <p:spPr>
          <a:xfrm>
            <a:off x="7236296" y="6597352"/>
            <a:ext cx="1053480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6F6F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>
                <a:latin typeface="Calibri" pitchFamily="34" charset="0"/>
              </a:rPr>
              <a:t>09.-11.12.2014</a:t>
            </a:r>
            <a:endParaRPr lang="en-US" dirty="0">
              <a:latin typeface="Calibri" pitchFamily="34" charset="0"/>
            </a:endParaRPr>
          </a:p>
        </p:txBody>
      </p:sp>
      <p:pic>
        <p:nvPicPr>
          <p:cNvPr id="78" name="Grafik 7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771" y="5962223"/>
            <a:ext cx="933450" cy="300038"/>
          </a:xfrm>
          <a:prstGeom prst="rect">
            <a:avLst/>
          </a:prstGeom>
        </p:spPr>
      </p:pic>
      <p:grpSp>
        <p:nvGrpSpPr>
          <p:cNvPr id="14" name="Gruppieren 13"/>
          <p:cNvGrpSpPr/>
          <p:nvPr/>
        </p:nvGrpSpPr>
        <p:grpSpPr>
          <a:xfrm>
            <a:off x="4644009" y="1124744"/>
            <a:ext cx="1467044" cy="1126602"/>
            <a:chOff x="6093226" y="802765"/>
            <a:chExt cx="1734885" cy="1536985"/>
          </a:xfrm>
        </p:grpSpPr>
        <p:pic>
          <p:nvPicPr>
            <p:cNvPr id="3" name="Grafik 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8207" y="1168518"/>
              <a:ext cx="929168" cy="1071927"/>
            </a:xfrm>
            <a:prstGeom prst="rect">
              <a:avLst/>
            </a:prstGeom>
          </p:spPr>
        </p:pic>
        <p:pic>
          <p:nvPicPr>
            <p:cNvPr id="80" name="Grafik 7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4" t="3401" r="697" b="-378"/>
            <a:stretch>
              <a:fillRect/>
            </a:stretch>
          </p:blipFill>
          <p:spPr bwMode="auto">
            <a:xfrm>
              <a:off x="7128609" y="1832994"/>
              <a:ext cx="699502" cy="506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9" name="Textfeld 13"/>
            <p:cNvSpPr txBox="1"/>
            <p:nvPr/>
          </p:nvSpPr>
          <p:spPr>
            <a:xfrm>
              <a:off x="6093226" y="802765"/>
              <a:ext cx="1703067" cy="461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1" dirty="0" smtClean="0"/>
                <a:t>Data Manager </a:t>
              </a:r>
              <a:endParaRPr lang="en-US" sz="1600" b="1" dirty="0"/>
            </a:p>
          </p:txBody>
        </p:sp>
      </p:grpSp>
      <p:sp>
        <p:nvSpPr>
          <p:cNvPr id="17" name="Textfeld 16"/>
          <p:cNvSpPr txBox="1"/>
          <p:nvPr/>
        </p:nvSpPr>
        <p:spPr>
          <a:xfrm>
            <a:off x="6111053" y="1211268"/>
            <a:ext cx="3032947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46800" rIns="46800" rtlCol="0">
            <a:spAutoFit/>
          </a:bodyPr>
          <a:lstStyle/>
          <a:p>
            <a:r>
              <a:rPr lang="en-US" sz="2400" dirty="0" smtClean="0"/>
              <a:t>LTA manager is able to collect data and metadata by asking the ESGF index for access information. 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528858" y="4377878"/>
            <a:ext cx="182441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other related</a:t>
            </a:r>
            <a:br>
              <a:rPr lang="en-US" dirty="0" smtClean="0"/>
            </a:br>
            <a:r>
              <a:rPr lang="en-US" dirty="0" smtClean="0"/>
              <a:t>repositories, e.g.</a:t>
            </a:r>
            <a:br>
              <a:rPr lang="en-US" dirty="0" smtClean="0"/>
            </a:br>
            <a:r>
              <a:rPr lang="en-US" dirty="0" smtClean="0"/>
              <a:t>user annotations,</a:t>
            </a:r>
            <a:br>
              <a:rPr lang="en-US" dirty="0" smtClean="0"/>
            </a:br>
            <a:r>
              <a:rPr lang="en-US" dirty="0" smtClean="0"/>
              <a:t>version change </a:t>
            </a:r>
            <a:br>
              <a:rPr lang="en-US" dirty="0" smtClean="0"/>
            </a:br>
            <a:r>
              <a:rPr lang="en-US" dirty="0"/>
              <a:t>information ,</a:t>
            </a:r>
            <a:br>
              <a:rPr lang="en-US" dirty="0"/>
            </a:br>
            <a:r>
              <a:rPr lang="en-US" dirty="0"/>
              <a:t>data citation</a:t>
            </a:r>
          </a:p>
        </p:txBody>
      </p:sp>
      <p:sp>
        <p:nvSpPr>
          <p:cNvPr id="7" name="Textfeld 6"/>
          <p:cNvSpPr txBox="1"/>
          <p:nvPr/>
        </p:nvSpPr>
        <p:spPr>
          <a:xfrm rot="5400000">
            <a:off x="1013438" y="4044868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</a:rPr>
              <a:t>…</a:t>
            </a:r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2400527" y="2224028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and MD </a:t>
            </a:r>
            <a:r>
              <a:rPr lang="en-US" sz="1400" b="1" dirty="0" smtClean="0"/>
              <a:t>access</a:t>
            </a:r>
            <a:endParaRPr lang="en-US" sz="1400" dirty="0"/>
          </a:p>
        </p:txBody>
      </p:sp>
      <p:cxnSp>
        <p:nvCxnSpPr>
          <p:cNvPr id="83" name="Gerade Verbindung mit Pfeil 82"/>
          <p:cNvCxnSpPr>
            <a:stCxn id="74" idx="4"/>
          </p:cNvCxnSpPr>
          <p:nvPr/>
        </p:nvCxnSpPr>
        <p:spPr>
          <a:xfrm flipV="1">
            <a:off x="1858057" y="3474000"/>
            <a:ext cx="1929442" cy="340272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2047220" y="6597352"/>
            <a:ext cx="5049561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F6F6F6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DKRZ LTA, ESGF Conference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49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1764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>
                <a:hlinkClick r:id="rId2"/>
              </a:rPr>
              <a:t>www.dkrz.de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hlinkClick r:id="rId3"/>
              </a:rPr>
              <a:t>www.wdc-climate.de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hlinkClick r:id="rId4"/>
              </a:rPr>
              <a:t>www.ipcc-data.org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400" dirty="0" err="1" smtClean="0"/>
              <a:t>Stockhause</a:t>
            </a:r>
            <a:r>
              <a:rPr lang="en-US" sz="1400" dirty="0" smtClean="0"/>
              <a:t> (2014): Long-term archiving workflow in CMIP5 – a first review, IS-ENES Workshop on workflow solutions, 03.-05.06.2014, Hamburg, Germany, </a:t>
            </a:r>
            <a:r>
              <a:rPr lang="en-US" sz="1400" dirty="0" smtClean="0">
                <a:hlinkClick r:id="rId5"/>
              </a:rPr>
              <a:t>PDF</a:t>
            </a:r>
            <a:r>
              <a:rPr lang="en-US" sz="1400" dirty="0" smtClean="0"/>
              <a:t>.</a:t>
            </a:r>
          </a:p>
          <a:p>
            <a:pPr marL="0" indent="0">
              <a:buNone/>
            </a:pPr>
            <a:r>
              <a:rPr lang="en-US" sz="1400" dirty="0" err="1" smtClean="0"/>
              <a:t>Stockhause</a:t>
            </a:r>
            <a:r>
              <a:rPr lang="en-US" sz="1400" dirty="0" smtClean="0"/>
              <a:t> </a:t>
            </a:r>
            <a:r>
              <a:rPr lang="en-US" sz="1400" dirty="0"/>
              <a:t>et al. (2012): Quality assessment concept of the World Data Center for Climate and its application to CMIP5 data, </a:t>
            </a:r>
            <a:r>
              <a:rPr lang="en-US" sz="1400" dirty="0" err="1"/>
              <a:t>Geosci</a:t>
            </a:r>
            <a:r>
              <a:rPr lang="en-US" sz="1400" dirty="0"/>
              <a:t>. Model Dev., 5, 1023–1032, </a:t>
            </a:r>
            <a:r>
              <a:rPr lang="en-US" sz="1400" dirty="0" smtClean="0">
                <a:hlinkClick r:id="rId6"/>
              </a:rPr>
              <a:t>doi:10.5194/gmd-5-1023-2012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A4D798F-BC53-4B2C-AF0B-B02A7EE5497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Datumsplatzhalter 4"/>
          <p:cNvSpPr>
            <a:spLocks noGrp="1"/>
          </p:cNvSpPr>
          <p:nvPr>
            <p:ph type="dt" sz="half" idx="2"/>
          </p:nvPr>
        </p:nvSpPr>
        <p:spPr>
          <a:xfrm>
            <a:off x="7236296" y="6597352"/>
            <a:ext cx="1053480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6F6F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>
                <a:latin typeface="Calibri" pitchFamily="34" charset="0"/>
              </a:rPr>
              <a:t>09.-11.12.2014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2047220" y="6597352"/>
            <a:ext cx="5049561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F6F6F6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DKRZ LTA, ESGF Conference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23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llgemeine Präsentation DKRZ 2012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Allgemeine Präsentation DKRZ 2012</Template>
  <TotalTime>0</TotalTime>
  <Words>637</Words>
  <Application>Microsoft Office PowerPoint</Application>
  <PresentationFormat>Bildschirmpräsentation (4:3)</PresentationFormat>
  <Paragraphs>182</Paragraphs>
  <Slides>10</Slides>
  <Notes>9</Notes>
  <HiddenSlides>2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Allgemeine Präsentation DKRZ 2012</vt:lpstr>
      <vt:lpstr>DKRZ: Long-term archiving requirements</vt:lpstr>
      <vt:lpstr>Long-Term Archival at DKRZ (1)</vt:lpstr>
      <vt:lpstr>Long-Term Archival at DKRZ (2)</vt:lpstr>
      <vt:lpstr>CMIP5 Experience</vt:lpstr>
      <vt:lpstr>Requirements for LTA: Identification (1)</vt:lpstr>
      <vt:lpstr>Requirements for LTA: QC (2)</vt:lpstr>
      <vt:lpstr>Requirements for LTA: Organizational (3)</vt:lpstr>
      <vt:lpstr>Requirements for LTA (4)</vt:lpstr>
      <vt:lpstr> </vt:lpstr>
      <vt:lpstr>Requirements for LTA (4)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2014-04-09T16:02:36Z</dcterms:created>
  <dcterms:modified xsi:type="dcterms:W3CDTF">2014-12-09T00:43:40Z</dcterms:modified>
</cp:coreProperties>
</file>