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handoutMasterIdLst>
    <p:handoutMasterId r:id="rId25"/>
  </p:handoutMasterIdLst>
  <p:sldIdLst>
    <p:sldId id="492" r:id="rId2"/>
    <p:sldId id="496" r:id="rId3"/>
    <p:sldId id="480" r:id="rId4"/>
    <p:sldId id="481" r:id="rId5"/>
    <p:sldId id="482" r:id="rId6"/>
    <p:sldId id="483" r:id="rId7"/>
    <p:sldId id="506" r:id="rId8"/>
    <p:sldId id="484" r:id="rId9"/>
    <p:sldId id="491" r:id="rId10"/>
    <p:sldId id="498" r:id="rId11"/>
    <p:sldId id="508" r:id="rId12"/>
    <p:sldId id="497" r:id="rId13"/>
    <p:sldId id="500" r:id="rId14"/>
    <p:sldId id="507" r:id="rId15"/>
    <p:sldId id="510" r:id="rId16"/>
    <p:sldId id="499" r:id="rId17"/>
    <p:sldId id="494" r:id="rId18"/>
    <p:sldId id="485" r:id="rId19"/>
    <p:sldId id="490" r:id="rId20"/>
    <p:sldId id="509" r:id="rId21"/>
    <p:sldId id="504" r:id="rId22"/>
    <p:sldId id="505" r:id="rId2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761" autoAdjust="0"/>
  </p:normalViewPr>
  <p:slideViewPr>
    <p:cSldViewPr>
      <p:cViewPr varScale="1">
        <p:scale>
          <a:sx n="57" d="100"/>
          <a:sy n="57" d="100"/>
        </p:scale>
        <p:origin x="-258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
    </p:cViewPr>
  </p:sorterViewPr>
  <p:notesViewPr>
    <p:cSldViewPr snapToGrid="0" snapToObjects="1">
      <p:cViewPr varScale="1">
        <p:scale>
          <a:sx n="68" d="100"/>
          <a:sy n="68" d="100"/>
        </p:scale>
        <p:origin x="-3560" y="-11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home\ejn\doc\ncar_esgf\f2f_metrics_scratch.xlsx" TargetMode="External"/><Relationship Id="rId3"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63147239445311"/>
          <c:y val="0.325736013293203"/>
          <c:w val="0.811237991386342"/>
          <c:h val="0.588507262702629"/>
        </c:manualLayout>
      </c:layout>
      <c:barChart>
        <c:barDir val="col"/>
        <c:grouping val="clustered"/>
        <c:varyColors val="0"/>
        <c:ser>
          <c:idx val="1"/>
          <c:order val="0"/>
          <c:tx>
            <c:strRef>
              <c:f>Sheet1!$B$5</c:f>
              <c:strCache>
                <c:ptCount val="1"/>
                <c:pt idx="0">
                  <c:v>RDA</c:v>
                </c:pt>
              </c:strCache>
            </c:strRef>
          </c:tx>
          <c:invertIfNegative val="0"/>
          <c:cat>
            <c:strRef>
              <c:f>Sheet1!$A$6:$A$10</c:f>
              <c:strCache>
                <c:ptCount val="5"/>
                <c:pt idx="0">
                  <c:v>2010</c:v>
                </c:pt>
                <c:pt idx="1">
                  <c:v>2011</c:v>
                </c:pt>
                <c:pt idx="2">
                  <c:v>2012</c:v>
                </c:pt>
                <c:pt idx="3">
                  <c:v>2013</c:v>
                </c:pt>
                <c:pt idx="4">
                  <c:v>2014 (est)</c:v>
                </c:pt>
              </c:strCache>
            </c:strRef>
          </c:cat>
          <c:val>
            <c:numRef>
              <c:f>Sheet1!$B$6:$B$10</c:f>
              <c:numCache>
                <c:formatCode>General</c:formatCode>
                <c:ptCount val="5"/>
                <c:pt idx="0">
                  <c:v>2.5</c:v>
                </c:pt>
                <c:pt idx="1">
                  <c:v>6.5</c:v>
                </c:pt>
                <c:pt idx="2">
                  <c:v>27.0</c:v>
                </c:pt>
                <c:pt idx="3">
                  <c:v>68.0</c:v>
                </c:pt>
                <c:pt idx="4">
                  <c:v>102.0</c:v>
                </c:pt>
              </c:numCache>
            </c:numRef>
          </c:val>
        </c:ser>
        <c:ser>
          <c:idx val="2"/>
          <c:order val="1"/>
          <c:tx>
            <c:strRef>
              <c:f>Sheet1!$C$5</c:f>
              <c:strCache>
                <c:ptCount val="1"/>
                <c:pt idx="0">
                  <c:v>ESG-NCAR</c:v>
                </c:pt>
              </c:strCache>
            </c:strRef>
          </c:tx>
          <c:invertIfNegative val="0"/>
          <c:cat>
            <c:strRef>
              <c:f>Sheet1!$A$6:$A$10</c:f>
              <c:strCache>
                <c:ptCount val="5"/>
                <c:pt idx="0">
                  <c:v>2010</c:v>
                </c:pt>
                <c:pt idx="1">
                  <c:v>2011</c:v>
                </c:pt>
                <c:pt idx="2">
                  <c:v>2012</c:v>
                </c:pt>
                <c:pt idx="3">
                  <c:v>2013</c:v>
                </c:pt>
                <c:pt idx="4">
                  <c:v>2014 (est)</c:v>
                </c:pt>
              </c:strCache>
            </c:strRef>
          </c:cat>
          <c:val>
            <c:numRef>
              <c:f>Sheet1!$C$6:$C$10</c:f>
              <c:numCache>
                <c:formatCode>General</c:formatCode>
                <c:ptCount val="5"/>
                <c:pt idx="0">
                  <c:v>3.5</c:v>
                </c:pt>
                <c:pt idx="1">
                  <c:v>11.0</c:v>
                </c:pt>
                <c:pt idx="2">
                  <c:v>46.0</c:v>
                </c:pt>
                <c:pt idx="3">
                  <c:v>79.0</c:v>
                </c:pt>
                <c:pt idx="4">
                  <c:v>118.5</c:v>
                </c:pt>
              </c:numCache>
            </c:numRef>
          </c:val>
        </c:ser>
        <c:ser>
          <c:idx val="3"/>
          <c:order val="2"/>
          <c:tx>
            <c:strRef>
              <c:f>Sheet1!$D$5</c:f>
              <c:strCache>
                <c:ptCount val="1"/>
                <c:pt idx="0">
                  <c:v>Total</c:v>
                </c:pt>
              </c:strCache>
            </c:strRef>
          </c:tx>
          <c:invertIfNegative val="0"/>
          <c:cat>
            <c:strRef>
              <c:f>Sheet1!$A$6:$A$10</c:f>
              <c:strCache>
                <c:ptCount val="5"/>
                <c:pt idx="0">
                  <c:v>2010</c:v>
                </c:pt>
                <c:pt idx="1">
                  <c:v>2011</c:v>
                </c:pt>
                <c:pt idx="2">
                  <c:v>2012</c:v>
                </c:pt>
                <c:pt idx="3">
                  <c:v>2013</c:v>
                </c:pt>
                <c:pt idx="4">
                  <c:v>2014 (est)</c:v>
                </c:pt>
              </c:strCache>
            </c:strRef>
          </c:cat>
          <c:val>
            <c:numRef>
              <c:f>Sheet1!$D$6:$D$10</c:f>
              <c:numCache>
                <c:formatCode>General</c:formatCode>
                <c:ptCount val="5"/>
                <c:pt idx="0">
                  <c:v>6.0</c:v>
                </c:pt>
                <c:pt idx="1">
                  <c:v>17.5</c:v>
                </c:pt>
                <c:pt idx="2">
                  <c:v>73.0</c:v>
                </c:pt>
                <c:pt idx="3">
                  <c:v>147.0</c:v>
                </c:pt>
                <c:pt idx="4">
                  <c:v>220.5</c:v>
                </c:pt>
              </c:numCache>
            </c:numRef>
          </c:val>
        </c:ser>
        <c:dLbls>
          <c:showLegendKey val="0"/>
          <c:showVal val="0"/>
          <c:showCatName val="0"/>
          <c:showSerName val="0"/>
          <c:showPercent val="0"/>
          <c:showBubbleSize val="0"/>
        </c:dLbls>
        <c:gapWidth val="150"/>
        <c:axId val="-2133536696"/>
        <c:axId val="-2133539688"/>
      </c:barChart>
      <c:catAx>
        <c:axId val="-2133536696"/>
        <c:scaling>
          <c:orientation val="minMax"/>
        </c:scaling>
        <c:delete val="0"/>
        <c:axPos val="b"/>
        <c:numFmt formatCode="General" sourceLinked="1"/>
        <c:majorTickMark val="out"/>
        <c:minorTickMark val="none"/>
        <c:tickLblPos val="nextTo"/>
        <c:crossAx val="-2133539688"/>
        <c:crosses val="autoZero"/>
        <c:auto val="1"/>
        <c:lblAlgn val="ctr"/>
        <c:lblOffset val="100"/>
        <c:noMultiLvlLbl val="0"/>
      </c:catAx>
      <c:valAx>
        <c:axId val="-2133539688"/>
        <c:scaling>
          <c:orientation val="minMax"/>
        </c:scaling>
        <c:delete val="0"/>
        <c:axPos val="l"/>
        <c:majorGridlines/>
        <c:numFmt formatCode="General" sourceLinked="1"/>
        <c:majorTickMark val="out"/>
        <c:minorTickMark val="none"/>
        <c:tickLblPos val="nextTo"/>
        <c:crossAx val="-2133536696"/>
        <c:crosses val="autoZero"/>
        <c:crossBetween val="between"/>
      </c:valAx>
    </c:plotArea>
    <c:legend>
      <c:legendPos val="r"/>
      <c:layout>
        <c:manualLayout>
          <c:xMode val="edge"/>
          <c:yMode val="edge"/>
          <c:x val="0.706000904476313"/>
          <c:y val="0.0477128356514457"/>
          <c:w val="0.253194004954988"/>
          <c:h val="0.18570388521577"/>
        </c:manualLayout>
      </c:layout>
      <c:overlay val="0"/>
    </c:legend>
    <c:plotVisOnly val="1"/>
    <c:dispBlanksAs val="gap"/>
    <c:showDLblsOverMax val="0"/>
  </c:chart>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0.06905</cdr:x>
      <cdr:y>0.0303</cdr:y>
    </cdr:from>
    <cdr:to>
      <cdr:x>0.67775</cdr:x>
      <cdr:y>0.33333</cdr:y>
    </cdr:to>
    <cdr:sp macro="" textlink="">
      <cdr:nvSpPr>
        <cdr:cNvPr id="2" name="TextBox 1"/>
        <cdr:cNvSpPr txBox="1"/>
      </cdr:nvSpPr>
      <cdr:spPr>
        <a:xfrm xmlns:a="http://schemas.openxmlformats.org/drawingml/2006/main">
          <a:off x="266700" y="76199"/>
          <a:ext cx="2351113" cy="7620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400" b="1" baseline="0" dirty="0" smtClean="0"/>
            <a:t>ESGF-</a:t>
          </a:r>
          <a:r>
            <a:rPr lang="en-US" sz="1400" b="1" baseline="0" dirty="0" smtClean="0"/>
            <a:t>NCAR and RDA Data </a:t>
          </a:r>
          <a:r>
            <a:rPr lang="en-US" sz="1400" b="1" baseline="0" dirty="0"/>
            <a:t>Volume Delivered</a:t>
          </a:r>
        </a:p>
        <a:p xmlns:a="http://schemas.openxmlformats.org/drawingml/2006/main">
          <a:pPr algn="ctr"/>
          <a:r>
            <a:rPr lang="en-US" sz="1400" b="1" baseline="0" dirty="0"/>
            <a:t>(</a:t>
          </a:r>
          <a:r>
            <a:rPr lang="en-US" sz="1400" b="1" baseline="0" dirty="0" smtClean="0"/>
            <a:t>Average </a:t>
          </a:r>
          <a:r>
            <a:rPr lang="en-US" sz="1400" b="1" baseline="0" dirty="0"/>
            <a:t>TB / Month)</a:t>
          </a:r>
          <a:endParaRPr lang="en-US" sz="1400" b="1" dirty="0"/>
        </a:p>
      </cdr:txBody>
    </cdr:sp>
  </cdr:relSizeAnchor>
  <cdr:relSizeAnchor xmlns:cdr="http://schemas.openxmlformats.org/drawingml/2006/chartDrawing">
    <cdr:from>
      <cdr:x>0.02804</cdr:x>
      <cdr:y>0.42531</cdr:y>
    </cdr:from>
    <cdr:to>
      <cdr:x>0.08411</cdr:x>
      <cdr:y>0.72826</cdr:y>
    </cdr:to>
    <cdr:sp macro="" textlink="">
      <cdr:nvSpPr>
        <cdr:cNvPr id="3" name="TextBox 2"/>
        <cdr:cNvSpPr txBox="1"/>
      </cdr:nvSpPr>
      <cdr:spPr>
        <a:xfrm xmlns:a="http://schemas.openxmlformats.org/drawingml/2006/main">
          <a:off x="114300" y="1295400"/>
          <a:ext cx="228599" cy="922715"/>
        </a:xfrm>
        <a:prstGeom xmlns:a="http://schemas.openxmlformats.org/drawingml/2006/main" prst="rect">
          <a:avLst/>
        </a:prstGeom>
      </cdr:spPr>
      <cdr:txBody>
        <a:bodyPr xmlns:a="http://schemas.openxmlformats.org/drawingml/2006/main" vertOverflow="clip" vert="vert270" wrap="none" rtlCol="0" anchor="ctr"/>
        <a:lstStyle xmlns:a="http://schemas.openxmlformats.org/drawingml/2006/main"/>
        <a:p xmlns:a="http://schemas.openxmlformats.org/drawingml/2006/main">
          <a:r>
            <a:rPr lang="en-US" sz="1100" dirty="0" smtClean="0"/>
            <a:t>TB/Month</a:t>
          </a:r>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3379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3379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3379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89761E22-0715-41F6-88A8-F29D9A290407}" type="slidenum">
              <a:rPr lang="en-US"/>
              <a:pPr>
                <a:defRPr/>
              </a:pPr>
              <a:t>‹#›</a:t>
            </a:fld>
            <a:endParaRPr lang="en-US"/>
          </a:p>
        </p:txBody>
      </p:sp>
    </p:spTree>
    <p:extLst>
      <p:ext uri="{BB962C8B-B14F-4D97-AF65-F5344CB8AC3E}">
        <p14:creationId xmlns:p14="http://schemas.microsoft.com/office/powerpoint/2010/main" val="2660807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36867"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36871"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CDBDEF4C-C405-4CBF-9892-5AF23A1FE209}" type="slidenum">
              <a:rPr lang="en-US"/>
              <a:pPr>
                <a:defRPr/>
              </a:pPr>
              <a:t>‹#›</a:t>
            </a:fld>
            <a:endParaRPr lang="en-US"/>
          </a:p>
        </p:txBody>
      </p:sp>
    </p:spTree>
    <p:extLst>
      <p:ext uri="{BB962C8B-B14F-4D97-AF65-F5344CB8AC3E}">
        <p14:creationId xmlns:p14="http://schemas.microsoft.com/office/powerpoint/2010/main" val="23386288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am the Product Owner for several</a:t>
            </a:r>
            <a:r>
              <a:rPr lang="en-US" baseline="0" dirty="0" smtClean="0"/>
              <a:t> NCAR science gateways.  </a:t>
            </a:r>
            <a:r>
              <a:rPr lang="en-US" dirty="0" smtClean="0"/>
              <a:t>My role in these efforts is to represent our end users and other stakeholders and to engage with them to ensure that we're providing the right products for our user community.</a:t>
            </a:r>
          </a:p>
          <a:p>
            <a:r>
              <a:rPr lang="en-US" dirty="0" smtClean="0"/>
              <a:t>This talk is coming</a:t>
            </a:r>
            <a:r>
              <a:rPr lang="en-US" baseline="0" dirty="0" smtClean="0"/>
              <a:t> from an ESGF customer perspective.</a:t>
            </a:r>
          </a:p>
        </p:txBody>
      </p:sp>
      <p:sp>
        <p:nvSpPr>
          <p:cNvPr id="4" name="Slide Number Placeholder 3"/>
          <p:cNvSpPr>
            <a:spLocks noGrp="1"/>
          </p:cNvSpPr>
          <p:nvPr>
            <p:ph type="sldNum" sz="quarter" idx="10"/>
          </p:nvPr>
        </p:nvSpPr>
        <p:spPr/>
        <p:txBody>
          <a:bodyPr/>
          <a:lstStyle/>
          <a:p>
            <a:fld id="{53FEDA6D-A109-48A4-964C-C5C23591701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701041" y="4415790"/>
            <a:ext cx="5608319" cy="4183380"/>
          </a:xfrm>
          <a:prstGeom prst="rect">
            <a:avLst/>
          </a:prstGeom>
        </p:spPr>
        <p:txBody>
          <a:bodyPr lIns="93162" tIns="93162" rIns="93162" bIns="93162" anchor="ctr" anchorCtr="0">
            <a:noAutofit/>
          </a:bodyPr>
          <a:lstStyle/>
          <a:p>
            <a:pPr>
              <a:spcBef>
                <a:spcPts val="0"/>
              </a:spcBef>
            </a:pPr>
            <a:endParaRPr/>
          </a:p>
        </p:txBody>
      </p:sp>
      <p:sp>
        <p:nvSpPr>
          <p:cNvPr id="197" name="Shape 19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701041" y="4415790"/>
            <a:ext cx="5608319" cy="4183380"/>
          </a:xfrm>
          <a:prstGeom prst="rect">
            <a:avLst/>
          </a:prstGeom>
        </p:spPr>
        <p:txBody>
          <a:bodyPr lIns="93162" tIns="93162" rIns="93162" bIns="93162" anchor="ctr" anchorCtr="0">
            <a:noAutofit/>
          </a:bodyPr>
          <a:lstStyle/>
          <a:p>
            <a:pPr>
              <a:spcBef>
                <a:spcPts val="0"/>
              </a:spcBef>
            </a:pPr>
            <a:endParaRPr/>
          </a:p>
        </p:txBody>
      </p:sp>
      <p:sp>
        <p:nvSpPr>
          <p:cNvPr id="197" name="Shape 19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98" name="Shape 98"/>
          <p:cNvSpPr txBox="1">
            <a:spLocks noGrp="1"/>
          </p:cNvSpPr>
          <p:nvPr>
            <p:ph type="body" idx="1"/>
          </p:nvPr>
        </p:nvSpPr>
        <p:spPr>
          <a:xfrm>
            <a:off x="701041" y="4415790"/>
            <a:ext cx="5608319" cy="4183380"/>
          </a:xfrm>
          <a:prstGeom prst="rect">
            <a:avLst/>
          </a:prstGeom>
          <a:noFill/>
          <a:ln>
            <a:noFill/>
          </a:ln>
        </p:spPr>
        <p:txBody>
          <a:bodyPr lIns="93162" tIns="46568" rIns="93162" bIns="46568" anchor="t" anchorCtr="0">
            <a:noAutofit/>
          </a:bodyPr>
          <a:lstStyle/>
          <a:p>
            <a:pPr>
              <a:spcBef>
                <a:spcPts val="0"/>
              </a:spcBef>
            </a:pPr>
            <a:r>
              <a:rPr lang="en-US" dirty="0" smtClean="0"/>
              <a:t>NCAR Archives,</a:t>
            </a:r>
            <a:r>
              <a:rPr lang="en-US" baseline="0" dirty="0" smtClean="0"/>
              <a:t> communities, technologies, using ESGF</a:t>
            </a:r>
          </a:p>
          <a:p>
            <a:pPr>
              <a:spcBef>
                <a:spcPts val="0"/>
              </a:spcBef>
            </a:pPr>
            <a:r>
              <a:rPr lang="en-US" baseline="0" dirty="0" smtClean="0"/>
              <a:t>Publishing workflow changes (CESM model, post-processing storage, automated publication queue.)</a:t>
            </a:r>
          </a:p>
          <a:p>
            <a:pPr>
              <a:spcBef>
                <a:spcPts val="0"/>
              </a:spcBef>
            </a:pPr>
            <a:r>
              <a:rPr lang="en-US" baseline="0" dirty="0" smtClean="0"/>
              <a:t>Use and access barriers still a major issue for Climate Data</a:t>
            </a:r>
          </a:p>
          <a:p>
            <a:pPr>
              <a:spcBef>
                <a:spcPts val="0"/>
              </a:spcBef>
            </a:pPr>
            <a:r>
              <a:rPr lang="en-US" baseline="0" dirty="0" smtClean="0"/>
              <a:t>Requirements/ideas:  Scaling TDS, </a:t>
            </a:r>
          </a:p>
          <a:p>
            <a:pPr>
              <a:spcBef>
                <a:spcPts val="0"/>
              </a:spcBef>
            </a:pPr>
            <a:r>
              <a:rPr lang="en-US" baseline="0" dirty="0" smtClean="0"/>
              <a:t>Prioritization and coordinating of development, release roadmap, documentation, content controls and review?  (incentives for search)</a:t>
            </a:r>
            <a:endParaRPr dirty="0"/>
          </a:p>
        </p:txBody>
      </p:sp>
      <p:sp>
        <p:nvSpPr>
          <p:cNvPr id="99" name="Shape 99"/>
          <p:cNvSpPr txBox="1">
            <a:spLocks noGrp="1"/>
          </p:cNvSpPr>
          <p:nvPr>
            <p:ph type="sldNum" idx="12"/>
          </p:nvPr>
        </p:nvSpPr>
        <p:spPr>
          <a:xfrm>
            <a:off x="3970937" y="8829967"/>
            <a:ext cx="3037839" cy="464820"/>
          </a:xfrm>
          <a:prstGeom prst="rect">
            <a:avLst/>
          </a:prstGeom>
          <a:noFill/>
          <a:ln>
            <a:noFill/>
          </a:ln>
        </p:spPr>
        <p:txBody>
          <a:bodyPr lIns="93162" tIns="46568" rIns="93162" bIns="46568" anchor="b" anchorCtr="0">
            <a:noAutofit/>
          </a:bodyPr>
          <a:lstStyle/>
          <a:p>
            <a:pPr>
              <a:spcBef>
                <a:spcPts val="0"/>
              </a:spcBef>
              <a:buSzPct val="25000"/>
            </a:pPr>
            <a:r>
              <a:rPr 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Downloads, CMIP5, search </a:t>
            </a:r>
            <a:r>
              <a:rPr lang="en-US" dirty="0" err="1" smtClean="0"/>
              <a:t>wordle</a:t>
            </a:r>
            <a:r>
              <a:rPr lang="en-US" dirty="0" smtClean="0"/>
              <a:t>, note</a:t>
            </a:r>
            <a:r>
              <a:rPr lang="en-US" baseline="0" dirty="0" smtClean="0"/>
              <a:t> need for metrics aggregation.</a:t>
            </a:r>
          </a:p>
          <a:p>
            <a:r>
              <a:rPr lang="en-US" baseline="0" dirty="0" smtClean="0"/>
              <a:t>Federation with GCMD, TR Web of Knowledge, WMO-WIS via OAI-PMH.</a:t>
            </a:r>
          </a:p>
          <a:p>
            <a:r>
              <a:rPr lang="en-US" baseline="0" dirty="0" smtClean="0"/>
              <a:t>Show expected Growth and need for </a:t>
            </a:r>
            <a:r>
              <a:rPr lang="en-US" baseline="0" dirty="0" err="1" smtClean="0"/>
              <a:t>subsetting</a:t>
            </a:r>
            <a:r>
              <a:rPr lang="en-US" baseline="0" dirty="0" smtClean="0"/>
              <a:t>, server side solutions.</a:t>
            </a:r>
          </a:p>
          <a:p>
            <a:pPr defTabSz="931774" eaLnBrk="1" fontAlgn="auto" hangingPunct="1">
              <a:spcBef>
                <a:spcPts val="0"/>
              </a:spcBef>
              <a:spcAft>
                <a:spcPts val="0"/>
              </a:spcAft>
              <a:defRPr/>
            </a:pPr>
            <a:r>
              <a:rPr lang="en-US" baseline="0" dirty="0" smtClean="0">
                <a:solidFill>
                  <a:srgbClr val="FF0000"/>
                </a:solidFill>
              </a:rPr>
              <a:t>-</a:t>
            </a:r>
            <a:r>
              <a:rPr lang="en-US" baseline="0" dirty="0" err="1" smtClean="0">
                <a:solidFill>
                  <a:srgbClr val="FF0000"/>
                </a:solidFill>
              </a:rPr>
              <a:t>Subsetting</a:t>
            </a:r>
            <a:r>
              <a:rPr lang="en-US" baseline="0" dirty="0" smtClean="0">
                <a:solidFill>
                  <a:srgbClr val="FF0000"/>
                </a:solidFill>
              </a:rPr>
              <a:t> services have proven to be very popular with the RDA user community,  typically reducing required download volumes by at least an order of magnitude.</a:t>
            </a:r>
          </a:p>
          <a:p>
            <a:endParaRPr lang="en-US" baseline="0" dirty="0" smtClean="0"/>
          </a:p>
          <a:p>
            <a:endParaRPr lang="en-US" baseline="0" dirty="0" smtClean="0"/>
          </a:p>
          <a:p>
            <a:r>
              <a:rPr lang="en-US" baseline="0" dirty="0" smtClean="0"/>
              <a:t>CMIP5 use/growth (TDS access)</a:t>
            </a:r>
          </a:p>
          <a:p>
            <a:r>
              <a:rPr lang="en-US" baseline="0" dirty="0" smtClean="0"/>
              <a:t>Add variable popularity (for CMIP5)</a:t>
            </a:r>
            <a:r>
              <a:rPr lang="en-US" baseline="0" dirty="0" smtClean="0"/>
              <a:t>?</a:t>
            </a:r>
          </a:p>
          <a:p>
            <a:endParaRPr lang="en-US" baseline="0" dirty="0" smtClean="0"/>
          </a:p>
          <a:p>
            <a:r>
              <a:rPr lang="en-US" baseline="0" dirty="0" smtClean="0"/>
              <a:t>Show CMIP5 data…</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42B0D66-6C7A-4A9D-8C42-7155D9980AD5}" type="slidenum">
              <a:rPr lang="en-US" smtClean="0">
                <a:solidFill>
                  <a:prstClr val="black"/>
                </a:solidFill>
                <a:latin typeface="Calibri"/>
              </a:rPr>
              <a:pPr/>
              <a:t>14</a:t>
            </a:fld>
            <a:endParaRPr lang="en-US">
              <a:solidFill>
                <a:prstClr val="black"/>
              </a:solidFill>
              <a:latin typeface="Calibri"/>
            </a:endParaRPr>
          </a:p>
        </p:txBody>
      </p:sp>
    </p:spTree>
    <p:extLst>
      <p:ext uri="{BB962C8B-B14F-4D97-AF65-F5344CB8AC3E}">
        <p14:creationId xmlns:p14="http://schemas.microsoft.com/office/powerpoint/2010/main" val="777538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53FEDA6D-A109-48A4-964C-C5C23591701D}" type="slidenum">
              <a:rPr lang="en-US" smtClean="0">
                <a:solidFill>
                  <a:prstClr val="black"/>
                </a:solidFill>
                <a:latin typeface="Calibri"/>
              </a:rPr>
              <a:pPr/>
              <a:t>15</a:t>
            </a:fld>
            <a:endParaRPr lang="en-US">
              <a:solidFill>
                <a:prstClr val="black"/>
              </a:solidFill>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42B0D66-6C7A-4A9D-8C42-7155D9980AD5}" type="slidenum">
              <a:rPr lang="en-US" smtClean="0">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265058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2B0D66-6C7A-4A9D-8C42-7155D9980AD5}" type="slidenum">
              <a:rPr lang="en-US" smtClean="0"/>
              <a:t>17</a:t>
            </a:fld>
            <a:endParaRPr lang="en-US"/>
          </a:p>
        </p:txBody>
      </p:sp>
    </p:spTree>
    <p:extLst>
      <p:ext uri="{BB962C8B-B14F-4D97-AF65-F5344CB8AC3E}">
        <p14:creationId xmlns:p14="http://schemas.microsoft.com/office/powerpoint/2010/main" val="265058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42B0D66-6C7A-4A9D-8C42-7155D9980AD5}"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265058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Metrics</a:t>
            </a:r>
            <a:r>
              <a:rPr lang="en-US" baseline="0" dirty="0" smtClean="0"/>
              <a:t> are valuable.</a:t>
            </a:r>
          </a:p>
          <a:p>
            <a:r>
              <a:rPr lang="en-US" baseline="0" dirty="0" smtClean="0"/>
              <a:t>Stakeholder input is still critical to guide priorities.</a:t>
            </a:r>
          </a:p>
          <a:p>
            <a:r>
              <a:rPr lang="en-US" baseline="0" dirty="0" smtClean="0"/>
              <a:t>Metrics can help validate if feature/change was worth it.</a:t>
            </a:r>
          </a:p>
        </p:txBody>
      </p:sp>
      <p:sp>
        <p:nvSpPr>
          <p:cNvPr id="4" name="Slide Number Placeholder 3"/>
          <p:cNvSpPr>
            <a:spLocks noGrp="1"/>
          </p:cNvSpPr>
          <p:nvPr>
            <p:ph type="sldNum" sz="quarter" idx="10"/>
          </p:nvPr>
        </p:nvSpPr>
        <p:spPr/>
        <p:txBody>
          <a:bodyPr/>
          <a:lstStyle/>
          <a:p>
            <a:fld id="{D42B0D66-6C7A-4A9D-8C42-7155D9980AD5}" type="slidenum">
              <a:rPr lang="en-US" smtClean="0"/>
              <a:t>19</a:t>
            </a:fld>
            <a:endParaRPr lang="en-US"/>
          </a:p>
        </p:txBody>
      </p:sp>
    </p:spTree>
    <p:extLst>
      <p:ext uri="{BB962C8B-B14F-4D97-AF65-F5344CB8AC3E}">
        <p14:creationId xmlns:p14="http://schemas.microsoft.com/office/powerpoint/2010/main" val="265058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BDEF4C-C405-4CBF-9892-5AF23A1FE209}" type="slidenum">
              <a:rPr lang="en-US" smtClean="0"/>
              <a:pPr>
                <a:defRPr/>
              </a:pPr>
              <a:t>22</a:t>
            </a:fld>
            <a:endParaRPr lang="en-US"/>
          </a:p>
        </p:txBody>
      </p:sp>
    </p:spTree>
    <p:extLst>
      <p:ext uri="{BB962C8B-B14F-4D97-AF65-F5344CB8AC3E}">
        <p14:creationId xmlns:p14="http://schemas.microsoft.com/office/powerpoint/2010/main" val="667594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Starting with some background and perspective.</a:t>
            </a:r>
          </a:p>
          <a:p>
            <a:endParaRPr lang="en-US" baseline="0" dirty="0" smtClean="0"/>
          </a:p>
          <a:p>
            <a:r>
              <a:rPr lang="en-US" baseline="0" dirty="0" smtClean="0"/>
              <a:t>NCAR CISL data archives (note NCAR has other archives, MLSO, EOL, etc.)</a:t>
            </a:r>
          </a:p>
          <a:p>
            <a:endParaRPr lang="en-US" baseline="0" dirty="0" smtClean="0"/>
          </a:p>
          <a:p>
            <a:r>
              <a:rPr lang="en-US" baseline="0" dirty="0" smtClean="0"/>
              <a:t>On the left is ACADIS which serves a community of arctic researchers which are primarily small projects with modest if any resources for data management.</a:t>
            </a:r>
          </a:p>
          <a:p>
            <a:pPr defTabSz="931774" eaLnBrk="1" fontAlgn="auto" hangingPunct="1">
              <a:spcBef>
                <a:spcPts val="0"/>
              </a:spcBef>
              <a:spcAft>
                <a:spcPts val="0"/>
              </a:spcAft>
              <a:defRPr/>
            </a:pPr>
            <a:r>
              <a:rPr lang="en-US" baseline="0" dirty="0" smtClean="0"/>
              <a:t>Middle is ESG-NCAR, which primarily addresses the needs of large, organized science, or the “so called Big Head” of science which typically has good funding and sound management for data handling.</a:t>
            </a:r>
          </a:p>
          <a:p>
            <a:r>
              <a:rPr lang="en-US" baseline="0" dirty="0" smtClean="0"/>
              <a:t>On the right is the RDA which is an actively curated, heterogeneous collection of reference datasets </a:t>
            </a:r>
            <a:r>
              <a:rPr lang="en-US" dirty="0">
                <a:latin typeface="+mn-lt"/>
              </a:rPr>
              <a:t>that support scientific studies in climate, weather, Earth System modeling, and increasingly, other related sciences.</a:t>
            </a:r>
            <a:r>
              <a:rPr lang="en-US" dirty="0" smtClean="0">
                <a:effectLst/>
              </a:rPr>
              <a:t> </a:t>
            </a:r>
            <a:endParaRPr lang="en-US" baseline="0" dirty="0" smtClean="0"/>
          </a:p>
        </p:txBody>
      </p:sp>
      <p:sp>
        <p:nvSpPr>
          <p:cNvPr id="4" name="Slide Number Placeholder 3"/>
          <p:cNvSpPr>
            <a:spLocks noGrp="1"/>
          </p:cNvSpPr>
          <p:nvPr>
            <p:ph type="sldNum" sz="quarter" idx="10"/>
          </p:nvPr>
        </p:nvSpPr>
        <p:spPr/>
        <p:txBody>
          <a:bodyPr/>
          <a:lstStyle/>
          <a:p>
            <a:fld id="{53FEDA6D-A109-48A4-964C-C5C23591701D}" type="slidenum">
              <a:rPr lang="en-US" smtClean="0">
                <a:solidFill>
                  <a:prstClr val="black"/>
                </a:solidFill>
                <a:latin typeface="Calibri"/>
              </a:rPr>
              <a:pPr/>
              <a:t>2</a:t>
            </a:fld>
            <a:endParaRPr lang="en-US">
              <a:solidFill>
                <a:prstClr val="black"/>
              </a:solidFill>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Downloads, CMIP5, search </a:t>
            </a:r>
            <a:r>
              <a:rPr lang="en-US" dirty="0" err="1" smtClean="0"/>
              <a:t>wordle</a:t>
            </a:r>
            <a:r>
              <a:rPr lang="en-US" dirty="0" smtClean="0"/>
              <a:t>, note</a:t>
            </a:r>
            <a:r>
              <a:rPr lang="en-US" baseline="0" dirty="0" smtClean="0"/>
              <a:t> need for metrics aggregation.</a:t>
            </a:r>
          </a:p>
          <a:p>
            <a:r>
              <a:rPr lang="en-US" baseline="0" dirty="0" smtClean="0"/>
              <a:t>Federation with GCMD, TR Web of Knowledge, WMO-WIS via OAI-PMH.</a:t>
            </a:r>
          </a:p>
          <a:p>
            <a:r>
              <a:rPr lang="en-US" baseline="0" dirty="0" smtClean="0"/>
              <a:t>Show expected Growth </a:t>
            </a:r>
            <a:r>
              <a:rPr lang="en-US" baseline="0" dirty="0" smtClean="0"/>
              <a:t>(5X = 0.5PB/month from ESG &amp; ESGF) and </a:t>
            </a:r>
            <a:r>
              <a:rPr lang="en-US" baseline="0" dirty="0" smtClean="0"/>
              <a:t>need for </a:t>
            </a:r>
            <a:r>
              <a:rPr lang="en-US" baseline="0" dirty="0" smtClean="0"/>
              <a:t>sub-setting</a:t>
            </a:r>
            <a:r>
              <a:rPr lang="en-US" baseline="0" dirty="0" smtClean="0"/>
              <a:t>, server side solutions.</a:t>
            </a:r>
          </a:p>
          <a:p>
            <a:pPr defTabSz="931774" eaLnBrk="1" fontAlgn="auto" hangingPunct="1">
              <a:spcBef>
                <a:spcPts val="0"/>
              </a:spcBef>
              <a:spcAft>
                <a:spcPts val="0"/>
              </a:spcAft>
              <a:defRPr/>
            </a:pPr>
            <a:r>
              <a:rPr lang="en-US" baseline="0" dirty="0" smtClean="0">
                <a:solidFill>
                  <a:srgbClr val="FF0000"/>
                </a:solidFill>
              </a:rPr>
              <a:t>-</a:t>
            </a:r>
            <a:r>
              <a:rPr lang="en-US" baseline="0" dirty="0" smtClean="0">
                <a:solidFill>
                  <a:srgbClr val="FF0000"/>
                </a:solidFill>
              </a:rPr>
              <a:t>Sub-setting </a:t>
            </a:r>
            <a:r>
              <a:rPr lang="en-US" baseline="0" dirty="0" smtClean="0">
                <a:solidFill>
                  <a:srgbClr val="FF0000"/>
                </a:solidFill>
              </a:rPr>
              <a:t>services have proven to be very popular with the RDA user community,  typically reducing required download volumes by at least an order of </a:t>
            </a:r>
            <a:r>
              <a:rPr lang="en-US" baseline="0" dirty="0" smtClean="0">
                <a:solidFill>
                  <a:srgbClr val="FF0000"/>
                </a:solidFill>
              </a:rPr>
              <a:t>magnitude.</a:t>
            </a:r>
            <a:endParaRPr lang="en-US" baseline="0" dirty="0" smtClean="0"/>
          </a:p>
          <a:p>
            <a:endParaRPr lang="en-US" baseline="0" dirty="0" smtClean="0"/>
          </a:p>
          <a:p>
            <a:r>
              <a:rPr lang="en-US" baseline="0" dirty="0" smtClean="0"/>
              <a:t>CMIP5 use/growth (TDS access)</a:t>
            </a:r>
          </a:p>
          <a:p>
            <a:r>
              <a:rPr lang="en-US" baseline="0" dirty="0" smtClean="0"/>
              <a:t>Add variable popularity (for CMIP5)</a:t>
            </a:r>
            <a:r>
              <a:rPr lang="en-US" baseline="0" dirty="0" smtClean="0"/>
              <a:t>?</a:t>
            </a:r>
          </a:p>
          <a:p>
            <a:endParaRPr lang="en-US" baseline="0" dirty="0" smtClean="0"/>
          </a:p>
          <a:p>
            <a:r>
              <a:rPr lang="en-US" baseline="0" dirty="0" smtClean="0"/>
              <a:t>Show CMIP5 data…</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42B0D66-6C7A-4A9D-8C42-7155D9980AD5}"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777538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These are problem many of us a data managers and data systems engineers are well acquainted with.</a:t>
            </a:r>
          </a:p>
          <a:p>
            <a:r>
              <a:rPr lang="en-US" baseline="0" dirty="0" smtClean="0"/>
              <a:t>Further there have been recent publications raising these concerns, especially as new communities including citizen scientists are increasingly seeking climate related data.</a:t>
            </a:r>
          </a:p>
          <a:p>
            <a:r>
              <a:rPr lang="en-US" baseline="0" dirty="0" smtClean="0"/>
              <a:t>For example, a recent article in IEEE </a:t>
            </a:r>
            <a:r>
              <a:rPr lang="en-US" baseline="0" dirty="0" err="1" smtClean="0"/>
              <a:t>Earthzine</a:t>
            </a:r>
            <a:r>
              <a:rPr lang="en-US" baseline="0" dirty="0" smtClean="0"/>
              <a:t> by Ruud and Edwards calls out these very issues.</a:t>
            </a:r>
            <a:endParaRPr lang="en-US" baseline="0" dirty="0"/>
          </a:p>
          <a:p>
            <a:r>
              <a:rPr lang="en-US" baseline="0" dirty="0" smtClean="0"/>
              <a:t>I believe, we’ve been a bit distracted from these data use issues as we’ve worked on the challenges of processing, moving and managing these large data collections.</a:t>
            </a:r>
          </a:p>
        </p:txBody>
      </p:sp>
      <p:sp>
        <p:nvSpPr>
          <p:cNvPr id="4" name="Slide Number Placeholder 3"/>
          <p:cNvSpPr>
            <a:spLocks noGrp="1"/>
          </p:cNvSpPr>
          <p:nvPr>
            <p:ph type="sldNum" sz="quarter" idx="10"/>
          </p:nvPr>
        </p:nvSpPr>
        <p:spPr/>
        <p:txBody>
          <a:bodyPr/>
          <a:lstStyle/>
          <a:p>
            <a:fld id="{D42B0D66-6C7A-4A9D-8C42-7155D9980AD5}"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265058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big challenge of “Big Data” is providing ways</a:t>
            </a:r>
            <a:r>
              <a:rPr lang="en-US" baseline="0" dirty="0" smtClean="0"/>
              <a:t> for data consumers to efficiently obtain the data needed to impart scientific knowledge and ultimately generate scientific wisdom.</a:t>
            </a:r>
          </a:p>
          <a:p>
            <a:endParaRPr lang="en-US" baseline="0" dirty="0" smtClean="0"/>
          </a:p>
          <a:p>
            <a:r>
              <a:rPr lang="en-US" dirty="0" smtClean="0"/>
              <a:t>In a simple sense,</a:t>
            </a:r>
            <a:r>
              <a:rPr lang="en-US" baseline="0" dirty="0" smtClean="0"/>
              <a:t> </a:t>
            </a:r>
            <a:r>
              <a:rPr lang="en-US" dirty="0" smtClean="0"/>
              <a:t>data publishing is</a:t>
            </a:r>
            <a:r>
              <a:rPr lang="en-US" baseline="0" dirty="0" smtClean="0"/>
              <a:t> an early step in the process leading to data evaluation, analysis which ultimately leads to scientific </a:t>
            </a:r>
            <a:r>
              <a:rPr lang="en-US" baseline="0" dirty="0" smtClean="0"/>
              <a:t>knowledge, action </a:t>
            </a:r>
            <a:r>
              <a:rPr lang="en-US" baseline="0" dirty="0" smtClean="0"/>
              <a:t>and </a:t>
            </a:r>
            <a:r>
              <a:rPr lang="en-US" baseline="0" dirty="0" smtClean="0"/>
              <a:t>ultimately wisdom</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53FEDA6D-A109-48A4-964C-C5C23591701D}" type="slidenum">
              <a:rPr lang="en-US" smtClean="0">
                <a:solidFill>
                  <a:prstClr val="black"/>
                </a:solidFill>
                <a:latin typeface="Calibri"/>
              </a:rPr>
              <a:pPr/>
              <a:t>5</a:t>
            </a:fld>
            <a:endParaRPr lang="en-US">
              <a:solidFill>
                <a:prstClr val="black"/>
              </a:solidFill>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big challenge of “Big Data” is providing ways</a:t>
            </a:r>
            <a:r>
              <a:rPr lang="en-US" baseline="0" dirty="0" smtClean="0"/>
              <a:t> for data consumers to efficiently obtain the data needed to impart scientific knowledge and ultimately generate scientific wisdom.</a:t>
            </a:r>
          </a:p>
          <a:p>
            <a:endParaRPr lang="en-US" baseline="0" dirty="0" smtClean="0"/>
          </a:p>
          <a:p>
            <a:r>
              <a:rPr lang="en-US" dirty="0" smtClean="0"/>
              <a:t>As a community of data managers and distributors,</a:t>
            </a:r>
            <a:r>
              <a:rPr lang="en-US" baseline="0" dirty="0" smtClean="0"/>
              <a:t> we’ve made good improvements on discovery.</a:t>
            </a:r>
          </a:p>
          <a:p>
            <a:r>
              <a:rPr lang="en-US" baseline="0" dirty="0" smtClean="0"/>
              <a:t>Data evaluation for suitability and access is still a great challenge.</a:t>
            </a:r>
          </a:p>
          <a:p>
            <a:r>
              <a:rPr lang="en-US" baseline="0" dirty="0" smtClean="0"/>
              <a:t>Workflows provide little guidance to users.  </a:t>
            </a:r>
            <a:endParaRPr lang="en-US" baseline="0" dirty="0" smtClean="0"/>
          </a:p>
          <a:p>
            <a:r>
              <a:rPr lang="en-US" baseline="0" dirty="0" smtClean="0"/>
              <a:t>Current </a:t>
            </a:r>
            <a:r>
              <a:rPr lang="en-US" baseline="0" dirty="0" smtClean="0"/>
              <a:t>improvements include projects like NCAR’s Climate Data Guide and </a:t>
            </a:r>
            <a:r>
              <a:rPr lang="en-US" baseline="0" dirty="0" smtClean="0"/>
              <a:t>EU </a:t>
            </a:r>
            <a:r>
              <a:rPr lang="en-US" baseline="0" dirty="0" err="1" smtClean="0"/>
              <a:t>CHARMe</a:t>
            </a:r>
            <a:r>
              <a:rPr lang="en-US" baseline="0" dirty="0" smtClean="0"/>
              <a:t> Project</a:t>
            </a:r>
            <a:endParaRPr lang="en-US" baseline="0" dirty="0" smtClean="0"/>
          </a:p>
        </p:txBody>
      </p:sp>
      <p:sp>
        <p:nvSpPr>
          <p:cNvPr id="4" name="Slide Number Placeholder 3"/>
          <p:cNvSpPr>
            <a:spLocks noGrp="1"/>
          </p:cNvSpPr>
          <p:nvPr>
            <p:ph type="sldNum" sz="quarter" idx="10"/>
          </p:nvPr>
        </p:nvSpPr>
        <p:spPr/>
        <p:txBody>
          <a:bodyPr/>
          <a:lstStyle/>
          <a:p>
            <a:fld id="{53FEDA6D-A109-48A4-964C-C5C23591701D}" type="slidenum">
              <a:rPr lang="en-US" smtClean="0">
                <a:solidFill>
                  <a:prstClr val="black"/>
                </a:solidFill>
                <a:latin typeface="Calibri"/>
              </a:rPr>
              <a:pPr/>
              <a:t>6</a:t>
            </a:fld>
            <a:endParaRPr lang="en-US">
              <a:solidFill>
                <a:prstClr val="black"/>
              </a:solidFill>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53FEDA6D-A109-48A4-964C-C5C23591701D}" type="slidenum">
              <a:rPr lang="en-US" smtClean="0">
                <a:solidFill>
                  <a:prstClr val="black"/>
                </a:solidFill>
                <a:latin typeface="Calibri"/>
              </a:rPr>
              <a:pPr/>
              <a:t>7</a:t>
            </a:fld>
            <a:endParaRPr lang="en-US">
              <a:solidFill>
                <a:prstClr val="black"/>
              </a:solidFill>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Add quote from </a:t>
            </a:r>
            <a:r>
              <a:rPr lang="en-US" baseline="0" dirty="0" err="1" smtClean="0"/>
              <a:t>earthzine</a:t>
            </a:r>
            <a:r>
              <a:rPr lang="en-US" baseline="0" dirty="0" smtClean="0"/>
              <a:t> article?</a:t>
            </a:r>
            <a:endParaRPr lang="en-US" baseline="0" dirty="0" smtClean="0"/>
          </a:p>
        </p:txBody>
      </p:sp>
      <p:sp>
        <p:nvSpPr>
          <p:cNvPr id="4" name="Slide Number Placeholder 3"/>
          <p:cNvSpPr>
            <a:spLocks noGrp="1"/>
          </p:cNvSpPr>
          <p:nvPr>
            <p:ph type="sldNum" sz="quarter" idx="10"/>
          </p:nvPr>
        </p:nvSpPr>
        <p:spPr/>
        <p:txBody>
          <a:bodyPr/>
          <a:lstStyle/>
          <a:p>
            <a:fld id="{D42B0D66-6C7A-4A9D-8C42-7155D9980AD5}"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265058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Open Data (</a:t>
            </a:r>
            <a:r>
              <a:rPr lang="en-US" dirty="0" err="1" smtClean="0"/>
              <a:t>ie</a:t>
            </a:r>
            <a:r>
              <a:rPr lang="en-US" dirty="0" smtClean="0"/>
              <a:t>. No login for access</a:t>
            </a:r>
            <a:r>
              <a:rPr lang="en-US" baseline="0" dirty="0" smtClean="0"/>
              <a:t>) an option?  Can ESGF better support open/free data?</a:t>
            </a:r>
          </a:p>
          <a:p>
            <a:r>
              <a:rPr lang="en-US" baseline="0" dirty="0" smtClean="0"/>
              <a:t>Some interesting work at NCAR, with a promising 80% reduction in file size w/ minimal (or no) workflow tool impact under way, note “Pepsi” challenge.</a:t>
            </a:r>
          </a:p>
          <a:p>
            <a:r>
              <a:rPr lang="en-US" baseline="0" dirty="0" smtClean="0"/>
              <a:t>Can we improve the experience for expert and non-expect climate data consumers?  Again, projects like </a:t>
            </a:r>
            <a:r>
              <a:rPr lang="en-US" baseline="0" dirty="0" err="1" smtClean="0"/>
              <a:t>CHARMe</a:t>
            </a:r>
            <a:r>
              <a:rPr lang="en-US" baseline="0" dirty="0" smtClean="0"/>
              <a:t> and Climate Data Guide are showing promise.</a:t>
            </a:r>
          </a:p>
          <a:p>
            <a:r>
              <a:rPr lang="en-US" baseline="0" dirty="0" smtClean="0"/>
              <a:t>We all share come common pain points in the data production workflow, can we share more and leverage tools such as the Apache OODT?</a:t>
            </a:r>
          </a:p>
          <a:p>
            <a:r>
              <a:rPr lang="en-US" baseline="0" dirty="0" smtClean="0"/>
              <a:t>Good strides have been made regarding governance, how can we best utilize these structures to swiftly advance the infrastructure?</a:t>
            </a:r>
          </a:p>
          <a:p>
            <a:r>
              <a:rPr lang="en-US" baseline="0" dirty="0" smtClean="0"/>
              <a:t>Do we need a governance model around the data and metadata itself?</a:t>
            </a:r>
            <a:endParaRPr lang="en-US" dirty="0" smtClean="0"/>
          </a:p>
          <a:p>
            <a:endParaRPr lang="en-US" dirty="0" smtClean="0"/>
          </a:p>
          <a:p>
            <a:r>
              <a:rPr lang="en-US" dirty="0" smtClean="0"/>
              <a:t>Add CESM Large Ensemble Link here…</a:t>
            </a:r>
            <a:endParaRPr lang="en-US" dirty="0"/>
          </a:p>
        </p:txBody>
      </p:sp>
      <p:sp>
        <p:nvSpPr>
          <p:cNvPr id="4" name="Slide Number Placeholder 3"/>
          <p:cNvSpPr>
            <a:spLocks noGrp="1"/>
          </p:cNvSpPr>
          <p:nvPr>
            <p:ph type="sldNum" sz="quarter" idx="10"/>
          </p:nvPr>
        </p:nvSpPr>
        <p:spPr/>
        <p:txBody>
          <a:bodyPr/>
          <a:lstStyle/>
          <a:p>
            <a:fld id="{D42B0D66-6C7A-4A9D-8C42-7155D9980AD5}" type="slidenum">
              <a:rPr lang="en-US" smtClean="0"/>
              <a:t>9</a:t>
            </a:fld>
            <a:endParaRPr lang="en-US"/>
          </a:p>
        </p:txBody>
      </p:sp>
    </p:spTree>
    <p:extLst>
      <p:ext uri="{BB962C8B-B14F-4D97-AF65-F5344CB8AC3E}">
        <p14:creationId xmlns:p14="http://schemas.microsoft.com/office/powerpoint/2010/main" val="265058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86593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956F88A-50F2-40BD-9773-7C2A8A866491}" type="datetimeFigureOut">
              <a:rPr lang="en-US" smtClean="0"/>
              <a:t>12/3/14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AE472DD-C09C-43CF-9455-950B5AE54954}" type="slidenum">
              <a:rPr lang="en-US" smtClean="0"/>
              <a:t>‹#›</a:t>
            </a:fld>
            <a:endParaRPr lang="en-US" dirty="0"/>
          </a:p>
        </p:txBody>
      </p:sp>
    </p:spTree>
    <p:extLst>
      <p:ext uri="{BB962C8B-B14F-4D97-AF65-F5344CB8AC3E}">
        <p14:creationId xmlns:p14="http://schemas.microsoft.com/office/powerpoint/2010/main" val="24758674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2.png"/><Relationship Id="rId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p:cNvSpPr>
          <p:nvPr/>
        </p:nvSpPr>
        <p:spPr bwMode="auto">
          <a:xfrm>
            <a:off x="0" y="64770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r>
              <a:rPr lang="en-US" sz="1400" dirty="0" smtClean="0">
                <a:solidFill>
                  <a:schemeClr val="tx1"/>
                </a:solidFill>
                <a:latin typeface="Calibri" charset="0"/>
                <a:ea typeface="ＭＳ Ｐゴシック" charset="0"/>
                <a:cs typeface="ＭＳ Ｐゴシック" charset="0"/>
                <a:sym typeface="Calibri" charset="0"/>
              </a:rPr>
              <a:t>Annual</a:t>
            </a:r>
            <a:r>
              <a:rPr lang="en-US" sz="1400" baseline="0" dirty="0" smtClean="0">
                <a:solidFill>
                  <a:schemeClr val="tx1"/>
                </a:solidFill>
                <a:latin typeface="Calibri" charset="0"/>
                <a:ea typeface="ＭＳ Ｐゴシック" charset="0"/>
                <a:cs typeface="ＭＳ Ｐゴシック" charset="0"/>
                <a:sym typeface="Calibri" charset="0"/>
              </a:rPr>
              <a:t> </a:t>
            </a:r>
            <a:r>
              <a:rPr lang="en-US" sz="1400" dirty="0" smtClean="0">
                <a:solidFill>
                  <a:schemeClr val="tx1"/>
                </a:solidFill>
                <a:latin typeface="Calibri" charset="0"/>
                <a:ea typeface="ＭＳ Ｐゴシック" charset="0"/>
                <a:cs typeface="ＭＳ Ｐゴシック" charset="0"/>
                <a:sym typeface="Calibri" charset="0"/>
              </a:rPr>
              <a:t>ESGF &amp; UV-CDAT F2F</a:t>
            </a:r>
            <a:r>
              <a:rPr lang="en-US" sz="1400" baseline="0" dirty="0" smtClean="0">
                <a:solidFill>
                  <a:schemeClr val="tx1"/>
                </a:solidFill>
                <a:latin typeface="Calibri" charset="0"/>
                <a:ea typeface="ＭＳ Ｐゴシック" charset="0"/>
                <a:cs typeface="ＭＳ Ｐゴシック" charset="0"/>
                <a:sym typeface="Calibri" charset="0"/>
              </a:rPr>
              <a:t> Conference, Dec 9 – 11, 2014</a:t>
            </a:r>
            <a:r>
              <a:rPr lang="en-US" sz="1400" dirty="0" smtClean="0">
                <a:solidFill>
                  <a:schemeClr val="tx1"/>
                </a:solidFill>
                <a:latin typeface="Calibri" charset="0"/>
                <a:ea typeface="ＭＳ Ｐゴシック" charset="0"/>
                <a:cs typeface="ＭＳ Ｐゴシック" charset="0"/>
                <a:sym typeface="Calibri" charset="0"/>
              </a:rPr>
              <a:t> </a:t>
            </a:r>
            <a:endParaRPr lang="en-US" sz="1400" dirty="0">
              <a:solidFill>
                <a:schemeClr val="tx1"/>
              </a:solidFill>
              <a:latin typeface="Calibri" charset="0"/>
              <a:ea typeface="ＭＳ Ｐゴシック" charset="0"/>
              <a:cs typeface="ＭＳ Ｐゴシック" charset="0"/>
              <a:sym typeface="Calibri" charset="0"/>
            </a:endParaRPr>
          </a:p>
        </p:txBody>
      </p:sp>
      <p:pic>
        <p:nvPicPr>
          <p:cNvPr id="102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4671" y="6477000"/>
            <a:ext cx="294680" cy="29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02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477000"/>
            <a:ext cx="1074911" cy="29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81270656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Lst>
  <p:transition xmlns:p14="http://schemas.microsoft.com/office/powerpoint/2010/mai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9pPr>
    </p:titleStyle>
    <p:bodyStyle>
      <a:lvl1pPr marL="625056"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1pPr>
      <a:lvl2pPr marL="937584"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2pPr>
      <a:lvl3pPr marL="1250112"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3pPr>
      <a:lvl4pPr marL="1562640"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4pPr>
      <a:lvl5pPr marL="1875168"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5pPr>
      <a:lvl6pPr marL="2196625"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6pPr>
      <a:lvl7pPr marL="2518082"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7pPr>
      <a:lvl8pPr marL="2839540"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8pPr>
      <a:lvl9pPr marL="3160997"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14350"/>
            <a:ext cx="7772400" cy="2686050"/>
          </a:xfrm>
        </p:spPr>
        <p:txBody>
          <a:bodyPr>
            <a:normAutofit fontScale="90000"/>
          </a:bodyPr>
          <a:lstStyle/>
          <a:p>
            <a:pPr algn="l"/>
            <a:r>
              <a:rPr lang="en-US" sz="5300" dirty="0" smtClean="0"/>
              <a:t>NCAR Data Center Requirements: </a:t>
            </a:r>
            <a:br>
              <a:rPr lang="en-US" sz="5300" dirty="0" smtClean="0"/>
            </a:br>
            <a:r>
              <a:rPr lang="en-US" sz="5300" dirty="0"/>
              <a:t/>
            </a:r>
            <a:br>
              <a:rPr lang="en-US" sz="5300" dirty="0"/>
            </a:br>
            <a:r>
              <a:rPr lang="en-US" sz="3600" dirty="0" smtClean="0"/>
              <a:t>Reducing Barriers to Community Data Use</a:t>
            </a:r>
            <a:endParaRPr lang="en-US" sz="3600" dirty="0"/>
          </a:p>
        </p:txBody>
      </p:sp>
      <p:sp>
        <p:nvSpPr>
          <p:cNvPr id="3" name="Subtitle 2"/>
          <p:cNvSpPr>
            <a:spLocks noGrp="1"/>
          </p:cNvSpPr>
          <p:nvPr>
            <p:ph type="subTitle" idx="1"/>
          </p:nvPr>
        </p:nvSpPr>
        <p:spPr>
          <a:xfrm>
            <a:off x="914400" y="4267200"/>
            <a:ext cx="7620000" cy="1371600"/>
          </a:xfrm>
        </p:spPr>
        <p:txBody>
          <a:bodyPr>
            <a:normAutofit/>
          </a:bodyPr>
          <a:lstStyle/>
          <a:p>
            <a:pPr algn="r"/>
            <a:r>
              <a:rPr lang="en-US" sz="2800" dirty="0" smtClean="0"/>
              <a:t>2014 ESGF/UV-CDAT </a:t>
            </a:r>
            <a:r>
              <a:rPr lang="en-US" sz="2800" dirty="0" smtClean="0"/>
              <a:t>F2F</a:t>
            </a:r>
          </a:p>
          <a:p>
            <a:pPr algn="r"/>
            <a:r>
              <a:rPr lang="en-US" sz="2800" dirty="0"/>
              <a:t>Eric </a:t>
            </a:r>
            <a:r>
              <a:rPr lang="en-US" sz="2800" dirty="0" smtClean="0"/>
              <a:t>Nienhouse (</a:t>
            </a:r>
            <a:r>
              <a:rPr lang="en-US" sz="2800" dirty="0"/>
              <a:t>NSF/NCAR)</a:t>
            </a:r>
          </a:p>
        </p:txBody>
      </p:sp>
    </p:spTree>
    <p:extLst>
      <p:ext uri="{BB962C8B-B14F-4D97-AF65-F5344CB8AC3E}">
        <p14:creationId xmlns:p14="http://schemas.microsoft.com/office/powerpoint/2010/main" val="158440946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ctrTitle"/>
          </p:nvPr>
        </p:nvSpPr>
        <p:spPr>
          <a:xfrm>
            <a:off x="685800" y="609600"/>
            <a:ext cx="7772400" cy="5486399"/>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dirty="0">
                <a:solidFill>
                  <a:schemeClr val="dk1"/>
                </a:solidFill>
                <a:latin typeface="Calibri"/>
                <a:ea typeface="Calibri"/>
                <a:cs typeface="Calibri"/>
                <a:sym typeface="Calibri"/>
              </a:rPr>
              <a:t>Thank you!</a:t>
            </a:r>
            <a:br>
              <a:rPr lang="en-US" sz="4400" b="0" i="0" u="none" strike="noStrike" cap="none" baseline="0" dirty="0">
                <a:solidFill>
                  <a:schemeClr val="dk1"/>
                </a:solidFill>
                <a:latin typeface="Calibri"/>
                <a:ea typeface="Calibri"/>
                <a:cs typeface="Calibri"/>
                <a:sym typeface="Calibri"/>
              </a:rPr>
            </a:br>
            <a:r>
              <a:rPr lang="en-US" sz="4400" b="0" i="0" u="none" strike="noStrike" cap="none" baseline="0" dirty="0">
                <a:solidFill>
                  <a:schemeClr val="dk1"/>
                </a:solidFill>
                <a:latin typeface="Calibri"/>
                <a:ea typeface="Calibri"/>
                <a:cs typeface="Calibri"/>
                <a:sym typeface="Calibri"/>
              </a:rPr>
              <a:t/>
            </a:r>
            <a:br>
              <a:rPr lang="en-US" sz="4400" b="0" i="0" u="none" strike="noStrike" cap="none" baseline="0" dirty="0">
                <a:solidFill>
                  <a:schemeClr val="dk1"/>
                </a:solidFill>
                <a:latin typeface="Calibri"/>
                <a:ea typeface="Calibri"/>
                <a:cs typeface="Calibri"/>
                <a:sym typeface="Calibri"/>
              </a:rPr>
            </a:br>
            <a:r>
              <a:rPr lang="en-US" sz="4400" b="0" i="0" u="none" strike="noStrike" cap="none" baseline="0" dirty="0" err="1">
                <a:solidFill>
                  <a:schemeClr val="dk1"/>
                </a:solidFill>
                <a:latin typeface="Calibri"/>
                <a:ea typeface="Calibri"/>
                <a:cs typeface="Calibri"/>
                <a:sym typeface="Calibri"/>
              </a:rPr>
              <a:t>ejn@</a:t>
            </a:r>
            <a:r>
              <a:rPr lang="en-US" sz="4400" b="0" i="0" u="none" strike="noStrike" cap="none" baseline="0" dirty="0" err="1" smtClean="0">
                <a:solidFill>
                  <a:schemeClr val="dk1"/>
                </a:solidFill>
                <a:latin typeface="Calibri"/>
                <a:ea typeface="Calibri"/>
                <a:cs typeface="Calibri"/>
                <a:sym typeface="Calibri"/>
              </a:rPr>
              <a:t>ucar.edu</a:t>
            </a:r>
            <a:endParaRPr lang="en-US" sz="44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3481538"/>
      </p:ext>
    </p:extLst>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ctrTitle"/>
          </p:nvPr>
        </p:nvSpPr>
        <p:spPr>
          <a:xfrm>
            <a:off x="685800" y="609600"/>
            <a:ext cx="7772400" cy="5486399"/>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dirty="0" smtClean="0">
                <a:solidFill>
                  <a:schemeClr val="dk1"/>
                </a:solidFill>
                <a:latin typeface="Calibri"/>
                <a:ea typeface="Calibri"/>
                <a:cs typeface="Calibri"/>
                <a:sym typeface="Calibri"/>
              </a:rPr>
              <a:t>Questions?</a:t>
            </a:r>
            <a:br>
              <a:rPr lang="en-US" sz="4400" b="0" i="0" u="none" strike="noStrike" cap="none" baseline="0" dirty="0" smtClean="0">
                <a:solidFill>
                  <a:schemeClr val="dk1"/>
                </a:solidFill>
                <a:latin typeface="Calibri"/>
                <a:ea typeface="Calibri"/>
                <a:cs typeface="Calibri"/>
                <a:sym typeface="Calibri"/>
              </a:rPr>
            </a:br>
            <a:r>
              <a:rPr lang="en-US" sz="4400" b="0" i="0" u="none" strike="noStrike" cap="none" baseline="0" dirty="0">
                <a:solidFill>
                  <a:schemeClr val="dk1"/>
                </a:solidFill>
                <a:latin typeface="Calibri"/>
                <a:ea typeface="Calibri"/>
                <a:cs typeface="Calibri"/>
                <a:sym typeface="Calibri"/>
              </a:rPr>
              <a:t/>
            </a:r>
            <a:br>
              <a:rPr lang="en-US" sz="4400" b="0" i="0" u="none" strike="noStrike" cap="none" baseline="0" dirty="0">
                <a:solidFill>
                  <a:schemeClr val="dk1"/>
                </a:solidFill>
                <a:latin typeface="Calibri"/>
                <a:ea typeface="Calibri"/>
                <a:cs typeface="Calibri"/>
                <a:sym typeface="Calibri"/>
              </a:rPr>
            </a:br>
            <a:r>
              <a:rPr lang="en-US" sz="4400" b="0" i="0" u="none" strike="noStrike" cap="none" baseline="0" dirty="0" err="1">
                <a:solidFill>
                  <a:schemeClr val="dk1"/>
                </a:solidFill>
                <a:latin typeface="Calibri"/>
                <a:ea typeface="Calibri"/>
                <a:cs typeface="Calibri"/>
                <a:sym typeface="Calibri"/>
              </a:rPr>
              <a:t>ejn@</a:t>
            </a:r>
            <a:r>
              <a:rPr lang="en-US" sz="4400" b="0" i="0" u="none" strike="noStrike" cap="none" baseline="0" dirty="0" err="1" smtClean="0">
                <a:solidFill>
                  <a:schemeClr val="dk1"/>
                </a:solidFill>
                <a:latin typeface="Calibri"/>
                <a:ea typeface="Calibri"/>
                <a:cs typeface="Calibri"/>
                <a:sym typeface="Calibri"/>
              </a:rPr>
              <a:t>ucar.edu</a:t>
            </a:r>
            <a:endParaRPr lang="en-US" sz="44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91543515"/>
      </p:ext>
    </p:extLst>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Blank Slide</a:t>
            </a:r>
            <a:endParaRPr lang="en-US" dirty="0"/>
          </a:p>
        </p:txBody>
      </p:sp>
      <p:sp>
        <p:nvSpPr>
          <p:cNvPr id="3" name="Subtitle 2"/>
          <p:cNvSpPr>
            <a:spLocks noGrp="1"/>
          </p:cNvSpPr>
          <p:nvPr>
            <p:ph type="subTitle" idx="1"/>
          </p:nvPr>
        </p:nvSpPr>
        <p:spPr/>
        <p:txBody>
          <a:bodyPr/>
          <a:lstStyle/>
          <a:p>
            <a:r>
              <a:rPr lang="en-US" dirty="0" smtClean="0"/>
              <a:t>Extra stuff follows</a:t>
            </a:r>
            <a:endParaRPr lang="en-US" dirty="0"/>
          </a:p>
        </p:txBody>
      </p:sp>
    </p:spTree>
    <p:extLst>
      <p:ext uri="{BB962C8B-B14F-4D97-AF65-F5344CB8AC3E}">
        <p14:creationId xmlns:p14="http://schemas.microsoft.com/office/powerpoint/2010/main" val="1433980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609600" y="381000"/>
            <a:ext cx="7848599" cy="9144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200" b="0" i="0" u="none" strike="noStrike" cap="none" baseline="0">
                <a:solidFill>
                  <a:schemeClr val="dk1"/>
                </a:solidFill>
                <a:latin typeface="Calibri"/>
                <a:ea typeface="Calibri"/>
                <a:cs typeface="Calibri"/>
                <a:sym typeface="Calibri"/>
              </a:rPr>
              <a:t>Quick Outline</a:t>
            </a:r>
          </a:p>
        </p:txBody>
      </p:sp>
      <p:sp>
        <p:nvSpPr>
          <p:cNvPr id="93" name="Shape 93"/>
          <p:cNvSpPr txBox="1"/>
          <p:nvPr/>
        </p:nvSpPr>
        <p:spPr>
          <a:xfrm>
            <a:off x="609600" y="1295400"/>
            <a:ext cx="830579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1" u="none" strike="noStrike" cap="none" baseline="0">
                <a:solidFill>
                  <a:schemeClr val="dk1"/>
                </a:solidFill>
                <a:latin typeface="Calibri"/>
                <a:ea typeface="Calibri"/>
                <a:cs typeface="Calibri"/>
                <a:sym typeface="Calibri"/>
              </a:rPr>
              <a:t>Expanding access to climate and related data products</a:t>
            </a:r>
          </a:p>
        </p:txBody>
      </p:sp>
      <p:sp>
        <p:nvSpPr>
          <p:cNvPr id="94" name="Shape 94"/>
          <p:cNvSpPr txBox="1"/>
          <p:nvPr/>
        </p:nvSpPr>
        <p:spPr>
          <a:xfrm>
            <a:off x="609600" y="2281534"/>
            <a:ext cx="8305799" cy="1938991"/>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Introduction to </a:t>
            </a:r>
            <a:r>
              <a:rPr lang="en-US" sz="2400" b="0" i="0" u="none" strike="noStrike" cap="none" baseline="0" dirty="0" smtClean="0">
                <a:solidFill>
                  <a:schemeClr val="dk1"/>
                </a:solidFill>
                <a:latin typeface="Calibri"/>
                <a:ea typeface="Calibri"/>
                <a:cs typeface="Calibri"/>
                <a:sym typeface="Calibri"/>
              </a:rPr>
              <a:t>NCAR systems </a:t>
            </a:r>
            <a:r>
              <a:rPr lang="en-US" sz="2400" b="0" i="0" u="none" strike="noStrike" cap="none" baseline="0" dirty="0">
                <a:solidFill>
                  <a:schemeClr val="dk1"/>
                </a:solidFill>
                <a:latin typeface="Calibri"/>
                <a:ea typeface="Calibri"/>
                <a:cs typeface="Calibri"/>
                <a:sym typeface="Calibri"/>
              </a:rPr>
              <a:t>and user </a:t>
            </a:r>
            <a:r>
              <a:rPr lang="en-US" sz="2400" b="0" i="0" u="none" strike="noStrike" cap="none" baseline="0" dirty="0" smtClean="0">
                <a:solidFill>
                  <a:schemeClr val="dk1"/>
                </a:solidFill>
                <a:latin typeface="Calibri"/>
                <a:ea typeface="Calibri"/>
                <a:cs typeface="Calibri"/>
                <a:sym typeface="Calibri"/>
              </a:rPr>
              <a:t>communities</a:t>
            </a:r>
            <a:endParaRPr lang="en-US" sz="2400" b="0" i="0" u="none" strike="noStrike" cap="none" baseline="0" dirty="0">
              <a:solidFill>
                <a:schemeClr val="dk1"/>
              </a:solidFill>
              <a:latin typeface="Calibri"/>
              <a:ea typeface="Calibri"/>
              <a:cs typeface="Calibri"/>
              <a:sym typeface="Calibri"/>
            </a:endParaRPr>
          </a:p>
          <a:p>
            <a:pPr marL="0" marR="0" lvl="0" indent="0" algn="l" rtl="0">
              <a:spcBef>
                <a:spcPts val="0"/>
              </a:spcBef>
              <a:buClr>
                <a:schemeClr val="dk1"/>
              </a:buClr>
              <a:buSzPct val="100000"/>
              <a:buFont typeface="Calibri"/>
              <a:buChar char="•"/>
            </a:pPr>
            <a:r>
              <a:rPr lang="en-US" sz="2400" b="0" i="0" u="none" strike="noStrike" cap="none" baseline="0" dirty="0" smtClean="0">
                <a:solidFill>
                  <a:schemeClr val="dk1"/>
                </a:solidFill>
                <a:latin typeface="Calibri"/>
                <a:ea typeface="Calibri"/>
                <a:cs typeface="Calibri"/>
                <a:sym typeface="Calibri"/>
              </a:rPr>
              <a:t>Publishing</a:t>
            </a:r>
            <a:r>
              <a:rPr lang="en-US" sz="2400" b="0" i="0" u="none" strike="noStrike" cap="none" dirty="0" smtClean="0">
                <a:solidFill>
                  <a:schemeClr val="dk1"/>
                </a:solidFill>
                <a:latin typeface="Calibri"/>
                <a:ea typeface="Calibri"/>
                <a:cs typeface="Calibri"/>
                <a:sym typeface="Calibri"/>
              </a:rPr>
              <a:t> workflows &amp; challenges</a:t>
            </a:r>
          </a:p>
          <a:p>
            <a:pPr marL="0" marR="0" lvl="0" indent="0" algn="l" rtl="0">
              <a:spcBef>
                <a:spcPts val="0"/>
              </a:spcBef>
              <a:buClr>
                <a:schemeClr val="dk1"/>
              </a:buClr>
              <a:buSzPct val="100000"/>
              <a:buFont typeface="Calibri"/>
              <a:buChar char="•"/>
            </a:pPr>
            <a:r>
              <a:rPr lang="en-US" sz="2400" baseline="0" dirty="0" smtClean="0">
                <a:solidFill>
                  <a:schemeClr val="dk1"/>
                </a:solidFill>
                <a:latin typeface="Calibri"/>
                <a:ea typeface="Calibri"/>
                <a:cs typeface="Calibri"/>
                <a:sym typeface="Calibri"/>
              </a:rPr>
              <a:t>Barriers</a:t>
            </a:r>
            <a:r>
              <a:rPr lang="en-US" sz="2400" dirty="0" smtClean="0">
                <a:solidFill>
                  <a:schemeClr val="dk1"/>
                </a:solidFill>
                <a:latin typeface="Calibri"/>
                <a:ea typeface="Calibri"/>
                <a:cs typeface="Calibri"/>
                <a:sym typeface="Calibri"/>
              </a:rPr>
              <a:t> to data use</a:t>
            </a:r>
            <a:endParaRPr lang="en-US" sz="2400" b="0" i="0" u="none" strike="noStrike" cap="none" baseline="0" dirty="0">
              <a:solidFill>
                <a:schemeClr val="dk1"/>
              </a:solidFill>
              <a:latin typeface="Calibri"/>
              <a:ea typeface="Calibri"/>
              <a:cs typeface="Calibri"/>
              <a:sym typeface="Calibri"/>
            </a:endParaRPr>
          </a:p>
          <a:p>
            <a:pPr marL="0" marR="0" lvl="0" indent="0" algn="l" rtl="0">
              <a:spcBef>
                <a:spcPts val="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Requirements for </a:t>
            </a:r>
            <a:r>
              <a:rPr lang="en-US" sz="2400" b="0" i="0" u="none" strike="noStrike" cap="none" baseline="0" dirty="0" smtClean="0">
                <a:solidFill>
                  <a:schemeClr val="dk1"/>
                </a:solidFill>
                <a:latin typeface="Calibri"/>
                <a:ea typeface="Calibri"/>
                <a:cs typeface="Calibri"/>
                <a:sym typeface="Calibri"/>
              </a:rPr>
              <a:t>the ESGF</a:t>
            </a:r>
            <a:endParaRPr lang="en-US" sz="2400" b="0" i="0" u="none" strike="noStrike" cap="none" baseline="0" dirty="0">
              <a:solidFill>
                <a:schemeClr val="dk1"/>
              </a:solidFill>
              <a:latin typeface="Calibri"/>
              <a:ea typeface="Calibri"/>
              <a:cs typeface="Calibri"/>
              <a:sym typeface="Calibri"/>
            </a:endParaRPr>
          </a:p>
          <a:p>
            <a:pPr marL="0" marR="0" lvl="0" indent="0" algn="l" rtl="0">
              <a:spcBef>
                <a:spcPts val="0"/>
              </a:spcBef>
              <a:buClr>
                <a:schemeClr val="dk1"/>
              </a:buClr>
              <a:buSzPct val="100000"/>
              <a:buFont typeface="Calibri"/>
              <a:buChar char="•"/>
            </a:pPr>
            <a:r>
              <a:rPr lang="en-US" sz="2400" b="0" i="0" u="none" strike="noStrike" cap="none" baseline="0" dirty="0" smtClean="0">
                <a:solidFill>
                  <a:schemeClr val="dk1"/>
                </a:solidFill>
                <a:latin typeface="Calibri"/>
                <a:ea typeface="Calibri"/>
                <a:cs typeface="Calibri"/>
                <a:sym typeface="Calibri"/>
              </a:rPr>
              <a:t>Product and content governance</a:t>
            </a:r>
            <a:endParaRPr lang="en-US" sz="24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10608555"/>
      </p:ext>
    </p:extLst>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0"/>
            <a:ext cx="7848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prstClr val="black"/>
                </a:solidFill>
                <a:latin typeface="Calibri"/>
              </a:rPr>
              <a:t>Challenges in Workflow: Source to Analysis</a:t>
            </a:r>
            <a:endParaRPr lang="en-US" sz="3200" dirty="0">
              <a:solidFill>
                <a:prstClr val="black"/>
              </a:solidFill>
              <a:latin typeface="Calibri"/>
            </a:endParaRPr>
          </a:p>
        </p:txBody>
      </p:sp>
      <p:sp>
        <p:nvSpPr>
          <p:cNvPr id="5" name="TextBox 4"/>
          <p:cNvSpPr txBox="1"/>
          <p:nvPr/>
        </p:nvSpPr>
        <p:spPr>
          <a:xfrm>
            <a:off x="609600" y="1295400"/>
            <a:ext cx="8305800" cy="369332"/>
          </a:xfrm>
          <a:prstGeom prst="rect">
            <a:avLst/>
          </a:prstGeom>
          <a:noFill/>
        </p:spPr>
        <p:txBody>
          <a:bodyPr wrap="square" rtlCol="0">
            <a:spAutoFit/>
          </a:bodyPr>
          <a:lstStyle/>
          <a:p>
            <a:pPr fontAlgn="auto">
              <a:spcBef>
                <a:spcPts val="0"/>
              </a:spcBef>
              <a:spcAft>
                <a:spcPts val="0"/>
              </a:spcAft>
            </a:pPr>
            <a:r>
              <a:rPr lang="en-US" i="1" dirty="0" smtClean="0">
                <a:solidFill>
                  <a:prstClr val="black"/>
                </a:solidFill>
                <a:latin typeface="Calibri"/>
              </a:rPr>
              <a:t>Service quality is hindered by workflow inefficiencies and software feedback cycle</a:t>
            </a:r>
            <a:endParaRPr lang="en-US" i="1" dirty="0" smtClean="0">
              <a:solidFill>
                <a:prstClr val="black"/>
              </a:solidFill>
              <a:latin typeface="Calibri"/>
            </a:endParaRPr>
          </a:p>
        </p:txBody>
      </p:sp>
      <p:sp>
        <p:nvSpPr>
          <p:cNvPr id="17" name="Title 1"/>
          <p:cNvSpPr txBox="1">
            <a:spLocks/>
          </p:cNvSpPr>
          <p:nvPr/>
        </p:nvSpPr>
        <p:spPr>
          <a:xfrm>
            <a:off x="609601" y="2057400"/>
            <a:ext cx="3962399" cy="3886200"/>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2400" dirty="0" smtClean="0">
                <a:solidFill>
                  <a:prstClr val="black"/>
                </a:solidFill>
                <a:latin typeface="Calibri"/>
              </a:rPr>
              <a:t>Data Preparation</a:t>
            </a:r>
          </a:p>
          <a:p>
            <a:pPr algn="l" fontAlgn="auto">
              <a:spcAft>
                <a:spcPts val="0"/>
              </a:spcAft>
            </a:pPr>
            <a:endParaRPr lang="en-US" sz="2400" dirty="0" smtClean="0">
              <a:solidFill>
                <a:prstClr val="black"/>
              </a:solidFill>
              <a:latin typeface="Calibri"/>
            </a:endParaRPr>
          </a:p>
          <a:p>
            <a:pPr algn="l" fontAlgn="auto">
              <a:spcAft>
                <a:spcPts val="0"/>
              </a:spcAft>
            </a:pPr>
            <a:endParaRPr lang="en-US" sz="2400" dirty="0" smtClean="0">
              <a:solidFill>
                <a:prstClr val="black"/>
              </a:solidFill>
              <a:latin typeface="Calibri"/>
            </a:endParaRPr>
          </a:p>
          <a:p>
            <a:pPr algn="l" fontAlgn="auto">
              <a:spcAft>
                <a:spcPts val="0"/>
              </a:spcAft>
            </a:pPr>
            <a:r>
              <a:rPr lang="en-US" sz="2400" dirty="0" smtClean="0">
                <a:solidFill>
                  <a:prstClr val="black"/>
                </a:solidFill>
                <a:latin typeface="Calibri"/>
              </a:rPr>
              <a:t>Data Evaluation &amp; Use</a:t>
            </a:r>
          </a:p>
          <a:p>
            <a:pPr algn="l" fontAlgn="auto">
              <a:spcAft>
                <a:spcPts val="0"/>
              </a:spcAft>
            </a:pPr>
            <a:endParaRPr lang="en-US" sz="2400" dirty="0" smtClean="0">
              <a:solidFill>
                <a:prstClr val="black"/>
              </a:solidFill>
              <a:latin typeface="Calibri"/>
            </a:endParaRPr>
          </a:p>
          <a:p>
            <a:pPr algn="l" fontAlgn="auto">
              <a:spcAft>
                <a:spcPts val="0"/>
              </a:spcAft>
            </a:pPr>
            <a:endParaRPr lang="en-US" sz="2400" dirty="0" smtClean="0">
              <a:solidFill>
                <a:prstClr val="black"/>
              </a:solidFill>
              <a:latin typeface="Calibri"/>
            </a:endParaRPr>
          </a:p>
          <a:p>
            <a:pPr algn="l" fontAlgn="auto">
              <a:spcAft>
                <a:spcPts val="0"/>
              </a:spcAft>
            </a:pPr>
            <a:r>
              <a:rPr lang="en-US" sz="2400" dirty="0" smtClean="0">
                <a:solidFill>
                  <a:prstClr val="black"/>
                </a:solidFill>
                <a:latin typeface="Calibri"/>
              </a:rPr>
              <a:t>Software Feedback</a:t>
            </a:r>
            <a:endParaRPr lang="en-US" sz="2400" dirty="0">
              <a:solidFill>
                <a:prstClr val="black"/>
              </a:solidFill>
              <a:latin typeface="Calibri"/>
            </a:endParaRPr>
          </a:p>
        </p:txBody>
      </p:sp>
      <p:sp>
        <p:nvSpPr>
          <p:cNvPr id="18" name="Title 1"/>
          <p:cNvSpPr txBox="1">
            <a:spLocks/>
          </p:cNvSpPr>
          <p:nvPr/>
        </p:nvSpPr>
        <p:spPr>
          <a:xfrm>
            <a:off x="4724401" y="2057400"/>
            <a:ext cx="3505199" cy="3886200"/>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pPr>
            <a:r>
              <a:rPr lang="en-US" sz="2400" dirty="0" smtClean="0">
                <a:solidFill>
                  <a:prstClr val="black"/>
                </a:solidFill>
                <a:latin typeface="Calibri"/>
              </a:rPr>
              <a:t>Quality / Completeness</a:t>
            </a:r>
          </a:p>
          <a:p>
            <a:pPr algn="r" fontAlgn="auto">
              <a:spcAft>
                <a:spcPts val="0"/>
              </a:spcAft>
            </a:pPr>
            <a:endParaRPr lang="en-US" sz="2400" dirty="0" smtClean="0">
              <a:solidFill>
                <a:prstClr val="black"/>
              </a:solidFill>
              <a:latin typeface="Calibri"/>
            </a:endParaRPr>
          </a:p>
          <a:p>
            <a:pPr algn="r" fontAlgn="auto">
              <a:spcAft>
                <a:spcPts val="0"/>
              </a:spcAft>
            </a:pPr>
            <a:endParaRPr lang="en-US" sz="2400" dirty="0" smtClean="0">
              <a:solidFill>
                <a:prstClr val="black"/>
              </a:solidFill>
              <a:latin typeface="Calibri"/>
            </a:endParaRPr>
          </a:p>
          <a:p>
            <a:pPr algn="r" fontAlgn="auto">
              <a:spcAft>
                <a:spcPts val="0"/>
              </a:spcAft>
            </a:pPr>
            <a:r>
              <a:rPr lang="en-US" sz="2400" dirty="0" smtClean="0">
                <a:solidFill>
                  <a:prstClr val="black"/>
                </a:solidFill>
                <a:latin typeface="Calibri"/>
              </a:rPr>
              <a:t>Frustrating / Time Consuming</a:t>
            </a:r>
          </a:p>
          <a:p>
            <a:pPr algn="r" fontAlgn="auto">
              <a:spcAft>
                <a:spcPts val="0"/>
              </a:spcAft>
            </a:pPr>
            <a:endParaRPr lang="en-US" sz="2400" dirty="0" smtClean="0">
              <a:solidFill>
                <a:prstClr val="black"/>
              </a:solidFill>
              <a:latin typeface="Calibri"/>
            </a:endParaRPr>
          </a:p>
          <a:p>
            <a:pPr algn="r" fontAlgn="auto">
              <a:spcAft>
                <a:spcPts val="0"/>
              </a:spcAft>
            </a:pPr>
            <a:r>
              <a:rPr lang="en-US" sz="2400" dirty="0" smtClean="0">
                <a:solidFill>
                  <a:prstClr val="black"/>
                </a:solidFill>
                <a:latin typeface="Calibri"/>
              </a:rPr>
              <a:t>Unclear Priorities</a:t>
            </a:r>
            <a:endParaRPr lang="en-US" sz="2400" dirty="0">
              <a:solidFill>
                <a:prstClr val="black"/>
              </a:solidFill>
              <a:latin typeface="Calibri"/>
            </a:endParaRPr>
          </a:p>
        </p:txBody>
      </p:sp>
    </p:spTree>
    <p:extLst>
      <p:ext uri="{BB962C8B-B14F-4D97-AF65-F5344CB8AC3E}">
        <p14:creationId xmlns:p14="http://schemas.microsoft.com/office/powerpoint/2010/main" val="2949850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09600" y="381000"/>
            <a:ext cx="7848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prstClr val="black"/>
                </a:solidFill>
                <a:latin typeface="Calibri"/>
              </a:rPr>
              <a:t>Key Focus Areas</a:t>
            </a:r>
            <a:endParaRPr lang="en-US" sz="3200" dirty="0">
              <a:solidFill>
                <a:prstClr val="black"/>
              </a:solidFill>
              <a:latin typeface="Calibri"/>
            </a:endParaRPr>
          </a:p>
        </p:txBody>
      </p:sp>
      <p:sp>
        <p:nvSpPr>
          <p:cNvPr id="7" name="TextBox 6"/>
          <p:cNvSpPr txBox="1"/>
          <p:nvPr/>
        </p:nvSpPr>
        <p:spPr>
          <a:xfrm>
            <a:off x="609600" y="1295400"/>
            <a:ext cx="8305800" cy="369332"/>
          </a:xfrm>
          <a:prstGeom prst="rect">
            <a:avLst/>
          </a:prstGeom>
          <a:noFill/>
        </p:spPr>
        <p:txBody>
          <a:bodyPr wrap="square" rtlCol="0">
            <a:spAutoFit/>
          </a:bodyPr>
          <a:lstStyle/>
          <a:p>
            <a:pPr fontAlgn="auto">
              <a:spcBef>
                <a:spcPts val="0"/>
              </a:spcBef>
              <a:spcAft>
                <a:spcPts val="0"/>
              </a:spcAft>
            </a:pPr>
            <a:r>
              <a:rPr lang="en-US" i="1" dirty="0" smtClean="0">
                <a:solidFill>
                  <a:prstClr val="black"/>
                </a:solidFill>
                <a:latin typeface="Calibri"/>
              </a:rPr>
              <a:t>Community experience and feedback highlights common issues</a:t>
            </a:r>
            <a:endParaRPr lang="en-US" i="1" dirty="0" smtClean="0">
              <a:solidFill>
                <a:prstClr val="black"/>
              </a:solidFill>
              <a:latin typeface="Calibri"/>
            </a:endParaRPr>
          </a:p>
        </p:txBody>
      </p:sp>
      <p:sp>
        <p:nvSpPr>
          <p:cNvPr id="30" name="Title 1"/>
          <p:cNvSpPr txBox="1">
            <a:spLocks/>
          </p:cNvSpPr>
          <p:nvPr/>
        </p:nvSpPr>
        <p:spPr>
          <a:xfrm>
            <a:off x="533400" y="2667000"/>
            <a:ext cx="3581400" cy="1828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3600" dirty="0" smtClean="0">
                <a:solidFill>
                  <a:prstClr val="black"/>
                </a:solidFill>
                <a:latin typeface="Calibri"/>
              </a:rPr>
              <a:t>Data Production</a:t>
            </a:r>
          </a:p>
          <a:p>
            <a:pPr fontAlgn="auto">
              <a:spcAft>
                <a:spcPts val="0"/>
              </a:spcAft>
            </a:pPr>
            <a:r>
              <a:rPr lang="en-US" sz="3600" dirty="0" smtClean="0">
                <a:solidFill>
                  <a:prstClr val="black"/>
                </a:solidFill>
                <a:latin typeface="Calibri"/>
              </a:rPr>
              <a:t>(Automation)</a:t>
            </a:r>
            <a:endParaRPr lang="en-US" sz="3600" dirty="0">
              <a:solidFill>
                <a:prstClr val="black"/>
              </a:solidFill>
              <a:latin typeface="Calibri"/>
            </a:endParaRPr>
          </a:p>
        </p:txBody>
      </p:sp>
      <p:sp>
        <p:nvSpPr>
          <p:cNvPr id="31" name="Title 1"/>
          <p:cNvSpPr txBox="1">
            <a:spLocks/>
          </p:cNvSpPr>
          <p:nvPr/>
        </p:nvSpPr>
        <p:spPr>
          <a:xfrm>
            <a:off x="4267200" y="2667000"/>
            <a:ext cx="4191000" cy="1828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3600" dirty="0" smtClean="0">
                <a:solidFill>
                  <a:prstClr val="black"/>
                </a:solidFill>
                <a:latin typeface="Calibri"/>
              </a:rPr>
              <a:t>Data Evaluation</a:t>
            </a:r>
          </a:p>
          <a:p>
            <a:pPr fontAlgn="auto">
              <a:spcAft>
                <a:spcPts val="0"/>
              </a:spcAft>
            </a:pPr>
            <a:r>
              <a:rPr lang="en-US" sz="3600" dirty="0" smtClean="0">
                <a:solidFill>
                  <a:prstClr val="black"/>
                </a:solidFill>
                <a:latin typeface="Calibri"/>
              </a:rPr>
              <a:t>(Usability)</a:t>
            </a:r>
            <a:endParaRPr lang="en-US" sz="3600" dirty="0">
              <a:solidFill>
                <a:prstClr val="black"/>
              </a:solidFill>
              <a:latin typeface="Calibri"/>
            </a:endParaRPr>
          </a:p>
        </p:txBody>
      </p:sp>
    </p:spTree>
    <p:extLst>
      <p:ext uri="{BB962C8B-B14F-4D97-AF65-F5344CB8AC3E}">
        <p14:creationId xmlns:p14="http://schemas.microsoft.com/office/powerpoint/2010/main" val="243371159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0"/>
            <a:ext cx="7848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prstClr val="black"/>
                </a:solidFill>
                <a:latin typeface="Calibri"/>
              </a:rPr>
              <a:t>How do we improve the path to analysis?</a:t>
            </a:r>
            <a:endParaRPr lang="en-US" sz="3200" dirty="0">
              <a:solidFill>
                <a:prstClr val="black"/>
              </a:solidFill>
              <a:latin typeface="Calibri"/>
            </a:endParaRPr>
          </a:p>
        </p:txBody>
      </p:sp>
      <p:sp>
        <p:nvSpPr>
          <p:cNvPr id="6" name="TextBox 5"/>
          <p:cNvSpPr txBox="1"/>
          <p:nvPr/>
        </p:nvSpPr>
        <p:spPr>
          <a:xfrm>
            <a:off x="838200" y="2084963"/>
            <a:ext cx="8305800" cy="3231654"/>
          </a:xfrm>
          <a:prstGeom prst="rect">
            <a:avLst/>
          </a:prstGeom>
          <a:noFill/>
        </p:spPr>
        <p:txBody>
          <a:bodyPr wrap="square" rtlCol="0">
            <a:spAutoFit/>
          </a:bodyPr>
          <a:lstStyle/>
          <a:p>
            <a:pPr marL="342900" indent="-342900" fontAlgn="auto">
              <a:spcBef>
                <a:spcPts val="0"/>
              </a:spcBef>
              <a:spcAft>
                <a:spcPts val="0"/>
              </a:spcAft>
              <a:buFont typeface="Arial" panose="020B0604020202020204" pitchFamily="34" charset="0"/>
              <a:buChar char="•"/>
            </a:pPr>
            <a:r>
              <a:rPr lang="en-US" sz="2400" dirty="0" smtClean="0">
                <a:solidFill>
                  <a:prstClr val="black"/>
                </a:solidFill>
                <a:latin typeface="Calibri"/>
              </a:rPr>
              <a:t>Open data helps (services, ease of access)</a:t>
            </a:r>
          </a:p>
          <a:p>
            <a:pPr marL="342900" indent="-342900" fontAlgn="auto">
              <a:spcBef>
                <a:spcPts val="0"/>
              </a:spcBef>
              <a:spcAft>
                <a:spcPts val="0"/>
              </a:spcAft>
              <a:buFont typeface="Arial" panose="020B0604020202020204" pitchFamily="34" charset="0"/>
              <a:buChar char="•"/>
            </a:pPr>
            <a:r>
              <a:rPr lang="en-US" sz="2400" dirty="0" smtClean="0">
                <a:solidFill>
                  <a:prstClr val="black"/>
                </a:solidFill>
                <a:latin typeface="Calibri"/>
              </a:rPr>
              <a:t>Connect information to data workflows (wikis, experts)</a:t>
            </a:r>
          </a:p>
          <a:p>
            <a:pPr marL="342900" indent="-342900" fontAlgn="auto">
              <a:spcBef>
                <a:spcPts val="0"/>
              </a:spcBef>
              <a:spcAft>
                <a:spcPts val="0"/>
              </a:spcAft>
              <a:buFont typeface="Arial" panose="020B0604020202020204" pitchFamily="34" charset="0"/>
              <a:buChar char="•"/>
            </a:pPr>
            <a:r>
              <a:rPr lang="en-US" sz="2400" dirty="0" smtClean="0">
                <a:solidFill>
                  <a:prstClr val="black"/>
                </a:solidFill>
                <a:latin typeface="Calibri"/>
              </a:rPr>
              <a:t>Focus on usability with user centered, iterative design</a:t>
            </a:r>
          </a:p>
          <a:p>
            <a:pPr marL="342900" indent="-342900" fontAlgn="auto">
              <a:spcBef>
                <a:spcPts val="0"/>
              </a:spcBef>
              <a:spcAft>
                <a:spcPts val="0"/>
              </a:spcAft>
              <a:buFont typeface="Arial" panose="020B0604020202020204" pitchFamily="34" charset="0"/>
              <a:buChar char="•"/>
            </a:pPr>
            <a:r>
              <a:rPr lang="en-US" sz="2400" dirty="0" smtClean="0">
                <a:solidFill>
                  <a:prstClr val="black"/>
                </a:solidFill>
                <a:latin typeface="Calibri"/>
              </a:rPr>
              <a:t>Increase access to information throughout access workflow</a:t>
            </a:r>
            <a:endParaRPr lang="en-US" sz="2400" dirty="0">
              <a:solidFill>
                <a:prstClr val="black"/>
              </a:solidFill>
              <a:latin typeface="Calibri"/>
            </a:endParaRPr>
          </a:p>
          <a:p>
            <a:pPr marL="342900" indent="-342900" fontAlgn="auto">
              <a:spcBef>
                <a:spcPts val="0"/>
              </a:spcBef>
              <a:spcAft>
                <a:spcPts val="0"/>
              </a:spcAft>
              <a:buFont typeface="Arial" panose="020B0604020202020204" pitchFamily="34" charset="0"/>
              <a:buChar char="•"/>
            </a:pPr>
            <a:r>
              <a:rPr lang="en-US" sz="2400" dirty="0">
                <a:solidFill>
                  <a:prstClr val="black"/>
                </a:solidFill>
                <a:latin typeface="Calibri"/>
              </a:rPr>
              <a:t>Enable services for data reduction and server side </a:t>
            </a:r>
            <a:r>
              <a:rPr lang="en-US" sz="2400" dirty="0" smtClean="0">
                <a:solidFill>
                  <a:prstClr val="black"/>
                </a:solidFill>
                <a:latin typeface="Calibri"/>
              </a:rPr>
              <a:t>analysis</a:t>
            </a:r>
          </a:p>
          <a:p>
            <a:pPr marL="342900" indent="-342900" fontAlgn="auto">
              <a:spcBef>
                <a:spcPts val="0"/>
              </a:spcBef>
              <a:spcAft>
                <a:spcPts val="0"/>
              </a:spcAft>
              <a:buFont typeface="Arial" panose="020B0604020202020204" pitchFamily="34" charset="0"/>
              <a:buChar char="•"/>
            </a:pPr>
            <a:r>
              <a:rPr lang="en-US" sz="2400" dirty="0" smtClean="0">
                <a:solidFill>
                  <a:prstClr val="black"/>
                </a:solidFill>
                <a:latin typeface="Calibri"/>
              </a:rPr>
              <a:t>Enable third party innovation with open service access</a:t>
            </a:r>
          </a:p>
          <a:p>
            <a:pPr marL="342900" indent="-342900" fontAlgn="auto">
              <a:spcBef>
                <a:spcPts val="0"/>
              </a:spcBef>
              <a:spcAft>
                <a:spcPts val="0"/>
              </a:spcAft>
              <a:buFont typeface="Arial" panose="020B0604020202020204" pitchFamily="34" charset="0"/>
              <a:buChar char="•"/>
            </a:pPr>
            <a:r>
              <a:rPr lang="en-US" sz="2400" dirty="0" smtClean="0">
                <a:solidFill>
                  <a:prstClr val="black"/>
                </a:solidFill>
                <a:latin typeface="Calibri"/>
              </a:rPr>
              <a:t>Build in metrics to measure and guide improvements</a:t>
            </a:r>
          </a:p>
          <a:p>
            <a:pPr fontAlgn="auto">
              <a:spcBef>
                <a:spcPts val="0"/>
              </a:spcBef>
              <a:spcAft>
                <a:spcPts val="0"/>
              </a:spcAft>
            </a:pPr>
            <a:endParaRPr lang="en-US" sz="2000" dirty="0" smtClean="0">
              <a:solidFill>
                <a:prstClr val="black"/>
              </a:solidFill>
              <a:latin typeface="Calibri"/>
            </a:endParaRPr>
          </a:p>
          <a:p>
            <a:pPr marL="285750" indent="-285750" fontAlgn="auto">
              <a:spcBef>
                <a:spcPts val="0"/>
              </a:spcBef>
              <a:spcAft>
                <a:spcPts val="0"/>
              </a:spcAft>
              <a:buFont typeface="Arial" panose="020B0604020202020204" pitchFamily="34" charset="0"/>
              <a:buChar char="•"/>
            </a:pPr>
            <a:endParaRPr lang="en-US" sz="1600" dirty="0">
              <a:solidFill>
                <a:prstClr val="black"/>
              </a:solidFill>
              <a:latin typeface="Calibri"/>
            </a:endParaRPr>
          </a:p>
        </p:txBody>
      </p:sp>
      <p:sp>
        <p:nvSpPr>
          <p:cNvPr id="7" name="TextBox 6"/>
          <p:cNvSpPr txBox="1"/>
          <p:nvPr/>
        </p:nvSpPr>
        <p:spPr>
          <a:xfrm>
            <a:off x="609600" y="1295400"/>
            <a:ext cx="8305800" cy="369332"/>
          </a:xfrm>
          <a:prstGeom prst="rect">
            <a:avLst/>
          </a:prstGeom>
          <a:noFill/>
        </p:spPr>
        <p:txBody>
          <a:bodyPr wrap="square" rtlCol="0">
            <a:spAutoFit/>
          </a:bodyPr>
          <a:lstStyle/>
          <a:p>
            <a:pPr fontAlgn="auto">
              <a:spcBef>
                <a:spcPts val="0"/>
              </a:spcBef>
              <a:spcAft>
                <a:spcPts val="0"/>
              </a:spcAft>
            </a:pPr>
            <a:r>
              <a:rPr lang="en-US" i="1" dirty="0" smtClean="0">
                <a:solidFill>
                  <a:prstClr val="black"/>
                </a:solidFill>
                <a:latin typeface="Calibri"/>
              </a:rPr>
              <a:t>Open services, user experience driven with tools for enabling innovation</a:t>
            </a:r>
          </a:p>
        </p:txBody>
      </p:sp>
    </p:spTree>
    <p:extLst>
      <p:ext uri="{BB962C8B-B14F-4D97-AF65-F5344CB8AC3E}">
        <p14:creationId xmlns:p14="http://schemas.microsoft.com/office/powerpoint/2010/main" val="425143350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0"/>
            <a:ext cx="7848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Questions and Challenges</a:t>
            </a:r>
            <a:endParaRPr lang="en-US" sz="3200" dirty="0"/>
          </a:p>
        </p:txBody>
      </p:sp>
      <p:sp>
        <p:nvSpPr>
          <p:cNvPr id="6" name="TextBox 5"/>
          <p:cNvSpPr txBox="1"/>
          <p:nvPr/>
        </p:nvSpPr>
        <p:spPr>
          <a:xfrm>
            <a:off x="838200" y="1828800"/>
            <a:ext cx="8839200" cy="3970318"/>
          </a:xfrm>
          <a:prstGeom prst="rect">
            <a:avLst/>
          </a:prstGeom>
          <a:noFill/>
        </p:spPr>
        <p:txBody>
          <a:bodyPr wrap="square" rtlCol="0">
            <a:spAutoFit/>
          </a:bodyPr>
          <a:lstStyle/>
          <a:p>
            <a:r>
              <a:rPr lang="en-US" sz="3200" dirty="0" smtClean="0"/>
              <a:t>Tertiary or Cloud Storage</a:t>
            </a:r>
            <a:r>
              <a:rPr lang="en-US" sz="3200" dirty="0" smtClean="0"/>
              <a:t>?</a:t>
            </a:r>
            <a:endParaRPr lang="en-US" sz="2000" dirty="0" smtClean="0"/>
          </a:p>
          <a:p>
            <a:pPr marL="342900" indent="-342900">
              <a:buFont typeface="Arial" panose="020B0604020202020204" pitchFamily="34" charset="0"/>
              <a:buChar char="•"/>
            </a:pPr>
            <a:r>
              <a:rPr lang="en-US" sz="2000" dirty="0" smtClean="0"/>
              <a:t>Tape access is unsupported, is this a core capability of the ESGF</a:t>
            </a:r>
            <a:r>
              <a:rPr lang="en-US" sz="2000" dirty="0" smtClean="0"/>
              <a:t>?</a:t>
            </a:r>
          </a:p>
          <a:p>
            <a:pPr marL="342900" indent="-342900">
              <a:buFont typeface="Arial" panose="020B0604020202020204" pitchFamily="34" charset="0"/>
              <a:buChar char="•"/>
            </a:pPr>
            <a:r>
              <a:rPr lang="en-US" sz="2000" dirty="0" smtClean="0"/>
              <a:t>Integration with storage APIs?</a:t>
            </a:r>
            <a:endParaRPr lang="en-US" sz="2000" dirty="0" smtClean="0"/>
          </a:p>
          <a:p>
            <a:pPr marL="342900" indent="-342900">
              <a:buFont typeface="Arial" panose="020B0604020202020204" pitchFamily="34" charset="0"/>
              <a:buChar char="•"/>
            </a:pPr>
            <a:endParaRPr lang="en-US" sz="2000" dirty="0" smtClean="0"/>
          </a:p>
          <a:p>
            <a:r>
              <a:rPr lang="en-US" sz="3200" dirty="0" smtClean="0"/>
              <a:t>Search Facets?</a:t>
            </a:r>
          </a:p>
          <a:p>
            <a:pPr marL="342900" indent="-342900">
              <a:buFont typeface="Arial" panose="020B0604020202020204" pitchFamily="34" charset="0"/>
              <a:buChar char="•"/>
            </a:pPr>
            <a:r>
              <a:rPr lang="en-US" sz="2000" dirty="0" smtClean="0"/>
              <a:t>Policy for sharing custom of project based search facets?</a:t>
            </a:r>
          </a:p>
          <a:p>
            <a:pPr marL="342900" indent="-342900">
              <a:buFont typeface="Arial" panose="020B0604020202020204" pitchFamily="34" charset="0"/>
              <a:buChar char="•"/>
            </a:pPr>
            <a:endParaRPr lang="en-US" sz="2000" dirty="0" smtClean="0"/>
          </a:p>
          <a:p>
            <a:r>
              <a:rPr lang="en-US" sz="3200" dirty="0" smtClean="0"/>
              <a:t>Site Customization?</a:t>
            </a:r>
          </a:p>
          <a:p>
            <a:pPr marL="342900" indent="-342900">
              <a:buFont typeface="Arial" panose="020B0604020202020204" pitchFamily="34" charset="0"/>
              <a:buChar char="•"/>
            </a:pPr>
            <a:r>
              <a:rPr lang="en-US" sz="2000" dirty="0" smtClean="0"/>
              <a:t>Ease of upgrading customized node components (view/UI)</a:t>
            </a:r>
          </a:p>
          <a:p>
            <a:pPr marL="342900" indent="-34290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1600" dirty="0"/>
          </a:p>
        </p:txBody>
      </p:sp>
      <p:sp>
        <p:nvSpPr>
          <p:cNvPr id="7" name="TextBox 6"/>
          <p:cNvSpPr txBox="1"/>
          <p:nvPr/>
        </p:nvSpPr>
        <p:spPr>
          <a:xfrm>
            <a:off x="609600" y="1295400"/>
            <a:ext cx="8305800" cy="369332"/>
          </a:xfrm>
          <a:prstGeom prst="rect">
            <a:avLst/>
          </a:prstGeom>
          <a:noFill/>
        </p:spPr>
        <p:txBody>
          <a:bodyPr wrap="square" rtlCol="0">
            <a:spAutoFit/>
          </a:bodyPr>
          <a:lstStyle/>
          <a:p>
            <a:r>
              <a:rPr lang="en-US" i="1" dirty="0" smtClean="0"/>
              <a:t>Where does the ESGF platform end and customization begin?</a:t>
            </a:r>
          </a:p>
        </p:txBody>
      </p:sp>
    </p:spTree>
    <p:extLst>
      <p:ext uri="{BB962C8B-B14F-4D97-AF65-F5344CB8AC3E}">
        <p14:creationId xmlns:p14="http://schemas.microsoft.com/office/powerpoint/2010/main" val="166777921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0"/>
            <a:ext cx="7848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prstClr val="black"/>
                </a:solidFill>
                <a:latin typeface="Calibri"/>
              </a:rPr>
              <a:t>What the future holds</a:t>
            </a:r>
            <a:endParaRPr lang="en-US" sz="3200" dirty="0">
              <a:solidFill>
                <a:prstClr val="black"/>
              </a:solidFill>
              <a:latin typeface="Calibri"/>
            </a:endParaRPr>
          </a:p>
        </p:txBody>
      </p:sp>
      <p:sp>
        <p:nvSpPr>
          <p:cNvPr id="6" name="TextBox 5"/>
          <p:cNvSpPr txBox="1"/>
          <p:nvPr/>
        </p:nvSpPr>
        <p:spPr>
          <a:xfrm>
            <a:off x="838200" y="2084963"/>
            <a:ext cx="8305800" cy="2862322"/>
          </a:xfrm>
          <a:prstGeom prst="rect">
            <a:avLst/>
          </a:prstGeom>
          <a:noFill/>
        </p:spPr>
        <p:txBody>
          <a:bodyPr wrap="square" rtlCol="0">
            <a:spAutoFit/>
          </a:bodyPr>
          <a:lstStyle/>
          <a:p>
            <a:pPr marL="342900" indent="-342900" fontAlgn="auto">
              <a:spcBef>
                <a:spcPts val="0"/>
              </a:spcBef>
              <a:spcAft>
                <a:spcPts val="0"/>
              </a:spcAft>
              <a:buFont typeface="Arial" panose="020B0604020202020204" pitchFamily="34" charset="0"/>
              <a:buChar char="•"/>
            </a:pPr>
            <a:r>
              <a:rPr lang="en-US" sz="2400" dirty="0" smtClean="0">
                <a:solidFill>
                  <a:prstClr val="black"/>
                </a:solidFill>
                <a:latin typeface="Calibri"/>
              </a:rPr>
              <a:t>Recognition that significant barriers to use still exist.</a:t>
            </a:r>
          </a:p>
          <a:p>
            <a:pPr marL="342900" indent="-342900" fontAlgn="auto">
              <a:spcBef>
                <a:spcPts val="0"/>
              </a:spcBef>
              <a:spcAft>
                <a:spcPts val="0"/>
              </a:spcAft>
              <a:buFont typeface="Arial" panose="020B0604020202020204" pitchFamily="34" charset="0"/>
              <a:buChar char="•"/>
            </a:pPr>
            <a:r>
              <a:rPr lang="en-US" sz="2400" dirty="0" smtClean="0">
                <a:solidFill>
                  <a:prstClr val="black"/>
                </a:solidFill>
                <a:latin typeface="Calibri"/>
              </a:rPr>
              <a:t>Expand collaboration and technology sharing.</a:t>
            </a:r>
          </a:p>
          <a:p>
            <a:pPr marL="342900" indent="-342900" fontAlgn="auto">
              <a:spcBef>
                <a:spcPts val="0"/>
              </a:spcBef>
              <a:spcAft>
                <a:spcPts val="0"/>
              </a:spcAft>
              <a:buFont typeface="Arial" panose="020B0604020202020204" pitchFamily="34" charset="0"/>
              <a:buChar char="•"/>
            </a:pPr>
            <a:r>
              <a:rPr lang="en-US" sz="2400" dirty="0" smtClean="0">
                <a:solidFill>
                  <a:prstClr val="black"/>
                </a:solidFill>
                <a:latin typeface="Calibri"/>
              </a:rPr>
              <a:t>User centered design which includes emerging user classes.</a:t>
            </a:r>
          </a:p>
          <a:p>
            <a:pPr marL="342900" indent="-342900" fontAlgn="auto">
              <a:spcBef>
                <a:spcPts val="0"/>
              </a:spcBef>
              <a:spcAft>
                <a:spcPts val="0"/>
              </a:spcAft>
              <a:buFont typeface="Arial" panose="020B0604020202020204" pitchFamily="34" charset="0"/>
              <a:buChar char="•"/>
            </a:pPr>
            <a:r>
              <a:rPr lang="en-US" sz="2400" dirty="0" smtClean="0">
                <a:solidFill>
                  <a:prstClr val="black"/>
                </a:solidFill>
                <a:latin typeface="Calibri"/>
              </a:rPr>
              <a:t>Workflows supporting efficient path to analysis.</a:t>
            </a:r>
          </a:p>
          <a:p>
            <a:pPr marL="342900" indent="-342900" fontAlgn="auto">
              <a:spcBef>
                <a:spcPts val="0"/>
              </a:spcBef>
              <a:spcAft>
                <a:spcPts val="0"/>
              </a:spcAft>
              <a:buFont typeface="Arial" panose="020B0604020202020204" pitchFamily="34" charset="0"/>
              <a:buChar char="•"/>
            </a:pPr>
            <a:r>
              <a:rPr lang="en-US" sz="2400" dirty="0" smtClean="0">
                <a:solidFill>
                  <a:prstClr val="black"/>
                </a:solidFill>
                <a:latin typeface="Calibri"/>
              </a:rPr>
              <a:t>More access to expert information and guidance.</a:t>
            </a:r>
          </a:p>
          <a:p>
            <a:pPr fontAlgn="auto">
              <a:spcBef>
                <a:spcPts val="0"/>
              </a:spcBef>
              <a:spcAft>
                <a:spcPts val="0"/>
              </a:spcAft>
            </a:pPr>
            <a:endParaRPr lang="en-US" sz="2400" dirty="0" smtClean="0">
              <a:solidFill>
                <a:prstClr val="black"/>
              </a:solidFill>
              <a:latin typeface="Calibri"/>
            </a:endParaRPr>
          </a:p>
          <a:p>
            <a:pPr fontAlgn="auto">
              <a:spcBef>
                <a:spcPts val="0"/>
              </a:spcBef>
              <a:spcAft>
                <a:spcPts val="0"/>
              </a:spcAft>
            </a:pPr>
            <a:endParaRPr lang="en-US" sz="2000" dirty="0" smtClean="0">
              <a:solidFill>
                <a:prstClr val="black"/>
              </a:solidFill>
              <a:latin typeface="Calibri"/>
            </a:endParaRPr>
          </a:p>
          <a:p>
            <a:pPr marL="285750" indent="-285750" fontAlgn="auto">
              <a:spcBef>
                <a:spcPts val="0"/>
              </a:spcBef>
              <a:spcAft>
                <a:spcPts val="0"/>
              </a:spcAft>
              <a:buFont typeface="Arial" panose="020B0604020202020204" pitchFamily="34" charset="0"/>
              <a:buChar char="•"/>
            </a:pPr>
            <a:endParaRPr lang="en-US" sz="1600" dirty="0">
              <a:solidFill>
                <a:prstClr val="black"/>
              </a:solidFill>
              <a:latin typeface="Calibri"/>
            </a:endParaRPr>
          </a:p>
        </p:txBody>
      </p:sp>
      <p:sp>
        <p:nvSpPr>
          <p:cNvPr id="7" name="TextBox 6"/>
          <p:cNvSpPr txBox="1"/>
          <p:nvPr/>
        </p:nvSpPr>
        <p:spPr>
          <a:xfrm>
            <a:off x="609600" y="1295400"/>
            <a:ext cx="8305800" cy="369332"/>
          </a:xfrm>
          <a:prstGeom prst="rect">
            <a:avLst/>
          </a:prstGeom>
          <a:noFill/>
        </p:spPr>
        <p:txBody>
          <a:bodyPr wrap="square" rtlCol="0">
            <a:spAutoFit/>
          </a:bodyPr>
          <a:lstStyle/>
          <a:p>
            <a:pPr fontAlgn="auto">
              <a:spcBef>
                <a:spcPts val="0"/>
              </a:spcBef>
              <a:spcAft>
                <a:spcPts val="0"/>
              </a:spcAft>
            </a:pPr>
            <a:r>
              <a:rPr lang="en-US" i="1" dirty="0" smtClean="0">
                <a:solidFill>
                  <a:prstClr val="black"/>
                </a:solidFill>
                <a:latin typeface="Calibri"/>
              </a:rPr>
              <a:t>Collaboration, focus on data use and new communities of users</a:t>
            </a:r>
          </a:p>
        </p:txBody>
      </p:sp>
    </p:spTree>
    <p:extLst>
      <p:ext uri="{BB962C8B-B14F-4D97-AF65-F5344CB8AC3E}">
        <p14:creationId xmlns:p14="http://schemas.microsoft.com/office/powerpoint/2010/main" val="395150788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0"/>
            <a:ext cx="7848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A Brief Word on Metrics…</a:t>
            </a:r>
            <a:endParaRPr lang="en-US" sz="3200" dirty="0"/>
          </a:p>
        </p:txBody>
      </p:sp>
      <p:sp>
        <p:nvSpPr>
          <p:cNvPr id="6" name="TextBox 5"/>
          <p:cNvSpPr txBox="1"/>
          <p:nvPr/>
        </p:nvSpPr>
        <p:spPr>
          <a:xfrm>
            <a:off x="838200" y="2084963"/>
            <a:ext cx="8305800" cy="2492990"/>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Funders require metrics and are a “must do”.</a:t>
            </a:r>
          </a:p>
          <a:p>
            <a:pPr marL="342900" indent="-342900">
              <a:buFont typeface="Arial" panose="020B0604020202020204" pitchFamily="34" charset="0"/>
              <a:buChar char="•"/>
            </a:pPr>
            <a:r>
              <a:rPr lang="en-US" sz="2400" dirty="0" smtClean="0"/>
              <a:t>Metrics are critical to the “Build, Measure, Learn” loop.</a:t>
            </a:r>
          </a:p>
          <a:p>
            <a:pPr marL="342900" indent="-342900">
              <a:buFont typeface="Arial" panose="020B0604020202020204" pitchFamily="34" charset="0"/>
              <a:buChar char="•"/>
            </a:pPr>
            <a:r>
              <a:rPr lang="en-US" sz="2400" dirty="0" smtClean="0"/>
              <a:t>Adding measurement to ESGF can yield faster, better development.</a:t>
            </a:r>
          </a:p>
          <a:p>
            <a:endParaRPr lang="en-US" sz="2400" dirty="0" smtClean="0"/>
          </a:p>
          <a:p>
            <a:endParaRPr lang="en-US" sz="2000" dirty="0" smtClean="0"/>
          </a:p>
          <a:p>
            <a:pPr marL="285750" indent="-285750">
              <a:buFont typeface="Arial" panose="020B0604020202020204" pitchFamily="34" charset="0"/>
              <a:buChar char="•"/>
            </a:pPr>
            <a:endParaRPr lang="en-US" sz="1600" dirty="0"/>
          </a:p>
        </p:txBody>
      </p:sp>
      <p:sp>
        <p:nvSpPr>
          <p:cNvPr id="7" name="TextBox 6"/>
          <p:cNvSpPr txBox="1"/>
          <p:nvPr/>
        </p:nvSpPr>
        <p:spPr>
          <a:xfrm>
            <a:off x="609600" y="1295400"/>
            <a:ext cx="8305800" cy="369332"/>
          </a:xfrm>
          <a:prstGeom prst="rect">
            <a:avLst/>
          </a:prstGeom>
          <a:noFill/>
        </p:spPr>
        <p:txBody>
          <a:bodyPr wrap="square" rtlCol="0">
            <a:spAutoFit/>
          </a:bodyPr>
          <a:lstStyle/>
          <a:p>
            <a:r>
              <a:rPr lang="en-US" i="1" dirty="0" smtClean="0"/>
              <a:t>Metrics enable cost minimization and efficient use of resources.</a:t>
            </a:r>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810000"/>
            <a:ext cx="5181600" cy="1869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0113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1295400"/>
            <a:ext cx="8305800" cy="369332"/>
          </a:xfrm>
          <a:prstGeom prst="rect">
            <a:avLst/>
          </a:prstGeom>
          <a:noFill/>
        </p:spPr>
        <p:txBody>
          <a:bodyPr wrap="square" rtlCol="0">
            <a:spAutoFit/>
          </a:bodyPr>
          <a:lstStyle/>
          <a:p>
            <a:pPr fontAlgn="auto">
              <a:spcBef>
                <a:spcPts val="0"/>
              </a:spcBef>
              <a:spcAft>
                <a:spcPts val="0"/>
              </a:spcAft>
            </a:pPr>
            <a:r>
              <a:rPr lang="en-US" i="1" dirty="0" smtClean="0">
                <a:solidFill>
                  <a:prstClr val="black"/>
                </a:solidFill>
                <a:latin typeface="Calibri"/>
              </a:rPr>
              <a:t>We build data archives and curate data for diverse communities.</a:t>
            </a:r>
          </a:p>
        </p:txBody>
      </p:sp>
      <p:sp>
        <p:nvSpPr>
          <p:cNvPr id="4" name="TextBox 3"/>
          <p:cNvSpPr txBox="1"/>
          <p:nvPr/>
        </p:nvSpPr>
        <p:spPr>
          <a:xfrm>
            <a:off x="3429000" y="4212104"/>
            <a:ext cx="2209800" cy="2062103"/>
          </a:xfrm>
          <a:prstGeom prst="rect">
            <a:avLst/>
          </a:prstGeom>
          <a:noFill/>
        </p:spPr>
        <p:txBody>
          <a:bodyPr wrap="square" rtlCol="0">
            <a:spAutoFit/>
          </a:bodyPr>
          <a:lstStyle/>
          <a:p>
            <a:pPr fontAlgn="auto">
              <a:spcBef>
                <a:spcPts val="0"/>
              </a:spcBef>
              <a:spcAft>
                <a:spcPts val="0"/>
              </a:spcAft>
            </a:pPr>
            <a:r>
              <a:rPr lang="en-US" dirty="0" smtClean="0">
                <a:solidFill>
                  <a:prstClr val="black"/>
                </a:solidFill>
                <a:latin typeface="Calibri"/>
              </a:rPr>
              <a:t>ESGF &amp; ESG-</a:t>
            </a:r>
            <a:r>
              <a:rPr lang="en-US" dirty="0" smtClean="0">
                <a:solidFill>
                  <a:prstClr val="black"/>
                </a:solidFill>
                <a:latin typeface="Calibri"/>
              </a:rPr>
              <a:t>NCAR</a:t>
            </a:r>
          </a:p>
          <a:p>
            <a:pPr fontAlgn="auto">
              <a:spcBef>
                <a:spcPts val="0"/>
              </a:spcBef>
              <a:spcAft>
                <a:spcPts val="0"/>
              </a:spcAft>
            </a:pPr>
            <a:r>
              <a:rPr lang="en-US" sz="1200" i="1" dirty="0" smtClean="0">
                <a:solidFill>
                  <a:prstClr val="black"/>
                </a:solidFill>
                <a:latin typeface="Calibri"/>
              </a:rPr>
              <a:t>Climate Data at </a:t>
            </a:r>
            <a:r>
              <a:rPr lang="en-US" sz="1200" i="1" dirty="0" smtClean="0">
                <a:solidFill>
                  <a:prstClr val="black"/>
                </a:solidFill>
                <a:latin typeface="Calibri"/>
              </a:rPr>
              <a:t>NCAR</a:t>
            </a:r>
          </a:p>
          <a:p>
            <a:pPr fontAlgn="auto">
              <a:spcBef>
                <a:spcPts val="0"/>
              </a:spcBef>
              <a:spcAft>
                <a:spcPts val="0"/>
              </a:spcAft>
            </a:pPr>
            <a:endParaRPr lang="en-US" dirty="0">
              <a:solidFill>
                <a:prstClr val="black"/>
              </a:solidFill>
              <a:latin typeface="Calibri"/>
            </a:endParaRPr>
          </a:p>
          <a:p>
            <a:pPr fontAlgn="auto">
              <a:spcBef>
                <a:spcPts val="0"/>
              </a:spcBef>
              <a:spcAft>
                <a:spcPts val="0"/>
              </a:spcAft>
            </a:pPr>
            <a:endParaRPr lang="en-US" sz="1600" dirty="0" smtClean="0">
              <a:solidFill>
                <a:prstClr val="black"/>
              </a:solidFill>
              <a:latin typeface="Calibri"/>
            </a:endParaRPr>
          </a:p>
          <a:p>
            <a:pPr fontAlgn="auto">
              <a:spcBef>
                <a:spcPts val="0"/>
              </a:spcBef>
              <a:spcAft>
                <a:spcPts val="0"/>
              </a:spcAft>
            </a:pPr>
            <a:r>
              <a:rPr lang="en-US" sz="1600" dirty="0" smtClean="0">
                <a:solidFill>
                  <a:prstClr val="black"/>
                </a:solidFill>
                <a:latin typeface="Calibri"/>
              </a:rPr>
              <a:t>Climate models (CESM)</a:t>
            </a:r>
          </a:p>
          <a:p>
            <a:pPr fontAlgn="auto">
              <a:spcBef>
                <a:spcPts val="0"/>
              </a:spcBef>
              <a:spcAft>
                <a:spcPts val="0"/>
              </a:spcAft>
            </a:pPr>
            <a:r>
              <a:rPr lang="en-US" sz="1600" dirty="0" smtClean="0">
                <a:solidFill>
                  <a:prstClr val="black"/>
                </a:solidFill>
                <a:latin typeface="Calibri"/>
              </a:rPr>
              <a:t>RCMs (NARCCAP)</a:t>
            </a:r>
          </a:p>
          <a:p>
            <a:pPr fontAlgn="auto">
              <a:spcBef>
                <a:spcPts val="0"/>
              </a:spcBef>
              <a:spcAft>
                <a:spcPts val="0"/>
              </a:spcAft>
            </a:pPr>
            <a:r>
              <a:rPr lang="en-US" sz="1600" dirty="0" smtClean="0">
                <a:solidFill>
                  <a:prstClr val="black"/>
                </a:solidFill>
                <a:latin typeface="Calibri"/>
              </a:rPr>
              <a:t>Large data volume</a:t>
            </a:r>
          </a:p>
          <a:p>
            <a:pPr fontAlgn="auto">
              <a:spcBef>
                <a:spcPts val="0"/>
              </a:spcBef>
              <a:spcAft>
                <a:spcPts val="0"/>
              </a:spcAft>
            </a:pPr>
            <a:r>
              <a:rPr lang="en-US" sz="1600" dirty="0" smtClean="0">
                <a:solidFill>
                  <a:prstClr val="black"/>
                </a:solidFill>
                <a:latin typeface="Calibri"/>
              </a:rPr>
              <a:t>Heavily accessed</a:t>
            </a:r>
            <a:endParaRPr lang="en-US" sz="1600" dirty="0">
              <a:solidFill>
                <a:prstClr val="black"/>
              </a:solidFill>
              <a:latin typeface="Calibri"/>
            </a:endParaRPr>
          </a:p>
        </p:txBody>
      </p:sp>
      <p:sp>
        <p:nvSpPr>
          <p:cNvPr id="7" name="TextBox 6"/>
          <p:cNvSpPr txBox="1"/>
          <p:nvPr/>
        </p:nvSpPr>
        <p:spPr>
          <a:xfrm>
            <a:off x="6324600" y="4191507"/>
            <a:ext cx="2362200" cy="2092881"/>
          </a:xfrm>
          <a:prstGeom prst="rect">
            <a:avLst/>
          </a:prstGeom>
          <a:noFill/>
        </p:spPr>
        <p:txBody>
          <a:bodyPr wrap="square" rtlCol="0">
            <a:spAutoFit/>
          </a:bodyPr>
          <a:lstStyle/>
          <a:p>
            <a:pPr fontAlgn="auto">
              <a:spcBef>
                <a:spcPts val="0"/>
              </a:spcBef>
              <a:spcAft>
                <a:spcPts val="0"/>
              </a:spcAft>
            </a:pPr>
            <a:r>
              <a:rPr lang="en-US" dirty="0" smtClean="0">
                <a:solidFill>
                  <a:prstClr val="black"/>
                </a:solidFill>
                <a:latin typeface="Calibri"/>
              </a:rPr>
              <a:t>RDA</a:t>
            </a:r>
          </a:p>
          <a:p>
            <a:pPr fontAlgn="auto">
              <a:spcBef>
                <a:spcPts val="0"/>
              </a:spcBef>
              <a:spcAft>
                <a:spcPts val="0"/>
              </a:spcAft>
            </a:pPr>
            <a:r>
              <a:rPr lang="en-US" sz="1200" i="1" dirty="0" smtClean="0">
                <a:solidFill>
                  <a:prstClr val="black"/>
                </a:solidFill>
                <a:latin typeface="Calibri"/>
              </a:rPr>
              <a:t>Research Data Archive</a:t>
            </a:r>
          </a:p>
          <a:p>
            <a:pPr fontAlgn="auto">
              <a:spcBef>
                <a:spcPts val="0"/>
              </a:spcBef>
              <a:spcAft>
                <a:spcPts val="0"/>
              </a:spcAft>
            </a:pPr>
            <a:endParaRPr lang="en-US" dirty="0" smtClean="0">
              <a:solidFill>
                <a:prstClr val="black"/>
              </a:solidFill>
              <a:latin typeface="Calibri"/>
            </a:endParaRPr>
          </a:p>
          <a:p>
            <a:pPr fontAlgn="auto">
              <a:spcBef>
                <a:spcPts val="0"/>
              </a:spcBef>
              <a:spcAft>
                <a:spcPts val="0"/>
              </a:spcAft>
            </a:pPr>
            <a:endParaRPr lang="en-US" dirty="0">
              <a:solidFill>
                <a:prstClr val="black"/>
              </a:solidFill>
              <a:latin typeface="Calibri"/>
            </a:endParaRPr>
          </a:p>
          <a:p>
            <a:pPr fontAlgn="auto">
              <a:spcBef>
                <a:spcPts val="0"/>
              </a:spcBef>
              <a:spcAft>
                <a:spcPts val="0"/>
              </a:spcAft>
            </a:pPr>
            <a:r>
              <a:rPr lang="en-US" sz="1600" dirty="0" smtClean="0">
                <a:solidFill>
                  <a:prstClr val="black"/>
                </a:solidFill>
                <a:latin typeface="Calibri"/>
              </a:rPr>
              <a:t>Reanalysis + </a:t>
            </a:r>
            <a:r>
              <a:rPr lang="en-US" sz="1600" dirty="0" err="1" smtClean="0">
                <a:solidFill>
                  <a:prstClr val="black"/>
                </a:solidFill>
                <a:latin typeface="Calibri"/>
              </a:rPr>
              <a:t>obs</a:t>
            </a:r>
            <a:r>
              <a:rPr lang="en-US" sz="1600" dirty="0" smtClean="0">
                <a:solidFill>
                  <a:prstClr val="black"/>
                </a:solidFill>
                <a:latin typeface="Calibri"/>
              </a:rPr>
              <a:t> products</a:t>
            </a:r>
          </a:p>
          <a:p>
            <a:pPr fontAlgn="auto">
              <a:spcBef>
                <a:spcPts val="0"/>
              </a:spcBef>
              <a:spcAft>
                <a:spcPts val="0"/>
              </a:spcAft>
            </a:pPr>
            <a:r>
              <a:rPr lang="en-US" sz="1600" dirty="0" smtClean="0">
                <a:solidFill>
                  <a:prstClr val="black"/>
                </a:solidFill>
                <a:latin typeface="Calibri"/>
              </a:rPr>
              <a:t>Subset and re-format </a:t>
            </a:r>
            <a:r>
              <a:rPr lang="en-US" sz="1600" dirty="0" err="1" smtClean="0">
                <a:solidFill>
                  <a:prstClr val="black"/>
                </a:solidFill>
                <a:latin typeface="Calibri"/>
              </a:rPr>
              <a:t>svcs</a:t>
            </a:r>
            <a:endParaRPr lang="en-US" sz="1600" dirty="0" smtClean="0">
              <a:solidFill>
                <a:prstClr val="black"/>
              </a:solidFill>
              <a:latin typeface="Calibri"/>
            </a:endParaRPr>
          </a:p>
          <a:p>
            <a:pPr fontAlgn="auto">
              <a:spcBef>
                <a:spcPts val="0"/>
              </a:spcBef>
              <a:spcAft>
                <a:spcPts val="0"/>
              </a:spcAft>
            </a:pPr>
            <a:r>
              <a:rPr lang="en-US" sz="1600" dirty="0" smtClean="0">
                <a:solidFill>
                  <a:prstClr val="black"/>
                </a:solidFill>
                <a:latin typeface="Calibri"/>
              </a:rPr>
              <a:t>ECMWF, ICOADS, JRA-55</a:t>
            </a:r>
          </a:p>
          <a:p>
            <a:pPr fontAlgn="auto">
              <a:spcBef>
                <a:spcPts val="0"/>
              </a:spcBef>
              <a:spcAft>
                <a:spcPts val="0"/>
              </a:spcAft>
            </a:pPr>
            <a:r>
              <a:rPr lang="en-US" sz="1600" dirty="0" smtClean="0">
                <a:solidFill>
                  <a:prstClr val="black"/>
                </a:solidFill>
                <a:latin typeface="Calibri"/>
              </a:rPr>
              <a:t>Actively curated</a:t>
            </a:r>
          </a:p>
        </p:txBody>
      </p:sp>
      <p:sp>
        <p:nvSpPr>
          <p:cNvPr id="8" name="TextBox 7"/>
          <p:cNvSpPr txBox="1"/>
          <p:nvPr/>
        </p:nvSpPr>
        <p:spPr>
          <a:xfrm>
            <a:off x="685800" y="4193233"/>
            <a:ext cx="2209800" cy="2000548"/>
          </a:xfrm>
          <a:prstGeom prst="rect">
            <a:avLst/>
          </a:prstGeom>
          <a:noFill/>
        </p:spPr>
        <p:txBody>
          <a:bodyPr wrap="square" rtlCol="0">
            <a:spAutoFit/>
          </a:bodyPr>
          <a:lstStyle/>
          <a:p>
            <a:pPr fontAlgn="auto">
              <a:spcBef>
                <a:spcPts val="0"/>
              </a:spcBef>
              <a:spcAft>
                <a:spcPts val="0"/>
              </a:spcAft>
            </a:pPr>
            <a:r>
              <a:rPr lang="en-US" dirty="0" smtClean="0">
                <a:solidFill>
                  <a:prstClr val="black"/>
                </a:solidFill>
                <a:latin typeface="Calibri"/>
              </a:rPr>
              <a:t>ACADIS</a:t>
            </a:r>
          </a:p>
          <a:p>
            <a:pPr fontAlgn="auto">
              <a:spcBef>
                <a:spcPts val="0"/>
              </a:spcBef>
              <a:spcAft>
                <a:spcPts val="0"/>
              </a:spcAft>
            </a:pPr>
            <a:r>
              <a:rPr lang="en-US" sz="1200" dirty="0" smtClean="0">
                <a:solidFill>
                  <a:prstClr val="black"/>
                </a:solidFill>
                <a:latin typeface="Calibri"/>
              </a:rPr>
              <a:t>Advanced Collaborative Arctic Data Information Service</a:t>
            </a:r>
          </a:p>
          <a:p>
            <a:pPr fontAlgn="auto">
              <a:spcBef>
                <a:spcPts val="0"/>
              </a:spcBef>
              <a:spcAft>
                <a:spcPts val="0"/>
              </a:spcAft>
            </a:pPr>
            <a:endParaRPr lang="en-US" dirty="0">
              <a:solidFill>
                <a:prstClr val="black"/>
              </a:solidFill>
              <a:latin typeface="Calibri"/>
            </a:endParaRPr>
          </a:p>
          <a:p>
            <a:pPr fontAlgn="auto">
              <a:spcBef>
                <a:spcPts val="0"/>
              </a:spcBef>
              <a:spcAft>
                <a:spcPts val="0"/>
              </a:spcAft>
            </a:pPr>
            <a:r>
              <a:rPr lang="en-US" sz="1600" dirty="0" smtClean="0">
                <a:solidFill>
                  <a:prstClr val="black"/>
                </a:solidFill>
                <a:latin typeface="Calibri"/>
              </a:rPr>
              <a:t>NSF Arctic projects</a:t>
            </a:r>
          </a:p>
          <a:p>
            <a:pPr fontAlgn="auto">
              <a:spcBef>
                <a:spcPts val="0"/>
              </a:spcBef>
              <a:spcAft>
                <a:spcPts val="0"/>
              </a:spcAft>
            </a:pPr>
            <a:r>
              <a:rPr lang="en-US" sz="1600" dirty="0" smtClean="0">
                <a:solidFill>
                  <a:prstClr val="black"/>
                </a:solidFill>
                <a:latin typeface="Calibri"/>
              </a:rPr>
              <a:t>Self publishing tools</a:t>
            </a:r>
          </a:p>
          <a:p>
            <a:pPr fontAlgn="auto">
              <a:spcBef>
                <a:spcPts val="0"/>
              </a:spcBef>
              <a:spcAft>
                <a:spcPts val="0"/>
              </a:spcAft>
            </a:pPr>
            <a:r>
              <a:rPr lang="en-US" sz="1600" dirty="0" smtClean="0">
                <a:solidFill>
                  <a:prstClr val="black"/>
                </a:solidFill>
                <a:latin typeface="Calibri"/>
              </a:rPr>
              <a:t>Many disciplines</a:t>
            </a:r>
          </a:p>
          <a:p>
            <a:pPr fontAlgn="auto">
              <a:spcBef>
                <a:spcPts val="0"/>
              </a:spcBef>
              <a:spcAft>
                <a:spcPts val="0"/>
              </a:spcAft>
            </a:pPr>
            <a:r>
              <a:rPr lang="en-US" sz="1600" dirty="0" smtClean="0">
                <a:solidFill>
                  <a:prstClr val="black"/>
                </a:solidFill>
                <a:latin typeface="Calibri"/>
              </a:rPr>
              <a:t>Long </a:t>
            </a:r>
            <a:r>
              <a:rPr lang="en-US" sz="1600" dirty="0" smtClean="0">
                <a:solidFill>
                  <a:prstClr val="black"/>
                </a:solidFill>
                <a:latin typeface="Calibri"/>
              </a:rPr>
              <a:t>term preservation</a:t>
            </a:r>
            <a:endParaRPr lang="en-US" sz="1600" dirty="0">
              <a:solidFill>
                <a:prstClr val="black"/>
              </a:solidFill>
              <a:latin typeface="Calibri"/>
            </a:endParaRPr>
          </a:p>
        </p:txBody>
      </p:sp>
      <p:pic>
        <p:nvPicPr>
          <p:cNvPr id="9" name="Picture 2"/>
          <p:cNvPicPr>
            <a:picLocks noChangeAspect="1" noChangeArrowheads="1"/>
          </p:cNvPicPr>
          <p:nvPr/>
        </p:nvPicPr>
        <p:blipFill>
          <a:blip r:embed="rId3" cstate="print"/>
          <a:srcRect/>
          <a:stretch>
            <a:fillRect/>
          </a:stretch>
        </p:blipFill>
        <p:spPr bwMode="auto">
          <a:xfrm>
            <a:off x="762000" y="2500913"/>
            <a:ext cx="1752600" cy="1311320"/>
          </a:xfrm>
          <a:prstGeom prst="rect">
            <a:avLst/>
          </a:prstGeom>
          <a:noFill/>
          <a:ln w="9525">
            <a:noFill/>
            <a:miter lim="800000"/>
            <a:headEnd/>
            <a:tailEnd/>
          </a:ln>
        </p:spPr>
      </p:pic>
      <p:sp>
        <p:nvSpPr>
          <p:cNvPr id="14" name="TextBox 13"/>
          <p:cNvSpPr txBox="1"/>
          <p:nvPr/>
        </p:nvSpPr>
        <p:spPr>
          <a:xfrm>
            <a:off x="609600" y="1828800"/>
            <a:ext cx="8305800" cy="369332"/>
          </a:xfrm>
          <a:prstGeom prst="rect">
            <a:avLst/>
          </a:prstGeom>
          <a:noFill/>
        </p:spPr>
        <p:txBody>
          <a:bodyPr wrap="square" rtlCol="0">
            <a:spAutoFit/>
          </a:bodyPr>
          <a:lstStyle/>
          <a:p>
            <a:pPr fontAlgn="auto">
              <a:spcBef>
                <a:spcPts val="0"/>
              </a:spcBef>
              <a:spcAft>
                <a:spcPts val="0"/>
              </a:spcAft>
            </a:pPr>
            <a:r>
              <a:rPr lang="en-US" dirty="0" smtClean="0">
                <a:solidFill>
                  <a:prstClr val="black"/>
                </a:solidFill>
                <a:latin typeface="Calibri"/>
              </a:rPr>
              <a:t>20K annual users, 300 data providers, </a:t>
            </a:r>
            <a:r>
              <a:rPr lang="en-US" dirty="0" smtClean="0">
                <a:solidFill>
                  <a:prstClr val="black"/>
                </a:solidFill>
                <a:latin typeface="Calibri"/>
              </a:rPr>
              <a:t>20</a:t>
            </a:r>
            <a:r>
              <a:rPr lang="en-US" dirty="0" smtClean="0">
                <a:solidFill>
                  <a:prstClr val="black"/>
                </a:solidFill>
                <a:latin typeface="Calibri"/>
              </a:rPr>
              <a:t>K </a:t>
            </a:r>
            <a:r>
              <a:rPr lang="en-US" dirty="0" smtClean="0">
                <a:solidFill>
                  <a:prstClr val="black"/>
                </a:solidFill>
                <a:latin typeface="Calibri"/>
              </a:rPr>
              <a:t>collections, 5PB, 2.5PB yearly downloads.</a:t>
            </a: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66111" y="2286000"/>
            <a:ext cx="2015889" cy="1698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txBox="1">
            <a:spLocks/>
          </p:cNvSpPr>
          <p:nvPr/>
        </p:nvSpPr>
        <p:spPr>
          <a:xfrm>
            <a:off x="609600" y="381000"/>
            <a:ext cx="7848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prstClr val="black"/>
                </a:solidFill>
                <a:latin typeface="Calibri"/>
              </a:rPr>
              <a:t>Sample of NCAR Data Archives</a:t>
            </a:r>
            <a:endParaRPr lang="en-US" sz="3200" dirty="0">
              <a:solidFill>
                <a:prstClr val="black"/>
              </a:solidFill>
              <a:latin typeface="Calibri"/>
            </a:endParaRPr>
          </a:p>
        </p:txBody>
      </p:sp>
      <p:pic>
        <p:nvPicPr>
          <p:cNvPr id="13" name="Picture 12"/>
          <p:cNvPicPr>
            <a:picLocks noChangeAspect="1"/>
          </p:cNvPicPr>
          <p:nvPr/>
        </p:nvPicPr>
        <p:blipFill>
          <a:blip r:embed="rId5"/>
          <a:stretch>
            <a:fillRect/>
          </a:stretch>
        </p:blipFill>
        <p:spPr>
          <a:xfrm>
            <a:off x="3276600" y="2209800"/>
            <a:ext cx="1883295" cy="1574908"/>
          </a:xfrm>
          <a:prstGeom prst="rect">
            <a:avLst/>
          </a:prstGeom>
        </p:spPr>
      </p:pic>
      <p:pic>
        <p:nvPicPr>
          <p:cNvPr id="5122" name="Picture 2"/>
          <p:cNvPicPr>
            <a:picLocks noChangeAspect="1" noChangeArrowheads="1"/>
          </p:cNvPicPr>
          <p:nvPr/>
        </p:nvPicPr>
        <p:blipFill>
          <a:blip r:embed="rId6" cstate="print"/>
          <a:srcRect/>
          <a:stretch>
            <a:fillRect/>
          </a:stretch>
        </p:blipFill>
        <p:spPr bwMode="auto">
          <a:xfrm>
            <a:off x="3657600" y="2590800"/>
            <a:ext cx="1752600" cy="1393676"/>
          </a:xfrm>
          <a:prstGeom prst="rect">
            <a:avLst/>
          </a:prstGeom>
          <a:noFill/>
          <a:ln w="9525">
            <a:noFill/>
            <a:miter lim="800000"/>
            <a:headEnd/>
            <a:tailEnd/>
          </a:ln>
        </p:spPr>
      </p:pic>
    </p:spTree>
    <p:extLst>
      <p:ext uri="{BB962C8B-B14F-4D97-AF65-F5344CB8AC3E}">
        <p14:creationId xmlns:p14="http://schemas.microsoft.com/office/powerpoint/2010/main" val="71924401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5410199"/>
          </a:xfrm>
        </p:spPr>
        <p:txBody>
          <a:bodyPr/>
          <a:lstStyle/>
          <a:p>
            <a:r>
              <a:rPr lang="en-US" sz="1600" dirty="0">
                <a:latin typeface="Calibri"/>
                <a:cs typeface="Calibri"/>
              </a:rPr>
              <a:t/>
            </a:r>
            <a:br>
              <a:rPr lang="en-US" sz="1600" dirty="0">
                <a:latin typeface="Calibri"/>
                <a:cs typeface="Calibri"/>
              </a:rPr>
            </a:br>
            <a:r>
              <a:rPr lang="en-US" sz="1600" dirty="0">
                <a:latin typeface="Calibri"/>
                <a:cs typeface="Calibri"/>
              </a:rPr>
              <a:t>Blind Evaluation of </a:t>
            </a:r>
            <a:r>
              <a:rPr lang="en-US" sz="1600" dirty="0" err="1">
                <a:latin typeface="Calibri"/>
                <a:cs typeface="Calibri"/>
              </a:rPr>
              <a:t>Lossy</a:t>
            </a:r>
            <a:r>
              <a:rPr lang="en-US" sz="1600" dirty="0">
                <a:latin typeface="Calibri"/>
                <a:cs typeface="Calibri"/>
              </a:rPr>
              <a:t> Data-Compression in LENS</a:t>
            </a:r>
            <a:br>
              <a:rPr lang="en-US" sz="1600" dirty="0">
                <a:latin typeface="Calibri"/>
                <a:cs typeface="Calibri"/>
              </a:rPr>
            </a:br>
            <a:r>
              <a:rPr lang="en-US" sz="1600" dirty="0">
                <a:latin typeface="Calibri"/>
                <a:cs typeface="Calibri"/>
              </a:rPr>
              <a:t/>
            </a:r>
            <a:br>
              <a:rPr lang="en-US" sz="1600" dirty="0">
                <a:latin typeface="Calibri"/>
                <a:cs typeface="Calibri"/>
              </a:rPr>
            </a:br>
            <a:r>
              <a:rPr lang="en-US" sz="1600" dirty="0">
                <a:latin typeface="Calibri"/>
                <a:cs typeface="Calibri"/>
              </a:rPr>
              <a:t>The objective of this project is to evaluate the impact of </a:t>
            </a:r>
            <a:r>
              <a:rPr lang="en-US" sz="1600" dirty="0" err="1">
                <a:latin typeface="Calibri"/>
                <a:cs typeface="Calibri"/>
              </a:rPr>
              <a:t>lossy</a:t>
            </a:r>
            <a:r>
              <a:rPr lang="en-US" sz="1600" dirty="0">
                <a:latin typeface="Calibri"/>
                <a:cs typeface="Calibri"/>
              </a:rPr>
              <a:t> data compression on climate data and determine whether or not it would impact science results.  To this end, we are providing climate scientists direct experience with data that has undergone </a:t>
            </a:r>
            <a:r>
              <a:rPr lang="en-US" sz="1600" dirty="0" err="1">
                <a:latin typeface="Calibri"/>
                <a:cs typeface="Calibri"/>
              </a:rPr>
              <a:t>lossy</a:t>
            </a:r>
            <a:r>
              <a:rPr lang="en-US" sz="1600" dirty="0">
                <a:latin typeface="Calibri"/>
                <a:cs typeface="Calibri"/>
              </a:rPr>
              <a:t> compression via a blind experiment in the context of the CESM-CAM5 large ensemble community project (http://www2.cesm.ucar.edu/models/experiments/LENS).</a:t>
            </a:r>
          </a:p>
        </p:txBody>
      </p:sp>
    </p:spTree>
    <p:extLst>
      <p:ext uri="{BB962C8B-B14F-4D97-AF65-F5344CB8AC3E}">
        <p14:creationId xmlns:p14="http://schemas.microsoft.com/office/powerpoint/2010/main" val="2687446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p:cNvSpPr>
          <p:nvPr/>
        </p:nvSpPr>
        <p:spPr bwMode="auto">
          <a:xfrm>
            <a:off x="1" y="1"/>
            <a:ext cx="9170789" cy="651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r>
              <a:rPr lang="en-US" sz="4200" b="1" dirty="0" smtClean="0">
                <a:solidFill>
                  <a:prstClr val="black"/>
                </a:solidFill>
                <a:latin typeface="Calibri Bold" charset="0"/>
                <a:ea typeface="ＭＳ Ｐゴシック" charset="0"/>
                <a:cs typeface="ＭＳ Ｐゴシック" charset="0"/>
                <a:sym typeface="Calibri Bold" charset="0"/>
              </a:rPr>
              <a:t>NCAR Workflow </a:t>
            </a:r>
            <a:r>
              <a:rPr lang="en-US" sz="4200" b="1" dirty="0">
                <a:solidFill>
                  <a:prstClr val="black"/>
                </a:solidFill>
                <a:latin typeface="Calibri Bold" charset="0"/>
                <a:ea typeface="ＭＳ Ｐゴシック" charset="0"/>
                <a:cs typeface="ＭＳ Ｐゴシック" charset="0"/>
                <a:sym typeface="Calibri Bold" charset="0"/>
              </a:rPr>
              <a:t>2000-2012</a:t>
            </a:r>
          </a:p>
        </p:txBody>
      </p:sp>
      <p:sp>
        <p:nvSpPr>
          <p:cNvPr id="10242" name="AutoShape 2"/>
          <p:cNvSpPr>
            <a:spLocks/>
          </p:cNvSpPr>
          <p:nvPr/>
        </p:nvSpPr>
        <p:spPr bwMode="auto">
          <a:xfrm>
            <a:off x="991195" y="5490643"/>
            <a:ext cx="7143750" cy="839391"/>
          </a:xfrm>
          <a:prstGeom prst="roundRect">
            <a:avLst>
              <a:gd name="adj" fmla="val 50000"/>
            </a:avLst>
          </a:prstGeom>
          <a:solidFill>
            <a:srgbClr val="666666"/>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sp>
        <p:nvSpPr>
          <p:cNvPr id="10243" name="Rectangle 3"/>
          <p:cNvSpPr>
            <a:spLocks/>
          </p:cNvSpPr>
          <p:nvPr/>
        </p:nvSpPr>
        <p:spPr bwMode="auto">
          <a:xfrm>
            <a:off x="991195" y="5560964"/>
            <a:ext cx="7143750" cy="69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tabLst>
                <a:tab pos="196436" algn="l"/>
                <a:tab pos="392872" algn="l"/>
                <a:tab pos="589308" algn="l"/>
                <a:tab pos="785744" algn="l"/>
                <a:tab pos="973251" algn="l"/>
                <a:tab pos="1169687" algn="l"/>
                <a:tab pos="1366124" algn="l"/>
                <a:tab pos="1562560" algn="l"/>
                <a:tab pos="1758996" algn="l"/>
                <a:tab pos="1955432" algn="l"/>
                <a:tab pos="2151868" algn="l"/>
                <a:tab pos="2348304" algn="l"/>
              </a:tabLst>
            </a:pPr>
            <a:r>
              <a:rPr lang="en-US" sz="2500" dirty="0">
                <a:solidFill>
                  <a:srgbClr val="FFFFFF"/>
                </a:solidFill>
                <a:latin typeface="Calibri Bold" charset="0"/>
                <a:ea typeface="ＭＳ Ｐゴシック" charset="0"/>
                <a:cs typeface="ＭＳ Ｐゴシック" charset="0"/>
                <a:sym typeface="Calibri Bold" charset="0"/>
              </a:rPr>
              <a:t>data </a:t>
            </a:r>
            <a:r>
              <a:rPr lang="en-US" sz="2500" dirty="0" smtClean="0">
                <a:solidFill>
                  <a:srgbClr val="FFFFFF"/>
                </a:solidFill>
                <a:latin typeface="Calibri Bold" charset="0"/>
                <a:ea typeface="ＭＳ Ｐゴシック" charset="0"/>
                <a:cs typeface="ＭＳ Ｐゴシック" charset="0"/>
                <a:sym typeface="Calibri Bold" charset="0"/>
              </a:rPr>
              <a:t>access / ESGF</a:t>
            </a:r>
            <a:endParaRPr lang="en-US" sz="2500" dirty="0">
              <a:solidFill>
                <a:srgbClr val="FFFFFF"/>
              </a:solidFill>
              <a:latin typeface="Calibri Bold" charset="0"/>
              <a:ea typeface="ＭＳ Ｐゴシック" charset="0"/>
              <a:cs typeface="ＭＳ Ｐゴシック" charset="0"/>
              <a:sym typeface="Calibri Bold" charset="0"/>
            </a:endParaRPr>
          </a:p>
        </p:txBody>
      </p:sp>
      <p:sp>
        <p:nvSpPr>
          <p:cNvPr id="10244" name="AutoShape 4"/>
          <p:cNvSpPr>
            <a:spLocks/>
          </p:cNvSpPr>
          <p:nvPr/>
        </p:nvSpPr>
        <p:spPr bwMode="auto">
          <a:xfrm>
            <a:off x="125016" y="4262811"/>
            <a:ext cx="4107656" cy="839391"/>
          </a:xfrm>
          <a:prstGeom prst="roundRect">
            <a:avLst>
              <a:gd name="adj" fmla="val 50000"/>
            </a:avLst>
          </a:prstGeom>
          <a:solidFill>
            <a:srgbClr val="66FE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sp>
        <p:nvSpPr>
          <p:cNvPr id="10245" name="Rectangle 5"/>
          <p:cNvSpPr>
            <a:spLocks/>
          </p:cNvSpPr>
          <p:nvPr/>
        </p:nvSpPr>
        <p:spPr bwMode="auto">
          <a:xfrm>
            <a:off x="1259086" y="4436940"/>
            <a:ext cx="1830586" cy="4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tabLst>
                <a:tab pos="196436" algn="l"/>
                <a:tab pos="392872" algn="l"/>
                <a:tab pos="589308" algn="l"/>
                <a:tab pos="785744" algn="l"/>
                <a:tab pos="973251" algn="l"/>
                <a:tab pos="1169687" algn="l"/>
                <a:tab pos="1366124" algn="l"/>
                <a:tab pos="1562560" algn="l"/>
                <a:tab pos="1758996" algn="l"/>
                <a:tab pos="1955432" algn="l"/>
                <a:tab pos="2151868" algn="l"/>
                <a:tab pos="2348304" algn="l"/>
              </a:tabLst>
            </a:pPr>
            <a:r>
              <a:rPr lang="en-US" sz="2500">
                <a:solidFill>
                  <a:prstClr val="black"/>
                </a:solidFill>
                <a:latin typeface="Calibri Bold" charset="0"/>
                <a:ea typeface="ＭＳ Ｐゴシック" charset="0"/>
                <a:cs typeface="ＭＳ Ｐゴシック" charset="0"/>
                <a:sym typeface="Calibri Bold" charset="0"/>
              </a:rPr>
              <a:t>tape archive</a:t>
            </a:r>
          </a:p>
        </p:txBody>
      </p:sp>
      <p:sp>
        <p:nvSpPr>
          <p:cNvPr id="10246" name="AutoShape 6"/>
          <p:cNvSpPr>
            <a:spLocks/>
          </p:cNvSpPr>
          <p:nvPr/>
        </p:nvSpPr>
        <p:spPr bwMode="auto">
          <a:xfrm>
            <a:off x="125016" y="650751"/>
            <a:ext cx="4107656" cy="2012528"/>
          </a:xfrm>
          <a:prstGeom prst="roundRect">
            <a:avLst>
              <a:gd name="adj" fmla="val 6653"/>
            </a:avLst>
          </a:prstGeom>
          <a:solidFill>
            <a:srgbClr val="66CC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sp>
        <p:nvSpPr>
          <p:cNvPr id="10247" name="AutoShape 7"/>
          <p:cNvSpPr>
            <a:spLocks/>
          </p:cNvSpPr>
          <p:nvPr/>
        </p:nvSpPr>
        <p:spPr bwMode="auto">
          <a:xfrm>
            <a:off x="125016" y="3091906"/>
            <a:ext cx="4107656" cy="838275"/>
          </a:xfrm>
          <a:prstGeom prst="roundRect">
            <a:avLst>
              <a:gd name="adj" fmla="val 50000"/>
            </a:avLst>
          </a:prstGeom>
          <a:solidFill>
            <a:srgbClr val="BAE0E3"/>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sp>
        <p:nvSpPr>
          <p:cNvPr id="10248" name="Rectangle 8"/>
          <p:cNvSpPr>
            <a:spLocks/>
          </p:cNvSpPr>
          <p:nvPr/>
        </p:nvSpPr>
        <p:spPr bwMode="auto">
          <a:xfrm>
            <a:off x="1169790" y="3171156"/>
            <a:ext cx="2018109" cy="687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tabLst>
                <a:tab pos="196436" algn="l"/>
                <a:tab pos="392872" algn="l"/>
                <a:tab pos="589308" algn="l"/>
                <a:tab pos="785744" algn="l"/>
                <a:tab pos="973251" algn="l"/>
                <a:tab pos="1169687" algn="l"/>
                <a:tab pos="1366124" algn="l"/>
                <a:tab pos="1562560" algn="l"/>
                <a:tab pos="1758996" algn="l"/>
                <a:tab pos="1955432" algn="l"/>
                <a:tab pos="2151868" algn="l"/>
                <a:tab pos="2348304" algn="l"/>
              </a:tabLst>
            </a:pPr>
            <a:r>
              <a:rPr lang="en-US" sz="2500">
                <a:solidFill>
                  <a:prstClr val="black"/>
                </a:solidFill>
                <a:latin typeface="Calibri Bold" charset="0"/>
                <a:ea typeface="ＭＳ Ｐゴシック" charset="0"/>
                <a:cs typeface="ＭＳ Ｐゴシック" charset="0"/>
                <a:sym typeface="Calibri Bold" charset="0"/>
              </a:rPr>
              <a:t>TB scale disk</a:t>
            </a:r>
          </a:p>
        </p:txBody>
      </p:sp>
      <p:sp>
        <p:nvSpPr>
          <p:cNvPr id="10249" name="Rectangle 9"/>
          <p:cNvSpPr>
            <a:spLocks/>
          </p:cNvSpPr>
          <p:nvPr/>
        </p:nvSpPr>
        <p:spPr bwMode="auto">
          <a:xfrm>
            <a:off x="214313" y="650751"/>
            <a:ext cx="3571875" cy="419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tabLst>
                <a:tab pos="196436" algn="l"/>
                <a:tab pos="392872" algn="l"/>
                <a:tab pos="589308" algn="l"/>
                <a:tab pos="785744" algn="l"/>
                <a:tab pos="973251" algn="l"/>
                <a:tab pos="1169687" algn="l"/>
                <a:tab pos="1366124" algn="l"/>
                <a:tab pos="1562560" algn="l"/>
                <a:tab pos="1758996" algn="l"/>
                <a:tab pos="1955432" algn="l"/>
                <a:tab pos="2151868" algn="l"/>
                <a:tab pos="2348304" algn="l"/>
              </a:tabLst>
            </a:pPr>
            <a:r>
              <a:rPr lang="en-US" sz="2500">
                <a:solidFill>
                  <a:prstClr val="black"/>
                </a:solidFill>
                <a:latin typeface="Calibri Bold" charset="0"/>
                <a:ea typeface="ＭＳ Ｐゴシック" charset="0"/>
                <a:cs typeface="ＭＳ Ｐゴシック" charset="0"/>
                <a:sym typeface="Calibri Bold" charset="0"/>
              </a:rPr>
              <a:t>model</a:t>
            </a:r>
          </a:p>
        </p:txBody>
      </p:sp>
      <p:graphicFrame>
        <p:nvGraphicFramePr>
          <p:cNvPr id="10250" name="Group 10"/>
          <p:cNvGraphicFramePr>
            <a:graphicFrameLocks noGrp="1"/>
          </p:cNvGraphicFramePr>
          <p:nvPr/>
        </p:nvGraphicFramePr>
        <p:xfrm>
          <a:off x="391792" y="1070447"/>
          <a:ext cx="961057" cy="1506888"/>
        </p:xfrm>
        <a:graphic>
          <a:graphicData uri="http://schemas.openxmlformats.org/drawingml/2006/table">
            <a:tbl>
              <a:tblPr/>
              <a:tblGrid>
                <a:gridCol w="961057"/>
              </a:tblGrid>
              <a:tr h="251148">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rgbClr val="FFFFFF"/>
                          </a:solidFill>
                          <a:effectLst/>
                          <a:latin typeface="Calibri Bold" charset="0"/>
                          <a:ea typeface="ヒラギノ角ゴ ProN W3" charset="0"/>
                          <a:cs typeface="Calibri Bold" charset="0"/>
                          <a:sym typeface="Calibri Bold" charset="0"/>
                        </a:rPr>
                        <a:t>time 1</a:t>
                      </a:r>
                    </a:p>
                  </a:txBody>
                  <a:tcPr marL="0" marR="0" marT="0" marB="0" anchor="ctr" horzOverflow="overflow">
                    <a:lnL cap="flat">
                      <a:noFill/>
                    </a:lnL>
                    <a:lnR cap="flat">
                      <a:noFill/>
                    </a:lnR>
                    <a:lnT cap="flat">
                      <a:noFill/>
                    </a:lnT>
                    <a:lnB cap="flat">
                      <a:noFill/>
                    </a:lnB>
                    <a:lnTlToBr>
                      <a:noFill/>
                    </a:lnTlToBr>
                    <a:lnBlToTr>
                      <a:noFill/>
                    </a:lnBlToTr>
                    <a:solidFill>
                      <a:srgbClr val="7F7F7F"/>
                    </a:solidFill>
                  </a:tcPr>
                </a:tc>
              </a:tr>
              <a:tr h="251148">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rgbClr val="FFFFFF"/>
                          </a:solidFill>
                          <a:effectLst/>
                          <a:latin typeface="Calibri Bold" charset="0"/>
                          <a:ea typeface="ヒラギノ角ゴ ProN W3" charset="0"/>
                          <a:cs typeface="Calibri Bold" charset="0"/>
                          <a:sym typeface="Calibri Bold" charset="0"/>
                        </a:rPr>
                        <a:t>header</a:t>
                      </a:r>
                    </a:p>
                  </a:txBody>
                  <a:tcPr marL="0" marR="0" marT="0" marB="0" anchor="ctr" horzOverflow="overflow">
                    <a:lnL cap="flat">
                      <a:noFill/>
                    </a:lnL>
                    <a:lnR cap="flat">
                      <a:noFill/>
                    </a:lnR>
                    <a:lnT cap="flat">
                      <a:noFill/>
                    </a:lnT>
                    <a:lnB cap="flat">
                      <a:noFill/>
                    </a:lnB>
                    <a:lnTlToBr>
                      <a:noFill/>
                    </a:lnTlToBr>
                    <a:lnBlToTr>
                      <a:noFill/>
                    </a:lnBlToTr>
                    <a:solidFill>
                      <a:srgbClr val="000000"/>
                    </a:solidFill>
                  </a:tcPr>
                </a:tc>
              </a:tr>
              <a:tr h="251148">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rgbClr val="FFFFFF"/>
                          </a:solidFill>
                          <a:effectLst/>
                          <a:latin typeface="Calibri Bold" charset="0"/>
                          <a:ea typeface="ヒラギノ角ゴ ProN W3" charset="0"/>
                          <a:cs typeface="Calibri Bold" charset="0"/>
                          <a:sym typeface="Calibri Bold" charset="0"/>
                        </a:rPr>
                        <a:t>field 1</a:t>
                      </a:r>
                    </a:p>
                  </a:txBody>
                  <a:tcPr marL="0" marR="0" marT="0" marB="0" anchor="ctr" horzOverflow="overflow">
                    <a:lnL cap="flat">
                      <a:noFill/>
                    </a:lnL>
                    <a:lnR cap="flat">
                      <a:noFill/>
                    </a:lnR>
                    <a:lnT cap="flat">
                      <a:noFill/>
                    </a:lnT>
                    <a:lnB cap="flat">
                      <a:noFill/>
                    </a:lnB>
                    <a:lnTlToBr>
                      <a:noFill/>
                    </a:lnTlToBr>
                    <a:lnBlToTr>
                      <a:noFill/>
                    </a:lnBlToTr>
                    <a:solidFill>
                      <a:srgbClr val="0000FF"/>
                    </a:solidFill>
                  </a:tcPr>
                </a:tc>
              </a:tr>
              <a:tr h="251148">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chemeClr val="tx1"/>
                          </a:solidFill>
                          <a:effectLst/>
                          <a:latin typeface="Calibri Bold" charset="0"/>
                          <a:ea typeface="ヒラギノ角ゴ ProN W3" charset="0"/>
                          <a:cs typeface="Calibri Bold" charset="0"/>
                          <a:sym typeface="Calibri Bold" charset="0"/>
                        </a:rPr>
                        <a:t>field 2</a:t>
                      </a:r>
                    </a:p>
                  </a:txBody>
                  <a:tcPr marL="0" marR="0" marT="0" marB="0" anchor="ctr" horzOverflow="overflow">
                    <a:lnL cap="flat">
                      <a:noFill/>
                    </a:lnL>
                    <a:lnR cap="flat">
                      <a:noFill/>
                    </a:lnR>
                    <a:lnT cap="flat">
                      <a:noFill/>
                    </a:lnT>
                    <a:lnB cap="flat">
                      <a:noFill/>
                    </a:lnB>
                    <a:lnTlToBr>
                      <a:noFill/>
                    </a:lnTlToBr>
                    <a:lnBlToTr>
                      <a:noFill/>
                    </a:lnBlToTr>
                    <a:solidFill>
                      <a:srgbClr val="FF7F00"/>
                    </a:solidFill>
                  </a:tcPr>
                </a:tc>
              </a:tr>
              <a:tr h="251148">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chemeClr val="tx1"/>
                          </a:solidFill>
                          <a:effectLst/>
                          <a:latin typeface="Calibri Bold" charset="0"/>
                          <a:ea typeface="ヒラギノ角ゴ ProN W3" charset="0"/>
                          <a:cs typeface="Calibri Bold" charset="0"/>
                          <a:sym typeface="Calibri Bold" charset="0"/>
                        </a:rPr>
                        <a:t>...</a:t>
                      </a:r>
                    </a:p>
                  </a:txBody>
                  <a:tcPr marL="0" marR="0" marT="0" marB="0" anchor="ctr" horzOverflow="overflow">
                    <a:lnL cap="flat">
                      <a:noFill/>
                    </a:lnL>
                    <a:lnR cap="flat">
                      <a:noFill/>
                    </a:lnR>
                    <a:lnT cap="flat">
                      <a:noFill/>
                    </a:lnT>
                    <a:lnB cap="flat">
                      <a:noFill/>
                    </a:lnB>
                    <a:lnTlToBr>
                      <a:noFill/>
                    </a:lnTlToBr>
                    <a:lnBlToTr>
                      <a:noFill/>
                    </a:lnBlToTr>
                    <a:solidFill>
                      <a:schemeClr val="accent1"/>
                    </a:solidFill>
                  </a:tcPr>
                </a:tc>
              </a:tr>
              <a:tr h="251148">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chemeClr val="tx1"/>
                          </a:solidFill>
                          <a:effectLst/>
                          <a:latin typeface="Calibri Bold" charset="0"/>
                          <a:ea typeface="ヒラギノ角ゴ ProN W3" charset="0"/>
                          <a:cs typeface="Calibri Bold" charset="0"/>
                          <a:sym typeface="Calibri Bold" charset="0"/>
                        </a:rPr>
                        <a:t>field n</a:t>
                      </a:r>
                    </a:p>
                  </a:txBody>
                  <a:tcPr marL="0" marR="0" marT="0" marB="0" anchor="ctr" horzOverflow="overflow">
                    <a:lnL cap="flat">
                      <a:noFill/>
                    </a:lnL>
                    <a:lnR cap="flat">
                      <a:noFill/>
                    </a:lnR>
                    <a:lnT cap="flat">
                      <a:noFill/>
                    </a:lnT>
                    <a:lnB cap="flat">
                      <a:noFill/>
                    </a:lnB>
                    <a:lnTlToBr>
                      <a:noFill/>
                    </a:lnTlToBr>
                    <a:lnBlToTr>
                      <a:noFill/>
                    </a:lnBlToTr>
                    <a:solidFill>
                      <a:srgbClr val="FFCC66"/>
                    </a:solidFill>
                  </a:tcPr>
                </a:tc>
              </a:tr>
            </a:tbl>
          </a:graphicData>
        </a:graphic>
      </p:graphicFrame>
      <p:sp>
        <p:nvSpPr>
          <p:cNvPr id="10257" name="Rectangle 36"/>
          <p:cNvSpPr>
            <a:spLocks/>
          </p:cNvSpPr>
          <p:nvPr/>
        </p:nvSpPr>
        <p:spPr bwMode="auto">
          <a:xfrm>
            <a:off x="2455665" y="1533674"/>
            <a:ext cx="442020" cy="3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26787" bIns="0"/>
          <a:lstStyle/>
          <a:p>
            <a:pPr marL="74780" algn="ctr">
              <a:tabLst>
                <a:tab pos="44645" algn="l"/>
                <a:tab pos="366085" algn="l"/>
                <a:tab pos="866105" algn="l"/>
                <a:tab pos="1366124" algn="l"/>
                <a:tab pos="1866143" algn="l"/>
                <a:tab pos="2375091" algn="l"/>
                <a:tab pos="2875110" algn="l"/>
                <a:tab pos="3375130" algn="l"/>
                <a:tab pos="3875149" algn="l"/>
              </a:tabLst>
            </a:pPr>
            <a:r>
              <a:rPr lang="en-US" sz="2200">
                <a:solidFill>
                  <a:prstClr val="black"/>
                </a:solidFill>
                <a:latin typeface="Calibri Bold" charset="0"/>
                <a:ea typeface="ＭＳ Ｐゴシック" charset="0"/>
                <a:cs typeface="ＭＳ Ｐゴシック" charset="0"/>
                <a:sym typeface="Calibri Bold" charset="0"/>
              </a:rPr>
              <a:t>...</a:t>
            </a:r>
          </a:p>
        </p:txBody>
      </p:sp>
      <p:graphicFrame>
        <p:nvGraphicFramePr>
          <p:cNvPr id="10277" name="Group 37"/>
          <p:cNvGraphicFramePr>
            <a:graphicFrameLocks noGrp="1"/>
          </p:cNvGraphicFramePr>
          <p:nvPr/>
        </p:nvGraphicFramePr>
        <p:xfrm>
          <a:off x="1496841" y="1073795"/>
          <a:ext cx="961057" cy="1500186"/>
        </p:xfrm>
        <a:graphic>
          <a:graphicData uri="http://schemas.openxmlformats.org/drawingml/2006/table">
            <a:tbl>
              <a:tblPr/>
              <a:tblGrid>
                <a:gridCol w="961057"/>
              </a:tblGrid>
              <a:tr h="250031">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rgbClr val="FFFFFF"/>
                          </a:solidFill>
                          <a:effectLst/>
                          <a:latin typeface="Calibri Bold" charset="0"/>
                          <a:ea typeface="ヒラギノ角ゴ ProN W3" charset="0"/>
                          <a:cs typeface="Calibri Bold" charset="0"/>
                          <a:sym typeface="Calibri Bold" charset="0"/>
                        </a:rPr>
                        <a:t>time 2</a:t>
                      </a:r>
                    </a:p>
                  </a:txBody>
                  <a:tcPr marL="0" marR="0" marT="0" marB="0" anchor="ctr" horzOverflow="overflow">
                    <a:lnL cap="flat">
                      <a:noFill/>
                    </a:lnL>
                    <a:lnR cap="flat">
                      <a:noFill/>
                    </a:lnR>
                    <a:lnT cap="flat">
                      <a:noFill/>
                    </a:lnT>
                    <a:lnB cap="flat">
                      <a:noFill/>
                    </a:lnB>
                    <a:lnTlToBr>
                      <a:noFill/>
                    </a:lnTlToBr>
                    <a:lnBlToTr>
                      <a:noFill/>
                    </a:lnBlToTr>
                    <a:solidFill>
                      <a:srgbClr val="7F7F7F"/>
                    </a:solidFill>
                  </a:tcPr>
                </a:tc>
              </a:tr>
              <a:tr h="250031">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rgbClr val="FFFFFF"/>
                          </a:solidFill>
                          <a:effectLst/>
                          <a:latin typeface="Calibri Bold" charset="0"/>
                          <a:ea typeface="ヒラギノ角ゴ ProN W3" charset="0"/>
                          <a:cs typeface="Calibri Bold" charset="0"/>
                          <a:sym typeface="Calibri Bold" charset="0"/>
                        </a:rPr>
                        <a:t>header</a:t>
                      </a:r>
                    </a:p>
                  </a:txBody>
                  <a:tcPr marL="0" marR="0" marT="0" marB="0" anchor="ctr" horzOverflow="overflow">
                    <a:lnL cap="flat">
                      <a:noFill/>
                    </a:lnL>
                    <a:lnR cap="flat">
                      <a:noFill/>
                    </a:lnR>
                    <a:lnT cap="flat">
                      <a:noFill/>
                    </a:lnT>
                    <a:lnB cap="flat">
                      <a:noFill/>
                    </a:lnB>
                    <a:lnTlToBr>
                      <a:noFill/>
                    </a:lnTlToBr>
                    <a:lnBlToTr>
                      <a:noFill/>
                    </a:lnBlToTr>
                    <a:solidFill>
                      <a:srgbClr val="000000"/>
                    </a:solidFill>
                  </a:tcPr>
                </a:tc>
              </a:tr>
              <a:tr h="250031">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rgbClr val="FFFFFF"/>
                          </a:solidFill>
                          <a:effectLst/>
                          <a:latin typeface="Calibri Bold" charset="0"/>
                          <a:ea typeface="ヒラギノ角ゴ ProN W3" charset="0"/>
                          <a:cs typeface="Calibri Bold" charset="0"/>
                          <a:sym typeface="Calibri Bold" charset="0"/>
                        </a:rPr>
                        <a:t>field 1</a:t>
                      </a:r>
                    </a:p>
                  </a:txBody>
                  <a:tcPr marL="0" marR="0" marT="0" marB="0" anchor="ctr" horzOverflow="overflow">
                    <a:lnL cap="flat">
                      <a:noFill/>
                    </a:lnL>
                    <a:lnR cap="flat">
                      <a:noFill/>
                    </a:lnR>
                    <a:lnT cap="flat">
                      <a:noFill/>
                    </a:lnT>
                    <a:lnB cap="flat">
                      <a:noFill/>
                    </a:lnB>
                    <a:lnTlToBr>
                      <a:noFill/>
                    </a:lnTlToBr>
                    <a:lnBlToTr>
                      <a:noFill/>
                    </a:lnBlToTr>
                    <a:solidFill>
                      <a:srgbClr val="0000FF"/>
                    </a:solidFill>
                  </a:tcPr>
                </a:tc>
              </a:tr>
              <a:tr h="250031">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chemeClr val="tx1"/>
                          </a:solidFill>
                          <a:effectLst/>
                          <a:latin typeface="Calibri Bold" charset="0"/>
                          <a:ea typeface="ヒラギノ角ゴ ProN W3" charset="0"/>
                          <a:cs typeface="Calibri Bold" charset="0"/>
                          <a:sym typeface="Calibri Bold" charset="0"/>
                        </a:rPr>
                        <a:t>field 2</a:t>
                      </a:r>
                    </a:p>
                  </a:txBody>
                  <a:tcPr marL="0" marR="0" marT="0" marB="0" anchor="ctr" horzOverflow="overflow">
                    <a:lnL cap="flat">
                      <a:noFill/>
                    </a:lnL>
                    <a:lnR cap="flat">
                      <a:noFill/>
                    </a:lnR>
                    <a:lnT cap="flat">
                      <a:noFill/>
                    </a:lnT>
                    <a:lnB cap="flat">
                      <a:noFill/>
                    </a:lnB>
                    <a:lnTlToBr>
                      <a:noFill/>
                    </a:lnTlToBr>
                    <a:lnBlToTr>
                      <a:noFill/>
                    </a:lnBlToTr>
                    <a:solidFill>
                      <a:srgbClr val="FF7F00"/>
                    </a:solidFill>
                  </a:tcPr>
                </a:tc>
              </a:tr>
              <a:tr h="250031">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chemeClr val="tx1"/>
                          </a:solidFill>
                          <a:effectLst/>
                          <a:latin typeface="Calibri Bold" charset="0"/>
                          <a:ea typeface="ヒラギノ角ゴ ProN W3" charset="0"/>
                          <a:cs typeface="Calibri Bold" charset="0"/>
                          <a:sym typeface="Calibri Bold" charset="0"/>
                        </a:rPr>
                        <a:t>...</a:t>
                      </a:r>
                    </a:p>
                  </a:txBody>
                  <a:tcPr marL="0" marR="0" marT="0" marB="0" anchor="ctr" horzOverflow="overflow">
                    <a:lnL cap="flat">
                      <a:noFill/>
                    </a:lnL>
                    <a:lnR cap="flat">
                      <a:noFill/>
                    </a:lnR>
                    <a:lnT cap="flat">
                      <a:noFill/>
                    </a:lnT>
                    <a:lnB cap="flat">
                      <a:noFill/>
                    </a:lnB>
                    <a:lnTlToBr>
                      <a:noFill/>
                    </a:lnTlToBr>
                    <a:lnBlToTr>
                      <a:noFill/>
                    </a:lnBlToTr>
                    <a:solidFill>
                      <a:schemeClr val="accent1"/>
                    </a:solidFill>
                  </a:tcPr>
                </a:tc>
              </a:tr>
              <a:tr h="250031">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chemeClr val="tx1"/>
                          </a:solidFill>
                          <a:effectLst/>
                          <a:latin typeface="Calibri Bold" charset="0"/>
                          <a:ea typeface="ヒラギノ角ゴ ProN W3" charset="0"/>
                          <a:cs typeface="Calibri Bold" charset="0"/>
                          <a:sym typeface="Calibri Bold" charset="0"/>
                        </a:rPr>
                        <a:t>field n</a:t>
                      </a:r>
                    </a:p>
                  </a:txBody>
                  <a:tcPr marL="0" marR="0" marT="0" marB="0" anchor="ctr" horzOverflow="overflow">
                    <a:lnL cap="flat">
                      <a:noFill/>
                    </a:lnL>
                    <a:lnR cap="flat">
                      <a:noFill/>
                    </a:lnR>
                    <a:lnT cap="flat">
                      <a:noFill/>
                    </a:lnT>
                    <a:lnB cap="flat">
                      <a:noFill/>
                    </a:lnB>
                    <a:lnTlToBr>
                      <a:noFill/>
                    </a:lnTlToBr>
                    <a:lnBlToTr>
                      <a:noFill/>
                    </a:lnBlToTr>
                    <a:solidFill>
                      <a:srgbClr val="FFCC66"/>
                    </a:solidFill>
                  </a:tcPr>
                </a:tc>
              </a:tr>
            </a:tbl>
          </a:graphicData>
        </a:graphic>
      </p:graphicFrame>
      <p:graphicFrame>
        <p:nvGraphicFramePr>
          <p:cNvPr id="10303" name="Group 63"/>
          <p:cNvGraphicFramePr>
            <a:graphicFrameLocks noGrp="1"/>
          </p:cNvGraphicFramePr>
          <p:nvPr/>
        </p:nvGraphicFramePr>
        <p:xfrm>
          <a:off x="3004840" y="1073795"/>
          <a:ext cx="961058" cy="1500186"/>
        </p:xfrm>
        <a:graphic>
          <a:graphicData uri="http://schemas.openxmlformats.org/drawingml/2006/table">
            <a:tbl>
              <a:tblPr/>
              <a:tblGrid>
                <a:gridCol w="961058"/>
              </a:tblGrid>
              <a:tr h="250031">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rgbClr val="FFFFFF"/>
                          </a:solidFill>
                          <a:effectLst/>
                          <a:latin typeface="Calibri Bold" charset="0"/>
                          <a:ea typeface="ヒラギノ角ゴ ProN W3" charset="0"/>
                          <a:cs typeface="Calibri Bold" charset="0"/>
                          <a:sym typeface="Calibri Bold" charset="0"/>
                        </a:rPr>
                        <a:t>time m</a:t>
                      </a:r>
                    </a:p>
                  </a:txBody>
                  <a:tcPr marL="0" marR="0" marT="0" marB="0" anchor="ctr" horzOverflow="overflow">
                    <a:lnL cap="flat">
                      <a:noFill/>
                    </a:lnL>
                    <a:lnR cap="flat">
                      <a:noFill/>
                    </a:lnR>
                    <a:lnT cap="flat">
                      <a:noFill/>
                    </a:lnT>
                    <a:lnB cap="flat">
                      <a:noFill/>
                    </a:lnB>
                    <a:lnTlToBr>
                      <a:noFill/>
                    </a:lnTlToBr>
                    <a:lnBlToTr>
                      <a:noFill/>
                    </a:lnBlToTr>
                    <a:solidFill>
                      <a:srgbClr val="7F7F7F"/>
                    </a:solidFill>
                  </a:tcPr>
                </a:tc>
              </a:tr>
              <a:tr h="250031">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rgbClr val="FFFFFF"/>
                          </a:solidFill>
                          <a:effectLst/>
                          <a:latin typeface="Calibri Bold" charset="0"/>
                          <a:ea typeface="ヒラギノ角ゴ ProN W3" charset="0"/>
                          <a:cs typeface="Calibri Bold" charset="0"/>
                          <a:sym typeface="Calibri Bold" charset="0"/>
                        </a:rPr>
                        <a:t>header</a:t>
                      </a:r>
                    </a:p>
                  </a:txBody>
                  <a:tcPr marL="0" marR="0" marT="0" marB="0" anchor="ctr" horzOverflow="overflow">
                    <a:lnL cap="flat">
                      <a:noFill/>
                    </a:lnL>
                    <a:lnR cap="flat">
                      <a:noFill/>
                    </a:lnR>
                    <a:lnT cap="flat">
                      <a:noFill/>
                    </a:lnT>
                    <a:lnB cap="flat">
                      <a:noFill/>
                    </a:lnB>
                    <a:lnTlToBr>
                      <a:noFill/>
                    </a:lnTlToBr>
                    <a:lnBlToTr>
                      <a:noFill/>
                    </a:lnBlToTr>
                    <a:solidFill>
                      <a:srgbClr val="000000"/>
                    </a:solidFill>
                  </a:tcPr>
                </a:tc>
              </a:tr>
              <a:tr h="250031">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rgbClr val="FFFFFF"/>
                          </a:solidFill>
                          <a:effectLst/>
                          <a:latin typeface="Calibri Bold" charset="0"/>
                          <a:ea typeface="ヒラギノ角ゴ ProN W3" charset="0"/>
                          <a:cs typeface="Calibri Bold" charset="0"/>
                          <a:sym typeface="Calibri Bold" charset="0"/>
                        </a:rPr>
                        <a:t>field 1</a:t>
                      </a:r>
                    </a:p>
                  </a:txBody>
                  <a:tcPr marL="0" marR="0" marT="0" marB="0" anchor="ctr" horzOverflow="overflow">
                    <a:lnL cap="flat">
                      <a:noFill/>
                    </a:lnL>
                    <a:lnR cap="flat">
                      <a:noFill/>
                    </a:lnR>
                    <a:lnT cap="flat">
                      <a:noFill/>
                    </a:lnT>
                    <a:lnB cap="flat">
                      <a:noFill/>
                    </a:lnB>
                    <a:lnTlToBr>
                      <a:noFill/>
                    </a:lnTlToBr>
                    <a:lnBlToTr>
                      <a:noFill/>
                    </a:lnBlToTr>
                    <a:solidFill>
                      <a:srgbClr val="0000FF"/>
                    </a:solidFill>
                  </a:tcPr>
                </a:tc>
              </a:tr>
              <a:tr h="250031">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chemeClr val="tx1"/>
                          </a:solidFill>
                          <a:effectLst/>
                          <a:latin typeface="Calibri Bold" charset="0"/>
                          <a:ea typeface="ヒラギノ角ゴ ProN W3" charset="0"/>
                          <a:cs typeface="Calibri Bold" charset="0"/>
                          <a:sym typeface="Calibri Bold" charset="0"/>
                        </a:rPr>
                        <a:t>field 2</a:t>
                      </a:r>
                    </a:p>
                  </a:txBody>
                  <a:tcPr marL="0" marR="0" marT="0" marB="0" anchor="ctr" horzOverflow="overflow">
                    <a:lnL cap="flat">
                      <a:noFill/>
                    </a:lnL>
                    <a:lnR cap="flat">
                      <a:noFill/>
                    </a:lnR>
                    <a:lnT cap="flat">
                      <a:noFill/>
                    </a:lnT>
                    <a:lnB cap="flat">
                      <a:noFill/>
                    </a:lnB>
                    <a:lnTlToBr>
                      <a:noFill/>
                    </a:lnTlToBr>
                    <a:lnBlToTr>
                      <a:noFill/>
                    </a:lnBlToTr>
                    <a:solidFill>
                      <a:srgbClr val="FF7F00"/>
                    </a:solidFill>
                  </a:tcPr>
                </a:tc>
              </a:tr>
              <a:tr h="250031">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chemeClr val="tx1"/>
                          </a:solidFill>
                          <a:effectLst/>
                          <a:latin typeface="Calibri Bold" charset="0"/>
                          <a:ea typeface="ヒラギノ角ゴ ProN W3" charset="0"/>
                          <a:cs typeface="Calibri Bold" charset="0"/>
                          <a:sym typeface="Calibri Bold" charset="0"/>
                        </a:rPr>
                        <a:t>...</a:t>
                      </a:r>
                    </a:p>
                  </a:txBody>
                  <a:tcPr marL="0" marR="0" marT="0" marB="0" anchor="ctr" horzOverflow="overflow">
                    <a:lnL cap="flat">
                      <a:noFill/>
                    </a:lnL>
                    <a:lnR cap="flat">
                      <a:noFill/>
                    </a:lnR>
                    <a:lnT cap="flat">
                      <a:noFill/>
                    </a:lnT>
                    <a:lnB cap="flat">
                      <a:noFill/>
                    </a:lnB>
                    <a:lnTlToBr>
                      <a:noFill/>
                    </a:lnTlToBr>
                    <a:lnBlToTr>
                      <a:noFill/>
                    </a:lnBlToTr>
                    <a:solidFill>
                      <a:schemeClr val="accent1"/>
                    </a:solidFill>
                  </a:tcPr>
                </a:tc>
              </a:tr>
              <a:tr h="250031">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chemeClr val="tx1"/>
                          </a:solidFill>
                          <a:effectLst/>
                          <a:latin typeface="Calibri Bold" charset="0"/>
                          <a:ea typeface="ヒラギノ角ゴ ProN W3" charset="0"/>
                          <a:cs typeface="Calibri Bold" charset="0"/>
                          <a:sym typeface="Calibri Bold" charset="0"/>
                        </a:rPr>
                        <a:t>field n</a:t>
                      </a:r>
                    </a:p>
                  </a:txBody>
                  <a:tcPr marL="0" marR="0" marT="0" marB="0" anchor="ctr" horzOverflow="overflow">
                    <a:lnL cap="flat">
                      <a:noFill/>
                    </a:lnL>
                    <a:lnR cap="flat">
                      <a:noFill/>
                    </a:lnR>
                    <a:lnT cap="flat">
                      <a:noFill/>
                    </a:lnT>
                    <a:lnB cap="flat">
                      <a:noFill/>
                    </a:lnB>
                    <a:lnTlToBr>
                      <a:noFill/>
                    </a:lnTlToBr>
                    <a:lnBlToTr>
                      <a:noFill/>
                    </a:lnBlToTr>
                    <a:solidFill>
                      <a:srgbClr val="FFCC66"/>
                    </a:solidFill>
                  </a:tcPr>
                </a:tc>
              </a:tr>
            </a:tbl>
          </a:graphicData>
        </a:graphic>
      </p:graphicFrame>
      <p:sp>
        <p:nvSpPr>
          <p:cNvPr id="10272" name="AutoShape 89"/>
          <p:cNvSpPr>
            <a:spLocks/>
          </p:cNvSpPr>
          <p:nvPr/>
        </p:nvSpPr>
        <p:spPr bwMode="auto">
          <a:xfrm>
            <a:off x="4902399" y="1916535"/>
            <a:ext cx="4107656" cy="2013645"/>
          </a:xfrm>
          <a:prstGeom prst="roundRect">
            <a:avLst>
              <a:gd name="adj" fmla="val 6653"/>
            </a:avLst>
          </a:prstGeom>
          <a:solidFill>
            <a:srgbClr val="CCCC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sp>
        <p:nvSpPr>
          <p:cNvPr id="10273" name="Rectangle 90"/>
          <p:cNvSpPr>
            <a:spLocks/>
          </p:cNvSpPr>
          <p:nvPr/>
        </p:nvSpPr>
        <p:spPr bwMode="auto">
          <a:xfrm>
            <a:off x="5054204" y="1917651"/>
            <a:ext cx="3571875" cy="419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tabLst>
                <a:tab pos="196436" algn="l"/>
                <a:tab pos="392872" algn="l"/>
                <a:tab pos="589308" algn="l"/>
                <a:tab pos="785744" algn="l"/>
                <a:tab pos="973251" algn="l"/>
                <a:tab pos="1169687" algn="l"/>
                <a:tab pos="1366124" algn="l"/>
                <a:tab pos="1562560" algn="l"/>
                <a:tab pos="1758996" algn="l"/>
                <a:tab pos="1955432" algn="l"/>
                <a:tab pos="2151868" algn="l"/>
                <a:tab pos="2348304" algn="l"/>
              </a:tabLst>
            </a:pPr>
            <a:r>
              <a:rPr lang="en-US" sz="2500">
                <a:solidFill>
                  <a:prstClr val="black"/>
                </a:solidFill>
                <a:latin typeface="Calibri Bold" charset="0"/>
                <a:ea typeface="ＭＳ Ｐゴシック" charset="0"/>
                <a:cs typeface="ＭＳ Ｐゴシック" charset="0"/>
                <a:sym typeface="Calibri Bold" charset="0"/>
              </a:rPr>
              <a:t>post-processing/analysis</a:t>
            </a:r>
          </a:p>
        </p:txBody>
      </p:sp>
      <p:graphicFrame>
        <p:nvGraphicFramePr>
          <p:cNvPr id="10331" name="Group 91"/>
          <p:cNvGraphicFramePr>
            <a:graphicFrameLocks noGrp="1"/>
          </p:cNvGraphicFramePr>
          <p:nvPr/>
        </p:nvGraphicFramePr>
        <p:xfrm>
          <a:off x="5703838" y="2333999"/>
          <a:ext cx="3210224" cy="417463"/>
        </p:xfrm>
        <a:graphic>
          <a:graphicData uri="http://schemas.openxmlformats.org/drawingml/2006/table">
            <a:tbl>
              <a:tblPr/>
              <a:tblGrid>
                <a:gridCol w="641822"/>
                <a:gridCol w="641821"/>
                <a:gridCol w="642938"/>
                <a:gridCol w="641822"/>
                <a:gridCol w="641821"/>
              </a:tblGrid>
              <a:tr h="417463">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rgbClr val="FFFFFF"/>
                          </a:solidFill>
                          <a:effectLst/>
                          <a:latin typeface="Calibri Bold" charset="0"/>
                          <a:ea typeface="ヒラギノ角ゴ ProN W3" charset="0"/>
                          <a:cs typeface="Calibri Bold" charset="0"/>
                          <a:sym typeface="Calibri Bold" charset="0"/>
                        </a:rPr>
                        <a:t>header</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rgbClr val="FFFFFF"/>
                          </a:solidFill>
                          <a:effectLst/>
                          <a:latin typeface="Calibri Bold" charset="0"/>
                          <a:ea typeface="ヒラギノ角ゴ ProN W3" charset="0"/>
                          <a:cs typeface="Calibri Bold" charset="0"/>
                          <a:sym typeface="Calibri Bold" charset="0"/>
                        </a:rPr>
                        <a:t>time 1</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rgbClr val="FFFFFF"/>
                          </a:solidFill>
                          <a:effectLst/>
                          <a:latin typeface="Calibri Bold" charset="0"/>
                          <a:ea typeface="ヒラギノ角ゴ ProN W3" charset="0"/>
                          <a:cs typeface="Calibri Bold" charset="0"/>
                          <a:sym typeface="Calibri Bold" charset="0"/>
                        </a:rPr>
                        <a:t>time 2</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900" b="0" i="0" u="none" strike="noStrike" cap="none" normalizeH="0" baseline="6000">
                          <a:ln>
                            <a:noFill/>
                          </a:ln>
                          <a:solidFill>
                            <a:srgbClr val="FFFFFF"/>
                          </a:solidFill>
                          <a:effectLst/>
                          <a:latin typeface="Calibri Bold" charset="0"/>
                          <a:ea typeface="ヒラギノ角ゴ ProN W3" charset="0"/>
                          <a:cs typeface="Calibri Bold" charset="0"/>
                          <a:sym typeface="Calibri Bold" charset="0"/>
                        </a:rPr>
                        <a:t>...</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rgbClr val="FFFFFF"/>
                          </a:solidFill>
                          <a:effectLst/>
                          <a:latin typeface="Calibri Bold" charset="0"/>
                          <a:ea typeface="ヒラギノ角ゴ ProN W3" charset="0"/>
                          <a:cs typeface="Calibri Bold" charset="0"/>
                          <a:sym typeface="Calibri Bold" charset="0"/>
                        </a:rPr>
                        <a:t>time m</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FF"/>
                    </a:solidFill>
                  </a:tcPr>
                </a:tc>
              </a:tr>
            </a:tbl>
          </a:graphicData>
        </a:graphic>
      </p:graphicFrame>
      <p:sp>
        <p:nvSpPr>
          <p:cNvPr id="10288" name="Rectangle 113"/>
          <p:cNvSpPr>
            <a:spLocks/>
          </p:cNvSpPr>
          <p:nvPr/>
        </p:nvSpPr>
        <p:spPr bwMode="auto">
          <a:xfrm>
            <a:off x="4990580" y="2333999"/>
            <a:ext cx="596057" cy="417463"/>
          </a:xfrm>
          <a:prstGeom prst="rect">
            <a:avLst/>
          </a:prstGeom>
          <a:solidFill>
            <a:srgbClr val="0000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26787" bIns="0" anchor="ctr"/>
          <a:lstStyle/>
          <a:p>
            <a:pPr marL="74780" algn="ctr">
              <a:tabLst>
                <a:tab pos="44645" algn="l"/>
                <a:tab pos="366085" algn="l"/>
                <a:tab pos="866105" algn="l"/>
                <a:tab pos="1366124" algn="l"/>
                <a:tab pos="1866143" algn="l"/>
                <a:tab pos="2375091" algn="l"/>
                <a:tab pos="2875110" algn="l"/>
                <a:tab pos="3375130" algn="l"/>
                <a:tab pos="3875149" algn="l"/>
              </a:tabLst>
            </a:pPr>
            <a:r>
              <a:rPr lang="en-US">
                <a:solidFill>
                  <a:srgbClr val="FFFFFF"/>
                </a:solidFill>
                <a:latin typeface="Calibri Bold" charset="0"/>
                <a:ea typeface="ＭＳ Ｐゴシック" charset="0"/>
                <a:cs typeface="ＭＳ Ｐゴシック" charset="0"/>
                <a:sym typeface="Calibri Bold" charset="0"/>
              </a:rPr>
              <a:t>field 1</a:t>
            </a:r>
          </a:p>
        </p:txBody>
      </p:sp>
      <p:sp>
        <p:nvSpPr>
          <p:cNvPr id="10289" name="Rectangle 114"/>
          <p:cNvSpPr>
            <a:spLocks/>
          </p:cNvSpPr>
          <p:nvPr/>
        </p:nvSpPr>
        <p:spPr bwMode="auto">
          <a:xfrm>
            <a:off x="4990580" y="2867547"/>
            <a:ext cx="597173" cy="418579"/>
          </a:xfrm>
          <a:prstGeom prst="rect">
            <a:avLst/>
          </a:prstGeom>
          <a:solidFill>
            <a:srgbClr val="F37F18"/>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26787" bIns="0" anchor="ctr"/>
          <a:lstStyle/>
          <a:p>
            <a:pPr marL="74780" algn="ctr">
              <a:tabLst>
                <a:tab pos="44645" algn="l"/>
                <a:tab pos="366085" algn="l"/>
                <a:tab pos="866105" algn="l"/>
                <a:tab pos="1366124" algn="l"/>
                <a:tab pos="1866143" algn="l"/>
                <a:tab pos="2375091" algn="l"/>
                <a:tab pos="2875110" algn="l"/>
                <a:tab pos="3375130" algn="l"/>
                <a:tab pos="3875149" algn="l"/>
              </a:tabLst>
            </a:pPr>
            <a:r>
              <a:rPr lang="en-US">
                <a:solidFill>
                  <a:prstClr val="black"/>
                </a:solidFill>
                <a:latin typeface="Calibri Bold" charset="0"/>
                <a:ea typeface="ＭＳ Ｐゴシック" charset="0"/>
                <a:cs typeface="ＭＳ Ｐゴシック" charset="0"/>
                <a:sym typeface="Calibri Bold" charset="0"/>
              </a:rPr>
              <a:t>field 2</a:t>
            </a:r>
          </a:p>
        </p:txBody>
      </p:sp>
      <p:sp>
        <p:nvSpPr>
          <p:cNvPr id="10290" name="Rectangle 115"/>
          <p:cNvSpPr>
            <a:spLocks/>
          </p:cNvSpPr>
          <p:nvPr/>
        </p:nvSpPr>
        <p:spPr bwMode="auto">
          <a:xfrm>
            <a:off x="4990580" y="3425653"/>
            <a:ext cx="597173" cy="417463"/>
          </a:xfrm>
          <a:prstGeom prst="rect">
            <a:avLst/>
          </a:prstGeom>
          <a:solidFill>
            <a:srgbClr val="F7CB65"/>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26787" bIns="0" anchor="ctr"/>
          <a:lstStyle/>
          <a:p>
            <a:pPr marL="74780" algn="ctr">
              <a:tabLst>
                <a:tab pos="44645" algn="l"/>
                <a:tab pos="366085" algn="l"/>
                <a:tab pos="866105" algn="l"/>
                <a:tab pos="1366124" algn="l"/>
                <a:tab pos="1866143" algn="l"/>
                <a:tab pos="2375091" algn="l"/>
                <a:tab pos="2875110" algn="l"/>
                <a:tab pos="3375130" algn="l"/>
                <a:tab pos="3875149" algn="l"/>
              </a:tabLst>
            </a:pPr>
            <a:r>
              <a:rPr lang="en-US">
                <a:solidFill>
                  <a:prstClr val="black"/>
                </a:solidFill>
                <a:latin typeface="Calibri Bold" charset="0"/>
                <a:ea typeface="ＭＳ Ｐゴシック" charset="0"/>
                <a:cs typeface="ＭＳ Ｐゴシック" charset="0"/>
                <a:sym typeface="Calibri Bold" charset="0"/>
              </a:rPr>
              <a:t>field n</a:t>
            </a:r>
          </a:p>
        </p:txBody>
      </p:sp>
      <p:graphicFrame>
        <p:nvGraphicFramePr>
          <p:cNvPr id="10356" name="Group 116"/>
          <p:cNvGraphicFramePr>
            <a:graphicFrameLocks noGrp="1"/>
          </p:cNvGraphicFramePr>
          <p:nvPr/>
        </p:nvGraphicFramePr>
        <p:xfrm>
          <a:off x="5703838" y="2868663"/>
          <a:ext cx="3210224" cy="417463"/>
        </p:xfrm>
        <a:graphic>
          <a:graphicData uri="http://schemas.openxmlformats.org/drawingml/2006/table">
            <a:tbl>
              <a:tblPr/>
              <a:tblGrid>
                <a:gridCol w="641822"/>
                <a:gridCol w="641821"/>
                <a:gridCol w="642938"/>
                <a:gridCol w="641822"/>
                <a:gridCol w="641821"/>
              </a:tblGrid>
              <a:tr h="417463">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rgbClr val="FFFFFF"/>
                          </a:solidFill>
                          <a:effectLst/>
                          <a:latin typeface="Calibri Bold" charset="0"/>
                          <a:ea typeface="ヒラギノ角ゴ ProN W3" charset="0"/>
                          <a:cs typeface="Calibri Bold" charset="0"/>
                          <a:sym typeface="Calibri Bold" charset="0"/>
                        </a:rPr>
                        <a:t>header</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chemeClr val="tx1"/>
                          </a:solidFill>
                          <a:effectLst/>
                          <a:latin typeface="Calibri Bold" charset="0"/>
                          <a:ea typeface="ヒラギノ角ゴ ProN W3" charset="0"/>
                          <a:cs typeface="Calibri Bold" charset="0"/>
                          <a:sym typeface="Calibri Bold" charset="0"/>
                        </a:rPr>
                        <a:t>time 1</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7F00"/>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chemeClr val="tx1"/>
                          </a:solidFill>
                          <a:effectLst/>
                          <a:latin typeface="Calibri Bold" charset="0"/>
                          <a:ea typeface="ヒラギノ角ゴ ProN W3" charset="0"/>
                          <a:cs typeface="Calibri Bold" charset="0"/>
                          <a:sym typeface="Calibri Bold" charset="0"/>
                        </a:rPr>
                        <a:t>time 2</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7F00"/>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900" b="0" i="0" u="none" strike="noStrike" cap="none" normalizeH="0" baseline="6000">
                          <a:ln>
                            <a:noFill/>
                          </a:ln>
                          <a:solidFill>
                            <a:schemeClr val="tx1"/>
                          </a:solidFill>
                          <a:effectLst/>
                          <a:latin typeface="Calibri Bold" charset="0"/>
                          <a:ea typeface="ヒラギノ角ゴ ProN W3" charset="0"/>
                          <a:cs typeface="Calibri Bold" charset="0"/>
                          <a:sym typeface="Calibri Bold" charset="0"/>
                        </a:rPr>
                        <a:t>...</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7F00"/>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chemeClr val="tx1"/>
                          </a:solidFill>
                          <a:effectLst/>
                          <a:latin typeface="Calibri Bold" charset="0"/>
                          <a:ea typeface="ヒラギノ角ゴ ProN W3" charset="0"/>
                          <a:cs typeface="Calibri Bold" charset="0"/>
                          <a:sym typeface="Calibri Bold" charset="0"/>
                        </a:rPr>
                        <a:t>time m</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7F00"/>
                    </a:solidFill>
                  </a:tcPr>
                </a:tc>
              </a:tr>
            </a:tbl>
          </a:graphicData>
        </a:graphic>
      </p:graphicFrame>
      <p:graphicFrame>
        <p:nvGraphicFramePr>
          <p:cNvPr id="10378" name="Group 138"/>
          <p:cNvGraphicFramePr>
            <a:graphicFrameLocks noGrp="1"/>
          </p:cNvGraphicFramePr>
          <p:nvPr/>
        </p:nvGraphicFramePr>
        <p:xfrm>
          <a:off x="5703838" y="3425653"/>
          <a:ext cx="3210224" cy="417463"/>
        </p:xfrm>
        <a:graphic>
          <a:graphicData uri="http://schemas.openxmlformats.org/drawingml/2006/table">
            <a:tbl>
              <a:tblPr/>
              <a:tblGrid>
                <a:gridCol w="641822"/>
                <a:gridCol w="641821"/>
                <a:gridCol w="642938"/>
                <a:gridCol w="641822"/>
                <a:gridCol w="641821"/>
              </a:tblGrid>
              <a:tr h="417463">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rgbClr val="FFFFFF"/>
                          </a:solidFill>
                          <a:effectLst/>
                          <a:latin typeface="Calibri Bold" charset="0"/>
                          <a:ea typeface="ヒラギノ角ゴ ProN W3" charset="0"/>
                          <a:cs typeface="Calibri Bold" charset="0"/>
                          <a:sym typeface="Calibri Bold" charset="0"/>
                        </a:rPr>
                        <a:t>header</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chemeClr val="tx1"/>
                          </a:solidFill>
                          <a:effectLst/>
                          <a:latin typeface="Calibri Bold" charset="0"/>
                          <a:ea typeface="ヒラギノ角ゴ ProN W3" charset="0"/>
                          <a:cs typeface="Calibri Bold" charset="0"/>
                          <a:sym typeface="Calibri Bold" charset="0"/>
                        </a:rPr>
                        <a:t>time 1</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7CB65"/>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chemeClr val="tx1"/>
                          </a:solidFill>
                          <a:effectLst/>
                          <a:latin typeface="Calibri Bold" charset="0"/>
                          <a:ea typeface="ヒラギノ角ゴ ProN W3" charset="0"/>
                          <a:cs typeface="Calibri Bold" charset="0"/>
                          <a:sym typeface="Calibri Bold" charset="0"/>
                        </a:rPr>
                        <a:t>time 2</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7CB65"/>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900" b="0" i="0" u="none" strike="noStrike" cap="none" normalizeH="0" baseline="6000">
                          <a:ln>
                            <a:noFill/>
                          </a:ln>
                          <a:solidFill>
                            <a:schemeClr val="tx1"/>
                          </a:solidFill>
                          <a:effectLst/>
                          <a:latin typeface="Calibri Bold" charset="0"/>
                          <a:ea typeface="ヒラギノ角ゴ ProN W3" charset="0"/>
                          <a:cs typeface="Calibri Bold" charset="0"/>
                          <a:sym typeface="Calibri Bold" charset="0"/>
                        </a:rPr>
                        <a:t>...</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7CB65"/>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chemeClr val="tx1"/>
                          </a:solidFill>
                          <a:effectLst/>
                          <a:latin typeface="Calibri Bold" charset="0"/>
                          <a:ea typeface="ヒラギノ角ゴ ProN W3" charset="0"/>
                          <a:cs typeface="Calibri Bold" charset="0"/>
                          <a:sym typeface="Calibri Bold" charset="0"/>
                        </a:rPr>
                        <a:t>time m</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7CB65"/>
                    </a:solidFill>
                  </a:tcPr>
                </a:tc>
              </a:tr>
            </a:tbl>
          </a:graphicData>
        </a:graphic>
      </p:graphicFrame>
      <p:sp>
        <p:nvSpPr>
          <p:cNvPr id="10319" name="Line 160"/>
          <p:cNvSpPr>
            <a:spLocks noChangeShapeType="1"/>
          </p:cNvSpPr>
          <p:nvPr/>
        </p:nvSpPr>
        <p:spPr bwMode="auto">
          <a:xfrm>
            <a:off x="2197821" y="2690070"/>
            <a:ext cx="6697" cy="373931"/>
          </a:xfrm>
          <a:prstGeom prst="line">
            <a:avLst/>
          </a:prstGeom>
          <a:noFill/>
          <a:ln w="50800">
            <a:solidFill>
              <a:schemeClr val="tx1"/>
            </a:solidFill>
            <a:miter lim="800000"/>
            <a:headEnd/>
            <a:tailEnd type="arrow" w="med" len="med"/>
          </a:ln>
          <a:extLst>
            <a:ext uri="{909E8E84-426E-40dd-AFC4-6F175D3DCCD1}">
              <a14:hiddenFill xmlns:a14="http://schemas.microsoft.com/office/drawing/2010/main">
                <a:noFill/>
              </a14:hiddenFill>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sp>
        <p:nvSpPr>
          <p:cNvPr id="10320" name="Line 161"/>
          <p:cNvSpPr>
            <a:spLocks noChangeShapeType="1"/>
          </p:cNvSpPr>
          <p:nvPr/>
        </p:nvSpPr>
        <p:spPr bwMode="auto">
          <a:xfrm>
            <a:off x="2192238" y="3944690"/>
            <a:ext cx="4465" cy="322585"/>
          </a:xfrm>
          <a:prstGeom prst="line">
            <a:avLst/>
          </a:prstGeom>
          <a:noFill/>
          <a:ln w="50800">
            <a:solidFill>
              <a:schemeClr val="tx1"/>
            </a:solidFill>
            <a:miter lim="800000"/>
            <a:headEnd/>
            <a:tailEnd type="arrow" w="med" len="med"/>
          </a:ln>
          <a:extLst>
            <a:ext uri="{909E8E84-426E-40dd-AFC4-6F175D3DCCD1}">
              <a14:hiddenFill xmlns:a14="http://schemas.microsoft.com/office/drawing/2010/main">
                <a:noFill/>
              </a14:hiddenFill>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sp>
        <p:nvSpPr>
          <p:cNvPr id="10321" name="Line 162"/>
          <p:cNvSpPr>
            <a:spLocks noChangeShapeType="1"/>
          </p:cNvSpPr>
          <p:nvPr/>
        </p:nvSpPr>
        <p:spPr bwMode="auto">
          <a:xfrm rot="10800000">
            <a:off x="4625578" y="1071563"/>
            <a:ext cx="0" cy="3643313"/>
          </a:xfrm>
          <a:prstGeom prst="line">
            <a:avLst/>
          </a:prstGeom>
          <a:noFill/>
          <a:ln w="508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sp>
        <p:nvSpPr>
          <p:cNvPr id="10322" name="Line 163"/>
          <p:cNvSpPr>
            <a:spLocks noChangeShapeType="1"/>
          </p:cNvSpPr>
          <p:nvPr/>
        </p:nvSpPr>
        <p:spPr bwMode="auto">
          <a:xfrm rot="10800000" flipH="1">
            <a:off x="4624463" y="1070448"/>
            <a:ext cx="269006" cy="1116"/>
          </a:xfrm>
          <a:prstGeom prst="line">
            <a:avLst/>
          </a:prstGeom>
          <a:noFill/>
          <a:ln w="50800">
            <a:solidFill>
              <a:schemeClr val="tx1"/>
            </a:solidFill>
            <a:miter lim="800000"/>
            <a:headEnd/>
            <a:tailEnd type="arrow" w="med" len="med"/>
          </a:ln>
          <a:extLst>
            <a:ext uri="{909E8E84-426E-40dd-AFC4-6F175D3DCCD1}">
              <a14:hiddenFill xmlns:a14="http://schemas.microsoft.com/office/drawing/2010/main">
                <a:noFill/>
              </a14:hiddenFill>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sp>
        <p:nvSpPr>
          <p:cNvPr id="10323" name="Rectangle 164"/>
          <p:cNvSpPr>
            <a:spLocks/>
          </p:cNvSpPr>
          <p:nvPr/>
        </p:nvSpPr>
        <p:spPr bwMode="auto">
          <a:xfrm>
            <a:off x="2312790" y="5140153"/>
            <a:ext cx="812602" cy="31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tabLst>
                <a:tab pos="196436" algn="l"/>
                <a:tab pos="392872" algn="l"/>
                <a:tab pos="589308" algn="l"/>
                <a:tab pos="785744" algn="l"/>
                <a:tab pos="973251" algn="l"/>
                <a:tab pos="1169687" algn="l"/>
                <a:tab pos="1366124" algn="l"/>
                <a:tab pos="1562560" algn="l"/>
                <a:tab pos="1758996" algn="l"/>
                <a:tab pos="1955432" algn="l"/>
                <a:tab pos="2151868" algn="l"/>
                <a:tab pos="2348304" algn="l"/>
              </a:tabLst>
            </a:pPr>
            <a:r>
              <a:rPr lang="en-US" sz="1900">
                <a:solidFill>
                  <a:srgbClr val="FF0000"/>
                </a:solidFill>
                <a:latin typeface="Calibri Bold" charset="0"/>
                <a:ea typeface="ＭＳ Ｐゴシック" charset="0"/>
                <a:cs typeface="ＭＳ Ｐゴシック" charset="0"/>
                <a:sym typeface="Calibri Bold" charset="0"/>
              </a:rPr>
              <a:t>publish</a:t>
            </a:r>
          </a:p>
        </p:txBody>
      </p:sp>
      <p:sp>
        <p:nvSpPr>
          <p:cNvPr id="10324" name="Line 165"/>
          <p:cNvSpPr>
            <a:spLocks noChangeShapeType="1"/>
          </p:cNvSpPr>
          <p:nvPr/>
        </p:nvSpPr>
        <p:spPr bwMode="auto">
          <a:xfrm>
            <a:off x="2194471" y="5123408"/>
            <a:ext cx="4465" cy="349374"/>
          </a:xfrm>
          <a:prstGeom prst="line">
            <a:avLst/>
          </a:prstGeom>
          <a:noFill/>
          <a:ln w="50800">
            <a:solidFill>
              <a:srgbClr val="FF0000"/>
            </a:solidFill>
            <a:miter lim="800000"/>
            <a:headEnd/>
            <a:tailEnd type="arrow" w="med" len="med"/>
          </a:ln>
          <a:extLst>
            <a:ext uri="{909E8E84-426E-40dd-AFC4-6F175D3DCCD1}">
              <a14:hiddenFill xmlns:a14="http://schemas.microsoft.com/office/drawing/2010/main">
                <a:noFill/>
              </a14:hiddenFill>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sp>
        <p:nvSpPr>
          <p:cNvPr id="10325" name="AutoShape 166"/>
          <p:cNvSpPr>
            <a:spLocks/>
          </p:cNvSpPr>
          <p:nvPr/>
        </p:nvSpPr>
        <p:spPr bwMode="auto">
          <a:xfrm>
            <a:off x="4902399" y="4266159"/>
            <a:ext cx="4107656" cy="838275"/>
          </a:xfrm>
          <a:prstGeom prst="roundRect">
            <a:avLst>
              <a:gd name="adj" fmla="val 50000"/>
            </a:avLst>
          </a:prstGeom>
          <a:solidFill>
            <a:srgbClr val="66FE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sp>
        <p:nvSpPr>
          <p:cNvPr id="10326" name="Rectangle 167"/>
          <p:cNvSpPr>
            <a:spLocks/>
          </p:cNvSpPr>
          <p:nvPr/>
        </p:nvSpPr>
        <p:spPr bwMode="auto">
          <a:xfrm>
            <a:off x="6125766" y="4433590"/>
            <a:ext cx="1830586" cy="495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tabLst>
                <a:tab pos="196436" algn="l"/>
                <a:tab pos="392872" algn="l"/>
                <a:tab pos="589308" algn="l"/>
                <a:tab pos="785744" algn="l"/>
                <a:tab pos="973251" algn="l"/>
                <a:tab pos="1169687" algn="l"/>
                <a:tab pos="1366124" algn="l"/>
                <a:tab pos="1562560" algn="l"/>
                <a:tab pos="1758996" algn="l"/>
                <a:tab pos="1955432" algn="l"/>
                <a:tab pos="2151868" algn="l"/>
                <a:tab pos="2348304" algn="l"/>
              </a:tabLst>
            </a:pPr>
            <a:r>
              <a:rPr lang="en-US" sz="2500">
                <a:solidFill>
                  <a:prstClr val="black"/>
                </a:solidFill>
                <a:latin typeface="Calibri Bold" charset="0"/>
                <a:ea typeface="ＭＳ Ｐゴシック" charset="0"/>
                <a:cs typeface="ＭＳ Ｐゴシック" charset="0"/>
                <a:sym typeface="Calibri Bold" charset="0"/>
              </a:rPr>
              <a:t>tape archive</a:t>
            </a:r>
          </a:p>
        </p:txBody>
      </p:sp>
      <p:sp>
        <p:nvSpPr>
          <p:cNvPr id="10327" name="Line 168"/>
          <p:cNvSpPr>
            <a:spLocks noChangeShapeType="1"/>
          </p:cNvSpPr>
          <p:nvPr/>
        </p:nvSpPr>
        <p:spPr bwMode="auto">
          <a:xfrm>
            <a:off x="4223743" y="4683623"/>
            <a:ext cx="388441" cy="6697"/>
          </a:xfrm>
          <a:prstGeom prst="line">
            <a:avLst/>
          </a:prstGeom>
          <a:noFill/>
          <a:ln w="508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sp>
        <p:nvSpPr>
          <p:cNvPr id="10328" name="Rectangle 169"/>
          <p:cNvSpPr>
            <a:spLocks/>
          </p:cNvSpPr>
          <p:nvPr/>
        </p:nvSpPr>
        <p:spPr bwMode="auto">
          <a:xfrm>
            <a:off x="7199560" y="5140153"/>
            <a:ext cx="812602" cy="31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tabLst>
                <a:tab pos="196436" algn="l"/>
                <a:tab pos="392872" algn="l"/>
                <a:tab pos="589308" algn="l"/>
                <a:tab pos="785744" algn="l"/>
                <a:tab pos="973251" algn="l"/>
                <a:tab pos="1169687" algn="l"/>
                <a:tab pos="1366124" algn="l"/>
                <a:tab pos="1562560" algn="l"/>
                <a:tab pos="1758996" algn="l"/>
                <a:tab pos="1955432" algn="l"/>
                <a:tab pos="2151868" algn="l"/>
                <a:tab pos="2348304" algn="l"/>
              </a:tabLst>
            </a:pPr>
            <a:r>
              <a:rPr lang="en-US" sz="1900">
                <a:solidFill>
                  <a:srgbClr val="FF0000"/>
                </a:solidFill>
                <a:latin typeface="Calibri Bold" charset="0"/>
                <a:ea typeface="ＭＳ Ｐゴシック" charset="0"/>
                <a:cs typeface="ＭＳ Ｐゴシック" charset="0"/>
                <a:sym typeface="Calibri Bold" charset="0"/>
              </a:rPr>
              <a:t>publish</a:t>
            </a:r>
          </a:p>
        </p:txBody>
      </p:sp>
      <p:sp>
        <p:nvSpPr>
          <p:cNvPr id="10329" name="Line 170"/>
          <p:cNvSpPr>
            <a:spLocks noChangeShapeType="1"/>
          </p:cNvSpPr>
          <p:nvPr/>
        </p:nvSpPr>
        <p:spPr bwMode="auto">
          <a:xfrm>
            <a:off x="7063383" y="5123408"/>
            <a:ext cx="4465" cy="349374"/>
          </a:xfrm>
          <a:prstGeom prst="line">
            <a:avLst/>
          </a:prstGeom>
          <a:noFill/>
          <a:ln w="50800">
            <a:solidFill>
              <a:srgbClr val="FF0000"/>
            </a:solidFill>
            <a:miter lim="800000"/>
            <a:headEnd/>
            <a:tailEnd type="arrow" w="med" len="med"/>
          </a:ln>
          <a:extLst>
            <a:ext uri="{909E8E84-426E-40dd-AFC4-6F175D3DCCD1}">
              <a14:hiddenFill xmlns:a14="http://schemas.microsoft.com/office/drawing/2010/main">
                <a:noFill/>
              </a14:hiddenFill>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sp>
        <p:nvSpPr>
          <p:cNvPr id="10330" name="AutoShape 171"/>
          <p:cNvSpPr>
            <a:spLocks/>
          </p:cNvSpPr>
          <p:nvPr/>
        </p:nvSpPr>
        <p:spPr bwMode="auto">
          <a:xfrm>
            <a:off x="4902399" y="650752"/>
            <a:ext cx="4107656" cy="839391"/>
          </a:xfrm>
          <a:prstGeom prst="roundRect">
            <a:avLst>
              <a:gd name="adj" fmla="val 50000"/>
            </a:avLst>
          </a:prstGeom>
          <a:solidFill>
            <a:srgbClr val="BAE0E3"/>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sp>
        <p:nvSpPr>
          <p:cNvPr id="2" name="Rectangle 172"/>
          <p:cNvSpPr>
            <a:spLocks/>
          </p:cNvSpPr>
          <p:nvPr/>
        </p:nvSpPr>
        <p:spPr bwMode="auto">
          <a:xfrm>
            <a:off x="5947173" y="730002"/>
            <a:ext cx="2018109" cy="687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tabLst>
                <a:tab pos="196436" algn="l"/>
                <a:tab pos="392872" algn="l"/>
                <a:tab pos="589308" algn="l"/>
                <a:tab pos="785744" algn="l"/>
                <a:tab pos="973251" algn="l"/>
                <a:tab pos="1169687" algn="l"/>
                <a:tab pos="1366124" algn="l"/>
                <a:tab pos="1562560" algn="l"/>
                <a:tab pos="1758996" algn="l"/>
                <a:tab pos="1955432" algn="l"/>
                <a:tab pos="2151868" algn="l"/>
                <a:tab pos="2348304" algn="l"/>
              </a:tabLst>
            </a:pPr>
            <a:r>
              <a:rPr lang="en-US" sz="2500">
                <a:solidFill>
                  <a:prstClr val="black"/>
                </a:solidFill>
                <a:latin typeface="Calibri Bold" charset="0"/>
                <a:ea typeface="ＭＳ Ｐゴシック" charset="0"/>
                <a:cs typeface="ＭＳ Ｐゴシック" charset="0"/>
                <a:sym typeface="Calibri Bold" charset="0"/>
              </a:rPr>
              <a:t>TB scale disk</a:t>
            </a:r>
          </a:p>
        </p:txBody>
      </p:sp>
      <p:sp>
        <p:nvSpPr>
          <p:cNvPr id="10332" name="Line 173"/>
          <p:cNvSpPr>
            <a:spLocks noChangeShapeType="1"/>
          </p:cNvSpPr>
          <p:nvPr/>
        </p:nvSpPr>
        <p:spPr bwMode="auto">
          <a:xfrm>
            <a:off x="6967390" y="1509119"/>
            <a:ext cx="5581" cy="373931"/>
          </a:xfrm>
          <a:prstGeom prst="line">
            <a:avLst/>
          </a:prstGeom>
          <a:noFill/>
          <a:ln w="50800">
            <a:solidFill>
              <a:schemeClr val="tx1"/>
            </a:solidFill>
            <a:miter lim="800000"/>
            <a:headEnd/>
            <a:tailEnd type="arrow" w="med" len="med"/>
          </a:ln>
          <a:extLst>
            <a:ext uri="{909E8E84-426E-40dd-AFC4-6F175D3DCCD1}">
              <a14:hiddenFill xmlns:a14="http://schemas.microsoft.com/office/drawing/2010/main">
                <a:noFill/>
              </a14:hiddenFill>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sp>
        <p:nvSpPr>
          <p:cNvPr id="10333" name="Line 174"/>
          <p:cNvSpPr>
            <a:spLocks noChangeShapeType="1"/>
          </p:cNvSpPr>
          <p:nvPr/>
        </p:nvSpPr>
        <p:spPr bwMode="auto">
          <a:xfrm>
            <a:off x="7058919" y="3930181"/>
            <a:ext cx="5581" cy="323701"/>
          </a:xfrm>
          <a:prstGeom prst="line">
            <a:avLst/>
          </a:prstGeom>
          <a:noFill/>
          <a:ln w="50800">
            <a:solidFill>
              <a:schemeClr val="tx1"/>
            </a:solidFill>
            <a:miter lim="800000"/>
            <a:headEnd/>
            <a:tailEnd type="arrow" w="med" len="med"/>
          </a:ln>
          <a:extLst>
            <a:ext uri="{909E8E84-426E-40dd-AFC4-6F175D3DCCD1}">
              <a14:hiddenFill xmlns:a14="http://schemas.microsoft.com/office/drawing/2010/main">
                <a:noFill/>
              </a14:hiddenFill>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pic>
        <p:nvPicPr>
          <p:cNvPr id="3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984" y="6554390"/>
            <a:ext cx="909712" cy="29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1896594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p:cNvSpPr>
          <p:nvPr/>
        </p:nvSpPr>
        <p:spPr bwMode="auto">
          <a:xfrm>
            <a:off x="0" y="0"/>
            <a:ext cx="91440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r>
              <a:rPr lang="en-US" sz="4500" b="1" dirty="0" smtClean="0">
                <a:solidFill>
                  <a:prstClr val="black"/>
                </a:solidFill>
                <a:latin typeface="Calibri Bold" charset="0"/>
                <a:ea typeface="ＭＳ Ｐゴシック" charset="0"/>
                <a:cs typeface="ＭＳ Ｐゴシック" charset="0"/>
                <a:sym typeface="Calibri Bold" charset="0"/>
              </a:rPr>
              <a:t>NCAR Workflow </a:t>
            </a:r>
            <a:r>
              <a:rPr lang="en-US" sz="4500" b="1" dirty="0">
                <a:solidFill>
                  <a:prstClr val="black"/>
                </a:solidFill>
                <a:latin typeface="Calibri Bold" charset="0"/>
                <a:ea typeface="ＭＳ Ｐゴシック" charset="0"/>
                <a:cs typeface="ＭＳ Ｐゴシック" charset="0"/>
                <a:sym typeface="Calibri Bold" charset="0"/>
              </a:rPr>
              <a:t>2014/2015</a:t>
            </a:r>
          </a:p>
        </p:txBody>
      </p:sp>
      <p:grpSp>
        <p:nvGrpSpPr>
          <p:cNvPr id="12290" name="Group 157"/>
          <p:cNvGrpSpPr>
            <a:grpSpLocks/>
          </p:cNvGrpSpPr>
          <p:nvPr/>
        </p:nvGrpSpPr>
        <p:grpSpPr bwMode="auto">
          <a:xfrm>
            <a:off x="142876" y="740049"/>
            <a:ext cx="8885039" cy="5670352"/>
            <a:chOff x="0" y="0"/>
            <a:chExt cx="7960" cy="5080"/>
          </a:xfrm>
        </p:grpSpPr>
        <p:sp>
          <p:nvSpPr>
            <p:cNvPr id="12387" name="AutoShape 2"/>
            <p:cNvSpPr>
              <a:spLocks/>
            </p:cNvSpPr>
            <p:nvPr/>
          </p:nvSpPr>
          <p:spPr bwMode="auto">
            <a:xfrm>
              <a:off x="776" y="4329"/>
              <a:ext cx="6400" cy="751"/>
            </a:xfrm>
            <a:prstGeom prst="roundRect">
              <a:avLst>
                <a:gd name="adj" fmla="val 50000"/>
              </a:avLst>
            </a:prstGeom>
            <a:solidFill>
              <a:srgbClr val="666666"/>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sp>
          <p:nvSpPr>
            <p:cNvPr id="12388" name="Rectangle 3"/>
            <p:cNvSpPr>
              <a:spLocks/>
            </p:cNvSpPr>
            <p:nvPr/>
          </p:nvSpPr>
          <p:spPr bwMode="auto">
            <a:xfrm>
              <a:off x="776" y="4392"/>
              <a:ext cx="6400"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tabLst>
                  <a:tab pos="196436" algn="l"/>
                  <a:tab pos="392872" algn="l"/>
                  <a:tab pos="589308" algn="l"/>
                  <a:tab pos="785744" algn="l"/>
                  <a:tab pos="973251" algn="l"/>
                  <a:tab pos="1169687" algn="l"/>
                  <a:tab pos="1366124" algn="l"/>
                  <a:tab pos="1562560" algn="l"/>
                  <a:tab pos="1758996" algn="l"/>
                  <a:tab pos="1955432" algn="l"/>
                  <a:tab pos="2151868" algn="l"/>
                  <a:tab pos="2348304" algn="l"/>
                </a:tabLst>
              </a:pPr>
              <a:r>
                <a:rPr lang="en-US" sz="2500" dirty="0">
                  <a:solidFill>
                    <a:srgbClr val="FFFFFF"/>
                  </a:solidFill>
                  <a:latin typeface="Calibri Bold" charset="0"/>
                  <a:ea typeface="ＭＳ Ｐゴシック" charset="0"/>
                  <a:cs typeface="ＭＳ Ｐゴシック" charset="0"/>
                  <a:sym typeface="Calibri Bold" charset="0"/>
                </a:rPr>
                <a:t>data </a:t>
              </a:r>
              <a:r>
                <a:rPr lang="en-US" sz="2500" dirty="0" smtClean="0">
                  <a:solidFill>
                    <a:srgbClr val="FFFFFF"/>
                  </a:solidFill>
                  <a:latin typeface="Calibri Bold" charset="0"/>
                  <a:ea typeface="ＭＳ Ｐゴシック" charset="0"/>
                  <a:cs typeface="ＭＳ Ｐゴシック" charset="0"/>
                  <a:sym typeface="Calibri Bold" charset="0"/>
                </a:rPr>
                <a:t>access / ESGF</a:t>
              </a:r>
              <a:endParaRPr lang="en-US" sz="2500" dirty="0">
                <a:solidFill>
                  <a:srgbClr val="FFFFFF"/>
                </a:solidFill>
                <a:latin typeface="Calibri Bold" charset="0"/>
                <a:ea typeface="ＭＳ Ｐゴシック" charset="0"/>
                <a:cs typeface="ＭＳ Ｐゴシック" charset="0"/>
                <a:sym typeface="Calibri Bold" charset="0"/>
              </a:endParaRPr>
            </a:p>
          </p:txBody>
        </p:sp>
        <p:sp>
          <p:nvSpPr>
            <p:cNvPr id="12389" name="AutoShape 4"/>
            <p:cNvSpPr>
              <a:spLocks/>
            </p:cNvSpPr>
            <p:nvPr/>
          </p:nvSpPr>
          <p:spPr bwMode="auto">
            <a:xfrm>
              <a:off x="776" y="3224"/>
              <a:ext cx="6400" cy="750"/>
            </a:xfrm>
            <a:prstGeom prst="roundRect">
              <a:avLst>
                <a:gd name="adj" fmla="val 50000"/>
              </a:avLst>
            </a:prstGeom>
            <a:solidFill>
              <a:srgbClr val="66FE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sp>
          <p:nvSpPr>
            <p:cNvPr id="12390" name="Rectangle 5"/>
            <p:cNvSpPr>
              <a:spLocks/>
            </p:cNvSpPr>
            <p:nvPr/>
          </p:nvSpPr>
          <p:spPr bwMode="auto">
            <a:xfrm>
              <a:off x="3136" y="3379"/>
              <a:ext cx="1672"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tabLst>
                  <a:tab pos="196436" algn="l"/>
                  <a:tab pos="392872" algn="l"/>
                  <a:tab pos="589308" algn="l"/>
                  <a:tab pos="785744" algn="l"/>
                  <a:tab pos="973251" algn="l"/>
                  <a:tab pos="1169687" algn="l"/>
                  <a:tab pos="1366124" algn="l"/>
                  <a:tab pos="1562560" algn="l"/>
                  <a:tab pos="1758996" algn="l"/>
                  <a:tab pos="1955432" algn="l"/>
                  <a:tab pos="2151868" algn="l"/>
                  <a:tab pos="2348304" algn="l"/>
                </a:tabLst>
              </a:pPr>
              <a:r>
                <a:rPr lang="en-US" sz="2500">
                  <a:solidFill>
                    <a:prstClr val="black"/>
                  </a:solidFill>
                  <a:latin typeface="Calibri Bold" charset="0"/>
                  <a:ea typeface="ＭＳ Ｐゴシック" charset="0"/>
                  <a:cs typeface="ＭＳ Ｐゴシック" charset="0"/>
                  <a:sym typeface="Calibri Bold" charset="0"/>
                </a:rPr>
                <a:t>tape archive</a:t>
              </a:r>
            </a:p>
          </p:txBody>
        </p:sp>
        <p:sp>
          <p:nvSpPr>
            <p:cNvPr id="12391" name="Rectangle 6"/>
            <p:cNvSpPr>
              <a:spLocks/>
            </p:cNvSpPr>
            <p:nvPr/>
          </p:nvSpPr>
          <p:spPr bwMode="auto">
            <a:xfrm>
              <a:off x="4128" y="3969"/>
              <a:ext cx="1480"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tabLst>
                  <a:tab pos="196436" algn="l"/>
                  <a:tab pos="392872" algn="l"/>
                  <a:tab pos="589308" algn="l"/>
                  <a:tab pos="785744" algn="l"/>
                  <a:tab pos="973251" algn="l"/>
                  <a:tab pos="1169687" algn="l"/>
                  <a:tab pos="1366124" algn="l"/>
                  <a:tab pos="1562560" algn="l"/>
                  <a:tab pos="1758996" algn="l"/>
                  <a:tab pos="1955432" algn="l"/>
                  <a:tab pos="2151868" algn="l"/>
                  <a:tab pos="2348304" algn="l"/>
                </a:tabLst>
              </a:pPr>
              <a:r>
                <a:rPr lang="en-US" sz="1900">
                  <a:solidFill>
                    <a:srgbClr val="FF0000"/>
                  </a:solidFill>
                  <a:latin typeface="Calibri Bold" charset="0"/>
                  <a:ea typeface="ＭＳ Ｐゴシック" charset="0"/>
                  <a:cs typeface="ＭＳ Ｐゴシック" charset="0"/>
                  <a:sym typeface="Calibri Bold" charset="0"/>
                </a:rPr>
                <a:t>publish</a:t>
              </a:r>
            </a:p>
          </p:txBody>
        </p:sp>
        <p:sp>
          <p:nvSpPr>
            <p:cNvPr id="12392" name="Line 7"/>
            <p:cNvSpPr>
              <a:spLocks noChangeShapeType="1"/>
            </p:cNvSpPr>
            <p:nvPr/>
          </p:nvSpPr>
          <p:spPr bwMode="auto">
            <a:xfrm>
              <a:off x="4007" y="3984"/>
              <a:ext cx="5" cy="343"/>
            </a:xfrm>
            <a:prstGeom prst="line">
              <a:avLst/>
            </a:prstGeom>
            <a:noFill/>
            <a:ln w="508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sp>
          <p:nvSpPr>
            <p:cNvPr id="12393" name="AutoShape 8"/>
            <p:cNvSpPr>
              <a:spLocks/>
            </p:cNvSpPr>
            <p:nvPr/>
          </p:nvSpPr>
          <p:spPr bwMode="auto">
            <a:xfrm>
              <a:off x="0" y="0"/>
              <a:ext cx="3680" cy="1800"/>
            </a:xfrm>
            <a:prstGeom prst="roundRect">
              <a:avLst>
                <a:gd name="adj" fmla="val 6662"/>
              </a:avLst>
            </a:prstGeom>
            <a:solidFill>
              <a:srgbClr val="66CC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sp>
          <p:nvSpPr>
            <p:cNvPr id="12394" name="AutoShape 9"/>
            <p:cNvSpPr>
              <a:spLocks/>
            </p:cNvSpPr>
            <p:nvPr/>
          </p:nvSpPr>
          <p:spPr bwMode="auto">
            <a:xfrm>
              <a:off x="776" y="2176"/>
              <a:ext cx="6400" cy="750"/>
            </a:xfrm>
            <a:prstGeom prst="roundRect">
              <a:avLst>
                <a:gd name="adj" fmla="val 50000"/>
              </a:avLst>
            </a:prstGeom>
            <a:solidFill>
              <a:srgbClr val="BAE0E3"/>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sp>
          <p:nvSpPr>
            <p:cNvPr id="12395" name="Rectangle 10"/>
            <p:cNvSpPr>
              <a:spLocks/>
            </p:cNvSpPr>
            <p:nvPr/>
          </p:nvSpPr>
          <p:spPr bwMode="auto">
            <a:xfrm>
              <a:off x="3248" y="2247"/>
              <a:ext cx="1456"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tabLst>
                  <a:tab pos="196436" algn="l"/>
                  <a:tab pos="392872" algn="l"/>
                  <a:tab pos="589308" algn="l"/>
                  <a:tab pos="785744" algn="l"/>
                  <a:tab pos="973251" algn="l"/>
                  <a:tab pos="1169687" algn="l"/>
                  <a:tab pos="1366124" algn="l"/>
                  <a:tab pos="1562560" algn="l"/>
                  <a:tab pos="1758996" algn="l"/>
                  <a:tab pos="1955432" algn="l"/>
                  <a:tab pos="2151868" algn="l"/>
                  <a:tab pos="2348304" algn="l"/>
                </a:tabLst>
              </a:pPr>
              <a:r>
                <a:rPr lang="en-US" sz="2500">
                  <a:solidFill>
                    <a:prstClr val="black"/>
                  </a:solidFill>
                  <a:latin typeface="Calibri Bold" charset="0"/>
                  <a:ea typeface="ＭＳ Ｐゴシック" charset="0"/>
                  <a:cs typeface="ＭＳ Ｐゴシック" charset="0"/>
                  <a:sym typeface="Calibri Bold" charset="0"/>
                </a:rPr>
                <a:t>10s PB disk</a:t>
              </a:r>
            </a:p>
          </p:txBody>
        </p:sp>
        <p:sp>
          <p:nvSpPr>
            <p:cNvPr id="12396" name="Rectangle 11"/>
            <p:cNvSpPr>
              <a:spLocks/>
            </p:cNvSpPr>
            <p:nvPr/>
          </p:nvSpPr>
          <p:spPr bwMode="auto">
            <a:xfrm>
              <a:off x="80" y="0"/>
              <a:ext cx="320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tabLst>
                  <a:tab pos="196436" algn="l"/>
                  <a:tab pos="392872" algn="l"/>
                  <a:tab pos="589308" algn="l"/>
                  <a:tab pos="785744" algn="l"/>
                  <a:tab pos="973251" algn="l"/>
                  <a:tab pos="1169687" algn="l"/>
                  <a:tab pos="1366124" algn="l"/>
                  <a:tab pos="1562560" algn="l"/>
                  <a:tab pos="1758996" algn="l"/>
                  <a:tab pos="1955432" algn="l"/>
                  <a:tab pos="2151868" algn="l"/>
                  <a:tab pos="2348304" algn="l"/>
                </a:tabLst>
              </a:pPr>
              <a:r>
                <a:rPr lang="en-US" sz="2500">
                  <a:solidFill>
                    <a:prstClr val="black"/>
                  </a:solidFill>
                  <a:latin typeface="Calibri Bold" charset="0"/>
                  <a:ea typeface="ＭＳ Ｐゴシック" charset="0"/>
                  <a:cs typeface="ＭＳ Ｐゴシック" charset="0"/>
                  <a:sym typeface="Calibri Bold" charset="0"/>
                </a:rPr>
                <a:t>model</a:t>
              </a:r>
            </a:p>
          </p:txBody>
        </p:sp>
        <p:sp>
          <p:nvSpPr>
            <p:cNvPr id="12397" name="AutoShape 12"/>
            <p:cNvSpPr>
              <a:spLocks/>
            </p:cNvSpPr>
            <p:nvPr/>
          </p:nvSpPr>
          <p:spPr bwMode="auto">
            <a:xfrm>
              <a:off x="4280" y="0"/>
              <a:ext cx="3680" cy="1800"/>
            </a:xfrm>
            <a:prstGeom prst="roundRect">
              <a:avLst>
                <a:gd name="adj" fmla="val 6662"/>
              </a:avLst>
            </a:prstGeom>
            <a:solidFill>
              <a:srgbClr val="CCCC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sp>
          <p:nvSpPr>
            <p:cNvPr id="12398" name="Rectangle 13"/>
            <p:cNvSpPr>
              <a:spLocks/>
            </p:cNvSpPr>
            <p:nvPr/>
          </p:nvSpPr>
          <p:spPr bwMode="auto">
            <a:xfrm>
              <a:off x="4416" y="0"/>
              <a:ext cx="320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tabLst>
                  <a:tab pos="196436" algn="l"/>
                  <a:tab pos="392872" algn="l"/>
                  <a:tab pos="589308" algn="l"/>
                  <a:tab pos="785744" algn="l"/>
                  <a:tab pos="973251" algn="l"/>
                  <a:tab pos="1169687" algn="l"/>
                  <a:tab pos="1366124" algn="l"/>
                  <a:tab pos="1562560" algn="l"/>
                  <a:tab pos="1758996" algn="l"/>
                  <a:tab pos="1955432" algn="l"/>
                  <a:tab pos="2151868" algn="l"/>
                  <a:tab pos="2348304" algn="l"/>
                </a:tabLst>
              </a:pPr>
              <a:r>
                <a:rPr lang="en-US" sz="2500">
                  <a:solidFill>
                    <a:prstClr val="black"/>
                  </a:solidFill>
                  <a:latin typeface="Calibri Bold" charset="0"/>
                  <a:ea typeface="ＭＳ Ｐゴシック" charset="0"/>
                  <a:cs typeface="ＭＳ Ｐゴシック" charset="0"/>
                  <a:sym typeface="Calibri Bold" charset="0"/>
                </a:rPr>
                <a:t>analysis</a:t>
              </a:r>
            </a:p>
          </p:txBody>
        </p:sp>
      </p:grpSp>
      <p:graphicFrame>
        <p:nvGraphicFramePr>
          <p:cNvPr id="12302" name="Group 14"/>
          <p:cNvGraphicFramePr>
            <a:graphicFrameLocks noGrp="1"/>
          </p:cNvGraphicFramePr>
          <p:nvPr/>
        </p:nvGraphicFramePr>
        <p:xfrm>
          <a:off x="944314" y="1156396"/>
          <a:ext cx="3210224" cy="417463"/>
        </p:xfrm>
        <a:graphic>
          <a:graphicData uri="http://schemas.openxmlformats.org/drawingml/2006/table">
            <a:tbl>
              <a:tblPr/>
              <a:tblGrid>
                <a:gridCol w="641822"/>
                <a:gridCol w="641821"/>
                <a:gridCol w="642938"/>
                <a:gridCol w="641822"/>
                <a:gridCol w="641821"/>
              </a:tblGrid>
              <a:tr h="417463">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a:ln>
                            <a:noFill/>
                          </a:ln>
                          <a:solidFill>
                            <a:srgbClr val="FFFFFF"/>
                          </a:solidFill>
                          <a:effectLst/>
                          <a:latin typeface="Optima" charset="0"/>
                          <a:ea typeface="ヒラギノ角ゴ ProN W3" charset="0"/>
                          <a:cs typeface="Optima" charset="0"/>
                          <a:sym typeface="Optima" charset="0"/>
                        </a:rPr>
                        <a:t>header</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a:ln>
                            <a:noFill/>
                          </a:ln>
                          <a:solidFill>
                            <a:srgbClr val="FFFFFF"/>
                          </a:solidFill>
                          <a:effectLst/>
                          <a:latin typeface="Optima" charset="0"/>
                          <a:ea typeface="ヒラギノ角ゴ ProN W3" charset="0"/>
                          <a:cs typeface="Optima" charset="0"/>
                          <a:sym typeface="Optima" charset="0"/>
                        </a:rPr>
                        <a:t>time 1</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a:ln>
                            <a:noFill/>
                          </a:ln>
                          <a:solidFill>
                            <a:srgbClr val="FFFFFF"/>
                          </a:solidFill>
                          <a:effectLst/>
                          <a:latin typeface="Optima" charset="0"/>
                          <a:ea typeface="ヒラギノ角ゴ ProN W3" charset="0"/>
                          <a:cs typeface="Optima" charset="0"/>
                          <a:sym typeface="Optima" charset="0"/>
                        </a:rPr>
                        <a:t>time 2</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900" b="1" i="0" u="none" strike="noStrike" cap="none" normalizeH="0" baseline="6000">
                          <a:ln>
                            <a:noFill/>
                          </a:ln>
                          <a:solidFill>
                            <a:srgbClr val="FFFFFF"/>
                          </a:solidFill>
                          <a:effectLst/>
                          <a:latin typeface="Optima" charset="0"/>
                          <a:ea typeface="ヒラギノ角ゴ ProN W3" charset="0"/>
                          <a:cs typeface="Optima" charset="0"/>
                          <a:sym typeface="Optima" charset="0"/>
                        </a:rPr>
                        <a:t>...</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a:ln>
                            <a:noFill/>
                          </a:ln>
                          <a:solidFill>
                            <a:srgbClr val="FFFFFF"/>
                          </a:solidFill>
                          <a:effectLst/>
                          <a:latin typeface="Optima" charset="0"/>
                          <a:ea typeface="ヒラギノ角ゴ ProN W3" charset="0"/>
                          <a:cs typeface="Optima" charset="0"/>
                          <a:sym typeface="Optima" charset="0"/>
                        </a:rPr>
                        <a:t>time m</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FF"/>
                    </a:solidFill>
                  </a:tcPr>
                </a:tc>
              </a:tr>
            </a:tbl>
          </a:graphicData>
        </a:graphic>
      </p:graphicFrame>
      <p:grpSp>
        <p:nvGrpSpPr>
          <p:cNvPr id="12305" name="Group 83"/>
          <p:cNvGrpSpPr>
            <a:grpSpLocks/>
          </p:cNvGrpSpPr>
          <p:nvPr/>
        </p:nvGrpSpPr>
        <p:grpSpPr bwMode="auto">
          <a:xfrm>
            <a:off x="231057" y="1156396"/>
            <a:ext cx="3920133" cy="1506885"/>
            <a:chOff x="0" y="0"/>
            <a:chExt cx="3511" cy="1350"/>
          </a:xfrm>
        </p:grpSpPr>
        <p:sp>
          <p:nvSpPr>
            <p:cNvPr id="12384" name="Rectangle 36"/>
            <p:cNvSpPr>
              <a:spLocks/>
            </p:cNvSpPr>
            <p:nvPr/>
          </p:nvSpPr>
          <p:spPr bwMode="auto">
            <a:xfrm>
              <a:off x="0" y="0"/>
              <a:ext cx="534" cy="373"/>
            </a:xfrm>
            <a:prstGeom prst="rect">
              <a:avLst/>
            </a:prstGeom>
            <a:solidFill>
              <a:srgbClr val="0000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38100" bIns="0" anchor="ctr"/>
            <a:lstStyle/>
            <a:p>
              <a:pPr marL="74780" algn="ctr">
                <a:tabLst>
                  <a:tab pos="44645" algn="l"/>
                  <a:tab pos="366085" algn="l"/>
                  <a:tab pos="866105" algn="l"/>
                  <a:tab pos="1366124" algn="l"/>
                  <a:tab pos="1866143" algn="l"/>
                  <a:tab pos="2375091" algn="l"/>
                  <a:tab pos="2875110" algn="l"/>
                  <a:tab pos="3375130" algn="l"/>
                  <a:tab pos="3875149" algn="l"/>
                </a:tabLst>
              </a:pPr>
              <a:r>
                <a:rPr lang="en-US" b="1" dirty="0">
                  <a:solidFill>
                    <a:srgbClr val="FFFFFF"/>
                  </a:solidFill>
                  <a:latin typeface="Optima" charset="0"/>
                  <a:ea typeface="ＭＳ Ｐゴシック" charset="0"/>
                  <a:cs typeface="ＭＳ Ｐゴシック" charset="0"/>
                  <a:sym typeface="Optima" charset="0"/>
                </a:rPr>
                <a:t>field 1</a:t>
              </a:r>
            </a:p>
          </p:txBody>
        </p:sp>
        <p:sp>
          <p:nvSpPr>
            <p:cNvPr id="12385" name="Rectangle 37"/>
            <p:cNvSpPr>
              <a:spLocks/>
            </p:cNvSpPr>
            <p:nvPr/>
          </p:nvSpPr>
          <p:spPr bwMode="auto">
            <a:xfrm>
              <a:off x="0" y="477"/>
              <a:ext cx="535" cy="374"/>
            </a:xfrm>
            <a:prstGeom prst="rect">
              <a:avLst/>
            </a:prstGeom>
            <a:solidFill>
              <a:srgbClr val="F37F18"/>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38100" bIns="0" anchor="ctr"/>
            <a:lstStyle/>
            <a:p>
              <a:pPr marL="74780" algn="ctr">
                <a:tabLst>
                  <a:tab pos="44645" algn="l"/>
                  <a:tab pos="366085" algn="l"/>
                  <a:tab pos="866105" algn="l"/>
                  <a:tab pos="1366124" algn="l"/>
                  <a:tab pos="1866143" algn="l"/>
                  <a:tab pos="2375091" algn="l"/>
                  <a:tab pos="2875110" algn="l"/>
                  <a:tab pos="3375130" algn="l"/>
                  <a:tab pos="3875149" algn="l"/>
                </a:tabLst>
              </a:pPr>
              <a:r>
                <a:rPr lang="en-US" b="1">
                  <a:solidFill>
                    <a:prstClr val="black"/>
                  </a:solidFill>
                  <a:latin typeface="Optima" charset="0"/>
                  <a:ea typeface="ＭＳ Ｐゴシック" charset="0"/>
                  <a:cs typeface="ＭＳ Ｐゴシック" charset="0"/>
                  <a:sym typeface="Optima" charset="0"/>
                </a:rPr>
                <a:t>field 2</a:t>
              </a:r>
            </a:p>
          </p:txBody>
        </p:sp>
        <p:sp>
          <p:nvSpPr>
            <p:cNvPr id="12386" name="Rectangle 38"/>
            <p:cNvSpPr>
              <a:spLocks/>
            </p:cNvSpPr>
            <p:nvPr/>
          </p:nvSpPr>
          <p:spPr bwMode="auto">
            <a:xfrm>
              <a:off x="0" y="976"/>
              <a:ext cx="535" cy="374"/>
            </a:xfrm>
            <a:prstGeom prst="rect">
              <a:avLst/>
            </a:prstGeom>
            <a:solidFill>
              <a:srgbClr val="F7CB65"/>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38100" bIns="0" anchor="ctr"/>
            <a:lstStyle/>
            <a:p>
              <a:pPr marL="74780" algn="ctr">
                <a:tabLst>
                  <a:tab pos="44645" algn="l"/>
                  <a:tab pos="366085" algn="l"/>
                  <a:tab pos="866105" algn="l"/>
                  <a:tab pos="1366124" algn="l"/>
                  <a:tab pos="1866143" algn="l"/>
                  <a:tab pos="2375091" algn="l"/>
                  <a:tab pos="2875110" algn="l"/>
                  <a:tab pos="3375130" algn="l"/>
                  <a:tab pos="3875149" algn="l"/>
                </a:tabLst>
              </a:pPr>
              <a:r>
                <a:rPr lang="en-US" b="1">
                  <a:solidFill>
                    <a:prstClr val="black"/>
                  </a:solidFill>
                  <a:latin typeface="Optima" charset="0"/>
                  <a:ea typeface="ＭＳ Ｐゴシック" charset="0"/>
                  <a:cs typeface="ＭＳ Ｐゴシック" charset="0"/>
                  <a:sym typeface="Optima" charset="0"/>
                </a:rPr>
                <a:t>field n</a:t>
              </a:r>
            </a:p>
          </p:txBody>
        </p:sp>
      </p:grpSp>
      <p:graphicFrame>
        <p:nvGraphicFramePr>
          <p:cNvPr id="12327" name="Group 39"/>
          <p:cNvGraphicFramePr>
            <a:graphicFrameLocks noGrp="1"/>
          </p:cNvGraphicFramePr>
          <p:nvPr/>
        </p:nvGraphicFramePr>
        <p:xfrm>
          <a:off x="944314" y="1689945"/>
          <a:ext cx="3210224" cy="417463"/>
        </p:xfrm>
        <a:graphic>
          <a:graphicData uri="http://schemas.openxmlformats.org/drawingml/2006/table">
            <a:tbl>
              <a:tblPr/>
              <a:tblGrid>
                <a:gridCol w="641822"/>
                <a:gridCol w="641821"/>
                <a:gridCol w="642938"/>
                <a:gridCol w="641822"/>
                <a:gridCol w="641821"/>
              </a:tblGrid>
              <a:tr h="417463">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a:ln>
                            <a:noFill/>
                          </a:ln>
                          <a:solidFill>
                            <a:srgbClr val="FFFFFF"/>
                          </a:solidFill>
                          <a:effectLst/>
                          <a:latin typeface="Optima" charset="0"/>
                          <a:ea typeface="ヒラギノ角ゴ ProN W3" charset="0"/>
                          <a:cs typeface="Optima" charset="0"/>
                          <a:sym typeface="Optima" charset="0"/>
                        </a:rPr>
                        <a:t>header</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a:ln>
                            <a:noFill/>
                          </a:ln>
                          <a:solidFill>
                            <a:schemeClr val="tx1"/>
                          </a:solidFill>
                          <a:effectLst/>
                          <a:latin typeface="Optima" charset="0"/>
                          <a:ea typeface="ヒラギノ角ゴ ProN W3" charset="0"/>
                          <a:cs typeface="Optima" charset="0"/>
                          <a:sym typeface="Optima" charset="0"/>
                        </a:rPr>
                        <a:t>time 1</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7F00"/>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a:ln>
                            <a:noFill/>
                          </a:ln>
                          <a:solidFill>
                            <a:schemeClr val="tx1"/>
                          </a:solidFill>
                          <a:effectLst/>
                          <a:latin typeface="Optima" charset="0"/>
                          <a:ea typeface="ヒラギノ角ゴ ProN W3" charset="0"/>
                          <a:cs typeface="Optima" charset="0"/>
                          <a:sym typeface="Optima" charset="0"/>
                        </a:rPr>
                        <a:t>time 2</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7F00"/>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900" b="1" i="0" u="none" strike="noStrike" cap="none" normalizeH="0" baseline="6000">
                          <a:ln>
                            <a:noFill/>
                          </a:ln>
                          <a:solidFill>
                            <a:schemeClr val="tx1"/>
                          </a:solidFill>
                          <a:effectLst/>
                          <a:latin typeface="Optima" charset="0"/>
                          <a:ea typeface="ヒラギノ角ゴ ProN W3" charset="0"/>
                          <a:cs typeface="Optima" charset="0"/>
                          <a:sym typeface="Optima" charset="0"/>
                        </a:rPr>
                        <a:t>...</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7F00"/>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a:ln>
                            <a:noFill/>
                          </a:ln>
                          <a:solidFill>
                            <a:schemeClr val="tx1"/>
                          </a:solidFill>
                          <a:effectLst/>
                          <a:latin typeface="Optima" charset="0"/>
                          <a:ea typeface="ヒラギノ角ゴ ProN W3" charset="0"/>
                          <a:cs typeface="Optima" charset="0"/>
                          <a:sym typeface="Optima" charset="0"/>
                        </a:rPr>
                        <a:t>time m</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7F00"/>
                    </a:solidFill>
                  </a:tcPr>
                </a:tc>
              </a:tr>
            </a:tbl>
          </a:graphicData>
        </a:graphic>
      </p:graphicFrame>
      <p:graphicFrame>
        <p:nvGraphicFramePr>
          <p:cNvPr id="12349" name="Group 61"/>
          <p:cNvGraphicFramePr>
            <a:graphicFrameLocks noGrp="1"/>
          </p:cNvGraphicFramePr>
          <p:nvPr/>
        </p:nvGraphicFramePr>
        <p:xfrm>
          <a:off x="944314" y="2245818"/>
          <a:ext cx="3210224" cy="417463"/>
        </p:xfrm>
        <a:graphic>
          <a:graphicData uri="http://schemas.openxmlformats.org/drawingml/2006/table">
            <a:tbl>
              <a:tblPr/>
              <a:tblGrid>
                <a:gridCol w="641822"/>
                <a:gridCol w="641821"/>
                <a:gridCol w="642938"/>
                <a:gridCol w="641822"/>
                <a:gridCol w="641821"/>
              </a:tblGrid>
              <a:tr h="417463">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a:ln>
                            <a:noFill/>
                          </a:ln>
                          <a:solidFill>
                            <a:srgbClr val="FFFFFF"/>
                          </a:solidFill>
                          <a:effectLst/>
                          <a:latin typeface="Optima" charset="0"/>
                          <a:ea typeface="ヒラギノ角ゴ ProN W3" charset="0"/>
                          <a:cs typeface="Optima" charset="0"/>
                          <a:sym typeface="Optima" charset="0"/>
                        </a:rPr>
                        <a:t>header</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a:ln>
                            <a:noFill/>
                          </a:ln>
                          <a:solidFill>
                            <a:schemeClr val="tx1"/>
                          </a:solidFill>
                          <a:effectLst/>
                          <a:latin typeface="Optima" charset="0"/>
                          <a:ea typeface="ヒラギノ角ゴ ProN W3" charset="0"/>
                          <a:cs typeface="Optima" charset="0"/>
                          <a:sym typeface="Optima" charset="0"/>
                        </a:rPr>
                        <a:t>time 1</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7CB65"/>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a:ln>
                            <a:noFill/>
                          </a:ln>
                          <a:solidFill>
                            <a:schemeClr val="tx1"/>
                          </a:solidFill>
                          <a:effectLst/>
                          <a:latin typeface="Optima" charset="0"/>
                          <a:ea typeface="ヒラギノ角ゴ ProN W3" charset="0"/>
                          <a:cs typeface="Optima" charset="0"/>
                          <a:sym typeface="Optima" charset="0"/>
                        </a:rPr>
                        <a:t>time 2</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7CB65"/>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900" b="1" i="0" u="none" strike="noStrike" cap="none" normalizeH="0" baseline="6000">
                          <a:ln>
                            <a:noFill/>
                          </a:ln>
                          <a:solidFill>
                            <a:schemeClr val="tx1"/>
                          </a:solidFill>
                          <a:effectLst/>
                          <a:latin typeface="Optima" charset="0"/>
                          <a:ea typeface="ヒラギノ角ゴ ProN W3" charset="0"/>
                          <a:cs typeface="Optima" charset="0"/>
                          <a:sym typeface="Optima" charset="0"/>
                        </a:rPr>
                        <a:t>...</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7CB65"/>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a:ln>
                            <a:noFill/>
                          </a:ln>
                          <a:solidFill>
                            <a:schemeClr val="tx1"/>
                          </a:solidFill>
                          <a:effectLst/>
                          <a:latin typeface="Optima" charset="0"/>
                          <a:ea typeface="ヒラギノ角ゴ ProN W3" charset="0"/>
                          <a:cs typeface="Optima" charset="0"/>
                          <a:sym typeface="Optima" charset="0"/>
                        </a:rPr>
                        <a:t>time m</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7CB65"/>
                    </a:solidFill>
                  </a:tcPr>
                </a:tc>
              </a:tr>
            </a:tbl>
          </a:graphicData>
        </a:graphic>
      </p:graphicFrame>
      <p:grpSp>
        <p:nvGrpSpPr>
          <p:cNvPr id="12334" name="Group 158"/>
          <p:cNvGrpSpPr>
            <a:grpSpLocks/>
          </p:cNvGrpSpPr>
          <p:nvPr/>
        </p:nvGrpSpPr>
        <p:grpSpPr bwMode="auto">
          <a:xfrm>
            <a:off x="142876" y="740049"/>
            <a:ext cx="8885039" cy="5670352"/>
            <a:chOff x="0" y="0"/>
            <a:chExt cx="7960" cy="5080"/>
          </a:xfrm>
        </p:grpSpPr>
        <p:sp>
          <p:nvSpPr>
            <p:cNvPr id="12382" name="Line 84"/>
            <p:cNvSpPr>
              <a:spLocks noChangeShapeType="1"/>
            </p:cNvSpPr>
            <p:nvPr/>
          </p:nvSpPr>
          <p:spPr bwMode="auto">
            <a:xfrm>
              <a:off x="1857" y="1816"/>
              <a:ext cx="6" cy="335"/>
            </a:xfrm>
            <a:prstGeom prst="line">
              <a:avLst/>
            </a:prstGeom>
            <a:noFill/>
            <a:ln w="50800">
              <a:solidFill>
                <a:schemeClr val="tx1"/>
              </a:solidFill>
              <a:miter lim="800000"/>
              <a:headEnd/>
              <a:tailEnd type="arrow" w="med" len="med"/>
            </a:ln>
            <a:extLst>
              <a:ext uri="{909E8E84-426E-40dd-AFC4-6F175D3DCCD1}">
                <a14:hiddenFill xmlns:a14="http://schemas.microsoft.com/office/drawing/2010/main">
                  <a:noFill/>
                </a14:hiddenFill>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sp>
          <p:nvSpPr>
            <p:cNvPr id="12383" name="Line 85"/>
            <p:cNvSpPr>
              <a:spLocks noChangeShapeType="1"/>
            </p:cNvSpPr>
            <p:nvPr/>
          </p:nvSpPr>
          <p:spPr bwMode="auto">
            <a:xfrm>
              <a:off x="4004" y="2938"/>
              <a:ext cx="4" cy="290"/>
            </a:xfrm>
            <a:prstGeom prst="line">
              <a:avLst/>
            </a:prstGeom>
            <a:noFill/>
            <a:ln w="50800">
              <a:solidFill>
                <a:schemeClr val="tx1"/>
              </a:solidFill>
              <a:miter lim="800000"/>
              <a:headEnd/>
              <a:tailEnd type="arrow" w="med" len="med"/>
            </a:ln>
            <a:extLst>
              <a:ext uri="{909E8E84-426E-40dd-AFC4-6F175D3DCCD1}">
                <a14:hiddenFill xmlns:a14="http://schemas.microsoft.com/office/drawing/2010/main">
                  <a:noFill/>
                </a14:hiddenFill>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grpSp>
      <p:graphicFrame>
        <p:nvGraphicFramePr>
          <p:cNvPr id="12374" name="Group 86"/>
          <p:cNvGraphicFramePr>
            <a:graphicFrameLocks noGrp="1"/>
          </p:cNvGraphicFramePr>
          <p:nvPr/>
        </p:nvGraphicFramePr>
        <p:xfrm>
          <a:off x="5722814" y="1159745"/>
          <a:ext cx="3209107" cy="417463"/>
        </p:xfrm>
        <a:graphic>
          <a:graphicData uri="http://schemas.openxmlformats.org/drawingml/2006/table">
            <a:tbl>
              <a:tblPr/>
              <a:tblGrid>
                <a:gridCol w="641821"/>
                <a:gridCol w="641822"/>
                <a:gridCol w="641821"/>
                <a:gridCol w="641822"/>
                <a:gridCol w="641821"/>
              </a:tblGrid>
              <a:tr h="417463">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a:ln>
                            <a:noFill/>
                          </a:ln>
                          <a:solidFill>
                            <a:srgbClr val="FFFFFF"/>
                          </a:solidFill>
                          <a:effectLst/>
                          <a:latin typeface="Optima" charset="0"/>
                          <a:ea typeface="ヒラギノ角ゴ ProN W3" charset="0"/>
                          <a:cs typeface="Optima" charset="0"/>
                          <a:sym typeface="Optima" charset="0"/>
                        </a:rPr>
                        <a:t>header</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a:ln>
                            <a:noFill/>
                          </a:ln>
                          <a:solidFill>
                            <a:srgbClr val="FFFFFF"/>
                          </a:solidFill>
                          <a:effectLst/>
                          <a:latin typeface="Optima" charset="0"/>
                          <a:ea typeface="ヒラギノ角ゴ ProN W3" charset="0"/>
                          <a:cs typeface="Optima" charset="0"/>
                          <a:sym typeface="Optima" charset="0"/>
                        </a:rPr>
                        <a:t>time 1</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a:ln>
                            <a:noFill/>
                          </a:ln>
                          <a:solidFill>
                            <a:srgbClr val="FFFFFF"/>
                          </a:solidFill>
                          <a:effectLst/>
                          <a:latin typeface="Optima" charset="0"/>
                          <a:ea typeface="ヒラギノ角ゴ ProN W3" charset="0"/>
                          <a:cs typeface="Optima" charset="0"/>
                          <a:sym typeface="Optima" charset="0"/>
                        </a:rPr>
                        <a:t>time 2</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900" b="1" i="0" u="none" strike="noStrike" cap="none" normalizeH="0" baseline="6000">
                          <a:ln>
                            <a:noFill/>
                          </a:ln>
                          <a:solidFill>
                            <a:srgbClr val="FFFFFF"/>
                          </a:solidFill>
                          <a:effectLst/>
                          <a:latin typeface="Optima" charset="0"/>
                          <a:ea typeface="ヒラギノ角ゴ ProN W3" charset="0"/>
                          <a:cs typeface="Optima" charset="0"/>
                          <a:sym typeface="Optima" charset="0"/>
                        </a:rPr>
                        <a:t>...</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a:ln>
                            <a:noFill/>
                          </a:ln>
                          <a:solidFill>
                            <a:srgbClr val="FFFFFF"/>
                          </a:solidFill>
                          <a:effectLst/>
                          <a:latin typeface="Optima" charset="0"/>
                          <a:ea typeface="ヒラギノ角ゴ ProN W3" charset="0"/>
                          <a:cs typeface="Optima" charset="0"/>
                          <a:sym typeface="Optima" charset="0"/>
                        </a:rPr>
                        <a:t>time m</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FF"/>
                    </a:solidFill>
                  </a:tcPr>
                </a:tc>
              </a:tr>
            </a:tbl>
          </a:graphicData>
        </a:graphic>
      </p:graphicFrame>
      <p:grpSp>
        <p:nvGrpSpPr>
          <p:cNvPr id="2" name="Group 155"/>
          <p:cNvGrpSpPr>
            <a:grpSpLocks/>
          </p:cNvGrpSpPr>
          <p:nvPr/>
        </p:nvGrpSpPr>
        <p:grpSpPr bwMode="auto">
          <a:xfrm>
            <a:off x="5009556" y="1159745"/>
            <a:ext cx="3919017" cy="1506885"/>
            <a:chOff x="0" y="0"/>
            <a:chExt cx="3511" cy="1350"/>
          </a:xfrm>
        </p:grpSpPr>
        <p:sp>
          <p:nvSpPr>
            <p:cNvPr id="12379" name="Rectangle 108"/>
            <p:cNvSpPr>
              <a:spLocks/>
            </p:cNvSpPr>
            <p:nvPr/>
          </p:nvSpPr>
          <p:spPr bwMode="auto">
            <a:xfrm>
              <a:off x="0" y="0"/>
              <a:ext cx="534" cy="373"/>
            </a:xfrm>
            <a:prstGeom prst="rect">
              <a:avLst/>
            </a:prstGeom>
            <a:solidFill>
              <a:srgbClr val="0000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38100" bIns="0" anchor="ctr"/>
            <a:lstStyle/>
            <a:p>
              <a:pPr marL="74780" algn="ctr">
                <a:tabLst>
                  <a:tab pos="44645" algn="l"/>
                  <a:tab pos="366085" algn="l"/>
                  <a:tab pos="866105" algn="l"/>
                  <a:tab pos="1366124" algn="l"/>
                  <a:tab pos="1866143" algn="l"/>
                  <a:tab pos="2375091" algn="l"/>
                  <a:tab pos="2875110" algn="l"/>
                  <a:tab pos="3375130" algn="l"/>
                  <a:tab pos="3875149" algn="l"/>
                </a:tabLst>
              </a:pPr>
              <a:r>
                <a:rPr lang="en-US" b="1" dirty="0">
                  <a:solidFill>
                    <a:srgbClr val="FFFFFF"/>
                  </a:solidFill>
                  <a:latin typeface="Optima" charset="0"/>
                  <a:ea typeface="ＭＳ Ｐゴシック" charset="0"/>
                  <a:cs typeface="ＭＳ Ｐゴシック" charset="0"/>
                  <a:sym typeface="Optima" charset="0"/>
                </a:rPr>
                <a:t>field 1</a:t>
              </a:r>
            </a:p>
          </p:txBody>
        </p:sp>
        <p:sp>
          <p:nvSpPr>
            <p:cNvPr id="12380" name="Rectangle 109"/>
            <p:cNvSpPr>
              <a:spLocks/>
            </p:cNvSpPr>
            <p:nvPr/>
          </p:nvSpPr>
          <p:spPr bwMode="auto">
            <a:xfrm>
              <a:off x="0" y="477"/>
              <a:ext cx="535" cy="374"/>
            </a:xfrm>
            <a:prstGeom prst="rect">
              <a:avLst/>
            </a:prstGeom>
            <a:solidFill>
              <a:srgbClr val="F37F18"/>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38100" bIns="0" anchor="ctr"/>
            <a:lstStyle/>
            <a:p>
              <a:pPr marL="74780" algn="ctr">
                <a:tabLst>
                  <a:tab pos="44645" algn="l"/>
                  <a:tab pos="366085" algn="l"/>
                  <a:tab pos="866105" algn="l"/>
                  <a:tab pos="1366124" algn="l"/>
                  <a:tab pos="1866143" algn="l"/>
                  <a:tab pos="2375091" algn="l"/>
                  <a:tab pos="2875110" algn="l"/>
                  <a:tab pos="3375130" algn="l"/>
                  <a:tab pos="3875149" algn="l"/>
                </a:tabLst>
              </a:pPr>
              <a:r>
                <a:rPr lang="en-US" b="1">
                  <a:solidFill>
                    <a:prstClr val="black"/>
                  </a:solidFill>
                  <a:latin typeface="Optima" charset="0"/>
                  <a:ea typeface="ＭＳ Ｐゴシック" charset="0"/>
                  <a:cs typeface="ＭＳ Ｐゴシック" charset="0"/>
                  <a:sym typeface="Optima" charset="0"/>
                </a:rPr>
                <a:t>field 2</a:t>
              </a:r>
            </a:p>
          </p:txBody>
        </p:sp>
        <p:sp>
          <p:nvSpPr>
            <p:cNvPr id="12381" name="Rectangle 110"/>
            <p:cNvSpPr>
              <a:spLocks/>
            </p:cNvSpPr>
            <p:nvPr/>
          </p:nvSpPr>
          <p:spPr bwMode="auto">
            <a:xfrm>
              <a:off x="0" y="976"/>
              <a:ext cx="535" cy="374"/>
            </a:xfrm>
            <a:prstGeom prst="rect">
              <a:avLst/>
            </a:prstGeom>
            <a:solidFill>
              <a:srgbClr val="F7CB65"/>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38100" bIns="0" anchor="ctr"/>
            <a:lstStyle/>
            <a:p>
              <a:pPr marL="74780" algn="ctr">
                <a:tabLst>
                  <a:tab pos="44645" algn="l"/>
                  <a:tab pos="366085" algn="l"/>
                  <a:tab pos="866105" algn="l"/>
                  <a:tab pos="1366124" algn="l"/>
                  <a:tab pos="1866143" algn="l"/>
                  <a:tab pos="2375091" algn="l"/>
                  <a:tab pos="2875110" algn="l"/>
                  <a:tab pos="3375130" algn="l"/>
                  <a:tab pos="3875149" algn="l"/>
                </a:tabLst>
              </a:pPr>
              <a:r>
                <a:rPr lang="en-US" b="1">
                  <a:solidFill>
                    <a:prstClr val="black"/>
                  </a:solidFill>
                  <a:latin typeface="Optima" charset="0"/>
                  <a:ea typeface="ＭＳ Ｐゴシック" charset="0"/>
                  <a:cs typeface="ＭＳ Ｐゴシック" charset="0"/>
                  <a:sym typeface="Optima" charset="0"/>
                </a:rPr>
                <a:t>field n</a:t>
              </a:r>
            </a:p>
          </p:txBody>
        </p:sp>
      </p:grpSp>
      <p:graphicFrame>
        <p:nvGraphicFramePr>
          <p:cNvPr id="12399" name="Group 111"/>
          <p:cNvGraphicFramePr>
            <a:graphicFrameLocks noGrp="1"/>
          </p:cNvGraphicFramePr>
          <p:nvPr/>
        </p:nvGraphicFramePr>
        <p:xfrm>
          <a:off x="5722814" y="1692177"/>
          <a:ext cx="3209107" cy="417463"/>
        </p:xfrm>
        <a:graphic>
          <a:graphicData uri="http://schemas.openxmlformats.org/drawingml/2006/table">
            <a:tbl>
              <a:tblPr/>
              <a:tblGrid>
                <a:gridCol w="641821"/>
                <a:gridCol w="641822"/>
                <a:gridCol w="641821"/>
                <a:gridCol w="641822"/>
                <a:gridCol w="641821"/>
              </a:tblGrid>
              <a:tr h="417463">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a:ln>
                            <a:noFill/>
                          </a:ln>
                          <a:solidFill>
                            <a:srgbClr val="FFFFFF"/>
                          </a:solidFill>
                          <a:effectLst/>
                          <a:latin typeface="Optima" charset="0"/>
                          <a:ea typeface="ヒラギノ角ゴ ProN W3" charset="0"/>
                          <a:cs typeface="Optima" charset="0"/>
                          <a:sym typeface="Optima" charset="0"/>
                        </a:rPr>
                        <a:t>header</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a:ln>
                            <a:noFill/>
                          </a:ln>
                          <a:solidFill>
                            <a:schemeClr val="tx1"/>
                          </a:solidFill>
                          <a:effectLst/>
                          <a:latin typeface="Optima" charset="0"/>
                          <a:ea typeface="ヒラギノ角ゴ ProN W3" charset="0"/>
                          <a:cs typeface="Optima" charset="0"/>
                          <a:sym typeface="Optima" charset="0"/>
                        </a:rPr>
                        <a:t>time 1</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7F00"/>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a:ln>
                            <a:noFill/>
                          </a:ln>
                          <a:solidFill>
                            <a:schemeClr val="tx1"/>
                          </a:solidFill>
                          <a:effectLst/>
                          <a:latin typeface="Optima" charset="0"/>
                          <a:ea typeface="ヒラギノ角ゴ ProN W3" charset="0"/>
                          <a:cs typeface="Optima" charset="0"/>
                          <a:sym typeface="Optima" charset="0"/>
                        </a:rPr>
                        <a:t>time 2</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7F00"/>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900" b="1" i="0" u="none" strike="noStrike" cap="none" normalizeH="0" baseline="6000">
                          <a:ln>
                            <a:noFill/>
                          </a:ln>
                          <a:solidFill>
                            <a:schemeClr val="tx1"/>
                          </a:solidFill>
                          <a:effectLst/>
                          <a:latin typeface="Optima" charset="0"/>
                          <a:ea typeface="ヒラギノ角ゴ ProN W3" charset="0"/>
                          <a:cs typeface="Optima" charset="0"/>
                          <a:sym typeface="Optima" charset="0"/>
                        </a:rPr>
                        <a:t>...</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7F00"/>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a:ln>
                            <a:noFill/>
                          </a:ln>
                          <a:solidFill>
                            <a:schemeClr val="tx1"/>
                          </a:solidFill>
                          <a:effectLst/>
                          <a:latin typeface="Optima" charset="0"/>
                          <a:ea typeface="ヒラギノ角ゴ ProN W3" charset="0"/>
                          <a:cs typeface="Optima" charset="0"/>
                          <a:sym typeface="Optima" charset="0"/>
                        </a:rPr>
                        <a:t>time m</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7F00"/>
                    </a:solidFill>
                  </a:tcPr>
                </a:tc>
              </a:tr>
            </a:tbl>
          </a:graphicData>
        </a:graphic>
      </p:graphicFrame>
      <p:graphicFrame>
        <p:nvGraphicFramePr>
          <p:cNvPr id="12421" name="Group 133"/>
          <p:cNvGraphicFramePr>
            <a:graphicFrameLocks noGrp="1"/>
          </p:cNvGraphicFramePr>
          <p:nvPr/>
        </p:nvGraphicFramePr>
        <p:xfrm>
          <a:off x="5722814" y="2249167"/>
          <a:ext cx="3209107" cy="417463"/>
        </p:xfrm>
        <a:graphic>
          <a:graphicData uri="http://schemas.openxmlformats.org/drawingml/2006/table">
            <a:tbl>
              <a:tblPr/>
              <a:tblGrid>
                <a:gridCol w="641821"/>
                <a:gridCol w="641822"/>
                <a:gridCol w="641821"/>
                <a:gridCol w="641822"/>
                <a:gridCol w="641821"/>
              </a:tblGrid>
              <a:tr h="417463">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a:ln>
                            <a:noFill/>
                          </a:ln>
                          <a:solidFill>
                            <a:srgbClr val="FFFFFF"/>
                          </a:solidFill>
                          <a:effectLst/>
                          <a:latin typeface="Optima" charset="0"/>
                          <a:ea typeface="ヒラギノ角ゴ ProN W3" charset="0"/>
                          <a:cs typeface="Optima" charset="0"/>
                          <a:sym typeface="Optima" charset="0"/>
                        </a:rPr>
                        <a:t>header</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a:ln>
                            <a:noFill/>
                          </a:ln>
                          <a:solidFill>
                            <a:schemeClr val="tx1"/>
                          </a:solidFill>
                          <a:effectLst/>
                          <a:latin typeface="Optima" charset="0"/>
                          <a:ea typeface="ヒラギノ角ゴ ProN W3" charset="0"/>
                          <a:cs typeface="Optima" charset="0"/>
                          <a:sym typeface="Optima" charset="0"/>
                        </a:rPr>
                        <a:t>time 1</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7CB65"/>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a:ln>
                            <a:noFill/>
                          </a:ln>
                          <a:solidFill>
                            <a:schemeClr val="tx1"/>
                          </a:solidFill>
                          <a:effectLst/>
                          <a:latin typeface="Optima" charset="0"/>
                          <a:ea typeface="ヒラギノ角ゴ ProN W3" charset="0"/>
                          <a:cs typeface="Optima" charset="0"/>
                          <a:sym typeface="Optima" charset="0"/>
                        </a:rPr>
                        <a:t>time 2</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7CB65"/>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900" b="1" i="0" u="none" strike="noStrike" cap="none" normalizeH="0" baseline="6000">
                          <a:ln>
                            <a:noFill/>
                          </a:ln>
                          <a:solidFill>
                            <a:schemeClr val="tx1"/>
                          </a:solidFill>
                          <a:effectLst/>
                          <a:latin typeface="Optima" charset="0"/>
                          <a:ea typeface="ヒラギノ角ゴ ProN W3" charset="0"/>
                          <a:cs typeface="Optima" charset="0"/>
                          <a:sym typeface="Optima" charset="0"/>
                        </a:rPr>
                        <a:t>...</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7CB65"/>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a:ln>
                            <a:noFill/>
                          </a:ln>
                          <a:solidFill>
                            <a:schemeClr val="tx1"/>
                          </a:solidFill>
                          <a:effectLst/>
                          <a:latin typeface="Optima" charset="0"/>
                          <a:ea typeface="ヒラギノ角ゴ ProN W3" charset="0"/>
                          <a:cs typeface="Optima" charset="0"/>
                          <a:sym typeface="Optima" charset="0"/>
                        </a:rPr>
                        <a:t>time m</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7CB65"/>
                    </a:solidFill>
                  </a:tcPr>
                </a:tc>
              </a:tr>
            </a:tbl>
          </a:graphicData>
        </a:graphic>
      </p:graphicFrame>
      <p:sp>
        <p:nvSpPr>
          <p:cNvPr id="12378" name="Line 156"/>
          <p:cNvSpPr>
            <a:spLocks noChangeShapeType="1"/>
          </p:cNvSpPr>
          <p:nvPr/>
        </p:nvSpPr>
        <p:spPr bwMode="auto">
          <a:xfrm>
            <a:off x="6985249" y="2778250"/>
            <a:ext cx="5581" cy="373930"/>
          </a:xfrm>
          <a:prstGeom prst="line">
            <a:avLst/>
          </a:prstGeom>
          <a:noFill/>
          <a:ln w="50800">
            <a:solidFill>
              <a:schemeClr val="tx1"/>
            </a:solidFill>
            <a:miter lim="800000"/>
            <a:headEnd/>
            <a:tailEnd type="arrow" w="med" len="med"/>
          </a:ln>
          <a:extLst>
            <a:ext uri="{909E8E84-426E-40dd-AFC4-6F175D3DCCD1}">
              <a14:hiddenFill xmlns:a14="http://schemas.microsoft.com/office/drawing/2010/main">
                <a:noFill/>
              </a14:hiddenFill>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984" y="6554390"/>
            <a:ext cx="909712" cy="29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9453571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0"/>
            <a:ext cx="7848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prstClr val="black"/>
                </a:solidFill>
                <a:latin typeface="Calibri"/>
              </a:rPr>
              <a:t>Community Use and Access</a:t>
            </a:r>
            <a:endParaRPr lang="en-US" sz="3200" dirty="0">
              <a:solidFill>
                <a:prstClr val="black"/>
              </a:solidFill>
              <a:latin typeface="Calibri"/>
            </a:endParaRPr>
          </a:p>
        </p:txBody>
      </p:sp>
      <p:sp>
        <p:nvSpPr>
          <p:cNvPr id="5" name="TextBox 4"/>
          <p:cNvSpPr txBox="1"/>
          <p:nvPr/>
        </p:nvSpPr>
        <p:spPr>
          <a:xfrm>
            <a:off x="609600" y="1295400"/>
            <a:ext cx="8305800" cy="369332"/>
          </a:xfrm>
          <a:prstGeom prst="rect">
            <a:avLst/>
          </a:prstGeom>
          <a:noFill/>
        </p:spPr>
        <p:txBody>
          <a:bodyPr wrap="square" rtlCol="0">
            <a:spAutoFit/>
          </a:bodyPr>
          <a:lstStyle/>
          <a:p>
            <a:pPr fontAlgn="auto">
              <a:spcBef>
                <a:spcPts val="0"/>
              </a:spcBef>
              <a:spcAft>
                <a:spcPts val="0"/>
              </a:spcAft>
            </a:pPr>
            <a:r>
              <a:rPr lang="en-US" i="1" dirty="0" smtClean="0">
                <a:solidFill>
                  <a:prstClr val="black"/>
                </a:solidFill>
                <a:latin typeface="Calibri"/>
              </a:rPr>
              <a:t>Data products are growing in popularity among non traditional disciplines</a:t>
            </a:r>
          </a:p>
        </p:txBody>
      </p:sp>
      <p:graphicFrame>
        <p:nvGraphicFramePr>
          <p:cNvPr id="7" name="Chart 6"/>
          <p:cNvGraphicFramePr>
            <a:graphicFrameLocks/>
          </p:cNvGraphicFramePr>
          <p:nvPr>
            <p:extLst>
              <p:ext uri="{D42A27DB-BD31-4B8C-83A1-F6EECF244321}">
                <p14:modId xmlns:p14="http://schemas.microsoft.com/office/powerpoint/2010/main" val="3588790533"/>
              </p:ext>
            </p:extLst>
          </p:nvPr>
        </p:nvGraphicFramePr>
        <p:xfrm>
          <a:off x="4762500" y="1905001"/>
          <a:ext cx="3862516" cy="25146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381000" y="2514600"/>
            <a:ext cx="4267200" cy="2462213"/>
          </a:xfrm>
          <a:prstGeom prst="rect">
            <a:avLst/>
          </a:prstGeom>
          <a:noFill/>
        </p:spPr>
        <p:txBody>
          <a:bodyPr wrap="square" rtlCol="0">
            <a:spAutoFit/>
          </a:bodyPr>
          <a:lstStyle/>
          <a:p>
            <a:pPr marL="342900" indent="-342900" fontAlgn="auto">
              <a:spcBef>
                <a:spcPts val="0"/>
              </a:spcBef>
              <a:spcAft>
                <a:spcPts val="0"/>
              </a:spcAft>
              <a:buFont typeface="Arial" panose="020B0604020202020204" pitchFamily="34" charset="0"/>
              <a:buChar char="•"/>
            </a:pPr>
            <a:r>
              <a:rPr lang="en-US" sz="2000" dirty="0" smtClean="0">
                <a:solidFill>
                  <a:prstClr val="black"/>
                </a:solidFill>
                <a:latin typeface="Calibri"/>
              </a:rPr>
              <a:t>Over </a:t>
            </a:r>
            <a:r>
              <a:rPr lang="en-US" sz="2000" dirty="0" smtClean="0">
                <a:solidFill>
                  <a:prstClr val="black"/>
                </a:solidFill>
                <a:latin typeface="Calibri"/>
              </a:rPr>
              <a:t>2300 download users </a:t>
            </a:r>
            <a:r>
              <a:rPr lang="en-US" sz="2000" dirty="0" smtClean="0">
                <a:solidFill>
                  <a:prstClr val="black"/>
                </a:solidFill>
                <a:latin typeface="Calibri"/>
              </a:rPr>
              <a:t>monthly</a:t>
            </a:r>
          </a:p>
          <a:p>
            <a:pPr marL="342900" indent="-342900" fontAlgn="auto">
              <a:spcBef>
                <a:spcPts val="0"/>
              </a:spcBef>
              <a:spcAft>
                <a:spcPts val="0"/>
              </a:spcAft>
              <a:buFont typeface="Arial" panose="020B0604020202020204" pitchFamily="34" charset="0"/>
              <a:buChar char="•"/>
            </a:pPr>
            <a:r>
              <a:rPr lang="en-US" sz="2000" dirty="0" smtClean="0">
                <a:solidFill>
                  <a:prstClr val="black"/>
                </a:solidFill>
                <a:latin typeface="Calibri"/>
              </a:rPr>
              <a:t>Diverse and growing user base</a:t>
            </a:r>
          </a:p>
          <a:p>
            <a:pPr marL="342900" indent="-342900" fontAlgn="auto">
              <a:spcBef>
                <a:spcPts val="0"/>
              </a:spcBef>
              <a:spcAft>
                <a:spcPts val="0"/>
              </a:spcAft>
              <a:buFont typeface="Arial" panose="020B0604020202020204" pitchFamily="34" charset="0"/>
              <a:buChar char="•"/>
            </a:pPr>
            <a:r>
              <a:rPr lang="en-US" sz="2000" dirty="0">
                <a:solidFill>
                  <a:prstClr val="black"/>
                </a:solidFill>
                <a:latin typeface="Calibri"/>
              </a:rPr>
              <a:t>5</a:t>
            </a:r>
            <a:r>
              <a:rPr lang="en-US" sz="2000" dirty="0" smtClean="0">
                <a:solidFill>
                  <a:prstClr val="black"/>
                </a:solidFill>
                <a:latin typeface="Calibri"/>
              </a:rPr>
              <a:t>X </a:t>
            </a:r>
            <a:r>
              <a:rPr lang="en-US" sz="2000" dirty="0">
                <a:solidFill>
                  <a:prstClr val="black"/>
                </a:solidFill>
                <a:latin typeface="Calibri"/>
              </a:rPr>
              <a:t>download volume by </a:t>
            </a:r>
            <a:r>
              <a:rPr lang="en-US" sz="2000" dirty="0" smtClean="0">
                <a:solidFill>
                  <a:prstClr val="black"/>
                </a:solidFill>
                <a:latin typeface="Calibri"/>
              </a:rPr>
              <a:t>2017</a:t>
            </a:r>
            <a:endParaRPr lang="en-US" sz="2000" dirty="0" smtClean="0">
              <a:solidFill>
                <a:prstClr val="black"/>
              </a:solidFill>
              <a:latin typeface="Calibri"/>
            </a:endParaRPr>
          </a:p>
          <a:p>
            <a:pPr marL="342900" indent="-342900" fontAlgn="auto">
              <a:spcBef>
                <a:spcPts val="0"/>
              </a:spcBef>
              <a:spcAft>
                <a:spcPts val="0"/>
              </a:spcAft>
              <a:buFont typeface="Arial" panose="020B0604020202020204" pitchFamily="34" charset="0"/>
              <a:buChar char="•"/>
            </a:pPr>
            <a:r>
              <a:rPr lang="en-US" sz="2000" dirty="0" smtClean="0">
                <a:solidFill>
                  <a:prstClr val="black"/>
                </a:solidFill>
                <a:latin typeface="Calibri"/>
              </a:rPr>
              <a:t>Data reduction increasingly utilized</a:t>
            </a:r>
          </a:p>
          <a:p>
            <a:pPr marL="342900" indent="-342900" fontAlgn="auto">
              <a:spcBef>
                <a:spcPts val="0"/>
              </a:spcBef>
              <a:spcAft>
                <a:spcPts val="0"/>
              </a:spcAft>
              <a:buFont typeface="Arial" panose="020B0604020202020204" pitchFamily="34" charset="0"/>
              <a:buChar char="•"/>
            </a:pPr>
            <a:r>
              <a:rPr lang="en-US" sz="2000" dirty="0" smtClean="0">
                <a:solidFill>
                  <a:prstClr val="black"/>
                </a:solidFill>
                <a:latin typeface="Calibri"/>
              </a:rPr>
              <a:t>Seeking more ways to access data</a:t>
            </a:r>
          </a:p>
          <a:p>
            <a:pPr marL="342900" indent="-342900" fontAlgn="auto">
              <a:spcBef>
                <a:spcPts val="0"/>
              </a:spcBef>
              <a:spcAft>
                <a:spcPts val="0"/>
              </a:spcAft>
              <a:buFont typeface="Arial" panose="020B0604020202020204" pitchFamily="34" charset="0"/>
              <a:buChar char="•"/>
            </a:pPr>
            <a:endParaRPr lang="en-US" dirty="0" smtClean="0">
              <a:solidFill>
                <a:prstClr val="black"/>
              </a:solidFill>
              <a:latin typeface="Calibri"/>
            </a:endParaRPr>
          </a:p>
          <a:p>
            <a:pPr marL="342900" indent="-342900" fontAlgn="auto">
              <a:spcBef>
                <a:spcPts val="0"/>
              </a:spcBef>
              <a:spcAft>
                <a:spcPts val="0"/>
              </a:spcAft>
              <a:buFont typeface="Arial" panose="020B0604020202020204" pitchFamily="34" charset="0"/>
              <a:buChar char="•"/>
            </a:pPr>
            <a:endParaRPr lang="en-US" dirty="0" smtClean="0">
              <a:solidFill>
                <a:prstClr val="black"/>
              </a:solidFill>
              <a:latin typeface="Calibri"/>
            </a:endParaRPr>
          </a:p>
          <a:p>
            <a:pPr marL="285750" indent="-285750" fontAlgn="auto">
              <a:spcBef>
                <a:spcPts val="0"/>
              </a:spcBef>
              <a:spcAft>
                <a:spcPts val="0"/>
              </a:spcAft>
              <a:buFont typeface="Arial" panose="020B0604020202020204" pitchFamily="34" charset="0"/>
              <a:buChar char="•"/>
            </a:pPr>
            <a:endParaRPr lang="en-US" dirty="0">
              <a:solidFill>
                <a:prstClr val="black"/>
              </a:solidFill>
              <a:latin typeface="Calibri"/>
            </a:endParaRPr>
          </a:p>
        </p:txBody>
      </p:sp>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3950" y="4590240"/>
            <a:ext cx="3848100" cy="1388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5"/>
          <a:srcRect/>
          <a:stretch>
            <a:fillRect/>
          </a:stretch>
        </p:blipFill>
        <p:spPr bwMode="auto">
          <a:xfrm>
            <a:off x="5410200" y="4643628"/>
            <a:ext cx="2570751" cy="1604772"/>
          </a:xfrm>
          <a:prstGeom prst="rect">
            <a:avLst/>
          </a:prstGeom>
          <a:noFill/>
          <a:ln w="9525">
            <a:noFill/>
            <a:miter lim="800000"/>
            <a:headEnd/>
            <a:tailEnd/>
          </a:ln>
        </p:spPr>
      </p:pic>
    </p:spTree>
    <p:extLst>
      <p:ext uri="{BB962C8B-B14F-4D97-AF65-F5344CB8AC3E}">
        <p14:creationId xmlns:p14="http://schemas.microsoft.com/office/powerpoint/2010/main" val="197109250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0"/>
            <a:ext cx="7848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prstClr val="black"/>
                </a:solidFill>
                <a:latin typeface="Calibri"/>
              </a:rPr>
              <a:t>Removing Barriers to Scientific Data Use</a:t>
            </a:r>
            <a:endParaRPr lang="en-US" sz="3200" dirty="0">
              <a:solidFill>
                <a:prstClr val="black"/>
              </a:solidFill>
              <a:latin typeface="Calibri"/>
            </a:endParaRPr>
          </a:p>
        </p:txBody>
      </p:sp>
      <p:sp>
        <p:nvSpPr>
          <p:cNvPr id="6" name="TextBox 5"/>
          <p:cNvSpPr txBox="1"/>
          <p:nvPr/>
        </p:nvSpPr>
        <p:spPr>
          <a:xfrm>
            <a:off x="2563906" y="1362635"/>
            <a:ext cx="6351494" cy="3046988"/>
          </a:xfrm>
          <a:prstGeom prst="rect">
            <a:avLst/>
          </a:prstGeom>
          <a:noFill/>
        </p:spPr>
        <p:txBody>
          <a:bodyPr wrap="square" rtlCol="0">
            <a:spAutoFit/>
          </a:bodyPr>
          <a:lstStyle/>
          <a:p>
            <a:pPr fontAlgn="auto">
              <a:spcBef>
                <a:spcPts val="0"/>
              </a:spcBef>
              <a:spcAft>
                <a:spcPts val="0"/>
              </a:spcAft>
            </a:pPr>
            <a:r>
              <a:rPr lang="en-US" sz="2400" dirty="0" smtClean="0">
                <a:solidFill>
                  <a:prstClr val="black"/>
                </a:solidFill>
                <a:latin typeface="Calibri"/>
              </a:rPr>
              <a:t>Common Problems:</a:t>
            </a:r>
          </a:p>
          <a:p>
            <a:pPr fontAlgn="auto">
              <a:spcBef>
                <a:spcPts val="0"/>
              </a:spcBef>
              <a:spcAft>
                <a:spcPts val="0"/>
              </a:spcAft>
            </a:pPr>
            <a:endParaRPr lang="en-US" sz="2400" dirty="0" smtClean="0">
              <a:solidFill>
                <a:prstClr val="black"/>
              </a:solidFill>
              <a:latin typeface="Calibri"/>
            </a:endParaRPr>
          </a:p>
          <a:p>
            <a:pPr marL="342900" indent="-342900" fontAlgn="auto">
              <a:spcBef>
                <a:spcPts val="0"/>
              </a:spcBef>
              <a:spcAft>
                <a:spcPts val="0"/>
              </a:spcAft>
              <a:buFont typeface="Arial" panose="020B0604020202020204" pitchFamily="34" charset="0"/>
              <a:buChar char="•"/>
            </a:pPr>
            <a:r>
              <a:rPr lang="en-US" sz="2400" dirty="0" smtClean="0">
                <a:solidFill>
                  <a:prstClr val="black"/>
                </a:solidFill>
                <a:latin typeface="Calibri"/>
              </a:rPr>
              <a:t>Finding and preparing data for </a:t>
            </a:r>
            <a:r>
              <a:rPr lang="en-US" sz="2400" dirty="0" smtClean="0">
                <a:solidFill>
                  <a:prstClr val="black"/>
                </a:solidFill>
                <a:latin typeface="Calibri"/>
              </a:rPr>
              <a:t>use is </a:t>
            </a:r>
            <a:r>
              <a:rPr lang="en-US" sz="2400" dirty="0" smtClean="0">
                <a:solidFill>
                  <a:prstClr val="black"/>
                </a:solidFill>
                <a:latin typeface="Calibri"/>
              </a:rPr>
              <a:t>expensive.</a:t>
            </a:r>
          </a:p>
          <a:p>
            <a:pPr marL="342900" indent="-342900" fontAlgn="auto">
              <a:spcBef>
                <a:spcPts val="0"/>
              </a:spcBef>
              <a:spcAft>
                <a:spcPts val="0"/>
              </a:spcAft>
              <a:buFont typeface="Arial" panose="020B0604020202020204" pitchFamily="34" charset="0"/>
              <a:buChar char="•"/>
            </a:pPr>
            <a:r>
              <a:rPr lang="en-US" sz="2400" dirty="0" smtClean="0">
                <a:solidFill>
                  <a:prstClr val="black"/>
                </a:solidFill>
                <a:latin typeface="Calibri"/>
              </a:rPr>
              <a:t>Search, download, evaluate, repeat is slow.</a:t>
            </a:r>
          </a:p>
          <a:p>
            <a:pPr marL="342900" indent="-342900" fontAlgn="auto">
              <a:spcBef>
                <a:spcPts val="0"/>
              </a:spcBef>
              <a:spcAft>
                <a:spcPts val="0"/>
              </a:spcAft>
              <a:buFont typeface="Arial" panose="020B0604020202020204" pitchFamily="34" charset="0"/>
              <a:buChar char="•"/>
            </a:pPr>
            <a:r>
              <a:rPr lang="en-US" sz="2400" dirty="0" smtClean="0">
                <a:solidFill>
                  <a:prstClr val="black"/>
                </a:solidFill>
                <a:latin typeface="Calibri"/>
              </a:rPr>
              <a:t>Scientifically related data is hard to find.</a:t>
            </a:r>
          </a:p>
          <a:p>
            <a:pPr marL="342900" indent="-342900" fontAlgn="auto">
              <a:spcBef>
                <a:spcPts val="0"/>
              </a:spcBef>
              <a:spcAft>
                <a:spcPts val="0"/>
              </a:spcAft>
              <a:buFont typeface="Arial" panose="020B0604020202020204" pitchFamily="34" charset="0"/>
              <a:buChar char="•"/>
            </a:pPr>
            <a:r>
              <a:rPr lang="en-US" sz="2400" dirty="0" smtClean="0">
                <a:solidFill>
                  <a:prstClr val="black"/>
                </a:solidFill>
                <a:latin typeface="Calibri"/>
              </a:rPr>
              <a:t>Data </a:t>
            </a:r>
            <a:r>
              <a:rPr lang="en-US" sz="2400" dirty="0" smtClean="0">
                <a:solidFill>
                  <a:prstClr val="black"/>
                </a:solidFill>
                <a:latin typeface="Calibri"/>
              </a:rPr>
              <a:t>evaluation </a:t>
            </a:r>
            <a:r>
              <a:rPr lang="en-US" sz="2400" dirty="0" smtClean="0">
                <a:solidFill>
                  <a:prstClr val="black"/>
                </a:solidFill>
                <a:latin typeface="Calibri"/>
              </a:rPr>
              <a:t>tools are </a:t>
            </a:r>
            <a:r>
              <a:rPr lang="en-US" sz="2400" dirty="0" smtClean="0">
                <a:solidFill>
                  <a:prstClr val="black"/>
                </a:solidFill>
                <a:latin typeface="Calibri"/>
              </a:rPr>
              <a:t>lacking in workflows.</a:t>
            </a:r>
          </a:p>
          <a:p>
            <a:pPr marL="342900" indent="-342900" fontAlgn="auto">
              <a:spcBef>
                <a:spcPts val="0"/>
              </a:spcBef>
              <a:spcAft>
                <a:spcPts val="0"/>
              </a:spcAft>
              <a:buFont typeface="Arial" panose="020B0604020202020204" pitchFamily="34" charset="0"/>
              <a:buChar char="•"/>
            </a:pPr>
            <a:r>
              <a:rPr lang="en-US" sz="2400" dirty="0" smtClean="0">
                <a:solidFill>
                  <a:prstClr val="black"/>
                </a:solidFill>
                <a:latin typeface="Calibri"/>
              </a:rPr>
              <a:t>Human experts cannot scale to meet </a:t>
            </a:r>
            <a:r>
              <a:rPr lang="en-US" sz="2400" dirty="0" smtClean="0">
                <a:solidFill>
                  <a:prstClr val="black"/>
                </a:solidFill>
                <a:latin typeface="Calibri"/>
              </a:rPr>
              <a:t>needs</a:t>
            </a:r>
            <a:r>
              <a:rPr lang="en-US" sz="2400" dirty="0" smtClean="0">
                <a:solidFill>
                  <a:prstClr val="black"/>
                </a:solidFill>
                <a:latin typeface="Calibri"/>
              </a:rPr>
              <a: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41" y="1362635"/>
            <a:ext cx="1711234" cy="2438400"/>
          </a:xfrm>
          <a:prstGeom prst="rect">
            <a:avLst/>
          </a:prstGeom>
        </p:spPr>
      </p:pic>
    </p:spTree>
    <p:extLst>
      <p:ext uri="{BB962C8B-B14F-4D97-AF65-F5344CB8AC3E}">
        <p14:creationId xmlns:p14="http://schemas.microsoft.com/office/powerpoint/2010/main" val="161319681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6096000" y="1905000"/>
            <a:ext cx="1981199" cy="1905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latin typeface="Calibri"/>
            </a:endParaRPr>
          </a:p>
        </p:txBody>
      </p:sp>
      <p:sp>
        <p:nvSpPr>
          <p:cNvPr id="33" name="Oval 32"/>
          <p:cNvSpPr/>
          <p:nvPr/>
        </p:nvSpPr>
        <p:spPr>
          <a:xfrm>
            <a:off x="3429000" y="2895600"/>
            <a:ext cx="1981199" cy="1905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latin typeface="Calibri"/>
            </a:endParaRPr>
          </a:p>
        </p:txBody>
      </p:sp>
      <p:sp>
        <p:nvSpPr>
          <p:cNvPr id="2" name="Oval 1"/>
          <p:cNvSpPr/>
          <p:nvPr/>
        </p:nvSpPr>
        <p:spPr>
          <a:xfrm>
            <a:off x="838201" y="3886200"/>
            <a:ext cx="1981199" cy="19050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latin typeface="Calibri"/>
            </a:endParaRPr>
          </a:p>
        </p:txBody>
      </p:sp>
      <p:sp>
        <p:nvSpPr>
          <p:cNvPr id="6" name="Title 1"/>
          <p:cNvSpPr txBox="1">
            <a:spLocks/>
          </p:cNvSpPr>
          <p:nvPr/>
        </p:nvSpPr>
        <p:spPr>
          <a:xfrm>
            <a:off x="609600" y="381000"/>
            <a:ext cx="7848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prstClr val="black"/>
                </a:solidFill>
                <a:latin typeface="Calibri"/>
              </a:rPr>
              <a:t>Removing Barriers to Scientific Data Use</a:t>
            </a:r>
            <a:endParaRPr lang="en-US" sz="3200" dirty="0">
              <a:solidFill>
                <a:prstClr val="black"/>
              </a:solidFill>
              <a:latin typeface="Calibri"/>
            </a:endParaRPr>
          </a:p>
        </p:txBody>
      </p:sp>
      <p:sp>
        <p:nvSpPr>
          <p:cNvPr id="7" name="TextBox 6"/>
          <p:cNvSpPr txBox="1"/>
          <p:nvPr/>
        </p:nvSpPr>
        <p:spPr>
          <a:xfrm>
            <a:off x="609600" y="1295400"/>
            <a:ext cx="8305800" cy="369332"/>
          </a:xfrm>
          <a:prstGeom prst="rect">
            <a:avLst/>
          </a:prstGeom>
          <a:noFill/>
        </p:spPr>
        <p:txBody>
          <a:bodyPr wrap="square" rtlCol="0">
            <a:spAutoFit/>
          </a:bodyPr>
          <a:lstStyle/>
          <a:p>
            <a:pPr fontAlgn="auto">
              <a:spcBef>
                <a:spcPts val="0"/>
              </a:spcBef>
              <a:spcAft>
                <a:spcPts val="0"/>
              </a:spcAft>
            </a:pPr>
            <a:r>
              <a:rPr lang="en-US" i="1" dirty="0" smtClean="0">
                <a:solidFill>
                  <a:prstClr val="black"/>
                </a:solidFill>
                <a:latin typeface="Calibri"/>
              </a:rPr>
              <a:t>Imparting knowledge to inform data consumers is a growing need.</a:t>
            </a:r>
          </a:p>
        </p:txBody>
      </p:sp>
      <p:sp>
        <p:nvSpPr>
          <p:cNvPr id="29" name="Title 1"/>
          <p:cNvSpPr txBox="1">
            <a:spLocks/>
          </p:cNvSpPr>
          <p:nvPr/>
        </p:nvSpPr>
        <p:spPr>
          <a:xfrm>
            <a:off x="6172199" y="2575112"/>
            <a:ext cx="1904999" cy="549088"/>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3200" dirty="0" smtClean="0">
                <a:solidFill>
                  <a:prstClr val="black"/>
                </a:solidFill>
                <a:latin typeface="Calibri"/>
              </a:rPr>
              <a:t>Knowledge</a:t>
            </a:r>
            <a:endParaRPr lang="en-US" sz="3200" dirty="0">
              <a:solidFill>
                <a:prstClr val="black"/>
              </a:solidFill>
              <a:latin typeface="Calibri"/>
            </a:endParaRPr>
          </a:p>
        </p:txBody>
      </p:sp>
      <p:sp>
        <p:nvSpPr>
          <p:cNvPr id="30" name="Title 1"/>
          <p:cNvSpPr txBox="1">
            <a:spLocks/>
          </p:cNvSpPr>
          <p:nvPr/>
        </p:nvSpPr>
        <p:spPr>
          <a:xfrm>
            <a:off x="838200" y="4191000"/>
            <a:ext cx="1981200" cy="1295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3200" dirty="0" smtClean="0">
                <a:solidFill>
                  <a:prstClr val="black"/>
                </a:solidFill>
                <a:latin typeface="Calibri"/>
              </a:rPr>
              <a:t>Published</a:t>
            </a:r>
          </a:p>
          <a:p>
            <a:pPr fontAlgn="auto">
              <a:spcAft>
                <a:spcPts val="0"/>
              </a:spcAft>
            </a:pPr>
            <a:r>
              <a:rPr lang="en-US" sz="3200" dirty="0" smtClean="0">
                <a:solidFill>
                  <a:prstClr val="black"/>
                </a:solidFill>
                <a:latin typeface="Calibri"/>
              </a:rPr>
              <a:t>Data</a:t>
            </a:r>
            <a:endParaRPr lang="en-US" sz="3200" dirty="0">
              <a:solidFill>
                <a:prstClr val="black"/>
              </a:solidFill>
              <a:latin typeface="Calibri"/>
            </a:endParaRPr>
          </a:p>
        </p:txBody>
      </p:sp>
      <p:sp>
        <p:nvSpPr>
          <p:cNvPr id="31" name="Title 1"/>
          <p:cNvSpPr txBox="1">
            <a:spLocks/>
          </p:cNvSpPr>
          <p:nvPr/>
        </p:nvSpPr>
        <p:spPr>
          <a:xfrm>
            <a:off x="3429000" y="3581400"/>
            <a:ext cx="1904999" cy="549088"/>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3200" dirty="0" smtClean="0">
                <a:solidFill>
                  <a:prstClr val="black"/>
                </a:solidFill>
                <a:latin typeface="Calibri"/>
              </a:rPr>
              <a:t>Analysis</a:t>
            </a:r>
            <a:endParaRPr lang="en-US" sz="3200" dirty="0">
              <a:solidFill>
                <a:prstClr val="black"/>
              </a:solidFill>
              <a:latin typeface="Calibri"/>
            </a:endParaRPr>
          </a:p>
        </p:txBody>
      </p:sp>
      <p:sp>
        <p:nvSpPr>
          <p:cNvPr id="3" name="Down Arrow 2"/>
          <p:cNvSpPr/>
          <p:nvPr/>
        </p:nvSpPr>
        <p:spPr>
          <a:xfrm rot="14764545">
            <a:off x="2872339" y="4061861"/>
            <a:ext cx="533400" cy="533400"/>
          </a:xfrm>
          <a:prstGeom prst="down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latin typeface="Calibri"/>
            </a:endParaRPr>
          </a:p>
        </p:txBody>
      </p:sp>
      <p:sp>
        <p:nvSpPr>
          <p:cNvPr id="36" name="Down Arrow 35"/>
          <p:cNvSpPr/>
          <p:nvPr/>
        </p:nvSpPr>
        <p:spPr>
          <a:xfrm rot="14764545">
            <a:off x="5495441" y="3115159"/>
            <a:ext cx="533400" cy="533400"/>
          </a:xfrm>
          <a:prstGeom prst="down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latin typeface="Calibri"/>
            </a:endParaRPr>
          </a:p>
        </p:txBody>
      </p:sp>
    </p:spTree>
    <p:extLst>
      <p:ext uri="{BB962C8B-B14F-4D97-AF65-F5344CB8AC3E}">
        <p14:creationId xmlns:p14="http://schemas.microsoft.com/office/powerpoint/2010/main" val="1009352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ircular Arrow 41"/>
          <p:cNvSpPr/>
          <p:nvPr/>
        </p:nvSpPr>
        <p:spPr>
          <a:xfrm rot="5400000">
            <a:off x="5700436" y="2833965"/>
            <a:ext cx="1153084" cy="1276355"/>
          </a:xfrm>
          <a:prstGeom prst="circularArrow">
            <a:avLst>
              <a:gd name="adj1" fmla="val 12500"/>
              <a:gd name="adj2" fmla="val 612000"/>
              <a:gd name="adj3" fmla="val 20457681"/>
              <a:gd name="adj4" fmla="val 10148886"/>
              <a:gd name="adj5" fmla="val 125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Calibri"/>
            </a:endParaRPr>
          </a:p>
        </p:txBody>
      </p:sp>
      <p:sp>
        <p:nvSpPr>
          <p:cNvPr id="9" name="Circular Arrow 8"/>
          <p:cNvSpPr/>
          <p:nvPr/>
        </p:nvSpPr>
        <p:spPr>
          <a:xfrm rot="16200000">
            <a:off x="4252635" y="2833966"/>
            <a:ext cx="1153084" cy="1276353"/>
          </a:xfrm>
          <a:prstGeom prst="circular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Calibri"/>
            </a:endParaRPr>
          </a:p>
        </p:txBody>
      </p:sp>
      <p:sp>
        <p:nvSpPr>
          <p:cNvPr id="26" name="Oval 25"/>
          <p:cNvSpPr/>
          <p:nvPr/>
        </p:nvSpPr>
        <p:spPr>
          <a:xfrm>
            <a:off x="533400" y="2886633"/>
            <a:ext cx="1211220" cy="121023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latin typeface="Calibri"/>
            </a:endParaRPr>
          </a:p>
        </p:txBody>
      </p:sp>
      <p:sp>
        <p:nvSpPr>
          <p:cNvPr id="2" name="Oval 1"/>
          <p:cNvSpPr/>
          <p:nvPr/>
        </p:nvSpPr>
        <p:spPr>
          <a:xfrm>
            <a:off x="2125620" y="2667000"/>
            <a:ext cx="1676399" cy="1591234"/>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latin typeface="Calibri"/>
            </a:endParaRPr>
          </a:p>
        </p:txBody>
      </p:sp>
      <p:sp>
        <p:nvSpPr>
          <p:cNvPr id="6" name="Title 1"/>
          <p:cNvSpPr txBox="1">
            <a:spLocks/>
          </p:cNvSpPr>
          <p:nvPr/>
        </p:nvSpPr>
        <p:spPr>
          <a:xfrm>
            <a:off x="609600" y="381000"/>
            <a:ext cx="7848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prstClr val="black"/>
                </a:solidFill>
                <a:latin typeface="Calibri"/>
              </a:rPr>
              <a:t>Challenges of </a:t>
            </a:r>
            <a:r>
              <a:rPr lang="en-US" sz="3200" dirty="0" smtClean="0">
                <a:solidFill>
                  <a:prstClr val="black"/>
                </a:solidFill>
                <a:latin typeface="Calibri"/>
              </a:rPr>
              <a:t>Obtaining Data </a:t>
            </a:r>
            <a:r>
              <a:rPr lang="en-US" sz="3200" dirty="0" smtClean="0">
                <a:solidFill>
                  <a:prstClr val="black"/>
                </a:solidFill>
                <a:latin typeface="Calibri"/>
              </a:rPr>
              <a:t>for </a:t>
            </a:r>
            <a:r>
              <a:rPr lang="en-US" sz="3200" dirty="0" smtClean="0">
                <a:solidFill>
                  <a:prstClr val="black"/>
                </a:solidFill>
                <a:latin typeface="Calibri"/>
              </a:rPr>
              <a:t>Analysis</a:t>
            </a:r>
            <a:endParaRPr lang="en-US" sz="3200" dirty="0">
              <a:solidFill>
                <a:prstClr val="black"/>
              </a:solidFill>
              <a:latin typeface="Calibri"/>
            </a:endParaRPr>
          </a:p>
        </p:txBody>
      </p:sp>
      <p:sp>
        <p:nvSpPr>
          <p:cNvPr id="7" name="TextBox 6"/>
          <p:cNvSpPr txBox="1"/>
          <p:nvPr/>
        </p:nvSpPr>
        <p:spPr>
          <a:xfrm>
            <a:off x="609600" y="1295400"/>
            <a:ext cx="8305800" cy="369332"/>
          </a:xfrm>
          <a:prstGeom prst="rect">
            <a:avLst/>
          </a:prstGeom>
          <a:noFill/>
        </p:spPr>
        <p:txBody>
          <a:bodyPr wrap="square" rtlCol="0">
            <a:spAutoFit/>
          </a:bodyPr>
          <a:lstStyle/>
          <a:p>
            <a:pPr fontAlgn="auto">
              <a:spcBef>
                <a:spcPts val="0"/>
              </a:spcBef>
              <a:spcAft>
                <a:spcPts val="0"/>
              </a:spcAft>
            </a:pPr>
            <a:r>
              <a:rPr lang="en-US" i="1" dirty="0" smtClean="0">
                <a:solidFill>
                  <a:prstClr val="black"/>
                </a:solidFill>
                <a:latin typeface="Calibri"/>
              </a:rPr>
              <a:t>Big data challenges include increasing efficiency of obtaining data and information</a:t>
            </a:r>
          </a:p>
        </p:txBody>
      </p:sp>
      <p:sp>
        <p:nvSpPr>
          <p:cNvPr id="30" name="Title 1"/>
          <p:cNvSpPr txBox="1">
            <a:spLocks/>
          </p:cNvSpPr>
          <p:nvPr/>
        </p:nvSpPr>
        <p:spPr>
          <a:xfrm>
            <a:off x="2125620" y="2667000"/>
            <a:ext cx="1676399" cy="159123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3200" dirty="0" smtClean="0">
                <a:solidFill>
                  <a:prstClr val="black"/>
                </a:solidFill>
                <a:latin typeface="Calibri"/>
              </a:rPr>
              <a:t>Discover</a:t>
            </a:r>
            <a:endParaRPr lang="en-US" sz="3200" dirty="0">
              <a:solidFill>
                <a:prstClr val="black"/>
              </a:solidFill>
              <a:latin typeface="Calibri"/>
            </a:endParaRPr>
          </a:p>
        </p:txBody>
      </p:sp>
      <p:sp>
        <p:nvSpPr>
          <p:cNvPr id="14" name="Title 1"/>
          <p:cNvSpPr txBox="1">
            <a:spLocks/>
          </p:cNvSpPr>
          <p:nvPr/>
        </p:nvSpPr>
        <p:spPr>
          <a:xfrm>
            <a:off x="533400" y="2886633"/>
            <a:ext cx="1211220" cy="1219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2000" dirty="0" smtClean="0">
                <a:solidFill>
                  <a:prstClr val="black"/>
                </a:solidFill>
                <a:latin typeface="Calibri"/>
              </a:rPr>
              <a:t>Published</a:t>
            </a:r>
          </a:p>
          <a:p>
            <a:pPr fontAlgn="auto">
              <a:spcAft>
                <a:spcPts val="0"/>
              </a:spcAft>
            </a:pPr>
            <a:r>
              <a:rPr lang="en-US" sz="2000" dirty="0" smtClean="0">
                <a:solidFill>
                  <a:prstClr val="black"/>
                </a:solidFill>
                <a:latin typeface="Calibri"/>
              </a:rPr>
              <a:t>Data</a:t>
            </a:r>
            <a:endParaRPr lang="en-US" sz="2000" dirty="0">
              <a:solidFill>
                <a:prstClr val="black"/>
              </a:solidFill>
              <a:latin typeface="Calibri"/>
            </a:endParaRPr>
          </a:p>
        </p:txBody>
      </p:sp>
      <p:sp>
        <p:nvSpPr>
          <p:cNvPr id="24" name="Right Arrow 23"/>
          <p:cNvSpPr/>
          <p:nvPr/>
        </p:nvSpPr>
        <p:spPr>
          <a:xfrm>
            <a:off x="6858000" y="3267634"/>
            <a:ext cx="515472" cy="457200"/>
          </a:xfrm>
          <a:prstGeom prst="right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latin typeface="Calibri"/>
            </a:endParaRPr>
          </a:p>
        </p:txBody>
      </p:sp>
      <p:sp>
        <p:nvSpPr>
          <p:cNvPr id="25" name="Right Arrow 24"/>
          <p:cNvSpPr/>
          <p:nvPr/>
        </p:nvSpPr>
        <p:spPr>
          <a:xfrm>
            <a:off x="1668420" y="3290045"/>
            <a:ext cx="515472" cy="457200"/>
          </a:xfrm>
          <a:prstGeom prst="right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latin typeface="Calibri"/>
            </a:endParaRPr>
          </a:p>
        </p:txBody>
      </p:sp>
      <p:sp>
        <p:nvSpPr>
          <p:cNvPr id="32" name="Oval 31"/>
          <p:cNvSpPr/>
          <p:nvPr/>
        </p:nvSpPr>
        <p:spPr>
          <a:xfrm>
            <a:off x="4716421" y="1828800"/>
            <a:ext cx="1676399" cy="1591234"/>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latin typeface="Calibri"/>
            </a:endParaRPr>
          </a:p>
        </p:txBody>
      </p:sp>
      <p:sp>
        <p:nvSpPr>
          <p:cNvPr id="35" name="Title 1"/>
          <p:cNvSpPr txBox="1">
            <a:spLocks/>
          </p:cNvSpPr>
          <p:nvPr/>
        </p:nvSpPr>
        <p:spPr>
          <a:xfrm>
            <a:off x="4716421" y="1828800"/>
            <a:ext cx="1676399" cy="159123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3200" dirty="0" smtClean="0">
                <a:solidFill>
                  <a:prstClr val="black"/>
                </a:solidFill>
                <a:latin typeface="Calibri"/>
              </a:rPr>
              <a:t>Evaluate</a:t>
            </a:r>
            <a:endParaRPr lang="en-US" sz="3200" dirty="0">
              <a:solidFill>
                <a:prstClr val="black"/>
              </a:solidFill>
              <a:latin typeface="Calibri"/>
            </a:endParaRPr>
          </a:p>
        </p:txBody>
      </p:sp>
      <p:sp>
        <p:nvSpPr>
          <p:cNvPr id="37" name="Oval 36"/>
          <p:cNvSpPr/>
          <p:nvPr/>
        </p:nvSpPr>
        <p:spPr>
          <a:xfrm>
            <a:off x="4716420" y="3429000"/>
            <a:ext cx="1676399" cy="1591234"/>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latin typeface="Calibri"/>
            </a:endParaRPr>
          </a:p>
        </p:txBody>
      </p:sp>
      <p:sp>
        <p:nvSpPr>
          <p:cNvPr id="38" name="Title 1"/>
          <p:cNvSpPr txBox="1">
            <a:spLocks/>
          </p:cNvSpPr>
          <p:nvPr/>
        </p:nvSpPr>
        <p:spPr>
          <a:xfrm>
            <a:off x="4716420" y="3429000"/>
            <a:ext cx="1676399" cy="159123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3200" dirty="0" smtClean="0">
                <a:solidFill>
                  <a:prstClr val="black"/>
                </a:solidFill>
                <a:latin typeface="Calibri"/>
              </a:rPr>
              <a:t>Access</a:t>
            </a:r>
            <a:endParaRPr lang="en-US" sz="3200" dirty="0">
              <a:solidFill>
                <a:prstClr val="black"/>
              </a:solidFill>
              <a:latin typeface="Calibri"/>
            </a:endParaRPr>
          </a:p>
        </p:txBody>
      </p:sp>
      <p:sp>
        <p:nvSpPr>
          <p:cNvPr id="39" name="Oval 38"/>
          <p:cNvSpPr/>
          <p:nvPr/>
        </p:nvSpPr>
        <p:spPr>
          <a:xfrm>
            <a:off x="7317443" y="2886634"/>
            <a:ext cx="1211220" cy="121023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latin typeface="Calibri"/>
            </a:endParaRPr>
          </a:p>
        </p:txBody>
      </p:sp>
      <p:sp>
        <p:nvSpPr>
          <p:cNvPr id="40" name="Title 1"/>
          <p:cNvSpPr txBox="1">
            <a:spLocks/>
          </p:cNvSpPr>
          <p:nvPr/>
        </p:nvSpPr>
        <p:spPr>
          <a:xfrm>
            <a:off x="7317443" y="2886634"/>
            <a:ext cx="1211220" cy="1219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2000" dirty="0" smtClean="0">
                <a:solidFill>
                  <a:prstClr val="black"/>
                </a:solidFill>
                <a:latin typeface="Calibri"/>
              </a:rPr>
              <a:t>Analysis</a:t>
            </a:r>
            <a:endParaRPr lang="en-US" sz="2000" dirty="0">
              <a:solidFill>
                <a:prstClr val="black"/>
              </a:solidFill>
              <a:latin typeface="Calibri"/>
            </a:endParaRPr>
          </a:p>
        </p:txBody>
      </p:sp>
      <p:sp>
        <p:nvSpPr>
          <p:cNvPr id="41" name="Right Arrow 40"/>
          <p:cNvSpPr/>
          <p:nvPr/>
        </p:nvSpPr>
        <p:spPr>
          <a:xfrm>
            <a:off x="3743748" y="3276600"/>
            <a:ext cx="515472" cy="457200"/>
          </a:xfrm>
          <a:prstGeom prst="right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latin typeface="Calibri"/>
            </a:endParaRPr>
          </a:p>
        </p:txBody>
      </p:sp>
      <p:sp>
        <p:nvSpPr>
          <p:cNvPr id="43" name="TextBox 42"/>
          <p:cNvSpPr txBox="1"/>
          <p:nvPr/>
        </p:nvSpPr>
        <p:spPr>
          <a:xfrm>
            <a:off x="1921674" y="5105400"/>
            <a:ext cx="2628900" cy="1384995"/>
          </a:xfrm>
          <a:prstGeom prst="rect">
            <a:avLst/>
          </a:prstGeom>
          <a:noFill/>
        </p:spPr>
        <p:txBody>
          <a:bodyPr wrap="square" rtlCol="0">
            <a:spAutoFit/>
          </a:bodyPr>
          <a:lstStyle/>
          <a:p>
            <a:pPr fontAlgn="auto">
              <a:spcBef>
                <a:spcPts val="0"/>
              </a:spcBef>
              <a:spcAft>
                <a:spcPts val="0"/>
              </a:spcAft>
            </a:pPr>
            <a:r>
              <a:rPr lang="en-US" sz="2000" dirty="0" smtClean="0">
                <a:solidFill>
                  <a:prstClr val="black"/>
                </a:solidFill>
                <a:latin typeface="Calibri"/>
              </a:rPr>
              <a:t>Discovery is improving</a:t>
            </a:r>
          </a:p>
          <a:p>
            <a:pPr fontAlgn="auto">
              <a:spcBef>
                <a:spcPts val="0"/>
              </a:spcBef>
              <a:spcAft>
                <a:spcPts val="0"/>
              </a:spcAft>
            </a:pPr>
            <a:endParaRPr lang="en-US" sz="1600" dirty="0">
              <a:solidFill>
                <a:prstClr val="black"/>
              </a:solidFill>
              <a:latin typeface="Calibri"/>
            </a:endParaRPr>
          </a:p>
          <a:p>
            <a:pPr fontAlgn="auto">
              <a:spcBef>
                <a:spcPts val="0"/>
              </a:spcBef>
              <a:spcAft>
                <a:spcPts val="0"/>
              </a:spcAft>
            </a:pPr>
            <a:r>
              <a:rPr lang="en-US" sz="1600" dirty="0" smtClean="0">
                <a:solidFill>
                  <a:prstClr val="black"/>
                </a:solidFill>
                <a:latin typeface="Calibri"/>
              </a:rPr>
              <a:t>Metadata federation</a:t>
            </a:r>
          </a:p>
          <a:p>
            <a:pPr fontAlgn="auto">
              <a:spcBef>
                <a:spcPts val="0"/>
              </a:spcBef>
              <a:spcAft>
                <a:spcPts val="0"/>
              </a:spcAft>
            </a:pPr>
            <a:r>
              <a:rPr lang="en-US" sz="1600" dirty="0" smtClean="0">
                <a:solidFill>
                  <a:prstClr val="black"/>
                </a:solidFill>
                <a:latin typeface="Calibri"/>
              </a:rPr>
              <a:t>Search engines</a:t>
            </a:r>
          </a:p>
          <a:p>
            <a:pPr fontAlgn="auto">
              <a:spcBef>
                <a:spcPts val="0"/>
              </a:spcBef>
              <a:spcAft>
                <a:spcPts val="0"/>
              </a:spcAft>
            </a:pPr>
            <a:r>
              <a:rPr lang="en-US" sz="1600" dirty="0" smtClean="0">
                <a:solidFill>
                  <a:prstClr val="black"/>
                </a:solidFill>
                <a:latin typeface="Calibri"/>
              </a:rPr>
              <a:t>Schema.org</a:t>
            </a:r>
            <a:endParaRPr lang="en-US" sz="1600" dirty="0">
              <a:solidFill>
                <a:prstClr val="black"/>
              </a:solidFill>
              <a:latin typeface="Calibri"/>
            </a:endParaRPr>
          </a:p>
        </p:txBody>
      </p:sp>
      <p:sp>
        <p:nvSpPr>
          <p:cNvPr id="44" name="TextBox 43"/>
          <p:cNvSpPr txBox="1"/>
          <p:nvPr/>
        </p:nvSpPr>
        <p:spPr>
          <a:xfrm>
            <a:off x="4762500" y="5105400"/>
            <a:ext cx="4000500" cy="1384995"/>
          </a:xfrm>
          <a:prstGeom prst="rect">
            <a:avLst/>
          </a:prstGeom>
          <a:noFill/>
        </p:spPr>
        <p:txBody>
          <a:bodyPr wrap="square" rtlCol="0">
            <a:spAutoFit/>
          </a:bodyPr>
          <a:lstStyle/>
          <a:p>
            <a:pPr fontAlgn="auto">
              <a:spcBef>
                <a:spcPts val="0"/>
              </a:spcBef>
              <a:spcAft>
                <a:spcPts val="0"/>
              </a:spcAft>
            </a:pPr>
            <a:r>
              <a:rPr lang="en-US" sz="2000" dirty="0" smtClean="0">
                <a:solidFill>
                  <a:prstClr val="black"/>
                </a:solidFill>
                <a:latin typeface="Calibri"/>
              </a:rPr>
              <a:t>Evaluation &amp; </a:t>
            </a:r>
            <a:r>
              <a:rPr lang="en-US" sz="2000" dirty="0" smtClean="0">
                <a:solidFill>
                  <a:prstClr val="black"/>
                </a:solidFill>
                <a:latin typeface="Calibri"/>
              </a:rPr>
              <a:t>access </a:t>
            </a:r>
            <a:r>
              <a:rPr lang="en-US" sz="2000" dirty="0" smtClean="0">
                <a:solidFill>
                  <a:prstClr val="black"/>
                </a:solidFill>
                <a:latin typeface="Calibri"/>
              </a:rPr>
              <a:t>is </a:t>
            </a:r>
            <a:r>
              <a:rPr lang="en-US" sz="2000" dirty="0" smtClean="0">
                <a:solidFill>
                  <a:prstClr val="black"/>
                </a:solidFill>
                <a:latin typeface="Calibri"/>
              </a:rPr>
              <a:t>challenging</a:t>
            </a:r>
            <a:endParaRPr lang="en-US" sz="2000" dirty="0" smtClean="0">
              <a:solidFill>
                <a:prstClr val="black"/>
              </a:solidFill>
              <a:latin typeface="Calibri"/>
            </a:endParaRPr>
          </a:p>
          <a:p>
            <a:pPr fontAlgn="auto">
              <a:spcBef>
                <a:spcPts val="0"/>
              </a:spcBef>
              <a:spcAft>
                <a:spcPts val="0"/>
              </a:spcAft>
            </a:pPr>
            <a:endParaRPr lang="en-US" sz="1600" dirty="0">
              <a:solidFill>
                <a:prstClr val="black"/>
              </a:solidFill>
              <a:latin typeface="Calibri"/>
            </a:endParaRPr>
          </a:p>
          <a:p>
            <a:pPr fontAlgn="auto">
              <a:spcBef>
                <a:spcPts val="0"/>
              </a:spcBef>
              <a:spcAft>
                <a:spcPts val="0"/>
              </a:spcAft>
            </a:pPr>
            <a:r>
              <a:rPr lang="en-US" sz="1600" dirty="0" smtClean="0">
                <a:solidFill>
                  <a:prstClr val="black"/>
                </a:solidFill>
                <a:latin typeface="Calibri"/>
              </a:rPr>
              <a:t>Download often required</a:t>
            </a:r>
          </a:p>
          <a:p>
            <a:pPr fontAlgn="auto">
              <a:spcBef>
                <a:spcPts val="0"/>
              </a:spcBef>
              <a:spcAft>
                <a:spcPts val="0"/>
              </a:spcAft>
            </a:pPr>
            <a:r>
              <a:rPr lang="en-US" sz="1600" dirty="0" smtClean="0">
                <a:solidFill>
                  <a:prstClr val="black"/>
                </a:solidFill>
                <a:latin typeface="Calibri"/>
              </a:rPr>
              <a:t>Little guidance in workflow</a:t>
            </a:r>
          </a:p>
          <a:p>
            <a:pPr fontAlgn="auto">
              <a:spcBef>
                <a:spcPts val="0"/>
              </a:spcBef>
              <a:spcAft>
                <a:spcPts val="0"/>
              </a:spcAft>
            </a:pPr>
            <a:r>
              <a:rPr lang="en-US" sz="1600" dirty="0" smtClean="0">
                <a:solidFill>
                  <a:prstClr val="black"/>
                </a:solidFill>
                <a:latin typeface="Calibri"/>
              </a:rPr>
              <a:t>Human experts fill in gaps</a:t>
            </a:r>
            <a:endParaRPr lang="en-US" sz="1600" dirty="0">
              <a:solidFill>
                <a:prstClr val="black"/>
              </a:solidFill>
              <a:latin typeface="Calibri"/>
            </a:endParaRPr>
          </a:p>
        </p:txBody>
      </p:sp>
    </p:spTree>
    <p:extLst>
      <p:ext uri="{BB962C8B-B14F-4D97-AF65-F5344CB8AC3E}">
        <p14:creationId xmlns:p14="http://schemas.microsoft.com/office/powerpoint/2010/main" val="18050632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AutoShape 6"/>
          <p:cNvSpPr>
            <a:spLocks/>
          </p:cNvSpPr>
          <p:nvPr/>
        </p:nvSpPr>
        <p:spPr bwMode="auto">
          <a:xfrm>
            <a:off x="4800600" y="2864272"/>
            <a:ext cx="3657600" cy="2012528"/>
          </a:xfrm>
          <a:prstGeom prst="roundRect">
            <a:avLst>
              <a:gd name="adj" fmla="val 6653"/>
            </a:avLst>
          </a:prstGeom>
          <a:solidFill>
            <a:srgbClr val="66CC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n-US" sz="3000">
              <a:solidFill>
                <a:srgbClr val="000000"/>
              </a:solidFill>
              <a:latin typeface="Calibri"/>
              <a:ea typeface="ヒラギノ角ゴ ProN W3" charset="0"/>
              <a:cs typeface="Calibri"/>
              <a:sym typeface="Gill Sans" charset="0"/>
            </a:endParaRPr>
          </a:p>
        </p:txBody>
      </p:sp>
      <p:sp>
        <p:nvSpPr>
          <p:cNvPr id="6" name="Title 1"/>
          <p:cNvSpPr txBox="1">
            <a:spLocks/>
          </p:cNvSpPr>
          <p:nvPr/>
        </p:nvSpPr>
        <p:spPr>
          <a:xfrm>
            <a:off x="609600" y="381000"/>
            <a:ext cx="7848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prstClr val="black"/>
                </a:solidFill>
                <a:latin typeface="Calibri"/>
              </a:rPr>
              <a:t>Data </a:t>
            </a:r>
            <a:r>
              <a:rPr lang="en-US" sz="3200" dirty="0" smtClean="0">
                <a:solidFill>
                  <a:prstClr val="black"/>
                </a:solidFill>
                <a:latin typeface="Calibri"/>
              </a:rPr>
              <a:t>Production Efficiency and Quality</a:t>
            </a:r>
            <a:endParaRPr lang="en-US" sz="3200" dirty="0">
              <a:solidFill>
                <a:prstClr val="black"/>
              </a:solidFill>
              <a:latin typeface="Calibri"/>
            </a:endParaRPr>
          </a:p>
        </p:txBody>
      </p:sp>
      <p:sp>
        <p:nvSpPr>
          <p:cNvPr id="7" name="TextBox 6"/>
          <p:cNvSpPr txBox="1"/>
          <p:nvPr/>
        </p:nvSpPr>
        <p:spPr>
          <a:xfrm>
            <a:off x="609600" y="1295400"/>
            <a:ext cx="8305800" cy="369332"/>
          </a:xfrm>
          <a:prstGeom prst="rect">
            <a:avLst/>
          </a:prstGeom>
          <a:noFill/>
        </p:spPr>
        <p:txBody>
          <a:bodyPr wrap="square" rtlCol="0">
            <a:spAutoFit/>
          </a:bodyPr>
          <a:lstStyle/>
          <a:p>
            <a:pPr fontAlgn="auto">
              <a:spcBef>
                <a:spcPts val="0"/>
              </a:spcBef>
              <a:spcAft>
                <a:spcPts val="0"/>
              </a:spcAft>
            </a:pPr>
            <a:r>
              <a:rPr lang="en-US" i="1" dirty="0" smtClean="0">
                <a:solidFill>
                  <a:prstClr val="black"/>
                </a:solidFill>
                <a:latin typeface="Calibri"/>
              </a:rPr>
              <a:t>Model output changed to reduce significant post processing workload</a:t>
            </a:r>
            <a:endParaRPr lang="en-US" i="1" dirty="0" smtClean="0">
              <a:solidFill>
                <a:prstClr val="black"/>
              </a:solidFill>
              <a:latin typeface="Calibri"/>
            </a:endParaRPr>
          </a:p>
        </p:txBody>
      </p:sp>
      <p:sp>
        <p:nvSpPr>
          <p:cNvPr id="71" name="AutoShape 6"/>
          <p:cNvSpPr>
            <a:spLocks/>
          </p:cNvSpPr>
          <p:nvPr/>
        </p:nvSpPr>
        <p:spPr bwMode="auto">
          <a:xfrm>
            <a:off x="609600" y="2864272"/>
            <a:ext cx="3657600" cy="2012528"/>
          </a:xfrm>
          <a:prstGeom prst="roundRect">
            <a:avLst>
              <a:gd name="adj" fmla="val 6653"/>
            </a:avLst>
          </a:prstGeom>
          <a:solidFill>
            <a:srgbClr val="66CC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n-US" sz="3000">
              <a:solidFill>
                <a:srgbClr val="000000"/>
              </a:solidFill>
              <a:latin typeface="Gill Sans" charset="0"/>
              <a:ea typeface="ヒラギノ角ゴ ProN W3" charset="0"/>
              <a:cs typeface="ヒラギノ角ゴ ProN W3" charset="0"/>
              <a:sym typeface="Gill Sans" charset="0"/>
            </a:endParaRPr>
          </a:p>
        </p:txBody>
      </p:sp>
      <p:sp>
        <p:nvSpPr>
          <p:cNvPr id="72" name="Rectangle 9"/>
          <p:cNvSpPr>
            <a:spLocks/>
          </p:cNvSpPr>
          <p:nvPr/>
        </p:nvSpPr>
        <p:spPr bwMode="auto">
          <a:xfrm>
            <a:off x="698897" y="2864272"/>
            <a:ext cx="3571875" cy="419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tabLst>
                <a:tab pos="196436" algn="l"/>
                <a:tab pos="392872" algn="l"/>
                <a:tab pos="589308" algn="l"/>
                <a:tab pos="785744" algn="l"/>
                <a:tab pos="973251" algn="l"/>
                <a:tab pos="1169687" algn="l"/>
                <a:tab pos="1366124" algn="l"/>
                <a:tab pos="1562560" algn="l"/>
                <a:tab pos="1758996" algn="l"/>
                <a:tab pos="1955432" algn="l"/>
                <a:tab pos="2151868" algn="l"/>
                <a:tab pos="2348304" algn="l"/>
              </a:tabLst>
            </a:pPr>
            <a:r>
              <a:rPr lang="en-US" sz="2500" dirty="0">
                <a:solidFill>
                  <a:prstClr val="black"/>
                </a:solidFill>
                <a:latin typeface="Calibri Bold" charset="0"/>
                <a:ea typeface="ＭＳ Ｐゴシック" charset="0"/>
                <a:cs typeface="ＭＳ Ｐゴシック" charset="0"/>
                <a:sym typeface="Calibri Bold" charset="0"/>
              </a:rPr>
              <a:t>model</a:t>
            </a:r>
          </a:p>
        </p:txBody>
      </p:sp>
      <p:graphicFrame>
        <p:nvGraphicFramePr>
          <p:cNvPr id="73" name="Group 10"/>
          <p:cNvGraphicFramePr>
            <a:graphicFrameLocks noGrp="1"/>
          </p:cNvGraphicFramePr>
          <p:nvPr>
            <p:extLst>
              <p:ext uri="{D42A27DB-BD31-4B8C-83A1-F6EECF244321}">
                <p14:modId xmlns:p14="http://schemas.microsoft.com/office/powerpoint/2010/main" val="3747615225"/>
              </p:ext>
            </p:extLst>
          </p:nvPr>
        </p:nvGraphicFramePr>
        <p:xfrm>
          <a:off x="762000" y="3283968"/>
          <a:ext cx="961057" cy="1506888"/>
        </p:xfrm>
        <a:graphic>
          <a:graphicData uri="http://schemas.openxmlformats.org/drawingml/2006/table">
            <a:tbl>
              <a:tblPr/>
              <a:tblGrid>
                <a:gridCol w="961057"/>
              </a:tblGrid>
              <a:tr h="251148">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rgbClr val="FFFFFF"/>
                          </a:solidFill>
                          <a:effectLst/>
                          <a:latin typeface="Calibri Bold" charset="0"/>
                          <a:ea typeface="ヒラギノ角ゴ ProN W3" charset="0"/>
                          <a:cs typeface="Calibri Bold" charset="0"/>
                          <a:sym typeface="Calibri Bold" charset="0"/>
                        </a:rPr>
                        <a:t>time 1</a:t>
                      </a:r>
                    </a:p>
                  </a:txBody>
                  <a:tcPr marL="0" marR="0" marT="0" marB="0" anchor="ctr" horzOverflow="overflow">
                    <a:lnL cap="flat">
                      <a:noFill/>
                    </a:lnL>
                    <a:lnR cap="flat">
                      <a:noFill/>
                    </a:lnR>
                    <a:lnT cap="flat">
                      <a:noFill/>
                    </a:lnT>
                    <a:lnB cap="flat">
                      <a:noFill/>
                    </a:lnB>
                    <a:lnTlToBr>
                      <a:noFill/>
                    </a:lnTlToBr>
                    <a:lnBlToTr>
                      <a:noFill/>
                    </a:lnBlToTr>
                    <a:solidFill>
                      <a:srgbClr val="7F7F7F"/>
                    </a:solidFill>
                  </a:tcPr>
                </a:tc>
              </a:tr>
              <a:tr h="251148">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rgbClr val="FFFFFF"/>
                          </a:solidFill>
                          <a:effectLst/>
                          <a:latin typeface="Calibri Bold" charset="0"/>
                          <a:ea typeface="ヒラギノ角ゴ ProN W3" charset="0"/>
                          <a:cs typeface="Calibri Bold" charset="0"/>
                          <a:sym typeface="Calibri Bold" charset="0"/>
                        </a:rPr>
                        <a:t>header</a:t>
                      </a:r>
                    </a:p>
                  </a:txBody>
                  <a:tcPr marL="0" marR="0" marT="0" marB="0" anchor="ctr" horzOverflow="overflow">
                    <a:lnL cap="flat">
                      <a:noFill/>
                    </a:lnL>
                    <a:lnR cap="flat">
                      <a:noFill/>
                    </a:lnR>
                    <a:lnT cap="flat">
                      <a:noFill/>
                    </a:lnT>
                    <a:lnB cap="flat">
                      <a:noFill/>
                    </a:lnB>
                    <a:lnTlToBr>
                      <a:noFill/>
                    </a:lnTlToBr>
                    <a:lnBlToTr>
                      <a:noFill/>
                    </a:lnBlToTr>
                    <a:solidFill>
                      <a:srgbClr val="000000"/>
                    </a:solidFill>
                  </a:tcPr>
                </a:tc>
              </a:tr>
              <a:tr h="251148">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rgbClr val="FFFFFF"/>
                          </a:solidFill>
                          <a:effectLst/>
                          <a:latin typeface="Calibri Bold" charset="0"/>
                          <a:ea typeface="ヒラギノ角ゴ ProN W3" charset="0"/>
                          <a:cs typeface="Calibri Bold" charset="0"/>
                          <a:sym typeface="Calibri Bold" charset="0"/>
                        </a:rPr>
                        <a:t>field 1</a:t>
                      </a:r>
                    </a:p>
                  </a:txBody>
                  <a:tcPr marL="0" marR="0" marT="0" marB="0" anchor="ctr" horzOverflow="overflow">
                    <a:lnL cap="flat">
                      <a:noFill/>
                    </a:lnL>
                    <a:lnR cap="flat">
                      <a:noFill/>
                    </a:lnR>
                    <a:lnT cap="flat">
                      <a:noFill/>
                    </a:lnT>
                    <a:lnB cap="flat">
                      <a:noFill/>
                    </a:lnB>
                    <a:lnTlToBr>
                      <a:noFill/>
                    </a:lnTlToBr>
                    <a:lnBlToTr>
                      <a:noFill/>
                    </a:lnBlToTr>
                    <a:solidFill>
                      <a:srgbClr val="0000FF"/>
                    </a:solidFill>
                  </a:tcPr>
                </a:tc>
              </a:tr>
              <a:tr h="251148">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chemeClr val="tx1"/>
                          </a:solidFill>
                          <a:effectLst/>
                          <a:latin typeface="Calibri Bold" charset="0"/>
                          <a:ea typeface="ヒラギノ角ゴ ProN W3" charset="0"/>
                          <a:cs typeface="Calibri Bold" charset="0"/>
                          <a:sym typeface="Calibri Bold" charset="0"/>
                        </a:rPr>
                        <a:t>field 2</a:t>
                      </a:r>
                    </a:p>
                  </a:txBody>
                  <a:tcPr marL="0" marR="0" marT="0" marB="0" anchor="ctr" horzOverflow="overflow">
                    <a:lnL cap="flat">
                      <a:noFill/>
                    </a:lnL>
                    <a:lnR cap="flat">
                      <a:noFill/>
                    </a:lnR>
                    <a:lnT cap="flat">
                      <a:noFill/>
                    </a:lnT>
                    <a:lnB cap="flat">
                      <a:noFill/>
                    </a:lnB>
                    <a:lnTlToBr>
                      <a:noFill/>
                    </a:lnTlToBr>
                    <a:lnBlToTr>
                      <a:noFill/>
                    </a:lnBlToTr>
                    <a:solidFill>
                      <a:srgbClr val="FF7F00"/>
                    </a:solidFill>
                  </a:tcPr>
                </a:tc>
              </a:tr>
              <a:tr h="251148">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chemeClr val="tx1"/>
                          </a:solidFill>
                          <a:effectLst/>
                          <a:latin typeface="Calibri Bold" charset="0"/>
                          <a:ea typeface="ヒラギノ角ゴ ProN W3" charset="0"/>
                          <a:cs typeface="Calibri Bold" charset="0"/>
                          <a:sym typeface="Calibri Bold" charset="0"/>
                        </a:rPr>
                        <a:t>...</a:t>
                      </a:r>
                    </a:p>
                  </a:txBody>
                  <a:tcPr marL="0" marR="0" marT="0" marB="0" anchor="ctr" horzOverflow="overflow">
                    <a:lnL cap="flat">
                      <a:noFill/>
                    </a:lnL>
                    <a:lnR cap="flat">
                      <a:noFill/>
                    </a:lnR>
                    <a:lnT cap="flat">
                      <a:noFill/>
                    </a:lnT>
                    <a:lnB cap="flat">
                      <a:noFill/>
                    </a:lnB>
                    <a:lnTlToBr>
                      <a:noFill/>
                    </a:lnTlToBr>
                    <a:lnBlToTr>
                      <a:noFill/>
                    </a:lnBlToTr>
                    <a:solidFill>
                      <a:schemeClr val="accent1"/>
                    </a:solidFill>
                  </a:tcPr>
                </a:tc>
              </a:tr>
              <a:tr h="251148">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dirty="0">
                          <a:ln>
                            <a:noFill/>
                          </a:ln>
                          <a:solidFill>
                            <a:schemeClr val="tx1"/>
                          </a:solidFill>
                          <a:effectLst/>
                          <a:latin typeface="Calibri Bold" charset="0"/>
                          <a:ea typeface="ヒラギノ角ゴ ProN W3" charset="0"/>
                          <a:cs typeface="Calibri Bold" charset="0"/>
                          <a:sym typeface="Calibri Bold" charset="0"/>
                        </a:rPr>
                        <a:t>field n</a:t>
                      </a:r>
                    </a:p>
                  </a:txBody>
                  <a:tcPr marL="0" marR="0" marT="0" marB="0" anchor="ctr" horzOverflow="overflow">
                    <a:lnL cap="flat">
                      <a:noFill/>
                    </a:lnL>
                    <a:lnR cap="flat">
                      <a:noFill/>
                    </a:lnR>
                    <a:lnT cap="flat">
                      <a:noFill/>
                    </a:lnT>
                    <a:lnB cap="flat">
                      <a:noFill/>
                    </a:lnB>
                    <a:lnTlToBr>
                      <a:noFill/>
                    </a:lnTlToBr>
                    <a:lnBlToTr>
                      <a:noFill/>
                    </a:lnBlToTr>
                    <a:solidFill>
                      <a:srgbClr val="FFCC66"/>
                    </a:solidFill>
                  </a:tcPr>
                </a:tc>
              </a:tr>
            </a:tbl>
          </a:graphicData>
        </a:graphic>
      </p:graphicFrame>
      <p:sp>
        <p:nvSpPr>
          <p:cNvPr id="74" name="Rectangle 36"/>
          <p:cNvSpPr>
            <a:spLocks/>
          </p:cNvSpPr>
          <p:nvPr/>
        </p:nvSpPr>
        <p:spPr bwMode="auto">
          <a:xfrm>
            <a:off x="2834580" y="3747195"/>
            <a:ext cx="442020" cy="3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26787" bIns="0"/>
          <a:lstStyle/>
          <a:p>
            <a:pPr marL="74780" algn="ctr">
              <a:tabLst>
                <a:tab pos="44645" algn="l"/>
                <a:tab pos="366085" algn="l"/>
                <a:tab pos="866105" algn="l"/>
                <a:tab pos="1366124" algn="l"/>
                <a:tab pos="1866143" algn="l"/>
                <a:tab pos="2375091" algn="l"/>
                <a:tab pos="2875110" algn="l"/>
                <a:tab pos="3375130" algn="l"/>
                <a:tab pos="3875149" algn="l"/>
              </a:tabLst>
            </a:pPr>
            <a:r>
              <a:rPr lang="en-US" sz="2200">
                <a:solidFill>
                  <a:prstClr val="black"/>
                </a:solidFill>
                <a:latin typeface="Calibri Bold" charset="0"/>
                <a:ea typeface="ＭＳ Ｐゴシック" charset="0"/>
                <a:cs typeface="ＭＳ Ｐゴシック" charset="0"/>
                <a:sym typeface="Calibri Bold" charset="0"/>
              </a:rPr>
              <a:t>...</a:t>
            </a:r>
          </a:p>
        </p:txBody>
      </p:sp>
      <p:graphicFrame>
        <p:nvGraphicFramePr>
          <p:cNvPr id="75" name="Group 37"/>
          <p:cNvGraphicFramePr>
            <a:graphicFrameLocks noGrp="1"/>
          </p:cNvGraphicFramePr>
          <p:nvPr>
            <p:extLst>
              <p:ext uri="{D42A27DB-BD31-4B8C-83A1-F6EECF244321}">
                <p14:modId xmlns:p14="http://schemas.microsoft.com/office/powerpoint/2010/main" val="3158298999"/>
              </p:ext>
            </p:extLst>
          </p:nvPr>
        </p:nvGraphicFramePr>
        <p:xfrm>
          <a:off x="1867049" y="3287316"/>
          <a:ext cx="961057" cy="1500186"/>
        </p:xfrm>
        <a:graphic>
          <a:graphicData uri="http://schemas.openxmlformats.org/drawingml/2006/table">
            <a:tbl>
              <a:tblPr/>
              <a:tblGrid>
                <a:gridCol w="961057"/>
              </a:tblGrid>
              <a:tr h="250031">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rgbClr val="FFFFFF"/>
                          </a:solidFill>
                          <a:effectLst/>
                          <a:latin typeface="Calibri Bold" charset="0"/>
                          <a:ea typeface="ヒラギノ角ゴ ProN W3" charset="0"/>
                          <a:cs typeface="Calibri Bold" charset="0"/>
                          <a:sym typeface="Calibri Bold" charset="0"/>
                        </a:rPr>
                        <a:t>time 2</a:t>
                      </a:r>
                    </a:p>
                  </a:txBody>
                  <a:tcPr marL="0" marR="0" marT="0" marB="0" anchor="ctr" horzOverflow="overflow">
                    <a:lnL cap="flat">
                      <a:noFill/>
                    </a:lnL>
                    <a:lnR cap="flat">
                      <a:noFill/>
                    </a:lnR>
                    <a:lnT cap="flat">
                      <a:noFill/>
                    </a:lnT>
                    <a:lnB cap="flat">
                      <a:noFill/>
                    </a:lnB>
                    <a:lnTlToBr>
                      <a:noFill/>
                    </a:lnTlToBr>
                    <a:lnBlToTr>
                      <a:noFill/>
                    </a:lnBlToTr>
                    <a:solidFill>
                      <a:srgbClr val="7F7F7F"/>
                    </a:solidFill>
                  </a:tcPr>
                </a:tc>
              </a:tr>
              <a:tr h="250031">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dirty="0">
                          <a:ln>
                            <a:noFill/>
                          </a:ln>
                          <a:solidFill>
                            <a:srgbClr val="FFFFFF"/>
                          </a:solidFill>
                          <a:effectLst/>
                          <a:latin typeface="Calibri Bold" charset="0"/>
                          <a:ea typeface="ヒラギノ角ゴ ProN W3" charset="0"/>
                          <a:cs typeface="Calibri Bold" charset="0"/>
                          <a:sym typeface="Calibri Bold" charset="0"/>
                        </a:rPr>
                        <a:t>header</a:t>
                      </a:r>
                    </a:p>
                  </a:txBody>
                  <a:tcPr marL="0" marR="0" marT="0" marB="0" anchor="ctr" horzOverflow="overflow">
                    <a:lnL cap="flat">
                      <a:noFill/>
                    </a:lnL>
                    <a:lnR cap="flat">
                      <a:noFill/>
                    </a:lnR>
                    <a:lnT cap="flat">
                      <a:noFill/>
                    </a:lnT>
                    <a:lnB cap="flat">
                      <a:noFill/>
                    </a:lnB>
                    <a:lnTlToBr>
                      <a:noFill/>
                    </a:lnTlToBr>
                    <a:lnBlToTr>
                      <a:noFill/>
                    </a:lnBlToTr>
                    <a:solidFill>
                      <a:srgbClr val="000000"/>
                    </a:solidFill>
                  </a:tcPr>
                </a:tc>
              </a:tr>
              <a:tr h="250031">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dirty="0">
                          <a:ln>
                            <a:noFill/>
                          </a:ln>
                          <a:solidFill>
                            <a:srgbClr val="FFFFFF"/>
                          </a:solidFill>
                          <a:effectLst/>
                          <a:latin typeface="Calibri Bold" charset="0"/>
                          <a:ea typeface="ヒラギノ角ゴ ProN W3" charset="0"/>
                          <a:cs typeface="Calibri Bold" charset="0"/>
                          <a:sym typeface="Calibri Bold" charset="0"/>
                        </a:rPr>
                        <a:t>field 1</a:t>
                      </a:r>
                    </a:p>
                  </a:txBody>
                  <a:tcPr marL="0" marR="0" marT="0" marB="0" anchor="ctr" horzOverflow="overflow">
                    <a:lnL cap="flat">
                      <a:noFill/>
                    </a:lnL>
                    <a:lnR cap="flat">
                      <a:noFill/>
                    </a:lnR>
                    <a:lnT cap="flat">
                      <a:noFill/>
                    </a:lnT>
                    <a:lnB cap="flat">
                      <a:noFill/>
                    </a:lnB>
                    <a:lnTlToBr>
                      <a:noFill/>
                    </a:lnTlToBr>
                    <a:lnBlToTr>
                      <a:noFill/>
                    </a:lnBlToTr>
                    <a:solidFill>
                      <a:srgbClr val="0000FF"/>
                    </a:solidFill>
                  </a:tcPr>
                </a:tc>
              </a:tr>
              <a:tr h="250031">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chemeClr val="tx1"/>
                          </a:solidFill>
                          <a:effectLst/>
                          <a:latin typeface="Calibri Bold" charset="0"/>
                          <a:ea typeface="ヒラギノ角ゴ ProN W3" charset="0"/>
                          <a:cs typeface="Calibri Bold" charset="0"/>
                          <a:sym typeface="Calibri Bold" charset="0"/>
                        </a:rPr>
                        <a:t>field 2</a:t>
                      </a:r>
                    </a:p>
                  </a:txBody>
                  <a:tcPr marL="0" marR="0" marT="0" marB="0" anchor="ctr" horzOverflow="overflow">
                    <a:lnL cap="flat">
                      <a:noFill/>
                    </a:lnL>
                    <a:lnR cap="flat">
                      <a:noFill/>
                    </a:lnR>
                    <a:lnT cap="flat">
                      <a:noFill/>
                    </a:lnT>
                    <a:lnB cap="flat">
                      <a:noFill/>
                    </a:lnB>
                    <a:lnTlToBr>
                      <a:noFill/>
                    </a:lnTlToBr>
                    <a:lnBlToTr>
                      <a:noFill/>
                    </a:lnBlToTr>
                    <a:solidFill>
                      <a:srgbClr val="FF7F00"/>
                    </a:solidFill>
                  </a:tcPr>
                </a:tc>
              </a:tr>
              <a:tr h="250031">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chemeClr val="tx1"/>
                          </a:solidFill>
                          <a:effectLst/>
                          <a:latin typeface="Calibri Bold" charset="0"/>
                          <a:ea typeface="ヒラギノ角ゴ ProN W3" charset="0"/>
                          <a:cs typeface="Calibri Bold" charset="0"/>
                          <a:sym typeface="Calibri Bold" charset="0"/>
                        </a:rPr>
                        <a:t>...</a:t>
                      </a:r>
                    </a:p>
                  </a:txBody>
                  <a:tcPr marL="0" marR="0" marT="0" marB="0" anchor="ctr" horzOverflow="overflow">
                    <a:lnL cap="flat">
                      <a:noFill/>
                    </a:lnL>
                    <a:lnR cap="flat">
                      <a:noFill/>
                    </a:lnR>
                    <a:lnT cap="flat">
                      <a:noFill/>
                    </a:lnT>
                    <a:lnB cap="flat">
                      <a:noFill/>
                    </a:lnB>
                    <a:lnTlToBr>
                      <a:noFill/>
                    </a:lnTlToBr>
                    <a:lnBlToTr>
                      <a:noFill/>
                    </a:lnBlToTr>
                    <a:solidFill>
                      <a:schemeClr val="accent1"/>
                    </a:solidFill>
                  </a:tcPr>
                </a:tc>
              </a:tr>
              <a:tr h="250031">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dirty="0">
                          <a:ln>
                            <a:noFill/>
                          </a:ln>
                          <a:solidFill>
                            <a:schemeClr val="tx1"/>
                          </a:solidFill>
                          <a:effectLst/>
                          <a:latin typeface="Calibri Bold" charset="0"/>
                          <a:ea typeface="ヒラギノ角ゴ ProN W3" charset="0"/>
                          <a:cs typeface="Calibri Bold" charset="0"/>
                          <a:sym typeface="Calibri Bold" charset="0"/>
                        </a:rPr>
                        <a:t>field n</a:t>
                      </a:r>
                    </a:p>
                  </a:txBody>
                  <a:tcPr marL="0" marR="0" marT="0" marB="0" anchor="ctr" horzOverflow="overflow">
                    <a:lnL cap="flat">
                      <a:noFill/>
                    </a:lnL>
                    <a:lnR cap="flat">
                      <a:noFill/>
                    </a:lnR>
                    <a:lnT cap="flat">
                      <a:noFill/>
                    </a:lnT>
                    <a:lnB cap="flat">
                      <a:noFill/>
                    </a:lnB>
                    <a:lnTlToBr>
                      <a:noFill/>
                    </a:lnTlToBr>
                    <a:lnBlToTr>
                      <a:noFill/>
                    </a:lnBlToTr>
                    <a:solidFill>
                      <a:srgbClr val="FFCC66"/>
                    </a:solidFill>
                  </a:tcPr>
                </a:tc>
              </a:tr>
            </a:tbl>
          </a:graphicData>
        </a:graphic>
      </p:graphicFrame>
      <p:graphicFrame>
        <p:nvGraphicFramePr>
          <p:cNvPr id="76" name="Group 63"/>
          <p:cNvGraphicFramePr>
            <a:graphicFrameLocks noGrp="1"/>
          </p:cNvGraphicFramePr>
          <p:nvPr>
            <p:extLst>
              <p:ext uri="{D42A27DB-BD31-4B8C-83A1-F6EECF244321}">
                <p14:modId xmlns:p14="http://schemas.microsoft.com/office/powerpoint/2010/main" val="3789179177"/>
              </p:ext>
            </p:extLst>
          </p:nvPr>
        </p:nvGraphicFramePr>
        <p:xfrm>
          <a:off x="3200400" y="3287316"/>
          <a:ext cx="961058" cy="1500186"/>
        </p:xfrm>
        <a:graphic>
          <a:graphicData uri="http://schemas.openxmlformats.org/drawingml/2006/table">
            <a:tbl>
              <a:tblPr/>
              <a:tblGrid>
                <a:gridCol w="961058"/>
              </a:tblGrid>
              <a:tr h="250031">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rgbClr val="FFFFFF"/>
                          </a:solidFill>
                          <a:effectLst/>
                          <a:latin typeface="Calibri Bold" charset="0"/>
                          <a:ea typeface="ヒラギノ角ゴ ProN W3" charset="0"/>
                          <a:cs typeface="Calibri Bold" charset="0"/>
                          <a:sym typeface="Calibri Bold" charset="0"/>
                        </a:rPr>
                        <a:t>time m</a:t>
                      </a:r>
                    </a:p>
                  </a:txBody>
                  <a:tcPr marL="0" marR="0" marT="0" marB="0" anchor="ctr" horzOverflow="overflow">
                    <a:lnL cap="flat">
                      <a:noFill/>
                    </a:lnL>
                    <a:lnR cap="flat">
                      <a:noFill/>
                    </a:lnR>
                    <a:lnT cap="flat">
                      <a:noFill/>
                    </a:lnT>
                    <a:lnB cap="flat">
                      <a:noFill/>
                    </a:lnB>
                    <a:lnTlToBr>
                      <a:noFill/>
                    </a:lnTlToBr>
                    <a:lnBlToTr>
                      <a:noFill/>
                    </a:lnBlToTr>
                    <a:solidFill>
                      <a:srgbClr val="7F7F7F"/>
                    </a:solidFill>
                  </a:tcPr>
                </a:tc>
              </a:tr>
              <a:tr h="250031">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dirty="0">
                          <a:ln>
                            <a:noFill/>
                          </a:ln>
                          <a:solidFill>
                            <a:srgbClr val="FFFFFF"/>
                          </a:solidFill>
                          <a:effectLst/>
                          <a:latin typeface="Calibri Bold" charset="0"/>
                          <a:ea typeface="ヒラギノ角ゴ ProN W3" charset="0"/>
                          <a:cs typeface="Calibri Bold" charset="0"/>
                          <a:sym typeface="Calibri Bold" charset="0"/>
                        </a:rPr>
                        <a:t>header</a:t>
                      </a:r>
                    </a:p>
                  </a:txBody>
                  <a:tcPr marL="0" marR="0" marT="0" marB="0" anchor="ctr" horzOverflow="overflow">
                    <a:lnL cap="flat">
                      <a:noFill/>
                    </a:lnL>
                    <a:lnR cap="flat">
                      <a:noFill/>
                    </a:lnR>
                    <a:lnT cap="flat">
                      <a:noFill/>
                    </a:lnT>
                    <a:lnB cap="flat">
                      <a:noFill/>
                    </a:lnB>
                    <a:lnTlToBr>
                      <a:noFill/>
                    </a:lnTlToBr>
                    <a:lnBlToTr>
                      <a:noFill/>
                    </a:lnBlToTr>
                    <a:solidFill>
                      <a:srgbClr val="000000"/>
                    </a:solidFill>
                  </a:tcPr>
                </a:tc>
              </a:tr>
              <a:tr h="250031">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dirty="0">
                          <a:ln>
                            <a:noFill/>
                          </a:ln>
                          <a:solidFill>
                            <a:srgbClr val="FFFFFF"/>
                          </a:solidFill>
                          <a:effectLst/>
                          <a:latin typeface="Calibri Bold" charset="0"/>
                          <a:ea typeface="ヒラギノ角ゴ ProN W3" charset="0"/>
                          <a:cs typeface="Calibri Bold" charset="0"/>
                          <a:sym typeface="Calibri Bold" charset="0"/>
                        </a:rPr>
                        <a:t>field 1</a:t>
                      </a:r>
                    </a:p>
                  </a:txBody>
                  <a:tcPr marL="0" marR="0" marT="0" marB="0" anchor="ctr" horzOverflow="overflow">
                    <a:lnL cap="flat">
                      <a:noFill/>
                    </a:lnL>
                    <a:lnR cap="flat">
                      <a:noFill/>
                    </a:lnR>
                    <a:lnT cap="flat">
                      <a:noFill/>
                    </a:lnT>
                    <a:lnB cap="flat">
                      <a:noFill/>
                    </a:lnB>
                    <a:lnTlToBr>
                      <a:noFill/>
                    </a:lnTlToBr>
                    <a:lnBlToTr>
                      <a:noFill/>
                    </a:lnBlToTr>
                    <a:solidFill>
                      <a:srgbClr val="0000FF"/>
                    </a:solidFill>
                  </a:tcPr>
                </a:tc>
              </a:tr>
              <a:tr h="250031">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chemeClr val="tx1"/>
                          </a:solidFill>
                          <a:effectLst/>
                          <a:latin typeface="Calibri Bold" charset="0"/>
                          <a:ea typeface="ヒラギノ角ゴ ProN W3" charset="0"/>
                          <a:cs typeface="Calibri Bold" charset="0"/>
                          <a:sym typeface="Calibri Bold" charset="0"/>
                        </a:rPr>
                        <a:t>field 2</a:t>
                      </a:r>
                    </a:p>
                  </a:txBody>
                  <a:tcPr marL="0" marR="0" marT="0" marB="0" anchor="ctr" horzOverflow="overflow">
                    <a:lnL cap="flat">
                      <a:noFill/>
                    </a:lnL>
                    <a:lnR cap="flat">
                      <a:noFill/>
                    </a:lnR>
                    <a:lnT cap="flat">
                      <a:noFill/>
                    </a:lnT>
                    <a:lnB cap="flat">
                      <a:noFill/>
                    </a:lnB>
                    <a:lnTlToBr>
                      <a:noFill/>
                    </a:lnTlToBr>
                    <a:lnBlToTr>
                      <a:noFill/>
                    </a:lnBlToTr>
                    <a:solidFill>
                      <a:srgbClr val="FF7F00"/>
                    </a:solidFill>
                  </a:tcPr>
                </a:tc>
              </a:tr>
              <a:tr h="250031">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a:ln>
                            <a:noFill/>
                          </a:ln>
                          <a:solidFill>
                            <a:schemeClr val="tx1"/>
                          </a:solidFill>
                          <a:effectLst/>
                          <a:latin typeface="Calibri Bold" charset="0"/>
                          <a:ea typeface="ヒラギノ角ゴ ProN W3" charset="0"/>
                          <a:cs typeface="Calibri Bold" charset="0"/>
                          <a:sym typeface="Calibri Bold" charset="0"/>
                        </a:rPr>
                        <a:t>...</a:t>
                      </a:r>
                    </a:p>
                  </a:txBody>
                  <a:tcPr marL="0" marR="0" marT="0" marB="0" anchor="ctr" horzOverflow="overflow">
                    <a:lnL cap="flat">
                      <a:noFill/>
                    </a:lnL>
                    <a:lnR cap="flat">
                      <a:noFill/>
                    </a:lnR>
                    <a:lnT cap="flat">
                      <a:noFill/>
                    </a:lnT>
                    <a:lnB cap="flat">
                      <a:noFill/>
                    </a:lnB>
                    <a:lnTlToBr>
                      <a:noFill/>
                    </a:lnTlToBr>
                    <a:lnBlToTr>
                      <a:noFill/>
                    </a:lnBlToTr>
                    <a:solidFill>
                      <a:schemeClr val="accent1"/>
                    </a:solidFill>
                  </a:tcPr>
                </a:tc>
              </a:tr>
              <a:tr h="250031">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dirty="0">
                          <a:ln>
                            <a:noFill/>
                          </a:ln>
                          <a:solidFill>
                            <a:schemeClr val="tx1"/>
                          </a:solidFill>
                          <a:effectLst/>
                          <a:latin typeface="Calibri Bold" charset="0"/>
                          <a:ea typeface="ヒラギノ角ゴ ProN W3" charset="0"/>
                          <a:cs typeface="Calibri Bold" charset="0"/>
                          <a:sym typeface="Calibri Bold" charset="0"/>
                        </a:rPr>
                        <a:t>field n</a:t>
                      </a:r>
                    </a:p>
                  </a:txBody>
                  <a:tcPr marL="0" marR="0" marT="0" marB="0" anchor="ctr" horzOverflow="overflow">
                    <a:lnL cap="flat">
                      <a:noFill/>
                    </a:lnL>
                    <a:lnR cap="flat">
                      <a:noFill/>
                    </a:lnR>
                    <a:lnT cap="flat">
                      <a:noFill/>
                    </a:lnT>
                    <a:lnB cap="flat">
                      <a:noFill/>
                    </a:lnB>
                    <a:lnTlToBr>
                      <a:noFill/>
                    </a:lnTlToBr>
                    <a:lnBlToTr>
                      <a:noFill/>
                    </a:lnBlToTr>
                    <a:solidFill>
                      <a:srgbClr val="FFCC66"/>
                    </a:solidFill>
                  </a:tcPr>
                </a:tc>
              </a:tr>
            </a:tbl>
          </a:graphicData>
        </a:graphic>
      </p:graphicFrame>
      <p:graphicFrame>
        <p:nvGraphicFramePr>
          <p:cNvPr id="77" name="Group 14"/>
          <p:cNvGraphicFramePr>
            <a:graphicFrameLocks noGrp="1"/>
          </p:cNvGraphicFramePr>
          <p:nvPr>
            <p:extLst>
              <p:ext uri="{D42A27DB-BD31-4B8C-83A1-F6EECF244321}">
                <p14:modId xmlns:p14="http://schemas.microsoft.com/office/powerpoint/2010/main" val="2312640624"/>
              </p:ext>
            </p:extLst>
          </p:nvPr>
        </p:nvGraphicFramePr>
        <p:xfrm>
          <a:off x="5513857" y="3293715"/>
          <a:ext cx="2868143" cy="417463"/>
        </p:xfrm>
        <a:graphic>
          <a:graphicData uri="http://schemas.openxmlformats.org/drawingml/2006/table">
            <a:tbl>
              <a:tblPr/>
              <a:tblGrid>
                <a:gridCol w="658343"/>
                <a:gridCol w="533400"/>
                <a:gridCol w="609600"/>
                <a:gridCol w="304800"/>
                <a:gridCol w="762000"/>
              </a:tblGrid>
              <a:tr h="417463">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dirty="0">
                          <a:ln>
                            <a:noFill/>
                          </a:ln>
                          <a:solidFill>
                            <a:srgbClr val="FFFFFF"/>
                          </a:solidFill>
                          <a:effectLst/>
                          <a:latin typeface="Calibri"/>
                          <a:ea typeface="ヒラギノ角ゴ ProN W3" charset="0"/>
                          <a:cs typeface="Calibri"/>
                          <a:sym typeface="Optima" charset="0"/>
                        </a:rPr>
                        <a:t>header</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dirty="0">
                          <a:ln>
                            <a:noFill/>
                          </a:ln>
                          <a:solidFill>
                            <a:srgbClr val="FFFFFF"/>
                          </a:solidFill>
                          <a:effectLst/>
                          <a:latin typeface="Calibri"/>
                          <a:ea typeface="ヒラギノ角ゴ ProN W3" charset="0"/>
                          <a:cs typeface="Calibri"/>
                          <a:sym typeface="Optima" charset="0"/>
                        </a:rPr>
                        <a:t>time 1</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dirty="0">
                          <a:ln>
                            <a:noFill/>
                          </a:ln>
                          <a:solidFill>
                            <a:srgbClr val="FFFFFF"/>
                          </a:solidFill>
                          <a:effectLst/>
                          <a:latin typeface="Calibri"/>
                          <a:ea typeface="ヒラギノ角ゴ ProN W3" charset="0"/>
                          <a:cs typeface="Calibri"/>
                          <a:sym typeface="Optima" charset="0"/>
                        </a:rPr>
                        <a:t>time 2</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6000" dirty="0">
                          <a:ln>
                            <a:noFill/>
                          </a:ln>
                          <a:solidFill>
                            <a:srgbClr val="FFFFFF"/>
                          </a:solidFill>
                          <a:effectLst/>
                          <a:latin typeface="Calibri"/>
                          <a:ea typeface="ヒラギノ角ゴ ProN W3" charset="0"/>
                          <a:cs typeface="Calibri"/>
                          <a:sym typeface="Optima" charset="0"/>
                        </a:rPr>
                        <a:t>...</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dirty="0">
                          <a:ln>
                            <a:noFill/>
                          </a:ln>
                          <a:solidFill>
                            <a:srgbClr val="FFFFFF"/>
                          </a:solidFill>
                          <a:effectLst/>
                          <a:latin typeface="Calibri"/>
                          <a:ea typeface="ヒラギノ角ゴ ProN W3" charset="0"/>
                          <a:cs typeface="Calibri"/>
                          <a:sym typeface="Optima" charset="0"/>
                        </a:rPr>
                        <a:t>time m</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FF"/>
                    </a:solidFill>
                  </a:tcPr>
                </a:tc>
              </a:tr>
            </a:tbl>
          </a:graphicData>
        </a:graphic>
      </p:graphicFrame>
      <p:grpSp>
        <p:nvGrpSpPr>
          <p:cNvPr id="78" name="Group 83"/>
          <p:cNvGrpSpPr>
            <a:grpSpLocks/>
          </p:cNvGrpSpPr>
          <p:nvPr/>
        </p:nvGrpSpPr>
        <p:grpSpPr bwMode="auto">
          <a:xfrm>
            <a:off x="4876775" y="3293715"/>
            <a:ext cx="609625" cy="1506885"/>
            <a:chOff x="0" y="0"/>
            <a:chExt cx="546" cy="1350"/>
          </a:xfrm>
        </p:grpSpPr>
        <p:sp>
          <p:nvSpPr>
            <p:cNvPr id="79" name="Rectangle 36"/>
            <p:cNvSpPr>
              <a:spLocks/>
            </p:cNvSpPr>
            <p:nvPr/>
          </p:nvSpPr>
          <p:spPr bwMode="auto">
            <a:xfrm>
              <a:off x="12" y="0"/>
              <a:ext cx="534" cy="373"/>
            </a:xfrm>
            <a:prstGeom prst="rect">
              <a:avLst/>
            </a:prstGeom>
            <a:solidFill>
              <a:srgbClr val="0000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38100" bIns="0" anchor="ctr"/>
            <a:lstStyle/>
            <a:p>
              <a:pPr marL="74780" algn="ctr">
                <a:tabLst>
                  <a:tab pos="44645" algn="l"/>
                  <a:tab pos="366085" algn="l"/>
                  <a:tab pos="866105" algn="l"/>
                  <a:tab pos="1366124" algn="l"/>
                  <a:tab pos="1866143" algn="l"/>
                  <a:tab pos="2375091" algn="l"/>
                  <a:tab pos="2875110" algn="l"/>
                  <a:tab pos="3375130" algn="l"/>
                  <a:tab pos="3875149" algn="l"/>
                </a:tabLst>
              </a:pPr>
              <a:r>
                <a:rPr lang="en-US" sz="1300" dirty="0">
                  <a:solidFill>
                    <a:srgbClr val="FFFFFF"/>
                  </a:solidFill>
                  <a:latin typeface="Calibri"/>
                  <a:ea typeface="ＭＳ Ｐゴシック" charset="0"/>
                  <a:cs typeface="Calibri"/>
                  <a:sym typeface="Optima" charset="0"/>
                </a:rPr>
                <a:t>field 1</a:t>
              </a:r>
            </a:p>
          </p:txBody>
        </p:sp>
        <p:sp>
          <p:nvSpPr>
            <p:cNvPr id="80" name="Rectangle 37"/>
            <p:cNvSpPr>
              <a:spLocks/>
            </p:cNvSpPr>
            <p:nvPr/>
          </p:nvSpPr>
          <p:spPr bwMode="auto">
            <a:xfrm>
              <a:off x="0" y="477"/>
              <a:ext cx="535" cy="374"/>
            </a:xfrm>
            <a:prstGeom prst="rect">
              <a:avLst/>
            </a:prstGeom>
            <a:solidFill>
              <a:srgbClr val="F37F18"/>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38100" bIns="0" anchor="ctr"/>
            <a:lstStyle/>
            <a:p>
              <a:pPr marL="74780" algn="ctr">
                <a:tabLst>
                  <a:tab pos="44645" algn="l"/>
                  <a:tab pos="366085" algn="l"/>
                  <a:tab pos="866105" algn="l"/>
                  <a:tab pos="1366124" algn="l"/>
                  <a:tab pos="1866143" algn="l"/>
                  <a:tab pos="2375091" algn="l"/>
                  <a:tab pos="2875110" algn="l"/>
                  <a:tab pos="3375130" algn="l"/>
                  <a:tab pos="3875149" algn="l"/>
                </a:tabLst>
              </a:pPr>
              <a:r>
                <a:rPr lang="en-US" sz="1300" dirty="0">
                  <a:solidFill>
                    <a:prstClr val="black"/>
                  </a:solidFill>
                  <a:latin typeface="Calibri"/>
                  <a:ea typeface="ＭＳ Ｐゴシック" charset="0"/>
                  <a:cs typeface="Calibri"/>
                  <a:sym typeface="Optima" charset="0"/>
                </a:rPr>
                <a:t>field 2</a:t>
              </a:r>
            </a:p>
          </p:txBody>
        </p:sp>
        <p:sp>
          <p:nvSpPr>
            <p:cNvPr id="81" name="Rectangle 38"/>
            <p:cNvSpPr>
              <a:spLocks/>
            </p:cNvSpPr>
            <p:nvPr/>
          </p:nvSpPr>
          <p:spPr bwMode="auto">
            <a:xfrm>
              <a:off x="0" y="976"/>
              <a:ext cx="535" cy="374"/>
            </a:xfrm>
            <a:prstGeom prst="rect">
              <a:avLst/>
            </a:prstGeom>
            <a:solidFill>
              <a:srgbClr val="F7CB65"/>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38100" bIns="0" anchor="ctr"/>
            <a:lstStyle/>
            <a:p>
              <a:pPr marL="74780" algn="ctr">
                <a:tabLst>
                  <a:tab pos="44645" algn="l"/>
                  <a:tab pos="366085" algn="l"/>
                  <a:tab pos="866105" algn="l"/>
                  <a:tab pos="1366124" algn="l"/>
                  <a:tab pos="1866143" algn="l"/>
                  <a:tab pos="2375091" algn="l"/>
                  <a:tab pos="2875110" algn="l"/>
                  <a:tab pos="3375130" algn="l"/>
                  <a:tab pos="3875149" algn="l"/>
                </a:tabLst>
              </a:pPr>
              <a:r>
                <a:rPr lang="en-US" sz="1300" dirty="0">
                  <a:solidFill>
                    <a:prstClr val="black"/>
                  </a:solidFill>
                  <a:latin typeface="Calibri"/>
                  <a:ea typeface="ＭＳ Ｐゴシック" charset="0"/>
                  <a:cs typeface="Calibri"/>
                  <a:sym typeface="Optima" charset="0"/>
                </a:rPr>
                <a:t>field n</a:t>
              </a:r>
            </a:p>
          </p:txBody>
        </p:sp>
      </p:grpSp>
      <p:graphicFrame>
        <p:nvGraphicFramePr>
          <p:cNvPr id="82" name="Group 39"/>
          <p:cNvGraphicFramePr>
            <a:graphicFrameLocks noGrp="1"/>
          </p:cNvGraphicFramePr>
          <p:nvPr>
            <p:extLst>
              <p:ext uri="{D42A27DB-BD31-4B8C-83A1-F6EECF244321}">
                <p14:modId xmlns:p14="http://schemas.microsoft.com/office/powerpoint/2010/main" val="924527641"/>
              </p:ext>
            </p:extLst>
          </p:nvPr>
        </p:nvGraphicFramePr>
        <p:xfrm>
          <a:off x="5513857" y="3827264"/>
          <a:ext cx="2868144" cy="417463"/>
        </p:xfrm>
        <a:graphic>
          <a:graphicData uri="http://schemas.openxmlformats.org/drawingml/2006/table">
            <a:tbl>
              <a:tblPr/>
              <a:tblGrid>
                <a:gridCol w="658343"/>
                <a:gridCol w="533400"/>
                <a:gridCol w="609600"/>
                <a:gridCol w="304800"/>
                <a:gridCol w="762001"/>
              </a:tblGrid>
              <a:tr h="417463">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dirty="0">
                          <a:ln>
                            <a:noFill/>
                          </a:ln>
                          <a:solidFill>
                            <a:srgbClr val="FFFFFF"/>
                          </a:solidFill>
                          <a:effectLst/>
                          <a:latin typeface="Calibri"/>
                          <a:ea typeface="ヒラギノ角ゴ ProN W3" charset="0"/>
                          <a:cs typeface="Calibri"/>
                          <a:sym typeface="Optima" charset="0"/>
                        </a:rPr>
                        <a:t>header</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dirty="0">
                          <a:ln>
                            <a:noFill/>
                          </a:ln>
                          <a:solidFill>
                            <a:schemeClr val="tx1"/>
                          </a:solidFill>
                          <a:effectLst/>
                          <a:latin typeface="Calibri"/>
                          <a:ea typeface="ヒラギノ角ゴ ProN W3" charset="0"/>
                          <a:cs typeface="Calibri"/>
                          <a:sym typeface="Optima" charset="0"/>
                        </a:rPr>
                        <a:t>time 1</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7F00"/>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dirty="0">
                          <a:ln>
                            <a:noFill/>
                          </a:ln>
                          <a:solidFill>
                            <a:schemeClr val="tx1"/>
                          </a:solidFill>
                          <a:effectLst/>
                          <a:latin typeface="Calibri"/>
                          <a:ea typeface="ヒラギノ角ゴ ProN W3" charset="0"/>
                          <a:cs typeface="Calibri"/>
                          <a:sym typeface="Optima" charset="0"/>
                        </a:rPr>
                        <a:t>time 2</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7F00"/>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6000" dirty="0">
                          <a:ln>
                            <a:noFill/>
                          </a:ln>
                          <a:solidFill>
                            <a:schemeClr val="tx1"/>
                          </a:solidFill>
                          <a:effectLst/>
                          <a:latin typeface="Calibri"/>
                          <a:ea typeface="ヒラギノ角ゴ ProN W3" charset="0"/>
                          <a:cs typeface="Calibri"/>
                          <a:sym typeface="Optima" charset="0"/>
                        </a:rPr>
                        <a:t>...</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7F00"/>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dirty="0">
                          <a:ln>
                            <a:noFill/>
                          </a:ln>
                          <a:solidFill>
                            <a:schemeClr val="tx1"/>
                          </a:solidFill>
                          <a:effectLst/>
                          <a:latin typeface="Calibri"/>
                          <a:ea typeface="ヒラギノ角ゴ ProN W3" charset="0"/>
                          <a:cs typeface="Calibri"/>
                          <a:sym typeface="Optima" charset="0"/>
                        </a:rPr>
                        <a:t>time m</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7F00"/>
                    </a:solidFill>
                  </a:tcPr>
                </a:tc>
              </a:tr>
            </a:tbl>
          </a:graphicData>
        </a:graphic>
      </p:graphicFrame>
      <p:graphicFrame>
        <p:nvGraphicFramePr>
          <p:cNvPr id="83" name="Group 61"/>
          <p:cNvGraphicFramePr>
            <a:graphicFrameLocks noGrp="1"/>
          </p:cNvGraphicFramePr>
          <p:nvPr>
            <p:extLst>
              <p:ext uri="{D42A27DB-BD31-4B8C-83A1-F6EECF244321}">
                <p14:modId xmlns:p14="http://schemas.microsoft.com/office/powerpoint/2010/main" val="1196599978"/>
              </p:ext>
            </p:extLst>
          </p:nvPr>
        </p:nvGraphicFramePr>
        <p:xfrm>
          <a:off x="5513857" y="4383137"/>
          <a:ext cx="2868144" cy="417463"/>
        </p:xfrm>
        <a:graphic>
          <a:graphicData uri="http://schemas.openxmlformats.org/drawingml/2006/table">
            <a:tbl>
              <a:tblPr/>
              <a:tblGrid>
                <a:gridCol w="658343"/>
                <a:gridCol w="533400"/>
                <a:gridCol w="609600"/>
                <a:gridCol w="304800"/>
                <a:gridCol w="762001"/>
              </a:tblGrid>
              <a:tr h="417463">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0" dirty="0">
                          <a:ln>
                            <a:noFill/>
                          </a:ln>
                          <a:solidFill>
                            <a:srgbClr val="FFFFFF"/>
                          </a:solidFill>
                          <a:effectLst/>
                          <a:latin typeface="Calibri"/>
                          <a:ea typeface="ヒラギノ角ゴ ProN W3" charset="0"/>
                          <a:cs typeface="Calibri"/>
                          <a:sym typeface="Optima" charset="0"/>
                        </a:rPr>
                        <a:t>header</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dirty="0">
                          <a:ln>
                            <a:noFill/>
                          </a:ln>
                          <a:solidFill>
                            <a:schemeClr val="tx1"/>
                          </a:solidFill>
                          <a:effectLst/>
                          <a:latin typeface="Calibri"/>
                          <a:ea typeface="ヒラギノ角ゴ ProN W3" charset="0"/>
                          <a:cs typeface="Calibri"/>
                          <a:sym typeface="Optima" charset="0"/>
                        </a:rPr>
                        <a:t>time 1</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7CB65"/>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dirty="0">
                          <a:ln>
                            <a:noFill/>
                          </a:ln>
                          <a:solidFill>
                            <a:schemeClr val="tx1"/>
                          </a:solidFill>
                          <a:effectLst/>
                          <a:latin typeface="Calibri"/>
                          <a:ea typeface="ヒラギノ角ゴ ProN W3" charset="0"/>
                          <a:cs typeface="Calibri"/>
                          <a:sym typeface="Optima" charset="0"/>
                        </a:rPr>
                        <a:t>time 2</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7CB65"/>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1" i="0" u="none" strike="noStrike" cap="none" normalizeH="0" baseline="6000" dirty="0">
                          <a:ln>
                            <a:noFill/>
                          </a:ln>
                          <a:solidFill>
                            <a:schemeClr val="tx1"/>
                          </a:solidFill>
                          <a:effectLst/>
                          <a:latin typeface="Calibri"/>
                          <a:ea typeface="ヒラギノ角ゴ ProN W3" charset="0"/>
                          <a:cs typeface="Calibri"/>
                          <a:sym typeface="Optima" charset="0"/>
                        </a:rPr>
                        <a:t>...</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7CB65"/>
                    </a:solidFill>
                  </a:tcPr>
                </a:tc>
                <a:tc>
                  <a:txBody>
                    <a:bodyPr/>
                    <a:lstStyle/>
                    <a:p>
                      <a:pPr marL="106363" marR="0" lvl="0" indent="0" algn="ctr" defTabSz="914400" rtl="0" eaLnBrk="1" fontAlgn="base" latinLnBrk="0" hangingPunct="1">
                        <a:lnSpc>
                          <a:spcPct val="100000"/>
                        </a:lnSpc>
                        <a:spcBef>
                          <a:spcPct val="0"/>
                        </a:spcBef>
                        <a:spcAft>
                          <a:spcPct val="0"/>
                        </a:spcAft>
                        <a:buClrTx/>
                        <a:buSzPct val="171000"/>
                        <a:buFont typeface="Gill Sans" charset="0"/>
                        <a:buNone/>
                        <a:tabLst>
                          <a:tab pos="63500" algn="l"/>
                          <a:tab pos="520700" algn="l"/>
                          <a:tab pos="1231900" algn="l"/>
                          <a:tab pos="1943100" algn="l"/>
                          <a:tab pos="2654300" algn="l"/>
                          <a:tab pos="3378200" algn="l"/>
                          <a:tab pos="4089400" algn="l"/>
                          <a:tab pos="4800600" algn="l"/>
                          <a:tab pos="5511800" algn="l"/>
                        </a:tabLst>
                      </a:pPr>
                      <a:r>
                        <a:rPr kumimoji="0" lang="en-US" sz="1300" b="0" i="0" u="none" strike="noStrike" cap="none" normalizeH="0" baseline="0" dirty="0">
                          <a:ln>
                            <a:noFill/>
                          </a:ln>
                          <a:solidFill>
                            <a:schemeClr val="tx1"/>
                          </a:solidFill>
                          <a:effectLst/>
                          <a:latin typeface="Calibri"/>
                          <a:ea typeface="ヒラギノ角ゴ ProN W3" charset="0"/>
                          <a:cs typeface="Calibri"/>
                          <a:sym typeface="Optima" charset="0"/>
                        </a:rPr>
                        <a:t>time m</a:t>
                      </a: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7CB65"/>
                    </a:solidFill>
                  </a:tcPr>
                </a:tc>
              </a:tr>
            </a:tbl>
          </a:graphicData>
        </a:graphic>
      </p:graphicFrame>
      <p:sp>
        <p:nvSpPr>
          <p:cNvPr id="86" name="Rectangle 9"/>
          <p:cNvSpPr>
            <a:spLocks/>
          </p:cNvSpPr>
          <p:nvPr/>
        </p:nvSpPr>
        <p:spPr bwMode="auto">
          <a:xfrm>
            <a:off x="4886325" y="2856905"/>
            <a:ext cx="3571875" cy="419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tabLst>
                <a:tab pos="196436" algn="l"/>
                <a:tab pos="392872" algn="l"/>
                <a:tab pos="589308" algn="l"/>
                <a:tab pos="785744" algn="l"/>
                <a:tab pos="973251" algn="l"/>
                <a:tab pos="1169687" algn="l"/>
                <a:tab pos="1366124" algn="l"/>
                <a:tab pos="1562560" algn="l"/>
                <a:tab pos="1758996" algn="l"/>
                <a:tab pos="1955432" algn="l"/>
                <a:tab pos="2151868" algn="l"/>
                <a:tab pos="2348304" algn="l"/>
              </a:tabLst>
            </a:pPr>
            <a:r>
              <a:rPr lang="en-US" sz="2500" dirty="0">
                <a:solidFill>
                  <a:prstClr val="black"/>
                </a:solidFill>
                <a:latin typeface="Calibri Bold" charset="0"/>
                <a:ea typeface="ＭＳ Ｐゴシック" charset="0"/>
                <a:cs typeface="ＭＳ Ｐゴシック" charset="0"/>
                <a:sym typeface="Calibri Bold" charset="0"/>
              </a:rPr>
              <a:t>model</a:t>
            </a:r>
          </a:p>
        </p:txBody>
      </p:sp>
      <p:sp>
        <p:nvSpPr>
          <p:cNvPr id="87" name="Title 1"/>
          <p:cNvSpPr txBox="1">
            <a:spLocks/>
          </p:cNvSpPr>
          <p:nvPr/>
        </p:nvSpPr>
        <p:spPr>
          <a:xfrm>
            <a:off x="609600" y="1905000"/>
            <a:ext cx="39624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2400" dirty="0" smtClean="0">
                <a:solidFill>
                  <a:prstClr val="black"/>
                </a:solidFill>
                <a:latin typeface="Calibri"/>
              </a:rPr>
              <a:t>CCSM/CESM 2000 – 2012</a:t>
            </a:r>
            <a:endParaRPr lang="en-US" sz="2400" dirty="0">
              <a:solidFill>
                <a:prstClr val="black"/>
              </a:solidFill>
              <a:latin typeface="Calibri"/>
            </a:endParaRPr>
          </a:p>
        </p:txBody>
      </p:sp>
      <p:sp>
        <p:nvSpPr>
          <p:cNvPr id="88" name="Title 1"/>
          <p:cNvSpPr txBox="1">
            <a:spLocks/>
          </p:cNvSpPr>
          <p:nvPr/>
        </p:nvSpPr>
        <p:spPr>
          <a:xfrm>
            <a:off x="4800600" y="1905000"/>
            <a:ext cx="39624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2400" dirty="0" smtClean="0">
                <a:solidFill>
                  <a:prstClr val="black"/>
                </a:solidFill>
                <a:latin typeface="Calibri"/>
              </a:rPr>
              <a:t>CESM 2014/2015</a:t>
            </a:r>
            <a:endParaRPr lang="en-US" sz="2400" dirty="0">
              <a:solidFill>
                <a:prstClr val="black"/>
              </a:solidFill>
              <a:latin typeface="Calibri"/>
            </a:endParaRPr>
          </a:p>
        </p:txBody>
      </p:sp>
      <p:sp>
        <p:nvSpPr>
          <p:cNvPr id="89" name="TextBox 88"/>
          <p:cNvSpPr txBox="1"/>
          <p:nvPr/>
        </p:nvSpPr>
        <p:spPr>
          <a:xfrm>
            <a:off x="609600" y="5105400"/>
            <a:ext cx="2628900" cy="1138773"/>
          </a:xfrm>
          <a:prstGeom prst="rect">
            <a:avLst/>
          </a:prstGeom>
          <a:noFill/>
        </p:spPr>
        <p:txBody>
          <a:bodyPr wrap="square" rtlCol="0">
            <a:spAutoFit/>
          </a:bodyPr>
          <a:lstStyle/>
          <a:p>
            <a:pPr fontAlgn="auto">
              <a:spcBef>
                <a:spcPts val="0"/>
              </a:spcBef>
              <a:spcAft>
                <a:spcPts val="0"/>
              </a:spcAft>
            </a:pPr>
            <a:r>
              <a:rPr lang="en-US" sz="2000" dirty="0" smtClean="0">
                <a:solidFill>
                  <a:prstClr val="black"/>
                </a:solidFill>
                <a:latin typeface="Calibri"/>
              </a:rPr>
              <a:t>Synoptic Output</a:t>
            </a:r>
            <a:endParaRPr lang="en-US" sz="2000" dirty="0" smtClean="0">
              <a:solidFill>
                <a:prstClr val="black"/>
              </a:solidFill>
              <a:latin typeface="Calibri"/>
            </a:endParaRPr>
          </a:p>
          <a:p>
            <a:pPr fontAlgn="auto">
              <a:spcBef>
                <a:spcPts val="0"/>
              </a:spcBef>
              <a:spcAft>
                <a:spcPts val="0"/>
              </a:spcAft>
            </a:pPr>
            <a:endParaRPr lang="en-US" sz="1600" dirty="0">
              <a:solidFill>
                <a:prstClr val="black"/>
              </a:solidFill>
              <a:latin typeface="Calibri"/>
            </a:endParaRPr>
          </a:p>
          <a:p>
            <a:pPr fontAlgn="auto">
              <a:spcBef>
                <a:spcPts val="0"/>
              </a:spcBef>
              <a:spcAft>
                <a:spcPts val="0"/>
              </a:spcAft>
            </a:pPr>
            <a:r>
              <a:rPr lang="en-US" sz="1600" dirty="0" smtClean="0">
                <a:solidFill>
                  <a:prstClr val="black"/>
                </a:solidFill>
                <a:latin typeface="Calibri"/>
              </a:rPr>
              <a:t>Significant post-processing</a:t>
            </a:r>
          </a:p>
          <a:p>
            <a:pPr fontAlgn="auto">
              <a:spcBef>
                <a:spcPts val="0"/>
              </a:spcBef>
              <a:spcAft>
                <a:spcPts val="0"/>
              </a:spcAft>
            </a:pPr>
            <a:r>
              <a:rPr lang="en-US" sz="1600" dirty="0" smtClean="0">
                <a:solidFill>
                  <a:prstClr val="black"/>
                </a:solidFill>
                <a:latin typeface="Calibri"/>
              </a:rPr>
              <a:t>Multiple file storage forms</a:t>
            </a:r>
            <a:endParaRPr lang="en-US" sz="1600" dirty="0">
              <a:solidFill>
                <a:prstClr val="black"/>
              </a:solidFill>
              <a:latin typeface="Calibri"/>
            </a:endParaRPr>
          </a:p>
        </p:txBody>
      </p:sp>
      <p:sp>
        <p:nvSpPr>
          <p:cNvPr id="90" name="TextBox 89"/>
          <p:cNvSpPr txBox="1"/>
          <p:nvPr/>
        </p:nvSpPr>
        <p:spPr>
          <a:xfrm>
            <a:off x="4762500" y="5105400"/>
            <a:ext cx="4000500" cy="1138773"/>
          </a:xfrm>
          <a:prstGeom prst="rect">
            <a:avLst/>
          </a:prstGeom>
          <a:noFill/>
        </p:spPr>
        <p:txBody>
          <a:bodyPr wrap="square" rtlCol="0">
            <a:spAutoFit/>
          </a:bodyPr>
          <a:lstStyle/>
          <a:p>
            <a:pPr fontAlgn="auto">
              <a:spcBef>
                <a:spcPts val="0"/>
              </a:spcBef>
              <a:spcAft>
                <a:spcPts val="0"/>
              </a:spcAft>
            </a:pPr>
            <a:r>
              <a:rPr lang="en-US" sz="2000" dirty="0" smtClean="0">
                <a:solidFill>
                  <a:prstClr val="black"/>
                </a:solidFill>
                <a:latin typeface="Calibri"/>
              </a:rPr>
              <a:t>Single Field Time Series Output</a:t>
            </a:r>
            <a:endParaRPr lang="en-US" sz="2000" dirty="0" smtClean="0">
              <a:solidFill>
                <a:prstClr val="black"/>
              </a:solidFill>
              <a:latin typeface="Calibri"/>
            </a:endParaRPr>
          </a:p>
          <a:p>
            <a:pPr fontAlgn="auto">
              <a:spcBef>
                <a:spcPts val="0"/>
              </a:spcBef>
              <a:spcAft>
                <a:spcPts val="0"/>
              </a:spcAft>
            </a:pPr>
            <a:endParaRPr lang="en-US" sz="1600" dirty="0">
              <a:solidFill>
                <a:prstClr val="black"/>
              </a:solidFill>
              <a:latin typeface="Calibri"/>
            </a:endParaRPr>
          </a:p>
          <a:p>
            <a:pPr fontAlgn="auto">
              <a:spcBef>
                <a:spcPts val="0"/>
              </a:spcBef>
              <a:spcAft>
                <a:spcPts val="0"/>
              </a:spcAft>
            </a:pPr>
            <a:r>
              <a:rPr lang="en-US" sz="1600" dirty="0" smtClean="0">
                <a:solidFill>
                  <a:prstClr val="black"/>
                </a:solidFill>
                <a:latin typeface="Calibri"/>
              </a:rPr>
              <a:t>Minimal post-processing</a:t>
            </a:r>
          </a:p>
          <a:p>
            <a:pPr fontAlgn="auto">
              <a:spcBef>
                <a:spcPts val="0"/>
              </a:spcBef>
              <a:spcAft>
                <a:spcPts val="0"/>
              </a:spcAft>
            </a:pPr>
            <a:r>
              <a:rPr lang="en-US" sz="1600" dirty="0" smtClean="0">
                <a:solidFill>
                  <a:prstClr val="black"/>
                </a:solidFill>
                <a:latin typeface="Calibri"/>
              </a:rPr>
              <a:t>CMOR standardization simplified</a:t>
            </a:r>
            <a:endParaRPr lang="en-US" sz="1600" dirty="0">
              <a:solidFill>
                <a:prstClr val="black"/>
              </a:solidFill>
              <a:latin typeface="Calibri"/>
            </a:endParaRPr>
          </a:p>
        </p:txBody>
      </p:sp>
    </p:spTree>
    <p:extLst>
      <p:ext uri="{BB962C8B-B14F-4D97-AF65-F5344CB8AC3E}">
        <p14:creationId xmlns:p14="http://schemas.microsoft.com/office/powerpoint/2010/main" val="187936241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0"/>
            <a:ext cx="7848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prstClr val="black"/>
                </a:solidFill>
                <a:latin typeface="Calibri"/>
              </a:rPr>
              <a:t>What are the Major </a:t>
            </a:r>
            <a:r>
              <a:rPr lang="en-US" sz="3200" dirty="0" smtClean="0">
                <a:solidFill>
                  <a:prstClr val="black"/>
                </a:solidFill>
                <a:latin typeface="Calibri"/>
              </a:rPr>
              <a:t>C</a:t>
            </a:r>
            <a:r>
              <a:rPr lang="en-US" sz="3200" dirty="0" smtClean="0">
                <a:solidFill>
                  <a:prstClr val="black"/>
                </a:solidFill>
                <a:latin typeface="Calibri"/>
              </a:rPr>
              <a:t>oncerns?</a:t>
            </a:r>
            <a:endParaRPr lang="en-US" sz="3200" dirty="0">
              <a:solidFill>
                <a:prstClr val="black"/>
              </a:solidFill>
              <a:latin typeface="Calibri"/>
            </a:endParaRPr>
          </a:p>
        </p:txBody>
      </p:sp>
      <p:sp>
        <p:nvSpPr>
          <p:cNvPr id="6" name="TextBox 5"/>
          <p:cNvSpPr txBox="1"/>
          <p:nvPr/>
        </p:nvSpPr>
        <p:spPr>
          <a:xfrm>
            <a:off x="838200" y="2084963"/>
            <a:ext cx="8305800" cy="1938992"/>
          </a:xfrm>
          <a:prstGeom prst="rect">
            <a:avLst/>
          </a:prstGeom>
          <a:noFill/>
        </p:spPr>
        <p:txBody>
          <a:bodyPr wrap="square" rtlCol="0">
            <a:spAutoFit/>
          </a:bodyPr>
          <a:lstStyle/>
          <a:p>
            <a:pPr marL="342900" indent="-342900" fontAlgn="auto">
              <a:spcBef>
                <a:spcPts val="0"/>
              </a:spcBef>
              <a:spcAft>
                <a:spcPts val="0"/>
              </a:spcAft>
              <a:buFont typeface="Arial" panose="020B0604020202020204" pitchFamily="34" charset="0"/>
              <a:buChar char="•"/>
            </a:pPr>
            <a:r>
              <a:rPr lang="en-US" sz="2400" dirty="0" smtClean="0">
                <a:solidFill>
                  <a:prstClr val="black"/>
                </a:solidFill>
                <a:latin typeface="Calibri"/>
              </a:rPr>
              <a:t>Efficient and automated data processing workflows</a:t>
            </a:r>
            <a:endParaRPr lang="en-US" sz="2400" dirty="0">
              <a:solidFill>
                <a:prstClr val="black"/>
              </a:solidFill>
              <a:latin typeface="Calibri"/>
            </a:endParaRPr>
          </a:p>
          <a:p>
            <a:pPr marL="342900" indent="-342900" fontAlgn="auto">
              <a:spcBef>
                <a:spcPts val="0"/>
              </a:spcBef>
              <a:spcAft>
                <a:spcPts val="0"/>
              </a:spcAft>
              <a:buFont typeface="Arial" panose="020B0604020202020204" pitchFamily="34" charset="0"/>
              <a:buChar char="•"/>
            </a:pPr>
            <a:r>
              <a:rPr lang="en-US" sz="2400" dirty="0" smtClean="0">
                <a:solidFill>
                  <a:prstClr val="black"/>
                </a:solidFill>
                <a:latin typeface="Calibri"/>
              </a:rPr>
              <a:t>Data service (TDS) scaling to CMIP6 volumes</a:t>
            </a:r>
          </a:p>
          <a:p>
            <a:pPr marL="342900" indent="-342900" fontAlgn="auto">
              <a:spcBef>
                <a:spcPts val="0"/>
              </a:spcBef>
              <a:spcAft>
                <a:spcPts val="0"/>
              </a:spcAft>
              <a:buFont typeface="Arial" panose="020B0604020202020204" pitchFamily="34" charset="0"/>
              <a:buChar char="•"/>
            </a:pPr>
            <a:r>
              <a:rPr lang="en-US" sz="2400" dirty="0" smtClean="0">
                <a:solidFill>
                  <a:prstClr val="black"/>
                </a:solidFill>
                <a:latin typeface="Calibri"/>
              </a:rPr>
              <a:t>Information rich data access workflows </a:t>
            </a:r>
          </a:p>
          <a:p>
            <a:pPr marL="342900" indent="-342900" fontAlgn="auto">
              <a:spcBef>
                <a:spcPts val="0"/>
              </a:spcBef>
              <a:spcAft>
                <a:spcPts val="0"/>
              </a:spcAft>
              <a:buFont typeface="Arial" panose="020B0604020202020204" pitchFamily="34" charset="0"/>
              <a:buChar char="•"/>
            </a:pPr>
            <a:r>
              <a:rPr lang="en-US" sz="2400" dirty="0" smtClean="0">
                <a:solidFill>
                  <a:prstClr val="black"/>
                </a:solidFill>
                <a:latin typeface="Calibri"/>
              </a:rPr>
              <a:t>Security infrastructure with a greater usability focus</a:t>
            </a:r>
          </a:p>
          <a:p>
            <a:pPr marL="342900" indent="-342900" fontAlgn="auto">
              <a:spcBef>
                <a:spcPts val="0"/>
              </a:spcBef>
              <a:spcAft>
                <a:spcPts val="0"/>
              </a:spcAft>
              <a:buFont typeface="Arial" panose="020B0604020202020204" pitchFamily="34" charset="0"/>
              <a:buChar char="•"/>
            </a:pPr>
            <a:r>
              <a:rPr lang="en-US" sz="2400" dirty="0" smtClean="0">
                <a:solidFill>
                  <a:prstClr val="black"/>
                </a:solidFill>
                <a:latin typeface="Calibri"/>
              </a:rPr>
              <a:t>Analytics </a:t>
            </a:r>
            <a:r>
              <a:rPr lang="en-US" sz="2400" dirty="0" smtClean="0">
                <a:solidFill>
                  <a:prstClr val="black"/>
                </a:solidFill>
                <a:latin typeface="Calibri"/>
              </a:rPr>
              <a:t>to understand use and guide improvements</a:t>
            </a:r>
          </a:p>
        </p:txBody>
      </p:sp>
      <p:sp>
        <p:nvSpPr>
          <p:cNvPr id="7" name="TextBox 6"/>
          <p:cNvSpPr txBox="1"/>
          <p:nvPr/>
        </p:nvSpPr>
        <p:spPr>
          <a:xfrm>
            <a:off x="609600" y="1295400"/>
            <a:ext cx="8305800" cy="369332"/>
          </a:xfrm>
          <a:prstGeom prst="rect">
            <a:avLst/>
          </a:prstGeom>
          <a:noFill/>
        </p:spPr>
        <p:txBody>
          <a:bodyPr wrap="square" rtlCol="0">
            <a:spAutoFit/>
          </a:bodyPr>
          <a:lstStyle/>
          <a:p>
            <a:pPr fontAlgn="auto">
              <a:spcBef>
                <a:spcPts val="0"/>
              </a:spcBef>
              <a:spcAft>
                <a:spcPts val="0"/>
              </a:spcAft>
            </a:pPr>
            <a:r>
              <a:rPr lang="en-US" i="1" dirty="0" smtClean="0">
                <a:solidFill>
                  <a:prstClr val="black"/>
                </a:solidFill>
                <a:latin typeface="Calibri"/>
              </a:rPr>
              <a:t>Open services, user experience driven with tools for enabling innovation</a:t>
            </a:r>
          </a:p>
        </p:txBody>
      </p:sp>
    </p:spTree>
    <p:extLst>
      <p:ext uri="{BB962C8B-B14F-4D97-AF65-F5344CB8AC3E}">
        <p14:creationId xmlns:p14="http://schemas.microsoft.com/office/powerpoint/2010/main" val="25619006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81000"/>
            <a:ext cx="7848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Ideas for Continued Improvement?</a:t>
            </a:r>
            <a:endParaRPr lang="en-US" sz="3200" dirty="0"/>
          </a:p>
        </p:txBody>
      </p:sp>
      <p:sp>
        <p:nvSpPr>
          <p:cNvPr id="6" name="TextBox 5"/>
          <p:cNvSpPr txBox="1"/>
          <p:nvPr/>
        </p:nvSpPr>
        <p:spPr>
          <a:xfrm>
            <a:off x="838200" y="2084725"/>
            <a:ext cx="8001000" cy="3477875"/>
          </a:xfrm>
          <a:prstGeom prst="rect">
            <a:avLst/>
          </a:prstGeom>
          <a:noFill/>
        </p:spPr>
        <p:txBody>
          <a:bodyPr wrap="square" rtlCol="0">
            <a:spAutoFit/>
          </a:bodyPr>
          <a:lstStyle/>
          <a:p>
            <a:pPr marL="342900" indent="-342900">
              <a:buFont typeface="Arial"/>
              <a:buChar char="•"/>
            </a:pPr>
            <a:r>
              <a:rPr lang="en-US" sz="2400" dirty="0" smtClean="0">
                <a:latin typeface="Calibri"/>
                <a:cs typeface="Calibri"/>
              </a:rPr>
              <a:t>Open data for CMIP6?</a:t>
            </a:r>
            <a:endParaRPr lang="en-US" sz="2400" dirty="0" smtClean="0">
              <a:latin typeface="Calibri"/>
              <a:cs typeface="Calibri"/>
            </a:endParaRPr>
          </a:p>
          <a:p>
            <a:pPr marL="342900" indent="-342900">
              <a:buFont typeface="Arial"/>
              <a:buChar char="•"/>
            </a:pPr>
            <a:r>
              <a:rPr lang="en-US" sz="2400" dirty="0" smtClean="0">
                <a:latin typeface="Calibri"/>
                <a:cs typeface="Calibri"/>
              </a:rPr>
              <a:t>(</a:t>
            </a:r>
            <a:r>
              <a:rPr lang="en-US" sz="2400" dirty="0" err="1" smtClean="0">
                <a:latin typeface="Calibri"/>
                <a:cs typeface="Calibri"/>
              </a:rPr>
              <a:t>Lossy</a:t>
            </a:r>
            <a:r>
              <a:rPr lang="en-US" sz="2400" dirty="0" smtClean="0">
                <a:latin typeface="Calibri"/>
                <a:cs typeface="Calibri"/>
              </a:rPr>
              <a:t>) compression for data products?</a:t>
            </a:r>
            <a:endParaRPr lang="en-US" sz="2400" dirty="0">
              <a:latin typeface="Calibri"/>
              <a:cs typeface="Calibri"/>
            </a:endParaRPr>
          </a:p>
          <a:p>
            <a:pPr marL="342900" indent="-342900">
              <a:buFont typeface="Arial"/>
              <a:buChar char="•"/>
            </a:pPr>
            <a:r>
              <a:rPr lang="en-US" sz="2400" dirty="0" smtClean="0">
                <a:latin typeface="Calibri"/>
                <a:cs typeface="Calibri"/>
              </a:rPr>
              <a:t>Wiki / expert content within access workflows?</a:t>
            </a:r>
            <a:endParaRPr lang="en-US" sz="2400" dirty="0">
              <a:latin typeface="Calibri"/>
              <a:cs typeface="Calibri"/>
            </a:endParaRPr>
          </a:p>
          <a:p>
            <a:pPr marL="342900" indent="-342900">
              <a:buFont typeface="Arial"/>
              <a:buChar char="•"/>
            </a:pPr>
            <a:r>
              <a:rPr lang="en-US" sz="2400" dirty="0" smtClean="0">
                <a:latin typeface="Calibri"/>
                <a:cs typeface="Calibri"/>
              </a:rPr>
              <a:t>Share automated workflow technology?</a:t>
            </a:r>
            <a:endParaRPr lang="en-US" sz="2400" dirty="0">
              <a:latin typeface="Calibri"/>
              <a:cs typeface="Calibri"/>
            </a:endParaRPr>
          </a:p>
          <a:p>
            <a:pPr marL="342900" indent="-342900">
              <a:buFont typeface="Arial"/>
              <a:buChar char="•"/>
            </a:pPr>
            <a:r>
              <a:rPr lang="en-US" sz="2400" dirty="0" smtClean="0">
                <a:latin typeface="Calibri"/>
                <a:cs typeface="Calibri"/>
              </a:rPr>
              <a:t>Governance with build, measure, learn focus?</a:t>
            </a:r>
            <a:endParaRPr lang="en-US" sz="2400" dirty="0" smtClean="0">
              <a:latin typeface="Calibri"/>
              <a:cs typeface="Calibri"/>
            </a:endParaRPr>
          </a:p>
          <a:p>
            <a:endParaRPr lang="en-US" sz="3200" dirty="0"/>
          </a:p>
          <a:p>
            <a:endParaRPr lang="en-US" sz="3200" dirty="0" smtClean="0"/>
          </a:p>
          <a:p>
            <a:pPr marL="342900" indent="-34290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1600" dirty="0"/>
          </a:p>
        </p:txBody>
      </p:sp>
      <p:sp>
        <p:nvSpPr>
          <p:cNvPr id="7" name="TextBox 6"/>
          <p:cNvSpPr txBox="1"/>
          <p:nvPr/>
        </p:nvSpPr>
        <p:spPr>
          <a:xfrm>
            <a:off x="609600" y="1295400"/>
            <a:ext cx="8305800" cy="369332"/>
          </a:xfrm>
          <a:prstGeom prst="rect">
            <a:avLst/>
          </a:prstGeom>
          <a:noFill/>
        </p:spPr>
        <p:txBody>
          <a:bodyPr wrap="square" rtlCol="0">
            <a:spAutoFit/>
          </a:bodyPr>
          <a:lstStyle/>
          <a:p>
            <a:r>
              <a:rPr lang="en-US" i="1" dirty="0" smtClean="0"/>
              <a:t>Begin to address Big Data challenges by reviewing and re-thinking</a:t>
            </a:r>
            <a:endParaRPr lang="en-US" i="1" dirty="0" smtClean="0"/>
          </a:p>
        </p:txBody>
      </p:sp>
    </p:spTree>
    <p:extLst>
      <p:ext uri="{BB962C8B-B14F-4D97-AF65-F5344CB8AC3E}">
        <p14:creationId xmlns:p14="http://schemas.microsoft.com/office/powerpoint/2010/main" val="25500417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Blank cop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lank copy">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18872</TotalTime>
  <Words>1930</Words>
  <Application>Microsoft Macintosh PowerPoint</Application>
  <PresentationFormat>On-screen Show (4:3)</PresentationFormat>
  <Paragraphs>371</Paragraphs>
  <Slides>22</Slides>
  <Notes>19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1_Blank copy</vt:lpstr>
      <vt:lpstr>NCAR Data Center Requirements:   Reducing Barriers to Community Data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ejn@ucar.edu</vt:lpstr>
      <vt:lpstr>Questions?  ejn@ucar.edu</vt:lpstr>
      <vt:lpstr>Blank Slide</vt:lpstr>
      <vt:lpstr>Quick Outline</vt:lpstr>
      <vt:lpstr>PowerPoint Presentation</vt:lpstr>
      <vt:lpstr>PowerPoint Presentation</vt:lpstr>
      <vt:lpstr>PowerPoint Presentation</vt:lpstr>
      <vt:lpstr>PowerPoint Presentation</vt:lpstr>
      <vt:lpstr>PowerPoint Presentation</vt:lpstr>
      <vt:lpstr>PowerPoint Presentation</vt:lpstr>
      <vt:lpstr> Blind Evaluation of Lossy Data-Compression in LENS  The objective of this project is to evaluate the impact of lossy data compression on climate data and determine whether or not it would impact science results.  To this end, we are providing climate scientists direct experience with data that has undergone lossy compression via a blind experiment in the context of the CESM-CAM5 large ensemble community project (http://www2.cesm.ucar.edu/models/experiments/LENS).</vt:lpstr>
      <vt:lpstr>PowerPoint Presentation</vt:lpstr>
      <vt:lpstr>PowerPoint Presentation</vt:lpstr>
    </vt:vector>
  </TitlesOfParts>
  <Company>NCAR/UCAR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mcginnis</dc:creator>
  <cp:lastModifiedBy>Eric Nienhouse</cp:lastModifiedBy>
  <cp:revision>396</cp:revision>
  <cp:lastPrinted>2014-12-03T22:33:06Z</cp:lastPrinted>
  <dcterms:created xsi:type="dcterms:W3CDTF">2004-10-14T15:36:28Z</dcterms:created>
  <dcterms:modified xsi:type="dcterms:W3CDTF">2014-12-09T03:46:53Z</dcterms:modified>
</cp:coreProperties>
</file>