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0" algn="l" defTabSz="825500" rtl="0" fontAlgn="auto" latinLnBrk="0" hangingPunct="0">
      <a:lnSpc>
        <a:spcPct val="100000"/>
      </a:lnSpc>
      <a:spcBef>
        <a:spcPts val="51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FFFFFF"/>
        </a:solidFill>
        <a:effectLst>
          <a:outerShdw blurRad="50800" dist="38100" dir="5400000" rotWithShape="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205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53" d="100"/>
          <a:sy n="53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473200" y="1790700"/>
            <a:ext cx="214376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3200" y="6845300"/>
            <a:ext cx="21437600" cy="2209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lose-up photo of the lower portion of a bicycle wheel"/>
          <p:cNvSpPr>
            <a:spLocks noGrp="1"/>
          </p:cNvSpPr>
          <p:nvPr>
            <p:ph type="pic" sz="quarter" idx="21"/>
          </p:nvPr>
        </p:nvSpPr>
        <p:spPr>
          <a:xfrm>
            <a:off x="15225183" y="6694487"/>
            <a:ext cx="8551334" cy="641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Close-up photo of a bicycle chain on a gear"/>
          <p:cNvSpPr>
            <a:spLocks noGrp="1"/>
          </p:cNvSpPr>
          <p:nvPr>
            <p:ph type="pic" sz="quarter" idx="22"/>
          </p:nvPr>
        </p:nvSpPr>
        <p:spPr>
          <a:xfrm>
            <a:off x="15773400" y="914400"/>
            <a:ext cx="7476848" cy="560504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Close-up photo of bicycle gears"/>
          <p:cNvSpPr>
            <a:spLocks noGrp="1"/>
          </p:cNvSpPr>
          <p:nvPr>
            <p:ph type="pic" idx="23"/>
          </p:nvPr>
        </p:nvSpPr>
        <p:spPr>
          <a:xfrm>
            <a:off x="1077599" y="355600"/>
            <a:ext cx="14423165" cy="19240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4221" y="13122415"/>
            <a:ext cx="368504" cy="38707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662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>
                <a:solidFill>
                  <a:srgbClr val="73BFFF"/>
                </a:solidFill>
                <a:effectLst>
                  <a:outerShdw blurRad="38100" dist="36285" dir="2700000" rotWithShape="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59289"/>
            <a:ext cx="19621500" cy="850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blurRad="38100" dist="54428" dir="2700000" rotWithShape="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lose-up photo of a bicycle chain on a gear"/>
          <p:cNvSpPr>
            <a:spLocks noGrp="1"/>
          </p:cNvSpPr>
          <p:nvPr>
            <p:ph type="pic" idx="21"/>
          </p:nvPr>
        </p:nvSpPr>
        <p:spPr>
          <a:xfrm>
            <a:off x="-12700" y="-3924300"/>
            <a:ext cx="24384000" cy="182795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artial view of a metal gear"/>
          <p:cNvSpPr>
            <a:spLocks noGrp="1"/>
          </p:cNvSpPr>
          <p:nvPr>
            <p:ph type="pic" idx="21"/>
          </p:nvPr>
        </p:nvSpPr>
        <p:spPr>
          <a:xfrm>
            <a:off x="1473200" y="-2692400"/>
            <a:ext cx="21437602" cy="160707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473200" y="9575800"/>
            <a:ext cx="21437600" cy="17145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3200" y="11290300"/>
            <a:ext cx="21437600" cy="21971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473200" y="5143500"/>
            <a:ext cx="21437600" cy="3429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ose-up photo of bicycle gears"/>
          <p:cNvSpPr>
            <a:spLocks noGrp="1"/>
          </p:cNvSpPr>
          <p:nvPr>
            <p:ph type="pic" idx="21"/>
          </p:nvPr>
        </p:nvSpPr>
        <p:spPr>
          <a:xfrm>
            <a:off x="12925240" y="918941"/>
            <a:ext cx="11599695" cy="1547389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473200" y="1803400"/>
            <a:ext cx="9639300" cy="4927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73200" y="6718300"/>
            <a:ext cx="9639300" cy="50927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5800">
                <a:solidFill>
                  <a:srgbClr val="73B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2143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lose-up photo of bicycle gears"/>
          <p:cNvSpPr>
            <a:spLocks noGrp="1"/>
          </p:cNvSpPr>
          <p:nvPr>
            <p:ph type="pic" sz="half" idx="21"/>
          </p:nvPr>
        </p:nvSpPr>
        <p:spPr>
          <a:xfrm>
            <a:off x="13169900" y="2376299"/>
            <a:ext cx="9522179" cy="1270258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473200" y="3898900"/>
            <a:ext cx="100076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473200" y="1930400"/>
            <a:ext cx="21437600" cy="985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7"/>
              </a:buBlip>
            </a:lvl1pPr>
            <a:lvl2pPr>
              <a:buBlip>
                <a:blip r:embed="rId17"/>
              </a:buBlip>
            </a:lvl2pPr>
            <a:lvl3pPr>
              <a:buBlip>
                <a:blip r:embed="rId17"/>
              </a:buBlip>
            </a:lvl3pPr>
            <a:lvl4pPr>
              <a:buBlip>
                <a:blip r:embed="rId17"/>
              </a:buBlip>
            </a:lvl4pPr>
            <a:lvl5pPr>
              <a:buBlip>
                <a:blip r:embed="rId17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473200" y="355600"/>
            <a:ext cx="214376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21936" y="13122415"/>
            <a:ext cx="368504" cy="38707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spcBef>
                <a:spcPts val="0"/>
              </a:spcBef>
              <a:defRPr sz="1800" b="1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127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90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254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317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381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444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5080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5715000" marR="0" indent="-635000" algn="l" defTabSz="82550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30000"/>
        <a:buFontTx/>
        <a:buBlip>
          <a:blip r:embed="rId17"/>
        </a:buBlip>
        <a:tabLst/>
        <a:defRPr sz="5000" b="0" i="0" u="none" strike="noStrike" cap="none" spc="0" baseline="0">
          <a:solidFill>
            <a:srgbClr val="FFFFFF"/>
          </a:solidFill>
          <a:effectLst>
            <a:outerShdw blurRad="50800" dist="381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EmoJour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EmoJourn</a:t>
            </a:r>
          </a:p>
        </p:txBody>
      </p:sp>
      <p:sp>
        <p:nvSpPr>
          <p:cNvPr id="138" name="Learning in the Open - Case study of a noob and what not to do.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Learning in the Open - Case study of a noob and what not to do.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Methodolo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Methodologies</a:t>
            </a:r>
          </a:p>
        </p:txBody>
      </p:sp>
      <p:pic>
        <p:nvPicPr>
          <p:cNvPr id="165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19" y="5743306"/>
            <a:ext cx="8610601" cy="2501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772" y="7960665"/>
            <a:ext cx="8178801" cy="405130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st Driven Development"/>
          <p:cNvSpPr txBox="1"/>
          <p:nvPr/>
        </p:nvSpPr>
        <p:spPr>
          <a:xfrm>
            <a:off x="1263315" y="4487454"/>
            <a:ext cx="6900546" cy="84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Test Driven Development</a:t>
            </a:r>
          </a:p>
        </p:txBody>
      </p:sp>
      <p:sp>
        <p:nvSpPr>
          <p:cNvPr id="168" name="Where do you go when the agents start to fail… and they will!"/>
          <p:cNvSpPr txBox="1"/>
          <p:nvPr/>
        </p:nvSpPr>
        <p:spPr>
          <a:xfrm>
            <a:off x="163670" y="8780202"/>
            <a:ext cx="12482323" cy="622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35000" indent="-635000">
              <a:buSzPct val="75000"/>
              <a:buChar char="-"/>
              <a:defRPr sz="3500"/>
            </a:lvl1pPr>
          </a:lstStyle>
          <a:p>
            <a:r>
              <a:t>Where do you go when the agents start to fail… and they will!</a:t>
            </a:r>
          </a:p>
        </p:txBody>
      </p:sp>
      <p:sp>
        <p:nvSpPr>
          <p:cNvPr id="169" name="Where do you begin?"/>
          <p:cNvSpPr txBox="1"/>
          <p:nvPr/>
        </p:nvSpPr>
        <p:spPr>
          <a:xfrm>
            <a:off x="163670" y="9354732"/>
            <a:ext cx="4841812" cy="622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35000" indent="-635000">
              <a:buSzPct val="75000"/>
              <a:buChar char="-"/>
              <a:defRPr sz="3500"/>
            </a:lvl1pPr>
          </a:lstStyle>
          <a:p>
            <a:r>
              <a:t>Where do you begin?</a:t>
            </a:r>
          </a:p>
        </p:txBody>
      </p:sp>
      <p:sp>
        <p:nvSpPr>
          <p:cNvPr id="170" name="How difficult is it to get from agent to completion"/>
          <p:cNvSpPr txBox="1"/>
          <p:nvPr/>
        </p:nvSpPr>
        <p:spPr>
          <a:xfrm>
            <a:off x="163670" y="9937303"/>
            <a:ext cx="10019793" cy="62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35000" indent="-635000">
              <a:buSzPct val="75000"/>
              <a:buChar char="-"/>
              <a:defRPr sz="3500"/>
            </a:lvl1pPr>
          </a:lstStyle>
          <a:p>
            <a:r>
              <a:t>How difficult is it to get from agent to completion</a:t>
            </a:r>
          </a:p>
        </p:txBody>
      </p:sp>
      <p:sp>
        <p:nvSpPr>
          <p:cNvPr id="171" name="How do you scale these agents into the world"/>
          <p:cNvSpPr txBox="1"/>
          <p:nvPr/>
        </p:nvSpPr>
        <p:spPr>
          <a:xfrm>
            <a:off x="12987740" y="4598991"/>
            <a:ext cx="9501950" cy="622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635000" indent="-635000">
              <a:buSzPct val="75000"/>
              <a:buChar char="-"/>
              <a:defRPr sz="3500"/>
            </a:lvl1pPr>
          </a:lstStyle>
          <a:p>
            <a:r>
              <a:t>How do you scale these agents into the world</a:t>
            </a:r>
          </a:p>
        </p:txBody>
      </p:sp>
      <p:sp>
        <p:nvSpPr>
          <p:cNvPr id="172" name="How do you support multiple users and multiple sets of agents"/>
          <p:cNvSpPr txBox="1"/>
          <p:nvPr/>
        </p:nvSpPr>
        <p:spPr>
          <a:xfrm>
            <a:off x="12974953" y="5384385"/>
            <a:ext cx="9036299" cy="1155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635000" indent="-635000">
              <a:buSzPct val="75000"/>
              <a:buChar char="-"/>
              <a:defRPr sz="3500"/>
            </a:lvl1pPr>
          </a:lstStyle>
          <a:p>
            <a:r>
              <a:t>How do you support multiple users and multiple sets of agents</a:t>
            </a:r>
          </a:p>
        </p:txBody>
      </p:sp>
      <p:sp>
        <p:nvSpPr>
          <p:cNvPr id="173" name="Deployment Considerations"/>
          <p:cNvSpPr txBox="1"/>
          <p:nvPr/>
        </p:nvSpPr>
        <p:spPr>
          <a:xfrm>
            <a:off x="13906490" y="3271864"/>
            <a:ext cx="7664451" cy="845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Deployment Considerations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</a:t>
            </a:r>
          </a:p>
        </p:txBody>
      </p:sp>
      <p:sp>
        <p:nvSpPr>
          <p:cNvPr id="176" name="Challenge 1: Governanc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2750" indent="-412750" defTabSz="536575">
              <a:spcBef>
                <a:spcPts val="3300"/>
              </a:spcBef>
              <a:buBlip>
                <a:blip r:embed="rId2"/>
              </a:buBlip>
              <a:defRPr sz="3250">
                <a:effectLst>
                  <a:outerShdw blurRad="33020" dist="24765" dir="5400000" rotWithShape="0">
                    <a:srgbClr val="000000"/>
                  </a:outerShdw>
                </a:effectLst>
              </a:defRPr>
            </a:pPr>
            <a:r>
              <a:t>Challenge 1: Governance</a:t>
            </a:r>
          </a:p>
          <a:p>
            <a:pPr marL="825500" lvl="1" indent="-412750" defTabSz="536575">
              <a:spcBef>
                <a:spcPts val="3300"/>
              </a:spcBef>
              <a:buBlip>
                <a:blip r:embed="rId2"/>
              </a:buBlip>
              <a:defRPr sz="3250">
                <a:effectLst>
                  <a:outerShdw blurRad="33020" dist="24765" dir="5400000" rotWithShape="0">
                    <a:srgbClr val="000000"/>
                  </a:outerShdw>
                </a:effectLst>
              </a:defRPr>
            </a:pPr>
            <a:r>
              <a:t>I have learned that governance is one of the most critical aspects of agentic development</a:t>
            </a:r>
          </a:p>
          <a:p>
            <a:pPr marL="825500" lvl="1" indent="-412750" defTabSz="536575">
              <a:spcBef>
                <a:spcPts val="3300"/>
              </a:spcBef>
              <a:buBlip>
                <a:blip r:embed="rId2"/>
              </a:buBlip>
              <a:defRPr sz="3250">
                <a:effectLst>
                  <a:outerShdw blurRad="33020" dist="24765" dir="5400000" rotWithShape="0">
                    <a:srgbClr val="000000"/>
                  </a:outerShdw>
                </a:effectLst>
              </a:defRPr>
            </a:pPr>
            <a:r>
              <a:t>Agents like to break the rules, access files outside of the project</a:t>
            </a:r>
          </a:p>
          <a:p>
            <a:pPr marL="825500" lvl="1" indent="-412750" defTabSz="536575">
              <a:spcBef>
                <a:spcPts val="3300"/>
              </a:spcBef>
              <a:buBlip>
                <a:blip r:embed="rId2"/>
              </a:buBlip>
              <a:defRPr sz="3250">
                <a:effectLst>
                  <a:outerShdw blurRad="33020" dist="24765" dir="5400000" rotWithShape="0">
                    <a:srgbClr val="000000"/>
                  </a:outerShdw>
                </a:effectLst>
              </a:defRPr>
            </a:pPr>
            <a:r>
              <a:t>Observability, Observability, Observability</a:t>
            </a:r>
          </a:p>
          <a:p>
            <a:pPr marL="1238250" lvl="2" indent="-412750" defTabSz="536575">
              <a:spcBef>
                <a:spcPts val="3300"/>
              </a:spcBef>
              <a:buBlip>
                <a:blip r:embed="rId2"/>
              </a:buBlip>
              <a:defRPr sz="3250">
                <a:effectLst>
                  <a:outerShdw blurRad="33020" dist="24765" dir="5400000" rotWithShape="0">
                    <a:srgbClr val="000000"/>
                  </a:outerShdw>
                </a:effectLst>
              </a:defRPr>
            </a:pPr>
            <a:r>
              <a:t>DataDog</a:t>
            </a:r>
          </a:p>
          <a:p>
            <a:pPr marL="1238250" lvl="2" indent="-412750" defTabSz="536575">
              <a:spcBef>
                <a:spcPts val="3300"/>
              </a:spcBef>
              <a:buBlip>
                <a:blip r:embed="rId2"/>
              </a:buBlip>
              <a:defRPr sz="3250">
                <a:effectLst>
                  <a:outerShdw blurRad="33020" dist="24765" dir="5400000" rotWithShape="0">
                    <a:srgbClr val="000000"/>
                  </a:outerShdw>
                </a:effectLst>
              </a:defRPr>
            </a:pPr>
            <a:r>
              <a:t>Fluentd</a:t>
            </a:r>
          </a:p>
          <a:p>
            <a:pPr marL="1238250" lvl="2" indent="-412750" defTabSz="536575">
              <a:spcBef>
                <a:spcPts val="3300"/>
              </a:spcBef>
              <a:buBlip>
                <a:blip r:embed="rId2"/>
              </a:buBlip>
              <a:defRPr sz="3250">
                <a:effectLst>
                  <a:outerShdw blurRad="33020" dist="24765" dir="5400000" rotWithShape="0">
                    <a:srgbClr val="000000"/>
                  </a:outerShdw>
                </a:effectLst>
              </a:defRPr>
            </a:pPr>
            <a:r>
              <a:t>LangSmith</a:t>
            </a:r>
          </a:p>
          <a:p>
            <a:pPr marL="825500" lvl="1" indent="-412750" defTabSz="536575">
              <a:spcBef>
                <a:spcPts val="3300"/>
              </a:spcBef>
              <a:buBlip>
                <a:blip r:embed="rId2"/>
              </a:buBlip>
              <a:defRPr sz="3250">
                <a:effectLst>
                  <a:outerShdw blurRad="33020" dist="24765" dir="5400000" rotWithShape="0">
                    <a:srgbClr val="000000"/>
                  </a:outerShdw>
                </a:effectLst>
              </a:defRPr>
            </a:pPr>
            <a:r>
              <a:t>Process and Disk Isolation</a:t>
            </a:r>
          </a:p>
          <a:p>
            <a:pPr marL="825500" lvl="1" indent="-412750" defTabSz="536575">
              <a:spcBef>
                <a:spcPts val="3300"/>
              </a:spcBef>
              <a:buBlip>
                <a:blip r:embed="rId2"/>
              </a:buBlip>
              <a:defRPr sz="3250">
                <a:effectLst>
                  <a:outerShdw blurRad="33020" dist="24765" dir="5400000" rotWithShape="0">
                    <a:srgbClr val="000000"/>
                  </a:outerShdw>
                </a:effectLst>
              </a:defRPr>
            </a:pPr>
            <a:r>
              <a:t>Tooling - The agents will use every tool they can to outsmart your rules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</a:t>
            </a:r>
          </a:p>
        </p:txBody>
      </p:sp>
      <p:sp>
        <p:nvSpPr>
          <p:cNvPr id="179" name="Challenge 2: Context and Rul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28650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Challenge 2: Context and Rules</a:t>
            </a:r>
          </a:p>
          <a:p>
            <a:pPr marL="1257300" lvl="1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Even the best laid plans are laid to waste by agents, they will eventually ignore every rule you give them.</a:t>
            </a:r>
          </a:p>
          <a:p>
            <a:pPr marL="1257300" lvl="1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When the agents compact the conversation to fit the API data into api sized chunks, they will lose context, rules and design requirements</a:t>
            </a:r>
          </a:p>
          <a:p>
            <a:pPr marL="1257300" lvl="1" indent="-628650" defTabSz="817244">
              <a:spcBef>
                <a:spcPts val="5000"/>
              </a:spcBef>
              <a:buBlip>
                <a:blip r:embed="rId2"/>
              </a:buBlip>
              <a:defRPr sz="4950">
                <a:effectLst>
                  <a:outerShdw blurRad="50292" dist="37719" dir="5400000" rotWithShape="0">
                    <a:srgbClr val="000000"/>
                  </a:outerShdw>
                </a:effectLst>
              </a:defRPr>
            </a:pPr>
            <a:r>
              <a:t>Regardless of instructions, they will eventually stop using subagents and you will be back to single agents - not actually a bad thing for claudecode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hallen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</a:t>
            </a:r>
          </a:p>
        </p:txBody>
      </p:sp>
      <p:sp>
        <p:nvSpPr>
          <p:cNvPr id="182" name="Challenge 3: Design Constrain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6900" indent="-596900" defTabSz="775969">
              <a:spcBef>
                <a:spcPts val="4700"/>
              </a:spcBef>
              <a:buBlip>
                <a:blip r:embed="rId2"/>
              </a:buBlip>
              <a:defRPr sz="4700"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Challenge 3: Design Constraints</a:t>
            </a:r>
          </a:p>
          <a:p>
            <a:pPr marL="1193800" lvl="1" indent="-596900" defTabSz="775969">
              <a:spcBef>
                <a:spcPts val="4700"/>
              </a:spcBef>
              <a:buBlip>
                <a:blip r:embed="rId2"/>
              </a:buBlip>
              <a:defRPr sz="4700"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The agents will eventually lose enough context that they will start duplicating work, and implementations</a:t>
            </a:r>
          </a:p>
          <a:p>
            <a:pPr marL="1193800" lvl="1" indent="-596900" defTabSz="775969">
              <a:spcBef>
                <a:spcPts val="4700"/>
              </a:spcBef>
              <a:buBlip>
                <a:blip r:embed="rId2"/>
              </a:buBlip>
              <a:defRPr sz="4700"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Even instructions like “Use TDD always” are not enough, The agents may end up mocking your entire service implementations in production to “pass” the tests.</a:t>
            </a:r>
          </a:p>
          <a:p>
            <a:pPr marL="1193800" lvl="1" indent="-596900" defTabSz="775969">
              <a:spcBef>
                <a:spcPts val="4700"/>
              </a:spcBef>
              <a:buBlip>
                <a:blip r:embed="rId2"/>
              </a:buBlip>
              <a:defRPr sz="4700">
                <a:effectLst>
                  <a:outerShdw blurRad="47752" dist="35814" dir="5400000" rotWithShape="0">
                    <a:srgbClr val="000000"/>
                  </a:outerShdw>
                </a:effectLst>
              </a:defRPr>
            </a:pPr>
            <a:r>
              <a:t>Be explicit: Tell them the frameworks to use, what methodologies and most importantly explain the why…. Treat them like the exceptional children they are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at to do bett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to do better</a:t>
            </a:r>
          </a:p>
        </p:txBody>
      </p:sp>
      <p:sp>
        <p:nvSpPr>
          <p:cNvPr id="185" name="Planning…"/>
          <p:cNvSpPr txBox="1">
            <a:spLocks noGrp="1"/>
          </p:cNvSpPr>
          <p:nvPr>
            <p:ph type="body" idx="1"/>
          </p:nvPr>
        </p:nvSpPr>
        <p:spPr>
          <a:xfrm>
            <a:off x="1473200" y="3898900"/>
            <a:ext cx="21437600" cy="9091196"/>
          </a:xfrm>
          <a:prstGeom prst="rect">
            <a:avLst/>
          </a:prstGeom>
        </p:spPr>
        <p:txBody>
          <a:bodyPr/>
          <a:lstStyle/>
          <a:p>
            <a:pPr marL="292100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Planning</a:t>
            </a:r>
          </a:p>
          <a:p>
            <a:pPr marL="584200" lvl="1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Break up very complex tasks into multiple phases and user stories - use SCRUM to limit the size of the “ask” and therefore limit the issues with lost context on long running tasks.</a:t>
            </a:r>
          </a:p>
          <a:p>
            <a:pPr marL="584200" lvl="1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Utilize architectures that work well with agentic development</a:t>
            </a:r>
          </a:p>
          <a:p>
            <a:pPr marL="876300" lvl="2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GitHub trees</a:t>
            </a:r>
          </a:p>
          <a:p>
            <a:pPr marL="876300" lvl="2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Vertical slice / Horizontal Layers</a:t>
            </a:r>
          </a:p>
          <a:p>
            <a:pPr marL="584200" lvl="1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Regression Management - Implement regression analysis and provide feedback to the agents when they go off script and forget to follow the rules.</a:t>
            </a:r>
          </a:p>
          <a:p>
            <a:pPr marL="584200" lvl="1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Design and Project Management - Implement agents to analyze and maintain the forward progress of the project, given he specific design criteria.</a:t>
            </a:r>
          </a:p>
          <a:p>
            <a:pPr marL="292100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Architecture</a:t>
            </a:r>
          </a:p>
          <a:p>
            <a:pPr marL="584200" lvl="1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Use real agents - not claudecode/windsurf/cursor.  Real agents in a running process can be scaled and deployed into modern architecture</a:t>
            </a:r>
          </a:p>
          <a:p>
            <a:pPr marL="584200" lvl="1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Containerize each agent, limit tooling and enforce governance will use of pre-commit hooks and custom tooling</a:t>
            </a:r>
          </a:p>
          <a:p>
            <a:pPr marL="584200" lvl="1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Implement observability for the agents - Automate agent feedback</a:t>
            </a:r>
          </a:p>
          <a:p>
            <a:pPr marL="292100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Costs and Speed</a:t>
            </a:r>
          </a:p>
          <a:p>
            <a:pPr marL="584200" lvl="1" indent="-292100" defTabSz="379729">
              <a:spcBef>
                <a:spcPts val="2300"/>
              </a:spcBef>
              <a:buBlip>
                <a:blip r:embed="rId2"/>
              </a:buBlip>
              <a:defRPr sz="2300">
                <a:effectLst>
                  <a:outerShdw blurRad="23368" dist="17526" dir="5400000" rotWithShape="0">
                    <a:srgbClr val="000000"/>
                  </a:outerShdw>
                </a:effectLst>
              </a:defRPr>
            </a:pPr>
            <a:r>
              <a:t>If you can afford it, develop your own local models, running in hardware.  Use plugins and custom code to interface with them using AI-UX and other standards to provide a claudecode like interface.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A/B Testing - Real Ag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A/B Testing - Real Agents</a:t>
            </a:r>
          </a:p>
        </p:txBody>
      </p:sp>
      <p:pic>
        <p:nvPicPr>
          <p:cNvPr id="188" name="image.png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19" y="4239172"/>
            <a:ext cx="9555715" cy="73712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2.png" descr="imag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679" y="4193906"/>
            <a:ext cx="9859110" cy="7461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/B Testing - Real Ag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A/B Testing - Real Agents</a:t>
            </a:r>
          </a:p>
        </p:txBody>
      </p:sp>
      <p:pic>
        <p:nvPicPr>
          <p:cNvPr id="192" name="image3.png" descr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27" y="4208359"/>
            <a:ext cx="9549363" cy="71376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image4.png" descr="imag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584" y="3962104"/>
            <a:ext cx="9296225" cy="7630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mojour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Emojourn</a:t>
            </a:r>
          </a:p>
        </p:txBody>
      </p:sp>
      <p:sp>
        <p:nvSpPr>
          <p:cNvPr id="141" name="AI Powered Mental Wellness Through Personalized Journal Analysi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AI Powered Mental Wellness Through Personalized Journal Analysis</a:t>
            </a:r>
          </a:p>
          <a:p>
            <a:pPr>
              <a:buBlip>
                <a:blip r:embed="rId2"/>
              </a:buBlip>
            </a:pPr>
            <a:r>
              <a:t>Mental Health Challenges</a:t>
            </a:r>
          </a:p>
          <a:p>
            <a:pPr lvl="1">
              <a:buBlip>
                <a:blip r:embed="rId2"/>
              </a:buBlip>
            </a:pPr>
            <a:r>
              <a:t>1 in 5 adults experience mental health issues yearly</a:t>
            </a:r>
          </a:p>
          <a:p>
            <a:pPr lvl="1">
              <a:buBlip>
                <a:blip r:embed="rId2"/>
              </a:buBlip>
            </a:pPr>
            <a:r>
              <a:t>Limited access to professional support - for whatever reason</a:t>
            </a:r>
          </a:p>
          <a:p>
            <a:pPr lvl="1">
              <a:buBlip>
                <a:blip r:embed="rId2"/>
              </a:buBlip>
            </a:pPr>
            <a:r>
              <a:t>High cost or therapy</a:t>
            </a:r>
          </a:p>
          <a:p>
            <a:pPr lvl="1">
              <a:buBlip>
                <a:blip r:embed="rId2"/>
              </a:buBlip>
            </a:pPr>
            <a:r>
              <a:t>Stigma surrounding mental health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he Software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Software Solution</a:t>
            </a:r>
          </a:p>
        </p:txBody>
      </p:sp>
      <p:sp>
        <p:nvSpPr>
          <p:cNvPr id="144" name="Key Feature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9750" indent="-539750" defTabSz="701675">
              <a:spcBef>
                <a:spcPts val="4300"/>
              </a:spcBef>
              <a:buBlip>
                <a:blip r:embed="rId2"/>
              </a:buBlip>
              <a:defRPr sz="4250">
                <a:effectLst>
                  <a:outerShdw blurRad="43180" dist="32385" dir="5400000" rotWithShape="0">
                    <a:srgbClr val="000000"/>
                  </a:outerShdw>
                </a:effectLst>
              </a:defRPr>
            </a:pPr>
            <a:r>
              <a:t>Key Features</a:t>
            </a:r>
          </a:p>
          <a:p>
            <a:pPr marL="1079500" lvl="1" indent="-539750" defTabSz="701675">
              <a:spcBef>
                <a:spcPts val="4300"/>
              </a:spcBef>
              <a:buBlip>
                <a:blip r:embed="rId2"/>
              </a:buBlip>
              <a:defRPr sz="4250">
                <a:effectLst>
                  <a:outerShdw blurRad="43180" dist="32385" dir="5400000" rotWithShape="0">
                    <a:srgbClr val="000000"/>
                  </a:outerShdw>
                </a:effectLst>
              </a:defRPr>
            </a:pPr>
            <a:r>
              <a:t>Secure Journaling</a:t>
            </a:r>
          </a:p>
          <a:p>
            <a:pPr marL="1079500" lvl="1" indent="-539750" defTabSz="701675">
              <a:spcBef>
                <a:spcPts val="4300"/>
              </a:spcBef>
              <a:buBlip>
                <a:blip r:embed="rId2"/>
              </a:buBlip>
              <a:defRPr sz="4250">
                <a:effectLst>
                  <a:outerShdw blurRad="43180" dist="32385" dir="5400000" rotWithShape="0">
                    <a:srgbClr val="000000"/>
                  </a:outerShdw>
                </a:effectLst>
              </a:defRPr>
            </a:pPr>
            <a:r>
              <a:t>6 Specialize AI Agents</a:t>
            </a:r>
          </a:p>
          <a:p>
            <a:pPr marL="1079500" lvl="1" indent="-539750" defTabSz="701675">
              <a:spcBef>
                <a:spcPts val="4300"/>
              </a:spcBef>
              <a:buBlip>
                <a:blip r:embed="rId2"/>
              </a:buBlip>
              <a:defRPr sz="4250">
                <a:effectLst>
                  <a:outerShdw blurRad="43180" dist="32385" dir="5400000" rotWithShape="0">
                    <a:srgbClr val="000000"/>
                  </a:outerShdw>
                </a:effectLst>
              </a:defRPr>
            </a:pPr>
            <a:r>
              <a:t>Movie Character Personas</a:t>
            </a:r>
          </a:p>
          <a:p>
            <a:pPr marL="1079500" lvl="1" indent="-539750" defTabSz="701675">
              <a:spcBef>
                <a:spcPts val="4300"/>
              </a:spcBef>
              <a:buBlip>
                <a:blip r:embed="rId2"/>
              </a:buBlip>
              <a:defRPr sz="4250">
                <a:effectLst>
                  <a:outerShdw blurRad="43180" dist="32385" dir="5400000" rotWithShape="0">
                    <a:srgbClr val="000000"/>
                  </a:outerShdw>
                </a:effectLst>
              </a:defRPr>
            </a:pPr>
            <a:r>
              <a:t>Personalized Metal Health Insights</a:t>
            </a:r>
          </a:p>
          <a:p>
            <a:pPr marL="1079500" lvl="1" indent="-539750" defTabSz="701675">
              <a:spcBef>
                <a:spcPts val="4300"/>
              </a:spcBef>
              <a:buBlip>
                <a:blip r:embed="rId2"/>
              </a:buBlip>
              <a:defRPr sz="4250">
                <a:effectLst>
                  <a:outerShdw blurRad="43180" dist="32385" dir="5400000" rotWithShape="0">
                    <a:srgbClr val="000000"/>
                  </a:outerShdw>
                </a:effectLst>
              </a:defRPr>
            </a:pPr>
            <a:r>
              <a:t>Progress Tracking</a:t>
            </a:r>
          </a:p>
          <a:p>
            <a:pPr marL="1079500" lvl="1" indent="-539750" defTabSz="701675">
              <a:spcBef>
                <a:spcPts val="4300"/>
              </a:spcBef>
              <a:buBlip>
                <a:blip r:embed="rId2"/>
              </a:buBlip>
              <a:defRPr sz="4250">
                <a:effectLst>
                  <a:outerShdw blurRad="43180" dist="32385" dir="5400000" rotWithShape="0">
                    <a:srgbClr val="000000"/>
                  </a:outerShdw>
                </a:effectLst>
              </a:defRPr>
            </a:pPr>
            <a:r>
              <a:t>End to End Encryption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eet the Ag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Meet the Agents</a:t>
            </a:r>
          </a:p>
        </p:txBody>
      </p:sp>
      <p:sp>
        <p:nvSpPr>
          <p:cNvPr id="147" name="Yoda: Deep Empathy and Emotional Valida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Yoda: Deep Empathy and Emotional Validation</a:t>
            </a:r>
          </a:p>
          <a:p>
            <a:pPr>
              <a:buBlip>
                <a:blip r:embed="rId2"/>
              </a:buBlip>
            </a:pPr>
            <a:r>
              <a:t>Dr. Strange: Cognitive Behavioral therapist</a:t>
            </a:r>
          </a:p>
          <a:p>
            <a:pPr>
              <a:buBlip>
                <a:blip r:embed="rId2"/>
              </a:buBlip>
            </a:pPr>
            <a:r>
              <a:t>Morpheus: Acceptance and Commitment Therapy</a:t>
            </a:r>
          </a:p>
          <a:p>
            <a:pPr>
              <a:buBlip>
                <a:blip r:embed="rId2"/>
              </a:buBlip>
            </a:pPr>
            <a:r>
              <a:t>Tony Stark: Habit formation and behavior coach</a:t>
            </a:r>
          </a:p>
          <a:p>
            <a:pPr>
              <a:buBlip>
                <a:blip r:embed="rId2"/>
              </a:buBlip>
            </a:pPr>
            <a:r>
              <a:t>Picard: Goal setting and achievement therapist</a:t>
            </a:r>
          </a:p>
          <a:p>
            <a:pPr>
              <a:buBlip>
                <a:blip r:embed="rId2"/>
              </a:buBlip>
            </a:pPr>
            <a:r>
              <a:t>The Architect: Orchestrates and Synthesizes insights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Screenshot 2025-07-01 at 1.42.50 PM.png" descr="Screenshot 2025-07-01 at 1.42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796" y="4883893"/>
            <a:ext cx="17828147" cy="5729544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Agent Flow Diagram"/>
          <p:cNvSpPr txBox="1">
            <a:spLocks noGrp="1"/>
          </p:cNvSpPr>
          <p:nvPr>
            <p:ph type="title"/>
          </p:nvPr>
        </p:nvSpPr>
        <p:spPr>
          <a:xfrm>
            <a:off x="2432193" y="355600"/>
            <a:ext cx="21437601" cy="3429001"/>
          </a:xfrm>
          <a:prstGeom prst="rect">
            <a:avLst/>
          </a:prstGeom>
        </p:spPr>
        <p:txBody>
          <a:bodyPr/>
          <a:lstStyle/>
          <a:p>
            <a:r>
              <a:t>Agent Flow Diagram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High Level Architectu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 Level Architecture</a:t>
            </a:r>
          </a:p>
        </p:txBody>
      </p:sp>
      <p:pic>
        <p:nvPicPr>
          <p:cNvPr id="153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50" y="4553632"/>
            <a:ext cx="11468101" cy="797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chnology Stack"/>
          <p:cNvSpPr txBox="1">
            <a:spLocks noGrp="1"/>
          </p:cNvSpPr>
          <p:nvPr>
            <p:ph type="title"/>
          </p:nvPr>
        </p:nvSpPr>
        <p:spPr>
          <a:xfrm>
            <a:off x="1473200" y="74295"/>
            <a:ext cx="21437600" cy="3429001"/>
          </a:xfrm>
          <a:prstGeom prst="rect">
            <a:avLst/>
          </a:prstGeom>
        </p:spPr>
        <p:txBody>
          <a:bodyPr/>
          <a:lstStyle/>
          <a:p>
            <a:r>
              <a:t>Technology Stack</a:t>
            </a:r>
          </a:p>
        </p:txBody>
      </p:sp>
      <p:sp>
        <p:nvSpPr>
          <p:cNvPr id="156" name="Frontend…"/>
          <p:cNvSpPr txBox="1">
            <a:spLocks noGrp="1"/>
          </p:cNvSpPr>
          <p:nvPr>
            <p:ph type="body" idx="1"/>
          </p:nvPr>
        </p:nvSpPr>
        <p:spPr>
          <a:xfrm>
            <a:off x="1554614" y="2773681"/>
            <a:ext cx="21274772" cy="9915630"/>
          </a:xfrm>
          <a:prstGeom prst="rect">
            <a:avLst/>
          </a:prstGeom>
        </p:spPr>
        <p:txBody>
          <a:bodyPr/>
          <a:lstStyle/>
          <a:p>
            <a:pPr marL="298450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Frontend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Framework: React Native + Expo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State Management: React Context + Hooks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Navigation: React Navigation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Testing: Jest + React Native Testing Libraries</a:t>
            </a:r>
          </a:p>
          <a:p>
            <a:pPr marL="298450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Backend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Framework: FastAPI (Python)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AI/LLM: LangChain + OpenAI GPT-4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Authentication: JWT Tokens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API: RESTful + Websocket</a:t>
            </a:r>
          </a:p>
          <a:p>
            <a:pPr marL="298450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Infrastructure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Containerization: Docker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Message Queue: RabbitMQ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Databases: Postgres, Redis, Weaviate</a:t>
            </a:r>
          </a:p>
          <a:p>
            <a:pPr marL="596900" lvl="1" indent="-298450" defTabSz="387984">
              <a:spcBef>
                <a:spcPts val="2300"/>
              </a:spcBef>
              <a:buBlip>
                <a:blip r:embed="rId2"/>
              </a:buBlip>
              <a:defRPr sz="2350">
                <a:effectLst>
                  <a:outerShdw blurRad="23876" dist="17907" dir="5400000" rotWithShape="0">
                    <a:srgbClr val="000000"/>
                  </a:outerShdw>
                </a:effectLst>
              </a:defRPr>
            </a:pPr>
            <a:r>
              <a:t>Deployment: Docker Compose -&gt; Kubernetes (planned)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ackend - Deeper 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Backend - Deeper View</a:t>
            </a:r>
          </a:p>
        </p:txBody>
      </p:sp>
      <p:pic>
        <p:nvPicPr>
          <p:cNvPr id="159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38" y="3632775"/>
            <a:ext cx="9037401" cy="8986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Data Flow and Processing"/>
          <p:cNvSpPr txBox="1">
            <a:spLocks noGrp="1"/>
          </p:cNvSpPr>
          <p:nvPr>
            <p:ph type="title"/>
          </p:nvPr>
        </p:nvSpPr>
        <p:spPr>
          <a:xfrm>
            <a:off x="1204681" y="-53571"/>
            <a:ext cx="21437601" cy="3429001"/>
          </a:xfrm>
          <a:prstGeom prst="rect">
            <a:avLst/>
          </a:prstGeom>
        </p:spPr>
        <p:txBody>
          <a:bodyPr/>
          <a:lstStyle/>
          <a:p>
            <a:r>
              <a:t>Data Flow and Processing</a:t>
            </a:r>
          </a:p>
        </p:txBody>
      </p:sp>
      <p:pic>
        <p:nvPicPr>
          <p:cNvPr id="162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899" y="2895600"/>
            <a:ext cx="19634201" cy="1005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1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1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50800" dist="38100" dir="5400000" rotWithShape="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Macintosh PowerPoint</Application>
  <PresentationFormat>Custom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Helvetica Neue</vt:lpstr>
      <vt:lpstr>Helvetica Neue Light</vt:lpstr>
      <vt:lpstr>Industrial</vt:lpstr>
      <vt:lpstr>EmoJourn</vt:lpstr>
      <vt:lpstr>Emojourn</vt:lpstr>
      <vt:lpstr>The Software Solution</vt:lpstr>
      <vt:lpstr>Meet the Agents</vt:lpstr>
      <vt:lpstr>Agent Flow Diagram</vt:lpstr>
      <vt:lpstr>High Level Architecture</vt:lpstr>
      <vt:lpstr>Technology Stack</vt:lpstr>
      <vt:lpstr>Backend - Deeper View</vt:lpstr>
      <vt:lpstr>Data Flow and Processing</vt:lpstr>
      <vt:lpstr>Methodologies</vt:lpstr>
      <vt:lpstr>Challenges</vt:lpstr>
      <vt:lpstr>Challenges</vt:lpstr>
      <vt:lpstr>Challenges</vt:lpstr>
      <vt:lpstr>What to do better</vt:lpstr>
      <vt:lpstr>A/B Testing - Real Agents</vt:lpstr>
      <vt:lpstr>A/B Testing - Real Agents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Colin McNamara</cp:lastModifiedBy>
  <cp:revision>1</cp:revision>
  <dcterms:modified xsi:type="dcterms:W3CDTF">2025-07-01T19:38:05Z</dcterms:modified>
</cp:coreProperties>
</file>