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howGuides="1">
      <p:cViewPr>
        <p:scale>
          <a:sx n="98" d="100"/>
          <a:sy n="98" d="100"/>
        </p:scale>
        <p:origin x="1278" y="-15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157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161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07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008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072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890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645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809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50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2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944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9644-517C-4CCE-9F71-192BA5207CDA}" type="datetimeFigureOut">
              <a:rPr lang="en-MY" smtClean="0"/>
              <a:t>05/12/2022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8905A-0BCF-4436-BC3B-A365D9A2897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284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47664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b="1" dirty="0">
                <a:latin typeface="Bahnschrift" panose="020B0502040204020203" pitchFamily="34" charset="0"/>
              </a:rPr>
              <a:t>TAKLIMAT PENSIJILAN SEMULA ISO 37001: 2016</a:t>
            </a:r>
          </a:p>
          <a:p>
            <a:pPr algn="ctr"/>
            <a:r>
              <a:rPr lang="en-MY" sz="1600" b="1" dirty="0">
                <a:latin typeface="Bahnschrift" panose="020B0502040204020203" pitchFamily="34" charset="0"/>
              </a:rPr>
              <a:t>SISTEM PENGURUSAN ANTIRASUAH (SPAR) MITI TAHUN 2023</a:t>
            </a:r>
          </a:p>
          <a:p>
            <a:pPr algn="ctr"/>
            <a:r>
              <a:rPr lang="en-MY" sz="1600" b="1" i="1" dirty="0">
                <a:solidFill>
                  <a:schemeClr val="tx2">
                    <a:lumMod val="75000"/>
                  </a:schemeClr>
                </a:solidFill>
                <a:latin typeface="Albertus Extra Bold" pitchFamily="34" charset="0"/>
              </a:rPr>
              <a:t>“MITI </a:t>
            </a:r>
            <a:r>
              <a:rPr lang="en-MY" sz="1600" b="1" i="1" dirty="0" err="1">
                <a:solidFill>
                  <a:schemeClr val="tx2">
                    <a:lumMod val="75000"/>
                  </a:schemeClr>
                </a:solidFill>
                <a:latin typeface="Albertus Extra Bold" pitchFamily="34" charset="0"/>
              </a:rPr>
              <a:t>Bebas</a:t>
            </a:r>
            <a:r>
              <a:rPr lang="en-MY" sz="1600" b="1" i="1" dirty="0">
                <a:solidFill>
                  <a:schemeClr val="tx2">
                    <a:lumMod val="75000"/>
                  </a:schemeClr>
                </a:solidFill>
                <a:latin typeface="Albertus Extra Bold" pitchFamily="34" charset="0"/>
              </a:rPr>
              <a:t> </a:t>
            </a:r>
            <a:r>
              <a:rPr lang="en-MY" sz="1600" b="1" i="1" dirty="0" err="1">
                <a:solidFill>
                  <a:schemeClr val="tx2">
                    <a:lumMod val="75000"/>
                  </a:schemeClr>
                </a:solidFill>
                <a:latin typeface="Albertus Extra Bold" pitchFamily="34" charset="0"/>
              </a:rPr>
              <a:t>Rasuah</a:t>
            </a:r>
            <a:r>
              <a:rPr lang="en-MY" sz="1600" b="1" i="1" dirty="0">
                <a:solidFill>
                  <a:schemeClr val="tx2">
                    <a:lumMod val="75000"/>
                  </a:schemeClr>
                </a:solidFill>
                <a:latin typeface="Albertus Extra Bold" pitchFamily="34" charset="0"/>
              </a:rPr>
              <a:t>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0322"/>
              </p:ext>
            </p:extLst>
          </p:nvPr>
        </p:nvGraphicFramePr>
        <p:xfrm>
          <a:off x="1428859" y="2713504"/>
          <a:ext cx="4304397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en-MY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17 </a:t>
                      </a:r>
                      <a:r>
                        <a:rPr lang="en-MY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Januari</a:t>
                      </a:r>
                      <a:r>
                        <a:rPr lang="en-MY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 2023 , Tuesday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200" b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Bilik</a:t>
                      </a:r>
                      <a:r>
                        <a:rPr lang="en-MY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Bahnschrift SemiBold" panose="020B0502040204020203" pitchFamily="34" charset="0"/>
                        </a:rPr>
                        <a:t> Seminar, Menara MITI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5240"/>
            <a:ext cx="1268760" cy="126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60268"/>
              </p:ext>
            </p:extLst>
          </p:nvPr>
        </p:nvGraphicFramePr>
        <p:xfrm>
          <a:off x="260648" y="3467537"/>
          <a:ext cx="6480720" cy="313592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400" b="1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Waktu</a:t>
                      </a: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Agenda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46091"/>
                  </a:ext>
                </a:extLst>
              </a:tr>
              <a:tr h="282940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</a:rPr>
                        <a:t>08.15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</a:rPr>
                        <a:t> – 09.00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 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</a:rPr>
                        <a:t>Pendaftaran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</a:rPr>
                        <a:t> dan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</a:rPr>
                        <a:t>Sarapan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</a:rPr>
                        <a:t>Pagi</a:t>
                      </a:r>
                      <a:endParaRPr lang="en-MY" sz="115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09.00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– 09.05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Bacaan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Doa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09.05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– 09.15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  <a:p>
                      <a:pPr lvl="0" algn="l">
                        <a:spcAft>
                          <a:spcPts val="0"/>
                        </a:spcAft>
                      </a:pP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Taklimat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Pentadbiran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oleh Urus Setia SPAR MITI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595125"/>
                  </a:ext>
                </a:extLst>
              </a:tr>
              <a:tr h="312792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09.15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– 10.30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Taklimat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ISO 37001:2016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Sistem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Pengurusan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Antirasuah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(SPAR) MITI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4129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10.30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– 11.00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150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Minum</a:t>
                      </a:r>
                      <a:r>
                        <a:rPr lang="en-MY" sz="115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MY" sz="1150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Pagi</a:t>
                      </a:r>
                      <a:r>
                        <a:rPr lang="en-MY" sz="115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MY" sz="1150" dirty="0"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11.00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</a:rPr>
                        <a:t>pg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– 12.30 t/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hari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Familiarisasi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Pelan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Pengurusan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Risiko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Rasuah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(PPRRM) MITI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417"/>
                  </a:ext>
                </a:extLst>
              </a:tr>
              <a:tr h="299749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12.30 t/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hari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– 2.00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ptg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Makan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Tengah Hari dan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Rehat</a:t>
                      </a:r>
                      <a:endParaRPr lang="en-MY" sz="115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2.00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ptg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– 4.00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ptg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Persediaan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Audit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Dalaman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dan Audit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Pensijilan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Semula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SPAR MITI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8072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4.00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ptg</a:t>
                      </a:r>
                      <a:r>
                        <a:rPr lang="en-MY" sz="1150" b="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– 4.30 </a:t>
                      </a:r>
                      <a:r>
                        <a:rPr lang="en-MY" sz="1150" b="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ptg</a:t>
                      </a:r>
                      <a:endParaRPr lang="en-MY" sz="1150" b="0" dirty="0">
                        <a:effectLst/>
                        <a:latin typeface="Bahnschrift" panose="020B0502040204020203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Penutup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dan Majlis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Penyampaian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MY" sz="1150" dirty="0" err="1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Sijil</a:t>
                      </a:r>
                      <a:r>
                        <a:rPr lang="en-MY" sz="1150" dirty="0">
                          <a:effectLst/>
                          <a:latin typeface="Bahnschrift" panose="020B0502040204020203" pitchFamily="34" charset="0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77695"/>
                  </a:ext>
                </a:extLst>
              </a:tr>
            </a:tbl>
          </a:graphicData>
        </a:graphic>
      </p:graphicFrame>
      <p:pic>
        <p:nvPicPr>
          <p:cNvPr id="9" name="image2.gif">
            <a:extLst>
              <a:ext uri="{FF2B5EF4-FFF2-40B4-BE49-F238E27FC236}">
                <a16:creationId xmlns:a16="http://schemas.microsoft.com/office/drawing/2014/main" id="{84C2D688-AD4E-DB2D-D877-E0569FE5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49" y="169073"/>
            <a:ext cx="828092" cy="63634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32">
            <a:extLst>
              <a:ext uri="{FF2B5EF4-FFF2-40B4-BE49-F238E27FC236}">
                <a16:creationId xmlns:a16="http://schemas.microsoft.com/office/drawing/2014/main" id="{4C39BA7B-00BB-2083-8FFB-BF1E16E155A3}"/>
              </a:ext>
            </a:extLst>
          </p:cNvPr>
          <p:cNvSpPr/>
          <p:nvPr/>
        </p:nvSpPr>
        <p:spPr>
          <a:xfrm>
            <a:off x="1866893" y="893975"/>
            <a:ext cx="31242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400" b="1">
                <a:solidFill>
                  <a:srgbClr val="BFBFBF"/>
                </a:solidFill>
              </a:defRPr>
            </a:lvl1pPr>
          </a:lstStyle>
          <a:p>
            <a:r>
              <a:rPr lang="en-MY" sz="800" dirty="0">
                <a:solidFill>
                  <a:schemeClr val="tx1"/>
                </a:solidFill>
              </a:rPr>
              <a:t>KEMENTERIAN </a:t>
            </a:r>
          </a:p>
          <a:p>
            <a:r>
              <a:rPr lang="en-MY" sz="800" dirty="0">
                <a:solidFill>
                  <a:schemeClr val="tx1"/>
                </a:solidFill>
              </a:rPr>
              <a:t>PERDAGANGAN ANTARABANGSA DAN INDUSTRI</a:t>
            </a:r>
            <a:endParaRPr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5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150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Albertus Extra Bold</vt:lpstr>
      <vt:lpstr>Arial</vt:lpstr>
      <vt:lpstr>Bahnschrift</vt:lpstr>
      <vt:lpstr>Bahnschrift SemiBold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Lenovo-User</dc:creator>
  <cp:lastModifiedBy>Anis Safwan Binti Ramli</cp:lastModifiedBy>
  <cp:revision>97</cp:revision>
  <cp:lastPrinted>2022-12-02T02:16:11Z</cp:lastPrinted>
  <dcterms:created xsi:type="dcterms:W3CDTF">2019-03-05T00:25:35Z</dcterms:created>
  <dcterms:modified xsi:type="dcterms:W3CDTF">2022-12-05T05:43:21Z</dcterms:modified>
</cp:coreProperties>
</file>