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F75-D15F-FBE3-8634-4B0C124BA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6030-19AB-0BC9-013F-DFFAA393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A891-CC4A-2E8B-A017-463F868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A7D2-E131-32F8-86E1-7A05D99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E1F2-6494-3C11-247A-0AEC0783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08BF-8F7D-7DF9-5C0B-D4E19E8F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F05F-B1E8-3E5F-F5B2-2CBEB699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B512-221E-653A-2F06-B0F5D62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3B62-5220-E011-B775-DC96FDDA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BAC2-A4C8-2608-6D2F-4261A79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3DE71-F5BB-96E2-6025-8DAA3269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A64CF-EF21-909B-2D1D-E2FF6D4A6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1B66-4186-D985-2490-2F7BD8DB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BD8F-0D1C-4A46-58A9-B64B2FBB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DBB7-25C8-F4DD-E867-C7AF05C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DE90-A3AC-D7AE-616B-E1C5AC62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F772-F7AB-EF60-B69A-7D1083B3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7474-1F3E-4F52-C011-B753D0A1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42C3-8BC8-34B8-4E9D-4EA1E001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6A69-49AD-F47F-6404-E56E1F0D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AF73-873E-1547-4975-636F757B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24CF-1EE5-BD22-D5C4-52B53183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C8FA-AE23-CEA4-2850-68F9E54B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1C09-B464-FB22-29E9-543A8887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6AD1-1E3D-E9CB-5FE7-6E813E81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899A-2750-F958-33BA-DE5F2F7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1E26-7281-31E2-F41E-D078FD5E1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8C6E-7EB3-CE51-4E87-FD862551B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AD7A-3FF5-286A-880F-1C5C0DE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DB4FA-5F86-B205-F152-4E1F673D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7C377-A258-ACDB-77EF-620BE074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FB1B-4F51-BA82-7060-C94F0D1A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2CEF-35CE-0529-C5BC-C57F6C62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01B6F-4043-4AF4-3721-EC74B378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D80DC-446F-7C07-8487-C6A776A5D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7CE1-A3D5-B8E1-EAD6-E608F72C0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4C506-E11E-142A-A024-689EB848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AF0C8-7550-59BD-55AF-89E1FC6A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EB3C4-619C-EB6C-D950-FB442896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1B63-1357-053B-C781-4886363C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564D6-8604-266B-A5CA-72135DFB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ADF7-4043-4A5B-7EF8-AC08176A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209EE-AB57-2502-B883-54477C7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9CA3E-1CA1-5260-3981-2A75289C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4FEC8-3563-9B4D-1964-03FB78EA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AECC3-C432-F1E3-CE75-1C6AD2A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F9EE-79AD-6F85-0404-3987F1E1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73A7-3A42-6B81-E8F1-8E48C768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050BD-FB53-6A8A-41CB-72AD4AD7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8259E-DF9C-9869-9C3A-E20577A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A8A9-4AC4-5F48-AEA5-066D118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6E40-591C-A721-84A8-F121184C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DAFE-8F83-3FD6-109E-534B4F66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FBAB-A811-23F4-B800-BA5675E1D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68421-5898-C814-DCF1-C8E235DE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164E2-2BA7-7FDD-1063-520113D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E913-4046-9F17-F023-C284D92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8A14-6501-DF12-CD38-B92608C9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D6DBC-B9A1-B01F-BE1D-C6165AB9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E45AF-A263-38CC-5080-10B942E5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1CD-DFD4-8C26-32D2-C4569A7BC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5397A-D105-3445-81B9-89F6726C9FDC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59B1-E7D4-FA9E-021E-ECEAC5638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7FF5-A0AD-FEC7-BD61-B28F2252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9F077-4AEE-E649-A9D6-8DBE225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1229-0A06-F4F1-00B7-2FDC6B57B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Disparities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0465-3CC9-E617-12F2-B5FE9B269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2024/10/11</a:t>
            </a:r>
          </a:p>
        </p:txBody>
      </p:sp>
    </p:spTree>
    <p:extLst>
      <p:ext uri="{BB962C8B-B14F-4D97-AF65-F5344CB8AC3E}">
        <p14:creationId xmlns:p14="http://schemas.microsoft.com/office/powerpoint/2010/main" val="308961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DA5EC-447F-68CD-1C98-CFC71547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00E2-3E58-49B0-899E-AF26FA5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2454-FDA1-F043-563C-CC8493CE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associations between Race/Ethnicity and Other Variables</a:t>
            </a:r>
          </a:p>
          <a:p>
            <a:r>
              <a:rPr lang="en-US" dirty="0"/>
              <a:t>Explore PNCAREWK</a:t>
            </a:r>
          </a:p>
          <a:p>
            <a:pPr lvl="1"/>
            <a:r>
              <a:rPr lang="en-US" dirty="0"/>
              <a:t>Construct a </a:t>
            </a:r>
            <a:r>
              <a:rPr lang="en-US" dirty="0" err="1"/>
              <a:t>prenatal_care</a:t>
            </a:r>
            <a:r>
              <a:rPr lang="en-US" dirty="0"/>
              <a:t> variable as PNCAREWK&lt;=10</a:t>
            </a:r>
          </a:p>
          <a:p>
            <a:pPr lvl="1"/>
            <a:r>
              <a:rPr lang="en-US" dirty="0"/>
              <a:t>Association between </a:t>
            </a:r>
            <a:r>
              <a:rPr lang="en-US" dirty="0" err="1"/>
              <a:t>prenatal_care</a:t>
            </a:r>
            <a:r>
              <a:rPr lang="en-US" dirty="0"/>
              <a:t> and Race/Ethnicity</a:t>
            </a:r>
          </a:p>
          <a:p>
            <a:r>
              <a:rPr lang="en-US" dirty="0"/>
              <a:t>Explore BFEEDWKS</a:t>
            </a:r>
          </a:p>
          <a:p>
            <a:pPr lvl="1"/>
            <a:r>
              <a:rPr lang="en-US" dirty="0"/>
              <a:t>Construct breastfeeding variable as any versus none</a:t>
            </a:r>
          </a:p>
          <a:p>
            <a:pPr lvl="1"/>
            <a:r>
              <a:rPr lang="en-US" dirty="0"/>
              <a:t>Association between breastfeeding and Race/Ethnicity</a:t>
            </a:r>
          </a:p>
          <a:p>
            <a:pPr lvl="1"/>
            <a:r>
              <a:rPr lang="en-US" dirty="0"/>
              <a:t>Association between breastfeeding and </a:t>
            </a:r>
            <a:r>
              <a:rPr lang="en-US" dirty="0" err="1"/>
              <a:t>prenatal_care</a:t>
            </a:r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7E1E5-10C9-58AB-9C62-A242C9AB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9ED0-5ADB-6DEE-AA7F-424EF311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9FA8-2ACA-0A50-B097-DC01F72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DAG with available variables in data</a:t>
            </a:r>
          </a:p>
          <a:p>
            <a:r>
              <a:rPr lang="en-US" dirty="0"/>
              <a:t>Construct IP Weights for </a:t>
            </a:r>
            <a:r>
              <a:rPr lang="en-US" dirty="0" err="1"/>
              <a:t>prenatal_care</a:t>
            </a:r>
            <a:endParaRPr lang="en-US" dirty="0"/>
          </a:p>
          <a:p>
            <a:pPr lvl="1"/>
            <a:r>
              <a:rPr lang="en-US" dirty="0"/>
              <a:t>PS Overlap Plot</a:t>
            </a:r>
          </a:p>
          <a:p>
            <a:pPr lvl="1"/>
            <a:r>
              <a:rPr lang="en-US" dirty="0"/>
              <a:t>Weight Summary</a:t>
            </a:r>
          </a:p>
          <a:p>
            <a:r>
              <a:rPr lang="en-US" dirty="0"/>
              <a:t>Estimate Overall Association between Race/Ethnicity and BF</a:t>
            </a:r>
          </a:p>
          <a:p>
            <a:r>
              <a:rPr lang="en-US" dirty="0"/>
              <a:t>Estimate CDM if everyone started PNC &lt;10 weeks</a:t>
            </a:r>
          </a:p>
          <a:p>
            <a:endParaRPr lang="en-US" dirty="0"/>
          </a:p>
          <a:p>
            <a:r>
              <a:rPr lang="en-US" dirty="0"/>
              <a:t>Bootstrap for Variance Estimation</a:t>
            </a:r>
          </a:p>
          <a:p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0308-6F49-D245-A721-BCDD79841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A87B-44B0-FA25-BFA8-E72D03FA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Part 3, Bootstrap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E32D-057F-64C6-A3E4-810F8576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# resample clusters from </a:t>
            </a:r>
            <a:r>
              <a:rPr lang="en-US" dirty="0" err="1"/>
              <a:t>nsfg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clusters &lt;- </a:t>
            </a:r>
            <a:r>
              <a:rPr lang="en-US" dirty="0" err="1"/>
              <a:t>as.numeric</a:t>
            </a:r>
            <a:r>
              <a:rPr lang="en-US" dirty="0"/>
              <a:t>(names(table(</a:t>
            </a:r>
            <a:r>
              <a:rPr lang="en-US" dirty="0" err="1"/>
              <a:t>nsfg$SECU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  index &lt;- sample(1:length(clusters), length(clusters), replace=TRUE)</a:t>
            </a:r>
          </a:p>
          <a:p>
            <a:pPr marL="0" indent="0">
              <a:buNone/>
            </a:pPr>
            <a:r>
              <a:rPr lang="en-US" dirty="0"/>
              <a:t>  bb &lt;- table(clusters[index])</a:t>
            </a:r>
          </a:p>
          <a:p>
            <a:pPr marL="0" indent="0">
              <a:buNone/>
            </a:pPr>
            <a:r>
              <a:rPr lang="en-US" dirty="0"/>
              <a:t>  boot &lt;- NULL</a:t>
            </a:r>
          </a:p>
          <a:p>
            <a:pPr marL="0" indent="0">
              <a:buNone/>
            </a:pPr>
            <a:r>
              <a:rPr lang="en-US" dirty="0"/>
              <a:t>  for(counter in 1:max(bb)){</a:t>
            </a:r>
          </a:p>
          <a:p>
            <a:pPr marL="0" indent="0">
              <a:buNone/>
            </a:pPr>
            <a:r>
              <a:rPr lang="en-US" dirty="0"/>
              <a:t>    cc &lt;- </a:t>
            </a:r>
            <a:r>
              <a:rPr lang="en-US" dirty="0" err="1"/>
              <a:t>nsfg</a:t>
            </a:r>
            <a:r>
              <a:rPr lang="en-US" dirty="0"/>
              <a:t>[</a:t>
            </a:r>
            <a:r>
              <a:rPr lang="en-US" dirty="0" err="1"/>
              <a:t>nsfg$SECU</a:t>
            </a:r>
            <a:r>
              <a:rPr lang="en-US" dirty="0"/>
              <a:t> %in% names(bb[bb %in% c(</a:t>
            </a:r>
            <a:r>
              <a:rPr lang="en-US" dirty="0" err="1"/>
              <a:t>counter:max</a:t>
            </a:r>
            <a:r>
              <a:rPr lang="en-US" dirty="0"/>
              <a:t>(bb))]),]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cc$bSECU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(paste0(</a:t>
            </a:r>
            <a:r>
              <a:rPr lang="en-US" dirty="0" err="1"/>
              <a:t>cc$SECU,counter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boot &lt;- </a:t>
            </a:r>
            <a:r>
              <a:rPr lang="en-US" dirty="0" err="1"/>
              <a:t>rbind</a:t>
            </a:r>
            <a:r>
              <a:rPr lang="en-US" dirty="0"/>
              <a:t>(boot, cc)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94A3D-28A6-465D-2C5B-D33267D4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6B4-645D-B31B-A56C-B1E2C3E0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B68-5ACE-BD56-D6CA-82549E8B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Organize and save all results to csv file</a:t>
            </a:r>
          </a:p>
          <a:p>
            <a:r>
              <a:rPr lang="en-US" dirty="0"/>
              <a:t>Write abstract describing methodology and interpreting results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3F28-1AFD-D06E-83E1-FD53801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Today: Two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2E01-D168-519D-E4ED-771484D2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1:</a:t>
            </a:r>
          </a:p>
          <a:p>
            <a:pPr lvl="1"/>
            <a:r>
              <a:rPr lang="en-US" dirty="0"/>
              <a:t>Simple Simulated Data</a:t>
            </a:r>
          </a:p>
          <a:p>
            <a:pPr lvl="1"/>
            <a:r>
              <a:rPr lang="en-US" dirty="0"/>
              <a:t>Goal: Estimate overall associations and CDM between X and Y</a:t>
            </a:r>
          </a:p>
          <a:p>
            <a:r>
              <a:rPr lang="en-US" dirty="0"/>
              <a:t>Project 2 (</a:t>
            </a:r>
            <a:r>
              <a:rPr lang="en-US" dirty="0">
                <a:solidFill>
                  <a:srgbClr val="FF0000"/>
                </a:solidFill>
              </a:rPr>
              <a:t>skip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NHEFS Data </a:t>
            </a:r>
          </a:p>
          <a:p>
            <a:r>
              <a:rPr lang="en-US" dirty="0"/>
              <a:t>Project 3: </a:t>
            </a:r>
          </a:p>
          <a:p>
            <a:pPr lvl="1"/>
            <a:r>
              <a:rPr lang="en-US" dirty="0"/>
              <a:t>NSFG Data</a:t>
            </a:r>
          </a:p>
          <a:p>
            <a:pPr lvl="1"/>
            <a:r>
              <a:rPr lang="en-US" dirty="0"/>
              <a:t>Goal: Estimate overall associations and CDM</a:t>
            </a:r>
          </a:p>
          <a:p>
            <a:pPr lvl="1"/>
            <a:r>
              <a:rPr lang="en-US" dirty="0"/>
              <a:t>Exposure: Race/Ethnicity</a:t>
            </a:r>
          </a:p>
          <a:p>
            <a:pPr lvl="1"/>
            <a:r>
              <a:rPr lang="en-US" dirty="0"/>
              <a:t>Outcome: Breastfeeding</a:t>
            </a:r>
          </a:p>
          <a:p>
            <a:pPr lvl="1"/>
            <a:r>
              <a:rPr lang="en-US" dirty="0"/>
              <a:t>Mediator: Prenatal Care</a:t>
            </a:r>
          </a:p>
        </p:txBody>
      </p:sp>
    </p:spTree>
    <p:extLst>
      <p:ext uri="{BB962C8B-B14F-4D97-AF65-F5344CB8AC3E}">
        <p14:creationId xmlns:p14="http://schemas.microsoft.com/office/powerpoint/2010/main" val="9548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2C9D7-A1FD-B900-9AC9-27B0F6CA8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18A0-F55B-45F1-E190-3DE0A97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8440-9299-632F-A0CE-F4FEA73B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project space</a:t>
            </a:r>
          </a:p>
          <a:p>
            <a:r>
              <a:rPr lang="en-US" dirty="0"/>
              <a:t>Create </a:t>
            </a:r>
            <a:r>
              <a:rPr lang="en-US" dirty="0" err="1"/>
              <a:t>data_man.R</a:t>
            </a:r>
            <a:r>
              <a:rPr lang="en-US" dirty="0"/>
              <a:t> file</a:t>
            </a:r>
          </a:p>
          <a:p>
            <a:r>
              <a:rPr lang="en-US" dirty="0"/>
              <a:t>Import and explore the raw data</a:t>
            </a:r>
          </a:p>
          <a:p>
            <a:r>
              <a:rPr lang="en-US" dirty="0"/>
              <a:t>Log-transform the confounder </a:t>
            </a:r>
            <a:r>
              <a:rPr lang="en-US" dirty="0">
                <a:sym typeface="Wingdings" pitchFamily="2" charset="2"/>
              </a:rPr>
              <a:t> output analytic data</a:t>
            </a:r>
          </a:p>
        </p:txBody>
      </p:sp>
    </p:spTree>
    <p:extLst>
      <p:ext uri="{BB962C8B-B14F-4D97-AF65-F5344CB8AC3E}">
        <p14:creationId xmlns:p14="http://schemas.microsoft.com/office/powerpoint/2010/main" val="15648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0D94-520C-DF27-444F-03072946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1BE2-AFE5-5895-B9E1-1664D53A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4B6B-852C-593F-3B97-07AC4385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main_analysis.R</a:t>
            </a:r>
            <a:endParaRPr lang="en-US" dirty="0"/>
          </a:p>
          <a:p>
            <a:r>
              <a:rPr lang="en-US" dirty="0"/>
              <a:t>Import analytic data and check</a:t>
            </a:r>
          </a:p>
          <a:p>
            <a:r>
              <a:rPr lang="en-US" dirty="0"/>
              <a:t>Fit an outcome model to data</a:t>
            </a:r>
          </a:p>
          <a:p>
            <a:r>
              <a:rPr lang="en-US" dirty="0"/>
              <a:t>Fit PS model for exposure </a:t>
            </a:r>
          </a:p>
          <a:p>
            <a:pPr lvl="1"/>
            <a:r>
              <a:rPr lang="en-US" dirty="0"/>
              <a:t>PS Overlap</a:t>
            </a:r>
          </a:p>
          <a:p>
            <a:r>
              <a:rPr lang="en-US" dirty="0"/>
              <a:t>Fit PS model for mediator</a:t>
            </a:r>
          </a:p>
          <a:p>
            <a:pPr lvl="1"/>
            <a:r>
              <a:rPr lang="en-US" dirty="0"/>
              <a:t>PS Overlap</a:t>
            </a:r>
          </a:p>
          <a:p>
            <a:r>
              <a:rPr lang="en-US" dirty="0"/>
              <a:t>Save Figures as .pdf and .</a:t>
            </a:r>
            <a:r>
              <a:rPr lang="en-US" dirty="0" err="1"/>
              <a:t>png</a:t>
            </a:r>
            <a:r>
              <a:rPr lang="en-US" dirty="0"/>
              <a:t> files</a:t>
            </a:r>
          </a:p>
          <a:p>
            <a:r>
              <a:rPr lang="en-US" dirty="0"/>
              <a:t>Construct IP weights and check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312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CD61-1BD9-41EF-C82E-5DB757AC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D42C-0CAD-FC51-28E3-D0F83F81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B791-158C-7A2A-ACF7-1B8A2CDD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overall association between x and y</a:t>
            </a:r>
          </a:p>
          <a:p>
            <a:pPr lvl="1"/>
            <a:r>
              <a:rPr lang="en-US" dirty="0"/>
              <a:t>Crude, conditionally adjusted, marginally adjusted</a:t>
            </a:r>
          </a:p>
          <a:p>
            <a:pPr lvl="1"/>
            <a:r>
              <a:rPr lang="en-US" dirty="0"/>
              <a:t>Implement bootstrap for marginally adjusted method</a:t>
            </a:r>
          </a:p>
          <a:p>
            <a:r>
              <a:rPr lang="en-US" dirty="0"/>
              <a:t>Estimate IP weighted association between x and y</a:t>
            </a:r>
          </a:p>
          <a:p>
            <a:pPr lvl="1"/>
            <a:r>
              <a:rPr lang="en-US" dirty="0"/>
              <a:t>Compute SE with HC3 Sandwich Variance and bootstrap</a:t>
            </a:r>
          </a:p>
          <a:p>
            <a:r>
              <a:rPr lang="en-US" dirty="0"/>
              <a:t>Estimate CDM with IP Weighting</a:t>
            </a:r>
          </a:p>
          <a:p>
            <a:pPr lvl="1"/>
            <a:r>
              <a:rPr lang="en-US" dirty="0"/>
              <a:t>Compute SE with HC3 Sandwich Variance and bootstrap</a:t>
            </a:r>
          </a:p>
          <a:p>
            <a:r>
              <a:rPr lang="en-US" dirty="0"/>
              <a:t>Estimate CDM with </a:t>
            </a:r>
            <a:r>
              <a:rPr lang="en-US" dirty="0">
                <a:solidFill>
                  <a:srgbClr val="FF0000"/>
                </a:solidFill>
              </a:rPr>
              <a:t>Structural Transformation</a:t>
            </a:r>
          </a:p>
          <a:p>
            <a:pPr lvl="1"/>
            <a:r>
              <a:rPr lang="en-US" dirty="0"/>
              <a:t>Compute SE with bootstrap</a:t>
            </a:r>
          </a:p>
        </p:txBody>
      </p:sp>
    </p:spTree>
    <p:extLst>
      <p:ext uri="{BB962C8B-B14F-4D97-AF65-F5344CB8AC3E}">
        <p14:creationId xmlns:p14="http://schemas.microsoft.com/office/powerpoint/2010/main" val="28199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E9413-74D2-26E8-3E2A-C552873A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9BC6-6CC6-B197-8CB5-23A5AC2C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56CA-A86D-1B99-4596-6DD398BB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and save all results to csv file</a:t>
            </a:r>
          </a:p>
          <a:p>
            <a:r>
              <a:rPr lang="en-US" dirty="0"/>
              <a:t>Write abstract describing methodology and 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39406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3E8C-81E2-D7F8-CA66-B684672A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E714-65D4-D836-21DA-013509BC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CAB57-0310-1258-632E-041DC8BD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22A-6B4B-D751-D188-F6DA9115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3F35-99A3-ED29-C6A9-AC42A5CF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project space</a:t>
            </a:r>
          </a:p>
          <a:p>
            <a:r>
              <a:rPr lang="en-US" dirty="0"/>
              <a:t>Import and explore the </a:t>
            </a:r>
            <a:r>
              <a:rPr lang="en-US" dirty="0" err="1"/>
              <a:t>nsfg_analytic_nm.csv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Construct survey design object:</a:t>
            </a:r>
          </a:p>
          <a:p>
            <a:pPr marL="1371600" lvl="3" indent="0">
              <a:buNone/>
            </a:pPr>
            <a:r>
              <a:rPr lang="en-US" dirty="0" err="1"/>
              <a:t>nsfg_design</a:t>
            </a:r>
            <a:r>
              <a:rPr lang="en-US" dirty="0"/>
              <a:t> &lt;- </a:t>
            </a:r>
          </a:p>
          <a:p>
            <a:pPr marL="1371600" lvl="3" indent="0">
              <a:buNone/>
            </a:pPr>
            <a:r>
              <a:rPr lang="en-US" dirty="0"/>
              <a:t>  </a:t>
            </a:r>
            <a:r>
              <a:rPr lang="en-US" dirty="0" err="1"/>
              <a:t>svydesign</a:t>
            </a:r>
            <a:r>
              <a:rPr lang="en-US" dirty="0"/>
              <a:t>(</a:t>
            </a:r>
          </a:p>
          <a:p>
            <a:pPr marL="1371600" lvl="3" indent="0">
              <a:buNone/>
            </a:pPr>
            <a:r>
              <a:rPr lang="en-US" dirty="0"/>
              <a:t>    id = ~ SECU,</a:t>
            </a:r>
          </a:p>
          <a:p>
            <a:pPr marL="1371600" lvl="3" indent="0">
              <a:buNone/>
            </a:pPr>
            <a:r>
              <a:rPr lang="en-US" dirty="0"/>
              <a:t>    strata = ~ SEST,</a:t>
            </a:r>
          </a:p>
          <a:p>
            <a:pPr marL="1371600" lvl="3" indent="0">
              <a:buNone/>
            </a:pPr>
            <a:r>
              <a:rPr lang="en-US" dirty="0"/>
              <a:t>    data = </a:t>
            </a:r>
            <a:r>
              <a:rPr lang="en-US" dirty="0" err="1"/>
              <a:t>nsfg</a:t>
            </a:r>
            <a:r>
              <a:rPr lang="en-US" dirty="0"/>
              <a:t>,</a:t>
            </a:r>
          </a:p>
          <a:p>
            <a:pPr marL="1371600" lvl="3" indent="0">
              <a:buNone/>
            </a:pPr>
            <a:r>
              <a:rPr lang="en-US" dirty="0"/>
              <a:t>    weights = ~ WGTQ1Q16,</a:t>
            </a:r>
          </a:p>
          <a:p>
            <a:pPr marL="1371600" lvl="3" indent="0">
              <a:buNone/>
            </a:pPr>
            <a:r>
              <a:rPr lang="en-US" dirty="0"/>
              <a:t>    nest = TRUE </a:t>
            </a:r>
          </a:p>
          <a:p>
            <a:pPr marL="1371600" lvl="3" indent="0">
              <a:buNone/>
            </a:pPr>
            <a:r>
              <a:rPr lang="en-US" dirty="0"/>
              <a:t>  )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1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9C394-D6AB-4094-4C3A-3F19D1BE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E396-CF46-2A1A-BACB-20105878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EBCB-F775-9C99-121C-DD7B301E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project space</a:t>
            </a:r>
          </a:p>
          <a:p>
            <a:r>
              <a:rPr lang="en-US" dirty="0"/>
              <a:t>Import and explore the </a:t>
            </a:r>
            <a:r>
              <a:rPr lang="en-US" dirty="0" err="1"/>
              <a:t>nsfg_analytic_nm.csv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Construct survey design object:</a:t>
            </a:r>
          </a:p>
          <a:p>
            <a:pPr marL="1371600" lvl="3" indent="0">
              <a:buNone/>
            </a:pPr>
            <a:r>
              <a:rPr lang="en-US" dirty="0" err="1"/>
              <a:t>nsfg_design</a:t>
            </a:r>
            <a:r>
              <a:rPr lang="en-US" dirty="0"/>
              <a:t> &lt;- </a:t>
            </a:r>
          </a:p>
          <a:p>
            <a:pPr marL="1371600" lvl="3" indent="0">
              <a:buNone/>
            </a:pPr>
            <a:r>
              <a:rPr lang="en-US" dirty="0"/>
              <a:t>  </a:t>
            </a:r>
            <a:r>
              <a:rPr lang="en-US" dirty="0" err="1"/>
              <a:t>svydesign</a:t>
            </a:r>
            <a:r>
              <a:rPr lang="en-US" dirty="0"/>
              <a:t>(</a:t>
            </a:r>
          </a:p>
          <a:p>
            <a:pPr marL="1371600" lvl="3" indent="0">
              <a:buNone/>
            </a:pPr>
            <a:r>
              <a:rPr lang="en-US" dirty="0"/>
              <a:t>    id = ~ SECU,</a:t>
            </a:r>
          </a:p>
          <a:p>
            <a:pPr marL="1371600" lvl="3" indent="0">
              <a:buNone/>
            </a:pPr>
            <a:r>
              <a:rPr lang="en-US" dirty="0"/>
              <a:t>    strata = ~ SEST,</a:t>
            </a:r>
          </a:p>
          <a:p>
            <a:pPr marL="1371600" lvl="3" indent="0">
              <a:buNone/>
            </a:pPr>
            <a:r>
              <a:rPr lang="en-US" dirty="0"/>
              <a:t>    data = </a:t>
            </a:r>
            <a:r>
              <a:rPr lang="en-US" dirty="0" err="1"/>
              <a:t>nsfg</a:t>
            </a:r>
            <a:r>
              <a:rPr lang="en-US" dirty="0"/>
              <a:t>,</a:t>
            </a:r>
          </a:p>
          <a:p>
            <a:pPr marL="1371600" lvl="3" indent="0">
              <a:buNone/>
            </a:pPr>
            <a:r>
              <a:rPr lang="en-US" dirty="0"/>
              <a:t>    weights = ~ WGTQ1Q16,</a:t>
            </a:r>
          </a:p>
          <a:p>
            <a:pPr marL="1371600" lvl="3" indent="0">
              <a:buNone/>
            </a:pPr>
            <a:r>
              <a:rPr lang="en-US" dirty="0"/>
              <a:t>    nest = TRUE </a:t>
            </a:r>
          </a:p>
          <a:p>
            <a:pPr marL="1371600" lvl="3" indent="0">
              <a:buNone/>
            </a:pPr>
            <a:r>
              <a:rPr lang="en-US" dirty="0"/>
              <a:t>  )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594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Health Disparities Workshop</vt:lpstr>
      <vt:lpstr>Overview for Today: Two Projects</vt:lpstr>
      <vt:lpstr>Project 1: Part 1</vt:lpstr>
      <vt:lpstr>Project 1: Part 2</vt:lpstr>
      <vt:lpstr>Project 1: Part 3</vt:lpstr>
      <vt:lpstr>Project 1: Part 4</vt:lpstr>
      <vt:lpstr>PowerPoint Presentation</vt:lpstr>
      <vt:lpstr>Project 3: Part 1</vt:lpstr>
      <vt:lpstr>Project 3: Part 1</vt:lpstr>
      <vt:lpstr>Project 3: Part 2</vt:lpstr>
      <vt:lpstr>Project 3: Part 3</vt:lpstr>
      <vt:lpstr>Project 3: Part 3, Bootstrap Code</vt:lpstr>
      <vt:lpstr>Project 3: Part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Naimi, Ashley</dc:creator>
  <cp:lastModifiedBy>Naimi, Ashley</cp:lastModifiedBy>
  <cp:revision>11</cp:revision>
  <dcterms:created xsi:type="dcterms:W3CDTF">2024-10-11T09:16:31Z</dcterms:created>
  <dcterms:modified xsi:type="dcterms:W3CDTF">2024-10-11T10:32:29Z</dcterms:modified>
</cp:coreProperties>
</file>