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5"/>
    <p:restoredTop sz="94719"/>
  </p:normalViewPr>
  <p:slideViewPr>
    <p:cSldViewPr snapToGrid="0">
      <p:cViewPr>
        <p:scale>
          <a:sx n="100" d="100"/>
          <a:sy n="100" d="100"/>
        </p:scale>
        <p:origin x="2064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0038-C049-9082-3D20-5A8DD42ED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2C34A-4EC2-1A3A-CAC2-E7A162559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B66AF-995C-03A9-FB85-CFB71FC5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3729-9D43-BA4C-91AA-B0B8D1BE6141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3CF27-46D1-F5B5-8A16-1E3F72D7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FB87C-F61C-F96E-48BE-0A56BD09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8927-6E67-884B-841E-4B3DE001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6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976B-6D8D-89C4-1A8A-E4D6526C9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EF165-EC9B-A3CB-B371-414F08DA5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B12C7-0D68-5128-8C65-8BED5CED2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3729-9D43-BA4C-91AA-B0B8D1BE6141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076E1-ABB3-6B03-13E8-E01E3A48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28B3A-3BBF-CF85-BF0F-63E6C8AC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8927-6E67-884B-841E-4B3DE001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6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0BB179-3D4E-7265-309B-C9562DDFB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7EAAF-83ED-2F09-BE5C-97BD04D42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8BB8F-080B-C01D-19D3-972DFB47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3729-9D43-BA4C-91AA-B0B8D1BE6141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0445E-7949-A2AD-D114-9F455F233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12442-95AB-1D42-531E-8B0CFC9EB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8927-6E67-884B-841E-4B3DE001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1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AA23-01CE-E914-A20E-B3C4A63CD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92195-3279-17F9-ADB9-B1A397A83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87000-5692-56D0-B65D-2A735FB1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3729-9D43-BA4C-91AA-B0B8D1BE6141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5C081-8954-8964-351B-5EABEDF8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79D87-811E-7EB2-64DA-3B3C619D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8927-6E67-884B-841E-4B3DE001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41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B3AB8-1E64-DBDB-45AB-9F66C0D4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0CEAC-ACC9-066F-8F6D-15B3763CB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2F51E-5B4E-9340-CEBC-72ECF50B9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3729-9D43-BA4C-91AA-B0B8D1BE6141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9B8F6-EDB6-2FA2-47BE-03C013A4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0DFAC-29F9-3DD5-21AD-CC4B9636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8927-6E67-884B-841E-4B3DE001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5A025-E787-D78F-E9AF-B04F8F4A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36754-CCE6-8B6E-5CD8-E8DFBE114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ED2E0-85F0-939E-E7C7-669180DCC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EF272-C4CC-50AE-343A-593C96EA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3729-9D43-BA4C-91AA-B0B8D1BE6141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C9988-5262-17CE-DF6E-09114576A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E6D7D-A18D-3140-FB3A-9128279B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8927-6E67-884B-841E-4B3DE001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6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7374E-CD44-53EF-F808-958E35654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AA3C2-15C5-339D-B9BE-AED033FBD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6B117-7434-3BA7-2F94-5EBD7E04C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477F3-1EDA-78D8-0E45-D2DDBD5DD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6A2D4D-EE41-C62F-6DD4-730952A8F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9470B0-20AA-8CDA-C1A3-CEA649C2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3729-9D43-BA4C-91AA-B0B8D1BE6141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B8C09-F90C-F2E2-3E7B-63039C35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ED0B6-E8DB-D969-5443-FDF05D6C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8927-6E67-884B-841E-4B3DE001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2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B7AB1-AE87-02AC-B582-76EA46B6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0A926-B08B-8C4B-E1C1-2C979D778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3729-9D43-BA4C-91AA-B0B8D1BE6141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74C78-3855-5291-E9A8-2C4BF098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81C29-E2D5-F4C1-F44C-CD04126CE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8927-6E67-884B-841E-4B3DE001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0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109307-4F16-A0C0-F91B-EEBC38E8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3729-9D43-BA4C-91AA-B0B8D1BE6141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7D2773-F6A1-7BF9-ABAD-4CD545A3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0E7D9-217E-B9F5-D027-C5D1F8EB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8927-6E67-884B-841E-4B3DE001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8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2BA4-AEAF-E187-CD97-D46C79167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77739-4066-0845-8653-4FA26DBBB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88DD4-67B1-A51C-2FF5-F344ADEDD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737E1-BA11-43EE-EBA0-B79D7259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3729-9D43-BA4C-91AA-B0B8D1BE6141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7E9DD-133F-8957-EFE7-6F109BC8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15D51-CB7F-CD04-6EE8-ABD41B65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8927-6E67-884B-841E-4B3DE001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5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6A5AD-059A-9773-B9D3-C688B914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160132-28A6-42A8-194A-9D1CF5A9F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F5987-F4E9-5305-FCB6-CCD30A794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A2F59-8F3C-525F-BF27-40F17710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3729-9D43-BA4C-91AA-B0B8D1BE6141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2E898-19E8-9AE9-3A58-AC52016D5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63B3B-8C32-33A3-993E-3C242AF2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8927-6E67-884B-841E-4B3DE001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6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1F2CDF-4837-F6F9-42C9-7A50E37F5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98210-4BDD-6986-2030-49927255A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75D4E-75E4-0876-F25C-AD93961A6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F3729-9D43-BA4C-91AA-B0B8D1BE6141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DBBF1-310E-27A3-FB90-80782B47A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1C35F-CE31-7BED-C85D-1BF400425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08927-6E67-884B-841E-4B3DE001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4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0AAD13D-357D-AEA1-AFAF-084B7592D208}"/>
              </a:ext>
            </a:extLst>
          </p:cNvPr>
          <p:cNvGrpSpPr/>
          <p:nvPr/>
        </p:nvGrpSpPr>
        <p:grpSpPr>
          <a:xfrm>
            <a:off x="196645" y="-2152077"/>
            <a:ext cx="11483603" cy="10356277"/>
            <a:chOff x="196645" y="-2152077"/>
            <a:chExt cx="11483603" cy="1035627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42A802-E5FF-640C-2862-BD2897DF4DC4}"/>
                </a:ext>
              </a:extLst>
            </p:cNvPr>
            <p:cNvSpPr/>
            <p:nvPr/>
          </p:nvSpPr>
          <p:spPr>
            <a:xfrm>
              <a:off x="196645" y="-2152077"/>
              <a:ext cx="11483603" cy="10356277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4FC1C3-8E79-B6BE-A15A-0AF8DBF957B2}"/>
                </a:ext>
              </a:extLst>
            </p:cNvPr>
            <p:cNvSpPr txBox="1"/>
            <p:nvPr/>
          </p:nvSpPr>
          <p:spPr>
            <a:xfrm>
              <a:off x="742746" y="2568147"/>
              <a:ext cx="450132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Garamond" panose="02020404030301010803" pitchFamily="18" charset="0"/>
                  <a:ea typeface="Helvetica Neue" panose="02000503000000020004" pitchFamily="2" charset="0"/>
                  <a:cs typeface="Angsana New" panose="02020603050405020304" pitchFamily="18" charset="-34"/>
                </a:rPr>
                <a:t>Economics:</a:t>
              </a:r>
            </a:p>
            <a:p>
              <a:r>
                <a:rPr lang="en-US" sz="3200" dirty="0">
                  <a:latin typeface="Garamond" panose="02020404030301010803" pitchFamily="18" charset="0"/>
                  <a:ea typeface="Helvetica Neue" panose="02000503000000020004" pitchFamily="2" charset="0"/>
                  <a:cs typeface="Angsana New" panose="02020603050405020304" pitchFamily="18" charset="-34"/>
                </a:rPr>
                <a:t>- Aspirin easy to produce</a:t>
              </a:r>
            </a:p>
            <a:p>
              <a:r>
                <a:rPr lang="en-US" sz="3200" dirty="0">
                  <a:latin typeface="Garamond" panose="02020404030301010803" pitchFamily="18" charset="0"/>
                  <a:ea typeface="Helvetica Neue" panose="02000503000000020004" pitchFamily="2" charset="0"/>
                  <a:cs typeface="Angsana New" panose="02020603050405020304" pitchFamily="18" charset="-34"/>
                </a:rPr>
                <a:t>- Affordable</a:t>
              </a:r>
            </a:p>
            <a:p>
              <a:r>
                <a:rPr lang="en-US" sz="3200" dirty="0">
                  <a:latin typeface="Garamond" panose="02020404030301010803" pitchFamily="18" charset="0"/>
                  <a:ea typeface="Helvetica Neue" panose="02000503000000020004" pitchFamily="2" charset="0"/>
                  <a:cs typeface="Angsana New" panose="02020603050405020304" pitchFamily="18" charset="-34"/>
                </a:rPr>
                <a:t>- Few/no complications</a:t>
              </a:r>
            </a:p>
            <a:p>
              <a:r>
                <a:rPr lang="en-US" sz="3200" dirty="0">
                  <a:latin typeface="Garamond" panose="02020404030301010803" pitchFamily="18" charset="0"/>
                  <a:ea typeface="Helvetica Neue" panose="02000503000000020004" pitchFamily="2" charset="0"/>
                  <a:cs typeface="Angsana New" panose="02020603050405020304" pitchFamily="18" charset="-34"/>
                </a:rPr>
                <a:t>- Few side effects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024C62-2E1D-B6FD-FE45-891706AC277F}"/>
                </a:ext>
              </a:extLst>
            </p:cNvPr>
            <p:cNvSpPr txBox="1"/>
            <p:nvPr/>
          </p:nvSpPr>
          <p:spPr>
            <a:xfrm>
              <a:off x="1452512" y="-271270"/>
              <a:ext cx="3865551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Garamond" panose="02020404030301010803" pitchFamily="18" charset="0"/>
                  <a:ea typeface="Helvetica Neue" panose="02000503000000020004" pitchFamily="2" charset="0"/>
                  <a:cs typeface="Angsana New" panose="02020603050405020304" pitchFamily="18" charset="-34"/>
                </a:rPr>
                <a:t>Study Design:</a:t>
              </a:r>
            </a:p>
            <a:p>
              <a:r>
                <a:rPr lang="en-US" sz="3200" dirty="0">
                  <a:latin typeface="Garamond" panose="02020404030301010803" pitchFamily="18" charset="0"/>
                  <a:ea typeface="Helvetica Neue" panose="02000503000000020004" pitchFamily="2" charset="0"/>
                  <a:cs typeface="Angsana New" panose="02020603050405020304" pitchFamily="18" charset="-34"/>
                </a:rPr>
                <a:t>- </a:t>
              </a:r>
              <a:r>
                <a:rPr lang="en-US" sz="3200" dirty="0">
                  <a:solidFill>
                    <a:srgbClr val="000000"/>
                  </a:solidFill>
                  <a:effectLst/>
                  <a:latin typeface="Garamond" panose="02020404030301010803" pitchFamily="18" charset="0"/>
                  <a:ea typeface="Helvetica Neue" panose="02000503000000020004" pitchFamily="2" charset="0"/>
                  <a:cs typeface="Angsana New" panose="02020603050405020304" pitchFamily="18" charset="-34"/>
                </a:rPr>
                <a:t>Emulated trial</a:t>
              </a:r>
            </a:p>
            <a:p>
              <a:r>
                <a:rPr lang="en-US" sz="3200" dirty="0">
                  <a:solidFill>
                    <a:srgbClr val="000000"/>
                  </a:solidFill>
                  <a:latin typeface="Garamond" panose="02020404030301010803" pitchFamily="18" charset="0"/>
                  <a:ea typeface="Helvetica Neue" panose="02000503000000020004" pitchFamily="2" charset="0"/>
                  <a:cs typeface="Angsana New" panose="02020603050405020304" pitchFamily="18" charset="-34"/>
                </a:rPr>
                <a:t>-</a:t>
              </a:r>
              <a:r>
                <a:rPr lang="en-US" sz="3200" dirty="0">
                  <a:solidFill>
                    <a:srgbClr val="000000"/>
                  </a:solidFill>
                  <a:effectLst/>
                  <a:latin typeface="Garamond" panose="02020404030301010803" pitchFamily="18" charset="0"/>
                  <a:ea typeface="Helvetica Neue" panose="02000503000000020004" pitchFamily="2" charset="0"/>
                  <a:cs typeface="Angsana New" panose="02020603050405020304" pitchFamily="18" charset="-34"/>
                </a:rPr>
                <a:t> Placebo-controlled</a:t>
              </a:r>
            </a:p>
            <a:p>
              <a:r>
                <a:rPr lang="en-US" sz="3200" dirty="0">
                  <a:solidFill>
                    <a:srgbClr val="000000"/>
                  </a:solidFill>
                  <a:latin typeface="Garamond" panose="02020404030301010803" pitchFamily="18" charset="0"/>
                  <a:ea typeface="Helvetica Neue" panose="02000503000000020004" pitchFamily="2" charset="0"/>
                  <a:cs typeface="Angsana New" panose="02020603050405020304" pitchFamily="18" charset="-34"/>
                </a:rPr>
                <a:t>- Observational cohort</a:t>
              </a:r>
            </a:p>
            <a:p>
              <a:r>
                <a:rPr lang="en-US" sz="3200" dirty="0">
                  <a:solidFill>
                    <a:srgbClr val="000000"/>
                  </a:solidFill>
                  <a:latin typeface="Garamond" panose="02020404030301010803" pitchFamily="18" charset="0"/>
                  <a:ea typeface="Helvetica Neue" panose="02000503000000020004" pitchFamily="2" charset="0"/>
                  <a:cs typeface="Angsana New" panose="02020603050405020304" pitchFamily="18" charset="-34"/>
                </a:rPr>
                <a:t>- Prospective</a:t>
              </a:r>
            </a:p>
            <a:p>
              <a:endParaRPr lang="en-US" sz="320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Helvetica Neue" panose="02000503000000020004" pitchFamily="2" charset="0"/>
                <a:cs typeface="Angsana New" panose="02020603050405020304" pitchFamily="18" charset="-34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3E2D357-8D85-AC7A-280D-3BE48F9E96DB}"/>
                </a:ext>
              </a:extLst>
            </p:cNvPr>
            <p:cNvSpPr txBox="1"/>
            <p:nvPr/>
          </p:nvSpPr>
          <p:spPr>
            <a:xfrm>
              <a:off x="4697970" y="-1867205"/>
              <a:ext cx="4814329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Garamond" panose="02020404030301010803" pitchFamily="18" charset="0"/>
                  <a:ea typeface="Helvetica Neue" panose="02000503000000020004" pitchFamily="2" charset="0"/>
                  <a:cs typeface="Angsana New" panose="02020603050405020304" pitchFamily="18" charset="-34"/>
                </a:rPr>
                <a:t>Causal Inference:</a:t>
              </a:r>
            </a:p>
            <a:p>
              <a:r>
                <a:rPr lang="en-US" sz="3200" dirty="0">
                  <a:latin typeface="Garamond" panose="02020404030301010803" pitchFamily="18" charset="0"/>
                  <a:ea typeface="Helvetica Neue" panose="02000503000000020004" pitchFamily="2" charset="0"/>
                  <a:cs typeface="Angsana New" panose="02020603050405020304" pitchFamily="18" charset="-34"/>
                </a:rPr>
                <a:t>- </a:t>
              </a:r>
              <a:r>
                <a:rPr lang="en-US" sz="3200" dirty="0">
                  <a:solidFill>
                    <a:srgbClr val="000000"/>
                  </a:solidFill>
                  <a:effectLst/>
                  <a:latin typeface="Garamond" panose="02020404030301010803" pitchFamily="18" charset="0"/>
                  <a:ea typeface="Helvetica Neue" panose="02000503000000020004" pitchFamily="2" charset="0"/>
                  <a:cs typeface="Angsana New" panose="02020603050405020304" pitchFamily="18" charset="-34"/>
                </a:rPr>
                <a:t>Parametric g formula</a:t>
              </a:r>
            </a:p>
            <a:p>
              <a:r>
                <a:rPr lang="en-US" sz="3200" dirty="0">
                  <a:solidFill>
                    <a:srgbClr val="000000"/>
                  </a:solidFill>
                  <a:latin typeface="Garamond" panose="02020404030301010803" pitchFamily="18" charset="0"/>
                  <a:ea typeface="Helvetica Neue" panose="02000503000000020004" pitchFamily="2" charset="0"/>
                  <a:cs typeface="Angsana New" panose="02020603050405020304" pitchFamily="18" charset="-34"/>
                </a:rPr>
                <a:t>- </a:t>
              </a:r>
              <a:r>
                <a:rPr lang="en-US" sz="3200" dirty="0">
                  <a:solidFill>
                    <a:srgbClr val="000000"/>
                  </a:solidFill>
                  <a:effectLst/>
                  <a:latin typeface="Garamond" panose="02020404030301010803" pitchFamily="18" charset="0"/>
                  <a:ea typeface="Helvetica Neue" panose="02000503000000020004" pitchFamily="2" charset="0"/>
                  <a:cs typeface="Angsana New" panose="02020603050405020304" pitchFamily="18" charset="-34"/>
                </a:rPr>
                <a:t>Prospective data </a:t>
              </a:r>
            </a:p>
            <a:p>
              <a:r>
                <a:rPr lang="en-US" sz="3200" dirty="0">
                  <a:solidFill>
                    <a:srgbClr val="000000"/>
                  </a:solidFill>
                  <a:effectLst/>
                  <a:latin typeface="Garamond" panose="02020404030301010803" pitchFamily="18" charset="0"/>
                  <a:ea typeface="Helvetica Neue" panose="02000503000000020004" pitchFamily="2" charset="0"/>
                  <a:cs typeface="Angsana New" panose="02020603050405020304" pitchFamily="18" charset="-34"/>
                </a:rPr>
                <a:t>- Rich covariate sets</a:t>
              </a:r>
            </a:p>
            <a:p>
              <a:r>
                <a:rPr lang="en-US" sz="3200" dirty="0">
                  <a:solidFill>
                    <a:srgbClr val="000000"/>
                  </a:solidFill>
                  <a:latin typeface="Garamond" panose="02020404030301010803" pitchFamily="18" charset="0"/>
                  <a:ea typeface="Helvetica Neue" panose="02000503000000020004" pitchFamily="2" charset="0"/>
                  <a:cs typeface="Angsana New" panose="02020603050405020304" pitchFamily="18" charset="-34"/>
                </a:rPr>
                <a:t>- High quality outcome data</a:t>
              </a:r>
              <a:endParaRPr lang="en-US" sz="320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Helvetica Neue" panose="02000503000000020004" pitchFamily="2" charset="0"/>
                <a:cs typeface="Angsana New" panose="02020603050405020304" pitchFamily="18" charset="-34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7D35C0-18ED-004F-4EE1-90B016F536D1}"/>
                </a:ext>
              </a:extLst>
            </p:cNvPr>
            <p:cNvSpPr txBox="1"/>
            <p:nvPr/>
          </p:nvSpPr>
          <p:spPr>
            <a:xfrm>
              <a:off x="4602721" y="3788692"/>
              <a:ext cx="3138616" cy="4031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Garamond" panose="02020404030301010803" pitchFamily="18" charset="0"/>
                  <a:ea typeface="Helvetica Neue" panose="02000503000000020004" pitchFamily="2" charset="0"/>
                  <a:cs typeface="Angsana New" panose="02020603050405020304" pitchFamily="18" charset="-34"/>
                </a:rPr>
                <a:t>Sensitivity Analysis:</a:t>
              </a:r>
            </a:p>
            <a:p>
              <a:r>
                <a:rPr lang="en-US" sz="3200" dirty="0">
                  <a:solidFill>
                    <a:srgbClr val="000000"/>
                  </a:solidFill>
                  <a:effectLst/>
                  <a:latin typeface="Garamond" panose="02020404030301010803" pitchFamily="18" charset="0"/>
                  <a:ea typeface="Helvetica Neue" panose="02000503000000020004" pitchFamily="2" charset="0"/>
                  <a:cs typeface="Angsana New" panose="02020603050405020304" pitchFamily="18" charset="-34"/>
                </a:rPr>
                <a:t>- extensive missing data: worst case scenarios suggested no important changes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44F357-2241-58E1-38DD-1A914B08EFEA}"/>
                </a:ext>
              </a:extLst>
            </p:cNvPr>
            <p:cNvSpPr txBox="1"/>
            <p:nvPr/>
          </p:nvSpPr>
          <p:spPr>
            <a:xfrm>
              <a:off x="7825368" y="857268"/>
              <a:ext cx="3664809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Garamond" panose="02020404030301010803" pitchFamily="18" charset="0"/>
                  <a:ea typeface="Helvetica Neue" panose="02000503000000020004" pitchFamily="2" charset="0"/>
                  <a:cs typeface="Angsana New" panose="02020603050405020304" pitchFamily="18" charset="-34"/>
                </a:rPr>
                <a:t>Statistics:</a:t>
              </a:r>
            </a:p>
            <a:p>
              <a:r>
                <a:rPr lang="en-US" sz="3200" dirty="0">
                  <a:solidFill>
                    <a:srgbClr val="000000"/>
                  </a:solidFill>
                  <a:effectLst/>
                  <a:latin typeface="Garamond" panose="02020404030301010803" pitchFamily="18" charset="0"/>
                  <a:ea typeface="Helvetica Neue" panose="02000503000000020004" pitchFamily="2" charset="0"/>
                  <a:cs typeface="Angsana New" panose="02020603050405020304" pitchFamily="18" charset="-34"/>
                </a:rPr>
                <a:t>- Parametric Reg</a:t>
              </a:r>
            </a:p>
            <a:p>
              <a:r>
                <a:rPr lang="en-US" sz="3200" dirty="0">
                  <a:solidFill>
                    <a:srgbClr val="000000"/>
                  </a:solidFill>
                  <a:latin typeface="Garamond" panose="02020404030301010803" pitchFamily="18" charset="0"/>
                  <a:ea typeface="Helvetica Neue" panose="02000503000000020004" pitchFamily="2" charset="0"/>
                  <a:cs typeface="Angsana New" panose="02020603050405020304" pitchFamily="18" charset="-34"/>
                </a:rPr>
                <a:t>- 95% CIs</a:t>
              </a:r>
            </a:p>
            <a:p>
              <a:r>
                <a:rPr lang="en-US" sz="3200" dirty="0">
                  <a:solidFill>
                    <a:srgbClr val="000000"/>
                  </a:solidFill>
                  <a:effectLst/>
                  <a:latin typeface="Garamond" panose="02020404030301010803" pitchFamily="18" charset="0"/>
                  <a:ea typeface="Helvetica Neue" panose="02000503000000020004" pitchFamily="2" charset="0"/>
                  <a:cs typeface="Angsana New" panose="02020603050405020304" pitchFamily="18" charset="-34"/>
                </a:rPr>
                <a:t>- Risk Differences</a:t>
              </a:r>
            </a:p>
            <a:p>
              <a:r>
                <a:rPr lang="en-US" sz="3200" dirty="0">
                  <a:solidFill>
                    <a:srgbClr val="000000"/>
                  </a:solidFill>
                  <a:latin typeface="Garamond" panose="02020404030301010803" pitchFamily="18" charset="0"/>
                  <a:ea typeface="Helvetica Neue" panose="02000503000000020004" pitchFamily="2" charset="0"/>
                  <a:cs typeface="Angsana New" panose="02020603050405020304" pitchFamily="18" charset="-34"/>
                </a:rPr>
                <a:t>- Compatible </a:t>
              </a:r>
              <a:r>
                <a:rPr lang="en-US" sz="3200" dirty="0" err="1">
                  <a:solidFill>
                    <a:srgbClr val="000000"/>
                  </a:solidFill>
                  <a:latin typeface="Garamond" panose="02020404030301010803" pitchFamily="18" charset="0"/>
                  <a:ea typeface="Helvetica Neue" panose="02000503000000020004" pitchFamily="2" charset="0"/>
                  <a:cs typeface="Angsana New" panose="02020603050405020304" pitchFamily="18" charset="-34"/>
                </a:rPr>
                <a:t>Distr</a:t>
              </a:r>
              <a:endParaRPr lang="en-US" sz="320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Helvetica Neue" panose="02000503000000020004" pitchFamily="2" charset="0"/>
                <a:cs typeface="Angsana New" panose="02020603050405020304" pitchFamily="18" charset="-34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37851A-A91D-75CC-3FBD-D8C76E688A50}"/>
                </a:ext>
              </a:extLst>
            </p:cNvPr>
            <p:cNvSpPr txBox="1"/>
            <p:nvPr/>
          </p:nvSpPr>
          <p:spPr>
            <a:xfrm>
              <a:off x="7003534" y="3823391"/>
              <a:ext cx="450132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Garamond" panose="02020404030301010803" pitchFamily="18" charset="0"/>
                  <a:ea typeface="Helvetica Neue" panose="02000503000000020004" pitchFamily="2" charset="0"/>
                  <a:cs typeface="Angsana New" panose="02020603050405020304" pitchFamily="18" charset="-34"/>
                </a:rPr>
                <a:t>Pathophysiology:</a:t>
              </a:r>
            </a:p>
            <a:p>
              <a:r>
                <a:rPr lang="en-US" sz="3200" dirty="0">
                  <a:solidFill>
                    <a:srgbClr val="000000"/>
                  </a:solidFill>
                  <a:effectLst/>
                  <a:latin typeface="Garamond" panose="02020404030301010803" pitchFamily="18" charset="0"/>
                  <a:ea typeface="Helvetica Neue" panose="02000503000000020004" pitchFamily="2" charset="0"/>
                  <a:cs typeface="Angsana New" panose="02020603050405020304" pitchFamily="18" charset="-34"/>
                </a:rPr>
                <a:t>- Recurrent pregnancy loss</a:t>
              </a:r>
            </a:p>
            <a:p>
              <a:r>
                <a:rPr lang="en-US" sz="3200" dirty="0">
                  <a:solidFill>
                    <a:srgbClr val="000000"/>
                  </a:solidFill>
                  <a:latin typeface="Garamond" panose="02020404030301010803" pitchFamily="18" charset="0"/>
                  <a:ea typeface="Helvetica Neue" panose="02000503000000020004" pitchFamily="2" charset="0"/>
                  <a:cs typeface="Angsana New" panose="02020603050405020304" pitchFamily="18" charset="-34"/>
                </a:rPr>
                <a:t>  -</a:t>
              </a:r>
              <a:r>
                <a:rPr lang="en-US" sz="3200" dirty="0">
                  <a:solidFill>
                    <a:srgbClr val="000000"/>
                  </a:solidFill>
                  <a:effectLst/>
                  <a:latin typeface="Garamond" panose="02020404030301010803" pitchFamily="18" charset="0"/>
                  <a:ea typeface="Helvetica Neue" panose="02000503000000020004" pitchFamily="2" charset="0"/>
                  <a:cs typeface="Angsana New" panose="02020603050405020304" pitchFamily="18" charset="-34"/>
                </a:rPr>
                <a:t> inflammation</a:t>
              </a:r>
            </a:p>
            <a:p>
              <a:r>
                <a:rPr lang="en-US" sz="3200" dirty="0">
                  <a:solidFill>
                    <a:srgbClr val="000000"/>
                  </a:solidFill>
                  <a:latin typeface="Garamond" panose="02020404030301010803" pitchFamily="18" charset="0"/>
                  <a:ea typeface="Helvetica Neue" panose="02000503000000020004" pitchFamily="2" charset="0"/>
                  <a:cs typeface="Angsana New" panose="02020603050405020304" pitchFamily="18" charset="-34"/>
                </a:rPr>
                <a:t>  - blood flow </a:t>
              </a:r>
              <a:endParaRPr lang="en-US" sz="320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Helvetica Neue" panose="02000503000000020004" pitchFamily="2" charset="0"/>
                <a:cs typeface="Angsana New" panose="02020603050405020304" pitchFamily="18" charset="-34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A745ACF-397D-A7AB-7BFD-0AFAE2C7AB8B}"/>
                </a:ext>
              </a:extLst>
            </p:cNvPr>
            <p:cNvSpPr txBox="1"/>
            <p:nvPr/>
          </p:nvSpPr>
          <p:spPr>
            <a:xfrm>
              <a:off x="4575733" y="2478504"/>
              <a:ext cx="27254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Garamond" panose="02020404030301010803" pitchFamily="18" charset="0"/>
                  <a:ea typeface="Helvetica Neue" panose="02000503000000020004" pitchFamily="2" charset="0"/>
                  <a:cs typeface="Angsana New" panose="02020603050405020304" pitchFamily="18" charset="-34"/>
                </a:rPr>
                <a:t>INFERENCE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664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A188522-466A-2E5E-367F-993C396A238C}"/>
              </a:ext>
            </a:extLst>
          </p:cNvPr>
          <p:cNvGrpSpPr/>
          <p:nvPr/>
        </p:nvGrpSpPr>
        <p:grpSpPr>
          <a:xfrm>
            <a:off x="996662" y="751840"/>
            <a:ext cx="3531176" cy="5272280"/>
            <a:chOff x="996662" y="751840"/>
            <a:chExt cx="3531176" cy="5272280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A0F78F8-93A6-C733-01C8-5192A476E34C}"/>
                </a:ext>
              </a:extLst>
            </p:cNvPr>
            <p:cNvGrpSpPr/>
            <p:nvPr/>
          </p:nvGrpSpPr>
          <p:grpSpPr>
            <a:xfrm>
              <a:off x="1181100" y="751840"/>
              <a:ext cx="3162300" cy="3591560"/>
              <a:chOff x="1181100" y="2098040"/>
              <a:chExt cx="3162300" cy="3591560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4C2C3761-262C-AB14-6358-B7A9712F648A}"/>
                  </a:ext>
                </a:extLst>
              </p:cNvPr>
              <p:cNvGrpSpPr/>
              <p:nvPr/>
            </p:nvGrpSpPr>
            <p:grpSpPr>
              <a:xfrm>
                <a:off x="1181100" y="4650740"/>
                <a:ext cx="215900" cy="1038860"/>
                <a:chOff x="1219200" y="4663440"/>
                <a:chExt cx="215900" cy="1038860"/>
              </a:xfrm>
            </p:grpSpPr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55981CB2-E0F2-7953-6C1B-D80FF93F50C3}"/>
                    </a:ext>
                  </a:extLst>
                </p:cNvPr>
                <p:cNvSpPr/>
                <p:nvPr/>
              </p:nvSpPr>
              <p:spPr>
                <a:xfrm>
                  <a:off x="1219200" y="5486400"/>
                  <a:ext cx="215900" cy="2159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B608DBF-AFA5-DC0F-1623-820A69ECD5EA}"/>
                    </a:ext>
                  </a:extLst>
                </p:cNvPr>
                <p:cNvSpPr/>
                <p:nvPr/>
              </p:nvSpPr>
              <p:spPr>
                <a:xfrm>
                  <a:off x="1219200" y="5212080"/>
                  <a:ext cx="215900" cy="2159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101E9A27-BC80-9ECF-4FE8-A7BBD6D93703}"/>
                    </a:ext>
                  </a:extLst>
                </p:cNvPr>
                <p:cNvSpPr/>
                <p:nvPr/>
              </p:nvSpPr>
              <p:spPr>
                <a:xfrm>
                  <a:off x="1219200" y="4937760"/>
                  <a:ext cx="215900" cy="2159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5814C301-7BA3-CC27-A703-FEE8FD17C476}"/>
                    </a:ext>
                  </a:extLst>
                </p:cNvPr>
                <p:cNvSpPr/>
                <p:nvPr/>
              </p:nvSpPr>
              <p:spPr>
                <a:xfrm>
                  <a:off x="1219200" y="4663440"/>
                  <a:ext cx="215900" cy="2159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881A172E-EC4A-DF2B-A780-6D648A173554}"/>
                  </a:ext>
                </a:extLst>
              </p:cNvPr>
              <p:cNvGrpSpPr/>
              <p:nvPr/>
            </p:nvGrpSpPr>
            <p:grpSpPr>
              <a:xfrm>
                <a:off x="1587500" y="4650740"/>
                <a:ext cx="215900" cy="1038860"/>
                <a:chOff x="1651000" y="4650740"/>
                <a:chExt cx="215900" cy="1038860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72D4E6C-003C-503C-A341-74192CECE504}"/>
                    </a:ext>
                  </a:extLst>
                </p:cNvPr>
                <p:cNvSpPr/>
                <p:nvPr/>
              </p:nvSpPr>
              <p:spPr>
                <a:xfrm>
                  <a:off x="1651000" y="5473700"/>
                  <a:ext cx="215900" cy="215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ED4CE782-0A80-FF27-D392-47E7D4796E42}"/>
                    </a:ext>
                  </a:extLst>
                </p:cNvPr>
                <p:cNvSpPr/>
                <p:nvPr/>
              </p:nvSpPr>
              <p:spPr>
                <a:xfrm>
                  <a:off x="1651000" y="5199380"/>
                  <a:ext cx="215900" cy="2159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C751308-5CCC-46B3-49D3-ABA7AA4B3AAC}"/>
                    </a:ext>
                  </a:extLst>
                </p:cNvPr>
                <p:cNvSpPr/>
                <p:nvPr/>
              </p:nvSpPr>
              <p:spPr>
                <a:xfrm>
                  <a:off x="1651000" y="4925060"/>
                  <a:ext cx="215900" cy="2159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98F4EC73-0210-1938-40D8-89AB9007EE2B}"/>
                    </a:ext>
                  </a:extLst>
                </p:cNvPr>
                <p:cNvSpPr/>
                <p:nvPr/>
              </p:nvSpPr>
              <p:spPr>
                <a:xfrm>
                  <a:off x="1651000" y="4650740"/>
                  <a:ext cx="215900" cy="2159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08CD96AA-B7EA-FDCD-BAE4-B99AA9DF7F40}"/>
                  </a:ext>
                </a:extLst>
              </p:cNvPr>
              <p:cNvGrpSpPr/>
              <p:nvPr/>
            </p:nvGrpSpPr>
            <p:grpSpPr>
              <a:xfrm>
                <a:off x="1968500" y="4650740"/>
                <a:ext cx="215900" cy="1038860"/>
                <a:chOff x="2006600" y="4676140"/>
                <a:chExt cx="215900" cy="1038860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1C547374-0F7E-3C44-4B8E-5ECD4992496D}"/>
                    </a:ext>
                  </a:extLst>
                </p:cNvPr>
                <p:cNvSpPr/>
                <p:nvPr/>
              </p:nvSpPr>
              <p:spPr>
                <a:xfrm>
                  <a:off x="2006600" y="5499100"/>
                  <a:ext cx="215900" cy="2159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972B8278-15CC-635E-3B91-D0E3EE53AC73}"/>
                    </a:ext>
                  </a:extLst>
                </p:cNvPr>
                <p:cNvSpPr/>
                <p:nvPr/>
              </p:nvSpPr>
              <p:spPr>
                <a:xfrm>
                  <a:off x="2006600" y="5224780"/>
                  <a:ext cx="215900" cy="2159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645C07D-2F85-22CA-B849-79E9A1C0C060}"/>
                    </a:ext>
                  </a:extLst>
                </p:cNvPr>
                <p:cNvSpPr/>
                <p:nvPr/>
              </p:nvSpPr>
              <p:spPr>
                <a:xfrm>
                  <a:off x="2006600" y="4950460"/>
                  <a:ext cx="215900" cy="215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0F6A351F-E9C9-F5B9-E112-28585373DD0D}"/>
                    </a:ext>
                  </a:extLst>
                </p:cNvPr>
                <p:cNvSpPr/>
                <p:nvPr/>
              </p:nvSpPr>
              <p:spPr>
                <a:xfrm>
                  <a:off x="2006600" y="4676140"/>
                  <a:ext cx="215900" cy="2159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21402588-5DF6-B776-8952-60E1A35B1FB9}"/>
                  </a:ext>
                </a:extLst>
              </p:cNvPr>
              <p:cNvGrpSpPr/>
              <p:nvPr/>
            </p:nvGrpSpPr>
            <p:grpSpPr>
              <a:xfrm>
                <a:off x="1587500" y="3342640"/>
                <a:ext cx="215900" cy="1038860"/>
                <a:chOff x="1625600" y="3456940"/>
                <a:chExt cx="215900" cy="1038860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00F140F-DFDB-3DB2-9E8B-BF6BE6F19848}"/>
                    </a:ext>
                  </a:extLst>
                </p:cNvPr>
                <p:cNvSpPr/>
                <p:nvPr/>
              </p:nvSpPr>
              <p:spPr>
                <a:xfrm>
                  <a:off x="1625600" y="4279900"/>
                  <a:ext cx="215900" cy="2159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BA0176C6-022C-E98C-D7D9-586D515E83DD}"/>
                    </a:ext>
                  </a:extLst>
                </p:cNvPr>
                <p:cNvSpPr/>
                <p:nvPr/>
              </p:nvSpPr>
              <p:spPr>
                <a:xfrm>
                  <a:off x="1625600" y="4005580"/>
                  <a:ext cx="215900" cy="215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D152C3A1-D320-7016-E6AB-43CBEFACCF21}"/>
                    </a:ext>
                  </a:extLst>
                </p:cNvPr>
                <p:cNvSpPr/>
                <p:nvPr/>
              </p:nvSpPr>
              <p:spPr>
                <a:xfrm>
                  <a:off x="1625600" y="3731260"/>
                  <a:ext cx="215900" cy="2159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DB49D72B-83E5-8CE4-5A8E-A3B9A764F842}"/>
                    </a:ext>
                  </a:extLst>
                </p:cNvPr>
                <p:cNvSpPr/>
                <p:nvPr/>
              </p:nvSpPr>
              <p:spPr>
                <a:xfrm>
                  <a:off x="1625600" y="3456940"/>
                  <a:ext cx="215900" cy="2159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2B9C401-F480-1BB5-1463-633D4373FB55}"/>
                  </a:ext>
                </a:extLst>
              </p:cNvPr>
              <p:cNvGrpSpPr/>
              <p:nvPr/>
            </p:nvGrpSpPr>
            <p:grpSpPr>
              <a:xfrm>
                <a:off x="1968500" y="3342640"/>
                <a:ext cx="215900" cy="1038860"/>
                <a:chOff x="1981200" y="3482340"/>
                <a:chExt cx="215900" cy="1038860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33D60C50-200B-8169-9016-12CF7E9266E0}"/>
                    </a:ext>
                  </a:extLst>
                </p:cNvPr>
                <p:cNvSpPr/>
                <p:nvPr/>
              </p:nvSpPr>
              <p:spPr>
                <a:xfrm>
                  <a:off x="1981200" y="4305300"/>
                  <a:ext cx="215900" cy="2159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9C36469-028E-F311-0E63-BBBB13F09900}"/>
                    </a:ext>
                  </a:extLst>
                </p:cNvPr>
                <p:cNvSpPr/>
                <p:nvPr/>
              </p:nvSpPr>
              <p:spPr>
                <a:xfrm>
                  <a:off x="1981200" y="4030980"/>
                  <a:ext cx="215900" cy="2159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706F52F-580D-1EB9-B978-180109FB7B65}"/>
                    </a:ext>
                  </a:extLst>
                </p:cNvPr>
                <p:cNvSpPr/>
                <p:nvPr/>
              </p:nvSpPr>
              <p:spPr>
                <a:xfrm>
                  <a:off x="1981200" y="3756660"/>
                  <a:ext cx="215900" cy="2159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8486913-DD29-B6C5-62E9-367464A697AF}"/>
                    </a:ext>
                  </a:extLst>
                </p:cNvPr>
                <p:cNvSpPr/>
                <p:nvPr/>
              </p:nvSpPr>
              <p:spPr>
                <a:xfrm>
                  <a:off x="1981200" y="3482340"/>
                  <a:ext cx="215900" cy="215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6617CBFD-679A-8BB5-32F6-0261923FAC16}"/>
                  </a:ext>
                </a:extLst>
              </p:cNvPr>
              <p:cNvGrpSpPr/>
              <p:nvPr/>
            </p:nvGrpSpPr>
            <p:grpSpPr>
              <a:xfrm>
                <a:off x="2438400" y="4650740"/>
                <a:ext cx="215900" cy="1038860"/>
                <a:chOff x="1651000" y="4650740"/>
                <a:chExt cx="215900" cy="1038860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0FF7127B-7D24-AB55-287A-5D09F490F582}"/>
                    </a:ext>
                  </a:extLst>
                </p:cNvPr>
                <p:cNvSpPr/>
                <p:nvPr/>
              </p:nvSpPr>
              <p:spPr>
                <a:xfrm>
                  <a:off x="1651000" y="5473700"/>
                  <a:ext cx="215900" cy="215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5E91A0C7-235A-3B75-3D11-B68B2D5CE585}"/>
                    </a:ext>
                  </a:extLst>
                </p:cNvPr>
                <p:cNvSpPr/>
                <p:nvPr/>
              </p:nvSpPr>
              <p:spPr>
                <a:xfrm>
                  <a:off x="1651000" y="5199380"/>
                  <a:ext cx="215900" cy="215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59E3D94-523C-0CA5-13B4-47199719A3BD}"/>
                    </a:ext>
                  </a:extLst>
                </p:cNvPr>
                <p:cNvSpPr/>
                <p:nvPr/>
              </p:nvSpPr>
              <p:spPr>
                <a:xfrm>
                  <a:off x="1651000" y="4925060"/>
                  <a:ext cx="215900" cy="2159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2E7A3095-616F-C14C-36A5-62F891033DA0}"/>
                    </a:ext>
                  </a:extLst>
                </p:cNvPr>
                <p:cNvSpPr/>
                <p:nvPr/>
              </p:nvSpPr>
              <p:spPr>
                <a:xfrm>
                  <a:off x="1651000" y="4650740"/>
                  <a:ext cx="215900" cy="2159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F4D02584-6C78-1222-CF23-C7C918E74A7E}"/>
                  </a:ext>
                </a:extLst>
              </p:cNvPr>
              <p:cNvGrpSpPr/>
              <p:nvPr/>
            </p:nvGrpSpPr>
            <p:grpSpPr>
              <a:xfrm>
                <a:off x="2819400" y="4650740"/>
                <a:ext cx="215900" cy="1038860"/>
                <a:chOff x="2006600" y="4676140"/>
                <a:chExt cx="215900" cy="1038860"/>
              </a:xfrm>
            </p:grpSpPr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9EF82D0A-4495-54A6-CFCF-53246E5F11D7}"/>
                    </a:ext>
                  </a:extLst>
                </p:cNvPr>
                <p:cNvSpPr/>
                <p:nvPr/>
              </p:nvSpPr>
              <p:spPr>
                <a:xfrm>
                  <a:off x="2006600" y="5499100"/>
                  <a:ext cx="215900" cy="2159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38955CCE-12AF-E376-5A62-5D0EA39044F8}"/>
                    </a:ext>
                  </a:extLst>
                </p:cNvPr>
                <p:cNvSpPr/>
                <p:nvPr/>
              </p:nvSpPr>
              <p:spPr>
                <a:xfrm>
                  <a:off x="2006600" y="5224780"/>
                  <a:ext cx="215900" cy="215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9F1A89EF-71FC-F244-FBEC-3E37F82EB617}"/>
                    </a:ext>
                  </a:extLst>
                </p:cNvPr>
                <p:cNvSpPr/>
                <p:nvPr/>
              </p:nvSpPr>
              <p:spPr>
                <a:xfrm>
                  <a:off x="2006600" y="4950460"/>
                  <a:ext cx="215900" cy="215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F42EBA92-181F-C684-18D7-5098B6AFCDF8}"/>
                    </a:ext>
                  </a:extLst>
                </p:cNvPr>
                <p:cNvSpPr/>
                <p:nvPr/>
              </p:nvSpPr>
              <p:spPr>
                <a:xfrm>
                  <a:off x="2006600" y="4676140"/>
                  <a:ext cx="215900" cy="2159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FD63EFA3-4678-2EA0-5237-8EC9B649C400}"/>
                  </a:ext>
                </a:extLst>
              </p:cNvPr>
              <p:cNvGrpSpPr/>
              <p:nvPr/>
            </p:nvGrpSpPr>
            <p:grpSpPr>
              <a:xfrm>
                <a:off x="2438400" y="3342640"/>
                <a:ext cx="215900" cy="1038860"/>
                <a:chOff x="1625600" y="3456940"/>
                <a:chExt cx="215900" cy="1038860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9176C966-352B-246C-C5F2-BA312AD9A9BE}"/>
                    </a:ext>
                  </a:extLst>
                </p:cNvPr>
                <p:cNvSpPr/>
                <p:nvPr/>
              </p:nvSpPr>
              <p:spPr>
                <a:xfrm>
                  <a:off x="1625600" y="4279900"/>
                  <a:ext cx="215900" cy="215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439483EF-F477-D470-C049-73231B183192}"/>
                    </a:ext>
                  </a:extLst>
                </p:cNvPr>
                <p:cNvSpPr/>
                <p:nvPr/>
              </p:nvSpPr>
              <p:spPr>
                <a:xfrm>
                  <a:off x="1625600" y="4005580"/>
                  <a:ext cx="215900" cy="2159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2E3F36D1-BFDE-F631-76A6-548757CFA610}"/>
                    </a:ext>
                  </a:extLst>
                </p:cNvPr>
                <p:cNvSpPr/>
                <p:nvPr/>
              </p:nvSpPr>
              <p:spPr>
                <a:xfrm>
                  <a:off x="1625600" y="3731260"/>
                  <a:ext cx="215900" cy="215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7C8356E7-F46A-AA9D-3F7F-4CD9CD91E4AD}"/>
                    </a:ext>
                  </a:extLst>
                </p:cNvPr>
                <p:cNvSpPr/>
                <p:nvPr/>
              </p:nvSpPr>
              <p:spPr>
                <a:xfrm>
                  <a:off x="1625600" y="3456940"/>
                  <a:ext cx="215900" cy="2159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1BA8E75C-5BE3-9180-8409-9BEFBC6CEA09}"/>
                  </a:ext>
                </a:extLst>
              </p:cNvPr>
              <p:cNvGrpSpPr/>
              <p:nvPr/>
            </p:nvGrpSpPr>
            <p:grpSpPr>
              <a:xfrm>
                <a:off x="2819400" y="3342640"/>
                <a:ext cx="215900" cy="1038860"/>
                <a:chOff x="1981200" y="3482340"/>
                <a:chExt cx="215900" cy="1038860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D8A49869-538D-4109-B17C-BB89499E6321}"/>
                    </a:ext>
                  </a:extLst>
                </p:cNvPr>
                <p:cNvSpPr/>
                <p:nvPr/>
              </p:nvSpPr>
              <p:spPr>
                <a:xfrm>
                  <a:off x="1981200" y="4305300"/>
                  <a:ext cx="215900" cy="2159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23212727-1A9C-B841-0A7B-B46C7324AD1A}"/>
                    </a:ext>
                  </a:extLst>
                </p:cNvPr>
                <p:cNvSpPr/>
                <p:nvPr/>
              </p:nvSpPr>
              <p:spPr>
                <a:xfrm>
                  <a:off x="1981200" y="4030980"/>
                  <a:ext cx="215900" cy="215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DCE9F9F6-137B-7C3A-5C71-0CF2BC297503}"/>
                    </a:ext>
                  </a:extLst>
                </p:cNvPr>
                <p:cNvSpPr/>
                <p:nvPr/>
              </p:nvSpPr>
              <p:spPr>
                <a:xfrm>
                  <a:off x="1981200" y="3756660"/>
                  <a:ext cx="215900" cy="2159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7A555570-E11E-A64B-13D7-B50C73A584A4}"/>
                    </a:ext>
                  </a:extLst>
                </p:cNvPr>
                <p:cNvSpPr/>
                <p:nvPr/>
              </p:nvSpPr>
              <p:spPr>
                <a:xfrm>
                  <a:off x="1981200" y="3482340"/>
                  <a:ext cx="215900" cy="215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8B52177E-F346-1164-0670-13228B7897E4}"/>
                  </a:ext>
                </a:extLst>
              </p:cNvPr>
              <p:cNvGrpSpPr/>
              <p:nvPr/>
            </p:nvGrpSpPr>
            <p:grpSpPr>
              <a:xfrm>
                <a:off x="2438400" y="2098040"/>
                <a:ext cx="215900" cy="1038860"/>
                <a:chOff x="1651000" y="4650740"/>
                <a:chExt cx="215900" cy="1038860"/>
              </a:xfrm>
            </p:grpSpPr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B1464DBA-A3D1-F6A5-EB1C-DA77AD1985AF}"/>
                    </a:ext>
                  </a:extLst>
                </p:cNvPr>
                <p:cNvSpPr/>
                <p:nvPr/>
              </p:nvSpPr>
              <p:spPr>
                <a:xfrm>
                  <a:off x="1651000" y="5473700"/>
                  <a:ext cx="215900" cy="215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69F7F1EB-F781-B1A1-1FE0-617DFE718608}"/>
                    </a:ext>
                  </a:extLst>
                </p:cNvPr>
                <p:cNvSpPr/>
                <p:nvPr/>
              </p:nvSpPr>
              <p:spPr>
                <a:xfrm>
                  <a:off x="1651000" y="5199380"/>
                  <a:ext cx="215900" cy="2159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59770926-355A-32EB-6B8C-C897E242FA2F}"/>
                    </a:ext>
                  </a:extLst>
                </p:cNvPr>
                <p:cNvSpPr/>
                <p:nvPr/>
              </p:nvSpPr>
              <p:spPr>
                <a:xfrm>
                  <a:off x="1651000" y="4925060"/>
                  <a:ext cx="215900" cy="2159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4CEE215D-65EF-45B4-D161-7C12C9F1768B}"/>
                    </a:ext>
                  </a:extLst>
                </p:cNvPr>
                <p:cNvSpPr/>
                <p:nvPr/>
              </p:nvSpPr>
              <p:spPr>
                <a:xfrm>
                  <a:off x="1651000" y="4650740"/>
                  <a:ext cx="215900" cy="215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CF50E4AD-911A-FDBC-B336-0497F2A4DE19}"/>
                  </a:ext>
                </a:extLst>
              </p:cNvPr>
              <p:cNvGrpSpPr/>
              <p:nvPr/>
            </p:nvGrpSpPr>
            <p:grpSpPr>
              <a:xfrm>
                <a:off x="2819400" y="2098040"/>
                <a:ext cx="215900" cy="1038860"/>
                <a:chOff x="2006600" y="4676140"/>
                <a:chExt cx="215900" cy="1038860"/>
              </a:xfrm>
            </p:grpSpPr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E704491C-D9E0-538B-D323-33F997A7F4B6}"/>
                    </a:ext>
                  </a:extLst>
                </p:cNvPr>
                <p:cNvSpPr/>
                <p:nvPr/>
              </p:nvSpPr>
              <p:spPr>
                <a:xfrm>
                  <a:off x="2006600" y="5499100"/>
                  <a:ext cx="215900" cy="2159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96AE3AC6-6F56-E9CB-7682-FDAC8DF49EAA}"/>
                    </a:ext>
                  </a:extLst>
                </p:cNvPr>
                <p:cNvSpPr/>
                <p:nvPr/>
              </p:nvSpPr>
              <p:spPr>
                <a:xfrm>
                  <a:off x="2006600" y="5224780"/>
                  <a:ext cx="215900" cy="2159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BD5EB617-EDF8-C16D-C131-DAD07961A6E0}"/>
                    </a:ext>
                  </a:extLst>
                </p:cNvPr>
                <p:cNvSpPr/>
                <p:nvPr/>
              </p:nvSpPr>
              <p:spPr>
                <a:xfrm>
                  <a:off x="2006600" y="4950460"/>
                  <a:ext cx="215900" cy="215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F1E578AA-FAD1-AD23-BCE0-CDEC111F3272}"/>
                    </a:ext>
                  </a:extLst>
                </p:cNvPr>
                <p:cNvSpPr/>
                <p:nvPr/>
              </p:nvSpPr>
              <p:spPr>
                <a:xfrm>
                  <a:off x="2006600" y="4676140"/>
                  <a:ext cx="215900" cy="215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39A46ECE-4B62-74B4-41EC-931C3AFCBEB0}"/>
                  </a:ext>
                </a:extLst>
              </p:cNvPr>
              <p:cNvGrpSpPr/>
              <p:nvPr/>
            </p:nvGrpSpPr>
            <p:grpSpPr>
              <a:xfrm>
                <a:off x="3302000" y="4650740"/>
                <a:ext cx="215900" cy="1038860"/>
                <a:chOff x="1651000" y="4650740"/>
                <a:chExt cx="215900" cy="1038860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DC328EEE-B410-950A-ACE1-DBB3EFF1E90E}"/>
                    </a:ext>
                  </a:extLst>
                </p:cNvPr>
                <p:cNvSpPr/>
                <p:nvPr/>
              </p:nvSpPr>
              <p:spPr>
                <a:xfrm>
                  <a:off x="1651000" y="5473700"/>
                  <a:ext cx="215900" cy="2159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5ABBBFED-39C7-2794-C7C2-D3D80A5075FE}"/>
                    </a:ext>
                  </a:extLst>
                </p:cNvPr>
                <p:cNvSpPr/>
                <p:nvPr/>
              </p:nvSpPr>
              <p:spPr>
                <a:xfrm>
                  <a:off x="1651000" y="5199380"/>
                  <a:ext cx="215900" cy="215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1C4C432C-A63B-3969-0EA9-754A04022D44}"/>
                    </a:ext>
                  </a:extLst>
                </p:cNvPr>
                <p:cNvSpPr/>
                <p:nvPr/>
              </p:nvSpPr>
              <p:spPr>
                <a:xfrm>
                  <a:off x="1651000" y="4925060"/>
                  <a:ext cx="215900" cy="215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D819D593-B221-DDCC-9139-CCA95C502BA0}"/>
                    </a:ext>
                  </a:extLst>
                </p:cNvPr>
                <p:cNvSpPr/>
                <p:nvPr/>
              </p:nvSpPr>
              <p:spPr>
                <a:xfrm>
                  <a:off x="1651000" y="4650740"/>
                  <a:ext cx="215900" cy="215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25FDE7D9-6CEC-62B8-A50F-C2869CCE0FD7}"/>
                  </a:ext>
                </a:extLst>
              </p:cNvPr>
              <p:cNvGrpSpPr/>
              <p:nvPr/>
            </p:nvGrpSpPr>
            <p:grpSpPr>
              <a:xfrm>
                <a:off x="3683000" y="4650740"/>
                <a:ext cx="215900" cy="1038860"/>
                <a:chOff x="2006600" y="4676140"/>
                <a:chExt cx="215900" cy="1038860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6A065A03-6D14-0BBE-2409-C625DFBDFFC5}"/>
                    </a:ext>
                  </a:extLst>
                </p:cNvPr>
                <p:cNvSpPr/>
                <p:nvPr/>
              </p:nvSpPr>
              <p:spPr>
                <a:xfrm>
                  <a:off x="2006600" y="5499100"/>
                  <a:ext cx="215900" cy="215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83C134A8-C08F-EEFE-3B4D-D0AB0359C97E}"/>
                    </a:ext>
                  </a:extLst>
                </p:cNvPr>
                <p:cNvSpPr/>
                <p:nvPr/>
              </p:nvSpPr>
              <p:spPr>
                <a:xfrm>
                  <a:off x="2006600" y="5224780"/>
                  <a:ext cx="215900" cy="215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EAB16C36-276D-FAB6-12FC-A4AB1E1CBDB5}"/>
                    </a:ext>
                  </a:extLst>
                </p:cNvPr>
                <p:cNvSpPr/>
                <p:nvPr/>
              </p:nvSpPr>
              <p:spPr>
                <a:xfrm>
                  <a:off x="2006600" y="4950460"/>
                  <a:ext cx="215900" cy="2159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70828147-35AD-9D37-118F-177F1E64C9A6}"/>
                    </a:ext>
                  </a:extLst>
                </p:cNvPr>
                <p:cNvSpPr/>
                <p:nvPr/>
              </p:nvSpPr>
              <p:spPr>
                <a:xfrm>
                  <a:off x="2006600" y="4676140"/>
                  <a:ext cx="215900" cy="215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F8C89A6F-F4A8-F462-03FA-137A0035C4D5}"/>
                  </a:ext>
                </a:extLst>
              </p:cNvPr>
              <p:cNvGrpSpPr/>
              <p:nvPr/>
            </p:nvGrpSpPr>
            <p:grpSpPr>
              <a:xfrm>
                <a:off x="3302000" y="3342640"/>
                <a:ext cx="215900" cy="1038860"/>
                <a:chOff x="1625600" y="3456940"/>
                <a:chExt cx="215900" cy="1038860"/>
              </a:xfrm>
            </p:grpSpPr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E2D0835-5CB3-D80B-CA02-CCA854DB5D4F}"/>
                    </a:ext>
                  </a:extLst>
                </p:cNvPr>
                <p:cNvSpPr/>
                <p:nvPr/>
              </p:nvSpPr>
              <p:spPr>
                <a:xfrm>
                  <a:off x="1625600" y="4279900"/>
                  <a:ext cx="215900" cy="215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8BA2FF3A-72A4-DCD7-94E9-9F96164F3567}"/>
                    </a:ext>
                  </a:extLst>
                </p:cNvPr>
                <p:cNvSpPr/>
                <p:nvPr/>
              </p:nvSpPr>
              <p:spPr>
                <a:xfrm>
                  <a:off x="1625600" y="4005580"/>
                  <a:ext cx="215900" cy="2159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18BFEEFF-510C-165E-90AF-A692BC206A1B}"/>
                    </a:ext>
                  </a:extLst>
                </p:cNvPr>
                <p:cNvSpPr/>
                <p:nvPr/>
              </p:nvSpPr>
              <p:spPr>
                <a:xfrm>
                  <a:off x="1625600" y="3731260"/>
                  <a:ext cx="215900" cy="215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7E05D855-B994-DB11-D7D5-36C3B1FFB0C2}"/>
                    </a:ext>
                  </a:extLst>
                </p:cNvPr>
                <p:cNvSpPr/>
                <p:nvPr/>
              </p:nvSpPr>
              <p:spPr>
                <a:xfrm>
                  <a:off x="1625600" y="3456940"/>
                  <a:ext cx="215900" cy="215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80527981-DC65-61EF-8B06-3ADDD548BC39}"/>
                  </a:ext>
                </a:extLst>
              </p:cNvPr>
              <p:cNvGrpSpPr/>
              <p:nvPr/>
            </p:nvGrpSpPr>
            <p:grpSpPr>
              <a:xfrm>
                <a:off x="3683000" y="3342640"/>
                <a:ext cx="215900" cy="1038860"/>
                <a:chOff x="1981200" y="3482340"/>
                <a:chExt cx="215900" cy="1038860"/>
              </a:xfrm>
            </p:grpSpPr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0AA722E1-4E29-B780-A970-9ADF1816BF3E}"/>
                    </a:ext>
                  </a:extLst>
                </p:cNvPr>
                <p:cNvSpPr/>
                <p:nvPr/>
              </p:nvSpPr>
              <p:spPr>
                <a:xfrm>
                  <a:off x="1981200" y="4305300"/>
                  <a:ext cx="215900" cy="215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49CC733B-AE2D-1B76-7545-DC0C372F6131}"/>
                    </a:ext>
                  </a:extLst>
                </p:cNvPr>
                <p:cNvSpPr/>
                <p:nvPr/>
              </p:nvSpPr>
              <p:spPr>
                <a:xfrm>
                  <a:off x="1981200" y="4030980"/>
                  <a:ext cx="215900" cy="215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BBD4E57B-2B18-4E99-9DB0-133E726A9A64}"/>
                    </a:ext>
                  </a:extLst>
                </p:cNvPr>
                <p:cNvSpPr/>
                <p:nvPr/>
              </p:nvSpPr>
              <p:spPr>
                <a:xfrm>
                  <a:off x="1981200" y="3756660"/>
                  <a:ext cx="215900" cy="215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52F36193-8A2A-169A-6B0B-866A0CFFA3E8}"/>
                    </a:ext>
                  </a:extLst>
                </p:cNvPr>
                <p:cNvSpPr/>
                <p:nvPr/>
              </p:nvSpPr>
              <p:spPr>
                <a:xfrm>
                  <a:off x="1981200" y="3482340"/>
                  <a:ext cx="215900" cy="215900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2BECFA40-FA98-8FBE-45CD-70BC05FDF0AC}"/>
                  </a:ext>
                </a:extLst>
              </p:cNvPr>
              <p:cNvGrpSpPr/>
              <p:nvPr/>
            </p:nvGrpSpPr>
            <p:grpSpPr>
              <a:xfrm>
                <a:off x="4127500" y="4650740"/>
                <a:ext cx="215900" cy="1038860"/>
                <a:chOff x="4305300" y="4676140"/>
                <a:chExt cx="215900" cy="1038860"/>
              </a:xfrm>
            </p:grpSpPr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28BC311B-9AA2-B2F8-6855-C41F553C3891}"/>
                    </a:ext>
                  </a:extLst>
                </p:cNvPr>
                <p:cNvSpPr/>
                <p:nvPr/>
              </p:nvSpPr>
              <p:spPr>
                <a:xfrm>
                  <a:off x="4305300" y="5499100"/>
                  <a:ext cx="215900" cy="215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D1307923-2D63-359C-C3CB-17D548ACAE52}"/>
                    </a:ext>
                  </a:extLst>
                </p:cNvPr>
                <p:cNvSpPr/>
                <p:nvPr/>
              </p:nvSpPr>
              <p:spPr>
                <a:xfrm>
                  <a:off x="4305300" y="5224780"/>
                  <a:ext cx="215900" cy="215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87E803FC-1690-3DC3-AEA7-9EB905681FAA}"/>
                    </a:ext>
                  </a:extLst>
                </p:cNvPr>
                <p:cNvSpPr/>
                <p:nvPr/>
              </p:nvSpPr>
              <p:spPr>
                <a:xfrm>
                  <a:off x="4305300" y="4950460"/>
                  <a:ext cx="215900" cy="215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E4CDCE91-80FE-E4D1-7385-76AE8B553A25}"/>
                    </a:ext>
                  </a:extLst>
                </p:cNvPr>
                <p:cNvSpPr/>
                <p:nvPr/>
              </p:nvSpPr>
              <p:spPr>
                <a:xfrm>
                  <a:off x="4305300" y="4676140"/>
                  <a:ext cx="215900" cy="215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7E702E-E739-6B76-70E8-A40473593324}"/>
                </a:ext>
              </a:extLst>
            </p:cNvPr>
            <p:cNvSpPr txBox="1"/>
            <p:nvPr/>
          </p:nvSpPr>
          <p:spPr>
            <a:xfrm rot="16200000">
              <a:off x="626048" y="4722481"/>
              <a:ext cx="13260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Garamond" panose="02020404030301010803" pitchFamily="18" charset="0"/>
                </a:rPr>
                <a:t>No red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864E90F-5D3E-A5AD-DC0B-3280C0554DA7}"/>
                </a:ext>
              </a:extLst>
            </p:cNvPr>
            <p:cNvSpPr txBox="1"/>
            <p:nvPr/>
          </p:nvSpPr>
          <p:spPr>
            <a:xfrm rot="16200000">
              <a:off x="1127918" y="4781792"/>
              <a:ext cx="15023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Garamond" panose="02020404030301010803" pitchFamily="18" charset="0"/>
                </a:rPr>
                <a:t>One red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634FC34-7380-DC48-8F71-5FC23FD9A025}"/>
                </a:ext>
              </a:extLst>
            </p:cNvPr>
            <p:cNvSpPr txBox="1"/>
            <p:nvPr/>
          </p:nvSpPr>
          <p:spPr>
            <a:xfrm rot="16200000">
              <a:off x="1992703" y="4780702"/>
              <a:ext cx="14999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Garamond" panose="02020404030301010803" pitchFamily="18" charset="0"/>
                </a:rPr>
                <a:t>Two red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CB159BF-FBF7-DC48-0A0B-A400311FD3B1}"/>
                </a:ext>
              </a:extLst>
            </p:cNvPr>
            <p:cNvSpPr txBox="1"/>
            <p:nvPr/>
          </p:nvSpPr>
          <p:spPr>
            <a:xfrm rot="16200000">
              <a:off x="2732584" y="4858032"/>
              <a:ext cx="17474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Garamond" panose="02020404030301010803" pitchFamily="18" charset="0"/>
                </a:rPr>
                <a:t>Three red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82111650-BCC4-00E1-35C2-D3F45712AF1C}"/>
                </a:ext>
              </a:extLst>
            </p:cNvPr>
            <p:cNvSpPr txBox="1"/>
            <p:nvPr/>
          </p:nvSpPr>
          <p:spPr>
            <a:xfrm rot="16200000">
              <a:off x="3454435" y="4800259"/>
              <a:ext cx="15620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Garamond" panose="02020404030301010803" pitchFamily="18" charset="0"/>
                </a:rPr>
                <a:t>Four 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18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104</Words>
  <Application>Microsoft Macintosh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Naimi, Ashley</dc:creator>
  <cp:lastModifiedBy>Naimi, Ashley</cp:lastModifiedBy>
  <cp:revision>3</cp:revision>
  <dcterms:created xsi:type="dcterms:W3CDTF">2023-11-21T19:18:25Z</dcterms:created>
  <dcterms:modified xsi:type="dcterms:W3CDTF">2023-11-30T12:17:36Z</dcterms:modified>
</cp:coreProperties>
</file>