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1" r:id="rId2"/>
    <p:sldId id="262" r:id="rId3"/>
    <p:sldId id="265" r:id="rId4"/>
    <p:sldId id="263" r:id="rId5"/>
    <p:sldId id="266" r:id="rId6"/>
    <p:sldId id="264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42" userDrawn="1">
          <p15:clr>
            <a:srgbClr val="A4A3A4"/>
          </p15:clr>
        </p15:guide>
        <p15:guide id="3" pos="143" userDrawn="1">
          <p15:clr>
            <a:srgbClr val="A4A3A4"/>
          </p15:clr>
        </p15:guide>
        <p15:guide id="4" pos="7559" userDrawn="1">
          <p15:clr>
            <a:srgbClr val="A4A3A4"/>
          </p15:clr>
        </p15:guide>
        <p15:guide id="5" pos="257" userDrawn="1">
          <p15:clr>
            <a:srgbClr val="A4A3A4"/>
          </p15:clr>
        </p15:guide>
        <p15:guide id="6" pos="2366" userDrawn="1">
          <p15:clr>
            <a:srgbClr val="A4A3A4"/>
          </p15:clr>
        </p15:guide>
        <p15:guide id="7" orient="horz" pos="41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5D25BA"/>
    <a:srgbClr val="FBA2FE"/>
    <a:srgbClr val="2E1050"/>
    <a:srgbClr val="22263A"/>
    <a:srgbClr val="FF8C8C"/>
    <a:srgbClr val="FDE23F"/>
    <a:srgbClr val="D7DADC"/>
    <a:srgbClr val="E27405"/>
    <a:srgbClr val="FDD8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29" autoAdjust="0"/>
    <p:restoredTop sz="97959" autoAdjust="0"/>
  </p:normalViewPr>
  <p:slideViewPr>
    <p:cSldViewPr snapToGrid="0" showGuides="1">
      <p:cViewPr>
        <p:scale>
          <a:sx n="120" d="100"/>
          <a:sy n="120" d="100"/>
        </p:scale>
        <p:origin x="-606" y="-72"/>
      </p:cViewPr>
      <p:guideLst>
        <p:guide orient="horz" pos="142"/>
        <p:guide orient="horz" pos="4178"/>
        <p:guide pos="143"/>
        <p:guide pos="7559"/>
        <p:guide pos="257"/>
        <p:guide pos="23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C1864-4E91-46C3-8BEF-4F9259906A93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9C707-482C-4A5E-97E9-5C1B57166A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21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6E50D33-E06F-4784-8494-AE16E260E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1D8F57BD-378B-4410-BEB7-198956D3F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62E8607-20ED-4D7F-93D2-598F8EEC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071FA161-38D9-419F-BFE6-A476DA1D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AC06C90-5051-4F48-AC9C-EE4016B2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51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AFF7B3E-2A73-4D39-81B5-190E859E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CD712304-5EAC-4455-9300-8C9C594A6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68177232-10E4-4415-9B39-B1E54B89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BE66869B-9BA5-4B03-B0B4-F0C78EA2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C083A78-F601-45C6-BB74-B58ADE70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0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6B7F1B1C-EA03-4E0C-A498-C9A108089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042FE846-39C9-48E7-8334-7F41D5F71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5EF12F81-D6E3-49BE-8414-CDCC6CFE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E92A634A-E2BC-4296-877A-F6C283D4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828B6432-5823-4DA7-979B-16424279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62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842D3F4-2E0D-48A6-B636-FF608ADC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B9A69C9-4638-4C1A-84E5-3AE5C8E63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D086E0A3-6043-491D-B68F-7275D58E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41FC9CE2-E704-4C0C-AE62-93F67491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5C3226B1-BC4D-4BC4-8EA4-5B8C1DE1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92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8182E1E-A5EB-4349-9F74-85428C82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4387E793-989A-43DC-B3F4-97AC52B7A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1CCED8D-45BE-4382-9CF2-2705F673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E1441D8-B051-44AE-BBB6-64FB7037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98EE7F9-FD86-467B-9CC8-D5D9056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09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01A62E7-5203-4A8A-B6B4-63693B84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47308DCF-E04F-44B8-A59D-2E31059BC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83B8D20D-4458-48B5-B30C-A9F1E66A9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0688450A-6217-4418-BAE0-9D899EC3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BE088757-18DA-4A8F-8002-48F022DA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27BD9D2D-29C5-44AE-AC5F-543E48E9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4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4E90BFB-5BC6-490F-88DE-CDED5D50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B55A66AF-0ED8-4CDB-BE85-4785FEA19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640F214B-728E-4CFA-AB63-4C846E5D6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6C2474B7-08D6-40E4-8EB5-8F6C23623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D37C9237-4E1A-4CCC-BCBA-45EE0C8E6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4B4BCFEF-E1DC-4E9E-8A01-628FF5EC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A2DBF264-3F46-425B-9E7A-24EB5E0E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1743F386-48D0-4CF4-9222-C40EBE22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75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3B73FA8-849D-4B7A-B0EF-51E5EDEC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CDA85F3A-D9F5-4490-A744-1FB42439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415F9E6A-EF10-4F18-8FB9-D3C9471F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B5018357-A7B0-4F95-B0BF-8450BD3D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19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93DB1B0C-02F7-4056-AF25-DBE2610C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89C2B8D3-BC1D-4F92-9FF9-A10F3C51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8E1959CB-2D73-4066-A23E-C6C81106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76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0066099D-0013-45E7-9A8D-8981249C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0BC3284C-73CC-4690-AF2F-E75D0E6B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833185C8-930E-4E99-B080-39A9004CB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AD8907C2-19B4-43B8-9F9B-4E3AE3F8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7FEDD447-C466-45E0-9BB7-94706DEE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DE3F7EEF-C596-49FC-8AEB-B2DE4F2D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81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558D9C3E-C9A4-4D4B-A8E5-7DB45DC0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621196F2-C6C7-484F-A8F5-DA281CADD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E68FCEB0-B2B0-4D3E-9E95-F1CD46BD1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E913E2C5-7705-4667-AC17-977D4D02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F263EDB9-533A-43AC-A41D-099FCA39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1B846B12-6243-4D62-AEF6-ACAA28A3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82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BB24E0A-F0AB-4345-B544-B70FBD1E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DF08ADC0-D837-488C-A6AB-16E0F1CC4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86185C2-4121-4DA4-B7B4-6D5A9C472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DE1BE-6851-4D7D-9F4C-EF6B6519B971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5187871-7A90-4718-AD71-7FAE87683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56DEB4C-D5E1-48C2-BD78-46803D617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62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CC33869C-E3C1-4043-B1DC-060DBB94390C}"/>
              </a:ext>
            </a:extLst>
          </p:cNvPr>
          <p:cNvSpPr/>
          <p:nvPr/>
        </p:nvSpPr>
        <p:spPr>
          <a:xfrm>
            <a:off x="2626092" y="1980602"/>
            <a:ext cx="6939815" cy="2234272"/>
          </a:xfrm>
          <a:prstGeom prst="rect">
            <a:avLst/>
          </a:prstGeom>
          <a:solidFill>
            <a:srgbClr val="5D2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04FFCEF3-A6AE-4960-8C62-F72B1CF30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705922" y="0"/>
            <a:ext cx="486078" cy="68967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8D75FB-C46C-4940-A70E-A970F419BB3C}"/>
              </a:ext>
            </a:extLst>
          </p:cNvPr>
          <p:cNvSpPr txBox="1"/>
          <p:nvPr/>
        </p:nvSpPr>
        <p:spPr>
          <a:xfrm>
            <a:off x="2206624" y="4506858"/>
            <a:ext cx="8273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5D25BA"/>
                </a:solidFill>
              </a:rPr>
              <a:t>Авторы: </a:t>
            </a:r>
            <a:r>
              <a:rPr lang="ru-RU" dirty="0" err="1" smtClean="0">
                <a:solidFill>
                  <a:srgbClr val="5D25BA"/>
                </a:solidFill>
              </a:rPr>
              <a:t>Каппушева</a:t>
            </a:r>
            <a:r>
              <a:rPr lang="ru-RU" dirty="0" smtClean="0">
                <a:solidFill>
                  <a:srgbClr val="5D25BA"/>
                </a:solidFill>
              </a:rPr>
              <a:t> А.А </a:t>
            </a:r>
            <a:r>
              <a:rPr lang="ru-RU" dirty="0" smtClean="0">
                <a:solidFill>
                  <a:srgbClr val="5D25BA"/>
                </a:solidFill>
              </a:rPr>
              <a:t>., Институт дизайна и лингвистики, </a:t>
            </a:r>
            <a:r>
              <a:rPr lang="ru-RU" dirty="0">
                <a:solidFill>
                  <a:srgbClr val="5D25BA"/>
                </a:solidFill>
              </a:rPr>
              <a:t>гр. </a:t>
            </a:r>
            <a:r>
              <a:rPr lang="ru-RU" dirty="0" smtClean="0">
                <a:solidFill>
                  <a:srgbClr val="5D25BA"/>
                </a:solidFill>
              </a:rPr>
              <a:t>ЛИН-231</a:t>
            </a:r>
            <a:r>
              <a:rPr lang="ru-RU" dirty="0">
                <a:solidFill>
                  <a:srgbClr val="5D25BA"/>
                </a:solidFill>
              </a:rPr>
              <a:t>, </a:t>
            </a:r>
            <a:r>
              <a:rPr lang="ru-RU" dirty="0" smtClean="0">
                <a:solidFill>
                  <a:srgbClr val="5D25BA"/>
                </a:solidFill>
              </a:rPr>
              <a:t> </a:t>
            </a:r>
            <a:r>
              <a:rPr lang="ru-RU" dirty="0" err="1" smtClean="0">
                <a:solidFill>
                  <a:srgbClr val="5D25BA"/>
                </a:solidFill>
              </a:rPr>
              <a:t>Байрамкулова</a:t>
            </a:r>
            <a:r>
              <a:rPr lang="ru-RU" dirty="0" smtClean="0">
                <a:solidFill>
                  <a:srgbClr val="5D25BA"/>
                </a:solidFill>
              </a:rPr>
              <a:t> Л.А </a:t>
            </a:r>
            <a:r>
              <a:rPr lang="ru-RU" dirty="0">
                <a:solidFill>
                  <a:srgbClr val="5D25BA"/>
                </a:solidFill>
              </a:rPr>
              <a:t>., </a:t>
            </a:r>
            <a:r>
              <a:rPr lang="ru-RU" dirty="0" smtClean="0">
                <a:solidFill>
                  <a:srgbClr val="5D25BA"/>
                </a:solidFill>
              </a:rPr>
              <a:t>Институт дизайна и лингвистики, </a:t>
            </a:r>
            <a:r>
              <a:rPr lang="ru-RU" dirty="0">
                <a:solidFill>
                  <a:srgbClr val="5D25BA"/>
                </a:solidFill>
              </a:rPr>
              <a:t>гр. ЛИН-231, </a:t>
            </a:r>
            <a:r>
              <a:rPr lang="ru-RU" dirty="0" err="1" smtClean="0">
                <a:solidFill>
                  <a:srgbClr val="5D25BA"/>
                </a:solidFill>
              </a:rPr>
              <a:t>Темрезова</a:t>
            </a:r>
            <a:r>
              <a:rPr lang="ru-RU" dirty="0" smtClean="0">
                <a:solidFill>
                  <a:srgbClr val="5D25BA"/>
                </a:solidFill>
              </a:rPr>
              <a:t> А.М </a:t>
            </a:r>
            <a:r>
              <a:rPr lang="ru-RU" dirty="0">
                <a:solidFill>
                  <a:srgbClr val="5D25BA"/>
                </a:solidFill>
              </a:rPr>
              <a:t>., </a:t>
            </a:r>
            <a:r>
              <a:rPr lang="ru-RU" dirty="0" smtClean="0">
                <a:solidFill>
                  <a:srgbClr val="5D25BA"/>
                </a:solidFill>
              </a:rPr>
              <a:t>Институт дизайна и лингвистики, </a:t>
            </a:r>
            <a:r>
              <a:rPr lang="ru-RU" dirty="0">
                <a:solidFill>
                  <a:srgbClr val="5D25BA"/>
                </a:solidFill>
              </a:rPr>
              <a:t>гр. ЛИН-231</a:t>
            </a:r>
            <a:r>
              <a:rPr lang="ru-RU" dirty="0" smtClean="0">
                <a:solidFill>
                  <a:srgbClr val="5D25BA"/>
                </a:solidFill>
              </a:rPr>
              <a:t>, </a:t>
            </a:r>
            <a:r>
              <a:rPr lang="ru-RU" dirty="0" err="1" smtClean="0">
                <a:solidFill>
                  <a:srgbClr val="5D25BA"/>
                </a:solidFill>
              </a:rPr>
              <a:t>Эркенова</a:t>
            </a:r>
            <a:r>
              <a:rPr lang="ru-RU" dirty="0" smtClean="0">
                <a:solidFill>
                  <a:srgbClr val="5D25BA"/>
                </a:solidFill>
              </a:rPr>
              <a:t> А.И., Институт дизайна и лингвистики, </a:t>
            </a:r>
            <a:r>
              <a:rPr lang="ru-RU" dirty="0">
                <a:solidFill>
                  <a:srgbClr val="5D25BA"/>
                </a:solidFill>
              </a:rPr>
              <a:t>гр. </a:t>
            </a:r>
            <a:r>
              <a:rPr lang="ru-RU" dirty="0" smtClean="0">
                <a:solidFill>
                  <a:srgbClr val="5D25BA"/>
                </a:solidFill>
              </a:rPr>
              <a:t>ЛИН-231, </a:t>
            </a:r>
            <a:r>
              <a:rPr lang="ru-RU" dirty="0" err="1" smtClean="0">
                <a:solidFill>
                  <a:srgbClr val="5D25BA"/>
                </a:solidFill>
              </a:rPr>
              <a:t>Гемсокурова</a:t>
            </a:r>
            <a:r>
              <a:rPr lang="ru-RU" dirty="0" smtClean="0">
                <a:solidFill>
                  <a:srgbClr val="5D25BA"/>
                </a:solidFill>
              </a:rPr>
              <a:t> М. У.,</a:t>
            </a:r>
            <a:r>
              <a:rPr lang="ru-RU" dirty="0">
                <a:solidFill>
                  <a:srgbClr val="5D25BA"/>
                </a:solidFill>
              </a:rPr>
              <a:t> Институт дизайна и лингвистики</a:t>
            </a:r>
            <a:r>
              <a:rPr lang="ru-RU" dirty="0" smtClean="0">
                <a:solidFill>
                  <a:srgbClr val="5D25BA"/>
                </a:solidFill>
              </a:rPr>
              <a:t>, </a:t>
            </a:r>
            <a:r>
              <a:rPr lang="ru-RU" dirty="0">
                <a:solidFill>
                  <a:srgbClr val="5D25BA"/>
                </a:solidFill>
              </a:rPr>
              <a:t>гр. ЛИН-231</a:t>
            </a:r>
            <a:r>
              <a:rPr lang="ru-RU" dirty="0" smtClean="0">
                <a:solidFill>
                  <a:srgbClr val="5D25BA"/>
                </a:solidFill>
              </a:rPr>
              <a:t>, </a:t>
            </a:r>
            <a:r>
              <a:rPr lang="ru-RU" dirty="0" err="1" smtClean="0">
                <a:solidFill>
                  <a:srgbClr val="5D25BA"/>
                </a:solidFill>
              </a:rPr>
              <a:t>Дотдаева</a:t>
            </a:r>
            <a:r>
              <a:rPr lang="ru-RU" dirty="0" smtClean="0">
                <a:solidFill>
                  <a:srgbClr val="5D25BA"/>
                </a:solidFill>
              </a:rPr>
              <a:t> Т. Т., Институт дизайна и лингвистики, гр</a:t>
            </a:r>
            <a:r>
              <a:rPr lang="ru-RU" dirty="0">
                <a:solidFill>
                  <a:srgbClr val="5D25BA"/>
                </a:solidFill>
              </a:rPr>
              <a:t>. </a:t>
            </a:r>
            <a:r>
              <a:rPr lang="ru-RU" dirty="0" smtClean="0">
                <a:solidFill>
                  <a:srgbClr val="5D25BA"/>
                </a:solidFill>
              </a:rPr>
              <a:t>ЛИН-231</a:t>
            </a:r>
            <a:r>
              <a:rPr lang="ru-RU" dirty="0">
                <a:solidFill>
                  <a:srgbClr val="5D25BA"/>
                </a:solidFill>
              </a:rPr>
              <a:t>.</a:t>
            </a:r>
            <a:endParaRPr lang="ru-RU" dirty="0">
              <a:solidFill>
                <a:srgbClr val="5D25BA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56553F1-3281-41CF-B164-BFAC4B7500C7}"/>
              </a:ext>
            </a:extLst>
          </p:cNvPr>
          <p:cNvSpPr txBox="1"/>
          <p:nvPr/>
        </p:nvSpPr>
        <p:spPr>
          <a:xfrm>
            <a:off x="2750394" y="2503000"/>
            <a:ext cx="66912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cap="all" dirty="0">
                <a:solidFill>
                  <a:schemeClr val="bg1"/>
                </a:solidFill>
              </a:rPr>
              <a:t>Бот для </a:t>
            </a:r>
            <a:r>
              <a:rPr lang="ru-RU" sz="2800" cap="all" dirty="0" smtClean="0">
                <a:solidFill>
                  <a:schemeClr val="bg1"/>
                </a:solidFill>
              </a:rPr>
              <a:t>поиска ресурсов</a:t>
            </a:r>
            <a:r>
              <a:rPr lang="ru-RU" sz="2800" cap="all" dirty="0">
                <a:solidFill>
                  <a:schemeClr val="bg1"/>
                </a:solidFill>
              </a:rPr>
              <a:t> </a:t>
            </a:r>
            <a:r>
              <a:rPr lang="ru-RU" sz="2800" cap="all" dirty="0" smtClean="0">
                <a:solidFill>
                  <a:schemeClr val="bg1"/>
                </a:solidFill>
              </a:rPr>
              <a:t>для написания эссе на</a:t>
            </a:r>
            <a:r>
              <a:rPr lang="ru-RU" sz="2800" cap="all" dirty="0" smtClean="0">
                <a:solidFill>
                  <a:schemeClr val="bg1"/>
                </a:solidFill>
              </a:rPr>
              <a:t> </a:t>
            </a:r>
            <a:r>
              <a:rPr lang="ru-RU" sz="2800" cap="all" dirty="0">
                <a:solidFill>
                  <a:schemeClr val="bg1"/>
                </a:solidFill>
              </a:rPr>
              <a:t>английском языке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A57790B0-A16C-47BB-9E2B-1B5052D33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05923" cy="588936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="" xmlns:a16="http://schemas.microsoft.com/office/drawing/2014/main" id="{16312CDC-A20E-4BA9-AFA0-2FB20F8816A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685" y="963242"/>
            <a:ext cx="2597715" cy="33574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="" xmlns:a16="http://schemas.microsoft.com/office/drawing/2014/main" id="{71CECE99-2B61-4751-938F-F339771D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>
                <a:solidFill>
                  <a:srgbClr val="5D25BA"/>
                </a:solidFill>
              </a:rPr>
              <a:t>1</a:t>
            </a:fld>
            <a:endParaRPr lang="ru-RU" dirty="0">
              <a:solidFill>
                <a:srgbClr val="5D25BA"/>
              </a:solidFill>
            </a:endParaRPr>
          </a:p>
        </p:txBody>
      </p:sp>
      <p:pic>
        <p:nvPicPr>
          <p:cNvPr id="3074" name="Picture 2" descr="C:\Users\admin\Downloads\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210" y="716380"/>
            <a:ext cx="1144225" cy="114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19435" y="963242"/>
            <a:ext cx="27728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 smtClean="0">
                <a:solidFill>
                  <a:srgbClr val="C00000"/>
                </a:solidFill>
              </a:rPr>
              <a:t>Институт дизайна и лингвистики</a:t>
            </a:r>
            <a:endParaRPr lang="ru-RU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2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2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>
            <a:extLst>
              <a:ext uri="{FF2B5EF4-FFF2-40B4-BE49-F238E27FC236}">
                <a16:creationId xmlns="" xmlns:a16="http://schemas.microsoft.com/office/drawing/2014/main" id="{9202A69D-5E93-4023-B1CB-0227F74B5E59}"/>
              </a:ext>
            </a:extLst>
          </p:cNvPr>
          <p:cNvSpPr/>
          <p:nvPr/>
        </p:nvSpPr>
        <p:spPr>
          <a:xfrm>
            <a:off x="6615837" y="2400153"/>
            <a:ext cx="4583624" cy="391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04FFCEF3-A6AE-4960-8C62-F72B1CF30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705922" y="0"/>
            <a:ext cx="486078" cy="68967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8D75FB-C46C-4940-A70E-A970F419BB3C}"/>
              </a:ext>
            </a:extLst>
          </p:cNvPr>
          <p:cNvSpPr txBox="1"/>
          <p:nvPr/>
        </p:nvSpPr>
        <p:spPr>
          <a:xfrm>
            <a:off x="4104553" y="683240"/>
            <a:ext cx="349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Введение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A57790B0-A16C-47BB-9E2B-1B5052D33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05923" cy="588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6B388FB-7982-4F77-B944-393147D92D95}"/>
              </a:ext>
            </a:extLst>
          </p:cNvPr>
          <p:cNvSpPr txBox="1"/>
          <p:nvPr/>
        </p:nvSpPr>
        <p:spPr>
          <a:xfrm>
            <a:off x="1540517" y="1608021"/>
            <a:ext cx="254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Проблема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49D6C22E-1DCC-4F40-9DB4-2BEB1A3C70C3}"/>
              </a:ext>
            </a:extLst>
          </p:cNvPr>
          <p:cNvSpPr txBox="1"/>
          <p:nvPr/>
        </p:nvSpPr>
        <p:spPr>
          <a:xfrm>
            <a:off x="7637399" y="1608020"/>
            <a:ext cx="2540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solidFill>
                  <a:schemeClr val="bg1"/>
                </a:solidFill>
              </a:rPr>
              <a:t>Актуальность</a:t>
            </a:r>
            <a:r>
              <a:rPr lang="ru-RU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90F3E07F-6A27-4C67-A863-7AFB04D331D1}"/>
              </a:ext>
            </a:extLst>
          </p:cNvPr>
          <p:cNvSpPr/>
          <p:nvPr/>
        </p:nvSpPr>
        <p:spPr>
          <a:xfrm>
            <a:off x="518955" y="2391854"/>
            <a:ext cx="4583624" cy="3914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BB19FB1-FBB1-4637-B9DA-7C8885407877}"/>
              </a:ext>
            </a:extLst>
          </p:cNvPr>
          <p:cNvSpPr txBox="1"/>
          <p:nvPr/>
        </p:nvSpPr>
        <p:spPr>
          <a:xfrm>
            <a:off x="1280186" y="3178029"/>
            <a:ext cx="30611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rgbClr val="5D25BA"/>
                </a:solidFill>
              </a:rPr>
              <a:t>Трудности с написанием эссе </a:t>
            </a:r>
            <a:r>
              <a:rPr lang="ru-RU" dirty="0" smtClean="0">
                <a:solidFill>
                  <a:srgbClr val="5D25BA"/>
                </a:solidFill>
              </a:rPr>
              <a:t>у </a:t>
            </a:r>
            <a:r>
              <a:rPr lang="ru-RU" dirty="0" smtClean="0">
                <a:solidFill>
                  <a:srgbClr val="5D25BA"/>
                </a:solidFill>
              </a:rPr>
              <a:t>людей, изучающих </a:t>
            </a:r>
            <a:r>
              <a:rPr lang="ru-RU" dirty="0" smtClean="0">
                <a:solidFill>
                  <a:srgbClr val="5D25BA"/>
                </a:solidFill>
              </a:rPr>
              <a:t>английский язык</a:t>
            </a:r>
            <a:r>
              <a:rPr lang="ru-RU" dirty="0" smtClean="0">
                <a:solidFill>
                  <a:srgbClr val="5D25BA"/>
                </a:solidFill>
              </a:rPr>
              <a:t>. Сложности с поиском ресурсов с учетом уровня владения иностранным языком.</a:t>
            </a:r>
            <a:endParaRPr lang="ru-RU" dirty="0">
              <a:solidFill>
                <a:srgbClr val="5D25BA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91F36387-27BB-4ABE-9D22-FEBB392A417F}"/>
              </a:ext>
            </a:extLst>
          </p:cNvPr>
          <p:cNvSpPr txBox="1"/>
          <p:nvPr/>
        </p:nvSpPr>
        <p:spPr>
          <a:xfrm>
            <a:off x="7233944" y="2734900"/>
            <a:ext cx="306116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rgbClr val="5D25BA"/>
                </a:solidFill>
              </a:rPr>
              <a:t>Повышенная потребность  </a:t>
            </a:r>
            <a:r>
              <a:rPr lang="ru-RU" dirty="0" smtClean="0">
                <a:solidFill>
                  <a:srgbClr val="5D25BA"/>
                </a:solidFill>
              </a:rPr>
              <a:t>молодежи и </a:t>
            </a:r>
            <a:r>
              <a:rPr lang="ru-RU" dirty="0" smtClean="0">
                <a:solidFill>
                  <a:srgbClr val="5D25BA"/>
                </a:solidFill>
              </a:rPr>
              <a:t>школьников</a:t>
            </a:r>
            <a:r>
              <a:rPr lang="ru-RU" dirty="0">
                <a:solidFill>
                  <a:srgbClr val="5D25BA"/>
                </a:solidFill>
              </a:rPr>
              <a:t> </a:t>
            </a:r>
            <a:r>
              <a:rPr lang="ru-RU" dirty="0" smtClean="0">
                <a:solidFill>
                  <a:srgbClr val="5D25BA"/>
                </a:solidFill>
              </a:rPr>
              <a:t>в</a:t>
            </a:r>
            <a:r>
              <a:rPr lang="ru-RU" dirty="0" smtClean="0">
                <a:solidFill>
                  <a:srgbClr val="5D25BA"/>
                </a:solidFill>
              </a:rPr>
              <a:t> развитии навыков аналитического письма – эссе как </a:t>
            </a:r>
            <a:r>
              <a:rPr lang="ru-RU" dirty="0" smtClean="0">
                <a:solidFill>
                  <a:srgbClr val="5D25BA"/>
                </a:solidFill>
              </a:rPr>
              <a:t>короткой письменной работы, излагающей </a:t>
            </a:r>
            <a:r>
              <a:rPr lang="ru-RU" dirty="0">
                <a:solidFill>
                  <a:srgbClr val="5D25BA"/>
                </a:solidFill>
              </a:rPr>
              <a:t>личную точку зрения или мнение по какому-либо вопросу </a:t>
            </a:r>
            <a:r>
              <a:rPr lang="ru-RU" dirty="0" smtClean="0">
                <a:solidFill>
                  <a:srgbClr val="5D25BA"/>
                </a:solidFill>
              </a:rPr>
              <a:t>в академической и профессиональной сферах.</a:t>
            </a:r>
            <a:endParaRPr lang="ru-RU" dirty="0" smtClean="0">
              <a:solidFill>
                <a:srgbClr val="5D25BA"/>
              </a:solidFill>
            </a:endParaRPr>
          </a:p>
        </p:txBody>
      </p:sp>
      <p:sp>
        <p:nvSpPr>
          <p:cNvPr id="14" name="Номер слайда 1">
            <a:extLst>
              <a:ext uri="{FF2B5EF4-FFF2-40B4-BE49-F238E27FC236}">
                <a16:creationId xmlns="" xmlns:a16="http://schemas.microsoft.com/office/drawing/2014/main" id="{455A65B7-025A-40C3-9B0F-D0EE428B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C94051-D8E5-4DFC-9506-54447EA029BA}" type="slidenum">
              <a:rPr lang="ru-RU" smtClean="0">
                <a:solidFill>
                  <a:schemeClr val="bg1"/>
                </a:solidFill>
              </a:rPr>
              <a:t>2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69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2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90F3E07F-6A27-4C67-A863-7AFB04D331D1}"/>
              </a:ext>
            </a:extLst>
          </p:cNvPr>
          <p:cNvSpPr/>
          <p:nvPr/>
        </p:nvSpPr>
        <p:spPr>
          <a:xfrm>
            <a:off x="461623" y="1738711"/>
            <a:ext cx="10782669" cy="12702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04FFCEF3-A6AE-4960-8C62-F72B1CF30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705922" y="0"/>
            <a:ext cx="486078" cy="68967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8D75FB-C46C-4940-A70E-A970F419BB3C}"/>
              </a:ext>
            </a:extLst>
          </p:cNvPr>
          <p:cNvSpPr txBox="1"/>
          <p:nvPr/>
        </p:nvSpPr>
        <p:spPr>
          <a:xfrm>
            <a:off x="4104553" y="683240"/>
            <a:ext cx="34968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Цель и задачи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A76FC1BF-51D8-4B5F-82A6-3A0F7989F516}"/>
              </a:ext>
            </a:extLst>
          </p:cNvPr>
          <p:cNvSpPr/>
          <p:nvPr/>
        </p:nvSpPr>
        <p:spPr>
          <a:xfrm>
            <a:off x="799613" y="1923391"/>
            <a:ext cx="1510380" cy="900887"/>
          </a:xfrm>
          <a:prstGeom prst="rect">
            <a:avLst/>
          </a:prstGeom>
          <a:solidFill>
            <a:srgbClr val="5D25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A57790B0-A16C-47BB-9E2B-1B5052D33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05923" cy="588936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="" xmlns:a16="http://schemas.microsoft.com/office/drawing/2014/main" id="{D2412CC5-3E37-4016-B667-9DDCBE22EF31}"/>
              </a:ext>
            </a:extLst>
          </p:cNvPr>
          <p:cNvSpPr/>
          <p:nvPr/>
        </p:nvSpPr>
        <p:spPr>
          <a:xfrm>
            <a:off x="461623" y="3378324"/>
            <a:ext cx="10782669" cy="2513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ECF3061B-7873-4CA5-A3E6-EA32A70E091B}"/>
              </a:ext>
            </a:extLst>
          </p:cNvPr>
          <p:cNvSpPr txBox="1"/>
          <p:nvPr/>
        </p:nvSpPr>
        <p:spPr>
          <a:xfrm>
            <a:off x="2565525" y="2094876"/>
            <a:ext cx="8355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rgbClr val="5D25BA"/>
                </a:solidFill>
              </a:rPr>
              <a:t>Создать </a:t>
            </a:r>
            <a:r>
              <a:rPr lang="ru-RU" dirty="0" smtClean="0">
                <a:solidFill>
                  <a:srgbClr val="5D25BA"/>
                </a:solidFill>
              </a:rPr>
              <a:t>бота, рекомендующего ресурсы для написания эссе.</a:t>
            </a:r>
            <a:endParaRPr lang="ru-RU" dirty="0">
              <a:solidFill>
                <a:srgbClr val="5D25B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9BB19FB1-FBB1-4637-B9DA-7C8885407877}"/>
              </a:ext>
            </a:extLst>
          </p:cNvPr>
          <p:cNvSpPr txBox="1"/>
          <p:nvPr/>
        </p:nvSpPr>
        <p:spPr>
          <a:xfrm>
            <a:off x="1025608" y="2189168"/>
            <a:ext cx="1058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Цель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="" xmlns:a16="http://schemas.microsoft.com/office/drawing/2014/main" id="{8687F728-B758-448D-A5E2-B1E0EBAC4F72}"/>
              </a:ext>
            </a:extLst>
          </p:cNvPr>
          <p:cNvGrpSpPr/>
          <p:nvPr/>
        </p:nvGrpSpPr>
        <p:grpSpPr>
          <a:xfrm>
            <a:off x="799613" y="4184617"/>
            <a:ext cx="1510380" cy="900887"/>
            <a:chOff x="731423" y="4295641"/>
            <a:chExt cx="1510380" cy="900887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="" xmlns:a16="http://schemas.microsoft.com/office/drawing/2014/main" id="{85A52754-19FA-4E4B-B2B6-EB8C6C787B17}"/>
                </a:ext>
              </a:extLst>
            </p:cNvPr>
            <p:cNvSpPr/>
            <p:nvPr/>
          </p:nvSpPr>
          <p:spPr>
            <a:xfrm>
              <a:off x="731423" y="4295641"/>
              <a:ext cx="1510380" cy="900887"/>
            </a:xfrm>
            <a:prstGeom prst="rect">
              <a:avLst/>
            </a:prstGeom>
            <a:solidFill>
              <a:srgbClr val="5D25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CE5EAFB3-E50B-4D3D-94FC-AE3295E6CC3B}"/>
                </a:ext>
              </a:extLst>
            </p:cNvPr>
            <p:cNvSpPr txBox="1"/>
            <p:nvPr/>
          </p:nvSpPr>
          <p:spPr>
            <a:xfrm>
              <a:off x="957418" y="4517211"/>
              <a:ext cx="1058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dirty="0">
                  <a:solidFill>
                    <a:schemeClr val="bg1"/>
                  </a:solidFill>
                </a:rPr>
                <a:t>Задачи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C74FAC19-2D6D-4A2E-BD6C-0016C96E5D6B}"/>
              </a:ext>
            </a:extLst>
          </p:cNvPr>
          <p:cNvSpPr txBox="1"/>
          <p:nvPr/>
        </p:nvSpPr>
        <p:spPr>
          <a:xfrm>
            <a:off x="2684795" y="3757898"/>
            <a:ext cx="83555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ru-RU" dirty="0">
              <a:solidFill>
                <a:srgbClr val="5D25BA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ru-RU" dirty="0">
                <a:solidFill>
                  <a:srgbClr val="5D25BA"/>
                </a:solidFill>
              </a:rPr>
              <a:t>Провести исследование </a:t>
            </a:r>
            <a:r>
              <a:rPr lang="ru-RU" dirty="0" smtClean="0">
                <a:solidFill>
                  <a:srgbClr val="5D25BA"/>
                </a:solidFill>
              </a:rPr>
              <a:t>в области</a:t>
            </a:r>
            <a:r>
              <a:rPr lang="en-US" dirty="0" smtClean="0">
                <a:solidFill>
                  <a:srgbClr val="5D25BA"/>
                </a:solidFill>
              </a:rPr>
              <a:t> </a:t>
            </a:r>
            <a:r>
              <a:rPr lang="ru-RU" dirty="0" smtClean="0">
                <a:solidFill>
                  <a:srgbClr val="5D25BA"/>
                </a:solidFill>
              </a:rPr>
              <a:t>написания эссе.</a:t>
            </a:r>
            <a:endParaRPr lang="ru-RU" dirty="0">
              <a:solidFill>
                <a:srgbClr val="5D25BA"/>
              </a:solidFill>
            </a:endParaRPr>
          </a:p>
          <a:p>
            <a:pPr marL="285750" indent="-285750" algn="just">
              <a:buFontTx/>
              <a:buChar char="-"/>
            </a:pPr>
            <a:r>
              <a:rPr lang="ru-RU" dirty="0">
                <a:solidFill>
                  <a:srgbClr val="5D25BA"/>
                </a:solidFill>
              </a:rPr>
              <a:t>Описать алгоритм работы </a:t>
            </a:r>
            <a:r>
              <a:rPr lang="ru-RU" dirty="0" smtClean="0">
                <a:solidFill>
                  <a:srgbClr val="5D25BA"/>
                </a:solidFill>
              </a:rPr>
              <a:t>телеграмм-бота</a:t>
            </a:r>
            <a:r>
              <a:rPr lang="ru-RU" dirty="0">
                <a:solidFill>
                  <a:srgbClr val="5D25BA"/>
                </a:solidFill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ru-RU" dirty="0">
                <a:solidFill>
                  <a:srgbClr val="5D25BA"/>
                </a:solidFill>
              </a:rPr>
              <a:t>Определить технологический стек.</a:t>
            </a:r>
          </a:p>
          <a:p>
            <a:pPr marL="285750" indent="-285750" algn="just">
              <a:buFontTx/>
              <a:buChar char="-"/>
            </a:pPr>
            <a:r>
              <a:rPr lang="ru-RU" dirty="0">
                <a:solidFill>
                  <a:srgbClr val="5D25BA"/>
                </a:solidFill>
              </a:rPr>
              <a:t>Отразить основные проблемы, возникшие в ходе разработки, и их решения.</a:t>
            </a:r>
          </a:p>
        </p:txBody>
      </p:sp>
      <p:sp>
        <p:nvSpPr>
          <p:cNvPr id="22" name="Номер слайда 1">
            <a:extLst>
              <a:ext uri="{FF2B5EF4-FFF2-40B4-BE49-F238E27FC236}">
                <a16:creationId xmlns="" xmlns:a16="http://schemas.microsoft.com/office/drawing/2014/main" id="{96A108E1-9ED0-4603-93DD-588C7E93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C94051-D8E5-4DFC-9506-54447EA029BA}" type="slidenum">
              <a:rPr lang="ru-RU" smtClean="0">
                <a:solidFill>
                  <a:schemeClr val="bg1"/>
                </a:solidFill>
              </a:rPr>
              <a:t>3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65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2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04FFCEF3-A6AE-4960-8C62-F72B1CF30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705922" y="0"/>
            <a:ext cx="486078" cy="68967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8D75FB-C46C-4940-A70E-A970F419BB3C}"/>
              </a:ext>
            </a:extLst>
          </p:cNvPr>
          <p:cNvSpPr txBox="1"/>
          <p:nvPr/>
        </p:nvSpPr>
        <p:spPr>
          <a:xfrm>
            <a:off x="1386614" y="698738"/>
            <a:ext cx="94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Алгоритм работы </a:t>
            </a:r>
            <a:r>
              <a:rPr lang="ru-RU" sz="3600" dirty="0" smtClean="0">
                <a:solidFill>
                  <a:schemeClr val="bg1"/>
                </a:solidFill>
              </a:rPr>
              <a:t>телеграмм-бота</a:t>
            </a:r>
            <a:endParaRPr lang="ru-RU" sz="3600" dirty="0">
              <a:solidFill>
                <a:schemeClr val="bg1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A57790B0-A16C-47BB-9E2B-1B5052D33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05923" cy="588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6B388FB-7982-4F77-B944-393147D92D95}"/>
              </a:ext>
            </a:extLst>
          </p:cNvPr>
          <p:cNvSpPr txBox="1"/>
          <p:nvPr/>
        </p:nvSpPr>
        <p:spPr>
          <a:xfrm>
            <a:off x="917765" y="1882793"/>
            <a:ext cx="10356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/</a:t>
            </a:r>
            <a:r>
              <a:rPr lang="en-US" dirty="0" smtClean="0">
                <a:solidFill>
                  <a:schemeClr val="bg1"/>
                </a:solidFill>
              </a:rPr>
              <a:t>start</a:t>
            </a:r>
            <a:r>
              <a:rPr lang="ru-RU" dirty="0" smtClean="0">
                <a:solidFill>
                  <a:schemeClr val="bg1"/>
                </a:solidFill>
              </a:rPr>
              <a:t> – запуск бота, вывод приветствующего сообщения</a:t>
            </a:r>
            <a:r>
              <a:rPr lang="ru-RU" dirty="0" smtClean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/beginner </a:t>
            </a:r>
            <a:r>
              <a:rPr lang="ru-RU" dirty="0" smtClean="0">
                <a:solidFill>
                  <a:schemeClr val="bg1"/>
                </a:solidFill>
              </a:rPr>
              <a:t>– ресурсы для работы с эссе для начального уровня.</a:t>
            </a: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/intermediate</a:t>
            </a:r>
            <a:r>
              <a:rPr lang="ru-RU" dirty="0" smtClean="0">
                <a:solidFill>
                  <a:schemeClr val="bg1"/>
                </a:solidFill>
              </a:rPr>
              <a:t> -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ресурсы </a:t>
            </a:r>
            <a:r>
              <a:rPr lang="ru-RU" dirty="0">
                <a:solidFill>
                  <a:schemeClr val="bg1"/>
                </a:solidFill>
              </a:rPr>
              <a:t>для работы с эссе для </a:t>
            </a:r>
            <a:r>
              <a:rPr lang="ru-RU" dirty="0" smtClean="0">
                <a:solidFill>
                  <a:schemeClr val="bg1"/>
                </a:solidFill>
              </a:rPr>
              <a:t>среднего уровня.</a:t>
            </a:r>
            <a:endParaRPr lang="ru-RU" dirty="0">
              <a:solidFill>
                <a:schemeClr val="bg1"/>
              </a:solidFill>
            </a:endParaRPr>
          </a:p>
          <a:p>
            <a:pPr marL="342900" indent="-342900" algn="just"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/advanced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ресурсы для работы с эссе для </a:t>
            </a:r>
            <a:r>
              <a:rPr lang="ru-RU" dirty="0" smtClean="0">
                <a:solidFill>
                  <a:schemeClr val="bg1"/>
                </a:solidFill>
              </a:rPr>
              <a:t>продвинутого уровня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  <a:p>
            <a:pPr marL="342900" indent="-342900" algn="just">
              <a:buAutoNum type="arabicPeriod"/>
            </a:pPr>
            <a:r>
              <a:rPr lang="ru-RU" dirty="0" smtClean="0">
                <a:solidFill>
                  <a:schemeClr val="bg1"/>
                </a:solidFill>
              </a:rPr>
              <a:t>/</a:t>
            </a:r>
            <a:r>
              <a:rPr lang="en-US" dirty="0" smtClean="0">
                <a:solidFill>
                  <a:schemeClr val="bg1"/>
                </a:solidFill>
              </a:rPr>
              <a:t>help</a:t>
            </a:r>
            <a:r>
              <a:rPr lang="ru-RU" dirty="0" smtClean="0">
                <a:solidFill>
                  <a:schemeClr val="bg1"/>
                </a:solidFill>
              </a:rPr>
              <a:t> - помощь с командами.</a:t>
            </a:r>
          </a:p>
          <a:p>
            <a:pPr algn="just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Номер слайда 1">
            <a:extLst>
              <a:ext uri="{FF2B5EF4-FFF2-40B4-BE49-F238E27FC236}">
                <a16:creationId xmlns="" xmlns:a16="http://schemas.microsoft.com/office/drawing/2014/main" id="{B7495E36-005F-4865-8155-1BECF338C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C94051-D8E5-4DFC-9506-54447EA029BA}" type="slidenum">
              <a:rPr lang="ru-RU" smtClean="0">
                <a:solidFill>
                  <a:schemeClr val="bg1"/>
                </a:solidFill>
              </a:rPr>
              <a:t>4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932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2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04FFCEF3-A6AE-4960-8C62-F72B1CF30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705922" y="0"/>
            <a:ext cx="486078" cy="68967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8D75FB-C46C-4940-A70E-A970F419BB3C}"/>
              </a:ext>
            </a:extLst>
          </p:cNvPr>
          <p:cNvSpPr txBox="1"/>
          <p:nvPr/>
        </p:nvSpPr>
        <p:spPr>
          <a:xfrm>
            <a:off x="1386614" y="698738"/>
            <a:ext cx="94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Технологический стек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A57790B0-A16C-47BB-9E2B-1B5052D33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05923" cy="588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6B388FB-7982-4F77-B944-393147D92D95}"/>
              </a:ext>
            </a:extLst>
          </p:cNvPr>
          <p:cNvSpPr txBox="1"/>
          <p:nvPr/>
        </p:nvSpPr>
        <p:spPr>
          <a:xfrm>
            <a:off x="917764" y="1882793"/>
            <a:ext cx="103564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solidFill>
                  <a:schemeClr val="bg1"/>
                </a:solidFill>
              </a:rPr>
              <a:t>Язык </a:t>
            </a:r>
            <a:r>
              <a:rPr lang="ru-RU" dirty="0" smtClean="0">
                <a:solidFill>
                  <a:schemeClr val="bg1"/>
                </a:solidFill>
              </a:rPr>
              <a:t>программирования</a:t>
            </a:r>
            <a:r>
              <a:rPr lang="ru-RU" dirty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Python</a:t>
            </a:r>
            <a:r>
              <a:rPr lang="ru-RU" dirty="0">
                <a:solidFill>
                  <a:schemeClr val="bg1"/>
                </a:solidFill>
              </a:rPr>
              <a:t>, </a:t>
            </a:r>
            <a:endParaRPr lang="ru-RU" dirty="0" smtClean="0">
              <a:solidFill>
                <a:schemeClr val="bg1"/>
              </a:solidFill>
            </a:endParaRPr>
          </a:p>
          <a:p>
            <a:pPr algn="just"/>
            <a:endParaRPr lang="en-US" dirty="0">
              <a:solidFill>
                <a:schemeClr val="bg1"/>
              </a:solidFill>
            </a:endParaRPr>
          </a:p>
          <a:p>
            <a:pPr algn="just"/>
            <a:r>
              <a:rPr lang="ru-RU" dirty="0">
                <a:solidFill>
                  <a:schemeClr val="bg1"/>
                </a:solidFill>
              </a:rPr>
              <a:t>Б</a:t>
            </a:r>
            <a:r>
              <a:rPr lang="ru-RU" dirty="0" smtClean="0">
                <a:solidFill>
                  <a:schemeClr val="bg1"/>
                </a:solidFill>
              </a:rPr>
              <a:t>иблиотека </a:t>
            </a:r>
            <a:r>
              <a:rPr lang="ru-RU" dirty="0">
                <a:solidFill>
                  <a:schemeClr val="bg1"/>
                </a:solidFill>
              </a:rPr>
              <a:t>для </a:t>
            </a:r>
            <a:r>
              <a:rPr lang="ru-RU" dirty="0" err="1" smtClean="0">
                <a:solidFill>
                  <a:schemeClr val="bg1"/>
                </a:solidFill>
              </a:rPr>
              <a:t>telegram</a:t>
            </a:r>
            <a:r>
              <a:rPr lang="ru-RU" dirty="0" smtClean="0">
                <a:solidFill>
                  <a:schemeClr val="bg1"/>
                </a:solidFill>
              </a:rPr>
              <a:t>-ботов: </a:t>
            </a:r>
            <a:r>
              <a:rPr lang="en-US" dirty="0" err="1" smtClean="0">
                <a:solidFill>
                  <a:schemeClr val="bg1"/>
                </a:solidFill>
              </a:rPr>
              <a:t>aoigram</a:t>
            </a:r>
            <a:r>
              <a:rPr lang="en-US" dirty="0" smtClean="0">
                <a:solidFill>
                  <a:schemeClr val="bg1"/>
                </a:solidFill>
              </a:rPr>
              <a:t>, requests</a:t>
            </a:r>
            <a:r>
              <a:rPr lang="ru-RU" dirty="0" smtClean="0">
                <a:solidFill>
                  <a:schemeClr val="bg1"/>
                </a:solidFill>
              </a:rPr>
              <a:t>;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ru-RU" dirty="0" smtClean="0">
                <a:solidFill>
                  <a:schemeClr val="bg1"/>
                </a:solidFill>
              </a:rPr>
              <a:t>модули </a:t>
            </a:r>
            <a:r>
              <a:rPr lang="en-US" dirty="0" err="1" smtClean="0">
                <a:solidFill>
                  <a:schemeClr val="bg1"/>
                </a:solidFill>
              </a:rPr>
              <a:t>aoigram</a:t>
            </a:r>
            <a:r>
              <a:rPr lang="ru-RU" dirty="0" smtClean="0">
                <a:solidFill>
                  <a:schemeClr val="bg1"/>
                </a:solidFill>
              </a:rPr>
              <a:t>: </a:t>
            </a:r>
            <a:r>
              <a:rPr lang="en-US" dirty="0" smtClean="0">
                <a:solidFill>
                  <a:schemeClr val="bg1"/>
                </a:solidFill>
              </a:rPr>
              <a:t>types, filters, </a:t>
            </a:r>
            <a:r>
              <a:rPr lang="en-US" dirty="0" err="1" smtClean="0">
                <a:solidFill>
                  <a:schemeClr val="bg1"/>
                </a:solidFill>
              </a:rPr>
              <a:t>asyncio</a:t>
            </a:r>
            <a:r>
              <a:rPr lang="ru-RU" dirty="0" smtClean="0">
                <a:solidFill>
                  <a:schemeClr val="bg1"/>
                </a:solidFill>
              </a:rPr>
              <a:t>; классы: </a:t>
            </a:r>
            <a:r>
              <a:rPr lang="en-US" dirty="0" smtClean="0">
                <a:solidFill>
                  <a:schemeClr val="bg1"/>
                </a:solidFill>
              </a:rPr>
              <a:t>Bot, Dispatcher, </a:t>
            </a:r>
            <a:r>
              <a:rPr lang="en-US" dirty="0" err="1" smtClean="0">
                <a:solidFill>
                  <a:schemeClr val="bg1"/>
                </a:solidFill>
              </a:rPr>
              <a:t>CallBackQuery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StatesGroup</a:t>
            </a:r>
            <a:r>
              <a:rPr lang="en-US" dirty="0" smtClean="0">
                <a:solidFill>
                  <a:schemeClr val="bg1"/>
                </a:solidFill>
              </a:rPr>
              <a:t>, Command. </a:t>
            </a:r>
            <a:endParaRPr lang="ru-RU" dirty="0" smtClean="0">
              <a:solidFill>
                <a:schemeClr val="bg1"/>
              </a:solidFill>
            </a:endParaRPr>
          </a:p>
          <a:p>
            <a:pPr algn="just"/>
            <a:endParaRPr lang="en-US" dirty="0" smtClean="0">
              <a:solidFill>
                <a:schemeClr val="bg1"/>
              </a:solidFill>
            </a:endParaRPr>
          </a:p>
          <a:p>
            <a:pPr algn="just"/>
            <a:r>
              <a:rPr lang="ru-RU" dirty="0" smtClean="0">
                <a:solidFill>
                  <a:schemeClr val="bg1"/>
                </a:solidFill>
              </a:rPr>
              <a:t>API </a:t>
            </a:r>
            <a:r>
              <a:rPr lang="ru-RU" dirty="0" smtClean="0">
                <a:solidFill>
                  <a:schemeClr val="bg1"/>
                </a:solidFill>
              </a:rPr>
              <a:t>сервиса: </a:t>
            </a:r>
            <a:r>
              <a:rPr lang="en-US" dirty="0" err="1" smtClean="0">
                <a:solidFill>
                  <a:schemeClr val="bg1"/>
                </a:solidFill>
              </a:rPr>
              <a:t>ThesaurusAPI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OpenThesaurusAPI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ru-RU" dirty="0" smtClean="0">
              <a:solidFill>
                <a:schemeClr val="bg1"/>
              </a:solidFill>
            </a:endParaRPr>
          </a:p>
        </p:txBody>
      </p:sp>
      <p:sp>
        <p:nvSpPr>
          <p:cNvPr id="6" name="Номер слайда 1">
            <a:extLst>
              <a:ext uri="{FF2B5EF4-FFF2-40B4-BE49-F238E27FC236}">
                <a16:creationId xmlns="" xmlns:a16="http://schemas.microsoft.com/office/drawing/2014/main" id="{CB5CFA98-0AD6-41E7-A361-6432A88A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C94051-D8E5-4DFC-9506-54447EA029BA}" type="slidenum">
              <a:rPr lang="ru-RU" smtClean="0">
                <a:solidFill>
                  <a:schemeClr val="bg1"/>
                </a:solidFill>
              </a:rPr>
              <a:t>5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744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2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04FFCEF3-A6AE-4960-8C62-F72B1CF30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705922" y="0"/>
            <a:ext cx="486078" cy="68967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8D75FB-C46C-4940-A70E-A970F419BB3C}"/>
              </a:ext>
            </a:extLst>
          </p:cNvPr>
          <p:cNvSpPr txBox="1"/>
          <p:nvPr/>
        </p:nvSpPr>
        <p:spPr>
          <a:xfrm>
            <a:off x="2222187" y="683239"/>
            <a:ext cx="774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Иллюстративный материал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A57790B0-A16C-47BB-9E2B-1B5052D33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05923" cy="588936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="" xmlns:a16="http://schemas.microsoft.com/office/drawing/2014/main" id="{D04485C2-1DB8-40F5-BD1E-02AF3E8B8934}"/>
              </a:ext>
            </a:extLst>
          </p:cNvPr>
          <p:cNvSpPr/>
          <p:nvPr/>
        </p:nvSpPr>
        <p:spPr>
          <a:xfrm>
            <a:off x="3912043" y="1724285"/>
            <a:ext cx="3768918" cy="31267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218188A8-BC35-47A8-8B70-49574B4319B9}"/>
              </a:ext>
            </a:extLst>
          </p:cNvPr>
          <p:cNvSpPr/>
          <p:nvPr/>
        </p:nvSpPr>
        <p:spPr>
          <a:xfrm>
            <a:off x="8035450" y="2586726"/>
            <a:ext cx="2679127" cy="36513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CA079AD1-8929-4351-9C3B-39775E401D92}"/>
              </a:ext>
            </a:extLst>
          </p:cNvPr>
          <p:cNvSpPr txBox="1"/>
          <p:nvPr/>
        </p:nvSpPr>
        <p:spPr>
          <a:xfrm>
            <a:off x="4030555" y="2950335"/>
            <a:ext cx="4004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5D25BA"/>
                </a:solidFill>
              </a:rPr>
              <a:t>https://t.me/EssayHelpMaster_Bot</a:t>
            </a:r>
            <a:endParaRPr lang="ru-RU" dirty="0">
              <a:solidFill>
                <a:srgbClr val="5D25BA"/>
              </a:solidFill>
            </a:endParaRPr>
          </a:p>
        </p:txBody>
      </p:sp>
      <p:sp>
        <p:nvSpPr>
          <p:cNvPr id="14" name="Номер слайда 1">
            <a:extLst>
              <a:ext uri="{FF2B5EF4-FFF2-40B4-BE49-F238E27FC236}">
                <a16:creationId xmlns="" xmlns:a16="http://schemas.microsoft.com/office/drawing/2014/main" id="{3D4DC00B-0E84-4EF1-8120-EFF1639D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C94051-D8E5-4DFC-9506-54447EA029BA}" type="slidenum">
              <a:rPr lang="ru-RU" smtClean="0">
                <a:solidFill>
                  <a:schemeClr val="bg1"/>
                </a:solidFill>
              </a:rPr>
              <a:t>6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6" name="Picture 2" descr="C:\Users\admin\Downloads\photo_5458537184631059080_y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17" y="1329570"/>
            <a:ext cx="2814762" cy="5156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admin\Downloads\photo_5458537184631059081_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5450" y="1283612"/>
            <a:ext cx="2687078" cy="5267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1490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2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04FFCEF3-A6AE-4960-8C62-F72B1CF30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705922" y="0"/>
            <a:ext cx="486078" cy="68967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8D75FB-C46C-4940-A70E-A970F419BB3C}"/>
              </a:ext>
            </a:extLst>
          </p:cNvPr>
          <p:cNvSpPr txBox="1"/>
          <p:nvPr/>
        </p:nvSpPr>
        <p:spPr>
          <a:xfrm>
            <a:off x="2222187" y="683239"/>
            <a:ext cx="7747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Иллюстративный материал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A57790B0-A16C-47BB-9E2B-1B5052D33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05923" cy="588936"/>
          </a:xfrm>
          <a:prstGeom prst="rect">
            <a:avLst/>
          </a:prstGeom>
        </p:spPr>
      </p:pic>
      <p:sp>
        <p:nvSpPr>
          <p:cNvPr id="10" name="Номер слайда 1">
            <a:extLst>
              <a:ext uri="{FF2B5EF4-FFF2-40B4-BE49-F238E27FC236}">
                <a16:creationId xmlns="" xmlns:a16="http://schemas.microsoft.com/office/drawing/2014/main" id="{5C1CA754-3480-4E2F-B433-3A2B305BF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C94051-D8E5-4DFC-9506-54447EA029BA}" type="slidenum">
              <a:rPr lang="ru-RU" smtClean="0">
                <a:solidFill>
                  <a:schemeClr val="bg1"/>
                </a:solidFill>
              </a:rPr>
              <a:t>7</a:t>
            </a:fld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0" name="Picture 2" descr="C:\Users\admin\Downloads\photo_5458537184631059082_y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992" y="1358230"/>
            <a:ext cx="2652496" cy="5097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admin\Downloads\photo_5458537184631059083_y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058" y="1329570"/>
            <a:ext cx="2587306" cy="512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033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D25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04FFCEF3-A6AE-4960-8C62-F72B1CF30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705922" y="0"/>
            <a:ext cx="486078" cy="689674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E8D75FB-C46C-4940-A70E-A970F419BB3C}"/>
              </a:ext>
            </a:extLst>
          </p:cNvPr>
          <p:cNvSpPr txBox="1"/>
          <p:nvPr/>
        </p:nvSpPr>
        <p:spPr>
          <a:xfrm>
            <a:off x="1386614" y="698738"/>
            <a:ext cx="9418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>
                <a:solidFill>
                  <a:schemeClr val="bg1"/>
                </a:solidFill>
              </a:rPr>
              <a:t>Трудности </a:t>
            </a:r>
            <a:r>
              <a:rPr lang="ru-RU" sz="3600" dirty="0">
                <a:solidFill>
                  <a:schemeClr val="bg1"/>
                </a:solidFill>
              </a:rPr>
              <a:t>и решения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A57790B0-A16C-47BB-9E2B-1B5052D33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05923" cy="588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6B388FB-7982-4F77-B944-393147D92D95}"/>
              </a:ext>
            </a:extLst>
          </p:cNvPr>
          <p:cNvSpPr txBox="1"/>
          <p:nvPr/>
        </p:nvSpPr>
        <p:spPr>
          <a:xfrm>
            <a:off x="438122" y="1455089"/>
            <a:ext cx="1067064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100" dirty="0" smtClean="0">
                <a:solidFill>
                  <a:schemeClr val="bg1"/>
                </a:solidFill>
              </a:rPr>
              <a:t>Мы встретились лицом к лицу с рядом проблем </a:t>
            </a:r>
            <a:r>
              <a:rPr lang="ru-RU" sz="1100" dirty="0">
                <a:solidFill>
                  <a:schemeClr val="bg1"/>
                </a:solidFill>
              </a:rPr>
              <a:t>создании нашего </a:t>
            </a:r>
            <a:r>
              <a:rPr lang="ru-RU" sz="1100" dirty="0" err="1">
                <a:solidFill>
                  <a:schemeClr val="bg1"/>
                </a:solidFill>
              </a:rPr>
              <a:t>Telegram</a:t>
            </a:r>
            <a:r>
              <a:rPr lang="ru-RU" sz="1100" dirty="0">
                <a:solidFill>
                  <a:schemeClr val="bg1"/>
                </a:solidFill>
              </a:rPr>
              <a:t>-бота, особенно учитывая, что в нашей команде были лингвисты с нулевым опытом в программировании. Этот проект стал для нас настоящим вызовом, но мы нашли пути преодоления трудностей.</a:t>
            </a:r>
          </a:p>
          <a:p>
            <a:pPr algn="just"/>
            <a:endParaRPr lang="ru-RU" sz="1100" dirty="0">
              <a:solidFill>
                <a:schemeClr val="bg1"/>
              </a:solidFill>
            </a:endParaRPr>
          </a:p>
          <a:p>
            <a:pPr algn="just"/>
            <a:r>
              <a:rPr lang="ru-RU" sz="1100" dirty="0" smtClean="0">
                <a:solidFill>
                  <a:schemeClr val="bg1"/>
                </a:solidFill>
              </a:rPr>
              <a:t> </a:t>
            </a:r>
            <a:r>
              <a:rPr lang="ru-RU" sz="1100" dirty="0">
                <a:solidFill>
                  <a:schemeClr val="bg1"/>
                </a:solidFill>
              </a:rPr>
              <a:t>1. Понимание основ программирования</a:t>
            </a:r>
          </a:p>
          <a:p>
            <a:pPr algn="just"/>
            <a:r>
              <a:rPr lang="ru-RU" sz="1100" dirty="0">
                <a:solidFill>
                  <a:schemeClr val="bg1"/>
                </a:solidFill>
              </a:rPr>
              <a:t>С самого начала мы заметили, что некоторые члены команды испытывали трудности с основами программирования. </a:t>
            </a:r>
            <a:r>
              <a:rPr lang="ru-RU" sz="1100" dirty="0" smtClean="0">
                <a:solidFill>
                  <a:schemeClr val="bg1"/>
                </a:solidFill>
              </a:rPr>
              <a:t>Синтаксис </a:t>
            </a:r>
            <a:r>
              <a:rPr lang="ru-RU" sz="1100" dirty="0" err="1">
                <a:solidFill>
                  <a:schemeClr val="bg1"/>
                </a:solidFill>
              </a:rPr>
              <a:t>Python</a:t>
            </a:r>
            <a:r>
              <a:rPr lang="ru-RU" sz="1100" dirty="0">
                <a:solidFill>
                  <a:schemeClr val="bg1"/>
                </a:solidFill>
              </a:rPr>
              <a:t> </a:t>
            </a:r>
            <a:r>
              <a:rPr lang="ru-RU" sz="1100" dirty="0" smtClean="0">
                <a:solidFill>
                  <a:schemeClr val="bg1"/>
                </a:solidFill>
              </a:rPr>
              <a:t>казался </a:t>
            </a:r>
            <a:r>
              <a:rPr lang="ru-RU" sz="1100" dirty="0">
                <a:solidFill>
                  <a:schemeClr val="bg1"/>
                </a:solidFill>
              </a:rPr>
              <a:t>запутанным. Чтобы помочь команде, мы организовали внутренние обучающие сессии, где более опытные разработчики объясняли базовые концепции и логическое мышление, необходимое для написания кода. Это значительно повысило уверенность </a:t>
            </a:r>
            <a:r>
              <a:rPr lang="ru-RU" sz="1100" dirty="0" smtClean="0">
                <a:solidFill>
                  <a:schemeClr val="bg1"/>
                </a:solidFill>
              </a:rPr>
              <a:t>нашей команды.</a:t>
            </a:r>
            <a:endParaRPr lang="ru-RU" sz="1100" dirty="0">
              <a:solidFill>
                <a:schemeClr val="bg1"/>
              </a:solidFill>
            </a:endParaRPr>
          </a:p>
          <a:p>
            <a:pPr algn="just"/>
            <a:endParaRPr lang="ru-RU" sz="1100" dirty="0">
              <a:solidFill>
                <a:schemeClr val="bg1"/>
              </a:solidFill>
            </a:endParaRPr>
          </a:p>
          <a:p>
            <a:pPr algn="just"/>
            <a:r>
              <a:rPr lang="ru-RU" sz="1100" dirty="0" smtClean="0">
                <a:solidFill>
                  <a:schemeClr val="bg1"/>
                </a:solidFill>
              </a:rPr>
              <a:t>2</a:t>
            </a:r>
            <a:r>
              <a:rPr lang="ru-RU" sz="1100" dirty="0">
                <a:solidFill>
                  <a:schemeClr val="bg1"/>
                </a:solidFill>
              </a:rPr>
              <a:t>. Работа с API</a:t>
            </a:r>
          </a:p>
          <a:p>
            <a:pPr algn="just"/>
            <a:r>
              <a:rPr lang="ru-RU" sz="1100" dirty="0">
                <a:solidFill>
                  <a:schemeClr val="bg1"/>
                </a:solidFill>
              </a:rPr>
              <a:t>Работа с Telegram API стала еще одной сложной задачей. Понимание того, как формируются запросы и ответы, вызывало затруднения. Мы решили создать простую документацию на основе официальных материалов Telegram и провели несколько практических занятий по работе с API. Это помогло команде лучше понять структуру </a:t>
            </a:r>
            <a:r>
              <a:rPr lang="ru-RU" sz="1100" dirty="0" smtClean="0">
                <a:solidFill>
                  <a:schemeClr val="bg1"/>
                </a:solidFill>
              </a:rPr>
              <a:t>данных.</a:t>
            </a:r>
            <a:endParaRPr lang="ru-RU" sz="1100" dirty="0">
              <a:solidFill>
                <a:schemeClr val="bg1"/>
              </a:solidFill>
            </a:endParaRPr>
          </a:p>
          <a:p>
            <a:pPr algn="just"/>
            <a:endParaRPr lang="ru-RU" sz="1100" dirty="0">
              <a:solidFill>
                <a:schemeClr val="bg1"/>
              </a:solidFill>
            </a:endParaRPr>
          </a:p>
          <a:p>
            <a:pPr algn="just"/>
            <a:r>
              <a:rPr lang="ru-RU" sz="1100" dirty="0" smtClean="0">
                <a:solidFill>
                  <a:schemeClr val="bg1"/>
                </a:solidFill>
              </a:rPr>
              <a:t> </a:t>
            </a:r>
            <a:r>
              <a:rPr lang="ru-RU" sz="1100" dirty="0">
                <a:solidFill>
                  <a:schemeClr val="bg1"/>
                </a:solidFill>
              </a:rPr>
              <a:t>3. Установка и настройка окружения</a:t>
            </a:r>
          </a:p>
          <a:p>
            <a:pPr algn="just"/>
            <a:r>
              <a:rPr lang="ru-RU" sz="1100" dirty="0">
                <a:solidFill>
                  <a:schemeClr val="bg1"/>
                </a:solidFill>
              </a:rPr>
              <a:t>Настройка среды разработки также оказалась непростой задачей. Некоторые члены команды </a:t>
            </a:r>
            <a:r>
              <a:rPr lang="ru-RU" sz="1100" dirty="0" smtClean="0">
                <a:solidFill>
                  <a:schemeClr val="bg1"/>
                </a:solidFill>
              </a:rPr>
              <a:t>не до конца понимали, </a:t>
            </a:r>
            <a:r>
              <a:rPr lang="ru-RU" sz="1100" dirty="0">
                <a:solidFill>
                  <a:schemeClr val="bg1"/>
                </a:solidFill>
              </a:rPr>
              <a:t>как установить необходимые инструменты и библиотеки. Мы организовали совместные рабочие сессии, где каждый мог задать вопросы и получить помощь </a:t>
            </a:r>
            <a:r>
              <a:rPr lang="ru-RU" sz="1100" dirty="0" smtClean="0">
                <a:solidFill>
                  <a:schemeClr val="bg1"/>
                </a:solidFill>
              </a:rPr>
              <a:t>от коллег</a:t>
            </a:r>
            <a:r>
              <a:rPr lang="ru-RU" sz="1100" dirty="0">
                <a:solidFill>
                  <a:schemeClr val="bg1"/>
                </a:solidFill>
              </a:rPr>
              <a:t>. Это создало атмосферу сотрудничества и позволило всем быстро настроить свои рабочие окружения.</a:t>
            </a:r>
          </a:p>
          <a:p>
            <a:pPr algn="just"/>
            <a:endParaRPr lang="ru-RU" sz="1100" dirty="0">
              <a:solidFill>
                <a:schemeClr val="bg1"/>
              </a:solidFill>
            </a:endParaRPr>
          </a:p>
          <a:p>
            <a:pPr algn="just"/>
            <a:r>
              <a:rPr lang="ru-RU" sz="1100" dirty="0" smtClean="0">
                <a:solidFill>
                  <a:schemeClr val="bg1"/>
                </a:solidFill>
              </a:rPr>
              <a:t> </a:t>
            </a:r>
            <a:r>
              <a:rPr lang="ru-RU" sz="1100" dirty="0">
                <a:solidFill>
                  <a:schemeClr val="bg1"/>
                </a:solidFill>
              </a:rPr>
              <a:t>4. Отладка кода</a:t>
            </a:r>
          </a:p>
          <a:p>
            <a:pPr algn="just"/>
            <a:r>
              <a:rPr lang="ru-RU" sz="1100" dirty="0">
                <a:solidFill>
                  <a:schemeClr val="bg1"/>
                </a:solidFill>
              </a:rPr>
              <a:t>Отладка кода стала настоящим испытанием для нашей команды. Члены команды не всегда понимали сообщения об ошибках и не знали, как их исправлять. Мы внедрили практику парного </a:t>
            </a:r>
            <a:r>
              <a:rPr lang="ru-RU" sz="1100" dirty="0" smtClean="0">
                <a:solidFill>
                  <a:schemeClr val="bg1"/>
                </a:solidFill>
              </a:rPr>
              <a:t>программирования над </a:t>
            </a:r>
            <a:r>
              <a:rPr lang="ru-RU" sz="1100" dirty="0">
                <a:solidFill>
                  <a:schemeClr val="bg1"/>
                </a:solidFill>
              </a:rPr>
              <a:t>решением проблем. Это не только ускорило процесс отладки, но и способствовало обмену знаниями.</a:t>
            </a:r>
          </a:p>
          <a:p>
            <a:pPr algn="just"/>
            <a:endParaRPr lang="ru-RU" sz="1100" dirty="0" smtClean="0">
              <a:solidFill>
                <a:schemeClr val="bg1"/>
              </a:solidFill>
            </a:endParaRPr>
          </a:p>
          <a:p>
            <a:pPr algn="just"/>
            <a:r>
              <a:rPr lang="ru-RU" sz="1100" dirty="0" smtClean="0">
                <a:solidFill>
                  <a:schemeClr val="bg1"/>
                </a:solidFill>
              </a:rPr>
              <a:t>5. Понимание </a:t>
            </a:r>
            <a:r>
              <a:rPr lang="ru-RU" sz="1100" dirty="0">
                <a:solidFill>
                  <a:schemeClr val="bg1"/>
                </a:solidFill>
              </a:rPr>
              <a:t>логики работы бота</a:t>
            </a:r>
          </a:p>
          <a:p>
            <a:pPr algn="just"/>
            <a:r>
              <a:rPr lang="ru-RU" sz="1100" dirty="0">
                <a:solidFill>
                  <a:schemeClr val="bg1"/>
                </a:solidFill>
              </a:rPr>
              <a:t>Наконец, создание логики работы бота потребовало от нас глубокого понимания структуры программы и управления потоком выполнения. Мы начали использовать диаграммы потоков для визуализации логики работы бота, что помогло всем членам команды лучше понять процесс взаимодействия пользователя с ботом.</a:t>
            </a:r>
          </a:p>
          <a:p>
            <a:pPr algn="just"/>
            <a:endParaRPr lang="ru-RU" sz="1100" dirty="0">
              <a:solidFill>
                <a:schemeClr val="bg1"/>
              </a:solidFill>
            </a:endParaRPr>
          </a:p>
        </p:txBody>
      </p:sp>
      <p:sp>
        <p:nvSpPr>
          <p:cNvPr id="6" name="Номер слайда 1">
            <a:extLst>
              <a:ext uri="{FF2B5EF4-FFF2-40B4-BE49-F238E27FC236}">
                <a16:creationId xmlns="" xmlns:a16="http://schemas.microsoft.com/office/drawing/2014/main" id="{CB5CFA98-0AD6-41E7-A361-6432A88A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C94051-D8E5-4DFC-9506-54447EA029BA}" type="slidenum">
              <a:rPr lang="ru-RU" smtClean="0">
                <a:solidFill>
                  <a:schemeClr val="bg1"/>
                </a:solidFill>
              </a:rPr>
              <a:t>8</a:t>
            </a:fld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38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="" xmlns:a16="http://schemas.microsoft.com/office/drawing/2014/main" id="{04FFCEF3-A6AE-4960-8C62-F72B1CF309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705922" y="0"/>
            <a:ext cx="486078" cy="68967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B56553F1-3281-41CF-B164-BFAC4B7500C7}"/>
              </a:ext>
            </a:extLst>
          </p:cNvPr>
          <p:cNvSpPr txBox="1"/>
          <p:nvPr/>
        </p:nvSpPr>
        <p:spPr>
          <a:xfrm>
            <a:off x="1881947" y="3010978"/>
            <a:ext cx="8428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cap="all" dirty="0">
                <a:solidFill>
                  <a:srgbClr val="5D25BA"/>
                </a:solidFill>
              </a:rPr>
              <a:t>Спасибо за внимание!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="" xmlns:a16="http://schemas.microsoft.com/office/drawing/2014/main" id="{A57790B0-A16C-47BB-9E2B-1B5052D33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05923" cy="588936"/>
          </a:xfrm>
          <a:prstGeom prst="rect">
            <a:avLst/>
          </a:prstGeom>
        </p:spPr>
      </p:pic>
      <p:sp>
        <p:nvSpPr>
          <p:cNvPr id="11" name="Номер слайда 1">
            <a:extLst>
              <a:ext uri="{FF2B5EF4-FFF2-40B4-BE49-F238E27FC236}">
                <a16:creationId xmlns="" xmlns:a16="http://schemas.microsoft.com/office/drawing/2014/main" id="{3EE709CE-0135-4BCB-B683-645B6B5B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C94051-D8E5-4DFC-9506-54447EA029BA}" type="slidenum">
              <a:rPr lang="ru-RU" smtClean="0">
                <a:solidFill>
                  <a:srgbClr val="5D25BA"/>
                </a:solidFill>
              </a:rPr>
              <a:t>9</a:t>
            </a:fld>
            <a:endParaRPr lang="ru-RU" dirty="0">
              <a:solidFill>
                <a:srgbClr val="5D25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299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версия 3_ЦИФРОВОЙ ПЕРЕВОДЧИК Презентация (недостающая инормация выделена желтым) (1)" id="{7FE758A1-9B64-4365-9D01-80EE6C78591B}" vid="{0BB4E0DC-C2A4-4991-990A-C8C6DA2BD52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презентации для ЦОР</Template>
  <TotalTime>314</TotalTime>
  <Words>625</Words>
  <Application>Microsoft Office PowerPoint</Application>
  <PresentationFormat>Произвольный</PresentationFormat>
  <Paragraphs>59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Алексеева Лада Игоревна</dc:creator>
  <cp:lastModifiedBy>admin</cp:lastModifiedBy>
  <cp:revision>20</cp:revision>
  <dcterms:created xsi:type="dcterms:W3CDTF">2025-01-15T10:27:37Z</dcterms:created>
  <dcterms:modified xsi:type="dcterms:W3CDTF">2025-04-11T09:13:02Z</dcterms:modified>
</cp:coreProperties>
</file>