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73" r:id="rId4"/>
    <p:sldId id="278" r:id="rId5"/>
    <p:sldId id="280" r:id="rId6"/>
    <p:sldId id="281" r:id="rId7"/>
    <p:sldId id="274" r:id="rId8"/>
    <p:sldId id="275" r:id="rId9"/>
    <p:sldId id="284" r:id="rId10"/>
    <p:sldId id="285" r:id="rId11"/>
    <p:sldId id="283" r:id="rId12"/>
    <p:sldId id="282" r:id="rId13"/>
    <p:sldId id="286" r:id="rId14"/>
    <p:sldId id="287" r:id="rId15"/>
    <p:sldId id="276" r:id="rId16"/>
    <p:sldId id="277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66"/>
    <a:srgbClr val="0099FF"/>
    <a:srgbClr val="008080"/>
    <a:srgbClr val="009900"/>
    <a:srgbClr val="0F9F7D"/>
    <a:srgbClr val="008000"/>
    <a:srgbClr val="373545"/>
    <a:srgbClr val="A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5FBE0-5C21-4E83-8069-52D09BCDD71E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C5872-5BF2-424D-ADD9-174D7927D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529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46DD5-0A30-46AD-B2E1-F25508726044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FBC11-2ED2-450E-A0CC-CEA7380C6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959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959A3652-50D4-4FDF-8386-41D9AF369814}"/>
              </a:ext>
            </a:extLst>
          </p:cNvPr>
          <p:cNvSpPr txBox="1">
            <a:spLocks/>
          </p:cNvSpPr>
          <p:nvPr userDrawn="1"/>
        </p:nvSpPr>
        <p:spPr>
          <a:xfrm>
            <a:off x="0" y="6625241"/>
            <a:ext cx="6096000" cy="232758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="" xmlns:a16="http://schemas.microsoft.com/office/drawing/2014/main" id="{B31DCAD4-E344-44EC-AB07-C9E97F2AF1A1}"/>
              </a:ext>
            </a:extLst>
          </p:cNvPr>
          <p:cNvSpPr txBox="1">
            <a:spLocks/>
          </p:cNvSpPr>
          <p:nvPr userDrawn="1"/>
        </p:nvSpPr>
        <p:spPr>
          <a:xfrm>
            <a:off x="6096000" y="6625242"/>
            <a:ext cx="5658195" cy="232758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="" xmlns:a16="http://schemas.microsoft.com/office/drawing/2014/main" id="{2F22E408-EF1D-4BD0-98E0-8FC4C9B3A82C}"/>
              </a:ext>
            </a:extLst>
          </p:cNvPr>
          <p:cNvSpPr txBox="1">
            <a:spLocks/>
          </p:cNvSpPr>
          <p:nvPr userDrawn="1"/>
        </p:nvSpPr>
        <p:spPr>
          <a:xfrm>
            <a:off x="11754196" y="6625242"/>
            <a:ext cx="437803" cy="232757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="" xmlns:a16="http://schemas.microsoft.com/office/drawing/2014/main" id="{E7651D7E-4AFA-4EAA-B423-DDD0ED684DAE}"/>
              </a:ext>
            </a:extLst>
          </p:cNvPr>
          <p:cNvSpPr txBox="1">
            <a:spLocks/>
          </p:cNvSpPr>
          <p:nvPr userDrawn="1"/>
        </p:nvSpPr>
        <p:spPr>
          <a:xfrm>
            <a:off x="-1" y="-1"/>
            <a:ext cx="12191999" cy="232759"/>
          </a:xfrm>
          <a:prstGeom prst="rect">
            <a:avLst/>
          </a:prstGeom>
          <a:solidFill>
            <a:srgbClr val="006666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500" b="1" i="1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732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232759"/>
            <a:ext cx="12192000" cy="714892"/>
          </a:xfrm>
          <a:prstGeom prst="rect">
            <a:avLst/>
          </a:prstGeom>
          <a:solidFill>
            <a:srgbClr val="00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>
            <a:lvl1pPr>
              <a:defRPr b="0" cap="none" spc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505" y="1097279"/>
            <a:ext cx="11779135" cy="5394960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q"/>
              <a:defRPr/>
            </a:lvl1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BB998037-E035-4CAB-833F-75CAE5A73D0B}"/>
              </a:ext>
            </a:extLst>
          </p:cNvPr>
          <p:cNvSpPr txBox="1">
            <a:spLocks/>
          </p:cNvSpPr>
          <p:nvPr userDrawn="1"/>
        </p:nvSpPr>
        <p:spPr>
          <a:xfrm>
            <a:off x="0" y="6625241"/>
            <a:ext cx="6096000" cy="232758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 b="0" i="0" u="none" cap="small" baseline="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  <a:endParaRPr lang="en-IN" sz="1600" b="0" i="0" u="none" cap="small" baseline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="" xmlns:a16="http://schemas.microsoft.com/office/drawing/2014/main" id="{BC5DB233-EECA-4CB3-99D6-5066ABF08F18}"/>
              </a:ext>
            </a:extLst>
          </p:cNvPr>
          <p:cNvSpPr txBox="1">
            <a:spLocks/>
          </p:cNvSpPr>
          <p:nvPr userDrawn="1"/>
        </p:nvSpPr>
        <p:spPr>
          <a:xfrm>
            <a:off x="6096000" y="6625242"/>
            <a:ext cx="5658195" cy="232758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Rangamati science and technology </a:t>
            </a:r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="" xmlns:a16="http://schemas.microsoft.com/office/drawing/2014/main" id="{CB262772-2230-41D2-9B79-2AECA3A31396}"/>
              </a:ext>
            </a:extLst>
          </p:cNvPr>
          <p:cNvSpPr txBox="1">
            <a:spLocks/>
          </p:cNvSpPr>
          <p:nvPr userDrawn="1"/>
        </p:nvSpPr>
        <p:spPr>
          <a:xfrm>
            <a:off x="11754196" y="6625242"/>
            <a:ext cx="437803" cy="232757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DAC095C-C545-42F9-B93D-2B3224753C51}" type="slidenum">
              <a:rPr lang="en-US" sz="1600" b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‹#›</a:t>
            </a:fld>
            <a:endParaRPr lang="en-IN" sz="1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="" xmlns:a16="http://schemas.microsoft.com/office/drawing/2014/main" id="{1B44364A-DBDE-4F64-9D13-B56BF0C232A3}"/>
              </a:ext>
            </a:extLst>
          </p:cNvPr>
          <p:cNvSpPr txBox="1">
            <a:spLocks/>
          </p:cNvSpPr>
          <p:nvPr userDrawn="1"/>
        </p:nvSpPr>
        <p:spPr>
          <a:xfrm>
            <a:off x="-1" y="-1"/>
            <a:ext cx="12191999" cy="232759"/>
          </a:xfrm>
          <a:prstGeom prst="rect">
            <a:avLst/>
          </a:prstGeom>
          <a:solidFill>
            <a:srgbClr val="006666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b="1" i="1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Simulation of IoT Based Smart Home Design Using MQTT Protocol</a:t>
            </a:r>
            <a:endParaRPr lang="en-IN" sz="1500" b="1" i="1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040" y="5888029"/>
            <a:ext cx="822960" cy="68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597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516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q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gif"/><Relationship Id="rId4" Type="http://schemas.openxmlformats.org/officeDocument/2006/relationships/image" Target="../media/image10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eclass.teicrete.gr/modules/document/file.php/TP326/%CE%98%CE%B5%CF%89%CF%81%CE%AF%CE%B1%20(Lectures)/Computer_Networking_A_Top-Down_Approach.pdf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1"/>
          <p:cNvSpPr txBox="1">
            <a:spLocks/>
          </p:cNvSpPr>
          <p:nvPr/>
        </p:nvSpPr>
        <p:spPr>
          <a:xfrm>
            <a:off x="4312920" y="2058120"/>
            <a:ext cx="3566160" cy="935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2400" dirty="0" smtClean="0"/>
              <a:t>Muhammad Ainal Haque </a:t>
            </a:r>
            <a:endParaRPr lang="en-US" sz="2400" dirty="0"/>
          </a:p>
          <a:p>
            <a:pPr>
              <a:spcBef>
                <a:spcPts val="300"/>
              </a:spcBef>
            </a:pPr>
            <a:r>
              <a:rPr lang="en-US" sz="1400" b="0" dirty="0" smtClean="0">
                <a:ea typeface="Tahoma" panose="020B0604030504040204" pitchFamily="34" charset="0"/>
              </a:rPr>
              <a:t>Registration No: 2015-12-09</a:t>
            </a:r>
          </a:p>
          <a:p>
            <a:pPr>
              <a:spcBef>
                <a:spcPts val="300"/>
              </a:spcBef>
            </a:pPr>
            <a:r>
              <a:rPr lang="en-US" sz="1400" b="0" dirty="0" smtClean="0">
                <a:ea typeface="Tahoma" panose="020B0604030504040204" pitchFamily="34" charset="0"/>
              </a:rPr>
              <a:t>Session: 2015-16</a:t>
            </a:r>
            <a:endParaRPr lang="en-US" sz="1400" b="0" dirty="0">
              <a:ea typeface="Tahoma" panose="020B0604030504040204" pitchFamily="34" charset="0"/>
            </a:endParaRPr>
          </a:p>
        </p:txBody>
      </p:sp>
      <p:sp>
        <p:nvSpPr>
          <p:cNvPr id="6" name="Subtitle 11"/>
          <p:cNvSpPr txBox="1">
            <a:spLocks/>
          </p:cNvSpPr>
          <p:nvPr/>
        </p:nvSpPr>
        <p:spPr>
          <a:xfrm>
            <a:off x="3759657" y="2979975"/>
            <a:ext cx="4672674" cy="8980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1200" b="0" i="1" dirty="0">
                <a:ea typeface="Tahoma" panose="020B0604030504040204" pitchFamily="34" charset="0"/>
              </a:rPr>
              <a:t>Under the guidance of</a:t>
            </a:r>
          </a:p>
          <a:p>
            <a:pPr>
              <a:spcBef>
                <a:spcPts val="200"/>
              </a:spcBef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Ahmed Imtiaz</a:t>
            </a:r>
            <a:endParaRPr lang="en-I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200"/>
              </a:spcBef>
            </a:pPr>
            <a:r>
              <a:rPr lang="en-IN" sz="1400" b="0" dirty="0" smtClean="0">
                <a:ea typeface="Tahoma" panose="020B0604030504040204" pitchFamily="34" charset="0"/>
              </a:rPr>
              <a:t>Lecturer</a:t>
            </a:r>
            <a:endParaRPr lang="en-IN" sz="1400" b="0" dirty="0">
              <a:ea typeface="Tahoma" panose="020B0604030504040204" pitchFamily="34" charset="0"/>
            </a:endParaRPr>
          </a:p>
        </p:txBody>
      </p:sp>
      <p:sp>
        <p:nvSpPr>
          <p:cNvPr id="7" name="Subtitle 11"/>
          <p:cNvSpPr txBox="1">
            <a:spLocks/>
          </p:cNvSpPr>
          <p:nvPr/>
        </p:nvSpPr>
        <p:spPr>
          <a:xfrm>
            <a:off x="3514431" y="5427898"/>
            <a:ext cx="5163127" cy="113667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</a:pPr>
            <a:r>
              <a:rPr lang="en-US" sz="26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 of Computer Science and Engineering</a:t>
            </a:r>
          </a:p>
          <a:p>
            <a:pPr>
              <a:spcBef>
                <a:spcPts val="500"/>
              </a:spcBef>
            </a:pPr>
            <a:r>
              <a:rPr lang="en-US" sz="32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Rangamati Science and Technology University</a:t>
            </a:r>
            <a:endParaRPr lang="en-US" sz="32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600"/>
              </a:spcBef>
            </a:pPr>
            <a:r>
              <a:rPr lang="en-US" sz="2400" b="0" dirty="0" smtClean="0"/>
              <a:t>Rangamati-4500, Bangladesh</a:t>
            </a:r>
            <a:endParaRPr lang="en-US" sz="2400" b="0" dirty="0"/>
          </a:p>
          <a:p>
            <a:pPr>
              <a:spcBef>
                <a:spcPts val="1200"/>
              </a:spcBef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March, 2022</a:t>
            </a:r>
            <a:endParaRPr lang="en-US" sz="2400" b="0" dirty="0"/>
          </a:p>
          <a:p>
            <a:endParaRPr lang="en-IN" b="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F2213882-6464-4A96-96D5-EA4F95F404DE}"/>
              </a:ext>
            </a:extLst>
          </p:cNvPr>
          <p:cNvSpPr/>
          <p:nvPr/>
        </p:nvSpPr>
        <p:spPr>
          <a:xfrm>
            <a:off x="755009" y="335271"/>
            <a:ext cx="10528183" cy="857864"/>
          </a:xfrm>
          <a:prstGeom prst="roundRect">
            <a:avLst/>
          </a:prstGeom>
          <a:solidFill>
            <a:srgbClr val="008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Simulation of IoT Based Smart Home Design Using MQTT Protocol </a:t>
            </a:r>
            <a:endParaRPr lang="en-IN" sz="2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6C50F0CE-B0FB-48DA-AD7D-E96A1D3BC2A8}"/>
              </a:ext>
            </a:extLst>
          </p:cNvPr>
          <p:cNvSpPr/>
          <p:nvPr/>
        </p:nvSpPr>
        <p:spPr>
          <a:xfrm>
            <a:off x="2714846" y="1243469"/>
            <a:ext cx="6762303" cy="959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IN" sz="1400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project</a:t>
            </a:r>
            <a:r>
              <a:rPr lang="en-IN" sz="1400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submitted in partial fulfilment of the requirements for the degree of</a:t>
            </a:r>
          </a:p>
          <a:p>
            <a:pPr algn="ctr">
              <a:lnSpc>
                <a:spcPct val="107000"/>
              </a:lnSpc>
              <a:spcBef>
                <a:spcPts val="300"/>
              </a:spcBef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B.Sc. (Engg.) in Computer Science and Engineering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>
              <a:lnSpc>
                <a:spcPct val="107000"/>
              </a:lnSpc>
              <a:spcBef>
                <a:spcPts val="300"/>
              </a:spcBef>
            </a:pPr>
            <a:r>
              <a:rPr lang="en-IN" sz="12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endParaRPr lang="en-IN" sz="1200" b="1" i="1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760" y="3931933"/>
            <a:ext cx="1554480" cy="129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50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03C8ED-E8F7-40CD-8D41-BF01C7A78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</a:rPr>
              <a:t>Methodology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</a:rPr>
              <a:t>(The Device Addressing by </a:t>
            </a:r>
            <a:r>
              <a:rPr lang="en-US" sz="3200" b="1" dirty="0" err="1" smtClean="0">
                <a:solidFill>
                  <a:schemeClr val="bg1"/>
                </a:solidFill>
              </a:rPr>
              <a:t>Subnetting</a:t>
            </a:r>
            <a:r>
              <a:rPr lang="en-US" sz="3200" b="1" dirty="0" smtClean="0">
                <a:solidFill>
                  <a:schemeClr val="bg1"/>
                </a:solidFill>
              </a:rPr>
              <a:t> Process)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6" name="Isosceles Triangle 5"/>
          <p:cNvSpPr/>
          <p:nvPr/>
        </p:nvSpPr>
        <p:spPr>
          <a:xfrm>
            <a:off x="6605518" y="1460311"/>
            <a:ext cx="1428648" cy="655092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8631161" y="1366209"/>
            <a:ext cx="2573650" cy="1140965"/>
            <a:chOff x="8644810" y="1366209"/>
            <a:chExt cx="2573650" cy="1140965"/>
          </a:xfrm>
        </p:grpSpPr>
        <p:sp>
          <p:nvSpPr>
            <p:cNvPr id="7" name="Isosceles Triangle 6"/>
            <p:cNvSpPr/>
            <p:nvPr/>
          </p:nvSpPr>
          <p:spPr>
            <a:xfrm>
              <a:off x="8955207" y="1419368"/>
              <a:ext cx="393509" cy="180439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/>
            <p:cNvSpPr/>
            <p:nvPr/>
          </p:nvSpPr>
          <p:spPr>
            <a:xfrm>
              <a:off x="8955207" y="1707476"/>
              <a:ext cx="393509" cy="180439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/>
            <p:cNvSpPr/>
            <p:nvPr/>
          </p:nvSpPr>
          <p:spPr>
            <a:xfrm>
              <a:off x="8955206" y="2109532"/>
              <a:ext cx="393509" cy="180439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Double Brace 10"/>
            <p:cNvSpPr/>
            <p:nvPr/>
          </p:nvSpPr>
          <p:spPr>
            <a:xfrm>
              <a:off x="8644810" y="1419368"/>
              <a:ext cx="2573650" cy="933918"/>
            </a:xfrm>
            <a:prstGeom prst="bracePair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9703559" y="1366209"/>
              <a:ext cx="996286" cy="1140965"/>
              <a:chOff x="9703559" y="1366209"/>
              <a:chExt cx="996286" cy="1140965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9703559" y="1366209"/>
                <a:ext cx="9962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Device 1</a:t>
                </a:r>
                <a:endParaRPr lang="en-US" sz="1400" b="1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9703559" y="1617039"/>
                <a:ext cx="9962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Device 2</a:t>
                </a:r>
                <a:endParaRPr lang="en-US" sz="1400" b="1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9703559" y="2199397"/>
                <a:ext cx="822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Device n</a:t>
                </a:r>
                <a:endParaRPr lang="en-US" sz="1400" b="1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9721983" y="1924816"/>
                <a:ext cx="9594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 … ….</a:t>
                </a:r>
                <a:endPara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8" name="Rectangle 27"/>
          <p:cNvSpPr/>
          <p:nvPr/>
        </p:nvSpPr>
        <p:spPr>
          <a:xfrm>
            <a:off x="6741995" y="3015977"/>
            <a:ext cx="1155694" cy="59896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917233" y="4584537"/>
            <a:ext cx="805218" cy="80521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3841059" y="1603191"/>
            <a:ext cx="176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cs typeface="Times New Roman" panose="02020603050405020304" pitchFamily="18" charset="0"/>
              </a:rPr>
              <a:t>Sub-Network - 1</a:t>
            </a:r>
            <a:endParaRPr lang="en-US" b="1" dirty="0"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841059" y="3130794"/>
            <a:ext cx="176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cs typeface="Times New Roman" panose="02020603050405020304" pitchFamily="18" charset="0"/>
              </a:rPr>
              <a:t>Sub-Network - 2</a:t>
            </a:r>
            <a:endParaRPr lang="en-US" b="1" dirty="0"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41059" y="4802480"/>
            <a:ext cx="176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cs typeface="Times New Roman" panose="02020603050405020304" pitchFamily="18" charset="0"/>
              </a:rPr>
              <a:t>Sub-Network - n</a:t>
            </a:r>
            <a:endParaRPr lang="en-US" b="1" dirty="0">
              <a:cs typeface="Times New Roman" panose="02020603050405020304" pitchFamily="18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8631161" y="2781755"/>
            <a:ext cx="2573650" cy="1140965"/>
            <a:chOff x="8644810" y="2742318"/>
            <a:chExt cx="2573650" cy="1140965"/>
          </a:xfrm>
        </p:grpSpPr>
        <p:sp>
          <p:nvSpPr>
            <p:cNvPr id="22" name="Double Brace 21"/>
            <p:cNvSpPr/>
            <p:nvPr/>
          </p:nvSpPr>
          <p:spPr>
            <a:xfrm>
              <a:off x="8644810" y="2795477"/>
              <a:ext cx="2573650" cy="933918"/>
            </a:xfrm>
            <a:prstGeom prst="bracePair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9703559" y="2742318"/>
              <a:ext cx="996286" cy="1140965"/>
              <a:chOff x="9703559" y="1366209"/>
              <a:chExt cx="996286" cy="1140965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9703559" y="1366209"/>
                <a:ext cx="9962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Device 1</a:t>
                </a:r>
                <a:endParaRPr lang="en-US" sz="1400" b="1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9703559" y="1617039"/>
                <a:ext cx="9962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Device 2</a:t>
                </a:r>
                <a:endParaRPr lang="en-US" sz="1400" b="1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9703559" y="2199397"/>
                <a:ext cx="822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Device n</a:t>
                </a:r>
                <a:endParaRPr lang="en-US" sz="1400" b="1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9721983" y="1924816"/>
                <a:ext cx="9594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 … ….</a:t>
                </a:r>
                <a:endPara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3" name="Rectangle 42"/>
            <p:cNvSpPr/>
            <p:nvPr/>
          </p:nvSpPr>
          <p:spPr>
            <a:xfrm>
              <a:off x="8952930" y="2743015"/>
              <a:ext cx="395785" cy="24510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948995" y="3539735"/>
              <a:ext cx="395785" cy="24510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955206" y="3073015"/>
              <a:ext cx="395785" cy="24510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8631161" y="4513090"/>
            <a:ext cx="2573650" cy="1149910"/>
            <a:chOff x="8644810" y="4017698"/>
            <a:chExt cx="2573650" cy="1149910"/>
          </a:xfrm>
        </p:grpSpPr>
        <p:sp>
          <p:nvSpPr>
            <p:cNvPr id="34" name="Double Brace 33"/>
            <p:cNvSpPr/>
            <p:nvPr/>
          </p:nvSpPr>
          <p:spPr>
            <a:xfrm>
              <a:off x="8644810" y="4079802"/>
              <a:ext cx="2573650" cy="933918"/>
            </a:xfrm>
            <a:prstGeom prst="bracePair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9703559" y="4026643"/>
              <a:ext cx="996286" cy="1140965"/>
              <a:chOff x="9703559" y="1366209"/>
              <a:chExt cx="996286" cy="1140965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9703559" y="1366209"/>
                <a:ext cx="9962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Device 1</a:t>
                </a:r>
                <a:endParaRPr lang="en-US" sz="1400" b="1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9703559" y="1617039"/>
                <a:ext cx="9962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Device 2</a:t>
                </a:r>
                <a:endParaRPr lang="en-US" sz="1400" b="1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9703559" y="2199397"/>
                <a:ext cx="822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Device n</a:t>
                </a:r>
                <a:endParaRPr lang="en-US" sz="1400" b="1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9721983" y="1924816"/>
                <a:ext cx="9594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 … ….</a:t>
                </a:r>
                <a:endPara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6" name="Oval 45"/>
            <p:cNvSpPr/>
            <p:nvPr/>
          </p:nvSpPr>
          <p:spPr>
            <a:xfrm>
              <a:off x="9004210" y="4017698"/>
              <a:ext cx="235857" cy="23585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9020041" y="4373826"/>
              <a:ext cx="235857" cy="23585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9030454" y="4861827"/>
              <a:ext cx="235857" cy="23585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848752" y="5413653"/>
            <a:ext cx="562577" cy="957790"/>
            <a:chOff x="4162567" y="5388419"/>
            <a:chExt cx="562577" cy="957790"/>
          </a:xfrm>
          <a:solidFill>
            <a:schemeClr val="accent1">
              <a:lumMod val="75000"/>
            </a:schemeClr>
          </a:solidFill>
        </p:grpSpPr>
        <p:sp>
          <p:nvSpPr>
            <p:cNvPr id="51" name="Oval 50"/>
            <p:cNvSpPr/>
            <p:nvPr/>
          </p:nvSpPr>
          <p:spPr>
            <a:xfrm>
              <a:off x="4244709" y="5388419"/>
              <a:ext cx="398291" cy="398291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4162567" y="5868537"/>
              <a:ext cx="562577" cy="477672"/>
            </a:xfrm>
            <a:prstGeom prst="round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2849852" y="5874122"/>
            <a:ext cx="743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User</a:t>
            </a:r>
            <a:endParaRPr lang="en-US" sz="2000" b="1" i="1" dirty="0"/>
          </a:p>
        </p:txBody>
      </p:sp>
      <p:grpSp>
        <p:nvGrpSpPr>
          <p:cNvPr id="69" name="Group 68"/>
          <p:cNvGrpSpPr/>
          <p:nvPr/>
        </p:nvGrpSpPr>
        <p:grpSpPr>
          <a:xfrm>
            <a:off x="8630031" y="5892548"/>
            <a:ext cx="1983291" cy="385909"/>
            <a:chOff x="8061462" y="5846825"/>
            <a:chExt cx="1983291" cy="385909"/>
          </a:xfrm>
        </p:grpSpPr>
        <p:sp>
          <p:nvSpPr>
            <p:cNvPr id="59" name="Rounded Rectangle 58"/>
            <p:cNvSpPr/>
            <p:nvPr/>
          </p:nvSpPr>
          <p:spPr>
            <a:xfrm>
              <a:off x="8061462" y="5846825"/>
              <a:ext cx="1983291" cy="38590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9133238" y="5929565"/>
              <a:ext cx="764275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8202304" y="5917977"/>
              <a:ext cx="386627" cy="81827"/>
              <a:chOff x="8202304" y="5917977"/>
              <a:chExt cx="386627" cy="81827"/>
            </a:xfrm>
          </p:grpSpPr>
          <p:sp>
            <p:nvSpPr>
              <p:cNvPr id="61" name="Oval 60"/>
              <p:cNvSpPr/>
              <p:nvPr/>
            </p:nvSpPr>
            <p:spPr>
              <a:xfrm>
                <a:off x="8202304" y="5917977"/>
                <a:ext cx="81827" cy="818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8354704" y="5917977"/>
                <a:ext cx="81827" cy="818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8507104" y="5917977"/>
                <a:ext cx="81827" cy="818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8202304" y="6043659"/>
              <a:ext cx="386627" cy="81827"/>
              <a:chOff x="8202304" y="5917977"/>
              <a:chExt cx="386627" cy="81827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8202304" y="5917977"/>
                <a:ext cx="81827" cy="818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8354704" y="5917977"/>
                <a:ext cx="81827" cy="818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8507104" y="5917977"/>
                <a:ext cx="81827" cy="818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71" name="Picture 7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746" y="5548908"/>
            <a:ext cx="966842" cy="966842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5640704" y="6258843"/>
            <a:ext cx="1241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Mobile</a:t>
            </a:r>
            <a:endParaRPr lang="en-US" sz="1600" i="1" dirty="0"/>
          </a:p>
        </p:txBody>
      </p:sp>
      <p:sp>
        <p:nvSpPr>
          <p:cNvPr id="73" name="TextBox 72"/>
          <p:cNvSpPr txBox="1"/>
          <p:nvPr/>
        </p:nvSpPr>
        <p:spPr>
          <a:xfrm>
            <a:off x="8851109" y="6274232"/>
            <a:ext cx="1824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Device Manager</a:t>
            </a:r>
            <a:endParaRPr lang="en-US" sz="1600" i="1" dirty="0"/>
          </a:p>
        </p:txBody>
      </p:sp>
      <p:cxnSp>
        <p:nvCxnSpPr>
          <p:cNvPr id="75" name="Straight Arrow Connector 74"/>
          <p:cNvCxnSpPr/>
          <p:nvPr/>
        </p:nvCxnSpPr>
        <p:spPr>
          <a:xfrm flipV="1">
            <a:off x="4500036" y="6069139"/>
            <a:ext cx="1197901" cy="2312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6261678" y="6074177"/>
            <a:ext cx="2305704" cy="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81710" y="2432421"/>
            <a:ext cx="204716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/>
              <a:t>Three Types IP Used for </a:t>
            </a:r>
            <a:r>
              <a:rPr lang="en-US" sz="2800" b="1" dirty="0" err="1" smtClean="0"/>
              <a:t>Subnetting</a:t>
            </a:r>
            <a:r>
              <a:rPr lang="en-US" sz="2800" b="1" dirty="0" smtClean="0"/>
              <a:t> of devices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5745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C92D7B-CF16-46D8-8243-8661747A4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b="1" dirty="0" smtClean="0">
                <a:solidFill>
                  <a:schemeClr val="bg1"/>
                </a:solidFill>
              </a:rPr>
              <a:t>Results Discussion In Smart Home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8" name="Content Placeholder 3"/>
          <p:cNvSpPr txBox="1">
            <a:spLocks noGrp="1"/>
          </p:cNvSpPr>
          <p:nvPr>
            <p:ph idx="1"/>
          </p:nvPr>
        </p:nvSpPr>
        <p:spPr>
          <a:xfrm>
            <a:off x="199505" y="1247405"/>
            <a:ext cx="10705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8080"/>
              </a:buClr>
              <a:buFont typeface="Wingdings" panose="05000000000000000000" pitchFamily="2" charset="2"/>
              <a:buChar char="¤"/>
            </a:pPr>
            <a:r>
              <a:rPr lang="en-US" sz="2400" b="1" i="1" dirty="0">
                <a:solidFill>
                  <a:srgbClr val="0070C0"/>
                </a:solidFill>
              </a:rPr>
              <a:t> </a:t>
            </a:r>
            <a:r>
              <a:rPr lang="en-US" sz="2400" b="1" i="1" dirty="0" smtClean="0">
                <a:solidFill>
                  <a:srgbClr val="0070C0"/>
                </a:solidFill>
              </a:rPr>
              <a:t> In Smart Home</a:t>
            </a:r>
            <a:r>
              <a:rPr lang="en-US" sz="2400" dirty="0" smtClean="0"/>
              <a:t> can't pass signal from clients (smart phone) to home devices.</a:t>
            </a:r>
            <a:endParaRPr lang="en-US" sz="2400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12" y="3649923"/>
            <a:ext cx="2135519" cy="24452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20369" y="4981730"/>
            <a:ext cx="1460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Smart Phone with App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04967" y="3875964"/>
            <a:ext cx="791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MQTT </a:t>
            </a:r>
          </a:p>
          <a:p>
            <a:r>
              <a:rPr lang="en-US" b="1" dirty="0" smtClean="0"/>
              <a:t>Client</a:t>
            </a:r>
            <a:endParaRPr lang="en-US" b="1" dirty="0"/>
          </a:p>
        </p:txBody>
      </p:sp>
      <p:sp>
        <p:nvSpPr>
          <p:cNvPr id="7" name="Cloud Callout 6"/>
          <p:cNvSpPr/>
          <p:nvPr/>
        </p:nvSpPr>
        <p:spPr>
          <a:xfrm>
            <a:off x="3040845" y="2381852"/>
            <a:ext cx="2593074" cy="1500083"/>
          </a:xfrm>
          <a:prstGeom prst="cloudCallou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Cloud 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456597" y="3166207"/>
            <a:ext cx="1460310" cy="87353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19658672">
            <a:off x="2292823" y="3367320"/>
            <a:ext cx="79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MQTT 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694" y="2696791"/>
            <a:ext cx="3758346" cy="375834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645" y="4228062"/>
            <a:ext cx="1238095" cy="1400000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4633295" y="3166207"/>
            <a:ext cx="4073977" cy="113283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4" idx="0"/>
          </p:cNvCxnSpPr>
          <p:nvPr/>
        </p:nvCxnSpPr>
        <p:spPr>
          <a:xfrm flipH="1" flipV="1">
            <a:off x="6029693" y="4228062"/>
            <a:ext cx="2582045" cy="7098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505405" y="5443395"/>
            <a:ext cx="1143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Light </a:t>
            </a:r>
            <a:r>
              <a:rPr lang="en-US" b="1" dirty="0" smtClean="0">
                <a:solidFill>
                  <a:srgbClr val="FF0000"/>
                </a:solidFill>
              </a:rPr>
              <a:t>OFF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932215" y="2698156"/>
            <a:ext cx="1188720" cy="1246354"/>
            <a:chOff x="5932215" y="2698156"/>
            <a:chExt cx="1188720" cy="1246354"/>
          </a:xfrm>
        </p:grpSpPr>
        <p:grpSp>
          <p:nvGrpSpPr>
            <p:cNvPr id="22" name="Group 21"/>
            <p:cNvGrpSpPr/>
            <p:nvPr/>
          </p:nvGrpSpPr>
          <p:grpSpPr>
            <a:xfrm>
              <a:off x="6318577" y="3027782"/>
              <a:ext cx="441975" cy="916728"/>
              <a:chOff x="6182139" y="3067658"/>
              <a:chExt cx="441975" cy="916728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6182139" y="3067658"/>
                <a:ext cx="441975" cy="91672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6244649" y="3273288"/>
                <a:ext cx="316954" cy="171204"/>
                <a:chOff x="6472559" y="3273288"/>
                <a:chExt cx="316954" cy="171204"/>
              </a:xfrm>
            </p:grpSpPr>
            <p:sp>
              <p:nvSpPr>
                <p:cNvPr id="26" name="Rectangle 25"/>
                <p:cNvSpPr/>
                <p:nvPr/>
              </p:nvSpPr>
              <p:spPr>
                <a:xfrm>
                  <a:off x="6484818" y="3273288"/>
                  <a:ext cx="304695" cy="4571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6472559" y="3398773"/>
                  <a:ext cx="304695" cy="4571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3" name="TextBox 22"/>
            <p:cNvSpPr txBox="1"/>
            <p:nvPr/>
          </p:nvSpPr>
          <p:spPr>
            <a:xfrm>
              <a:off x="5932215" y="2698156"/>
              <a:ext cx="11887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Home Gateway</a:t>
              </a:r>
              <a:endParaRPr lang="en-US" sz="1200" dirty="0"/>
            </a:p>
          </p:txBody>
        </p:sp>
      </p:grpSp>
      <p:sp>
        <p:nvSpPr>
          <p:cNvPr id="28" name="TextBox 27"/>
          <p:cNvSpPr txBox="1"/>
          <p:nvPr/>
        </p:nvSpPr>
        <p:spPr>
          <a:xfrm rot="947621">
            <a:off x="6108990" y="3371191"/>
            <a:ext cx="883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No Pass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203488" y="3502468"/>
            <a:ext cx="791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MQTT </a:t>
            </a:r>
          </a:p>
          <a:p>
            <a:r>
              <a:rPr lang="en-US" sz="1600" b="1" dirty="0" smtClean="0"/>
              <a:t>Client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06179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C92D7B-CF16-46D8-8243-8661747A4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b="1" dirty="0">
                <a:solidFill>
                  <a:schemeClr val="bg1"/>
                </a:solidFill>
              </a:rPr>
              <a:t>Results </a:t>
            </a:r>
            <a:r>
              <a:rPr lang="en-US" b="1" dirty="0" smtClean="0">
                <a:solidFill>
                  <a:schemeClr val="bg1"/>
                </a:solidFill>
              </a:rPr>
              <a:t>Discussion </a:t>
            </a:r>
            <a:r>
              <a:rPr lang="en-US" b="1" dirty="0">
                <a:solidFill>
                  <a:schemeClr val="bg1"/>
                </a:solidFill>
              </a:rPr>
              <a:t>In Smart Home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12" y="3649923"/>
            <a:ext cx="2135519" cy="24452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20369" y="4981730"/>
            <a:ext cx="1460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Smart Phone with App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04967" y="3875964"/>
            <a:ext cx="791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MQTT </a:t>
            </a:r>
          </a:p>
          <a:p>
            <a:r>
              <a:rPr lang="en-US" b="1" dirty="0" smtClean="0"/>
              <a:t>Client</a:t>
            </a:r>
            <a:endParaRPr lang="en-US" b="1" dirty="0"/>
          </a:p>
        </p:txBody>
      </p:sp>
      <p:sp>
        <p:nvSpPr>
          <p:cNvPr id="7" name="Cloud Callout 6"/>
          <p:cNvSpPr/>
          <p:nvPr/>
        </p:nvSpPr>
        <p:spPr>
          <a:xfrm>
            <a:off x="3040845" y="2381852"/>
            <a:ext cx="2593074" cy="1500083"/>
          </a:xfrm>
          <a:prstGeom prst="cloudCallou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Cloud 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456597" y="3298580"/>
            <a:ext cx="1472634" cy="74115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20001399">
            <a:off x="2417528" y="3446446"/>
            <a:ext cx="79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MQTT 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694" y="2696791"/>
            <a:ext cx="3758346" cy="37583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625" y="4139123"/>
            <a:ext cx="1352550" cy="1466850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4633295" y="3166207"/>
            <a:ext cx="4073977" cy="113283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557621" y="3061102"/>
            <a:ext cx="237478" cy="23747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6228308" y="4196874"/>
            <a:ext cx="2383430" cy="10217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355604" y="3893353"/>
            <a:ext cx="237478" cy="23747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633919" y="5725842"/>
            <a:ext cx="1143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Light </a:t>
            </a:r>
            <a:r>
              <a:rPr lang="en-US" b="1" dirty="0" smtClean="0">
                <a:solidFill>
                  <a:srgbClr val="FF0000"/>
                </a:solidFill>
              </a:rPr>
              <a:t>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03488" y="3502468"/>
            <a:ext cx="791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MQTT </a:t>
            </a:r>
          </a:p>
          <a:p>
            <a:r>
              <a:rPr lang="en-US" sz="1600" b="1" dirty="0" smtClean="0"/>
              <a:t>Client</a:t>
            </a:r>
            <a:endParaRPr lang="en-US" sz="1600" b="1" dirty="0"/>
          </a:p>
        </p:txBody>
      </p:sp>
      <p:grpSp>
        <p:nvGrpSpPr>
          <p:cNvPr id="34" name="Group 33"/>
          <p:cNvGrpSpPr/>
          <p:nvPr/>
        </p:nvGrpSpPr>
        <p:grpSpPr>
          <a:xfrm>
            <a:off x="5932215" y="2698156"/>
            <a:ext cx="1188720" cy="1246354"/>
            <a:chOff x="5932215" y="2698156"/>
            <a:chExt cx="1188720" cy="1246354"/>
          </a:xfrm>
        </p:grpSpPr>
        <p:grpSp>
          <p:nvGrpSpPr>
            <p:cNvPr id="32" name="Group 31"/>
            <p:cNvGrpSpPr/>
            <p:nvPr/>
          </p:nvGrpSpPr>
          <p:grpSpPr>
            <a:xfrm>
              <a:off x="6318577" y="3027782"/>
              <a:ext cx="441975" cy="916728"/>
              <a:chOff x="6182139" y="3067658"/>
              <a:chExt cx="441975" cy="916728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6182139" y="3067658"/>
                <a:ext cx="441975" cy="91672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6244649" y="3273288"/>
                <a:ext cx="316954" cy="171204"/>
                <a:chOff x="6472559" y="3273288"/>
                <a:chExt cx="316954" cy="171204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6484818" y="3273288"/>
                  <a:ext cx="304695" cy="4571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6472559" y="3398773"/>
                  <a:ext cx="304695" cy="4571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3" name="TextBox 32"/>
            <p:cNvSpPr txBox="1"/>
            <p:nvPr/>
          </p:nvSpPr>
          <p:spPr>
            <a:xfrm>
              <a:off x="5932215" y="2698156"/>
              <a:ext cx="11887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Home Gateway</a:t>
              </a:r>
              <a:endParaRPr lang="en-US" sz="1200" b="1" dirty="0"/>
            </a:p>
          </p:txBody>
        </p:sp>
      </p:grp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>
                <a:srgbClr val="006666"/>
              </a:buClr>
              <a:buNone/>
            </a:pPr>
            <a:endParaRPr lang="en-US" b="1" i="1" dirty="0" smtClean="0">
              <a:solidFill>
                <a:srgbClr val="0070C0"/>
              </a:solidFill>
            </a:endParaRPr>
          </a:p>
          <a:p>
            <a:pPr>
              <a:buClr>
                <a:srgbClr val="006666"/>
              </a:buClr>
              <a:buFont typeface="Wingdings" panose="05000000000000000000" pitchFamily="2" charset="2"/>
              <a:buChar char="¤"/>
            </a:pPr>
            <a:r>
              <a:rPr lang="en-US" b="1" i="1" dirty="0" smtClean="0">
                <a:solidFill>
                  <a:srgbClr val="0070C0"/>
                </a:solidFill>
              </a:rPr>
              <a:t> In </a:t>
            </a:r>
            <a:r>
              <a:rPr lang="en-US" b="1" i="1" dirty="0">
                <a:solidFill>
                  <a:srgbClr val="0070C0"/>
                </a:solidFill>
              </a:rPr>
              <a:t>Smart Home</a:t>
            </a:r>
            <a:r>
              <a:rPr lang="en-US" dirty="0"/>
              <a:t> </a:t>
            </a:r>
            <a:r>
              <a:rPr lang="en-US" dirty="0" smtClean="0"/>
              <a:t>pass the signal </a:t>
            </a:r>
            <a:r>
              <a:rPr lang="en-US" dirty="0"/>
              <a:t>from clients (smart phone) to home devices.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27195">
            <a:off x="1881629" y="4083144"/>
            <a:ext cx="371216" cy="30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648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7 0.00209 L 0.11211 -0.09976 " pathEditMode="relative" rAng="0" ptsTypes="AA">
                                      <p:cBhvr>
                                        <p:cTn id="6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86" y="-50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25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-0.00209 L 0.32357 0.16111 L 0.13164 0.14884 " pathEditMode="relative" rAng="0" ptsTypes="AAA">
                                      <p:cBhvr>
                                        <p:cTn id="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11" y="8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C92D7B-CF16-46D8-8243-8661747A4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b="1" dirty="0">
                <a:solidFill>
                  <a:schemeClr val="bg1"/>
                </a:solidFill>
              </a:rPr>
              <a:t>Results Discussion In Smart Home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63292" y="1374914"/>
            <a:ext cx="898301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D7D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Benefits of </a:t>
            </a:r>
            <a:r>
              <a:rPr lang="en-US" sz="2800" b="1" dirty="0" smtClean="0">
                <a:solidFill>
                  <a:srgbClr val="ED7D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Smart Home Automation Design :</a:t>
            </a:r>
            <a:r>
              <a:rPr lang="en-US" sz="2800" dirty="0">
                <a:solidFill>
                  <a:srgbClr val="ED7D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800" dirty="0">
                <a:solidFill>
                  <a:srgbClr val="ED7D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2800" dirty="0" smtClean="0">
              <a:solidFill>
                <a:srgbClr val="ED7D3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 smtClean="0"/>
              <a:t>Results </a:t>
            </a:r>
            <a:r>
              <a:rPr lang="en-US" sz="2400" dirty="0"/>
              <a:t>in </a:t>
            </a:r>
            <a:r>
              <a:rPr lang="en-US" sz="2400" dirty="0" smtClean="0"/>
              <a:t>convenience</a:t>
            </a:r>
          </a:p>
          <a:p>
            <a:endParaRPr lang="en-US" sz="2400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0070C0"/>
                </a:solidFill>
              </a:rPr>
              <a:t>Energy efficiency</a:t>
            </a:r>
            <a:r>
              <a:rPr lang="en-US" sz="2400" dirty="0" smtClean="0"/>
              <a:t> </a:t>
            </a:r>
          </a:p>
          <a:p>
            <a:endParaRPr lang="en-US" sz="2400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 smtClean="0"/>
              <a:t>Safety benefits </a:t>
            </a:r>
          </a:p>
          <a:p>
            <a:endParaRPr lang="en-US" sz="2400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C00000"/>
                </a:solidFill>
              </a:rPr>
              <a:t>Manage </a:t>
            </a:r>
            <a:r>
              <a:rPr lang="en-US" sz="2400" dirty="0">
                <a:solidFill>
                  <a:srgbClr val="C00000"/>
                </a:solidFill>
              </a:rPr>
              <a:t>devices from a central </a:t>
            </a:r>
            <a:r>
              <a:rPr lang="en-US" sz="2400" dirty="0" smtClean="0">
                <a:solidFill>
                  <a:srgbClr val="C00000"/>
                </a:solidFill>
              </a:rPr>
              <a:t>point</a:t>
            </a:r>
          </a:p>
          <a:p>
            <a:endParaRPr lang="en-US" sz="2400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 smtClean="0"/>
              <a:t>Save </a:t>
            </a:r>
            <a:r>
              <a:rPr lang="en-US" sz="2400" dirty="0"/>
              <a:t>time and </a:t>
            </a:r>
            <a:r>
              <a:rPr lang="en-US" sz="2400" dirty="0" smtClean="0"/>
              <a:t>money </a:t>
            </a:r>
          </a:p>
          <a:p>
            <a:endParaRPr lang="en-US" sz="2400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</a:rPr>
              <a:t>Remote </a:t>
            </a:r>
            <a:r>
              <a:rPr lang="en-US" sz="2400" dirty="0">
                <a:solidFill>
                  <a:srgbClr val="7030A0"/>
                </a:solidFill>
              </a:rPr>
              <a:t>control of the home when you are out of </a:t>
            </a:r>
            <a:r>
              <a:rPr lang="en-US" sz="2400" dirty="0" smtClean="0">
                <a:solidFill>
                  <a:srgbClr val="7030A0"/>
                </a:solidFill>
              </a:rPr>
              <a:t>home and town</a:t>
            </a:r>
          </a:p>
        </p:txBody>
      </p:sp>
    </p:spTree>
    <p:extLst>
      <p:ext uri="{BB962C8B-B14F-4D97-AF65-F5344CB8AC3E}">
        <p14:creationId xmlns:p14="http://schemas.microsoft.com/office/powerpoint/2010/main" val="99393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C92D7B-CF16-46D8-8243-8661747A4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1600" b="1" dirty="0">
                <a:solidFill>
                  <a:schemeClr val="bg1"/>
                </a:solidFill>
              </a:rPr>
              <a:t>Results Discussion In Smart </a:t>
            </a:r>
            <a:r>
              <a:rPr lang="en-US" sz="1600" b="1" dirty="0" smtClean="0">
                <a:solidFill>
                  <a:schemeClr val="bg1"/>
                </a:solidFill>
              </a:rPr>
              <a:t>Home </a:t>
            </a:r>
            <a:r>
              <a:rPr lang="en-US" sz="2800" dirty="0" smtClean="0">
                <a:solidFill>
                  <a:schemeClr val="bg1"/>
                </a:solidFill>
                <a:effectLst/>
              </a:rPr>
              <a:t>(</a:t>
            </a:r>
            <a:r>
              <a:rPr lang="en-US" sz="2800" dirty="0">
                <a:solidFill>
                  <a:schemeClr val="bg1"/>
                </a:solidFill>
                <a:effectLst/>
              </a:rPr>
              <a:t>Comparison between Our IoT System and Other IoT System</a:t>
            </a:r>
            <a:r>
              <a:rPr lang="en-US" sz="2800" dirty="0" smtClean="0">
                <a:solidFill>
                  <a:schemeClr val="bg1"/>
                </a:solidFill>
                <a:effectLst/>
              </a:rPr>
              <a:t>)</a:t>
            </a:r>
            <a:endParaRPr lang="en-IN" sz="2800" dirty="0">
              <a:solidFill>
                <a:schemeClr val="bg1"/>
              </a:solidFill>
              <a:effectLst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666571"/>
              </p:ext>
            </p:extLst>
          </p:nvPr>
        </p:nvGraphicFramePr>
        <p:xfrm>
          <a:off x="2287640" y="1309874"/>
          <a:ext cx="7907238" cy="50585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90344"/>
                <a:gridCol w="2884010"/>
                <a:gridCol w="3132884"/>
              </a:tblGrid>
              <a:tr h="70254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utonnyMJ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Our IoT Monitoring System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utonnyMJ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Other IoT Monitoring System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utonnyMJ" pitchFamily="2" charset="0"/>
                      </a:endParaRPr>
                    </a:p>
                  </a:txBody>
                  <a:tcPr marL="68580" marR="68580" marT="0" marB="0" anchor="ctr"/>
                </a:tc>
              </a:tr>
              <a:tr h="319251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Working Condition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utonnyMJ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Best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utonnyMJ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Good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utonnyMJ" pitchFamily="2" charset="0"/>
                      </a:endParaRPr>
                    </a:p>
                  </a:txBody>
                  <a:tcPr marL="68580" marR="68580" marT="0" marB="0" anchor="ctr"/>
                </a:tc>
              </a:tr>
              <a:tr h="32961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Monitoring Distance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utonnyMJ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From anywhere (Remotely)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utonnyMJ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Distances Limited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utonnyMJ" pitchFamily="2" charset="0"/>
                      </a:endParaRPr>
                    </a:p>
                  </a:txBody>
                  <a:tcPr marL="68580" marR="68580" marT="0" marB="0" anchor="ctr"/>
                </a:tc>
              </a:tr>
              <a:tr h="32961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Wi-Fi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utonnyMJ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built-in (For Connection)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utonnyMJ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Arduino doesn’t have built-in Wi-Fi.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utonnyMJ" pitchFamily="2" charset="0"/>
                      </a:endParaRPr>
                    </a:p>
                  </a:txBody>
                  <a:tcPr marL="68580" marR="68580" marT="0" marB="0" anchor="ctr"/>
                </a:tc>
              </a:tr>
              <a:tr h="45674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Alarming Signal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utonnyMJ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Best and Fast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utonnyMJ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Good and Medium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utonnyMJ" pitchFamily="2" charset="0"/>
                      </a:endParaRPr>
                    </a:p>
                  </a:txBody>
                  <a:tcPr marL="68580" marR="68580" marT="0" marB="0" anchor="ctr"/>
                </a:tc>
              </a:tr>
              <a:tr h="48970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Subnet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utonnyMJ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Subnet ensure each devices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utonnyMJ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Subnet not sure each devices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utonnyMJ" pitchFamily="2" charset="0"/>
                      </a:endParaRPr>
                    </a:p>
                  </a:txBody>
                  <a:tcPr marL="68580" marR="68580" marT="0" marB="0" anchor="ctr"/>
                </a:tc>
              </a:tr>
              <a:tr h="385174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Generation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utonnyMJ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3G/4G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utonnyMJ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2G/3G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utonnyMJ" pitchFamily="2" charset="0"/>
                      </a:endParaRPr>
                    </a:p>
                  </a:txBody>
                  <a:tcPr marL="68580" marR="68580" marT="0" marB="0" anchor="ctr"/>
                </a:tc>
              </a:tr>
              <a:tr h="57766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Protocol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utonnyMJ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MQTT, OMA Lightweight M2M (LwM2M)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utonnyMJ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Undefined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utonnyMJ" pitchFamily="2" charset="0"/>
                      </a:endParaRPr>
                    </a:p>
                  </a:txBody>
                  <a:tcPr marL="68580" marR="68580" marT="0" marB="0" anchor="ctr"/>
                </a:tc>
              </a:tr>
              <a:tr h="468989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Password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utonnyMJ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Strong and Secure [AES]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utonnyMJ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Week and Not Secure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utonnyMJ" pitchFamily="2" charset="0"/>
                      </a:endParaRPr>
                    </a:p>
                  </a:txBody>
                  <a:tcPr marL="68580" marR="68580" marT="0" marB="0" anchor="ctr"/>
                </a:tc>
              </a:tr>
              <a:tr h="47464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Security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utonnyMJ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Best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utonnyMJ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Good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utonnyMJ" pitchFamily="2" charset="0"/>
                      </a:endParaRPr>
                    </a:p>
                  </a:txBody>
                  <a:tcPr marL="68580" marR="68580" marT="0" marB="0" anchor="ctr"/>
                </a:tc>
              </a:tr>
              <a:tr h="46145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Efficiency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utonnyMJ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Best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utonnyMJ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Average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utonnyMJ" pitchFamily="2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930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9E232F6-FBCB-466E-BBD9-82200D06C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Conclusion &amp; Future Work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D8A1CCE-8E29-4BD7-B1E0-630787CE4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sz="2400" dirty="0" smtClean="0"/>
              <a:t>The </a:t>
            </a:r>
            <a:r>
              <a:rPr lang="en-US" sz="2400" dirty="0"/>
              <a:t>Simulation IoT Based Smart Home Design Using MQTT Protocol Smart Devices management system with sensors framework makes use of different developments in its design, development, and execution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 This </a:t>
            </a:r>
            <a:r>
              <a:rPr lang="en-US" sz="2400" dirty="0"/>
              <a:t>will assist web application users within best security, which will help to meet the </a:t>
            </a:r>
            <a:r>
              <a:rPr lang="en-US" sz="2400" dirty="0" smtClean="0"/>
              <a:t> demand </a:t>
            </a:r>
            <a:r>
              <a:rPr lang="en-US" sz="2400" dirty="0"/>
              <a:t>for monitoring the condition of the house quickly and safe</a:t>
            </a:r>
          </a:p>
          <a:p>
            <a:pPr marL="0" indent="0">
              <a:buNone/>
            </a:pPr>
            <a:r>
              <a:rPr lang="en-US" sz="2400" dirty="0"/>
              <a:t/>
            </a:r>
            <a:br>
              <a:rPr lang="en-US" sz="2400" dirty="0"/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3548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571C01-5208-489A-A3A6-AF3CB24A4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3899" y="1078174"/>
            <a:ext cx="1098644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Erdal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Ozdogan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 D. (2021). IoT based a Smart Home Automation System Design: Simulation Case.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Balkan Journal of Electrical 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Engineering, 9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5.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10.17694/bajece.918826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Kurose, J. F., &amp; Ross, K. W. (2013).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NETWORKING A Top-Down Approach.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(S. EDITION, Ed.) Pearson Education, Inc. Retrieved 2019, from </a:t>
            </a:r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https://eclass.teicrete.gr/modules/document/file.php/TP326/%CE%98%CE%B5%CF%89%CF%81%CE%AF%CE%B1%20(Lectures)/</a:t>
            </a:r>
            <a:r>
              <a:rPr lang="en-US" sz="1600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Computer_Networking_A_Top-Down_Approach.pdf</a:t>
            </a:r>
            <a:endParaRPr lang="en-US" sz="16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Roy, S., &amp; Kumar, S. (2012). A Smart Home Automation by Using Internet of Things at CISCO PACKET TRACER 7.2.0.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Journal of Scientific Research in Computer Science Applications and Management Studies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1. Retrieved 11 26, 2020, from http://www.ijsrcsams.com/images/stories/Past_Issue_Docs/ijsrcsamsv8i5p18.pdf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Kumar, P. P., Krishna, M., &amp;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Ramprakash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R. (2019). Design and implementation of smart home using Cisco Packet Tracer simulator 7.2. International Journal of Innovative Technology and Exploring Engineering, 8(11S), 107-111.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Ashok, G. L. P.,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Akram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 S.,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Neelima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S.,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Nagasaikumar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J., &amp;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Vamshi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(2020). A. Implementation of Smart Home by Using Packet Tracer. 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journal of scientific &amp; technology research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(2),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678-685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 … …….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Tarkaa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N. S.,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Iannah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 I., &amp;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I. T. (2017). Design and simulation of local area network using cisco packet tracer. The International Journal of Engineering and Science, 6(10),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63-77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75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02091" y="2375670"/>
            <a:ext cx="8187819" cy="16730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600" i="1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Thanks To All!!!</a:t>
            </a:r>
            <a:endParaRPr lang="en-IN" sz="96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9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Outlines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800" y="1329291"/>
            <a:ext cx="11250967" cy="4743963"/>
          </a:xfrm>
        </p:spPr>
        <p:txBody>
          <a:bodyPr>
            <a:normAutofit/>
          </a:bodyPr>
          <a:lstStyle/>
          <a:p>
            <a:pPr lvl="1">
              <a:buClr>
                <a:srgbClr val="002060"/>
              </a:buClr>
              <a:buSzPct val="100000"/>
              <a:buFont typeface="Wingdings" panose="05000000000000000000" pitchFamily="2" charset="2"/>
              <a:buChar char="£"/>
            </a:pPr>
            <a:r>
              <a:rPr lang="en-US" dirty="0" smtClean="0"/>
              <a:t>    Objectives</a:t>
            </a:r>
          </a:p>
          <a:p>
            <a:pPr lvl="1">
              <a:buClr>
                <a:srgbClr val="002060"/>
              </a:buClr>
              <a:buSzPct val="100000"/>
              <a:buFont typeface="Wingdings" panose="05000000000000000000" pitchFamily="2" charset="2"/>
              <a:buChar char="£"/>
            </a:pPr>
            <a:r>
              <a:rPr lang="en-US" dirty="0" smtClean="0"/>
              <a:t>    What is MQTT &amp; Smart Home (Working Process)</a:t>
            </a:r>
            <a:endParaRPr lang="en-US" dirty="0"/>
          </a:p>
          <a:p>
            <a:pPr lvl="1">
              <a:buClr>
                <a:srgbClr val="002060"/>
              </a:buClr>
              <a:buSzPct val="100000"/>
              <a:buFont typeface="Wingdings" panose="05000000000000000000" pitchFamily="2" charset="2"/>
              <a:buChar char="£"/>
            </a:pPr>
            <a:r>
              <a:rPr lang="en-US" dirty="0" smtClean="0"/>
              <a:t>    Related </a:t>
            </a:r>
            <a:r>
              <a:rPr lang="en-US" dirty="0"/>
              <a:t>Works</a:t>
            </a:r>
          </a:p>
          <a:p>
            <a:pPr lvl="1">
              <a:buClr>
                <a:srgbClr val="002060"/>
              </a:buClr>
              <a:buSzPct val="100000"/>
              <a:buFont typeface="Wingdings" panose="05000000000000000000" pitchFamily="2" charset="2"/>
              <a:buChar char="£"/>
            </a:pPr>
            <a:r>
              <a:rPr lang="en-US" dirty="0" smtClean="0"/>
              <a:t>    Methodology</a:t>
            </a:r>
          </a:p>
          <a:p>
            <a:pPr lvl="1">
              <a:buClr>
                <a:srgbClr val="002060"/>
              </a:buClr>
              <a:buSzPct val="100000"/>
              <a:buFont typeface="Wingdings" panose="05000000000000000000" pitchFamily="2" charset="2"/>
              <a:buChar char="£"/>
            </a:pPr>
            <a:r>
              <a:rPr lang="en-US" dirty="0"/>
              <a:t> </a:t>
            </a:r>
            <a:r>
              <a:rPr lang="en-US" dirty="0" smtClean="0"/>
              <a:t>   Result and </a:t>
            </a:r>
            <a:r>
              <a:rPr lang="en-US" dirty="0" smtClean="0"/>
              <a:t>Discussion </a:t>
            </a:r>
            <a:endParaRPr lang="en-US" dirty="0" smtClean="0"/>
          </a:p>
          <a:p>
            <a:pPr lvl="1">
              <a:buClr>
                <a:srgbClr val="002060"/>
              </a:buClr>
              <a:buSzPct val="100000"/>
              <a:buFont typeface="Wingdings" panose="05000000000000000000" pitchFamily="2" charset="2"/>
              <a:buChar char="£"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/>
              <a:t>Conclusion </a:t>
            </a:r>
            <a:r>
              <a:rPr lang="en-US" dirty="0" smtClean="0"/>
              <a:t>&amp; </a:t>
            </a:r>
            <a:r>
              <a:rPr lang="en-US" dirty="0" smtClean="0"/>
              <a:t>Future </a:t>
            </a:r>
            <a:r>
              <a:rPr lang="en-US" dirty="0"/>
              <a:t>Work</a:t>
            </a:r>
          </a:p>
          <a:p>
            <a:pPr lvl="1">
              <a:buClr>
                <a:srgbClr val="002060"/>
              </a:buClr>
              <a:buSzPct val="100000"/>
              <a:buFont typeface="Wingdings" panose="05000000000000000000" pitchFamily="2" charset="2"/>
              <a:buChar char="£"/>
            </a:pPr>
            <a:r>
              <a:rPr lang="en-IN" dirty="0" smtClean="0"/>
              <a:t>    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12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C92D7B-CF16-46D8-8243-8661747A4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Objectives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6" name="Content Placeholder 3"/>
          <p:cNvSpPr txBox="1">
            <a:spLocks noGrp="1"/>
          </p:cNvSpPr>
          <p:nvPr>
            <p:ph idx="1"/>
          </p:nvPr>
        </p:nvSpPr>
        <p:spPr>
          <a:xfrm>
            <a:off x="199505" y="1097279"/>
            <a:ext cx="11779135" cy="2727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sz="2400" b="1" dirty="0" smtClean="0"/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"/>
            </a:pPr>
            <a:r>
              <a:rPr lang="en-US" sz="2400" dirty="0" smtClean="0"/>
              <a:t>  To design </a:t>
            </a:r>
            <a:r>
              <a:rPr lang="en-US" sz="2400" dirty="0"/>
              <a:t>and </a:t>
            </a:r>
            <a:r>
              <a:rPr lang="en-US" sz="2400" dirty="0" smtClean="0"/>
              <a:t>Simulation of IoT based Smart Home design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"/>
            </a:pPr>
            <a:r>
              <a:rPr lang="en-US" sz="2400" dirty="0" smtClean="0"/>
              <a:t>  </a:t>
            </a:r>
            <a:r>
              <a:rPr lang="en-US" sz="2400" dirty="0" err="1" smtClean="0"/>
              <a:t>Subnetting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/>
              <a:t>the whole network device </a:t>
            </a:r>
            <a:r>
              <a:rPr lang="en-US" sz="2400" dirty="0" smtClean="0"/>
              <a:t>process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"/>
            </a:pPr>
            <a:r>
              <a:rPr lang="en-US" sz="2400" dirty="0" smtClean="0"/>
              <a:t>  To provide a realistic simulation and </a:t>
            </a:r>
            <a:r>
              <a:rPr lang="en-US" sz="2400" dirty="0"/>
              <a:t>v</a:t>
            </a:r>
            <a:r>
              <a:rPr lang="en-US" sz="2400" dirty="0" smtClean="0"/>
              <a:t>isualization of IoT smart devices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"/>
            </a:pPr>
            <a:r>
              <a:rPr lang="en-US" sz="2400" dirty="0" smtClean="0"/>
              <a:t>  To control the Home devices with Controllers</a:t>
            </a:r>
            <a:r>
              <a:rPr lang="en-US" sz="2400" dirty="0"/>
              <a:t> 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</a:t>
            </a:r>
            <a:r>
              <a:rPr lang="en-US" sz="2000" i="1" dirty="0" smtClean="0"/>
              <a:t>such </a:t>
            </a:r>
            <a:r>
              <a:rPr lang="en-US" sz="2000" i="1" dirty="0"/>
              <a:t>as </a:t>
            </a:r>
            <a:r>
              <a:rPr lang="en-US" sz="2000" b="1" i="1" dirty="0" smtClean="0">
                <a:solidFill>
                  <a:srgbClr val="0070C0"/>
                </a:solidFill>
              </a:rPr>
              <a:t>PC</a:t>
            </a:r>
            <a:r>
              <a:rPr lang="en-US" sz="2000" i="1" dirty="0" smtClean="0"/>
              <a:t> </a:t>
            </a:r>
            <a:r>
              <a:rPr lang="en-US" sz="2000" i="1" dirty="0"/>
              <a:t>or a dedicated </a:t>
            </a:r>
            <a:r>
              <a:rPr lang="en-US" sz="2000" b="1" i="1" dirty="0" smtClean="0">
                <a:solidFill>
                  <a:srgbClr val="0070C0"/>
                </a:solidFill>
              </a:rPr>
              <a:t>Home</a:t>
            </a:r>
            <a:r>
              <a:rPr lang="en-US" sz="2000" i="1" dirty="0" smtClean="0"/>
              <a:t> </a:t>
            </a:r>
            <a:r>
              <a:rPr lang="en-US" sz="2000" b="1" i="1" dirty="0" smtClean="0">
                <a:solidFill>
                  <a:srgbClr val="0070C0"/>
                </a:solidFill>
              </a:rPr>
              <a:t>Controller</a:t>
            </a:r>
            <a:endParaRPr lang="en-US" sz="2400" b="1" i="1" dirty="0" smtClean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09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C92D7B-CF16-46D8-8243-8661747A4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What is MQTT Protocol </a:t>
            </a:r>
            <a:r>
              <a:rPr lang="en-US" sz="24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and How It Works</a:t>
            </a:r>
            <a:r>
              <a:rPr lang="en-US" b="1" dirty="0" smtClean="0">
                <a:solidFill>
                  <a:schemeClr val="bg1"/>
                </a:solidFill>
              </a:rPr>
              <a:t>?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8" name="Content Placeholder 3"/>
          <p:cNvSpPr txBox="1">
            <a:spLocks noGrp="1"/>
          </p:cNvSpPr>
          <p:nvPr>
            <p:ph idx="1"/>
          </p:nvPr>
        </p:nvSpPr>
        <p:spPr>
          <a:xfrm>
            <a:off x="199505" y="1438473"/>
            <a:ext cx="9509760" cy="128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8080"/>
              </a:buClr>
              <a:buFont typeface="Wingdings" panose="05000000000000000000" pitchFamily="2" charset="2"/>
              <a:buChar char="¤"/>
            </a:pPr>
            <a:r>
              <a:rPr lang="en-US" sz="2400" b="1" i="1" dirty="0">
                <a:solidFill>
                  <a:srgbClr val="0070C0"/>
                </a:solidFill>
              </a:rPr>
              <a:t> </a:t>
            </a:r>
            <a:r>
              <a:rPr lang="en-US" sz="2400" b="1" i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MQTT</a:t>
            </a:r>
            <a:r>
              <a:rPr lang="en-US" sz="2400" dirty="0" smtClean="0"/>
              <a:t> </a:t>
            </a:r>
            <a:r>
              <a:rPr lang="en-US" sz="2400" dirty="0"/>
              <a:t>is a lightweight</a:t>
            </a:r>
            <a:r>
              <a:rPr lang="en-US" sz="2400" b="1" dirty="0"/>
              <a:t> </a:t>
            </a:r>
            <a:r>
              <a:rPr lang="en-US" sz="2400" dirty="0" smtClean="0">
                <a:solidFill>
                  <a:srgbClr val="0070C0"/>
                </a:solidFill>
              </a:rPr>
              <a:t>subscribe</a:t>
            </a:r>
            <a:r>
              <a:rPr lang="en-US" sz="2400" dirty="0"/>
              <a:t> </a:t>
            </a:r>
            <a:r>
              <a:rPr lang="en-US" sz="2400" dirty="0" smtClean="0"/>
              <a:t>informing </a:t>
            </a:r>
            <a:r>
              <a:rPr lang="en-US" sz="2400" dirty="0"/>
              <a:t>protocol designed for </a:t>
            </a:r>
            <a:r>
              <a:rPr lang="en-US" sz="2400" dirty="0" smtClean="0"/>
              <a:t>M2M  </a:t>
            </a:r>
          </a:p>
          <a:p>
            <a:pPr marL="0" indent="0">
              <a:lnSpc>
                <a:spcPct val="150000"/>
              </a:lnSpc>
              <a:buClr>
                <a:srgbClr val="008080"/>
              </a:buClr>
              <a:buNone/>
            </a:pPr>
            <a:r>
              <a:rPr lang="en-US" sz="2400" dirty="0" smtClean="0"/>
              <a:t>      telemetry in remote wide environments.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00438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C92D7B-CF16-46D8-8243-8661747A4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What is MQTT Protocol and </a:t>
            </a:r>
            <a:r>
              <a:rPr lang="en-US" b="1" dirty="0" smtClean="0">
                <a:solidFill>
                  <a:schemeClr val="bg1"/>
                </a:solidFill>
              </a:rPr>
              <a:t>MQTT-How </a:t>
            </a:r>
            <a:r>
              <a:rPr lang="en-US" b="1" dirty="0">
                <a:solidFill>
                  <a:schemeClr val="bg1"/>
                </a:solidFill>
              </a:rPr>
              <a:t>It Works?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297314" y="1298768"/>
            <a:ext cx="6037522" cy="6463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buClr>
                <a:srgbClr val="008080"/>
              </a:buCl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rgbClr val="002060"/>
                </a:solidFill>
              </a:rPr>
              <a:t>Send a Command to control and output. 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297314" y="4189108"/>
            <a:ext cx="4877178" cy="6463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buClr>
                <a:srgbClr val="008080"/>
              </a:buCl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rgbClr val="002060"/>
                </a:solidFill>
              </a:rPr>
              <a:t>Read and Publish the output. 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248982" y="2296217"/>
            <a:ext cx="1554480" cy="1469902"/>
            <a:chOff x="1440051" y="2296216"/>
            <a:chExt cx="1227976" cy="118897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0051" y="2296216"/>
              <a:ext cx="1227976" cy="917751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453700" y="3186446"/>
              <a:ext cx="1196820" cy="298746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Node A</a:t>
              </a:r>
              <a:endParaRPr lang="en-US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248981" y="4944933"/>
            <a:ext cx="1463040" cy="1372944"/>
            <a:chOff x="1440050" y="2296215"/>
            <a:chExt cx="1214001" cy="121783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0050" y="2296215"/>
              <a:ext cx="1214001" cy="907307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1453700" y="3186446"/>
              <a:ext cx="1177504" cy="327608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Node </a:t>
              </a:r>
              <a:r>
                <a:rPr lang="en-US" b="1" dirty="0" smtClean="0"/>
                <a:t>A</a:t>
              </a:r>
              <a:endParaRPr lang="en-US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184478" y="2661836"/>
            <a:ext cx="6430520" cy="978064"/>
            <a:chOff x="2866030" y="2661836"/>
            <a:chExt cx="6430520" cy="978064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6044" y="2754075"/>
              <a:ext cx="1333500" cy="885825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6223" y="2930229"/>
              <a:ext cx="960327" cy="533515"/>
            </a:xfrm>
            <a:prstGeom prst="rect">
              <a:avLst/>
            </a:prstGeom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2866030" y="3196987"/>
              <a:ext cx="1856095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6334836" y="3202673"/>
              <a:ext cx="1856095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386635" y="2661836"/>
              <a:ext cx="8871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cs typeface="Times New Roman" panose="02020603050405020304" pitchFamily="18" charset="0"/>
                </a:rPr>
                <a:t>MQTT</a:t>
              </a:r>
              <a:endParaRPr lang="en-US" sz="2000" b="1" dirty="0">
                <a:cs typeface="Times New Roman" panose="02020603050405020304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771848" y="2730174"/>
              <a:ext cx="8871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cs typeface="Times New Roman" panose="02020603050405020304" pitchFamily="18" charset="0"/>
                </a:rPr>
                <a:t>MQTT</a:t>
              </a:r>
              <a:endParaRPr lang="en-US" sz="2000" b="1" dirty="0">
                <a:cs typeface="Times New Roman" panose="02020603050405020304" pitchFamily="18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184478" y="4970481"/>
            <a:ext cx="6430520" cy="978064"/>
            <a:chOff x="3184478" y="4970481"/>
            <a:chExt cx="6430520" cy="978064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4492" y="5062720"/>
              <a:ext cx="1333500" cy="885825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4671" y="5238874"/>
              <a:ext cx="960327" cy="533515"/>
            </a:xfrm>
            <a:prstGeom prst="rect">
              <a:avLst/>
            </a:prstGeom>
          </p:spPr>
        </p:pic>
        <p:cxnSp>
          <p:nvCxnSpPr>
            <p:cNvPr id="24" name="Straight Arrow Connector 23"/>
            <p:cNvCxnSpPr/>
            <p:nvPr/>
          </p:nvCxnSpPr>
          <p:spPr>
            <a:xfrm flipH="1">
              <a:off x="3184478" y="5505632"/>
              <a:ext cx="1856095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>
              <a:off x="6653284" y="5511318"/>
              <a:ext cx="1856095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705083" y="4970481"/>
              <a:ext cx="8871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cs typeface="Times New Roman" panose="02020603050405020304" pitchFamily="18" charset="0"/>
                </a:rPr>
                <a:t>MQTT</a:t>
              </a:r>
              <a:endParaRPr lang="en-US" sz="2000" b="1" dirty="0"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090296" y="5038819"/>
              <a:ext cx="8871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cs typeface="Times New Roman" panose="02020603050405020304" pitchFamily="18" charset="0"/>
                </a:rPr>
                <a:t>MQTT</a:t>
              </a:r>
              <a:endParaRPr lang="en-US" sz="2000" b="1" dirty="0"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Oval 28"/>
          <p:cNvSpPr/>
          <p:nvPr/>
        </p:nvSpPr>
        <p:spPr>
          <a:xfrm>
            <a:off x="3114821" y="3058408"/>
            <a:ext cx="266503" cy="26650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7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0.00046 L 0.42981 0.00231 L 0.42981 0.33866 L 3.75E-6 0.33866 " pathEditMode="relative" ptsTypes="AAAA">
                                      <p:cBhvr>
                                        <p:cTn id="6" dur="2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C92D7B-CF16-46D8-8243-8661747A4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What is Smart Home </a:t>
            </a:r>
            <a:r>
              <a:rPr lang="en-US" sz="24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and How It Works</a:t>
            </a:r>
            <a:r>
              <a:rPr lang="en-US" b="1" dirty="0" smtClean="0">
                <a:solidFill>
                  <a:schemeClr val="bg1"/>
                </a:solidFill>
              </a:rPr>
              <a:t>?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8" name="Content Placeholder 3"/>
          <p:cNvSpPr txBox="1">
            <a:spLocks noGrp="1"/>
          </p:cNvSpPr>
          <p:nvPr>
            <p:ph idx="1"/>
          </p:nvPr>
        </p:nvSpPr>
        <p:spPr>
          <a:xfrm>
            <a:off x="199505" y="1247405"/>
            <a:ext cx="10705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8080"/>
              </a:buClr>
              <a:buFont typeface="Wingdings" panose="05000000000000000000" pitchFamily="2" charset="2"/>
              <a:buChar char="¤"/>
            </a:pPr>
            <a:r>
              <a:rPr lang="en-US" sz="2400" b="1" i="1" dirty="0">
                <a:solidFill>
                  <a:srgbClr val="0070C0"/>
                </a:solidFill>
              </a:rPr>
              <a:t> </a:t>
            </a:r>
            <a:r>
              <a:rPr lang="en-US" sz="2400" b="1" i="1" dirty="0" smtClean="0">
                <a:solidFill>
                  <a:srgbClr val="0070C0"/>
                </a:solidFill>
              </a:rPr>
              <a:t> Smart Home</a:t>
            </a:r>
            <a:r>
              <a:rPr lang="en-US" sz="2400" dirty="0" smtClean="0"/>
              <a:t> is an home automation </a:t>
            </a:r>
            <a:r>
              <a:rPr lang="en-US" sz="2400" dirty="0"/>
              <a:t>can also be accomplished with the help of a wireless </a:t>
            </a:r>
            <a:r>
              <a:rPr lang="en-US" sz="2400" dirty="0" smtClean="0"/>
              <a:t>controller.</a:t>
            </a:r>
            <a:endParaRPr lang="en-US" sz="2400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12" y="3649923"/>
            <a:ext cx="2135519" cy="24452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20369" y="4981730"/>
            <a:ext cx="1460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Smart Phone with App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04967" y="3875964"/>
            <a:ext cx="791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MQTT </a:t>
            </a:r>
          </a:p>
          <a:p>
            <a:r>
              <a:rPr lang="en-US" b="1" dirty="0" smtClean="0"/>
              <a:t>Client</a:t>
            </a:r>
            <a:endParaRPr lang="en-US" b="1" dirty="0"/>
          </a:p>
        </p:txBody>
      </p:sp>
      <p:sp>
        <p:nvSpPr>
          <p:cNvPr id="7" name="Cloud Callout 6"/>
          <p:cNvSpPr/>
          <p:nvPr/>
        </p:nvSpPr>
        <p:spPr>
          <a:xfrm>
            <a:off x="3040845" y="2381852"/>
            <a:ext cx="2593074" cy="1500083"/>
          </a:xfrm>
          <a:prstGeom prst="cloudCallou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Cloud 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456597" y="3166207"/>
            <a:ext cx="1460310" cy="87353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19658672">
            <a:off x="2292823" y="3367320"/>
            <a:ext cx="79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MQTT 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694" y="2696791"/>
            <a:ext cx="3758346" cy="375834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645" y="4228062"/>
            <a:ext cx="1238095" cy="1400000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4633295" y="3166207"/>
            <a:ext cx="4073977" cy="113283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4" idx="0"/>
          </p:cNvCxnSpPr>
          <p:nvPr/>
        </p:nvCxnSpPr>
        <p:spPr>
          <a:xfrm flipH="1" flipV="1">
            <a:off x="6029693" y="4228062"/>
            <a:ext cx="2582045" cy="7098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700929" y="5443395"/>
            <a:ext cx="690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Light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932215" y="2698156"/>
            <a:ext cx="1188720" cy="1246354"/>
            <a:chOff x="5932215" y="2698156"/>
            <a:chExt cx="1188720" cy="1246354"/>
          </a:xfrm>
        </p:grpSpPr>
        <p:grpSp>
          <p:nvGrpSpPr>
            <p:cNvPr id="22" name="Group 21"/>
            <p:cNvGrpSpPr/>
            <p:nvPr/>
          </p:nvGrpSpPr>
          <p:grpSpPr>
            <a:xfrm>
              <a:off x="6318577" y="3027782"/>
              <a:ext cx="441975" cy="916728"/>
              <a:chOff x="6182139" y="3067658"/>
              <a:chExt cx="441975" cy="916728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6182139" y="3067658"/>
                <a:ext cx="441975" cy="91672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6244649" y="3273288"/>
                <a:ext cx="316954" cy="171204"/>
                <a:chOff x="6472559" y="3273288"/>
                <a:chExt cx="316954" cy="171204"/>
              </a:xfrm>
            </p:grpSpPr>
            <p:sp>
              <p:nvSpPr>
                <p:cNvPr id="26" name="Rectangle 25"/>
                <p:cNvSpPr/>
                <p:nvPr/>
              </p:nvSpPr>
              <p:spPr>
                <a:xfrm>
                  <a:off x="6484818" y="3273288"/>
                  <a:ext cx="304695" cy="4571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6472559" y="3398773"/>
                  <a:ext cx="304695" cy="4571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3" name="TextBox 22"/>
            <p:cNvSpPr txBox="1"/>
            <p:nvPr/>
          </p:nvSpPr>
          <p:spPr>
            <a:xfrm>
              <a:off x="5932215" y="2698156"/>
              <a:ext cx="11887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Home Gateway</a:t>
              </a:r>
              <a:endParaRPr lang="en-US" sz="1200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5203488" y="3502468"/>
            <a:ext cx="791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MQTT </a:t>
            </a:r>
          </a:p>
          <a:p>
            <a:r>
              <a:rPr lang="en-US" sz="1600" b="1" dirty="0" smtClean="0"/>
              <a:t>Client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98754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14B1F9-5637-475E-835E-7AA9BC8EA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Related Works</a:t>
            </a:r>
            <a:endParaRPr lang="en-IN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BEF42B6-1909-448F-9D2A-EE4AEECCB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1553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03C8ED-E8F7-40CD-8D41-BF01C7A78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chemeClr val="bg1">
                    <a:lumMod val="95000"/>
                  </a:schemeClr>
                </a:solidFill>
              </a:rPr>
              <a:t>Methodology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sz="3600" b="1" dirty="0" smtClean="0">
                <a:solidFill>
                  <a:schemeClr val="bg1"/>
                </a:solidFill>
              </a:rPr>
              <a:t>(</a:t>
            </a:r>
            <a:r>
              <a:rPr lang="en-US" sz="3600" b="1" dirty="0" err="1" smtClean="0">
                <a:solidFill>
                  <a:schemeClr val="bg1"/>
                </a:solidFill>
              </a:rPr>
              <a:t>Haware</a:t>
            </a:r>
            <a:r>
              <a:rPr lang="en-US" sz="3600" b="1" dirty="0" smtClean="0">
                <a:solidFill>
                  <a:schemeClr val="bg1"/>
                </a:solidFill>
              </a:rPr>
              <a:t> And Software Requirements)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35996" y="1584051"/>
            <a:ext cx="898301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Sensors:</a:t>
            </a:r>
          </a:p>
          <a:p>
            <a:r>
              <a:rPr 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Temperature</a:t>
            </a:r>
            <a:r>
              <a:rPr lang="en-US" sz="2400" dirty="0"/>
              <a:t>, </a:t>
            </a:r>
            <a:r>
              <a:rPr lang="en-US" sz="2400" dirty="0" smtClean="0">
                <a:solidFill>
                  <a:srgbClr val="0070C0"/>
                </a:solidFill>
              </a:rPr>
              <a:t>Humidity</a:t>
            </a:r>
            <a:r>
              <a:rPr lang="en-US" sz="2400" dirty="0"/>
              <a:t>, </a:t>
            </a:r>
            <a:r>
              <a:rPr lang="en-US" sz="2400" dirty="0" smtClean="0"/>
              <a:t>Daylight </a:t>
            </a:r>
            <a:r>
              <a:rPr lang="en-US" sz="2400" dirty="0"/>
              <a:t>or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Motion Detector</a:t>
            </a:r>
            <a:r>
              <a:rPr lang="en-US" sz="2400" dirty="0" smtClean="0">
                <a:solidFill>
                  <a:srgbClr val="C00000"/>
                </a:solidFill>
              </a:rPr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	</a:t>
            </a:r>
            <a:r>
              <a:rPr lang="en-US" sz="2400" b="1" dirty="0" smtClean="0"/>
              <a:t>PC</a:t>
            </a:r>
            <a:r>
              <a:rPr lang="en-US" sz="2400" dirty="0" smtClean="0"/>
              <a:t> </a:t>
            </a:r>
            <a:r>
              <a:rPr lang="en-US" sz="2400" dirty="0"/>
              <a:t>or a dedicated </a:t>
            </a:r>
            <a:r>
              <a:rPr lang="en-US" sz="2400" dirty="0" smtClean="0"/>
              <a:t>Home </a:t>
            </a:r>
            <a:r>
              <a:rPr lang="en-US" sz="2400" dirty="0"/>
              <a:t>automation </a:t>
            </a:r>
            <a:r>
              <a:rPr lang="en-US" sz="2400" b="1" dirty="0" smtClean="0"/>
              <a:t>controller</a:t>
            </a:r>
            <a:endParaRPr lang="en-US" sz="2400" b="1" dirty="0"/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rgbClr val="C00000"/>
                </a:solidFill>
              </a:rPr>
              <a:t>	ISP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0070C0"/>
                </a:solidFill>
              </a:rPr>
              <a:t>Router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FF0000"/>
                </a:solidFill>
              </a:rPr>
              <a:t>DNS</a:t>
            </a:r>
            <a:r>
              <a:rPr lang="en-US" sz="2400" dirty="0" smtClean="0"/>
              <a:t> Server and </a:t>
            </a:r>
            <a:r>
              <a:rPr lang="en-US" sz="2400" dirty="0" smtClean="0">
                <a:solidFill>
                  <a:srgbClr val="FF0000"/>
                </a:solidFill>
              </a:rPr>
              <a:t>IoT</a:t>
            </a:r>
            <a:r>
              <a:rPr lang="en-US" sz="2400" dirty="0" smtClean="0"/>
              <a:t> Server.</a:t>
            </a:r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rgbClr val="006666"/>
                </a:solidFill>
              </a:rPr>
              <a:t>	Graphical User Interface (GUI).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 smtClean="0"/>
          </a:p>
          <a:p>
            <a:r>
              <a:rPr lang="en-US" sz="2000" b="1" dirty="0"/>
              <a:t>To Simulation we have to also need the Cisco Packet Tracer 7.2.2 </a:t>
            </a:r>
            <a:r>
              <a:rPr lang="en-US" sz="2000" b="1" dirty="0" smtClean="0"/>
              <a:t>Software and MQTT Protocol.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6508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03C8ED-E8F7-40CD-8D41-BF01C7A78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Methodology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smtClean="0">
                <a:solidFill>
                  <a:schemeClr val="bg1"/>
                </a:solidFill>
                <a:effectLst/>
              </a:rPr>
              <a:t>(Smart Home Block Diagram)</a:t>
            </a:r>
            <a:endParaRPr lang="en-IN" sz="4000" b="1" dirty="0">
              <a:solidFill>
                <a:schemeClr val="bg1"/>
              </a:solidFill>
              <a:effectLst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262" y="947651"/>
            <a:ext cx="10090670" cy="558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82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682</TotalTime>
  <Words>720</Words>
  <Application>Microsoft Office PowerPoint</Application>
  <PresentationFormat>Widescreen</PresentationFormat>
  <Paragraphs>174</Paragraphs>
  <Slides>17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Courier New</vt:lpstr>
      <vt:lpstr>SutonnyMJ</vt:lpstr>
      <vt:lpstr>Tahoma</vt:lpstr>
      <vt:lpstr>Times New Roman</vt:lpstr>
      <vt:lpstr>Wingdings</vt:lpstr>
      <vt:lpstr>Custom Design</vt:lpstr>
      <vt:lpstr>PowerPoint Presentation</vt:lpstr>
      <vt:lpstr>Outlines</vt:lpstr>
      <vt:lpstr>Objectives</vt:lpstr>
      <vt:lpstr>What is MQTT Protocol and How It Works?</vt:lpstr>
      <vt:lpstr>What is MQTT Protocol and MQTT-How It Works?</vt:lpstr>
      <vt:lpstr>What is Smart Home and How It Works?</vt:lpstr>
      <vt:lpstr>Related Works</vt:lpstr>
      <vt:lpstr>Methodology (Haware And Software Requirements)</vt:lpstr>
      <vt:lpstr>Methodology (Smart Home Block Diagram)</vt:lpstr>
      <vt:lpstr>Methodology (The Device Addressing by Subnetting Process)</vt:lpstr>
      <vt:lpstr>Results Discussion In Smart Home</vt:lpstr>
      <vt:lpstr>Results Discussion In Smart Home</vt:lpstr>
      <vt:lpstr>Results Discussion In Smart Home</vt:lpstr>
      <vt:lpstr>Results Discussion In Smart Home (Comparison between Our IoT System and Other IoT System)</vt:lpstr>
      <vt:lpstr>Conclusion &amp; Future Work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Shukla Mondal</dc:creator>
  <cp:lastModifiedBy>Microsoft account</cp:lastModifiedBy>
  <cp:revision>131</cp:revision>
  <dcterms:created xsi:type="dcterms:W3CDTF">2019-06-11T05:35:51Z</dcterms:created>
  <dcterms:modified xsi:type="dcterms:W3CDTF">2022-03-20T01:35:09Z</dcterms:modified>
</cp:coreProperties>
</file>