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 id="2147483838" r:id="rId5"/>
  </p:sldMasterIdLst>
  <p:notesMasterIdLst>
    <p:notesMasterId r:id="rId30"/>
  </p:notesMasterIdLst>
  <p:handoutMasterIdLst>
    <p:handoutMasterId r:id="rId31"/>
  </p:handoutMasterIdLst>
  <p:sldIdLst>
    <p:sldId id="460" r:id="rId6"/>
    <p:sldId id="587" r:id="rId7"/>
    <p:sldId id="562" r:id="rId8"/>
    <p:sldId id="588" r:id="rId9"/>
    <p:sldId id="589" r:id="rId10"/>
    <p:sldId id="631" r:id="rId11"/>
    <p:sldId id="590" r:id="rId12"/>
    <p:sldId id="591" r:id="rId13"/>
    <p:sldId id="592" r:id="rId14"/>
    <p:sldId id="616" r:id="rId15"/>
    <p:sldId id="595" r:id="rId16"/>
    <p:sldId id="594" r:id="rId17"/>
    <p:sldId id="602" r:id="rId18"/>
    <p:sldId id="596" r:id="rId19"/>
    <p:sldId id="632" r:id="rId20"/>
    <p:sldId id="617" r:id="rId21"/>
    <p:sldId id="625" r:id="rId22"/>
    <p:sldId id="618" r:id="rId23"/>
    <p:sldId id="619" r:id="rId24"/>
    <p:sldId id="621" r:id="rId25"/>
    <p:sldId id="629" r:id="rId26"/>
    <p:sldId id="627" r:id="rId27"/>
    <p:sldId id="634" r:id="rId28"/>
    <p:sldId id="373" r:id="rId29"/>
  </p:sldIdLst>
  <p:sldSz cx="9144000" cy="5143500" type="screen16x9"/>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460"/>
            <p14:sldId id="587"/>
            <p14:sldId id="562"/>
            <p14:sldId id="588"/>
            <p14:sldId id="589"/>
            <p14:sldId id="631"/>
            <p14:sldId id="590"/>
            <p14:sldId id="591"/>
            <p14:sldId id="592"/>
            <p14:sldId id="616"/>
            <p14:sldId id="595"/>
            <p14:sldId id="594"/>
            <p14:sldId id="602"/>
            <p14:sldId id="596"/>
            <p14:sldId id="632"/>
            <p14:sldId id="617"/>
            <p14:sldId id="625"/>
            <p14:sldId id="618"/>
            <p14:sldId id="619"/>
            <p14:sldId id="621"/>
            <p14:sldId id="629"/>
            <p14:sldId id="627"/>
            <p14:sldId id="634"/>
            <p14:sldId id="373"/>
          </p14:sldIdLst>
        </p14:section>
      </p14:sectionLst>
    </p:ext>
    <p:ext uri="{EFAFB233-063F-42B5-8137-9DF3F51BA10A}">
      <p15:sldGuideLst xmlns:p15="http://schemas.microsoft.com/office/powerpoint/2012/main">
        <p15:guide id="1" orient="horz" pos="1234" userDrawn="1">
          <p15:clr>
            <a:srgbClr val="A4A3A4"/>
          </p15:clr>
        </p15:guide>
        <p15:guide id="2" orient="horz" userDrawn="1">
          <p15:clr>
            <a:srgbClr val="A4A3A4"/>
          </p15:clr>
        </p15:guide>
        <p15:guide id="3" orient="horz" pos="1166">
          <p15:clr>
            <a:srgbClr val="A4A3A4"/>
          </p15:clr>
        </p15:guide>
        <p15:guide id="4" orient="horz" pos="1076" userDrawn="1">
          <p15:clr>
            <a:srgbClr val="A4A3A4"/>
          </p15:clr>
        </p15:guide>
        <p15:guide id="5" orient="horz" pos="2164" userDrawn="1">
          <p15:clr>
            <a:srgbClr val="A4A3A4"/>
          </p15:clr>
        </p15:guide>
        <p15:guide id="6" orient="horz" pos="1308" userDrawn="1">
          <p15:clr>
            <a:srgbClr val="A4A3A4"/>
          </p15:clr>
        </p15:guide>
        <p15:guide id="7" orient="horz" pos="1665" userDrawn="1">
          <p15:clr>
            <a:srgbClr val="A4A3A4"/>
          </p15:clr>
        </p15:guide>
        <p15:guide id="9" orient="horz" pos="396" userDrawn="1">
          <p15:clr>
            <a:srgbClr val="A4A3A4"/>
          </p15:clr>
        </p15:guide>
        <p15:guide id="10" orient="horz" pos="2052" userDrawn="1">
          <p15:clr>
            <a:srgbClr val="A4A3A4"/>
          </p15:clr>
        </p15:guide>
        <p15:guide id="11" orient="horz" pos="2709" userDrawn="1">
          <p15:clr>
            <a:srgbClr val="A4A3A4"/>
          </p15:clr>
        </p15:guide>
        <p15:guide id="12" pos="1202" userDrawn="1">
          <p15:clr>
            <a:srgbClr val="A4A3A4"/>
          </p15:clr>
        </p15:guide>
        <p15:guide id="14" pos="5193">
          <p15:clr>
            <a:srgbClr val="A4A3A4"/>
          </p15:clr>
        </p15:guide>
        <p15:guide id="15" pos="5534" userDrawn="1">
          <p15:clr>
            <a:srgbClr val="A4A3A4"/>
          </p15:clr>
        </p15:guide>
        <p15:guide id="17" pos="96" userDrawn="1">
          <p15:clr>
            <a:srgbClr val="A4A3A4"/>
          </p15:clr>
        </p15:guide>
        <p15:guide id="18" pos="2699" userDrawn="1">
          <p15:clr>
            <a:srgbClr val="A4A3A4"/>
          </p15:clr>
        </p15:guide>
        <p15:guide id="20" pos="2200" userDrawn="1">
          <p15:clr>
            <a:srgbClr val="A4A3A4"/>
          </p15:clr>
        </p15:guide>
        <p15:guide id="21" pos="1080" userDrawn="1">
          <p15:clr>
            <a:srgbClr val="A4A3A4"/>
          </p15:clr>
        </p15:guide>
        <p15:guide id="22" pos="5103" userDrawn="1">
          <p15:clr>
            <a:srgbClr val="A4A3A4"/>
          </p15:clr>
        </p15:guide>
        <p15:guide id="23" pos="1043"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F1E"/>
    <a:srgbClr val="00B4B9"/>
    <a:srgbClr val="007EAF"/>
    <a:srgbClr val="5F509B"/>
    <a:srgbClr val="5FC3EB"/>
    <a:srgbClr val="003399"/>
    <a:srgbClr val="006C6F"/>
    <a:srgbClr val="464B69"/>
    <a:srgbClr val="1684B0"/>
    <a:srgbClr val="FFCD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85820" autoAdjust="0"/>
  </p:normalViewPr>
  <p:slideViewPr>
    <p:cSldViewPr snapToGrid="0" showGuides="1">
      <p:cViewPr varScale="1">
        <p:scale>
          <a:sx n="90" d="100"/>
          <a:sy n="90" d="100"/>
        </p:scale>
        <p:origin x="420" y="52"/>
      </p:cViewPr>
      <p:guideLst>
        <p:guide orient="horz" pos="1234"/>
        <p:guide orient="horz"/>
        <p:guide orient="horz" pos="1166"/>
        <p:guide orient="horz" pos="1076"/>
        <p:guide orient="horz" pos="2164"/>
        <p:guide orient="horz" pos="1308"/>
        <p:guide orient="horz" pos="1665"/>
        <p:guide orient="horz" pos="396"/>
        <p:guide orient="horz" pos="2052"/>
        <p:guide orient="horz" pos="2709"/>
        <p:guide pos="1202"/>
        <p:guide pos="5193"/>
        <p:guide pos="5534"/>
        <p:guide pos="96"/>
        <p:guide pos="2699"/>
        <p:guide pos="2200"/>
        <p:guide pos="1080"/>
        <p:guide pos="5103"/>
        <p:guide pos="10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5592"/>
    </p:cViewPr>
  </p:sorterViewPr>
  <p:notesViewPr>
    <p:cSldViewPr snapToGrid="0" showGuides="1">
      <p:cViewPr varScale="1">
        <p:scale>
          <a:sx n="63" d="100"/>
          <a:sy n="63" d="100"/>
        </p:scale>
        <p:origin x="341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dirty="0">
              <a:latin typeface="Arial" panose="020B0604020202020204" pitchFamily="34" charset="0"/>
            </a:endParaRP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63772A03-8192-4C8E-851E-DA871DEC8922}" type="datetimeFigureOut">
              <a:rPr lang="fr-FR" smtClean="0">
                <a:latin typeface="Arial" panose="020B0604020202020204" pitchFamily="34" charset="0"/>
              </a:rPr>
              <a:t>13/01/2020</a:t>
            </a:fld>
            <a:endParaRPr lang="fr-FR" dirty="0">
              <a:latin typeface="Arial" panose="020B0604020202020204" pitchFamily="34" charset="0"/>
            </a:endParaRP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n-US">
                <a:latin typeface="Arial" panose="020B0604020202020204" pitchFamily="34" charset="0"/>
              </a:rPr>
              <a:t>Copyright @ Altran Technologies India Pvt. Ltd 2019.  All rights reserved.</a:t>
            </a:r>
            <a:endParaRPr lang="fr-FR" dirty="0">
              <a:latin typeface="Arial" panose="020B0604020202020204" pitchFamily="34" charset="0"/>
            </a:endParaRP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7E02B30-12CB-41F2-81B0-A9C2A6B11C9F}" type="slidenum">
              <a:rPr lang="fr-FR" smtClean="0">
                <a:latin typeface="Arial" panose="020B0604020202020204" pitchFamily="34" charset="0"/>
              </a:rPr>
              <a:t>‹#›</a:t>
            </a:fld>
            <a:endParaRPr lang="fr-FR" dirty="0">
              <a:latin typeface="Arial" panose="020B0604020202020204" pitchFamily="34" charset="0"/>
            </a:endParaRP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13/01/2020</a:t>
            </a:fld>
            <a:endParaRPr lang="fr-FR" dirty="0"/>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r>
              <a:rPr lang="en-US"/>
              <a:t>Copyright @ Altran Technologies India Pvt. Ltd 2019.  All rights reserved.</a:t>
            </a:r>
            <a:endParaRPr lang="fr-FR" dirty="0"/>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16A0760-B102-44BF-8FE8-CFEE0A475F77}"/>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344608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E411DC77-5730-469C-B3F3-604CA57BE84F}"/>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34728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A438964B-EF0B-4F90-BAC7-B11ED3080140}"/>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61995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FA31B3FA-A833-4856-8268-7ACF2FF23809}"/>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08890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D4324AD-FB28-42E4-8E24-55885BF264C0}"/>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53118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502B3358-70DA-4799-985F-308FC30EE9CE}"/>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636536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502B3358-70DA-4799-985F-308FC30EE9CE}"/>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24525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9C39AE4C-27B5-4833-8197-B33469D570B3}"/>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3575616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502B3358-70DA-4799-985F-308FC30EE9CE}"/>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59537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84E179C0-3EB9-4B57-9ACB-1866091E1815}"/>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4037818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F0C9DF2-0F82-4038-AB10-A231221BAF17}"/>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30868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BF39955B-BD53-42AF-AB4C-33DD598F4510}"/>
              </a:ext>
            </a:extLst>
          </p:cNvPr>
          <p:cNvSpPr>
            <a:spLocks noGrp="1"/>
          </p:cNvSpPr>
          <p:nvPr>
            <p:ph type="ftr" sz="quarter" idx="10"/>
          </p:nvPr>
        </p:nvSpPr>
        <p:spPr/>
        <p:txBody>
          <a:bodyPr/>
          <a:lstStyle/>
          <a:p>
            <a:r>
              <a:rPr lang="en-US" dirty="0"/>
              <a:t>Copyright @ Altran Technologies India Pvt. Ltd 2019.  All rights reserved.</a:t>
            </a:r>
            <a:endParaRPr lang="fr-FR" dirty="0"/>
          </a:p>
        </p:txBody>
      </p:sp>
    </p:spTree>
    <p:extLst>
      <p:ext uri="{BB962C8B-B14F-4D97-AF65-F5344CB8AC3E}">
        <p14:creationId xmlns:p14="http://schemas.microsoft.com/office/powerpoint/2010/main" val="141051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3A30577-72D4-4AE7-A37B-6F1A597F3087}"/>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588735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3A30577-72D4-4AE7-A37B-6F1A597F3087}"/>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65536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454480-F129-4C94-AE9F-ACA8726D65C1}"/>
              </a:ext>
            </a:extLst>
          </p:cNvPr>
          <p:cNvSpPr>
            <a:spLocks noGrp="1"/>
          </p:cNvSpPr>
          <p:nvPr>
            <p:ph type="ftr" sz="quarter" idx="10"/>
          </p:nvPr>
        </p:nvSpPr>
        <p:spPr/>
        <p:txBody>
          <a:bodyPr/>
          <a:lstStyle/>
          <a:p>
            <a:r>
              <a:rPr lang="en-US" dirty="0"/>
              <a:t>Copyright @ Altran Technologies India Pvt. Ltd 2019.  All rights reserved.</a:t>
            </a:r>
            <a:endParaRPr lang="fr-FR" dirty="0"/>
          </a:p>
        </p:txBody>
      </p:sp>
    </p:spTree>
    <p:extLst>
      <p:ext uri="{BB962C8B-B14F-4D97-AF65-F5344CB8AC3E}">
        <p14:creationId xmlns:p14="http://schemas.microsoft.com/office/powerpoint/2010/main" val="32914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86B6E358-EA7D-460F-8C77-CFF0C95656C5}"/>
              </a:ext>
            </a:extLst>
          </p:cNvPr>
          <p:cNvSpPr>
            <a:spLocks noGrp="1"/>
          </p:cNvSpPr>
          <p:nvPr>
            <p:ph type="ftr" sz="quarter" idx="10"/>
          </p:nvPr>
        </p:nvSpPr>
        <p:spPr/>
        <p:txBody>
          <a:bodyPr/>
          <a:lstStyle/>
          <a:p>
            <a:r>
              <a:rPr lang="en-US" dirty="0"/>
              <a:t>Copyright @ Altran Technologies India Pvt. Ltd 2019.  All rights reserved.</a:t>
            </a:r>
            <a:endParaRPr lang="fr-FR" dirty="0"/>
          </a:p>
        </p:txBody>
      </p:sp>
    </p:spTree>
    <p:extLst>
      <p:ext uri="{BB962C8B-B14F-4D97-AF65-F5344CB8AC3E}">
        <p14:creationId xmlns:p14="http://schemas.microsoft.com/office/powerpoint/2010/main" val="103744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E4267069-5BC4-4641-8414-05EDFD4D692F}"/>
              </a:ext>
            </a:extLst>
          </p:cNvPr>
          <p:cNvSpPr>
            <a:spLocks noGrp="1"/>
          </p:cNvSpPr>
          <p:nvPr>
            <p:ph type="ftr" sz="quarter" idx="10"/>
          </p:nvPr>
        </p:nvSpPr>
        <p:spPr/>
        <p:txBody>
          <a:bodyPr/>
          <a:lstStyle/>
          <a:p>
            <a:r>
              <a:rPr lang="en-US" dirty="0"/>
              <a:t>Copyright @ Altran Technologies India Pvt. Ltd 2019.  All rights reserved.</a:t>
            </a:r>
            <a:endParaRPr lang="fr-FR" dirty="0"/>
          </a:p>
        </p:txBody>
      </p:sp>
    </p:spTree>
    <p:extLst>
      <p:ext uri="{BB962C8B-B14F-4D97-AF65-F5344CB8AC3E}">
        <p14:creationId xmlns:p14="http://schemas.microsoft.com/office/powerpoint/2010/main" val="3828091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A9031AEA-81A1-42A7-A9C7-1571D4ABC60C}"/>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182123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A9031AEA-81A1-42A7-A9C7-1571D4ABC60C}"/>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407170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344E2094-9CF8-4B41-A379-48410220EC62}"/>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21321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E680AD69-AF29-4633-B277-37944D2D0B89}"/>
              </a:ext>
            </a:extLst>
          </p:cNvPr>
          <p:cNvSpPr>
            <a:spLocks noGrp="1"/>
          </p:cNvSpPr>
          <p:nvPr>
            <p:ph type="ftr" sz="quarter" idx="10"/>
          </p:nvPr>
        </p:nvSpPr>
        <p:spPr/>
        <p:txBody>
          <a:bodyPr/>
          <a:lstStyle/>
          <a:p>
            <a:r>
              <a:rPr lang="en-US"/>
              <a:t>Copyright @ Altran Technologies India Pvt. Ltd 2019.  All rights reserved.</a:t>
            </a:r>
            <a:endParaRPr lang="fr-FR" dirty="0"/>
          </a:p>
        </p:txBody>
      </p:sp>
    </p:spTree>
    <p:extLst>
      <p:ext uri="{BB962C8B-B14F-4D97-AF65-F5344CB8AC3E}">
        <p14:creationId xmlns:p14="http://schemas.microsoft.com/office/powerpoint/2010/main" val="2179079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a:t>Title</a:t>
            </a:r>
          </a:p>
        </p:txBody>
      </p:sp>
      <p:sp>
        <p:nvSpPr>
          <p:cNvPr id="3" name="Espace réservé du contenu 2"/>
          <p:cNvSpPr>
            <a:spLocks noGrp="1"/>
          </p:cNvSpPr>
          <p:nvPr>
            <p:ph idx="1" hasCustomPrompt="1"/>
          </p:nvPr>
        </p:nvSpPr>
        <p:spPr bwMode="gray"/>
        <p:txBody>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7" name="Espace réservé de la date 6"/>
          <p:cNvSpPr>
            <a:spLocks noGrp="1"/>
          </p:cNvSpPr>
          <p:nvPr>
            <p:ph type="dt" sz="half" idx="10"/>
          </p:nvPr>
        </p:nvSpPr>
        <p:spPr bwMode="gray"/>
        <p:txBody>
          <a:bodyPr/>
          <a:lstStyle/>
          <a:p>
            <a:endParaRPr lang="en-US" noProof="0" dirty="0"/>
          </a:p>
        </p:txBody>
      </p:sp>
      <p:sp>
        <p:nvSpPr>
          <p:cNvPr id="8" name="Espace réservé du pied de page 7"/>
          <p:cNvSpPr>
            <a:spLocks noGrp="1"/>
          </p:cNvSpPr>
          <p:nvPr>
            <p:ph type="ftr" sz="quarter" idx="11"/>
          </p:nvPr>
        </p:nvSpPr>
        <p:spPr bwMode="gray"/>
        <p:txBody>
          <a:bodyPr/>
          <a:lstStyle/>
          <a:p>
            <a:r>
              <a:rPr lang="en-US"/>
              <a:t>Copyright @ Altran Technologies India Pvt. Ltd 2019.  All rights reserved.</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a:t>Title</a:t>
            </a:r>
          </a:p>
        </p:txBody>
      </p:sp>
      <p:sp>
        <p:nvSpPr>
          <p:cNvPr id="7" name="Espace réservé de la date 6"/>
          <p:cNvSpPr>
            <a:spLocks noGrp="1"/>
          </p:cNvSpPr>
          <p:nvPr>
            <p:ph type="dt" sz="half" idx="10"/>
          </p:nvPr>
        </p:nvSpPr>
        <p:spPr bwMode="gray"/>
        <p:txBody>
          <a:bodyPr/>
          <a:lstStyle/>
          <a:p>
            <a:endParaRPr lang="en-US" noProof="0" dirty="0"/>
          </a:p>
        </p:txBody>
      </p:sp>
      <p:sp>
        <p:nvSpPr>
          <p:cNvPr id="8" name="Espace réservé du pied de page 7"/>
          <p:cNvSpPr>
            <a:spLocks noGrp="1"/>
          </p:cNvSpPr>
          <p:nvPr>
            <p:ph type="ftr" sz="quarter" idx="11"/>
          </p:nvPr>
        </p:nvSpPr>
        <p:spPr bwMode="gray"/>
        <p:txBody>
          <a:bodyPr/>
          <a:lstStyle/>
          <a:p>
            <a:r>
              <a:rPr lang="en-US"/>
              <a:t>Copyright @ Altran Technologies India Pvt. Ltd 2019.  All rights reserved.</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296341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a:t> </a:t>
            </a:r>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a:t>Select the icon to insert a picture</a:t>
            </a:r>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a:t>Select the icon to insert a picture</a:t>
            </a:r>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a:t>Select the icon to insert a picture</a:t>
            </a:r>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a:t>Select the icon to insert a picture</a:t>
            </a:r>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a:t>Select the icon to insert a picture</a:t>
            </a:r>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a:t>Select the icon to insert a picture</a:t>
            </a:r>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541135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a:t>Select the icon to insert a picture</a:t>
            </a:r>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a:t>Select the icon to insert a picture</a:t>
            </a:r>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a:t>Select the icon to insert a picture</a:t>
            </a:r>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a:t>Select the icon to insert a picture</a:t>
            </a:r>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a:t>Select the icon to insert a picture</a:t>
            </a:r>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a:t>Select the icon to insert a picture</a:t>
            </a:r>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a:t>Select the icon to insert a picture</a:t>
            </a:r>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a:t>Select the icon to insert a picture</a:t>
            </a:r>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a:t>Select the icon to insert a picture</a:t>
            </a:r>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a:t>Text level 1</a:t>
            </a:r>
          </a:p>
          <a:p>
            <a:pPr lvl="1"/>
            <a:r>
              <a:rPr lang="en-US" noProof="0" dirty="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a:t>Select the icon to insert a picture then </a:t>
            </a:r>
            <a:br>
              <a:rPr lang="en-US" noProof="0" dirty="0"/>
            </a:br>
            <a:r>
              <a:rPr lang="en-US" noProof="0" dirty="0"/>
              <a:t>place the visual into background position </a:t>
            </a:r>
            <a:br>
              <a:rPr lang="en-US" noProof="0" dirty="0"/>
            </a:br>
            <a:r>
              <a:rPr lang="en-US" noProof="0" dirty="0"/>
              <a:t>(Right click with the mouse / Send to back)</a:t>
            </a:r>
          </a:p>
        </p:txBody>
      </p:sp>
    </p:spTree>
    <p:extLst>
      <p:ext uri="{BB962C8B-B14F-4D97-AF65-F5344CB8AC3E}">
        <p14:creationId xmlns:p14="http://schemas.microsoft.com/office/powerpoint/2010/main" val="763583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a:t>Text level 1</a:t>
            </a:r>
          </a:p>
          <a:p>
            <a:pPr lvl="1"/>
            <a:r>
              <a:rPr lang="en-US" noProof="0" dirty="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a:t>Text level 1</a:t>
            </a:r>
          </a:p>
          <a:p>
            <a:pPr lvl="1"/>
            <a:r>
              <a:rPr lang="en-US" noProof="0" dirty="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a:t>Text level 1</a:t>
            </a:r>
          </a:p>
          <a:p>
            <a:pPr lvl="1"/>
            <a:r>
              <a:rPr lang="en-US" noProof="0" dirty="0"/>
              <a:t>Text level 2</a:t>
            </a:r>
          </a:p>
        </p:txBody>
      </p:sp>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a:t>Text level 1</a:t>
            </a:r>
          </a:p>
          <a:p>
            <a:pPr lvl="1"/>
            <a:r>
              <a:rPr lang="en-US" noProof="0" dirty="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763583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a:t>Title</a:t>
            </a:r>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a:t>Table</a:t>
            </a:r>
          </a:p>
        </p:txBody>
      </p:sp>
    </p:spTree>
    <p:extLst>
      <p:ext uri="{BB962C8B-B14F-4D97-AF65-F5344CB8AC3E}">
        <p14:creationId xmlns:p14="http://schemas.microsoft.com/office/powerpoint/2010/main" val="3701277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a:t>Graph</a:t>
            </a:r>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a:t>Graph</a:t>
            </a:r>
          </a:p>
        </p:txBody>
      </p:sp>
    </p:spTree>
    <p:extLst>
      <p:ext uri="{BB962C8B-B14F-4D97-AF65-F5344CB8AC3E}">
        <p14:creationId xmlns:p14="http://schemas.microsoft.com/office/powerpoint/2010/main" val="2279613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4" name="Titre 3"/>
          <p:cNvSpPr>
            <a:spLocks noGrp="1"/>
          </p:cNvSpPr>
          <p:nvPr>
            <p:ph type="title" hasCustomPrompt="1"/>
          </p:nvPr>
        </p:nvSpPr>
        <p:spPr bwMode="gray"/>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a:t>+00%</a:t>
            </a:r>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a:t>+00%</a:t>
            </a:r>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a:t>+00%</a:t>
            </a:r>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2931213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a:t>00</a:t>
            </a:r>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2293043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keep_Statement_fullbleed">
    <p:spTree>
      <p:nvGrpSpPr>
        <p:cNvPr id="1" name=""/>
        <p:cNvGrpSpPr/>
        <p:nvPr/>
      </p:nvGrpSpPr>
      <p:grpSpPr>
        <a:xfrm>
          <a:off x="0" y="0"/>
          <a:ext cx="0" cy="0"/>
          <a:chOff x="0" y="0"/>
          <a:chExt cx="0" cy="0"/>
        </a:xfrm>
      </p:grpSpPr>
      <p:sp>
        <p:nvSpPr>
          <p:cNvPr id="12" name="Text Placeholder 11"/>
          <p:cNvSpPr>
            <a:spLocks noGrp="1"/>
          </p:cNvSpPr>
          <p:nvPr>
            <p:ph type="body" sz="quarter" idx="34" hasCustomPrompt="1"/>
          </p:nvPr>
        </p:nvSpPr>
        <p:spPr>
          <a:xfrm>
            <a:off x="661392" y="500851"/>
            <a:ext cx="4172391" cy="137653"/>
          </a:xfrm>
          <a:prstGeom prst="rect">
            <a:avLst/>
          </a:prstGeom>
        </p:spPr>
        <p:txBody>
          <a:bodyPr>
            <a:noAutofit/>
          </a:bodyPr>
          <a:lstStyle>
            <a:lvl1pPr marL="0" indent="0">
              <a:lnSpc>
                <a:spcPct val="100000"/>
              </a:lnSpc>
              <a:buNone/>
              <a:defRPr sz="750" b="0" i="0" spc="113">
                <a:solidFill>
                  <a:srgbClr val="A7A7A7"/>
                </a:solidFill>
                <a:latin typeface="Arial" charset="0"/>
                <a:ea typeface="Arial" charset="0"/>
                <a:cs typeface="Arial" charset="0"/>
              </a:defRPr>
            </a:lvl1pPr>
          </a:lstStyle>
          <a:p>
            <a:r>
              <a:rPr lang="en-US" dirty="0"/>
              <a:t>SECTION</a:t>
            </a:r>
          </a:p>
        </p:txBody>
      </p:sp>
      <p:sp>
        <p:nvSpPr>
          <p:cNvPr id="7" name="Shape 232"/>
          <p:cNvSpPr>
            <a:spLocks noGrp="1"/>
          </p:cNvSpPr>
          <p:nvPr>
            <p:ph type="body" sz="quarter" idx="18" hasCustomPrompt="1"/>
          </p:nvPr>
        </p:nvSpPr>
        <p:spPr>
          <a:xfrm>
            <a:off x="661378" y="893858"/>
            <a:ext cx="4172406" cy="1064895"/>
          </a:xfrm>
          <a:prstGeom prst="rect">
            <a:avLst/>
          </a:prstGeom>
        </p:spPr>
        <p:txBody>
          <a:bodyPr lIns="0" tIns="0" rIns="0" bIns="0" anchor="t" anchorCtr="0">
            <a:noAutofit/>
          </a:bodyPr>
          <a:lstStyle>
            <a:lvl1pPr marL="0" indent="0" defTabSz="480965">
              <a:lnSpc>
                <a:spcPct val="80000"/>
              </a:lnSpc>
              <a:buNone/>
              <a:defRPr sz="3300" b="1" spc="27">
                <a:solidFill>
                  <a:srgbClr val="333333"/>
                </a:solidFill>
                <a:uFill>
                  <a:solidFill>
                    <a:srgbClr val="000000"/>
                  </a:solidFill>
                </a:uFill>
                <a:latin typeface="Georgia" charset="0"/>
                <a:ea typeface="Georgia" charset="0"/>
                <a:cs typeface="Georgia" charset="0"/>
                <a:sym typeface="Quarto Bold"/>
              </a:defRPr>
            </a:lvl1pPr>
          </a:lstStyle>
          <a:p>
            <a:pPr>
              <a:defRPr>
                <a:solidFill>
                  <a:srgbClr val="424242"/>
                </a:solidFill>
              </a:defRPr>
            </a:pPr>
            <a:r>
              <a:rPr lang="en-US" dirty="0">
                <a:solidFill>
                  <a:schemeClr val="accent1">
                    <a:hueOff val="-11708571"/>
                    <a:satOff val="-92105"/>
                    <a:lumOff val="44705"/>
                  </a:schemeClr>
                </a:solidFill>
              </a:rPr>
              <a:t>Introduction statement lorem </a:t>
            </a:r>
            <a:r>
              <a:rPr lang="en-US" dirty="0" err="1">
                <a:solidFill>
                  <a:schemeClr val="accent1">
                    <a:hueOff val="-11708571"/>
                    <a:satOff val="-92105"/>
                    <a:lumOff val="44705"/>
                  </a:schemeClr>
                </a:solidFill>
              </a:rPr>
              <a:t>smet</a:t>
            </a:r>
            <a:r>
              <a:rPr lang="en-US" dirty="0">
                <a:solidFill>
                  <a:schemeClr val="accent1">
                    <a:hueOff val="-11708571"/>
                    <a:satOff val="-92105"/>
                    <a:lumOff val="44705"/>
                  </a:schemeClr>
                </a:solidFill>
              </a:rPr>
              <a:t> in </a:t>
            </a:r>
            <a:r>
              <a:rPr lang="en-US" dirty="0" err="1">
                <a:solidFill>
                  <a:schemeClr val="accent1">
                    <a:hueOff val="-11708571"/>
                    <a:satOff val="-92105"/>
                    <a:lumOff val="44705"/>
                  </a:schemeClr>
                </a:solidFill>
              </a:rPr>
              <a:t>alerno</a:t>
            </a:r>
            <a:r>
              <a:rPr lang="en-US" dirty="0">
                <a:solidFill>
                  <a:schemeClr val="accent1">
                    <a:hueOff val="-11708571"/>
                    <a:satOff val="-92105"/>
                    <a:lumOff val="44705"/>
                  </a:schemeClr>
                </a:solidFill>
              </a:rPr>
              <a:t> </a:t>
            </a:r>
            <a:r>
              <a:rPr lang="en-US" dirty="0" err="1">
                <a:solidFill>
                  <a:schemeClr val="accent1">
                    <a:hueOff val="-11708571"/>
                    <a:satOff val="-92105"/>
                    <a:lumOff val="44705"/>
                  </a:schemeClr>
                </a:solidFill>
              </a:rPr>
              <a:t>repre</a:t>
            </a:r>
            <a:r>
              <a:rPr lang="en-US" dirty="0">
                <a:solidFill>
                  <a:schemeClr val="accent1">
                    <a:hueOff val="-11708571"/>
                    <a:satOff val="-92105"/>
                    <a:lumOff val="44705"/>
                  </a:schemeClr>
                </a:solidFill>
              </a:rPr>
              <a:t> </a:t>
            </a:r>
            <a:r>
              <a:rPr lang="en-US" dirty="0" err="1">
                <a:solidFill>
                  <a:schemeClr val="accent1">
                    <a:hueOff val="-11708571"/>
                    <a:satOff val="-92105"/>
                    <a:lumOff val="44705"/>
                  </a:schemeClr>
                </a:solidFill>
              </a:rPr>
              <a:t>erit</a:t>
            </a:r>
            <a:r>
              <a:rPr lang="en-US" dirty="0">
                <a:solidFill>
                  <a:schemeClr val="accent1">
                    <a:hueOff val="-11708571"/>
                    <a:satOff val="-92105"/>
                    <a:lumOff val="44705"/>
                  </a:schemeClr>
                </a:solidFill>
              </a:rPr>
              <a:t> </a:t>
            </a:r>
            <a:r>
              <a:rPr lang="en-US" dirty="0" err="1">
                <a:solidFill>
                  <a:schemeClr val="accent1">
                    <a:hueOff val="-11708571"/>
                    <a:satOff val="-92105"/>
                    <a:lumOff val="44705"/>
                  </a:schemeClr>
                </a:solidFill>
              </a:rPr>
              <a:t>inaet</a:t>
            </a:r>
            <a:r>
              <a:rPr lang="en-US" dirty="0">
                <a:solidFill>
                  <a:schemeClr val="accent1">
                    <a:hueOff val="-11708571"/>
                    <a:satOff val="-92105"/>
                    <a:lumOff val="44705"/>
                  </a:schemeClr>
                </a:solidFill>
              </a:rPr>
              <a:t> </a:t>
            </a:r>
            <a:r>
              <a:rPr lang="en-US" dirty="0" err="1">
                <a:solidFill>
                  <a:schemeClr val="accent1">
                    <a:hueOff val="-11708571"/>
                    <a:satOff val="-92105"/>
                    <a:lumOff val="44705"/>
                  </a:schemeClr>
                </a:solidFill>
              </a:rPr>
              <a:t>voluptate</a:t>
            </a:r>
            <a:endParaRPr lang="en-US" dirty="0">
              <a:solidFill>
                <a:schemeClr val="accent1">
                  <a:hueOff val="-11708571"/>
                  <a:satOff val="-92105"/>
                  <a:lumOff val="44705"/>
                </a:schemeClr>
              </a:solidFill>
            </a:endParaRPr>
          </a:p>
        </p:txBody>
      </p:sp>
    </p:spTree>
    <p:extLst>
      <p:ext uri="{BB962C8B-B14F-4D97-AF65-F5344CB8AC3E}">
        <p14:creationId xmlns:p14="http://schemas.microsoft.com/office/powerpoint/2010/main" val="4191846345"/>
      </p:ext>
    </p:extLst>
  </p:cSld>
  <p:clrMapOvr>
    <a:masterClrMapping/>
  </p:clrMapOvr>
  <p:transition spd="med"/>
  <p:extLst mod="1">
    <p:ext uri="{DCECCB84-F9BA-43D5-87BE-67443E8EF086}">
      <p15:sldGuideLst xmlns:p15="http://schemas.microsoft.com/office/powerpoint/2012/main">
        <p15:guide id="1" orient="horz" pos="1920">
          <p15:clr>
            <a:srgbClr val="FBAE40"/>
          </p15:clr>
        </p15:guide>
        <p15:guide id="4" orient="horz" pos="476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80572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a:t>Select the icon to insert a picture</a:t>
            </a:r>
          </a:p>
        </p:txBody>
      </p:sp>
      <p:pic>
        <p:nvPicPr>
          <p:cNvPr id="8" name="Imag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445633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a:t> </a:t>
            </a:r>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a:t>Select the icon to insert a picture</a:t>
            </a:r>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a:t>Select the icon to insert a picture</a:t>
            </a:r>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a:t>Select the icon to insert a picture</a:t>
            </a:r>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a:t>Select the icon to insert a picture</a:t>
            </a:r>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a:t>Select the icon to insert a picture</a:t>
            </a:r>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a:t>Select the icon to insert a picture</a:t>
            </a:r>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2587539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a:t>Select the icon to insert a picture</a:t>
            </a:r>
          </a:p>
        </p:txBody>
      </p:sp>
      <p:pic>
        <p:nvPicPr>
          <p:cNvPr id="8" name="Imag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1443764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18776119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13494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957746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1308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0833836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40732563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0797300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594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33167973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8817799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54562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150071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84257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698258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103922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a:t>Title</a:t>
            </a:r>
          </a:p>
        </p:txBody>
      </p:sp>
      <p:sp>
        <p:nvSpPr>
          <p:cNvPr id="3" name="Espace réservé du contenu 2"/>
          <p:cNvSpPr>
            <a:spLocks noGrp="1"/>
          </p:cNvSpPr>
          <p:nvPr>
            <p:ph idx="1" hasCustomPrompt="1"/>
          </p:nvPr>
        </p:nvSpPr>
        <p:spPr bwMode="gray"/>
        <p:txBody>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7" name="Espace réservé de la date 6"/>
          <p:cNvSpPr>
            <a:spLocks noGrp="1"/>
          </p:cNvSpPr>
          <p:nvPr>
            <p:ph type="dt" sz="half" idx="10"/>
          </p:nvPr>
        </p:nvSpPr>
        <p:spPr bwMode="gray"/>
        <p:txBody>
          <a:bodyPr/>
          <a:lstStyle/>
          <a:p>
            <a:endParaRPr lang="en-US" noProof="0" dirty="0"/>
          </a:p>
        </p:txBody>
      </p:sp>
      <p:sp>
        <p:nvSpPr>
          <p:cNvPr id="8" name="Espace réservé du pied de page 7"/>
          <p:cNvSpPr>
            <a:spLocks noGrp="1"/>
          </p:cNvSpPr>
          <p:nvPr>
            <p:ph type="ftr" sz="quarter" idx="11"/>
          </p:nvPr>
        </p:nvSpPr>
        <p:spPr bwMode="gray"/>
        <p:txBody>
          <a:bodyPr/>
          <a:lstStyle/>
          <a:p>
            <a:r>
              <a:rPr lang="en-US"/>
              <a:t>Copyright @ Altran Technologies India Pvt. Ltd 2019.  All rights reserved.</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41037788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a:t>Title</a:t>
            </a:r>
          </a:p>
        </p:txBody>
      </p:sp>
      <p:sp>
        <p:nvSpPr>
          <p:cNvPr id="7" name="Espace réservé de la date 6"/>
          <p:cNvSpPr>
            <a:spLocks noGrp="1"/>
          </p:cNvSpPr>
          <p:nvPr>
            <p:ph type="dt" sz="half" idx="10"/>
          </p:nvPr>
        </p:nvSpPr>
        <p:spPr bwMode="gray"/>
        <p:txBody>
          <a:bodyPr/>
          <a:lstStyle/>
          <a:p>
            <a:endParaRPr lang="en-US" noProof="0" dirty="0"/>
          </a:p>
        </p:txBody>
      </p:sp>
      <p:sp>
        <p:nvSpPr>
          <p:cNvPr id="8" name="Espace réservé du pied de page 7"/>
          <p:cNvSpPr>
            <a:spLocks noGrp="1"/>
          </p:cNvSpPr>
          <p:nvPr>
            <p:ph type="ftr" sz="quarter" idx="11"/>
          </p:nvPr>
        </p:nvSpPr>
        <p:spPr bwMode="gray"/>
        <p:txBody>
          <a:bodyPr/>
          <a:lstStyle/>
          <a:p>
            <a:r>
              <a:rPr lang="en-US"/>
              <a:t>Copyright @ Altran Technologies India Pvt. Ltd 2019.  All rights reserved.</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3782621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a:t>Select the icon to insert a picture</a:t>
            </a:r>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a:t>Select the icon to insert a picture</a:t>
            </a:r>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a:t>Select the icon to insert a picture</a:t>
            </a:r>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a:t>Select the icon to insert a picture</a:t>
            </a:r>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a:t>Select the icon to insert a picture</a:t>
            </a:r>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a:t>Select the icon to insert a picture</a:t>
            </a:r>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2819071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a:t>Select the icon to insert a picture</a:t>
            </a:r>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a:t>Select the icon to insert a picture</a:t>
            </a:r>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a:t>Select the icon to insert a picture</a:t>
            </a:r>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a:t>Text level 1</a:t>
            </a:r>
          </a:p>
          <a:p>
            <a:pPr lvl="1"/>
            <a:r>
              <a:rPr lang="en-US" noProof="0" dirty="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a:t>Select the icon to insert a picture then </a:t>
            </a:r>
            <a:br>
              <a:rPr lang="en-US" noProof="0" dirty="0"/>
            </a:br>
            <a:r>
              <a:rPr lang="en-US" noProof="0" dirty="0"/>
              <a:t>place the visual into background position </a:t>
            </a:r>
            <a:br>
              <a:rPr lang="en-US" noProof="0" dirty="0"/>
            </a:br>
            <a:r>
              <a:rPr lang="en-US" noProof="0" dirty="0"/>
              <a:t>(Right click with the mouse / Send to back)</a:t>
            </a:r>
          </a:p>
        </p:txBody>
      </p:sp>
    </p:spTree>
    <p:extLst>
      <p:ext uri="{BB962C8B-B14F-4D97-AF65-F5344CB8AC3E}">
        <p14:creationId xmlns:p14="http://schemas.microsoft.com/office/powerpoint/2010/main" val="56266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7635835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a:t>Text level 1</a:t>
            </a:r>
          </a:p>
          <a:p>
            <a:pPr lvl="1"/>
            <a:r>
              <a:rPr lang="en-US" noProof="0" dirty="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a:t>Text level 1</a:t>
            </a:r>
          </a:p>
          <a:p>
            <a:pPr lvl="1"/>
            <a:r>
              <a:rPr lang="en-US" noProof="0" dirty="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a:t>Text level 1</a:t>
            </a:r>
          </a:p>
          <a:p>
            <a:pPr lvl="1"/>
            <a:r>
              <a:rPr lang="en-US" noProof="0" dirty="0"/>
              <a:t>Text level 2</a:t>
            </a:r>
          </a:p>
        </p:txBody>
      </p:sp>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a:t>Text level 1</a:t>
            </a:r>
          </a:p>
          <a:p>
            <a:pPr lvl="1"/>
            <a:r>
              <a:rPr lang="en-US" noProof="0" dirty="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15850568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Copyright @ Altran Technologies India Pvt. Ltd 2019.  All rights reserved.</a:t>
            </a:r>
            <a:endParaRPr lang="en-US"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a:t>Title</a:t>
            </a:r>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a:t>Table</a:t>
            </a:r>
          </a:p>
        </p:txBody>
      </p:sp>
    </p:spTree>
    <p:extLst>
      <p:ext uri="{BB962C8B-B14F-4D97-AF65-F5344CB8AC3E}">
        <p14:creationId xmlns:p14="http://schemas.microsoft.com/office/powerpoint/2010/main" val="3987825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a:t>Graph</a:t>
            </a:r>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a:t>Graph</a:t>
            </a:r>
          </a:p>
        </p:txBody>
      </p:sp>
    </p:spTree>
    <p:extLst>
      <p:ext uri="{BB962C8B-B14F-4D97-AF65-F5344CB8AC3E}">
        <p14:creationId xmlns:p14="http://schemas.microsoft.com/office/powerpoint/2010/main" val="19885408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a:t>+00%</a:t>
            </a:r>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a:t>+00%</a:t>
            </a:r>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a:t>+00%</a:t>
            </a:r>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34412384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Copyright @ Altran Technologies India Pvt. Ltd 2019.  All rights reserved.</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a:t>00</a:t>
            </a:r>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38302642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416803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Copyright @ Altran Technologies India Pvt. Ltd 2019.  All rights reserved.</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a:t>Title</a:t>
            </a:r>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a:t>Copyright @ Altran Technologies India Pvt. Ltd 2019.  All rights reserved.</a:t>
            </a:r>
            <a:endParaRPr lang="en-US"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 id="2147483866" r:id="rId28"/>
  </p:sldLayoutIdLst>
  <p:hf sldNum="0" hdr="0" dt="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a:t>Title</a:t>
            </a:r>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a:t>Copyright @ Altran Technologies India Pvt. Ltd 2019.  All rights reserved.</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bwMode="gray">
          <a:xfrm>
            <a:off x="7988223" y="4617830"/>
            <a:ext cx="828000" cy="186450"/>
          </a:xfrm>
          <a:prstGeom prst="rect">
            <a:avLst/>
          </a:prstGeom>
        </p:spPr>
      </p:pic>
    </p:spTree>
    <p:extLst>
      <p:ext uri="{BB962C8B-B14F-4D97-AF65-F5344CB8AC3E}">
        <p14:creationId xmlns:p14="http://schemas.microsoft.com/office/powerpoint/2010/main" val="246789363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Lst>
  <p:hf sldNum="0" hdr="0" dt="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8.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plugins.jenkins.io/ansible" TargetMode="External"/><Relationship Id="rId2" Type="http://schemas.openxmlformats.org/officeDocument/2006/relationships/notesSlide" Target="../notesSlides/notesSlide18.xml"/><Relationship Id="rId1" Type="http://schemas.openxmlformats.org/officeDocument/2006/relationships/slideLayout" Target="../slideLayouts/slideLayout28.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8.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hyperlink" Target="https://docs.ansible.com/" TargetMode="External"/><Relationship Id="rId2" Type="http://schemas.openxmlformats.org/officeDocument/2006/relationships/notesSlide" Target="../notesSlides/notesSlide21.xml"/><Relationship Id="rId1" Type="http://schemas.openxmlformats.org/officeDocument/2006/relationships/slideLayout" Target="../slideLayouts/slideLayout28.xml"/><Relationship Id="rId5" Type="http://schemas.openxmlformats.org/officeDocument/2006/relationships/hyperlink" Target="https://galaxy.ansible.com/" TargetMode="External"/><Relationship Id="rId4" Type="http://schemas.openxmlformats.org/officeDocument/2006/relationships/hyperlink" Target="https://www.ansible.com/blog/2017-community-year-in-review"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27829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a:endParaRPr lang="fr-FR"/>
          </a:p>
        </p:txBody>
      </p:sp>
      <p:pic>
        <p:nvPicPr>
          <p:cNvPr id="11" name="Espace réservé pour une image  12"/>
          <p:cNvPicPr>
            <a:picLocks noChangeAspect="1"/>
          </p:cNvPicPr>
          <p:nvPr/>
        </p:nvPicPr>
        <p:blipFill>
          <a:blip r:embed="rId3" cstate="hqprint">
            <a:biLevel thresh="25000"/>
            <a:extLst>
              <a:ext uri="{28A0092B-C50C-407E-A947-70E740481C1C}">
                <a14:useLocalDpi xmlns:a14="http://schemas.microsoft.com/office/drawing/2010/main" val="0"/>
              </a:ext>
            </a:extLst>
          </a:blip>
          <a:srcRect/>
          <a:stretch>
            <a:fillRect/>
          </a:stretch>
        </p:blipFill>
        <p:spPr>
          <a:xfrm>
            <a:off x="899592" y="1058536"/>
            <a:ext cx="720000" cy="720000"/>
          </a:xfrm>
          <a:prstGeom prst="rect">
            <a:avLst/>
          </a:prstGeom>
        </p:spPr>
      </p:pic>
      <p:pic>
        <p:nvPicPr>
          <p:cNvPr id="12" name="Espace réservé pour une image  17"/>
          <p:cNvPicPr>
            <a:picLocks noChangeAspect="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a:xfrm>
            <a:off x="7596336" y="1059662"/>
            <a:ext cx="720000" cy="720000"/>
          </a:xfrm>
          <a:prstGeom prst="rect">
            <a:avLst/>
          </a:prstGeom>
        </p:spPr>
      </p:pic>
      <p:pic>
        <p:nvPicPr>
          <p:cNvPr id="13" name="Espace réservé pour une image  13"/>
          <p:cNvPicPr>
            <a:picLocks noChangeAspect="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a:xfrm>
            <a:off x="1841917" y="1058536"/>
            <a:ext cx="720000" cy="720000"/>
          </a:xfrm>
          <a:prstGeom prst="rect">
            <a:avLst/>
          </a:prstGeom>
        </p:spPr>
      </p:pic>
      <p:pic>
        <p:nvPicPr>
          <p:cNvPr id="14" name="Espace réservé pour une image  14"/>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a:xfrm>
            <a:off x="3050131" y="1058536"/>
            <a:ext cx="720000" cy="720000"/>
          </a:xfrm>
          <a:prstGeom prst="rect">
            <a:avLst/>
          </a:prstGeom>
        </p:spPr>
      </p:pic>
      <p:pic>
        <p:nvPicPr>
          <p:cNvPr id="15" name="Espace réservé pour une image  15"/>
          <p:cNvPicPr>
            <a:picLocks noChangeAspect="1"/>
          </p:cNvPicPr>
          <p:nvPr/>
        </p:nvPicPr>
        <p:blipFill>
          <a:blip r:embed="rId7" cstate="hqprint">
            <a:biLevel thresh="25000"/>
            <a:extLst>
              <a:ext uri="{28A0092B-C50C-407E-A947-70E740481C1C}">
                <a14:useLocalDpi xmlns:a14="http://schemas.microsoft.com/office/drawing/2010/main" val="0"/>
              </a:ext>
            </a:extLst>
          </a:blip>
          <a:srcRect/>
          <a:stretch>
            <a:fillRect/>
          </a:stretch>
        </p:blipFill>
        <p:spPr>
          <a:xfrm>
            <a:off x="5056132" y="1058536"/>
            <a:ext cx="720000" cy="720000"/>
          </a:xfrm>
          <a:prstGeom prst="rect">
            <a:avLst/>
          </a:prstGeom>
        </p:spPr>
      </p:pic>
      <p:pic>
        <p:nvPicPr>
          <p:cNvPr id="16" name="Espace réservé pour une image  16"/>
          <p:cNvPicPr>
            <a:picLocks noChangeAspect="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a:xfrm>
            <a:off x="6368229" y="1058536"/>
            <a:ext cx="720000" cy="720000"/>
          </a:xfrm>
          <a:prstGeom prst="rect">
            <a:avLst/>
          </a:prstGeom>
        </p:spPr>
      </p:pic>
      <p:sp>
        <p:nvSpPr>
          <p:cNvPr id="8" name="Rectangle 7"/>
          <p:cNvSpPr/>
          <p:nvPr/>
        </p:nvSpPr>
        <p:spPr>
          <a:xfrm>
            <a:off x="1953513" y="1997017"/>
            <a:ext cx="4967065" cy="523214"/>
          </a:xfrm>
          <a:prstGeom prst="rect">
            <a:avLst/>
          </a:prstGeom>
        </p:spPr>
        <p:txBody>
          <a:bodyPr wrap="square" lIns="91434" tIns="45717" rIns="91434" bIns="45717">
            <a:spAutoFit/>
          </a:bodyPr>
          <a:lstStyle/>
          <a:p>
            <a:pPr algn="ctr"/>
            <a:r>
              <a:rPr lang="en-US" sz="2800" b="1" dirty="0">
                <a:solidFill>
                  <a:schemeClr val="bg1"/>
                </a:solidFill>
              </a:rPr>
              <a:t>ANSIBLE – An Introduction</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1260" y="1135499"/>
            <a:ext cx="391572" cy="603322"/>
          </a:xfrm>
          <a:prstGeom prst="rect">
            <a:avLst/>
          </a:prstGeom>
        </p:spPr>
      </p:pic>
      <p:sp>
        <p:nvSpPr>
          <p:cNvPr id="18" name="Rectangle 26">
            <a:extLst>
              <a:ext uri="{FF2B5EF4-FFF2-40B4-BE49-F238E27FC236}">
                <a16:creationId xmlns:a16="http://schemas.microsoft.com/office/drawing/2014/main" id="{2F439004-D1E6-40B4-9CD2-C2E56D16B5AA}"/>
              </a:ext>
            </a:extLst>
          </p:cNvPr>
          <p:cNvSpPr txBox="1">
            <a:spLocks noChangeArrowheads="1"/>
          </p:cNvSpPr>
          <p:nvPr/>
        </p:nvSpPr>
        <p:spPr>
          <a:xfrm>
            <a:off x="670432" y="3339615"/>
            <a:ext cx="7924800" cy="83820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endParaRPr lang="en-US" altLang="en-US" dirty="0"/>
          </a:p>
        </p:txBody>
      </p:sp>
      <p:sp>
        <p:nvSpPr>
          <p:cNvPr id="20" name="Rectangle 28">
            <a:extLst>
              <a:ext uri="{FF2B5EF4-FFF2-40B4-BE49-F238E27FC236}">
                <a16:creationId xmlns:a16="http://schemas.microsoft.com/office/drawing/2014/main" id="{0A577A79-33E8-4F26-B11A-2B4E18624106}"/>
              </a:ext>
            </a:extLst>
          </p:cNvPr>
          <p:cNvSpPr>
            <a:spLocks noGrp="1" noChangeArrowheads="1"/>
          </p:cNvSpPr>
          <p:nvPr>
            <p:ph type="subTitle" idx="1"/>
          </p:nvPr>
        </p:nvSpPr>
        <p:spPr>
          <a:xfrm>
            <a:off x="5776132" y="3911115"/>
            <a:ext cx="2997724" cy="533400"/>
          </a:xfrm>
        </p:spPr>
        <p:txBody>
          <a:bodyPr/>
          <a:lstStyle/>
          <a:p>
            <a:pPr eaLnBrk="1" hangingPunct="1"/>
            <a:r>
              <a:rPr lang="en-US" altLang="en-US" sz="1500" b="0" dirty="0">
                <a:solidFill>
                  <a:schemeClr val="accent5"/>
                </a:solidFill>
                <a:latin typeface="+mj-lt"/>
                <a:ea typeface="+mj-ea"/>
                <a:cs typeface="+mj-cs"/>
              </a:rPr>
              <a:t>Abhishek Inani</a:t>
            </a:r>
          </a:p>
          <a:p>
            <a:pPr eaLnBrk="1" hangingPunct="1"/>
            <a:r>
              <a:rPr lang="en-US" altLang="en-US" sz="1500" b="0" dirty="0">
                <a:solidFill>
                  <a:schemeClr val="accent5"/>
                </a:solidFill>
                <a:latin typeface="+mj-lt"/>
                <a:ea typeface="+mj-ea"/>
                <a:cs typeface="+mj-cs"/>
              </a:rPr>
              <a:t>Harleen Kaur</a:t>
            </a:r>
          </a:p>
        </p:txBody>
      </p:sp>
      <p:sp>
        <p:nvSpPr>
          <p:cNvPr id="2" name="Footer Placeholder 1">
            <a:extLst>
              <a:ext uri="{FF2B5EF4-FFF2-40B4-BE49-F238E27FC236}">
                <a16:creationId xmlns:a16="http://schemas.microsoft.com/office/drawing/2014/main" id="{6E7BFC46-04EB-4642-98D6-F64F8540735F}"/>
              </a:ext>
            </a:extLst>
          </p:cNvPr>
          <p:cNvSpPr>
            <a:spLocks noGrp="1"/>
          </p:cNvSpPr>
          <p:nvPr>
            <p:ph type="ftr" sz="quarter" idx="11"/>
          </p:nvPr>
        </p:nvSpPr>
        <p:spPr/>
        <p:txBody>
          <a:bodyPr/>
          <a:lstStyle/>
          <a:p>
            <a:r>
              <a:rPr lang="en-US" noProof="0"/>
              <a:t>Copyright @ Altran Technologies India Pvt. Ltd 2019.  All rights reserved.</a:t>
            </a:r>
            <a:endParaRPr lang="en-US" noProof="0" dirty="0"/>
          </a:p>
        </p:txBody>
      </p:sp>
    </p:spTree>
    <p:extLst>
      <p:ext uri="{BB962C8B-B14F-4D97-AF65-F5344CB8AC3E}">
        <p14:creationId xmlns:p14="http://schemas.microsoft.com/office/powerpoint/2010/main" val="397399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a:t>Ansible Terminologies/Concepts</a:t>
            </a:r>
          </a:p>
        </p:txBody>
      </p:sp>
      <p:sp>
        <p:nvSpPr>
          <p:cNvPr id="10" name="Rectangle 9">
            <a:extLst>
              <a:ext uri="{FF2B5EF4-FFF2-40B4-BE49-F238E27FC236}">
                <a16:creationId xmlns:a16="http://schemas.microsoft.com/office/drawing/2014/main" id="{82ACDFA8-2EFE-429D-B1EF-355776FD2A19}"/>
              </a:ext>
            </a:extLst>
          </p:cNvPr>
          <p:cNvSpPr txBox="1">
            <a:spLocks noChangeArrowheads="1"/>
          </p:cNvSpPr>
          <p:nvPr/>
        </p:nvSpPr>
        <p:spPr>
          <a:xfrm>
            <a:off x="215900" y="485112"/>
            <a:ext cx="8789662" cy="4658388"/>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defRPr/>
            </a:pPr>
            <a:r>
              <a:rPr lang="en-US" altLang="en-US" sz="1200" b="1" dirty="0">
                <a:solidFill>
                  <a:srgbClr val="EB5F1E"/>
                </a:solidFill>
              </a:rPr>
              <a:t>Inventory</a:t>
            </a:r>
            <a:br>
              <a:rPr lang="en-US" altLang="en-US" dirty="0">
                <a:solidFill>
                  <a:srgbClr val="007EAF"/>
                </a:solidFill>
              </a:rPr>
            </a:br>
            <a:r>
              <a:rPr lang="en-US" altLang="en-US" dirty="0">
                <a:solidFill>
                  <a:srgbClr val="007EAF"/>
                </a:solidFill>
              </a:rPr>
              <a:t>Simple text file where you declare the list of hosts, groups and hosts/groups variables</a:t>
            </a:r>
          </a:p>
          <a:p>
            <a:pPr marL="171450" indent="-171450" algn="l">
              <a:lnSpc>
                <a:spcPct val="150000"/>
              </a:lnSpc>
              <a:buFont typeface="Arial" panose="020B0604020202020204" pitchFamily="34" charset="0"/>
              <a:buChar char="•"/>
              <a:defRPr/>
            </a:pPr>
            <a:r>
              <a:rPr lang="en-US" altLang="en-US" sz="1200" b="1" dirty="0">
                <a:solidFill>
                  <a:srgbClr val="EB5F1E"/>
                </a:solidFill>
              </a:rPr>
              <a:t>Modules</a:t>
            </a:r>
            <a:br>
              <a:rPr lang="en-US" altLang="en-US" dirty="0">
                <a:solidFill>
                  <a:srgbClr val="007EAF"/>
                </a:solidFill>
              </a:rPr>
            </a:br>
            <a:r>
              <a:rPr lang="en-US" altLang="en-US" dirty="0">
                <a:solidFill>
                  <a:srgbClr val="007EAF"/>
                </a:solidFill>
              </a:rPr>
              <a:t>Ansible ships with a number of modules (called the 'module library') that can be executed directly on remote hosts or through Playbooks. There are over 1000 modules provided by Ansible to automate every part of the environment. Users can also write their own modules</a:t>
            </a:r>
          </a:p>
          <a:p>
            <a:pPr marL="171450" indent="-171450" algn="l">
              <a:lnSpc>
                <a:spcPct val="150000"/>
              </a:lnSpc>
              <a:buFont typeface="Arial" panose="020B0604020202020204" pitchFamily="34" charset="0"/>
              <a:buChar char="•"/>
              <a:defRPr/>
            </a:pPr>
            <a:r>
              <a:rPr lang="en-US" altLang="en-US" sz="1200" b="1" dirty="0">
                <a:solidFill>
                  <a:srgbClr val="EB5F1E"/>
                </a:solidFill>
              </a:rPr>
              <a:t>Playbooks – Play, Tasks and Modules</a:t>
            </a:r>
          </a:p>
          <a:p>
            <a:pPr algn="l">
              <a:lnSpc>
                <a:spcPct val="150000"/>
              </a:lnSpc>
              <a:defRPr/>
            </a:pPr>
            <a:r>
              <a:rPr lang="en-US" altLang="en-US" dirty="0">
                <a:solidFill>
                  <a:srgbClr val="007EAF"/>
                </a:solidFill>
              </a:rPr>
              <a:t>    A playbook is a </a:t>
            </a:r>
            <a:r>
              <a:rPr lang="en-US" altLang="en-US" dirty="0" err="1">
                <a:solidFill>
                  <a:srgbClr val="007EAF"/>
                </a:solidFill>
              </a:rPr>
              <a:t>yaml</a:t>
            </a:r>
            <a:r>
              <a:rPr lang="en-US" altLang="en-US" dirty="0">
                <a:solidFill>
                  <a:srgbClr val="007EAF"/>
                </a:solidFill>
              </a:rPr>
              <a:t> file where you run series of tasks on the hosts.</a:t>
            </a:r>
          </a:p>
          <a:p>
            <a:pPr marL="171450" indent="-171450" algn="l">
              <a:lnSpc>
                <a:spcPct val="150000"/>
              </a:lnSpc>
              <a:buFont typeface="Arial" panose="020B0604020202020204" pitchFamily="34" charset="0"/>
              <a:buChar char="•"/>
              <a:defRPr/>
            </a:pPr>
            <a:r>
              <a:rPr lang="en-US" altLang="en-US" sz="1200" b="1" dirty="0">
                <a:solidFill>
                  <a:srgbClr val="EB5F1E"/>
                </a:solidFill>
              </a:rPr>
              <a:t>Variables</a:t>
            </a:r>
          </a:p>
          <a:p>
            <a:pPr algn="l">
              <a:lnSpc>
                <a:spcPct val="150000"/>
              </a:lnSpc>
              <a:defRPr/>
            </a:pPr>
            <a:r>
              <a:rPr lang="en-US" altLang="en-US" dirty="0">
                <a:solidFill>
                  <a:srgbClr val="007EAF"/>
                </a:solidFill>
              </a:rPr>
              <a:t>    Ansible provides a mechanism to declare variables and use them further in any other playbooks</a:t>
            </a:r>
          </a:p>
          <a:p>
            <a:pPr marL="171450" indent="-171450" algn="l">
              <a:lnSpc>
                <a:spcPct val="150000"/>
              </a:lnSpc>
              <a:buFont typeface="Arial" panose="020B0604020202020204" pitchFamily="34" charset="0"/>
              <a:buChar char="•"/>
              <a:defRPr/>
            </a:pPr>
            <a:r>
              <a:rPr lang="en-US" altLang="en-US" sz="1200" b="1" dirty="0">
                <a:solidFill>
                  <a:srgbClr val="EB5F1E"/>
                </a:solidFill>
              </a:rPr>
              <a:t>Roles</a:t>
            </a:r>
          </a:p>
          <a:p>
            <a:pPr algn="l">
              <a:lnSpc>
                <a:spcPct val="150000"/>
              </a:lnSpc>
              <a:defRPr/>
            </a:pPr>
            <a:r>
              <a:rPr lang="en-US" altLang="en-US" dirty="0">
                <a:solidFill>
                  <a:srgbClr val="007EAF"/>
                </a:solidFill>
              </a:rPr>
              <a:t>     Roles are ways of automatically loading certain </a:t>
            </a:r>
            <a:r>
              <a:rPr lang="en-US" altLang="en-US" dirty="0" err="1">
                <a:solidFill>
                  <a:srgbClr val="007EAF"/>
                </a:solidFill>
              </a:rPr>
              <a:t>vars_files</a:t>
            </a:r>
            <a:r>
              <a:rPr lang="en-US" altLang="en-US" dirty="0">
                <a:solidFill>
                  <a:srgbClr val="007EAF"/>
                </a:solidFill>
              </a:rPr>
              <a:t>, tasks, and handlers based on a known file structure. Grouping</a:t>
            </a:r>
          </a:p>
          <a:p>
            <a:pPr algn="l">
              <a:lnSpc>
                <a:spcPct val="150000"/>
              </a:lnSpc>
              <a:defRPr/>
            </a:pPr>
            <a:r>
              <a:rPr lang="en-US" altLang="en-US" dirty="0">
                <a:solidFill>
                  <a:srgbClr val="007EAF"/>
                </a:solidFill>
              </a:rPr>
              <a:t>     content by roles also allows easy sharing of roles with other users.</a:t>
            </a:r>
          </a:p>
        </p:txBody>
      </p:sp>
      <p:sp>
        <p:nvSpPr>
          <p:cNvPr id="4" name="Footer Placeholder 5">
            <a:extLst>
              <a:ext uri="{FF2B5EF4-FFF2-40B4-BE49-F238E27FC236}">
                <a16:creationId xmlns:a16="http://schemas.microsoft.com/office/drawing/2014/main" id="{72687F59-03F3-40D1-9566-46B14316E0CE}"/>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Tree>
    <p:extLst>
      <p:ext uri="{BB962C8B-B14F-4D97-AF65-F5344CB8AC3E}">
        <p14:creationId xmlns:p14="http://schemas.microsoft.com/office/powerpoint/2010/main" val="3595268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933B60F-17D2-4707-9798-4D6BE9247BD3}"/>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
        <p:nvSpPr>
          <p:cNvPr id="4" name="Title 1">
            <a:extLst>
              <a:ext uri="{FF2B5EF4-FFF2-40B4-BE49-F238E27FC236}">
                <a16:creationId xmlns:a16="http://schemas.microsoft.com/office/drawing/2014/main" id="{8E44DAC3-663A-43E7-838E-8B3DE63B0AAB}"/>
              </a:ext>
            </a:extLst>
          </p:cNvPr>
          <p:cNvSpPr txBox="1">
            <a:spLocks/>
          </p:cNvSpPr>
          <p:nvPr/>
        </p:nvSpPr>
        <p:spPr>
          <a:xfrm>
            <a:off x="368208" y="1335655"/>
            <a:ext cx="2105633" cy="197947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pPr algn="ctr"/>
            <a:r>
              <a:rPr lang="en-US" b="0" dirty="0">
                <a:solidFill>
                  <a:srgbClr val="FFFFFF"/>
                </a:solidFill>
                <a:latin typeface="Calibri Light" panose="020F0302020204030204"/>
              </a:rPr>
              <a:t>CLI </a:t>
            </a:r>
            <a:br>
              <a:rPr lang="en-US" b="0" dirty="0">
                <a:solidFill>
                  <a:srgbClr val="FFFFFF"/>
                </a:solidFill>
                <a:latin typeface="Calibri Light" panose="020F0302020204030204"/>
              </a:rPr>
            </a:br>
            <a:r>
              <a:rPr lang="en-US" b="0" dirty="0">
                <a:solidFill>
                  <a:srgbClr val="FFFFFF"/>
                </a:solidFill>
                <a:latin typeface="Calibri Light" panose="020F0302020204030204"/>
              </a:rPr>
              <a:t>&amp; </a:t>
            </a:r>
            <a:br>
              <a:rPr lang="en-US" b="0" dirty="0">
                <a:solidFill>
                  <a:srgbClr val="FFFFFF"/>
                </a:solidFill>
                <a:latin typeface="Calibri Light" panose="020F0302020204030204"/>
              </a:rPr>
            </a:br>
            <a:r>
              <a:rPr lang="en-US" b="0" dirty="0">
                <a:solidFill>
                  <a:srgbClr val="FFFFFF"/>
                </a:solidFill>
                <a:latin typeface="Calibri Light" panose="020F0302020204030204"/>
              </a:rPr>
              <a:t>Playbook</a:t>
            </a:r>
            <a:endParaRPr lang="en-US" dirty="0">
              <a:solidFill>
                <a:srgbClr val="FFFFFF"/>
              </a:solidFill>
            </a:endParaRPr>
          </a:p>
        </p:txBody>
      </p:sp>
      <p:sp>
        <p:nvSpPr>
          <p:cNvPr id="10" name="Arrow: Left 9">
            <a:extLst>
              <a:ext uri="{FF2B5EF4-FFF2-40B4-BE49-F238E27FC236}">
                <a16:creationId xmlns:a16="http://schemas.microsoft.com/office/drawing/2014/main" id="{35803F06-483D-44D1-AE1C-3904AEBF5CBB}"/>
              </a:ext>
            </a:extLst>
          </p:cNvPr>
          <p:cNvSpPr/>
          <p:nvPr/>
        </p:nvSpPr>
        <p:spPr>
          <a:xfrm>
            <a:off x="6414984" y="1073256"/>
            <a:ext cx="2247008" cy="262399"/>
          </a:xfrm>
          <a:prstGeom prst="lef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7A8EC60-B336-4E36-80F9-779C78C17787}"/>
              </a:ext>
            </a:extLst>
          </p:cNvPr>
          <p:cNvSpPr txBox="1"/>
          <p:nvPr/>
        </p:nvSpPr>
        <p:spPr>
          <a:xfrm>
            <a:off x="6690579" y="730088"/>
            <a:ext cx="1971413" cy="369332"/>
          </a:xfrm>
          <a:prstGeom prst="rect">
            <a:avLst/>
          </a:prstGeom>
          <a:noFill/>
        </p:spPr>
        <p:txBody>
          <a:bodyPr wrap="square" rtlCol="0">
            <a:spAutoFit/>
          </a:bodyPr>
          <a:lstStyle/>
          <a:p>
            <a:pPr algn="ctr"/>
            <a:r>
              <a:rPr lang="en-US" dirty="0">
                <a:solidFill>
                  <a:prstClr val="black"/>
                </a:solidFill>
                <a:latin typeface="Calibri" panose="020F0502020204030204"/>
              </a:rPr>
              <a:t>Ad Hoc Command</a:t>
            </a:r>
            <a:endParaRPr lang="en-IN" dirty="0">
              <a:solidFill>
                <a:prstClr val="black"/>
              </a:solidFill>
              <a:latin typeface="Calibri" panose="020F0502020204030204"/>
            </a:endParaRPr>
          </a:p>
        </p:txBody>
      </p:sp>
      <p:sp>
        <p:nvSpPr>
          <p:cNvPr id="18" name="Arrow: Left 17">
            <a:extLst>
              <a:ext uri="{FF2B5EF4-FFF2-40B4-BE49-F238E27FC236}">
                <a16:creationId xmlns:a16="http://schemas.microsoft.com/office/drawing/2014/main" id="{1687A8D5-0C29-46AF-A6F5-7D5CD6DEC962}"/>
              </a:ext>
            </a:extLst>
          </p:cNvPr>
          <p:cNvSpPr/>
          <p:nvPr/>
        </p:nvSpPr>
        <p:spPr>
          <a:xfrm>
            <a:off x="6399107" y="2991294"/>
            <a:ext cx="2247008" cy="369332"/>
          </a:xfrm>
          <a:prstGeom prst="lef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974F2B5-9BED-4394-8CAE-8F08A4DD05D7}"/>
              </a:ext>
            </a:extLst>
          </p:cNvPr>
          <p:cNvSpPr txBox="1"/>
          <p:nvPr/>
        </p:nvSpPr>
        <p:spPr>
          <a:xfrm>
            <a:off x="6690578" y="2691516"/>
            <a:ext cx="1971413" cy="369332"/>
          </a:xfrm>
          <a:prstGeom prst="rect">
            <a:avLst/>
          </a:prstGeom>
          <a:noFill/>
        </p:spPr>
        <p:txBody>
          <a:bodyPr wrap="square" rtlCol="0">
            <a:spAutoFit/>
          </a:bodyPr>
          <a:lstStyle/>
          <a:p>
            <a:pPr algn="ctr"/>
            <a:r>
              <a:rPr lang="en-US" dirty="0">
                <a:solidFill>
                  <a:prstClr val="black"/>
                </a:solidFill>
                <a:latin typeface="Calibri" panose="020F0502020204030204"/>
              </a:rPr>
              <a:t>Playbook</a:t>
            </a:r>
            <a:endParaRPr lang="en-IN" dirty="0">
              <a:solidFill>
                <a:prstClr val="black"/>
              </a:solidFill>
              <a:latin typeface="Calibri" panose="020F0502020204030204"/>
            </a:endParaRPr>
          </a:p>
        </p:txBody>
      </p:sp>
      <p:pic>
        <p:nvPicPr>
          <p:cNvPr id="2" name="Picture 1">
            <a:extLst>
              <a:ext uri="{FF2B5EF4-FFF2-40B4-BE49-F238E27FC236}">
                <a16:creationId xmlns:a16="http://schemas.microsoft.com/office/drawing/2014/main" id="{F26438BC-8173-46EE-A914-A0C86023A391}"/>
              </a:ext>
            </a:extLst>
          </p:cNvPr>
          <p:cNvPicPr>
            <a:picLocks noChangeAspect="1"/>
          </p:cNvPicPr>
          <p:nvPr/>
        </p:nvPicPr>
        <p:blipFill>
          <a:blip r:embed="rId3"/>
          <a:stretch>
            <a:fillRect/>
          </a:stretch>
        </p:blipFill>
        <p:spPr>
          <a:xfrm>
            <a:off x="2724984" y="463977"/>
            <a:ext cx="3438856" cy="1743356"/>
          </a:xfrm>
          <a:prstGeom prst="rect">
            <a:avLst/>
          </a:prstGeom>
        </p:spPr>
      </p:pic>
      <p:pic>
        <p:nvPicPr>
          <p:cNvPr id="3" name="Picture 2">
            <a:extLst>
              <a:ext uri="{FF2B5EF4-FFF2-40B4-BE49-F238E27FC236}">
                <a16:creationId xmlns:a16="http://schemas.microsoft.com/office/drawing/2014/main" id="{AEF0F7C5-A1E3-42C0-9B58-09586212AB7B}"/>
              </a:ext>
            </a:extLst>
          </p:cNvPr>
          <p:cNvPicPr>
            <a:picLocks noChangeAspect="1"/>
          </p:cNvPicPr>
          <p:nvPr/>
        </p:nvPicPr>
        <p:blipFill>
          <a:blip r:embed="rId4"/>
          <a:stretch>
            <a:fillRect/>
          </a:stretch>
        </p:blipFill>
        <p:spPr>
          <a:xfrm>
            <a:off x="2849887" y="2293679"/>
            <a:ext cx="3173173" cy="2042906"/>
          </a:xfrm>
          <a:prstGeom prst="rect">
            <a:avLst/>
          </a:prstGeom>
        </p:spPr>
      </p:pic>
    </p:spTree>
    <p:extLst>
      <p:ext uri="{BB962C8B-B14F-4D97-AF65-F5344CB8AC3E}">
        <p14:creationId xmlns:p14="http://schemas.microsoft.com/office/powerpoint/2010/main" val="18148238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t>Ansible Playbooks</a:t>
            </a:r>
            <a:endParaRPr lang="en-US" dirty="0"/>
          </a:p>
        </p:txBody>
      </p:sp>
      <p:sp>
        <p:nvSpPr>
          <p:cNvPr id="6" name="Rectangle 9">
            <a:extLst>
              <a:ext uri="{FF2B5EF4-FFF2-40B4-BE49-F238E27FC236}">
                <a16:creationId xmlns:a16="http://schemas.microsoft.com/office/drawing/2014/main" id="{10FB4C3B-F6FD-4BCB-AAF1-9DC38253846F}"/>
              </a:ext>
            </a:extLst>
          </p:cNvPr>
          <p:cNvSpPr txBox="1">
            <a:spLocks noChangeArrowheads="1"/>
          </p:cNvSpPr>
          <p:nvPr/>
        </p:nvSpPr>
        <p:spPr>
          <a:xfrm>
            <a:off x="304799" y="571500"/>
            <a:ext cx="7223051" cy="177165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defRPr/>
            </a:pPr>
            <a:r>
              <a:rPr lang="en-US" altLang="en-US" dirty="0">
                <a:solidFill>
                  <a:srgbClr val="007EAF"/>
                </a:solidFill>
              </a:rPr>
              <a:t>A playbook is consists of multiple plays</a:t>
            </a:r>
          </a:p>
          <a:p>
            <a:pPr marL="171450" indent="-171450" algn="l">
              <a:lnSpc>
                <a:spcPct val="150000"/>
              </a:lnSpc>
              <a:buFont typeface="Arial" panose="020B0604020202020204" pitchFamily="34" charset="0"/>
              <a:buChar char="•"/>
              <a:defRPr/>
            </a:pPr>
            <a:r>
              <a:rPr lang="en-US" altLang="en-US" dirty="0">
                <a:solidFill>
                  <a:srgbClr val="007EAF"/>
                </a:solidFill>
              </a:rPr>
              <a:t>A play consists of at-least task</a:t>
            </a:r>
          </a:p>
          <a:p>
            <a:pPr marL="171450" indent="-171450" algn="l">
              <a:lnSpc>
                <a:spcPct val="150000"/>
              </a:lnSpc>
              <a:buFont typeface="Arial" panose="020B0604020202020204" pitchFamily="34" charset="0"/>
              <a:buChar char="•"/>
              <a:defRPr/>
            </a:pPr>
            <a:r>
              <a:rPr lang="en-US" altLang="en-US" dirty="0">
                <a:solidFill>
                  <a:srgbClr val="007EAF"/>
                </a:solidFill>
              </a:rPr>
              <a:t>A task is nothing but just a call to an ansible module</a:t>
            </a:r>
          </a:p>
          <a:p>
            <a:pPr marL="171450" indent="-171450" algn="l">
              <a:lnSpc>
                <a:spcPct val="150000"/>
              </a:lnSpc>
              <a:buFont typeface="Arial" panose="020B0604020202020204" pitchFamily="34" charset="0"/>
              <a:buChar char="•"/>
              <a:defRPr/>
            </a:pPr>
            <a:r>
              <a:rPr lang="en-US" altLang="en-US" dirty="0">
                <a:solidFill>
                  <a:srgbClr val="007EAF"/>
                </a:solidFill>
              </a:rPr>
              <a:t>Playbooks are simple YAML format</a:t>
            </a:r>
          </a:p>
          <a:p>
            <a:pPr marL="171450" indent="-171450" algn="l">
              <a:lnSpc>
                <a:spcPct val="150000"/>
              </a:lnSpc>
              <a:buFont typeface="Arial" panose="020B0604020202020204" pitchFamily="34" charset="0"/>
              <a:buChar char="•"/>
              <a:defRPr/>
            </a:pPr>
            <a:r>
              <a:rPr lang="en-US" altLang="en-US" dirty="0">
                <a:solidFill>
                  <a:srgbClr val="007EAF"/>
                </a:solidFill>
              </a:rPr>
              <a:t>In a nutshell, Playbook is just collections of multiple tasks targeted to a particular hosts groups from inventory</a:t>
            </a:r>
          </a:p>
          <a:p>
            <a:pPr marL="171450" indent="-171450" algn="l">
              <a:lnSpc>
                <a:spcPct val="150000"/>
              </a:lnSpc>
              <a:buFont typeface="Arial" panose="020B0604020202020204" pitchFamily="34" charset="0"/>
              <a:buChar char="•"/>
              <a:defRPr/>
            </a:pPr>
            <a:endParaRPr lang="en-US" altLang="en-US" dirty="0">
              <a:solidFill>
                <a:srgbClr val="007EAF"/>
              </a:solidFill>
            </a:endParaRPr>
          </a:p>
          <a:p>
            <a:pPr marL="171450" indent="-171450" algn="l">
              <a:lnSpc>
                <a:spcPct val="150000"/>
              </a:lnSpc>
              <a:buFont typeface="Arial" panose="020B0604020202020204" pitchFamily="34" charset="0"/>
              <a:buChar char="•"/>
              <a:defRPr/>
            </a:pPr>
            <a:endParaRPr lang="en-US" altLang="en-US" dirty="0">
              <a:solidFill>
                <a:srgbClr val="007EAF"/>
              </a:solidFill>
            </a:endParaRPr>
          </a:p>
        </p:txBody>
      </p:sp>
      <p:sp>
        <p:nvSpPr>
          <p:cNvPr id="7" name="Footer Placeholder 5">
            <a:extLst>
              <a:ext uri="{FF2B5EF4-FFF2-40B4-BE49-F238E27FC236}">
                <a16:creationId xmlns:a16="http://schemas.microsoft.com/office/drawing/2014/main" id="{60CC160A-364E-4E15-B01B-8D7DAD79C4BE}"/>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2" name="Picture 1">
            <a:extLst>
              <a:ext uri="{FF2B5EF4-FFF2-40B4-BE49-F238E27FC236}">
                <a16:creationId xmlns:a16="http://schemas.microsoft.com/office/drawing/2014/main" id="{A4D03E81-36B6-4DA9-8F77-5E32F1CBBA43}"/>
              </a:ext>
            </a:extLst>
          </p:cNvPr>
          <p:cNvPicPr>
            <a:picLocks noChangeAspect="1"/>
          </p:cNvPicPr>
          <p:nvPr/>
        </p:nvPicPr>
        <p:blipFill>
          <a:blip r:embed="rId3"/>
          <a:stretch>
            <a:fillRect/>
          </a:stretch>
        </p:blipFill>
        <p:spPr>
          <a:xfrm>
            <a:off x="2440172" y="1965558"/>
            <a:ext cx="3533775" cy="2602143"/>
          </a:xfrm>
          <a:prstGeom prst="rect">
            <a:avLst/>
          </a:prstGeom>
        </p:spPr>
      </p:pic>
    </p:spTree>
    <p:extLst>
      <p:ext uri="{BB962C8B-B14F-4D97-AF65-F5344CB8AC3E}">
        <p14:creationId xmlns:p14="http://schemas.microsoft.com/office/powerpoint/2010/main" val="15285077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Playbooks – Plays, Tasks, Modules and Tags</a:t>
            </a:r>
            <a:endParaRPr lang="en-US" dirty="0"/>
          </a:p>
        </p:txBody>
      </p:sp>
      <p:sp>
        <p:nvSpPr>
          <p:cNvPr id="10" name="Footer Placeholder 5">
            <a:extLst>
              <a:ext uri="{FF2B5EF4-FFF2-40B4-BE49-F238E27FC236}">
                <a16:creationId xmlns:a16="http://schemas.microsoft.com/office/drawing/2014/main" id="{6819D7AD-E7A4-430C-91C6-0532FB7B8E26}"/>
              </a:ext>
            </a:extLst>
          </p:cNvPr>
          <p:cNvSpPr txBox="1">
            <a:spLocks/>
          </p:cNvSpPr>
          <p:nvPr/>
        </p:nvSpPr>
        <p:spPr>
          <a:xfrm>
            <a:off x="285750" y="4787132"/>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2" name="Picture 1">
            <a:extLst>
              <a:ext uri="{FF2B5EF4-FFF2-40B4-BE49-F238E27FC236}">
                <a16:creationId xmlns:a16="http://schemas.microsoft.com/office/drawing/2014/main" id="{3DB12CC2-15EA-4881-8EC5-7357BD222769}"/>
              </a:ext>
            </a:extLst>
          </p:cNvPr>
          <p:cNvPicPr>
            <a:picLocks noChangeAspect="1"/>
          </p:cNvPicPr>
          <p:nvPr/>
        </p:nvPicPr>
        <p:blipFill>
          <a:blip r:embed="rId3"/>
          <a:stretch>
            <a:fillRect/>
          </a:stretch>
        </p:blipFill>
        <p:spPr>
          <a:xfrm>
            <a:off x="200147" y="581117"/>
            <a:ext cx="4556112" cy="4206016"/>
          </a:xfrm>
          <a:prstGeom prst="rect">
            <a:avLst/>
          </a:prstGeom>
        </p:spPr>
      </p:pic>
      <p:pic>
        <p:nvPicPr>
          <p:cNvPr id="3" name="Picture 2">
            <a:extLst>
              <a:ext uri="{FF2B5EF4-FFF2-40B4-BE49-F238E27FC236}">
                <a16:creationId xmlns:a16="http://schemas.microsoft.com/office/drawing/2014/main" id="{22DB806A-1039-408C-B793-BAEC57ACA124}"/>
              </a:ext>
            </a:extLst>
          </p:cNvPr>
          <p:cNvPicPr>
            <a:picLocks noChangeAspect="1"/>
          </p:cNvPicPr>
          <p:nvPr/>
        </p:nvPicPr>
        <p:blipFill>
          <a:blip r:embed="rId4"/>
          <a:stretch>
            <a:fillRect/>
          </a:stretch>
        </p:blipFill>
        <p:spPr>
          <a:xfrm>
            <a:off x="4520888" y="819675"/>
            <a:ext cx="4422965" cy="2332016"/>
          </a:xfrm>
          <a:prstGeom prst="rect">
            <a:avLst/>
          </a:prstGeom>
          <a:ln w="12700">
            <a:solidFill>
              <a:schemeClr val="tx1"/>
            </a:solidFill>
          </a:ln>
        </p:spPr>
      </p:pic>
      <p:pic>
        <p:nvPicPr>
          <p:cNvPr id="5" name="Picture 4">
            <a:extLst>
              <a:ext uri="{FF2B5EF4-FFF2-40B4-BE49-F238E27FC236}">
                <a16:creationId xmlns:a16="http://schemas.microsoft.com/office/drawing/2014/main" id="{9F3D754B-FAAB-48FE-B96B-508DCAADA158}"/>
              </a:ext>
            </a:extLst>
          </p:cNvPr>
          <p:cNvPicPr>
            <a:picLocks noChangeAspect="1"/>
          </p:cNvPicPr>
          <p:nvPr/>
        </p:nvPicPr>
        <p:blipFill>
          <a:blip r:embed="rId5"/>
          <a:stretch>
            <a:fillRect/>
          </a:stretch>
        </p:blipFill>
        <p:spPr>
          <a:xfrm>
            <a:off x="4522898" y="3333605"/>
            <a:ext cx="4420955" cy="1036093"/>
          </a:xfrm>
          <a:prstGeom prst="rect">
            <a:avLst/>
          </a:prstGeom>
          <a:ln w="12700">
            <a:solidFill>
              <a:schemeClr val="tx1"/>
            </a:solidFill>
          </a:ln>
          <a:effectLst>
            <a:softEdge rad="0"/>
          </a:effectLst>
        </p:spPr>
      </p:pic>
    </p:spTree>
    <p:extLst>
      <p:ext uri="{BB962C8B-B14F-4D97-AF65-F5344CB8AC3E}">
        <p14:creationId xmlns:p14="http://schemas.microsoft.com/office/powerpoint/2010/main" val="12532308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287292" y="478288"/>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a:t>Ansible Roles</a:t>
            </a:r>
          </a:p>
        </p:txBody>
      </p:sp>
      <p:sp>
        <p:nvSpPr>
          <p:cNvPr id="5" name="Rectangle 3">
            <a:extLst>
              <a:ext uri="{FF2B5EF4-FFF2-40B4-BE49-F238E27FC236}">
                <a16:creationId xmlns:a16="http://schemas.microsoft.com/office/drawing/2014/main" id="{079765B5-8C0A-4A22-805F-0E7A44F7B465}"/>
              </a:ext>
            </a:extLst>
          </p:cNvPr>
          <p:cNvSpPr txBox="1">
            <a:spLocks noChangeArrowheads="1"/>
          </p:cNvSpPr>
          <p:nvPr/>
        </p:nvSpPr>
        <p:spPr>
          <a:xfrm>
            <a:off x="304801" y="712159"/>
            <a:ext cx="4817458" cy="2298077"/>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Roles are collection of tasks / handlers used to tackle larger set of tasks - e.g. uninstall, setup, install, configure</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Roles simplifies writing complex playbooks, and it makes them easier to reuse.</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Each role is limited to a particular functionality or desired output</a:t>
            </a: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p:txBody>
      </p:sp>
      <p:sp>
        <p:nvSpPr>
          <p:cNvPr id="6" name="Footer Placeholder 5">
            <a:extLst>
              <a:ext uri="{FF2B5EF4-FFF2-40B4-BE49-F238E27FC236}">
                <a16:creationId xmlns:a16="http://schemas.microsoft.com/office/drawing/2014/main" id="{5FF6781E-04B6-4EC2-BC7C-5886145A5FCB}"/>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2" name="Picture 1">
            <a:extLst>
              <a:ext uri="{FF2B5EF4-FFF2-40B4-BE49-F238E27FC236}">
                <a16:creationId xmlns:a16="http://schemas.microsoft.com/office/drawing/2014/main" id="{A73E817F-AF97-4CD1-A37E-A8E09608F59F}"/>
              </a:ext>
            </a:extLst>
          </p:cNvPr>
          <p:cNvPicPr>
            <a:picLocks noChangeAspect="1"/>
          </p:cNvPicPr>
          <p:nvPr/>
        </p:nvPicPr>
        <p:blipFill>
          <a:blip r:embed="rId3"/>
          <a:stretch>
            <a:fillRect/>
          </a:stretch>
        </p:blipFill>
        <p:spPr>
          <a:xfrm>
            <a:off x="5645215" y="712160"/>
            <a:ext cx="3014792" cy="2637943"/>
          </a:xfrm>
          <a:prstGeom prst="rect">
            <a:avLst/>
          </a:prstGeom>
        </p:spPr>
      </p:pic>
    </p:spTree>
    <p:extLst>
      <p:ext uri="{BB962C8B-B14F-4D97-AF65-F5344CB8AC3E}">
        <p14:creationId xmlns:p14="http://schemas.microsoft.com/office/powerpoint/2010/main" val="5748529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287292" y="478288"/>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a:t>Ansible Use Cases in </a:t>
            </a:r>
            <a:r>
              <a:rPr lang="en-US" dirty="0" err="1"/>
              <a:t>PadTec</a:t>
            </a:r>
            <a:r>
              <a:rPr lang="en-US" dirty="0"/>
              <a:t> </a:t>
            </a:r>
          </a:p>
        </p:txBody>
      </p:sp>
      <p:sp>
        <p:nvSpPr>
          <p:cNvPr id="5" name="Rectangle 3">
            <a:extLst>
              <a:ext uri="{FF2B5EF4-FFF2-40B4-BE49-F238E27FC236}">
                <a16:creationId xmlns:a16="http://schemas.microsoft.com/office/drawing/2014/main" id="{079765B5-8C0A-4A22-805F-0E7A44F7B465}"/>
              </a:ext>
            </a:extLst>
          </p:cNvPr>
          <p:cNvSpPr txBox="1">
            <a:spLocks noChangeArrowheads="1"/>
          </p:cNvSpPr>
          <p:nvPr/>
        </p:nvSpPr>
        <p:spPr>
          <a:xfrm>
            <a:off x="124048" y="418214"/>
            <a:ext cx="7818473" cy="2414813"/>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PNMS installation automated through Ansible playbooks and running successfully on Multiple Single node servers</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Device Cleanup and verification automated through Ansible playbooks and running successfully for multiple devices.</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Ansible has been integrated with Jenkins pipeline as part of Continuous Delivery</a:t>
            </a:r>
          </a:p>
          <a:p>
            <a:pPr algn="l">
              <a:lnSpc>
                <a:spcPct val="150000"/>
              </a:lnSpc>
              <a:spcBef>
                <a:spcPct val="0"/>
              </a:spcBef>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p:txBody>
      </p:sp>
      <p:sp>
        <p:nvSpPr>
          <p:cNvPr id="6" name="Footer Placeholder 5">
            <a:extLst>
              <a:ext uri="{FF2B5EF4-FFF2-40B4-BE49-F238E27FC236}">
                <a16:creationId xmlns:a16="http://schemas.microsoft.com/office/drawing/2014/main" id="{5FF6781E-04B6-4EC2-BC7C-5886145A5FCB}"/>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
        <p:nvSpPr>
          <p:cNvPr id="7" name="Title 4">
            <a:extLst>
              <a:ext uri="{FF2B5EF4-FFF2-40B4-BE49-F238E27FC236}">
                <a16:creationId xmlns:a16="http://schemas.microsoft.com/office/drawing/2014/main" id="{EDFDEAC6-42A8-462E-BC7C-298A31217ED4}"/>
              </a:ext>
            </a:extLst>
          </p:cNvPr>
          <p:cNvSpPr txBox="1">
            <a:spLocks/>
          </p:cNvSpPr>
          <p:nvPr/>
        </p:nvSpPr>
        <p:spPr>
          <a:xfrm>
            <a:off x="439692" y="2112162"/>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a:t>Future plans in </a:t>
            </a:r>
            <a:r>
              <a:rPr lang="en-US" dirty="0" err="1"/>
              <a:t>PadTec</a:t>
            </a:r>
            <a:r>
              <a:rPr lang="en-US" dirty="0"/>
              <a:t> </a:t>
            </a:r>
          </a:p>
        </p:txBody>
      </p:sp>
      <p:sp>
        <p:nvSpPr>
          <p:cNvPr id="9" name="Rectangle 3">
            <a:extLst>
              <a:ext uri="{FF2B5EF4-FFF2-40B4-BE49-F238E27FC236}">
                <a16:creationId xmlns:a16="http://schemas.microsoft.com/office/drawing/2014/main" id="{85D0C0C9-4E6E-4FB1-8629-D4D606B41894}"/>
              </a:ext>
            </a:extLst>
          </p:cNvPr>
          <p:cNvSpPr txBox="1">
            <a:spLocks noChangeArrowheads="1"/>
          </p:cNvSpPr>
          <p:nvPr/>
        </p:nvSpPr>
        <p:spPr>
          <a:xfrm>
            <a:off x="170344" y="2009555"/>
            <a:ext cx="7818473" cy="2414813"/>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PNMS installation automation on different nodes</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Card Cleanup for Devices (CC, LC, SC </a:t>
            </a:r>
            <a:r>
              <a:rPr lang="en-US" altLang="en-US" dirty="0" err="1">
                <a:solidFill>
                  <a:srgbClr val="007EAF"/>
                </a:solidFill>
              </a:rPr>
              <a:t>etc</a:t>
            </a:r>
            <a:r>
              <a:rPr lang="en-US" altLang="en-US" dirty="0">
                <a:solidFill>
                  <a:srgbClr val="007EAF"/>
                </a:solidFill>
              </a:rPr>
              <a:t>) can be automated</a:t>
            </a:r>
          </a:p>
          <a:p>
            <a:pPr marL="171450" indent="-171450" algn="l">
              <a:lnSpc>
                <a:spcPct val="150000"/>
              </a:lnSpc>
              <a:spcBef>
                <a:spcPct val="0"/>
              </a:spcBef>
              <a:buFont typeface="Arial" panose="020B0604020202020204" pitchFamily="34" charset="0"/>
              <a:buChar char="•"/>
              <a:defRPr/>
            </a:pPr>
            <a:r>
              <a:rPr lang="en-US" altLang="en-US" dirty="0">
                <a:solidFill>
                  <a:srgbClr val="007EAF"/>
                </a:solidFill>
              </a:rPr>
              <a:t>Installation and upgrades of Cards (CC, LC, SC </a:t>
            </a:r>
            <a:r>
              <a:rPr lang="en-US" altLang="en-US" dirty="0" err="1">
                <a:solidFill>
                  <a:srgbClr val="007EAF"/>
                </a:solidFill>
              </a:rPr>
              <a:t>etc</a:t>
            </a:r>
            <a:r>
              <a:rPr lang="en-US" altLang="en-US" dirty="0">
                <a:solidFill>
                  <a:srgbClr val="007EAF"/>
                </a:solidFill>
              </a:rPr>
              <a:t>)</a:t>
            </a:r>
          </a:p>
          <a:p>
            <a:pPr marL="171450" indent="-171450" algn="l">
              <a:lnSpc>
                <a:spcPct val="150000"/>
              </a:lnSpc>
              <a:spcBef>
                <a:spcPct val="0"/>
              </a:spcBef>
              <a:buFont typeface="Arial" panose="020B0604020202020204" pitchFamily="34" charset="0"/>
              <a:buChar char="•"/>
              <a:defRPr/>
            </a:pPr>
            <a:r>
              <a:rPr lang="en-US" altLang="en-US" dirty="0" err="1">
                <a:solidFill>
                  <a:srgbClr val="007EAF"/>
                </a:solidFill>
              </a:rPr>
              <a:t>Yocto</a:t>
            </a:r>
            <a:r>
              <a:rPr lang="en-US" altLang="en-US" dirty="0">
                <a:solidFill>
                  <a:srgbClr val="007EAF"/>
                </a:solidFill>
              </a:rPr>
              <a:t> Image upgrade (Feasibility study needed)</a:t>
            </a:r>
          </a:p>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p:txBody>
      </p:sp>
    </p:spTree>
    <p:extLst>
      <p:ext uri="{BB962C8B-B14F-4D97-AF65-F5344CB8AC3E}">
        <p14:creationId xmlns:p14="http://schemas.microsoft.com/office/powerpoint/2010/main" val="36549587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a:extLst>
              <a:ext uri="{FF2B5EF4-FFF2-40B4-BE49-F238E27FC236}">
                <a16:creationId xmlns:a16="http://schemas.microsoft.com/office/drawing/2014/main" id="{AA5EC5A2-8B58-4914-B9FD-B5240FB70FCE}"/>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4" name="Picture 3">
            <a:extLst>
              <a:ext uri="{FF2B5EF4-FFF2-40B4-BE49-F238E27FC236}">
                <a16:creationId xmlns:a16="http://schemas.microsoft.com/office/drawing/2014/main" id="{A56C1CC6-E9FA-4F34-A43F-18CCC5FF4918}"/>
              </a:ext>
            </a:extLst>
          </p:cNvPr>
          <p:cNvPicPr>
            <a:picLocks noChangeAspect="1"/>
          </p:cNvPicPr>
          <p:nvPr/>
        </p:nvPicPr>
        <p:blipFill>
          <a:blip r:embed="rId3"/>
          <a:stretch>
            <a:fillRect/>
          </a:stretch>
        </p:blipFill>
        <p:spPr>
          <a:xfrm>
            <a:off x="4572000" y="144132"/>
            <a:ext cx="3293294" cy="4991276"/>
          </a:xfrm>
          <a:prstGeom prst="rect">
            <a:avLst/>
          </a:prstGeom>
        </p:spPr>
      </p:pic>
      <p:sp>
        <p:nvSpPr>
          <p:cNvPr id="11" name="Title 1">
            <a:extLst>
              <a:ext uri="{FF2B5EF4-FFF2-40B4-BE49-F238E27FC236}">
                <a16:creationId xmlns:a16="http://schemas.microsoft.com/office/drawing/2014/main" id="{8A189FA9-2034-48C2-934C-3135278707EC}"/>
              </a:ext>
            </a:extLst>
          </p:cNvPr>
          <p:cNvSpPr txBox="1">
            <a:spLocks/>
          </p:cNvSpPr>
          <p:nvPr/>
        </p:nvSpPr>
        <p:spPr>
          <a:xfrm>
            <a:off x="526791" y="1079043"/>
            <a:ext cx="2418710" cy="223059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pPr algn="ctr"/>
            <a:r>
              <a:rPr lang="en-US" b="0" dirty="0">
                <a:solidFill>
                  <a:srgbClr val="FFFFFF"/>
                </a:solidFill>
                <a:latin typeface="Calibri Light" panose="020F0302020204030204"/>
              </a:rPr>
              <a:t>Ansible in </a:t>
            </a:r>
            <a:r>
              <a:rPr lang="en-US" b="0" dirty="0" err="1">
                <a:solidFill>
                  <a:srgbClr val="FFFFFF"/>
                </a:solidFill>
                <a:latin typeface="Calibri Light" panose="020F0302020204030204"/>
              </a:rPr>
              <a:t>PadTec</a:t>
            </a:r>
            <a:r>
              <a:rPr lang="en-US" b="0" dirty="0">
                <a:solidFill>
                  <a:srgbClr val="FFFFFF"/>
                </a:solidFill>
                <a:latin typeface="Calibri Light" panose="020F0302020204030204"/>
              </a:rPr>
              <a:t> (</a:t>
            </a:r>
            <a:r>
              <a:rPr lang="en-US" b="0" dirty="0" err="1">
                <a:solidFill>
                  <a:srgbClr val="FFFFFF"/>
                </a:solidFill>
                <a:latin typeface="Calibri Light" panose="020F0302020204030204"/>
              </a:rPr>
              <a:t>Ekinops</a:t>
            </a:r>
            <a:r>
              <a:rPr lang="en-US" b="0" dirty="0">
                <a:solidFill>
                  <a:srgbClr val="FFFFFF"/>
                </a:solidFill>
                <a:latin typeface="Calibri Light" panose="020F0302020204030204"/>
              </a:rPr>
              <a:t>) Project</a:t>
            </a:r>
            <a:endParaRPr lang="en-US" dirty="0">
              <a:solidFill>
                <a:srgbClr val="FFFFFF"/>
              </a:solidFill>
            </a:endParaRPr>
          </a:p>
        </p:txBody>
      </p:sp>
    </p:spTree>
    <p:extLst>
      <p:ext uri="{BB962C8B-B14F-4D97-AF65-F5344CB8AC3E}">
        <p14:creationId xmlns:p14="http://schemas.microsoft.com/office/powerpoint/2010/main" val="24334577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79765B5-8C0A-4A22-805F-0E7A44F7B465}"/>
              </a:ext>
            </a:extLst>
          </p:cNvPr>
          <p:cNvSpPr txBox="1">
            <a:spLocks noChangeArrowheads="1"/>
          </p:cNvSpPr>
          <p:nvPr/>
        </p:nvSpPr>
        <p:spPr>
          <a:xfrm>
            <a:off x="304800" y="733425"/>
            <a:ext cx="6934200" cy="152400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spcBef>
                <a:spcPct val="0"/>
              </a:spcBef>
              <a:buFont typeface="Arial" panose="020B0604020202020204" pitchFamily="34" charset="0"/>
              <a:buChar char="•"/>
              <a:defRPr/>
            </a:pPr>
            <a:endParaRPr lang="en-US" altLang="en-US" dirty="0">
              <a:solidFill>
                <a:srgbClr val="007EAF"/>
              </a:solidFill>
            </a:endParaRPr>
          </a:p>
        </p:txBody>
      </p:sp>
      <p:sp>
        <p:nvSpPr>
          <p:cNvPr id="6" name="Footer Placeholder 5">
            <a:extLst>
              <a:ext uri="{FF2B5EF4-FFF2-40B4-BE49-F238E27FC236}">
                <a16:creationId xmlns:a16="http://schemas.microsoft.com/office/drawing/2014/main" id="{5FF6781E-04B6-4EC2-BC7C-5886145A5FCB}"/>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7" name="Picture 6">
            <a:extLst>
              <a:ext uri="{FF2B5EF4-FFF2-40B4-BE49-F238E27FC236}">
                <a16:creationId xmlns:a16="http://schemas.microsoft.com/office/drawing/2014/main" id="{3996F6F5-313C-4970-9641-4AE15DCEBC82}"/>
              </a:ext>
            </a:extLst>
          </p:cNvPr>
          <p:cNvPicPr>
            <a:picLocks noChangeAspect="1"/>
          </p:cNvPicPr>
          <p:nvPr/>
        </p:nvPicPr>
        <p:blipFill>
          <a:blip r:embed="rId3"/>
          <a:stretch>
            <a:fillRect/>
          </a:stretch>
        </p:blipFill>
        <p:spPr>
          <a:xfrm>
            <a:off x="2247900" y="1252537"/>
            <a:ext cx="4648200" cy="2009775"/>
          </a:xfrm>
          <a:prstGeom prst="rect">
            <a:avLst/>
          </a:prstGeom>
        </p:spPr>
      </p:pic>
    </p:spTree>
    <p:extLst>
      <p:ext uri="{BB962C8B-B14F-4D97-AF65-F5344CB8AC3E}">
        <p14:creationId xmlns:p14="http://schemas.microsoft.com/office/powerpoint/2010/main" val="26517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a:t>Integration with Jenkins (CI tool)	</a:t>
            </a:r>
          </a:p>
        </p:txBody>
      </p:sp>
      <p:sp>
        <p:nvSpPr>
          <p:cNvPr id="5" name="Rectangle 3">
            <a:extLst>
              <a:ext uri="{FF2B5EF4-FFF2-40B4-BE49-F238E27FC236}">
                <a16:creationId xmlns:a16="http://schemas.microsoft.com/office/drawing/2014/main" id="{079765B5-8C0A-4A22-805F-0E7A44F7B465}"/>
              </a:ext>
            </a:extLst>
          </p:cNvPr>
          <p:cNvSpPr txBox="1">
            <a:spLocks noChangeArrowheads="1"/>
          </p:cNvSpPr>
          <p:nvPr/>
        </p:nvSpPr>
        <p:spPr>
          <a:xfrm>
            <a:off x="304800" y="733425"/>
            <a:ext cx="6934200" cy="3876675"/>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0" indent="-228600" algn="l">
              <a:lnSpc>
                <a:spcPct val="90000"/>
              </a:lnSpc>
              <a:spcBef>
                <a:spcPts val="1000"/>
              </a:spcBef>
              <a:buFont typeface="Arial" panose="020B0604020202020204" pitchFamily="34" charset="0"/>
              <a:buChar char="•"/>
            </a:pPr>
            <a:r>
              <a:rPr lang="en-US" dirty="0">
                <a:solidFill>
                  <a:srgbClr val="007EAF"/>
                </a:solidFill>
              </a:rPr>
              <a:t>Install Ansible plugin for Jenkins </a:t>
            </a:r>
            <a:br>
              <a:rPr lang="en-US" sz="1400" dirty="0">
                <a:solidFill>
                  <a:prstClr val="black"/>
                </a:solidFill>
                <a:latin typeface="Calibri" panose="020F0502020204030204"/>
              </a:rPr>
            </a:br>
            <a:r>
              <a:rPr lang="en-IN" dirty="0">
                <a:hlinkClick r:id="rId3"/>
              </a:rPr>
              <a:t>https://plugins.jenkins.io/ansible</a:t>
            </a:r>
            <a:endParaRPr lang="en-US" dirty="0">
              <a:solidFill>
                <a:srgbClr val="007EAF"/>
              </a:solidFill>
            </a:endParaRPr>
          </a:p>
          <a:p>
            <a:pPr marL="228600" lvl="0" indent="-228600" algn="l">
              <a:lnSpc>
                <a:spcPct val="90000"/>
              </a:lnSpc>
              <a:spcBef>
                <a:spcPts val="1000"/>
              </a:spcBef>
              <a:buFont typeface="Arial" panose="020B0604020202020204" pitchFamily="34" charset="0"/>
              <a:buChar char="•"/>
            </a:pPr>
            <a:r>
              <a:rPr lang="en-US" dirty="0">
                <a:solidFill>
                  <a:srgbClr val="007EAF"/>
                </a:solidFill>
              </a:rPr>
              <a:t>Add Ansible in Jenkins as Ansible Installation :</a:t>
            </a:r>
            <a:br>
              <a:rPr lang="en-US" dirty="0">
                <a:solidFill>
                  <a:srgbClr val="007EAF"/>
                </a:solidFill>
              </a:rPr>
            </a:br>
            <a:r>
              <a:rPr lang="en-US" dirty="0">
                <a:solidFill>
                  <a:srgbClr val="007EAF"/>
                </a:solidFill>
              </a:rPr>
              <a:t>Jenkins </a:t>
            </a:r>
            <a:r>
              <a:rPr lang="en-US" dirty="0">
                <a:solidFill>
                  <a:srgbClr val="007EAF"/>
                </a:solidFill>
                <a:sym typeface="Wingdings" panose="05000000000000000000" pitchFamily="2" charset="2"/>
              </a:rPr>
              <a:t></a:t>
            </a:r>
            <a:r>
              <a:rPr lang="en-US" dirty="0">
                <a:solidFill>
                  <a:srgbClr val="007EAF"/>
                </a:solidFill>
              </a:rPr>
              <a:t> Manage Jenkins </a:t>
            </a:r>
            <a:r>
              <a:rPr lang="en-US" dirty="0">
                <a:solidFill>
                  <a:srgbClr val="007EAF"/>
                </a:solidFill>
                <a:sym typeface="Wingdings" panose="05000000000000000000" pitchFamily="2" charset="2"/>
              </a:rPr>
              <a:t></a:t>
            </a:r>
            <a:r>
              <a:rPr lang="en-US" dirty="0">
                <a:solidFill>
                  <a:srgbClr val="007EAF"/>
                </a:solidFill>
              </a:rPr>
              <a:t> Global Tools configurations</a:t>
            </a:r>
            <a:br>
              <a:rPr lang="en-US" dirty="0">
                <a:solidFill>
                  <a:srgbClr val="007EAF"/>
                </a:solidFill>
              </a:rPr>
            </a:br>
            <a:br>
              <a:rPr lang="en-US" dirty="0">
                <a:solidFill>
                  <a:srgbClr val="007EAF"/>
                </a:solidFill>
              </a:rPr>
            </a:br>
            <a:endParaRPr lang="en-US" dirty="0">
              <a:solidFill>
                <a:srgbClr val="007EAF"/>
              </a:solidFill>
            </a:endParaRPr>
          </a:p>
          <a:p>
            <a:pPr marL="228600" lvl="0" indent="-228600" algn="l">
              <a:lnSpc>
                <a:spcPct val="90000"/>
              </a:lnSpc>
              <a:spcBef>
                <a:spcPts val="1000"/>
              </a:spcBef>
              <a:buFont typeface="Arial" panose="020B0604020202020204" pitchFamily="34" charset="0"/>
              <a:buChar char="•"/>
            </a:pPr>
            <a:endParaRPr lang="en-US" sz="1400" dirty="0">
              <a:solidFill>
                <a:prstClr val="black"/>
              </a:solidFill>
              <a:latin typeface="Calibri" panose="020F0502020204030204"/>
            </a:endParaRPr>
          </a:p>
          <a:p>
            <a:pPr marL="228600" lvl="0" indent="-228600" algn="l">
              <a:lnSpc>
                <a:spcPct val="90000"/>
              </a:lnSpc>
              <a:spcBef>
                <a:spcPts val="1000"/>
              </a:spcBef>
              <a:buFont typeface="Arial" panose="020B0604020202020204" pitchFamily="34" charset="0"/>
              <a:buChar char="•"/>
            </a:pPr>
            <a:endParaRPr lang="en-US" sz="1400" dirty="0">
              <a:solidFill>
                <a:prstClr val="black"/>
              </a:solidFill>
              <a:latin typeface="Calibri" panose="020F0502020204030204"/>
            </a:endParaRPr>
          </a:p>
          <a:p>
            <a:pPr marL="228600" lvl="0" indent="-228600" algn="l">
              <a:lnSpc>
                <a:spcPct val="90000"/>
              </a:lnSpc>
              <a:spcBef>
                <a:spcPts val="1000"/>
              </a:spcBef>
              <a:buFont typeface="Arial" panose="020B0604020202020204" pitchFamily="34" charset="0"/>
              <a:buChar char="•"/>
            </a:pPr>
            <a:endParaRPr lang="en-US" sz="1400" dirty="0">
              <a:solidFill>
                <a:prstClr val="black"/>
              </a:solidFill>
              <a:latin typeface="Calibri" panose="020F0502020204030204"/>
            </a:endParaRPr>
          </a:p>
          <a:p>
            <a:pPr marL="228600" lvl="0" indent="-228600" algn="l">
              <a:lnSpc>
                <a:spcPct val="90000"/>
              </a:lnSpc>
              <a:spcBef>
                <a:spcPts val="1000"/>
              </a:spcBef>
              <a:buFont typeface="Arial" panose="020B0604020202020204" pitchFamily="34" charset="0"/>
              <a:buChar char="•"/>
            </a:pPr>
            <a:r>
              <a:rPr lang="en-US" dirty="0">
                <a:solidFill>
                  <a:srgbClr val="007EAF"/>
                </a:solidFill>
              </a:rPr>
              <a:t>Configure installed Ansible in Jenkins job</a:t>
            </a:r>
            <a:endParaRPr lang="en-IN" dirty="0">
              <a:solidFill>
                <a:srgbClr val="007EAF"/>
              </a:solidFill>
            </a:endParaRPr>
          </a:p>
          <a:p>
            <a:pPr marL="171450" indent="-171450" algn="l">
              <a:buFont typeface="Arial" panose="020B0604020202020204" pitchFamily="34" charset="0"/>
              <a:buChar char="•"/>
              <a:defRPr/>
            </a:pPr>
            <a:endParaRPr lang="en-US" altLang="en-US" dirty="0">
              <a:solidFill>
                <a:srgbClr val="007EAF"/>
              </a:solidFill>
            </a:endParaRPr>
          </a:p>
        </p:txBody>
      </p:sp>
      <p:sp>
        <p:nvSpPr>
          <p:cNvPr id="6" name="Footer Placeholder 5">
            <a:extLst>
              <a:ext uri="{FF2B5EF4-FFF2-40B4-BE49-F238E27FC236}">
                <a16:creationId xmlns:a16="http://schemas.microsoft.com/office/drawing/2014/main" id="{4BAF4DBE-8A7A-46FE-BA47-C13F3FD099EB}"/>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11" name="Picture 10">
            <a:extLst>
              <a:ext uri="{FF2B5EF4-FFF2-40B4-BE49-F238E27FC236}">
                <a16:creationId xmlns:a16="http://schemas.microsoft.com/office/drawing/2014/main" id="{D420C476-E986-428F-9585-A7C249D5858C}"/>
              </a:ext>
            </a:extLst>
          </p:cNvPr>
          <p:cNvPicPr/>
          <p:nvPr/>
        </p:nvPicPr>
        <p:blipFill>
          <a:blip r:embed="rId4"/>
          <a:stretch>
            <a:fillRect/>
          </a:stretch>
        </p:blipFill>
        <p:spPr>
          <a:xfrm>
            <a:off x="475222" y="1565011"/>
            <a:ext cx="4517564" cy="1226741"/>
          </a:xfrm>
          <a:prstGeom prst="rect">
            <a:avLst/>
          </a:prstGeom>
        </p:spPr>
      </p:pic>
      <p:pic>
        <p:nvPicPr>
          <p:cNvPr id="12" name="Picture 11">
            <a:extLst>
              <a:ext uri="{FF2B5EF4-FFF2-40B4-BE49-F238E27FC236}">
                <a16:creationId xmlns:a16="http://schemas.microsoft.com/office/drawing/2014/main" id="{3F43E1FF-2063-49B2-B9FF-0DD7F00DBB63}"/>
              </a:ext>
            </a:extLst>
          </p:cNvPr>
          <p:cNvPicPr/>
          <p:nvPr/>
        </p:nvPicPr>
        <p:blipFill>
          <a:blip r:embed="rId5"/>
          <a:stretch>
            <a:fillRect/>
          </a:stretch>
        </p:blipFill>
        <p:spPr>
          <a:xfrm>
            <a:off x="517353" y="3161927"/>
            <a:ext cx="3998003" cy="1377705"/>
          </a:xfrm>
          <a:prstGeom prst="rect">
            <a:avLst/>
          </a:prstGeom>
        </p:spPr>
      </p:pic>
    </p:spTree>
    <p:extLst>
      <p:ext uri="{BB962C8B-B14F-4D97-AF65-F5344CB8AC3E}">
        <p14:creationId xmlns:p14="http://schemas.microsoft.com/office/powerpoint/2010/main" val="39324523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Ansible Popularity (2017 Community Review)</a:t>
            </a:r>
            <a:endParaRPr lang="en-US" dirty="0"/>
          </a:p>
        </p:txBody>
      </p:sp>
      <p:sp>
        <p:nvSpPr>
          <p:cNvPr id="6" name="Footer Placeholder 5">
            <a:extLst>
              <a:ext uri="{FF2B5EF4-FFF2-40B4-BE49-F238E27FC236}">
                <a16:creationId xmlns:a16="http://schemas.microsoft.com/office/drawing/2014/main" id="{BF1987F8-CB79-4B53-A205-CA2492EC23A3}"/>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7" name="Picture 6">
            <a:extLst>
              <a:ext uri="{FF2B5EF4-FFF2-40B4-BE49-F238E27FC236}">
                <a16:creationId xmlns:a16="http://schemas.microsoft.com/office/drawing/2014/main" id="{CF7C7FAB-D4A7-452F-B2FF-4B8C3DDC4AF8}"/>
              </a:ext>
            </a:extLst>
          </p:cNvPr>
          <p:cNvPicPr>
            <a:picLocks noChangeAspect="1"/>
          </p:cNvPicPr>
          <p:nvPr/>
        </p:nvPicPr>
        <p:blipFill>
          <a:blip r:embed="rId3"/>
          <a:stretch>
            <a:fillRect/>
          </a:stretch>
        </p:blipFill>
        <p:spPr>
          <a:xfrm>
            <a:off x="231298" y="659967"/>
            <a:ext cx="3110713" cy="1991578"/>
          </a:xfrm>
          <a:prstGeom prst="rect">
            <a:avLst/>
          </a:prstGeom>
        </p:spPr>
      </p:pic>
      <p:pic>
        <p:nvPicPr>
          <p:cNvPr id="9" name="Picture 8">
            <a:extLst>
              <a:ext uri="{FF2B5EF4-FFF2-40B4-BE49-F238E27FC236}">
                <a16:creationId xmlns:a16="http://schemas.microsoft.com/office/drawing/2014/main" id="{61A22FE7-994E-4387-9AD7-44F487D01942}"/>
              </a:ext>
            </a:extLst>
          </p:cNvPr>
          <p:cNvPicPr>
            <a:picLocks noChangeAspect="1"/>
          </p:cNvPicPr>
          <p:nvPr/>
        </p:nvPicPr>
        <p:blipFill>
          <a:blip r:embed="rId4"/>
          <a:stretch>
            <a:fillRect/>
          </a:stretch>
        </p:blipFill>
        <p:spPr>
          <a:xfrm>
            <a:off x="322100" y="2670000"/>
            <a:ext cx="3019911" cy="1940100"/>
          </a:xfrm>
          <a:prstGeom prst="rect">
            <a:avLst/>
          </a:prstGeom>
        </p:spPr>
      </p:pic>
      <p:pic>
        <p:nvPicPr>
          <p:cNvPr id="10" name="Picture 9">
            <a:extLst>
              <a:ext uri="{FF2B5EF4-FFF2-40B4-BE49-F238E27FC236}">
                <a16:creationId xmlns:a16="http://schemas.microsoft.com/office/drawing/2014/main" id="{EE71A7C1-8F76-44B7-A2FB-E55C144FA443}"/>
              </a:ext>
            </a:extLst>
          </p:cNvPr>
          <p:cNvPicPr>
            <a:picLocks noChangeAspect="1"/>
          </p:cNvPicPr>
          <p:nvPr/>
        </p:nvPicPr>
        <p:blipFill>
          <a:blip r:embed="rId5"/>
          <a:stretch>
            <a:fillRect/>
          </a:stretch>
        </p:blipFill>
        <p:spPr>
          <a:xfrm>
            <a:off x="3495866" y="841952"/>
            <a:ext cx="5330872" cy="3538662"/>
          </a:xfrm>
          <a:prstGeom prst="rect">
            <a:avLst/>
          </a:prstGeom>
        </p:spPr>
      </p:pic>
    </p:spTree>
    <p:extLst>
      <p:ext uri="{BB962C8B-B14F-4D97-AF65-F5344CB8AC3E}">
        <p14:creationId xmlns:p14="http://schemas.microsoft.com/office/powerpoint/2010/main" val="26709274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470DE82-92A6-4076-AE16-4D10302C47D9}"/>
              </a:ext>
            </a:extLst>
          </p:cNvPr>
          <p:cNvSpPr txBox="1">
            <a:spLocks noChangeArrowheads="1"/>
          </p:cNvSpPr>
          <p:nvPr/>
        </p:nvSpPr>
        <p:spPr>
          <a:xfrm>
            <a:off x="304800" y="266700"/>
            <a:ext cx="6629400" cy="60960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sz="2200">
                <a:solidFill>
                  <a:srgbClr val="009999"/>
                </a:solidFill>
              </a:rPr>
              <a:t>Agenda</a:t>
            </a:r>
            <a:endParaRPr lang="en-US" altLang="en-US" sz="2200" dirty="0">
              <a:solidFill>
                <a:srgbClr val="009999"/>
              </a:solidFill>
            </a:endParaRPr>
          </a:p>
        </p:txBody>
      </p:sp>
      <p:sp>
        <p:nvSpPr>
          <p:cNvPr id="11" name="Rectangle 9">
            <a:extLst>
              <a:ext uri="{FF2B5EF4-FFF2-40B4-BE49-F238E27FC236}">
                <a16:creationId xmlns:a16="http://schemas.microsoft.com/office/drawing/2014/main" id="{DCBC8C2D-CFEE-42DF-A5C3-BECE9F9DAB62}"/>
              </a:ext>
            </a:extLst>
          </p:cNvPr>
          <p:cNvSpPr txBox="1">
            <a:spLocks noChangeArrowheads="1"/>
          </p:cNvSpPr>
          <p:nvPr/>
        </p:nvSpPr>
        <p:spPr>
          <a:xfrm>
            <a:off x="838200" y="711200"/>
            <a:ext cx="6553200" cy="377595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buFont typeface="Arial" panose="020B0604020202020204" pitchFamily="34" charset="0"/>
              <a:buChar char="•"/>
              <a:defRPr/>
            </a:pPr>
            <a:r>
              <a:rPr lang="en-US" altLang="en-US" b="1" dirty="0">
                <a:solidFill>
                  <a:srgbClr val="007EAF"/>
                </a:solidFill>
              </a:rPr>
              <a:t>Introduction - What is Ansible ?</a:t>
            </a:r>
          </a:p>
          <a:p>
            <a:pPr marL="171450" indent="-171450" algn="l">
              <a:buFont typeface="Arial" panose="020B0604020202020204" pitchFamily="34" charset="0"/>
              <a:buChar char="•"/>
              <a:defRPr/>
            </a:pPr>
            <a:r>
              <a:rPr lang="en-US" altLang="en-US" b="1" dirty="0">
                <a:solidFill>
                  <a:srgbClr val="007EAF"/>
                </a:solidFill>
              </a:rPr>
              <a:t>Why Ansible?</a:t>
            </a:r>
          </a:p>
          <a:p>
            <a:pPr marL="171450" indent="-171450" algn="l">
              <a:buFont typeface="Arial" panose="020B0604020202020204" pitchFamily="34" charset="0"/>
              <a:buChar char="•"/>
              <a:defRPr/>
            </a:pPr>
            <a:r>
              <a:rPr lang="en-US" altLang="en-US" b="1" dirty="0">
                <a:solidFill>
                  <a:srgbClr val="007EAF"/>
                </a:solidFill>
              </a:rPr>
              <a:t>Ansible Vs Other CM tools</a:t>
            </a:r>
          </a:p>
          <a:p>
            <a:pPr marL="171450" indent="-171450" algn="l">
              <a:buFont typeface="Arial" panose="020B0604020202020204" pitchFamily="34" charset="0"/>
              <a:buChar char="•"/>
              <a:defRPr/>
            </a:pPr>
            <a:r>
              <a:rPr lang="en-US" altLang="en-US" b="1" dirty="0">
                <a:solidFill>
                  <a:srgbClr val="007EAF"/>
                </a:solidFill>
              </a:rPr>
              <a:t>Ansible - Use Cases</a:t>
            </a:r>
          </a:p>
          <a:p>
            <a:pPr marL="171450" indent="-171450" algn="l">
              <a:buFont typeface="Arial" panose="020B0604020202020204" pitchFamily="34" charset="0"/>
              <a:buChar char="•"/>
              <a:defRPr/>
            </a:pPr>
            <a:r>
              <a:rPr lang="en-US" altLang="en-US" b="1" dirty="0">
                <a:solidFill>
                  <a:srgbClr val="007EAF"/>
                </a:solidFill>
              </a:rPr>
              <a:t>Ansible Architecture -  How Ansible Works?</a:t>
            </a:r>
          </a:p>
          <a:p>
            <a:pPr marL="171450" indent="-171450" algn="l">
              <a:buFont typeface="Arial" panose="020B0604020202020204" pitchFamily="34" charset="0"/>
              <a:buChar char="•"/>
              <a:defRPr/>
            </a:pPr>
            <a:r>
              <a:rPr lang="en-US" altLang="en-US" b="1" dirty="0">
                <a:solidFill>
                  <a:srgbClr val="007EAF"/>
                </a:solidFill>
              </a:rPr>
              <a:t>Ansible Terminologies/Concepts</a:t>
            </a:r>
          </a:p>
          <a:p>
            <a:pPr marL="171450" indent="-171450" algn="l">
              <a:buFont typeface="Arial" panose="020B0604020202020204" pitchFamily="34" charset="0"/>
              <a:buChar char="•"/>
              <a:defRPr/>
            </a:pPr>
            <a:r>
              <a:rPr lang="en-US" altLang="en-US" b="1" dirty="0">
                <a:solidFill>
                  <a:srgbClr val="007EAF"/>
                </a:solidFill>
              </a:rPr>
              <a:t>Ansible – Playbooks</a:t>
            </a:r>
          </a:p>
          <a:p>
            <a:pPr marL="171450" indent="-171450" algn="l">
              <a:buFont typeface="Arial" panose="020B0604020202020204" pitchFamily="34" charset="0"/>
              <a:buChar char="•"/>
              <a:defRPr/>
            </a:pPr>
            <a:r>
              <a:rPr lang="en-US" altLang="en-US" b="1" dirty="0">
                <a:solidFill>
                  <a:srgbClr val="007EAF"/>
                </a:solidFill>
              </a:rPr>
              <a:t>Ansible – Role</a:t>
            </a:r>
          </a:p>
          <a:p>
            <a:pPr marL="171450" indent="-171450" algn="l">
              <a:buFont typeface="Arial" panose="020B0604020202020204" pitchFamily="34" charset="0"/>
              <a:buChar char="•"/>
              <a:defRPr/>
            </a:pPr>
            <a:r>
              <a:rPr lang="en-US" altLang="en-US" b="1" dirty="0">
                <a:solidFill>
                  <a:srgbClr val="007EAF"/>
                </a:solidFill>
              </a:rPr>
              <a:t>Ansible in </a:t>
            </a:r>
            <a:r>
              <a:rPr lang="en-US" altLang="en-US" b="1" dirty="0" err="1">
                <a:solidFill>
                  <a:srgbClr val="007EAF"/>
                </a:solidFill>
              </a:rPr>
              <a:t>PadTec</a:t>
            </a:r>
            <a:r>
              <a:rPr lang="en-US" altLang="en-US" b="1" dirty="0">
                <a:solidFill>
                  <a:srgbClr val="007EAF"/>
                </a:solidFill>
              </a:rPr>
              <a:t> (</a:t>
            </a:r>
            <a:r>
              <a:rPr lang="en-US" altLang="en-US" b="1" dirty="0" err="1">
                <a:solidFill>
                  <a:srgbClr val="007EAF"/>
                </a:solidFill>
              </a:rPr>
              <a:t>Ekinops</a:t>
            </a:r>
            <a:r>
              <a:rPr lang="en-US" altLang="en-US" b="1" dirty="0">
                <a:solidFill>
                  <a:srgbClr val="007EAF"/>
                </a:solidFill>
              </a:rPr>
              <a:t>) Project</a:t>
            </a:r>
          </a:p>
          <a:p>
            <a:pPr marL="171450" indent="-171450" algn="l">
              <a:buFont typeface="Arial" panose="020B0604020202020204" pitchFamily="34" charset="0"/>
              <a:buChar char="•"/>
              <a:defRPr/>
            </a:pPr>
            <a:r>
              <a:rPr lang="en-US" altLang="en-US" b="1" dirty="0">
                <a:solidFill>
                  <a:srgbClr val="007EAF"/>
                </a:solidFill>
              </a:rPr>
              <a:t>Demo</a:t>
            </a:r>
          </a:p>
          <a:p>
            <a:pPr marL="171450" indent="-171450" algn="l">
              <a:buFont typeface="Arial" panose="020B0604020202020204" pitchFamily="34" charset="0"/>
              <a:buChar char="•"/>
              <a:defRPr/>
            </a:pPr>
            <a:r>
              <a:rPr lang="en-US" altLang="en-US" b="1" dirty="0">
                <a:solidFill>
                  <a:srgbClr val="007EAF"/>
                </a:solidFill>
              </a:rPr>
              <a:t>Integration with Jenkins</a:t>
            </a:r>
          </a:p>
          <a:p>
            <a:pPr marL="171450" indent="-171450" algn="l">
              <a:buFont typeface="Arial" panose="020B0604020202020204" pitchFamily="34" charset="0"/>
              <a:buChar char="•"/>
              <a:defRPr/>
            </a:pPr>
            <a:r>
              <a:rPr lang="en-US" altLang="en-US" b="1" dirty="0">
                <a:solidFill>
                  <a:srgbClr val="007EAF"/>
                </a:solidFill>
              </a:rPr>
              <a:t>Ansible Popularity (2017 Community Review)</a:t>
            </a:r>
          </a:p>
          <a:p>
            <a:pPr marL="171450" indent="-171450" algn="l">
              <a:buFont typeface="Arial" panose="020B0604020202020204" pitchFamily="34" charset="0"/>
              <a:buChar char="•"/>
              <a:defRPr/>
            </a:pPr>
            <a:r>
              <a:rPr lang="en-US" altLang="en-US" b="1" dirty="0">
                <a:solidFill>
                  <a:srgbClr val="007EAF"/>
                </a:solidFill>
              </a:rPr>
              <a:t>References</a:t>
            </a:r>
          </a:p>
          <a:p>
            <a:pPr marL="171450" indent="-171450" algn="l">
              <a:buFont typeface="Arial" panose="020B0604020202020204" pitchFamily="34" charset="0"/>
              <a:buChar char="•"/>
              <a:defRPr/>
            </a:pPr>
            <a:r>
              <a:rPr lang="en-US" altLang="en-US" b="1" dirty="0">
                <a:solidFill>
                  <a:srgbClr val="007EAF"/>
                </a:solidFill>
              </a:rPr>
              <a:t>Q &amp; A</a:t>
            </a:r>
          </a:p>
        </p:txBody>
      </p:sp>
      <p:sp>
        <p:nvSpPr>
          <p:cNvPr id="12" name="Footer Placeholder 5">
            <a:extLst>
              <a:ext uri="{FF2B5EF4-FFF2-40B4-BE49-F238E27FC236}">
                <a16:creationId xmlns:a16="http://schemas.microsoft.com/office/drawing/2014/main" id="{A1A608D7-5E87-4E2D-8EF2-BE004FB014DD}"/>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Tree>
    <p:extLst>
      <p:ext uri="{BB962C8B-B14F-4D97-AF65-F5344CB8AC3E}">
        <p14:creationId xmlns:p14="http://schemas.microsoft.com/office/powerpoint/2010/main" val="339713862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Companies using Ansible</a:t>
            </a:r>
          </a:p>
          <a:p>
            <a:endParaRPr lang="en-US" dirty="0"/>
          </a:p>
        </p:txBody>
      </p:sp>
      <p:sp>
        <p:nvSpPr>
          <p:cNvPr id="6" name="Footer Placeholder 5">
            <a:extLst>
              <a:ext uri="{FF2B5EF4-FFF2-40B4-BE49-F238E27FC236}">
                <a16:creationId xmlns:a16="http://schemas.microsoft.com/office/drawing/2014/main" id="{B12FED27-E3B5-4A16-B7E3-A680E94377E4}"/>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5" name="Picture 4">
            <a:extLst>
              <a:ext uri="{FF2B5EF4-FFF2-40B4-BE49-F238E27FC236}">
                <a16:creationId xmlns:a16="http://schemas.microsoft.com/office/drawing/2014/main" id="{947BA357-9912-47D0-A418-ADC945F99303}"/>
              </a:ext>
            </a:extLst>
          </p:cNvPr>
          <p:cNvPicPr>
            <a:picLocks noChangeAspect="1"/>
          </p:cNvPicPr>
          <p:nvPr/>
        </p:nvPicPr>
        <p:blipFill>
          <a:blip r:embed="rId3"/>
          <a:stretch>
            <a:fillRect/>
          </a:stretch>
        </p:blipFill>
        <p:spPr>
          <a:xfrm>
            <a:off x="138438" y="588335"/>
            <a:ext cx="4705818" cy="4288465"/>
          </a:xfrm>
          <a:prstGeom prst="rect">
            <a:avLst/>
          </a:prstGeom>
        </p:spPr>
      </p:pic>
      <p:pic>
        <p:nvPicPr>
          <p:cNvPr id="7" name="Picture 6">
            <a:extLst>
              <a:ext uri="{FF2B5EF4-FFF2-40B4-BE49-F238E27FC236}">
                <a16:creationId xmlns:a16="http://schemas.microsoft.com/office/drawing/2014/main" id="{7E9B8220-BD52-43E8-BDD2-55B49A6FEEDF}"/>
              </a:ext>
            </a:extLst>
          </p:cNvPr>
          <p:cNvPicPr>
            <a:picLocks noChangeAspect="1"/>
          </p:cNvPicPr>
          <p:nvPr/>
        </p:nvPicPr>
        <p:blipFill>
          <a:blip r:embed="rId4"/>
          <a:stretch>
            <a:fillRect/>
          </a:stretch>
        </p:blipFill>
        <p:spPr>
          <a:xfrm>
            <a:off x="4844256" y="588335"/>
            <a:ext cx="4051679" cy="4288465"/>
          </a:xfrm>
          <a:prstGeom prst="rect">
            <a:avLst/>
          </a:prstGeom>
        </p:spPr>
      </p:pic>
    </p:spTree>
    <p:extLst>
      <p:ext uri="{BB962C8B-B14F-4D97-AF65-F5344CB8AC3E}">
        <p14:creationId xmlns:p14="http://schemas.microsoft.com/office/powerpoint/2010/main" val="337775834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References</a:t>
            </a:r>
            <a:endParaRPr lang="en-US" dirty="0"/>
          </a:p>
        </p:txBody>
      </p:sp>
      <p:sp>
        <p:nvSpPr>
          <p:cNvPr id="4" name="Rectangle 9">
            <a:extLst>
              <a:ext uri="{FF2B5EF4-FFF2-40B4-BE49-F238E27FC236}">
                <a16:creationId xmlns:a16="http://schemas.microsoft.com/office/drawing/2014/main" id="{BDDEAFBE-B866-46C3-A0BB-25663DD3419E}"/>
              </a:ext>
            </a:extLst>
          </p:cNvPr>
          <p:cNvSpPr txBox="1">
            <a:spLocks noChangeArrowheads="1"/>
          </p:cNvSpPr>
          <p:nvPr/>
        </p:nvSpPr>
        <p:spPr>
          <a:xfrm>
            <a:off x="138438" y="600075"/>
            <a:ext cx="6553200" cy="3071702"/>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defRPr/>
            </a:pPr>
            <a:r>
              <a:rPr lang="en-IN" dirty="0">
                <a:hlinkClick r:id="rId3"/>
              </a:rPr>
              <a:t>https://docs.ansible.com</a:t>
            </a:r>
            <a:endParaRPr lang="en-IN" dirty="0"/>
          </a:p>
          <a:p>
            <a:pPr algn="l">
              <a:lnSpc>
                <a:spcPct val="150000"/>
              </a:lnSpc>
              <a:defRPr/>
            </a:pPr>
            <a:r>
              <a:rPr lang="en-US" altLang="en-US" dirty="0">
                <a:solidFill>
                  <a:srgbClr val="007EAF"/>
                </a:solidFill>
              </a:rPr>
              <a:t>    Everything about Ansible is available under single umbrella, Ansible’s  official documentation.</a:t>
            </a:r>
          </a:p>
          <a:p>
            <a:pPr marL="171450" indent="-171450" algn="l">
              <a:lnSpc>
                <a:spcPct val="150000"/>
              </a:lnSpc>
              <a:buFont typeface="Arial" panose="020B0604020202020204" pitchFamily="34" charset="0"/>
              <a:buChar char="•"/>
              <a:defRPr/>
            </a:pPr>
            <a:r>
              <a:rPr lang="en-US" altLang="en-US" dirty="0">
                <a:solidFill>
                  <a:srgbClr val="007EAF"/>
                </a:solidFill>
              </a:rPr>
              <a:t>Ansible Community – Most popular and active community</a:t>
            </a:r>
          </a:p>
          <a:p>
            <a:pPr algn="l">
              <a:lnSpc>
                <a:spcPct val="150000"/>
              </a:lnSpc>
              <a:defRPr/>
            </a:pPr>
            <a:r>
              <a:rPr lang="en-IN" dirty="0">
                <a:hlinkClick r:id="rId4"/>
              </a:rPr>
              <a:t>https://www.ansible.com/blog/2017-community-year-in-review</a:t>
            </a:r>
            <a:endParaRPr lang="en-IN" dirty="0"/>
          </a:p>
          <a:p>
            <a:pPr marL="171450" indent="-171450" algn="l">
              <a:lnSpc>
                <a:spcPct val="150000"/>
              </a:lnSpc>
              <a:buFont typeface="Arial" panose="020B0604020202020204" pitchFamily="34" charset="0"/>
              <a:buChar char="•"/>
              <a:defRPr/>
            </a:pPr>
            <a:r>
              <a:rPr lang="en-US" altLang="en-US" dirty="0">
                <a:solidFill>
                  <a:srgbClr val="007EAF"/>
                </a:solidFill>
              </a:rPr>
              <a:t>Every year they review the Ansible progress and challenges</a:t>
            </a:r>
          </a:p>
          <a:p>
            <a:pPr marL="171450" indent="-171450" algn="l">
              <a:lnSpc>
                <a:spcPct val="150000"/>
              </a:lnSpc>
              <a:buFont typeface="Arial" panose="020B0604020202020204" pitchFamily="34" charset="0"/>
              <a:buChar char="•"/>
              <a:defRPr/>
            </a:pPr>
            <a:r>
              <a:rPr lang="en-US" altLang="en-US" dirty="0">
                <a:solidFill>
                  <a:srgbClr val="007EAF"/>
                </a:solidFill>
              </a:rPr>
              <a:t>Ansible Galaxy is a free site for finding, downloading, and sharing community developed roles. </a:t>
            </a:r>
          </a:p>
          <a:p>
            <a:pPr algn="l">
              <a:lnSpc>
                <a:spcPct val="150000"/>
              </a:lnSpc>
              <a:defRPr/>
            </a:pPr>
            <a:r>
              <a:rPr lang="en-IN" dirty="0">
                <a:hlinkClick r:id="rId5"/>
              </a:rPr>
              <a:t>https://galaxy.ansible.com/</a:t>
            </a:r>
            <a:endParaRPr lang="en-IN" dirty="0"/>
          </a:p>
          <a:p>
            <a:pPr algn="l">
              <a:lnSpc>
                <a:spcPct val="150000"/>
              </a:lnSpc>
              <a:defRPr/>
            </a:pPr>
            <a:r>
              <a:rPr lang="en-US" altLang="en-US" dirty="0">
                <a:solidFill>
                  <a:srgbClr val="007EAF"/>
                </a:solidFill>
              </a:rPr>
              <a:t> </a:t>
            </a:r>
            <a:r>
              <a:rPr lang="en-IN" altLang="en-US" dirty="0">
                <a:solidFill>
                  <a:srgbClr val="007EAF"/>
                </a:solidFill>
              </a:rPr>
              <a:t>    </a:t>
            </a:r>
            <a:endParaRPr lang="en-US" altLang="en-US" dirty="0">
              <a:solidFill>
                <a:srgbClr val="007EAF"/>
              </a:solidFill>
            </a:endParaRPr>
          </a:p>
          <a:p>
            <a:pPr algn="l">
              <a:lnSpc>
                <a:spcPct val="150000"/>
              </a:lnSpc>
              <a:defRPr/>
            </a:pPr>
            <a:endParaRPr lang="en-US" altLang="en-US" dirty="0">
              <a:solidFill>
                <a:srgbClr val="007EAF"/>
              </a:solidFill>
            </a:endParaRPr>
          </a:p>
        </p:txBody>
      </p:sp>
      <p:sp>
        <p:nvSpPr>
          <p:cNvPr id="6" name="Footer Placeholder 5">
            <a:extLst>
              <a:ext uri="{FF2B5EF4-FFF2-40B4-BE49-F238E27FC236}">
                <a16:creationId xmlns:a16="http://schemas.microsoft.com/office/drawing/2014/main" id="{B12FED27-E3B5-4A16-B7E3-A680E94377E4}"/>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Tree>
    <p:extLst>
      <p:ext uri="{BB962C8B-B14F-4D97-AF65-F5344CB8AC3E}">
        <p14:creationId xmlns:p14="http://schemas.microsoft.com/office/powerpoint/2010/main" val="23869412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questions images">
            <a:extLst>
              <a:ext uri="{FF2B5EF4-FFF2-40B4-BE49-F238E27FC236}">
                <a16:creationId xmlns:a16="http://schemas.microsoft.com/office/drawing/2014/main" id="{CE7E42BD-2DA7-4E5F-A065-86B55245E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18" y="316685"/>
            <a:ext cx="6194467" cy="451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05064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859837-3DCD-48A1-B4E6-E911DB6B601D}"/>
              </a:ext>
            </a:extLst>
          </p:cNvPr>
          <p:cNvSpPr/>
          <p:nvPr/>
        </p:nvSpPr>
        <p:spPr>
          <a:xfrm>
            <a:off x="1008364" y="1279088"/>
            <a:ext cx="7127272" cy="2585323"/>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latin typeface="Bradley Hand ITC" panose="03070402050302030203" pitchFamily="66" charset="0"/>
              </a:rPr>
              <a:t>Get /applause HTTP/1.1</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latin typeface="Bradley Hand ITC" panose="03070402050302030203" pitchFamily="66" charset="0"/>
            </a:endParaRPr>
          </a:p>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adley Hand ITC" panose="03070402050302030203" pitchFamily="66" charset="0"/>
              </a:rPr>
              <a:t>200 OK </a:t>
            </a:r>
            <a:r>
              <a:rPr lang="en-US" sz="5400" b="1" dirty="0">
                <a:ln w="12700">
                  <a:solidFill>
                    <a:schemeClr val="accent5"/>
                  </a:solidFill>
                  <a:prstDash val="solid"/>
                </a:ln>
                <a:pattFill prst="ltDnDiag">
                  <a:fgClr>
                    <a:schemeClr val="accent5">
                      <a:lumMod val="60000"/>
                      <a:lumOff val="40000"/>
                    </a:schemeClr>
                  </a:fgClr>
                  <a:bgClr>
                    <a:schemeClr val="bg1"/>
                  </a:bgClr>
                </a:pattFill>
                <a:latin typeface="Bradley Hand ITC" panose="03070402050302030203" pitchFamily="66" charset="0"/>
              </a:rPr>
              <a:t>Thank you!</a:t>
            </a:r>
            <a:endParaRPr lang="en-IN" sz="5400" b="1" dirty="0">
              <a:ln w="12700">
                <a:solidFill>
                  <a:schemeClr val="accent5"/>
                </a:solidFill>
                <a:prstDash val="solid"/>
              </a:ln>
              <a:pattFill prst="ltDnDiag">
                <a:fgClr>
                  <a:schemeClr val="accent5">
                    <a:lumMod val="60000"/>
                    <a:lumOff val="40000"/>
                  </a:schemeClr>
                </a:fgClr>
                <a:bgClr>
                  <a:schemeClr val="bg1"/>
                </a:bgClr>
              </a:pattFill>
              <a:latin typeface="Bradley Hand ITC" panose="03070402050302030203" pitchFamily="66" charset="0"/>
            </a:endParaRPr>
          </a:p>
        </p:txBody>
      </p:sp>
    </p:spTree>
    <p:extLst>
      <p:ext uri="{BB962C8B-B14F-4D97-AF65-F5344CB8AC3E}">
        <p14:creationId xmlns:p14="http://schemas.microsoft.com/office/powerpoint/2010/main" val="256552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CDF087-41D9-400E-9E02-7EDA1A55E655}"/>
              </a:ext>
            </a:extLst>
          </p:cNvPr>
          <p:cNvSpPr>
            <a:spLocks noGrp="1"/>
          </p:cNvSpPr>
          <p:nvPr>
            <p:ph type="ftr" sz="quarter" idx="11"/>
          </p:nvPr>
        </p:nvSpPr>
        <p:spPr/>
        <p:txBody>
          <a:bodyPr/>
          <a:lstStyle/>
          <a:p>
            <a:r>
              <a:rPr lang="en-US" noProof="0"/>
              <a:t>Copyright @ Altran Technologies India Pvt. Ltd 2019.  All rights reserved.</a:t>
            </a:r>
            <a:endParaRPr lang="en-US" noProof="0" dirty="0"/>
          </a:p>
        </p:txBody>
      </p:sp>
    </p:spTree>
    <p:extLst>
      <p:ext uri="{BB962C8B-B14F-4D97-AF65-F5344CB8AC3E}">
        <p14:creationId xmlns:p14="http://schemas.microsoft.com/office/powerpoint/2010/main" val="24049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t>Introduction – What is Ansible ?</a:t>
            </a:r>
            <a:endParaRPr lang="en-US" dirty="0"/>
          </a:p>
        </p:txBody>
      </p:sp>
      <p:sp>
        <p:nvSpPr>
          <p:cNvPr id="9" name="Rectangle 3">
            <a:extLst>
              <a:ext uri="{FF2B5EF4-FFF2-40B4-BE49-F238E27FC236}">
                <a16:creationId xmlns:a16="http://schemas.microsoft.com/office/drawing/2014/main" id="{B5C44000-6891-443C-8103-BD162009552D}"/>
              </a:ext>
            </a:extLst>
          </p:cNvPr>
          <p:cNvSpPr txBox="1">
            <a:spLocks noChangeArrowheads="1"/>
          </p:cNvSpPr>
          <p:nvPr/>
        </p:nvSpPr>
        <p:spPr>
          <a:xfrm>
            <a:off x="304801" y="774700"/>
            <a:ext cx="5606902" cy="3308202"/>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lnSpc>
                <a:spcPct val="150000"/>
              </a:lnSpc>
              <a:defRPr/>
            </a:pPr>
            <a:r>
              <a:rPr lang="en-US" altLang="en-US" dirty="0">
                <a:solidFill>
                  <a:srgbClr val="007EAF"/>
                </a:solidFill>
              </a:rPr>
              <a:t>An opensource configuration management and provisioning tool</a:t>
            </a:r>
          </a:p>
          <a:p>
            <a:pPr lvl="1" algn="l">
              <a:lnSpc>
                <a:spcPct val="150000"/>
              </a:lnSpc>
              <a:defRPr/>
            </a:pPr>
            <a:r>
              <a:rPr lang="en-US" altLang="en-US" dirty="0">
                <a:solidFill>
                  <a:srgbClr val="007EAF"/>
                </a:solidFill>
              </a:rPr>
              <a:t>Simply written over Python and supports SSH to complete any task locally or remotely</a:t>
            </a:r>
          </a:p>
          <a:p>
            <a:pPr lvl="1" algn="l">
              <a:lnSpc>
                <a:spcPct val="150000"/>
              </a:lnSpc>
              <a:defRPr/>
            </a:pPr>
            <a:r>
              <a:rPr lang="en-US" altLang="en-US" dirty="0">
                <a:solidFill>
                  <a:srgbClr val="007EAF"/>
                </a:solidFill>
              </a:rPr>
              <a:t>Ansible lets you control and configure nodes from a single machine</a:t>
            </a:r>
          </a:p>
          <a:p>
            <a:pPr lvl="1" algn="l">
              <a:lnSpc>
                <a:spcPct val="150000"/>
              </a:lnSpc>
              <a:defRPr/>
            </a:pPr>
            <a:r>
              <a:rPr lang="en-US" altLang="en-US" dirty="0">
                <a:solidFill>
                  <a:srgbClr val="007EAF"/>
                </a:solidFill>
              </a:rPr>
              <a:t>Ansible, Inc. (originally </a:t>
            </a:r>
            <a:r>
              <a:rPr lang="en-US" altLang="en-US" dirty="0" err="1">
                <a:solidFill>
                  <a:srgbClr val="007EAF"/>
                </a:solidFill>
              </a:rPr>
              <a:t>AnsibleWorks</a:t>
            </a:r>
            <a:r>
              <a:rPr lang="en-US" altLang="en-US" dirty="0">
                <a:solidFill>
                  <a:srgbClr val="007EAF"/>
                </a:solidFill>
              </a:rPr>
              <a:t>, Inc.) was the company set up to commercially support and sponsor Ansible </a:t>
            </a:r>
          </a:p>
          <a:p>
            <a:pPr lvl="1" algn="l">
              <a:lnSpc>
                <a:spcPct val="150000"/>
              </a:lnSpc>
              <a:defRPr/>
            </a:pPr>
            <a:r>
              <a:rPr lang="en-US" altLang="en-US" dirty="0">
                <a:solidFill>
                  <a:srgbClr val="007EAF"/>
                </a:solidFill>
              </a:rPr>
              <a:t>Ansible was founded by Michael </a:t>
            </a:r>
            <a:r>
              <a:rPr lang="en-US" altLang="en-US" dirty="0" err="1">
                <a:solidFill>
                  <a:srgbClr val="007EAF"/>
                </a:solidFill>
              </a:rPr>
              <a:t>DeHaan</a:t>
            </a:r>
            <a:r>
              <a:rPr lang="en-US" altLang="en-US" dirty="0">
                <a:solidFill>
                  <a:srgbClr val="007EAF"/>
                </a:solidFill>
              </a:rPr>
              <a:t> in 2013 and later bought by RedHat in 2015</a:t>
            </a:r>
          </a:p>
          <a:p>
            <a:pPr lvl="1" algn="l">
              <a:lnSpc>
                <a:spcPct val="150000"/>
              </a:lnSpc>
              <a:defRPr/>
            </a:pPr>
            <a:r>
              <a:rPr lang="en-US" altLang="en-US" dirty="0">
                <a:solidFill>
                  <a:srgbClr val="007EAF"/>
                </a:solidFill>
              </a:rPr>
              <a:t>Ansible Tower (formerly ‘AWX’) is a web-based solution that makes Ansible even more easy to use. Tower is a </a:t>
            </a:r>
            <a:r>
              <a:rPr lang="en-US" altLang="en-US">
                <a:solidFill>
                  <a:srgbClr val="007EAF"/>
                </a:solidFill>
              </a:rPr>
              <a:t>commercial product.</a:t>
            </a:r>
            <a:endParaRPr lang="en-US" altLang="en-US" dirty="0">
              <a:solidFill>
                <a:srgbClr val="007EAF"/>
              </a:solidFill>
            </a:endParaRPr>
          </a:p>
          <a:p>
            <a:pPr lvl="1" algn="l">
              <a:lnSpc>
                <a:spcPct val="150000"/>
              </a:lnSpc>
              <a:defRPr/>
            </a:pPr>
            <a:endParaRPr lang="en-US" altLang="en-US" dirty="0">
              <a:solidFill>
                <a:srgbClr val="007EAF"/>
              </a:solidFill>
            </a:endParaRPr>
          </a:p>
        </p:txBody>
      </p:sp>
      <p:sp>
        <p:nvSpPr>
          <p:cNvPr id="13" name="Footer Placeholder 5">
            <a:extLst>
              <a:ext uri="{FF2B5EF4-FFF2-40B4-BE49-F238E27FC236}">
                <a16:creationId xmlns:a16="http://schemas.microsoft.com/office/drawing/2014/main" id="{69B18232-BBD0-46A1-B643-DEFD82BF82F4}"/>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2050" name="Picture 2" descr="Image result for laptop and man confused cartoon">
            <a:extLst>
              <a:ext uri="{FF2B5EF4-FFF2-40B4-BE49-F238E27FC236}">
                <a16:creationId xmlns:a16="http://schemas.microsoft.com/office/drawing/2014/main" id="{B54A0DC2-E2F8-47E4-82BF-0C69C11DB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256" y="385875"/>
            <a:ext cx="3162744" cy="277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2173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t>Why Ansible ?</a:t>
            </a:r>
            <a:endParaRPr lang="en-US" dirty="0"/>
          </a:p>
        </p:txBody>
      </p:sp>
      <p:sp>
        <p:nvSpPr>
          <p:cNvPr id="7" name="Text Placeholder 5">
            <a:extLst>
              <a:ext uri="{FF2B5EF4-FFF2-40B4-BE49-F238E27FC236}">
                <a16:creationId xmlns:a16="http://schemas.microsoft.com/office/drawing/2014/main" id="{2FB863A2-16E4-46EA-B813-007BDB03077C}"/>
              </a:ext>
            </a:extLst>
          </p:cNvPr>
          <p:cNvSpPr txBox="1">
            <a:spLocks/>
          </p:cNvSpPr>
          <p:nvPr/>
        </p:nvSpPr>
        <p:spPr>
          <a:xfrm>
            <a:off x="214786" y="789929"/>
            <a:ext cx="5684874" cy="3371732"/>
          </a:xfrm>
          <a:prstGeom prst="rect">
            <a:avLst/>
          </a:prstGeom>
        </p:spPr>
        <p:txBody>
          <a:bodyPr/>
          <a:lst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a:lnSpc>
                <a:spcPct val="150000"/>
              </a:lnSpc>
              <a:defRPr/>
            </a:pPr>
            <a:r>
              <a:rPr lang="en-US" altLang="en-US" sz="1100" dirty="0">
                <a:solidFill>
                  <a:srgbClr val="007EAF"/>
                </a:solidFill>
              </a:rPr>
              <a:t>Simple, powerful and tiny learning curve</a:t>
            </a:r>
          </a:p>
          <a:p>
            <a:pPr>
              <a:lnSpc>
                <a:spcPct val="150000"/>
              </a:lnSpc>
              <a:defRPr/>
            </a:pPr>
            <a:r>
              <a:rPr lang="en-US" altLang="en-US" sz="1100" b="1" dirty="0">
                <a:solidFill>
                  <a:srgbClr val="007EAF"/>
                </a:solidFill>
              </a:rPr>
              <a:t>Agent-less</a:t>
            </a:r>
            <a:r>
              <a:rPr lang="en-US" altLang="en-US" sz="1100" dirty="0">
                <a:solidFill>
                  <a:srgbClr val="007EAF"/>
                </a:solidFill>
              </a:rPr>
              <a:t> – No need for agent installation and management</a:t>
            </a:r>
          </a:p>
          <a:p>
            <a:pPr>
              <a:lnSpc>
                <a:spcPct val="150000"/>
              </a:lnSpc>
              <a:defRPr/>
            </a:pPr>
            <a:r>
              <a:rPr lang="en-US" altLang="en-US" sz="1100" b="1" dirty="0">
                <a:solidFill>
                  <a:srgbClr val="007EAF"/>
                </a:solidFill>
              </a:rPr>
              <a:t>Secure</a:t>
            </a:r>
            <a:r>
              <a:rPr lang="en-US" altLang="en-US" sz="1100" dirty="0">
                <a:solidFill>
                  <a:srgbClr val="007EAF"/>
                </a:solidFill>
              </a:rPr>
              <a:t> – SSH based connection</a:t>
            </a:r>
          </a:p>
          <a:p>
            <a:pPr>
              <a:lnSpc>
                <a:spcPct val="150000"/>
              </a:lnSpc>
              <a:defRPr/>
            </a:pPr>
            <a:r>
              <a:rPr lang="en-US" altLang="en-US" sz="1100" dirty="0">
                <a:solidFill>
                  <a:srgbClr val="007EAF"/>
                </a:solidFill>
              </a:rPr>
              <a:t>Highly flexible and configuration management of systems.</a:t>
            </a:r>
          </a:p>
          <a:p>
            <a:pPr>
              <a:lnSpc>
                <a:spcPct val="150000"/>
              </a:lnSpc>
              <a:defRPr/>
            </a:pPr>
            <a:r>
              <a:rPr lang="en-US" altLang="en-US" sz="1100" dirty="0">
                <a:solidFill>
                  <a:srgbClr val="007EAF"/>
                </a:solidFill>
              </a:rPr>
              <a:t>Large number of ready to use modules available</a:t>
            </a:r>
          </a:p>
          <a:p>
            <a:pPr>
              <a:lnSpc>
                <a:spcPct val="150000"/>
              </a:lnSpc>
              <a:defRPr/>
            </a:pPr>
            <a:r>
              <a:rPr lang="en-US" altLang="en-US" sz="1100" b="1" dirty="0">
                <a:solidFill>
                  <a:srgbClr val="007EAF"/>
                </a:solidFill>
              </a:rPr>
              <a:t>Declarative</a:t>
            </a:r>
            <a:r>
              <a:rPr lang="en-US" altLang="en-US" sz="1100" dirty="0">
                <a:solidFill>
                  <a:srgbClr val="007EAF"/>
                </a:solidFill>
              </a:rPr>
              <a:t> – Tasks are written in declarative way instead of procedural way</a:t>
            </a:r>
          </a:p>
          <a:p>
            <a:pPr>
              <a:lnSpc>
                <a:spcPct val="150000"/>
              </a:lnSpc>
              <a:defRPr/>
            </a:pPr>
            <a:r>
              <a:rPr lang="en-US" altLang="en-US" sz="1100" b="1" dirty="0">
                <a:solidFill>
                  <a:srgbClr val="007EAF"/>
                </a:solidFill>
              </a:rPr>
              <a:t>Idempotent</a:t>
            </a:r>
            <a:r>
              <a:rPr lang="en-US" altLang="en-US" sz="1100" dirty="0">
                <a:solidFill>
                  <a:srgbClr val="007EAF"/>
                </a:solidFill>
              </a:rPr>
              <a:t> – Many inbuilt modules are intelligent enough to not repeat the same task if it’s state is already completed</a:t>
            </a:r>
          </a:p>
          <a:p>
            <a:pPr>
              <a:lnSpc>
                <a:spcPct val="150000"/>
              </a:lnSpc>
              <a:defRPr/>
            </a:pPr>
            <a:endParaRPr lang="en-US" altLang="en-US" sz="1100" dirty="0">
              <a:solidFill>
                <a:srgbClr val="007EAF"/>
              </a:solidFill>
            </a:endParaRPr>
          </a:p>
        </p:txBody>
      </p:sp>
      <p:sp>
        <p:nvSpPr>
          <p:cNvPr id="6" name="Footer Placeholder 5">
            <a:extLst>
              <a:ext uri="{FF2B5EF4-FFF2-40B4-BE49-F238E27FC236}">
                <a16:creationId xmlns:a16="http://schemas.microsoft.com/office/drawing/2014/main" id="{DB3671BC-E8CF-450D-8315-9F8D64E02F11}"/>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3077" name="Picture 1" descr="Image result for laptop and man confused cartoon">
            <a:extLst>
              <a:ext uri="{FF2B5EF4-FFF2-40B4-BE49-F238E27FC236}">
                <a16:creationId xmlns:a16="http://schemas.microsoft.com/office/drawing/2014/main" id="{3A7059AF-7ED2-49EE-8450-5347EC9CF1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41" r="18932"/>
          <a:stretch/>
        </p:blipFill>
        <p:spPr bwMode="auto">
          <a:xfrm>
            <a:off x="6450418" y="372239"/>
            <a:ext cx="1970567" cy="313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4073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t>Ansible vs Other CM tools</a:t>
            </a:r>
            <a:endParaRPr lang="en-US" dirty="0"/>
          </a:p>
        </p:txBody>
      </p:sp>
      <p:sp>
        <p:nvSpPr>
          <p:cNvPr id="12" name="Footer Placeholder 5">
            <a:extLst>
              <a:ext uri="{FF2B5EF4-FFF2-40B4-BE49-F238E27FC236}">
                <a16:creationId xmlns:a16="http://schemas.microsoft.com/office/drawing/2014/main" id="{526CD035-D6F9-4C57-A5CC-1A15FEE6CAF7}"/>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2" name="Picture 1">
            <a:extLst>
              <a:ext uri="{FF2B5EF4-FFF2-40B4-BE49-F238E27FC236}">
                <a16:creationId xmlns:a16="http://schemas.microsoft.com/office/drawing/2014/main" id="{0DF7EC6E-BBC0-4E36-A660-81A7155AEC4B}"/>
              </a:ext>
            </a:extLst>
          </p:cNvPr>
          <p:cNvPicPr>
            <a:picLocks noChangeAspect="1"/>
          </p:cNvPicPr>
          <p:nvPr/>
        </p:nvPicPr>
        <p:blipFill rotWithShape="1">
          <a:blip r:embed="rId3"/>
          <a:srcRect l="505" t="2915" r="-1"/>
          <a:stretch/>
        </p:blipFill>
        <p:spPr>
          <a:xfrm>
            <a:off x="574158" y="1226288"/>
            <a:ext cx="8036442" cy="2774212"/>
          </a:xfrm>
          <a:prstGeom prst="rect">
            <a:avLst/>
          </a:prstGeom>
        </p:spPr>
      </p:pic>
    </p:spTree>
    <p:extLst>
      <p:ext uri="{BB962C8B-B14F-4D97-AF65-F5344CB8AC3E}">
        <p14:creationId xmlns:p14="http://schemas.microsoft.com/office/powerpoint/2010/main" val="7904382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Ansible- Use Cases</a:t>
            </a:r>
            <a:endParaRPr lang="en-US" dirty="0"/>
          </a:p>
        </p:txBody>
      </p:sp>
      <p:pic>
        <p:nvPicPr>
          <p:cNvPr id="4" name="Picture 3">
            <a:extLst>
              <a:ext uri="{FF2B5EF4-FFF2-40B4-BE49-F238E27FC236}">
                <a16:creationId xmlns:a16="http://schemas.microsoft.com/office/drawing/2014/main" id="{6CD22C51-9AF1-48C4-99B4-A542FDF8F477}"/>
              </a:ext>
            </a:extLst>
          </p:cNvPr>
          <p:cNvPicPr>
            <a:picLocks noChangeAspect="1"/>
          </p:cNvPicPr>
          <p:nvPr/>
        </p:nvPicPr>
        <p:blipFill>
          <a:blip r:embed="rId3"/>
          <a:stretch>
            <a:fillRect/>
          </a:stretch>
        </p:blipFill>
        <p:spPr>
          <a:xfrm>
            <a:off x="1198456" y="463849"/>
            <a:ext cx="5606381" cy="4470722"/>
          </a:xfrm>
          <a:prstGeom prst="rect">
            <a:avLst/>
          </a:prstGeom>
        </p:spPr>
      </p:pic>
    </p:spTree>
    <p:extLst>
      <p:ext uri="{BB962C8B-B14F-4D97-AF65-F5344CB8AC3E}">
        <p14:creationId xmlns:p14="http://schemas.microsoft.com/office/powerpoint/2010/main" val="35344662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solidFill>
                  <a:srgbClr val="009999"/>
                </a:solidFill>
              </a:rPr>
              <a:t>Ansible- Use Cases</a:t>
            </a:r>
            <a:endParaRPr lang="en-US" dirty="0"/>
          </a:p>
        </p:txBody>
      </p:sp>
      <p:sp>
        <p:nvSpPr>
          <p:cNvPr id="5" name="Rectangle 3">
            <a:extLst>
              <a:ext uri="{FF2B5EF4-FFF2-40B4-BE49-F238E27FC236}">
                <a16:creationId xmlns:a16="http://schemas.microsoft.com/office/drawing/2014/main" id="{8205CC9C-5D48-462A-AAE6-131D77B7509B}"/>
              </a:ext>
            </a:extLst>
          </p:cNvPr>
          <p:cNvSpPr txBox="1">
            <a:spLocks noChangeArrowheads="1"/>
          </p:cNvSpPr>
          <p:nvPr/>
        </p:nvSpPr>
        <p:spPr>
          <a:xfrm>
            <a:off x="138438" y="544695"/>
            <a:ext cx="8693674" cy="4198755"/>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defRPr/>
            </a:pPr>
            <a:r>
              <a:rPr lang="en-US" altLang="en-US" b="1" dirty="0">
                <a:solidFill>
                  <a:srgbClr val="007EAF"/>
                </a:solidFill>
              </a:rPr>
              <a:t>Provisioning</a:t>
            </a:r>
            <a:br>
              <a:rPr lang="en-US" altLang="en-US" dirty="0">
                <a:solidFill>
                  <a:srgbClr val="007EAF"/>
                </a:solidFill>
              </a:rPr>
            </a:br>
            <a:r>
              <a:rPr lang="en-US" altLang="en-US" dirty="0">
                <a:solidFill>
                  <a:srgbClr val="007EAF"/>
                </a:solidFill>
              </a:rPr>
              <a:t>Example: install apache on a server</a:t>
            </a:r>
          </a:p>
          <a:p>
            <a:pPr marL="171450" indent="-171450" algn="l">
              <a:lnSpc>
                <a:spcPct val="150000"/>
              </a:lnSpc>
              <a:buFont typeface="Arial" panose="020B0604020202020204" pitchFamily="34" charset="0"/>
              <a:buChar char="•"/>
              <a:defRPr/>
            </a:pPr>
            <a:r>
              <a:rPr lang="en-US" altLang="en-US" b="1" dirty="0">
                <a:solidFill>
                  <a:srgbClr val="007EAF"/>
                </a:solidFill>
              </a:rPr>
              <a:t>Configuration Management</a:t>
            </a:r>
            <a:br>
              <a:rPr lang="en-US" altLang="en-US" dirty="0">
                <a:solidFill>
                  <a:srgbClr val="007EAF"/>
                </a:solidFill>
              </a:rPr>
            </a:br>
            <a:r>
              <a:rPr lang="en-US" altLang="en-US" dirty="0">
                <a:solidFill>
                  <a:srgbClr val="007EAF"/>
                </a:solidFill>
              </a:rPr>
              <a:t>Example: Changing properties files in a server</a:t>
            </a:r>
          </a:p>
          <a:p>
            <a:pPr marL="171450" indent="-171450" algn="l">
              <a:lnSpc>
                <a:spcPct val="150000"/>
              </a:lnSpc>
              <a:buFont typeface="Arial" panose="020B0604020202020204" pitchFamily="34" charset="0"/>
              <a:buChar char="•"/>
              <a:defRPr/>
            </a:pPr>
            <a:r>
              <a:rPr lang="en-US" altLang="en-US" b="1" dirty="0">
                <a:solidFill>
                  <a:srgbClr val="007EAF"/>
                </a:solidFill>
              </a:rPr>
              <a:t>Orchestration</a:t>
            </a:r>
          </a:p>
          <a:p>
            <a:pPr algn="l">
              <a:lnSpc>
                <a:spcPct val="150000"/>
              </a:lnSpc>
              <a:defRPr/>
            </a:pPr>
            <a:r>
              <a:rPr lang="en-US" altLang="en-US" b="1" dirty="0">
                <a:solidFill>
                  <a:srgbClr val="007EAF"/>
                </a:solidFill>
              </a:rPr>
              <a:t>     </a:t>
            </a:r>
            <a:r>
              <a:rPr lang="en-US" altLang="en-US" dirty="0">
                <a:solidFill>
                  <a:srgbClr val="007EAF"/>
                </a:solidFill>
              </a:rPr>
              <a:t>Example: Provisioning, configuration management on multiple servers</a:t>
            </a:r>
            <a:endParaRPr lang="en-US" altLang="en-US" b="1" dirty="0">
              <a:solidFill>
                <a:srgbClr val="007EAF"/>
              </a:solidFill>
            </a:endParaRPr>
          </a:p>
          <a:p>
            <a:pPr marL="171450" indent="-171450" algn="l">
              <a:lnSpc>
                <a:spcPct val="150000"/>
              </a:lnSpc>
              <a:buFont typeface="Arial" panose="020B0604020202020204" pitchFamily="34" charset="0"/>
              <a:buChar char="•"/>
              <a:defRPr/>
            </a:pPr>
            <a:r>
              <a:rPr lang="en-US" altLang="en-US" b="1" dirty="0">
                <a:solidFill>
                  <a:srgbClr val="007EAF"/>
                </a:solidFill>
              </a:rPr>
              <a:t>App Deployment</a:t>
            </a:r>
          </a:p>
          <a:p>
            <a:pPr algn="l">
              <a:lnSpc>
                <a:spcPct val="150000"/>
              </a:lnSpc>
              <a:defRPr/>
            </a:pPr>
            <a:r>
              <a:rPr lang="en-US" altLang="en-US" dirty="0">
                <a:solidFill>
                  <a:srgbClr val="007EAF"/>
                </a:solidFill>
              </a:rPr>
              <a:t>     Example: Installing end-to-end application</a:t>
            </a:r>
          </a:p>
          <a:p>
            <a:pPr marL="171450" indent="-171450" algn="l">
              <a:lnSpc>
                <a:spcPct val="150000"/>
              </a:lnSpc>
              <a:buFont typeface="Arial" panose="020B0604020202020204" pitchFamily="34" charset="0"/>
              <a:buChar char="•"/>
              <a:defRPr/>
            </a:pPr>
            <a:r>
              <a:rPr lang="en-US" altLang="en-US" b="1" dirty="0">
                <a:solidFill>
                  <a:srgbClr val="007EAF"/>
                </a:solidFill>
              </a:rPr>
              <a:t>Security</a:t>
            </a:r>
          </a:p>
          <a:p>
            <a:pPr algn="l">
              <a:lnSpc>
                <a:spcPct val="150000"/>
              </a:lnSpc>
              <a:defRPr/>
            </a:pPr>
            <a:r>
              <a:rPr lang="en-US" altLang="en-US" b="1" dirty="0">
                <a:solidFill>
                  <a:srgbClr val="007EAF"/>
                </a:solidFill>
              </a:rPr>
              <a:t>     </a:t>
            </a:r>
            <a:r>
              <a:rPr lang="en-US" altLang="en-US" dirty="0">
                <a:solidFill>
                  <a:srgbClr val="007EAF"/>
                </a:solidFill>
              </a:rPr>
              <a:t>Example: Role based access control (e.g. admin and test users) provided by Ansible Tower</a:t>
            </a:r>
            <a:endParaRPr lang="en-US" altLang="en-US" b="1" dirty="0">
              <a:solidFill>
                <a:srgbClr val="007EAF"/>
              </a:solidFill>
            </a:endParaRPr>
          </a:p>
          <a:p>
            <a:pPr marL="171450" indent="-171450" algn="l">
              <a:lnSpc>
                <a:spcPct val="150000"/>
              </a:lnSpc>
              <a:buFont typeface="Arial" panose="020B0604020202020204" pitchFamily="34" charset="0"/>
              <a:buChar char="•"/>
              <a:defRPr/>
            </a:pPr>
            <a:r>
              <a:rPr lang="en-US" altLang="en-US" b="1" dirty="0">
                <a:solidFill>
                  <a:srgbClr val="007EAF"/>
                </a:solidFill>
              </a:rPr>
              <a:t>Continuous Delivery</a:t>
            </a:r>
          </a:p>
          <a:p>
            <a:pPr algn="l">
              <a:lnSpc>
                <a:spcPct val="150000"/>
              </a:lnSpc>
              <a:defRPr/>
            </a:pPr>
            <a:r>
              <a:rPr lang="en-US" altLang="en-US" dirty="0">
                <a:solidFill>
                  <a:srgbClr val="007EAF"/>
                </a:solidFill>
              </a:rPr>
              <a:t>     Example: Integration with Jenkins pipeline</a:t>
            </a:r>
          </a:p>
          <a:p>
            <a:pPr marL="171450" indent="-171450" algn="l">
              <a:lnSpc>
                <a:spcPct val="150000"/>
              </a:lnSpc>
              <a:buFont typeface="Arial" panose="020B0604020202020204" pitchFamily="34" charset="0"/>
              <a:buChar char="•"/>
              <a:defRPr/>
            </a:pPr>
            <a:r>
              <a:rPr lang="en-US" altLang="en-US" b="1" dirty="0">
                <a:solidFill>
                  <a:srgbClr val="007EAF"/>
                </a:solidFill>
              </a:rPr>
              <a:t>Ad hoc commands</a:t>
            </a:r>
          </a:p>
          <a:p>
            <a:pPr algn="l">
              <a:lnSpc>
                <a:spcPct val="150000"/>
              </a:lnSpc>
              <a:defRPr/>
            </a:pPr>
            <a:r>
              <a:rPr lang="en-US" altLang="en-US" dirty="0">
                <a:solidFill>
                  <a:srgbClr val="007EAF"/>
                </a:solidFill>
              </a:rPr>
              <a:t>     Command blaster: Easy to write, user can run commands across multiple hosts.</a:t>
            </a:r>
          </a:p>
          <a:p>
            <a:pPr marL="171450" indent="-171450" algn="l">
              <a:lnSpc>
                <a:spcPct val="150000"/>
              </a:lnSpc>
              <a:buFont typeface="Arial" panose="020B0604020202020204" pitchFamily="34" charset="0"/>
              <a:buChar char="•"/>
              <a:defRPr/>
            </a:pPr>
            <a:r>
              <a:rPr lang="en-US" altLang="en-US" b="1" dirty="0">
                <a:solidFill>
                  <a:srgbClr val="007EAF"/>
                </a:solidFill>
              </a:rPr>
              <a:t>Service license agreements</a:t>
            </a:r>
            <a:r>
              <a:rPr lang="en-US" altLang="en-US" dirty="0">
                <a:solidFill>
                  <a:srgbClr val="007EAF"/>
                </a:solidFill>
              </a:rPr>
              <a:t>: Mistakes cost time and money. Ansible eliminate errors that can crop up in detailed software contracts.</a:t>
            </a:r>
          </a:p>
          <a:p>
            <a:pPr algn="l">
              <a:lnSpc>
                <a:spcPct val="150000"/>
              </a:lnSpc>
              <a:defRPr/>
            </a:pPr>
            <a:r>
              <a:rPr lang="en-US" altLang="en-US" dirty="0">
                <a:solidFill>
                  <a:srgbClr val="007EAF"/>
                </a:solidFill>
              </a:rPr>
              <a:t>     Example: Down time multiple production sites can be reduced exponentially</a:t>
            </a:r>
          </a:p>
        </p:txBody>
      </p:sp>
      <p:pic>
        <p:nvPicPr>
          <p:cNvPr id="4098" name="Picture 2" descr="Image result for use cases cartoons">
            <a:extLst>
              <a:ext uri="{FF2B5EF4-FFF2-40B4-BE49-F238E27FC236}">
                <a16:creationId xmlns:a16="http://schemas.microsoft.com/office/drawing/2014/main" id="{9EA327E7-E01A-4192-AFBD-D0469CC844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31" r="18292"/>
          <a:stretch/>
        </p:blipFill>
        <p:spPr bwMode="auto">
          <a:xfrm>
            <a:off x="6046053" y="318668"/>
            <a:ext cx="2959509" cy="239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0107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138438" y="152225"/>
            <a:ext cx="8426450" cy="332887"/>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altLang="en-US" dirty="0"/>
              <a:t>Ansible Architecture </a:t>
            </a:r>
            <a:r>
              <a:rPr lang="en-US" altLang="en-US" sz="1600" dirty="0">
                <a:solidFill>
                  <a:schemeClr val="tx1"/>
                </a:solidFill>
                <a:latin typeface="Arial" panose="020B0604020202020204" pitchFamily="34" charset="0"/>
                <a:ea typeface="Arial Unicode MS" pitchFamily="34" charset="-128"/>
                <a:cs typeface="Arial" panose="020B0604020202020204" pitchFamily="34" charset="0"/>
              </a:rPr>
              <a:t>- </a:t>
            </a:r>
            <a:r>
              <a:rPr lang="en-US" altLang="en-US" dirty="0"/>
              <a:t>How Ansible Works?</a:t>
            </a:r>
            <a:endParaRPr lang="en-US" dirty="0"/>
          </a:p>
        </p:txBody>
      </p:sp>
      <p:sp>
        <p:nvSpPr>
          <p:cNvPr id="5" name="Rectangle 10">
            <a:extLst>
              <a:ext uri="{FF2B5EF4-FFF2-40B4-BE49-F238E27FC236}">
                <a16:creationId xmlns:a16="http://schemas.microsoft.com/office/drawing/2014/main" id="{A245E49B-12C4-44B6-98C0-413750345AB9}"/>
              </a:ext>
            </a:extLst>
          </p:cNvPr>
          <p:cNvSpPr txBox="1">
            <a:spLocks noChangeArrowheads="1"/>
          </p:cNvSpPr>
          <p:nvPr/>
        </p:nvSpPr>
        <p:spPr>
          <a:xfrm>
            <a:off x="5724591" y="1027688"/>
            <a:ext cx="3419409" cy="30749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defRPr/>
            </a:pPr>
            <a:r>
              <a:rPr lang="en-US" altLang="en-US" dirty="0">
                <a:solidFill>
                  <a:srgbClr val="007EAF"/>
                </a:solidFill>
              </a:rPr>
              <a:t>User writes playbooks (YAML) or Ad hoc commands</a:t>
            </a:r>
          </a:p>
          <a:p>
            <a:pPr marL="171450" indent="-171450" algn="l">
              <a:lnSpc>
                <a:spcPct val="150000"/>
              </a:lnSpc>
              <a:buFont typeface="Arial" panose="020B0604020202020204" pitchFamily="34" charset="0"/>
              <a:buChar char="•"/>
              <a:defRPr/>
            </a:pPr>
            <a:r>
              <a:rPr lang="en-US" altLang="en-US" dirty="0">
                <a:solidFill>
                  <a:srgbClr val="007EAF"/>
                </a:solidFill>
              </a:rPr>
              <a:t>Ansible read these playbooks or ad hoc commands and extract the related modules to perform these tasks</a:t>
            </a:r>
          </a:p>
          <a:p>
            <a:pPr marL="171450" indent="-171450" algn="l">
              <a:lnSpc>
                <a:spcPct val="150000"/>
              </a:lnSpc>
              <a:buFont typeface="Arial" panose="020B0604020202020204" pitchFamily="34" charset="0"/>
              <a:buChar char="•"/>
              <a:defRPr/>
            </a:pPr>
            <a:r>
              <a:rPr lang="en-US" altLang="en-US" dirty="0">
                <a:solidFill>
                  <a:srgbClr val="007EAF"/>
                </a:solidFill>
              </a:rPr>
              <a:t>Reads hosts/nodes from inventory file and push commands in form of “Ansible Modules” to these hosts</a:t>
            </a:r>
          </a:p>
          <a:p>
            <a:pPr marL="171450" indent="-171450" algn="l">
              <a:lnSpc>
                <a:spcPct val="150000"/>
              </a:lnSpc>
              <a:buFont typeface="Arial" panose="020B0604020202020204" pitchFamily="34" charset="0"/>
              <a:buChar char="•"/>
              <a:defRPr/>
            </a:pPr>
            <a:r>
              <a:rPr lang="en-US" altLang="en-US" dirty="0">
                <a:solidFill>
                  <a:srgbClr val="007EAF"/>
                </a:solidFill>
              </a:rPr>
              <a:t>Executes these modules (over SSH by default)</a:t>
            </a:r>
          </a:p>
        </p:txBody>
      </p:sp>
      <p:sp>
        <p:nvSpPr>
          <p:cNvPr id="6" name="Footer Placeholder 5">
            <a:extLst>
              <a:ext uri="{FF2B5EF4-FFF2-40B4-BE49-F238E27FC236}">
                <a16:creationId xmlns:a16="http://schemas.microsoft.com/office/drawing/2014/main" id="{222176C4-058C-449F-B311-9FB16E4DCE90}"/>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pic>
        <p:nvPicPr>
          <p:cNvPr id="11" name="Picture 2" descr="D:\Users\vjungare\Desktop\ansible-works.png">
            <a:extLst>
              <a:ext uri="{FF2B5EF4-FFF2-40B4-BE49-F238E27FC236}">
                <a16:creationId xmlns:a16="http://schemas.microsoft.com/office/drawing/2014/main" id="{909B5500-53E2-497B-A8F7-20CCF7B48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8438" y="1123376"/>
            <a:ext cx="5202664" cy="28484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7085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a:extLst>
              <a:ext uri="{FF2B5EF4-FFF2-40B4-BE49-F238E27FC236}">
                <a16:creationId xmlns:a16="http://schemas.microsoft.com/office/drawing/2014/main" id="{9A941416-139D-49BF-A7EB-E692B765F271}"/>
              </a:ext>
            </a:extLst>
          </p:cNvPr>
          <p:cNvSpPr txBox="1">
            <a:spLocks/>
          </p:cNvSpPr>
          <p:nvPr/>
        </p:nvSpPr>
        <p:spPr>
          <a:xfrm>
            <a:off x="304800" y="4610100"/>
            <a:ext cx="3533775" cy="266700"/>
          </a:xfrm>
          <a:prstGeom prst="rect">
            <a:avLst/>
          </a:prstGeom>
          <a:noFill/>
        </p:spPr>
        <p:txBody>
          <a:bodyPr/>
          <a:lstStyle>
            <a:defPPr>
              <a:defRPr lang="fr-FR"/>
            </a:defPPr>
            <a:lvl1pPr marL="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1pPr>
            <a:lvl2pPr marL="742950" indent="-28575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2pPr>
            <a:lvl3pPr marL="11430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3pPr>
            <a:lvl4pPr marL="16002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4pPr>
            <a:lvl5pPr marL="2057400" indent="-228600" algn="l" defTabSz="914400" rtl="0" eaLnBrk="1" latinLnBrk="0" hangingPunct="1">
              <a:lnSpc>
                <a:spcPct val="90000"/>
              </a:lnSpc>
              <a:spcBef>
                <a:spcPct val="20000"/>
              </a:spcBef>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5pPr>
            <a:lvl6pPr marL="25146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6pPr>
            <a:lvl7pPr marL="29718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7pPr>
            <a:lvl8pPr marL="34290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8pPr>
            <a:lvl9pPr marL="3886200" indent="-228600" algn="l" defTabSz="914400" rtl="0" eaLnBrk="0" fontAlgn="base" latinLnBrk="0" hangingPunct="0">
              <a:lnSpc>
                <a:spcPct val="90000"/>
              </a:lnSpc>
              <a:spcBef>
                <a:spcPct val="20000"/>
              </a:spcBef>
              <a:spcAft>
                <a:spcPct val="0"/>
              </a:spcAft>
              <a:buSzPct val="85000"/>
              <a:buFont typeface="Times" panose="02020603050405020304" pitchFamily="18" charset="0"/>
              <a:buChar char="•"/>
              <a:defRPr sz="2000" kern="1200">
                <a:solidFill>
                  <a:srgbClr val="7E7E7E"/>
                </a:solidFill>
                <a:latin typeface="Arial" panose="020B0604020202020204" pitchFamily="34" charset="0"/>
                <a:ea typeface="ヒラギノ角ゴ Pro W3" pitchFamily="1" charset="-128"/>
                <a:cs typeface="+mn-cs"/>
              </a:defRPr>
            </a:lvl9pPr>
          </a:lstStyle>
          <a:p>
            <a:pPr>
              <a:lnSpc>
                <a:spcPct val="100000"/>
              </a:lnSpc>
              <a:spcBef>
                <a:spcPct val="0"/>
              </a:spcBef>
              <a:buSzTx/>
              <a:buFontTx/>
              <a:buNone/>
            </a:pPr>
            <a:r>
              <a:rPr lang="en-US" altLang="en-US" sz="800" dirty="0">
                <a:solidFill>
                  <a:schemeClr val="bg1">
                    <a:lumMod val="65000"/>
                  </a:schemeClr>
                </a:solidFill>
              </a:rPr>
              <a:t>Copyright @ Altran Technologies India Pvt. Ltd 2019.  All rights reserved.</a:t>
            </a:r>
          </a:p>
        </p:txBody>
      </p:sp>
      <p:sp>
        <p:nvSpPr>
          <p:cNvPr id="9" name="Title 1">
            <a:extLst>
              <a:ext uri="{FF2B5EF4-FFF2-40B4-BE49-F238E27FC236}">
                <a16:creationId xmlns:a16="http://schemas.microsoft.com/office/drawing/2014/main" id="{98F5DFFF-7468-4D0D-95F9-730B7FD0A52B}"/>
              </a:ext>
            </a:extLst>
          </p:cNvPr>
          <p:cNvSpPr txBox="1">
            <a:spLocks/>
          </p:cNvSpPr>
          <p:nvPr/>
        </p:nvSpPr>
        <p:spPr>
          <a:xfrm>
            <a:off x="304800" y="1453229"/>
            <a:ext cx="2405599" cy="21264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pPr algn="ctr"/>
            <a:r>
              <a:rPr lang="en-US" b="0" dirty="0">
                <a:solidFill>
                  <a:srgbClr val="FFFFFF"/>
                </a:solidFill>
                <a:latin typeface="Calibri Light" panose="020F0302020204030204"/>
              </a:rPr>
              <a:t>Ansible Architecture (Simplified)</a:t>
            </a:r>
            <a:endParaRPr lang="en-US" dirty="0">
              <a:solidFill>
                <a:srgbClr val="FFFFFF"/>
              </a:solidFill>
            </a:endParaRPr>
          </a:p>
        </p:txBody>
      </p:sp>
      <p:pic>
        <p:nvPicPr>
          <p:cNvPr id="12" name="Picture 11">
            <a:extLst>
              <a:ext uri="{FF2B5EF4-FFF2-40B4-BE49-F238E27FC236}">
                <a16:creationId xmlns:a16="http://schemas.microsoft.com/office/drawing/2014/main" id="{C9C1FA19-BE71-4F32-8EF7-8E5DBAC0BD35}"/>
              </a:ext>
            </a:extLst>
          </p:cNvPr>
          <p:cNvPicPr>
            <a:picLocks noChangeAspect="1"/>
          </p:cNvPicPr>
          <p:nvPr/>
        </p:nvPicPr>
        <p:blipFill>
          <a:blip r:embed="rId3"/>
          <a:stretch>
            <a:fillRect/>
          </a:stretch>
        </p:blipFill>
        <p:spPr>
          <a:xfrm>
            <a:off x="3491346" y="142702"/>
            <a:ext cx="5044012" cy="4179916"/>
          </a:xfrm>
          <a:prstGeom prst="rect">
            <a:avLst/>
          </a:prstGeom>
        </p:spPr>
      </p:pic>
      <p:pic>
        <p:nvPicPr>
          <p:cNvPr id="2" name="Picture 1">
            <a:extLst>
              <a:ext uri="{FF2B5EF4-FFF2-40B4-BE49-F238E27FC236}">
                <a16:creationId xmlns:a16="http://schemas.microsoft.com/office/drawing/2014/main" id="{2C026E2E-5D05-49E7-AEDF-31371EA3B1FA}"/>
              </a:ext>
            </a:extLst>
          </p:cNvPr>
          <p:cNvPicPr>
            <a:picLocks noChangeAspect="1"/>
          </p:cNvPicPr>
          <p:nvPr/>
        </p:nvPicPr>
        <p:blipFill>
          <a:blip r:embed="rId4"/>
          <a:stretch>
            <a:fillRect/>
          </a:stretch>
        </p:blipFill>
        <p:spPr>
          <a:xfrm>
            <a:off x="3595474" y="1257490"/>
            <a:ext cx="1304657" cy="384081"/>
          </a:xfrm>
          <a:prstGeom prst="rect">
            <a:avLst/>
          </a:prstGeom>
        </p:spPr>
      </p:pic>
    </p:spTree>
    <p:extLst>
      <p:ext uri="{BB962C8B-B14F-4D97-AF65-F5344CB8AC3E}">
        <p14:creationId xmlns:p14="http://schemas.microsoft.com/office/powerpoint/2010/main" val="3553959615"/>
      </p:ext>
    </p:extLst>
  </p:cSld>
  <p:clrMapOvr>
    <a:masterClrMapping/>
  </p:clrMapOvr>
  <p:transition spd="med"/>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83311DE4F21D43A67138E9AD153A3F" ma:contentTypeVersion="0" ma:contentTypeDescription="Create a new document." ma:contentTypeScope="" ma:versionID="510c58f06ea6100d25e687ad34f49be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A6A28E-77EB-4B8A-A54C-3A1868F520F7}">
  <ds:schemaRefs>
    <ds:schemaRef ds:uri="http://purl.org/dc/dcmitype/"/>
    <ds:schemaRef ds:uri="http://purl.org/dc/elements/1.1/"/>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A0066391-7505-4343-AE60-239123D90BF5}">
  <ds:schemaRefs>
    <ds:schemaRef ds:uri="http://schemas.microsoft.com/sharepoint/v3/contenttype/forms"/>
  </ds:schemaRefs>
</ds:datastoreItem>
</file>

<file path=customXml/itemProps3.xml><?xml version="1.0" encoding="utf-8"?>
<ds:datastoreItem xmlns:ds="http://schemas.openxmlformats.org/officeDocument/2006/customXml" ds:itemID="{1F33D195-A6AF-42C4-91A5-9A82F37A4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Altran_PPT_16-9_v2</Template>
  <TotalTime>24442</TotalTime>
  <Words>1223</Words>
  <Application>Microsoft Office PowerPoint</Application>
  <PresentationFormat>On-screen Show (16:9)</PresentationFormat>
  <Paragraphs>158</Paragraphs>
  <Slides>24</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Arial Black</vt:lpstr>
      <vt:lpstr>Arial Unicode MS</vt:lpstr>
      <vt:lpstr>Bradley Hand ITC</vt:lpstr>
      <vt:lpstr>Calibri</vt:lpstr>
      <vt:lpstr>Calibri Light</vt:lpstr>
      <vt:lpstr>Georgia</vt:lpstr>
      <vt:lpstr>Quarto Bold</vt:lpstr>
      <vt:lpstr>Wingdings</vt:lpstr>
      <vt:lpstr>ヒラギノ角ゴ Pro W3</vt:lpstr>
      <vt:lpstr>Altran</vt:lpstr>
      <vt:lpstr>1_Altran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Altran</Manager>
  <Company>Altran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Altran Group Presentation</dc:title>
  <dc:subject>Altran</dc:subject>
  <dc:creator>Harleen Kaur</dc:creator>
  <cp:lastModifiedBy>Harleen Kaur</cp:lastModifiedBy>
  <cp:revision>789</cp:revision>
  <cp:lastPrinted>2017-07-19T08:14:51Z</cp:lastPrinted>
  <dcterms:created xsi:type="dcterms:W3CDTF">2017-06-02T08:25:59Z</dcterms:created>
  <dcterms:modified xsi:type="dcterms:W3CDTF">2020-01-13T05:19:15Z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0x010100A883311DE4F21D43A67138E9AD153A3F</vt:lpwstr>
  </property>
</Properties>
</file>