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6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3" r:id="rId17"/>
    <p:sldId id="271" r:id="rId18"/>
    <p:sldId id="272" r:id="rId19"/>
    <p:sldId id="275" r:id="rId20"/>
    <p:sldId id="274" r:id="rId21"/>
    <p:sldId id="276" r:id="rId22"/>
    <p:sldId id="278" r:id="rId23"/>
    <p:sldId id="282" r:id="rId24"/>
    <p:sldId id="277" r:id="rId25"/>
    <p:sldId id="281" r:id="rId26"/>
    <p:sldId id="279" r:id="rId27"/>
    <p:sldId id="283" r:id="rId28"/>
    <p:sldId id="280" r:id="rId29"/>
    <p:sldId id="284" r:id="rId30"/>
    <p:sldId id="285" r:id="rId31"/>
    <p:sldId id="286" r:id="rId32"/>
    <p:sldId id="287" r:id="rId33"/>
    <p:sldId id="288" r:id="rId34"/>
    <p:sldId id="293" r:id="rId35"/>
    <p:sldId id="294" r:id="rId36"/>
    <p:sldId id="298" r:id="rId37"/>
    <p:sldId id="300" r:id="rId38"/>
    <p:sldId id="301" r:id="rId39"/>
    <p:sldId id="295" r:id="rId40"/>
    <p:sldId id="296" r:id="rId41"/>
    <p:sldId id="297" r:id="rId42"/>
    <p:sldId id="305" r:id="rId43"/>
    <p:sldId id="308" r:id="rId44"/>
    <p:sldId id="309" r:id="rId45"/>
    <p:sldId id="310" r:id="rId46"/>
    <p:sldId id="306" r:id="rId47"/>
    <p:sldId id="313" r:id="rId48"/>
    <p:sldId id="314" r:id="rId49"/>
    <p:sldId id="315" r:id="rId50"/>
    <p:sldId id="316" r:id="rId51"/>
    <p:sldId id="317" r:id="rId52"/>
    <p:sldId id="311" r:id="rId53"/>
    <p:sldId id="312" r:id="rId54"/>
    <p:sldId id="319" r:id="rId55"/>
    <p:sldId id="324" r:id="rId56"/>
    <p:sldId id="325" r:id="rId57"/>
    <p:sldId id="321" r:id="rId58"/>
    <p:sldId id="322" r:id="rId59"/>
    <p:sldId id="323" r:id="rId60"/>
    <p:sldId id="318" r:id="rId61"/>
    <p:sldId id="326" r:id="rId62"/>
    <p:sldId id="327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9E0AC-3D4F-4374-89F6-BCB92F73B24F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07750-C61D-404F-AED1-B96191F0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1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07750-C61D-404F-AED1-B96191F024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2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29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7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7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1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44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9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2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0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2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2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gif"/><Relationship Id="rId13" Type="http://schemas.openxmlformats.org/officeDocument/2006/relationships/image" Target="../media/image28.gif"/><Relationship Id="rId18" Type="http://schemas.openxmlformats.org/officeDocument/2006/relationships/image" Target="../media/image33.gif"/><Relationship Id="rId3" Type="http://schemas.openxmlformats.org/officeDocument/2006/relationships/image" Target="../media/image18.gif"/><Relationship Id="rId21" Type="http://schemas.openxmlformats.org/officeDocument/2006/relationships/image" Target="../media/image36.gif"/><Relationship Id="rId7" Type="http://schemas.openxmlformats.org/officeDocument/2006/relationships/image" Target="../media/image22.gif"/><Relationship Id="rId12" Type="http://schemas.openxmlformats.org/officeDocument/2006/relationships/image" Target="../media/image27.gif"/><Relationship Id="rId17" Type="http://schemas.openxmlformats.org/officeDocument/2006/relationships/image" Target="../media/image32.gif"/><Relationship Id="rId25" Type="http://schemas.openxmlformats.org/officeDocument/2006/relationships/image" Target="../media/image40.gif"/><Relationship Id="rId2" Type="http://schemas.openxmlformats.org/officeDocument/2006/relationships/image" Target="../media/image17.gif"/><Relationship Id="rId16" Type="http://schemas.openxmlformats.org/officeDocument/2006/relationships/image" Target="../media/image31.gif"/><Relationship Id="rId20" Type="http://schemas.openxmlformats.org/officeDocument/2006/relationships/image" Target="../media/image3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11" Type="http://schemas.openxmlformats.org/officeDocument/2006/relationships/image" Target="../media/image26.gif"/><Relationship Id="rId24" Type="http://schemas.openxmlformats.org/officeDocument/2006/relationships/image" Target="../media/image39.gif"/><Relationship Id="rId5" Type="http://schemas.openxmlformats.org/officeDocument/2006/relationships/image" Target="../media/image20.gif"/><Relationship Id="rId15" Type="http://schemas.openxmlformats.org/officeDocument/2006/relationships/image" Target="../media/image30.gif"/><Relationship Id="rId23" Type="http://schemas.openxmlformats.org/officeDocument/2006/relationships/image" Target="../media/image38.gif"/><Relationship Id="rId10" Type="http://schemas.openxmlformats.org/officeDocument/2006/relationships/image" Target="../media/image25.gif"/><Relationship Id="rId19" Type="http://schemas.openxmlformats.org/officeDocument/2006/relationships/image" Target="../media/image34.gif"/><Relationship Id="rId4" Type="http://schemas.openxmlformats.org/officeDocument/2006/relationships/image" Target="../media/image19.gif"/><Relationship Id="rId9" Type="http://schemas.openxmlformats.org/officeDocument/2006/relationships/image" Target="../media/image24.gif"/><Relationship Id="rId14" Type="http://schemas.openxmlformats.org/officeDocument/2006/relationships/image" Target="../media/image29.gif"/><Relationship Id="rId22" Type="http://schemas.openxmlformats.org/officeDocument/2006/relationships/image" Target="../media/image37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830019"/>
            <a:ext cx="8361229" cy="2098226"/>
          </a:xfrm>
        </p:spPr>
        <p:txBody>
          <a:bodyPr/>
          <a:lstStyle/>
          <a:p>
            <a:r>
              <a:rPr lang="en-US" sz="4400" b="1" dirty="0"/>
              <a:t>PEMBELAJARAN HURUF DAN KALIMAT ARAB BERBASIS PENGENALAN CITRA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Ainatul Radhiah - 23215145</a:t>
            </a:r>
          </a:p>
        </p:txBody>
      </p:sp>
    </p:spTree>
    <p:extLst>
      <p:ext uri="{BB962C8B-B14F-4D97-AF65-F5344CB8AC3E}">
        <p14:creationId xmlns:p14="http://schemas.microsoft.com/office/powerpoint/2010/main" val="219952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Pemilihan</a:t>
            </a:r>
            <a:r>
              <a:rPr lang="en-US" sz="2400" dirty="0"/>
              <a:t> guide band di </a:t>
            </a:r>
            <a:r>
              <a:rPr lang="en-US" sz="2400" dirty="0" err="1"/>
              <a:t>dorong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. </a:t>
            </a:r>
            <a:r>
              <a:rPr lang="en-US" sz="2400" dirty="0" err="1"/>
              <a:t>Fitur</a:t>
            </a:r>
            <a:r>
              <a:rPr lang="en-US" sz="2400" dirty="0"/>
              <a:t> set {F1…F5}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masing</a:t>
            </a:r>
            <a:r>
              <a:rPr lang="en-US" sz="2400" dirty="0"/>
              <a:t> – </a:t>
            </a:r>
            <a:r>
              <a:rPr lang="en-US" sz="2400" dirty="0" err="1"/>
              <a:t>masing</a:t>
            </a:r>
            <a:r>
              <a:rPr lang="en-US" sz="2400" dirty="0"/>
              <a:t> guide band </a:t>
            </a:r>
            <a:r>
              <a:rPr lang="en-US" sz="2400" dirty="0" err="1"/>
              <a:t>diuji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.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memenuhi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dipilih</a:t>
            </a:r>
            <a:r>
              <a:rPr lang="en-US" sz="2400" dirty="0"/>
              <a:t>,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ditolak</a:t>
            </a:r>
            <a:r>
              <a:rPr lang="en-US" sz="2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1 : </a:t>
            </a:r>
            <a:r>
              <a:rPr lang="en-US" dirty="0" err="1"/>
              <a:t>dipilih</a:t>
            </a:r>
            <a:r>
              <a:rPr lang="en-US" dirty="0"/>
              <a:t> guide band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relative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F1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F4 = 1.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paper </a:t>
            </a:r>
            <a:r>
              <a:rPr lang="en-US" dirty="0" err="1"/>
              <a:t>huruf</a:t>
            </a:r>
            <a:r>
              <a:rPr lang="en-US" dirty="0"/>
              <a:t> “ha”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Rule 2 : </a:t>
            </a:r>
            <a:r>
              <a:rPr lang="en-US" dirty="0" err="1"/>
              <a:t>pilih</a:t>
            </a:r>
            <a:r>
              <a:rPr lang="en-US" dirty="0"/>
              <a:t> guide band </a:t>
            </a:r>
            <a:r>
              <a:rPr lang="en-US" dirty="0" err="1"/>
              <a:t>Jika</a:t>
            </a:r>
            <a:r>
              <a:rPr lang="en-US" dirty="0"/>
              <a:t> F2 &gt; Ls </a:t>
            </a:r>
            <a:r>
              <a:rPr lang="en-US" dirty="0" err="1"/>
              <a:t>dan</a:t>
            </a:r>
            <a:r>
              <a:rPr lang="en-US" dirty="0"/>
              <a:t> F4 = 1, F2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&gt; Ls (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baseline.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125" y="2743120"/>
            <a:ext cx="1609950" cy="1143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513" y="5055096"/>
            <a:ext cx="982292" cy="126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1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3 : Guide band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F2 &lt; = Ls </a:t>
            </a:r>
            <a:r>
              <a:rPr lang="en-US" dirty="0" err="1"/>
              <a:t>dan</a:t>
            </a:r>
            <a:r>
              <a:rPr lang="en-US" dirty="0"/>
              <a:t> F3  &gt; Ls’ </a:t>
            </a:r>
            <a:r>
              <a:rPr lang="en-US" dirty="0" err="1"/>
              <a:t>dan</a:t>
            </a:r>
            <a:r>
              <a:rPr lang="en-US" dirty="0"/>
              <a:t> guide band </a:t>
            </a:r>
            <a:r>
              <a:rPr lang="en-US" dirty="0" err="1"/>
              <a:t>bukan</a:t>
            </a:r>
            <a:r>
              <a:rPr lang="en-US" dirty="0"/>
              <a:t> yang </a:t>
            </a:r>
            <a:r>
              <a:rPr lang="en-US" dirty="0" err="1"/>
              <a:t>terakhir</a:t>
            </a:r>
            <a:endParaRPr lang="en-US" dirty="0"/>
          </a:p>
          <a:p>
            <a:r>
              <a:rPr lang="en-US" dirty="0"/>
              <a:t>Rule 4 : guide band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F1 &gt; = </a:t>
            </a:r>
            <a:r>
              <a:rPr lang="en-US" dirty="0" err="1"/>
              <a:t>Lm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F4 = 1</a:t>
            </a:r>
          </a:p>
        </p:txBody>
      </p:sp>
    </p:spTree>
    <p:extLst>
      <p:ext uri="{BB962C8B-B14F-4D97-AF65-F5344CB8AC3E}">
        <p14:creationId xmlns:p14="http://schemas.microsoft.com/office/powerpoint/2010/main" val="189044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Segmentasi</a:t>
            </a:r>
            <a:r>
              <a:rPr lang="en-US" sz="3600" dirty="0"/>
              <a:t> </a:t>
            </a:r>
            <a:r>
              <a:rPr lang="en-US" sz="3600" dirty="0" err="1"/>
              <a:t>Huruf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Algoritma</a:t>
            </a:r>
            <a:r>
              <a:rPr lang="en-US" sz="3600" dirty="0"/>
              <a:t> </a:t>
            </a:r>
            <a:r>
              <a:rPr lang="en-US" sz="3600" dirty="0" err="1"/>
              <a:t>Zidouri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0863" y="2114292"/>
            <a:ext cx="2819794" cy="1743318"/>
          </a:xfrm>
        </p:spPr>
      </p:pic>
      <p:sp>
        <p:nvSpPr>
          <p:cNvPr id="7" name="TextBox 6"/>
          <p:cNvSpPr txBox="1"/>
          <p:nvPr/>
        </p:nvSpPr>
        <p:spPr>
          <a:xfrm>
            <a:off x="2523792" y="4005942"/>
            <a:ext cx="711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100 </a:t>
            </a:r>
            <a:r>
              <a:rPr lang="en-US" dirty="0" err="1"/>
              <a:t>kalimat</a:t>
            </a:r>
            <a:r>
              <a:rPr lang="en-US" dirty="0"/>
              <a:t> Bahasa Arab,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89%</a:t>
            </a:r>
          </a:p>
        </p:txBody>
      </p:sp>
    </p:spTree>
    <p:extLst>
      <p:ext uri="{BB962C8B-B14F-4D97-AF65-F5344CB8AC3E}">
        <p14:creationId xmlns:p14="http://schemas.microsoft.com/office/powerpoint/2010/main" val="3388247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80" y="282893"/>
            <a:ext cx="10695709" cy="749116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Fitur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4" y="1334453"/>
            <a:ext cx="11474823" cy="52048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1. Sheen : </a:t>
            </a:r>
          </a:p>
          <a:p>
            <a:pPr marL="45720" indent="0">
              <a:buNone/>
            </a:pPr>
            <a:r>
              <a:rPr lang="en-US" dirty="0"/>
              <a:t>30005545543432111111111076777</a:t>
            </a:r>
          </a:p>
          <a:p>
            <a:pPr marL="45720" indent="0">
              <a:buNone/>
            </a:pPr>
            <a:r>
              <a:rPr lang="en-US" sz="1600" dirty="0"/>
              <a:t>4 </a:t>
            </a:r>
            <a:r>
              <a:rPr lang="en-US" sz="1600" dirty="0" err="1"/>
              <a:t>angka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Secondary </a:t>
            </a:r>
            <a:r>
              <a:rPr lang="en-US" sz="1600" dirty="0" err="1"/>
              <a:t>Objek</a:t>
            </a:r>
            <a:endParaRPr lang="en-US" sz="1600" dirty="0"/>
          </a:p>
          <a:p>
            <a:pPr marL="45720" indent="0">
              <a:buNone/>
            </a:pPr>
            <a:r>
              <a:rPr lang="en-US" dirty="0"/>
              <a:t>2. All : </a:t>
            </a:r>
          </a:p>
          <a:p>
            <a:pPr marL="45720" indent="0">
              <a:buNone/>
            </a:pPr>
            <a:r>
              <a:rPr lang="en-US" dirty="0"/>
              <a:t>000055445555555444334433323257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3. Ra : </a:t>
            </a:r>
          </a:p>
          <a:p>
            <a:pPr marL="45720" indent="0">
              <a:buNone/>
            </a:pPr>
            <a:r>
              <a:rPr lang="en-US" dirty="0"/>
              <a:t>00004545454543656565676767670707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4. Ba :</a:t>
            </a:r>
          </a:p>
          <a:p>
            <a:pPr marL="45720" indent="0">
              <a:buNone/>
            </a:pPr>
            <a:r>
              <a:rPr lang="en-US" dirty="0"/>
              <a:t>001054545555556777777777777777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7562" y="2200908"/>
            <a:ext cx="568036" cy="692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347" y="960102"/>
            <a:ext cx="609600" cy="850900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5323186" y="1493478"/>
            <a:ext cx="6498001" cy="936199"/>
            <a:chOff x="5323186" y="1493478"/>
            <a:chExt cx="6498001" cy="936199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8002684" y="1960493"/>
              <a:ext cx="1188852" cy="725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583127" y="1493478"/>
              <a:ext cx="0" cy="93619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294265" y="154959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98469" y="154266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260351" y="201624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598469" y="202140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9" name="Right Brace 28"/>
            <p:cNvSpPr/>
            <p:nvPr/>
          </p:nvSpPr>
          <p:spPr>
            <a:xfrm>
              <a:off x="9032081" y="1602393"/>
              <a:ext cx="484909" cy="716200"/>
            </a:xfrm>
            <a:prstGeom prst="rightBrace">
              <a:avLst>
                <a:gd name="adj1" fmla="val 0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626355" y="1595762"/>
              <a:ext cx="2194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/>
                <a:t>Posisi</a:t>
              </a:r>
              <a:r>
                <a:rPr lang="en-US" b="1" dirty="0"/>
                <a:t> </a:t>
              </a:r>
              <a:r>
                <a:rPr lang="en-US" b="1" dirty="0" err="1"/>
                <a:t>Hamzah</a:t>
              </a:r>
              <a:r>
                <a:rPr lang="en-US" b="1" dirty="0"/>
                <a:t> </a:t>
              </a:r>
            </a:p>
            <a:p>
              <a:pPr algn="ctr"/>
              <a:r>
                <a:rPr lang="en-US" b="1" dirty="0" err="1"/>
                <a:t>diatas</a:t>
              </a:r>
              <a:r>
                <a:rPr lang="en-US" b="1" dirty="0"/>
                <a:t> </a:t>
              </a:r>
              <a:r>
                <a:rPr lang="en-US" b="1" dirty="0" err="1"/>
                <a:t>atau</a:t>
              </a:r>
              <a:r>
                <a:rPr lang="en-US" b="1" dirty="0"/>
                <a:t> </a:t>
              </a:r>
              <a:r>
                <a:rPr lang="en-US" b="1" dirty="0" err="1"/>
                <a:t>dibawah</a:t>
              </a:r>
              <a:endParaRPr lang="en-US" b="1" dirty="0"/>
            </a:p>
          </p:txBody>
        </p:sp>
        <p:sp>
          <p:nvSpPr>
            <p:cNvPr id="31" name="Left Brace 30"/>
            <p:cNvSpPr/>
            <p:nvPr/>
          </p:nvSpPr>
          <p:spPr>
            <a:xfrm>
              <a:off x="7740126" y="1602393"/>
              <a:ext cx="210205" cy="71620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23186" y="1672262"/>
              <a:ext cx="24139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/>
                <a:t>Posisi</a:t>
              </a:r>
              <a:r>
                <a:rPr lang="en-US" b="1" dirty="0"/>
                <a:t>  </a:t>
              </a:r>
              <a:r>
                <a:rPr lang="en-US" b="1" dirty="0" err="1"/>
                <a:t>dan</a:t>
              </a:r>
              <a:r>
                <a:rPr lang="en-US" b="1" dirty="0"/>
                <a:t> </a:t>
              </a:r>
              <a:r>
                <a:rPr lang="en-US" b="1" dirty="0" err="1"/>
                <a:t>jumlahTitik</a:t>
              </a:r>
              <a:endParaRPr lang="en-US" b="1" dirty="0"/>
            </a:p>
            <a:p>
              <a:pPr algn="ctr"/>
              <a:r>
                <a:rPr lang="en-US" b="1" dirty="0" err="1"/>
                <a:t>diatas</a:t>
              </a:r>
              <a:r>
                <a:rPr lang="en-US" b="1" dirty="0"/>
                <a:t> </a:t>
              </a:r>
              <a:r>
                <a:rPr lang="en-US" b="1" dirty="0" err="1"/>
                <a:t>atau</a:t>
              </a:r>
              <a:r>
                <a:rPr lang="en-US" b="1" dirty="0"/>
                <a:t> </a:t>
              </a:r>
              <a:r>
                <a:rPr lang="en-US" b="1" dirty="0" err="1"/>
                <a:t>dibawah</a:t>
              </a:r>
              <a:endParaRPr lang="en-US" b="1" dirty="0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082" y="2514445"/>
            <a:ext cx="419100" cy="6858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47562" y="3506052"/>
            <a:ext cx="568036" cy="692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725" y="3931027"/>
            <a:ext cx="651161" cy="712207"/>
          </a:xfrm>
          <a:prstGeom prst="rect">
            <a:avLst/>
          </a:prstGeom>
        </p:spPr>
      </p:pic>
      <p:grpSp>
        <p:nvGrpSpPr>
          <p:cNvPr id="65" name="Group 64"/>
          <p:cNvGrpSpPr/>
          <p:nvPr/>
        </p:nvGrpSpPr>
        <p:grpSpPr>
          <a:xfrm>
            <a:off x="7499374" y="2858670"/>
            <a:ext cx="2195471" cy="2292620"/>
            <a:chOff x="7137086" y="2859107"/>
            <a:chExt cx="2920048" cy="3049260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7433233" y="4569745"/>
              <a:ext cx="2282957" cy="91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8607574" y="3574470"/>
              <a:ext cx="0" cy="19859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446105" y="3514633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747839" y="3811325"/>
              <a:ext cx="1691758" cy="150998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7911983" y="3811325"/>
              <a:ext cx="1351517" cy="15659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463807" y="322294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283213" y="353659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768272" y="436196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386234" y="511255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477858" y="5539035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17478" y="52062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137086" y="438967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433865" y="2859107"/>
              <a:ext cx="19651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8 </a:t>
              </a:r>
              <a:r>
                <a:rPr lang="en-US" b="1" dirty="0" err="1"/>
                <a:t>arah</a:t>
              </a:r>
              <a:r>
                <a:rPr lang="en-US" b="1" dirty="0"/>
                <a:t> Chain Code</a:t>
              </a:r>
            </a:p>
          </p:txBody>
        </p:sp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466" y="5410522"/>
            <a:ext cx="584200" cy="660400"/>
          </a:xfrm>
          <a:prstGeom prst="rect">
            <a:avLst/>
          </a:prstGeom>
        </p:spPr>
      </p:pic>
      <p:cxnSp>
        <p:nvCxnSpPr>
          <p:cNvPr id="68" name="Straight Arrow Connector 67"/>
          <p:cNvCxnSpPr/>
          <p:nvPr/>
        </p:nvCxnSpPr>
        <p:spPr>
          <a:xfrm flipV="1">
            <a:off x="8020562" y="6071125"/>
            <a:ext cx="1188852" cy="72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8601005" y="5604110"/>
            <a:ext cx="0" cy="9361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312143" y="566022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16347" y="565330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278229" y="61268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616347" y="613203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4" name="Right Brace 73"/>
          <p:cNvSpPr/>
          <p:nvPr/>
        </p:nvSpPr>
        <p:spPr>
          <a:xfrm>
            <a:off x="9049959" y="5713025"/>
            <a:ext cx="484909" cy="716200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9644233" y="5706394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Hamzah</a:t>
            </a:r>
            <a:r>
              <a:rPr lang="en-US" b="1" dirty="0"/>
              <a:t> </a:t>
            </a:r>
          </a:p>
          <a:p>
            <a:pPr algn="ctr"/>
            <a:r>
              <a:rPr lang="en-US" b="1" dirty="0" err="1"/>
              <a:t>diatas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dibawah</a:t>
            </a:r>
            <a:endParaRPr lang="en-US" b="1" dirty="0"/>
          </a:p>
        </p:txBody>
      </p:sp>
      <p:sp>
        <p:nvSpPr>
          <p:cNvPr id="76" name="Left Brace 75"/>
          <p:cNvSpPr/>
          <p:nvPr/>
        </p:nvSpPr>
        <p:spPr>
          <a:xfrm>
            <a:off x="7758004" y="5713025"/>
            <a:ext cx="210205" cy="7162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341064" y="5782894"/>
            <a:ext cx="24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Posisi</a:t>
            </a:r>
            <a:r>
              <a:rPr lang="en-US" b="1" dirty="0"/>
              <a:t> 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jumlahTitik</a:t>
            </a:r>
            <a:endParaRPr lang="en-US" b="1" dirty="0"/>
          </a:p>
          <a:p>
            <a:pPr algn="ctr"/>
            <a:r>
              <a:rPr lang="en-US" b="1" dirty="0" err="1"/>
              <a:t>diatas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dibawah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713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6963" y="429491"/>
            <a:ext cx="6158345" cy="900545"/>
          </a:xfrm>
        </p:spPr>
        <p:txBody>
          <a:bodyPr>
            <a:normAutofit/>
          </a:bodyPr>
          <a:lstStyle/>
          <a:p>
            <a:r>
              <a:rPr lang="en-US" sz="2800" dirty="0" err="1"/>
              <a:t>Fitur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2545"/>
            <a:ext cx="9872871" cy="443345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000055665567777777077000001107</a:t>
            </a:r>
          </a:p>
          <a:p>
            <a:r>
              <a:rPr lang="en-US" dirty="0"/>
              <a:t>00005554555555455555555555565</a:t>
            </a:r>
          </a:p>
          <a:p>
            <a:r>
              <a:rPr lang="en-US" dirty="0"/>
              <a:t>000045555455554555554555545677</a:t>
            </a:r>
          </a:p>
          <a:p>
            <a:r>
              <a:rPr lang="en-US" dirty="0"/>
              <a:t>000034343434454343367777777777</a:t>
            </a:r>
          </a:p>
          <a:p>
            <a:r>
              <a:rPr lang="en-US" dirty="0"/>
              <a:t>000054555545554555554555554333</a:t>
            </a:r>
          </a:p>
          <a:p>
            <a:r>
              <a:rPr lang="en-US" dirty="0"/>
              <a:t>002054555554555543333333333333</a:t>
            </a:r>
          </a:p>
          <a:p>
            <a:r>
              <a:rPr lang="en-US" dirty="0"/>
              <a:t>001054545555556777777777777777</a:t>
            </a:r>
          </a:p>
          <a:p>
            <a:r>
              <a:rPr lang="en-US" dirty="0"/>
              <a:t>000055665567777777077000001107</a:t>
            </a:r>
          </a:p>
          <a:p>
            <a:r>
              <a:rPr lang="en-US" dirty="0"/>
              <a:t>300045554554555543433212767777</a:t>
            </a:r>
          </a:p>
          <a:p>
            <a:r>
              <a:rPr lang="en-US" dirty="0"/>
              <a:t>000044455554455555444466677777</a:t>
            </a:r>
          </a:p>
          <a:p>
            <a:r>
              <a:rPr lang="en-US" dirty="0"/>
              <a:t>20003333332102101076765654343</a:t>
            </a:r>
          </a:p>
          <a:p>
            <a:r>
              <a:rPr lang="en-US" dirty="0"/>
              <a:t>002045455555555554333333333333</a:t>
            </a:r>
          </a:p>
          <a:p>
            <a:r>
              <a:rPr lang="en-US" dirty="0"/>
              <a:t>20003333210210101076765654343</a:t>
            </a:r>
          </a:p>
          <a:p>
            <a:r>
              <a:rPr lang="en-US" dirty="0"/>
              <a:t>200045654554545437676654332323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992" y="3049118"/>
            <a:ext cx="1923885" cy="970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477" y="3090091"/>
            <a:ext cx="1807962" cy="8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28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HMM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823" y="1965960"/>
            <a:ext cx="6899651" cy="112966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256" y="3326995"/>
            <a:ext cx="970632" cy="831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305" y="3515162"/>
            <a:ext cx="872390" cy="6542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8900" y="3354705"/>
            <a:ext cx="94595" cy="7189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4678" y="3281347"/>
            <a:ext cx="1923885" cy="9709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1163" y="3322320"/>
            <a:ext cx="1807962" cy="8437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97161" y="4944350"/>
            <a:ext cx="76469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sheen-all-ra-ba-all-alif-lam-ha-lam-ya-ba-all-sheen-all-qaf-ya-qaf-ta_marbuto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0159" y="4505982"/>
            <a:ext cx="271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Huruf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dikenali</a:t>
            </a:r>
            <a:r>
              <a:rPr lang="en-US" dirty="0"/>
              <a:t> 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7494" y="5922352"/>
            <a:ext cx="7413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sin-ain-ba-ba-kaf-alif-ba-tsa-alif-dal-ba-kaf-ba-ba-qaf-dal-qaf-ta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7161" y="5483984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HMM :</a:t>
            </a:r>
          </a:p>
        </p:txBody>
      </p:sp>
    </p:spTree>
    <p:extLst>
      <p:ext uri="{BB962C8B-B14F-4D97-AF65-F5344CB8AC3E}">
        <p14:creationId xmlns:p14="http://schemas.microsoft.com/office/powerpoint/2010/main" val="153043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 err="1"/>
              <a:t>ain</a:t>
            </a:r>
            <a:r>
              <a:rPr lang="en-US" dirty="0"/>
              <a:t> + </a:t>
            </a:r>
            <a:r>
              <a:rPr lang="en-US" dirty="0" err="1"/>
              <a:t>ghoin</a:t>
            </a:r>
            <a:r>
              <a:rPr lang="en-US" dirty="0"/>
              <a:t>                                             9. </a:t>
            </a:r>
            <a:r>
              <a:rPr lang="en-US" dirty="0" err="1"/>
              <a:t>mim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alif+lam</a:t>
            </a:r>
            <a:r>
              <a:rPr lang="en-US" dirty="0"/>
              <a:t>			            10. nun</a:t>
            </a:r>
          </a:p>
          <a:p>
            <a:pPr marL="502920" indent="-457200">
              <a:buFont typeface="+mj-lt"/>
              <a:buAutoNum type="arabicPeriod"/>
            </a:pPr>
            <a:r>
              <a:rPr lang="es-ES" dirty="0" err="1"/>
              <a:t>ba+ta+tsa+ya+nun+dal+dzal</a:t>
            </a:r>
            <a:r>
              <a:rPr lang="es-ES" dirty="0"/>
              <a:t>          11. </a:t>
            </a:r>
            <a:r>
              <a:rPr lang="es-ES" dirty="0" err="1"/>
              <a:t>ra+za</a:t>
            </a:r>
            <a:endParaRPr lang="es-E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dhad+sad</a:t>
            </a:r>
            <a:r>
              <a:rPr lang="en-US" dirty="0"/>
              <a:t>			            12. </a:t>
            </a:r>
            <a:r>
              <a:rPr lang="en-US" dirty="0" err="1"/>
              <a:t>sin+syin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fa+qaf+waw</a:t>
            </a:r>
            <a:r>
              <a:rPr lang="en-US" dirty="0"/>
              <a:t>                                            13. </a:t>
            </a:r>
            <a:r>
              <a:rPr lang="en-US" dirty="0" err="1"/>
              <a:t>ta_marbuto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ha (</a:t>
            </a:r>
            <a:r>
              <a:rPr lang="en-US" dirty="0" err="1"/>
              <a:t>besar</a:t>
            </a:r>
            <a:r>
              <a:rPr lang="en-US" dirty="0"/>
              <a:t>)                                                 14. </a:t>
            </a:r>
            <a:r>
              <a:rPr lang="en-US" dirty="0" err="1"/>
              <a:t>tho+dzo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jim+ha+kha</a:t>
            </a:r>
            <a:r>
              <a:rPr lang="en-US" dirty="0"/>
              <a:t>                                             15. </a:t>
            </a:r>
            <a:r>
              <a:rPr lang="en-US" dirty="0" err="1"/>
              <a:t>ya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kaf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32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9054" y="244243"/>
            <a:ext cx="5825836" cy="53161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Akurasi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90597"/>
            <a:ext cx="9872871" cy="50240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Result : mim-mim-alif+lam-ta_marbuto-alif+lam-alif+lam-mim-kaf-dhad+sad-kaf-alif+lam-	alif+lam-mim-ain+ghoin-ba+ta+tsa+ya+nun+dal+dzal-ba+ta+tsa+ya+nun+dal+dzal-	</a:t>
            </a:r>
            <a:r>
              <a:rPr lang="en-US" dirty="0" err="1"/>
              <a:t>ain+ghoin</a:t>
            </a:r>
            <a:endParaRPr lang="en-US" dirty="0"/>
          </a:p>
          <a:p>
            <a:r>
              <a:rPr lang="en-US" dirty="0"/>
              <a:t>Expected : ain-mim-lam-waw-alif-lam-dal-ya-fa-ya-alif-lam-mim-kaf-ta-ba-all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Ain = </a:t>
            </a:r>
            <a:r>
              <a:rPr lang="en-US" dirty="0" err="1"/>
              <a:t>mim</a:t>
            </a:r>
            <a:r>
              <a:rPr lang="en-US" dirty="0"/>
              <a:t> : x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Mim</a:t>
            </a:r>
            <a:r>
              <a:rPr lang="en-US" dirty="0"/>
              <a:t> = </a:t>
            </a:r>
            <a:r>
              <a:rPr lang="en-US" dirty="0" err="1"/>
              <a:t>mim</a:t>
            </a:r>
            <a:r>
              <a:rPr lang="en-US" dirty="0"/>
              <a:t> : √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Lam =  </a:t>
            </a:r>
            <a:r>
              <a:rPr lang="en-US" dirty="0" err="1"/>
              <a:t>alif+lam</a:t>
            </a:r>
            <a:r>
              <a:rPr lang="en-US" dirty="0"/>
              <a:t> : √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Waw</a:t>
            </a:r>
            <a:r>
              <a:rPr lang="en-US" dirty="0"/>
              <a:t> = </a:t>
            </a:r>
            <a:r>
              <a:rPr lang="en-US" dirty="0" err="1"/>
              <a:t>ta_marbuto</a:t>
            </a:r>
            <a:r>
              <a:rPr lang="en-US" dirty="0"/>
              <a:t> : x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Alif</a:t>
            </a:r>
            <a:r>
              <a:rPr lang="en-US" dirty="0"/>
              <a:t> = </a:t>
            </a:r>
            <a:r>
              <a:rPr lang="en-US" dirty="0" err="1"/>
              <a:t>alif+lam</a:t>
            </a:r>
            <a:r>
              <a:rPr lang="en-US" dirty="0"/>
              <a:t>  : √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Lam = </a:t>
            </a:r>
            <a:r>
              <a:rPr lang="en-US" dirty="0" err="1"/>
              <a:t>alif+lam</a:t>
            </a:r>
            <a:r>
              <a:rPr lang="en-US" dirty="0"/>
              <a:t>  √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Dal =  </a:t>
            </a:r>
            <a:r>
              <a:rPr lang="en-US" dirty="0" err="1"/>
              <a:t>mim</a:t>
            </a:r>
            <a:r>
              <a:rPr lang="en-US" dirty="0"/>
              <a:t>  : x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Ya</a:t>
            </a:r>
            <a:r>
              <a:rPr lang="en-US" dirty="0"/>
              <a:t> = </a:t>
            </a:r>
            <a:r>
              <a:rPr lang="en-US" dirty="0" err="1"/>
              <a:t>kaf</a:t>
            </a:r>
            <a:r>
              <a:rPr lang="en-US" dirty="0"/>
              <a:t> : 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697" y="775855"/>
            <a:ext cx="2536550" cy="4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90251"/>
            <a:ext cx="9872871" cy="4641272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dirty="0"/>
              <a:t>9. Fa = </a:t>
            </a:r>
            <a:r>
              <a:rPr lang="en-US" sz="1800" dirty="0" err="1"/>
              <a:t>dhad+sad</a:t>
            </a:r>
            <a:r>
              <a:rPr lang="en-US" sz="1800" dirty="0"/>
              <a:t>  : x</a:t>
            </a:r>
          </a:p>
          <a:p>
            <a:pPr marL="45720" indent="0">
              <a:buNone/>
            </a:pPr>
            <a:r>
              <a:rPr lang="en-US" sz="1800" dirty="0"/>
              <a:t>10. </a:t>
            </a:r>
            <a:r>
              <a:rPr lang="en-US" sz="1800" dirty="0" err="1"/>
              <a:t>Ya</a:t>
            </a:r>
            <a:r>
              <a:rPr lang="en-US" sz="1800" dirty="0"/>
              <a:t> = </a:t>
            </a:r>
            <a:r>
              <a:rPr lang="en-US" sz="1800" dirty="0" err="1"/>
              <a:t>kaf</a:t>
            </a:r>
            <a:r>
              <a:rPr lang="en-US" sz="1800" dirty="0"/>
              <a:t> : x</a:t>
            </a:r>
          </a:p>
          <a:p>
            <a:pPr marL="45720" indent="0">
              <a:buNone/>
            </a:pPr>
            <a:r>
              <a:rPr lang="en-US" sz="1800" dirty="0"/>
              <a:t>11. </a:t>
            </a:r>
            <a:r>
              <a:rPr lang="en-US" sz="1800" dirty="0" err="1"/>
              <a:t>Alif</a:t>
            </a:r>
            <a:r>
              <a:rPr lang="en-US" sz="1800" dirty="0"/>
              <a:t> = </a:t>
            </a:r>
            <a:r>
              <a:rPr lang="en-US" sz="1800" dirty="0" err="1"/>
              <a:t>alif+lam</a:t>
            </a:r>
            <a:r>
              <a:rPr lang="en-US" sz="1800" dirty="0"/>
              <a:t> : √</a:t>
            </a:r>
          </a:p>
          <a:p>
            <a:pPr marL="45720" indent="0">
              <a:buNone/>
            </a:pPr>
            <a:r>
              <a:rPr lang="en-US" sz="1800" dirty="0"/>
              <a:t>12. Lam = </a:t>
            </a:r>
            <a:r>
              <a:rPr lang="en-US" sz="1800" dirty="0" err="1"/>
              <a:t>alif+lam</a:t>
            </a:r>
            <a:r>
              <a:rPr lang="en-US" sz="1800" dirty="0"/>
              <a:t> : </a:t>
            </a:r>
            <a:r>
              <a:rPr lang="en-US" sz="1800" b="1" dirty="0"/>
              <a:t>√</a:t>
            </a:r>
          </a:p>
          <a:p>
            <a:pPr marL="45720" indent="0">
              <a:buNone/>
            </a:pPr>
            <a:r>
              <a:rPr lang="en-US" sz="1800" dirty="0"/>
              <a:t>13. </a:t>
            </a:r>
            <a:r>
              <a:rPr lang="en-US" sz="1800" dirty="0" err="1"/>
              <a:t>Mim</a:t>
            </a:r>
            <a:r>
              <a:rPr lang="en-US" sz="1800" dirty="0"/>
              <a:t> =  </a:t>
            </a:r>
            <a:r>
              <a:rPr lang="en-US" sz="1800" dirty="0" err="1"/>
              <a:t>mim</a:t>
            </a:r>
            <a:r>
              <a:rPr lang="en-US" sz="1800" dirty="0"/>
              <a:t>  : </a:t>
            </a:r>
            <a:r>
              <a:rPr lang="en-US" sz="1800" b="1" dirty="0"/>
              <a:t>√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14. </a:t>
            </a:r>
            <a:r>
              <a:rPr lang="en-US" sz="1800" dirty="0" err="1"/>
              <a:t>Kaf</a:t>
            </a:r>
            <a:r>
              <a:rPr lang="en-US" sz="1800" dirty="0"/>
              <a:t> =  </a:t>
            </a:r>
            <a:r>
              <a:rPr lang="en-US" sz="1800" dirty="0" err="1"/>
              <a:t>ain+ghoin</a:t>
            </a:r>
            <a:r>
              <a:rPr lang="en-US" sz="1800" dirty="0"/>
              <a:t> : x</a:t>
            </a:r>
          </a:p>
          <a:p>
            <a:pPr marL="45720" indent="0">
              <a:buNone/>
            </a:pPr>
            <a:r>
              <a:rPr lang="en-US" sz="1800" dirty="0"/>
              <a:t>15. Ta = </a:t>
            </a:r>
            <a:r>
              <a:rPr lang="en-US" sz="1800" dirty="0" err="1"/>
              <a:t>ba+ta+tsa+ya+nun+dal+dzal</a:t>
            </a:r>
            <a:r>
              <a:rPr lang="en-US" sz="1800" dirty="0"/>
              <a:t>- √</a:t>
            </a:r>
          </a:p>
          <a:p>
            <a:pPr marL="45720" indent="0">
              <a:buNone/>
            </a:pPr>
            <a:r>
              <a:rPr lang="en-US" sz="1800" dirty="0"/>
              <a:t>16. Ba = </a:t>
            </a:r>
            <a:r>
              <a:rPr lang="en-US" sz="1800" dirty="0" err="1"/>
              <a:t>ba+ta+tsa+ya+nun+dal+dza</a:t>
            </a:r>
            <a:r>
              <a:rPr lang="en-US" sz="1800" dirty="0"/>
              <a:t> :  √</a:t>
            </a:r>
          </a:p>
          <a:p>
            <a:pPr marL="45720" indent="0">
              <a:buNone/>
            </a:pPr>
            <a:r>
              <a:rPr lang="en-US" sz="1800" dirty="0"/>
              <a:t>17. all = </a:t>
            </a:r>
            <a:r>
              <a:rPr lang="en-US" sz="1800" dirty="0" err="1"/>
              <a:t>ain+ghoin</a:t>
            </a:r>
            <a:r>
              <a:rPr lang="en-US" sz="1800" dirty="0"/>
              <a:t> √</a:t>
            </a:r>
          </a:p>
          <a:p>
            <a:pPr marL="45720" indent="0">
              <a:buNone/>
            </a:pPr>
            <a:r>
              <a:rPr lang="en-US" sz="1800" dirty="0" err="1"/>
              <a:t>Perhitungan</a:t>
            </a:r>
            <a:r>
              <a:rPr lang="en-US" sz="1800" dirty="0"/>
              <a:t> </a:t>
            </a:r>
            <a:r>
              <a:rPr lang="en-US" sz="1800" dirty="0" err="1"/>
              <a:t>akurasi</a:t>
            </a:r>
            <a:r>
              <a:rPr lang="en-US" sz="1800" dirty="0"/>
              <a:t> </a:t>
            </a:r>
            <a:r>
              <a:rPr lang="en-US" sz="1800" dirty="0" err="1"/>
              <a:t>pengenalan</a:t>
            </a:r>
            <a:r>
              <a:rPr lang="en-US" sz="1800" dirty="0"/>
              <a:t> </a:t>
            </a:r>
            <a:r>
              <a:rPr lang="en-US" sz="1800" dirty="0" err="1"/>
              <a:t>huruf</a:t>
            </a:r>
            <a:r>
              <a:rPr lang="en-US" sz="1800" dirty="0"/>
              <a:t> Arab :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huruf</a:t>
            </a:r>
            <a:r>
              <a:rPr lang="en-US" sz="1800" dirty="0"/>
              <a:t> 17, </a:t>
            </a:r>
            <a:r>
              <a:rPr lang="en-US" sz="1800" dirty="0" err="1"/>
              <a:t>berhasil</a:t>
            </a:r>
            <a:r>
              <a:rPr lang="en-US" sz="1800" dirty="0"/>
              <a:t> </a:t>
            </a:r>
            <a:r>
              <a:rPr lang="en-US" sz="1800" dirty="0" err="1"/>
              <a:t>dikenali</a:t>
            </a:r>
            <a:r>
              <a:rPr lang="en-US" sz="1800" dirty="0"/>
              <a:t> 10 :</a:t>
            </a:r>
          </a:p>
          <a:p>
            <a:pPr marL="45720" indent="0">
              <a:buNone/>
            </a:pPr>
            <a:r>
              <a:rPr lang="en-US" sz="1800" dirty="0"/>
              <a:t>10/17 x 100 = 58.8%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05199" y="479770"/>
            <a:ext cx="5825836" cy="53161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Akurasi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842" y="1011382"/>
            <a:ext cx="2536550" cy="4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12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18 </a:t>
            </a:r>
            <a:r>
              <a:rPr lang="en-US" dirty="0" err="1"/>
              <a:t>kalimat</a:t>
            </a:r>
            <a:r>
              <a:rPr lang="en-US" dirty="0"/>
              <a:t>, 300 </a:t>
            </a:r>
            <a:r>
              <a:rPr lang="en-US" dirty="0" err="1"/>
              <a:t>Huruf</a:t>
            </a:r>
            <a:r>
              <a:rPr lang="en-US" dirty="0"/>
              <a:t> 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            (Total </a:t>
            </a:r>
            <a:r>
              <a:rPr lang="en-US" dirty="0" err="1"/>
              <a:t>kalimat</a:t>
            </a:r>
            <a:r>
              <a:rPr lang="en-US" dirty="0"/>
              <a:t> A * </a:t>
            </a:r>
            <a:r>
              <a:rPr lang="en-US" dirty="0" err="1"/>
              <a:t>Persen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A) + (Total </a:t>
            </a:r>
            <a:r>
              <a:rPr lang="en-US" dirty="0" err="1"/>
              <a:t>Kalimat</a:t>
            </a:r>
            <a:r>
              <a:rPr lang="en-US" dirty="0"/>
              <a:t> B * </a:t>
            </a:r>
            <a:r>
              <a:rPr lang="en-US" dirty="0" err="1"/>
              <a:t>Persen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B) </a:t>
            </a:r>
          </a:p>
          <a:p>
            <a:pPr marL="45720" indent="0">
              <a:buNone/>
            </a:pPr>
            <a:r>
              <a:rPr lang="en-US" dirty="0"/>
              <a:t>                                                        Total </a:t>
            </a:r>
            <a:r>
              <a:rPr lang="en-US" dirty="0" err="1"/>
              <a:t>kalimat</a:t>
            </a:r>
            <a:r>
              <a:rPr lang="en-US" dirty="0"/>
              <a:t> A + total </a:t>
            </a:r>
            <a:r>
              <a:rPr lang="en-US" dirty="0" err="1"/>
              <a:t>Kalimat</a:t>
            </a:r>
            <a:r>
              <a:rPr lang="en-US" dirty="0"/>
              <a:t> B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860728" y="3422073"/>
            <a:ext cx="8603673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1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CHARACTER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70363"/>
            <a:ext cx="9601200" cy="43641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1. Pre-processing : </a:t>
            </a:r>
          </a:p>
          <a:p>
            <a:pPr lvl="1"/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kualitas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</a:t>
            </a:r>
            <a:r>
              <a:rPr lang="en-US" sz="2400" dirty="0" err="1"/>
              <a:t>masukan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dikenali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dirty="0" err="1"/>
              <a:t>Segmentasi</a:t>
            </a:r>
            <a:r>
              <a:rPr lang="en-US" sz="2400" dirty="0"/>
              <a:t> : </a:t>
            </a:r>
          </a:p>
          <a:p>
            <a:pPr lvl="1"/>
            <a:r>
              <a:rPr lang="en-US" sz="2400" dirty="0" err="1"/>
              <a:t>Memotong</a:t>
            </a:r>
            <a:r>
              <a:rPr lang="en-US" sz="2400" dirty="0"/>
              <a:t> </a:t>
            </a:r>
            <a:r>
              <a:rPr lang="en-US" sz="2400" dirty="0" err="1"/>
              <a:t>kalimat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.</a:t>
            </a:r>
          </a:p>
          <a:p>
            <a:pPr marL="0" lvl="1" indent="0">
              <a:buNone/>
            </a:pPr>
            <a:r>
              <a:rPr lang="en-US" sz="2400" i="0" dirty="0"/>
              <a:t>3. </a:t>
            </a:r>
            <a:r>
              <a:rPr lang="en-US" sz="2400" i="0" dirty="0" err="1"/>
              <a:t>Ekstraksi</a:t>
            </a:r>
            <a:r>
              <a:rPr lang="en-US" sz="2400" i="0" dirty="0"/>
              <a:t> </a:t>
            </a:r>
            <a:r>
              <a:rPr lang="en-US" sz="2400" i="0" dirty="0" err="1"/>
              <a:t>Ciri</a:t>
            </a:r>
            <a:r>
              <a:rPr lang="en-US" sz="2400" i="0" dirty="0"/>
              <a:t> :</a:t>
            </a:r>
          </a:p>
          <a:p>
            <a:pPr marL="747713" lvl="1" indent="-234950"/>
            <a:r>
              <a:rPr lang="en-US" sz="2400" dirty="0" err="1"/>
              <a:t>mengambil</a:t>
            </a:r>
            <a:r>
              <a:rPr lang="en-US" sz="2400" dirty="0"/>
              <a:t> </a:t>
            </a:r>
            <a:r>
              <a:rPr lang="en-US" sz="2400" dirty="0" err="1"/>
              <a:t>ciri</a:t>
            </a:r>
            <a:r>
              <a:rPr lang="en-US" sz="2400" dirty="0"/>
              <a:t> </a:t>
            </a:r>
            <a:r>
              <a:rPr lang="en-US" sz="2400" dirty="0" err="1"/>
              <a:t>pembeda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digital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. </a:t>
            </a:r>
          </a:p>
          <a:p>
            <a:pPr marL="0" lvl="1" indent="0">
              <a:buNone/>
            </a:pPr>
            <a:r>
              <a:rPr lang="en-US" sz="2400" i="0" dirty="0"/>
              <a:t>4. </a:t>
            </a:r>
            <a:r>
              <a:rPr lang="en-US" sz="2400" i="0" dirty="0" err="1"/>
              <a:t>Klasifikasi</a:t>
            </a:r>
            <a:r>
              <a:rPr lang="en-US" sz="2400" i="0" dirty="0"/>
              <a:t> :</a:t>
            </a:r>
          </a:p>
          <a:p>
            <a:pPr marL="512763" lvl="1" indent="0"/>
            <a:r>
              <a:rPr lang="en-US" sz="2400" i="0" dirty="0"/>
              <a:t> </a:t>
            </a:r>
            <a:r>
              <a:rPr lang="en-US" sz="2400" dirty="0" err="1"/>
              <a:t>memproses</a:t>
            </a:r>
            <a:r>
              <a:rPr lang="en-US" sz="2400" dirty="0"/>
              <a:t>  </a:t>
            </a:r>
            <a:r>
              <a:rPr lang="en-US" sz="2400" dirty="0" err="1"/>
              <a:t>ciri</a:t>
            </a:r>
            <a:r>
              <a:rPr lang="en-US" sz="2400" dirty="0"/>
              <a:t> yang </a:t>
            </a:r>
            <a:r>
              <a:rPr lang="en-US" sz="2400" dirty="0" err="1"/>
              <a:t>mengidentifikasikan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kata</a:t>
            </a:r>
            <a:endParaRPr lang="en-US" sz="2400" i="0" dirty="0"/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5239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8546"/>
            <a:ext cx="9875520" cy="1356360"/>
          </a:xfrm>
        </p:spPr>
        <p:txBody>
          <a:bodyPr/>
          <a:lstStyle/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Lubang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798"/>
            <a:ext cx="9872871" cy="4038600"/>
          </a:xfrm>
        </p:spPr>
        <p:txBody>
          <a:bodyPr/>
          <a:lstStyle/>
          <a:p>
            <a:r>
              <a:rPr lang="en-US" dirty="0"/>
              <a:t>Di </a:t>
            </a:r>
            <a:r>
              <a:rPr lang="en-US" dirty="0" err="1"/>
              <a:t>cari</a:t>
            </a:r>
            <a:r>
              <a:rPr lang="en-US" dirty="0"/>
              <a:t> chain code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loop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chain code minus 1</a:t>
            </a:r>
          </a:p>
          <a:p>
            <a:r>
              <a:rPr lang="en-US" dirty="0" err="1"/>
              <a:t>Huruf</a:t>
            </a:r>
            <a:r>
              <a:rPr lang="en-US" dirty="0"/>
              <a:t> Ha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3 chain code,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loop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Chain code minus 1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0" t="31292" r="-70" b="23839"/>
          <a:stretch/>
        </p:blipFill>
        <p:spPr>
          <a:xfrm>
            <a:off x="1427018" y="3036358"/>
            <a:ext cx="4031673" cy="3215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709" y="3799606"/>
            <a:ext cx="4980709" cy="15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47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844" y="-136897"/>
            <a:ext cx="9875520" cy="1356360"/>
          </a:xfrm>
        </p:spPr>
        <p:txBody>
          <a:bodyPr>
            <a:normAutofit/>
          </a:bodyPr>
          <a:lstStyle/>
          <a:p>
            <a:r>
              <a:rPr lang="en-US" sz="3200" dirty="0" err="1"/>
              <a:t>Perkembangan</a:t>
            </a:r>
            <a:r>
              <a:rPr lang="en-US" sz="3200" dirty="0"/>
              <a:t> </a:t>
            </a:r>
            <a:r>
              <a:rPr lang="en-US" sz="3200" dirty="0" err="1"/>
              <a:t>Tesis</a:t>
            </a:r>
            <a:r>
              <a:rPr lang="en-US" sz="3200" dirty="0"/>
              <a:t> Ainatul Radhiah 13 </a:t>
            </a:r>
            <a:r>
              <a:rPr lang="en-US" sz="3200" dirty="0" err="1"/>
              <a:t>Juli</a:t>
            </a:r>
            <a:r>
              <a:rPr lang="en-US" sz="3200" dirty="0"/>
              <a:t>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82" y="1107499"/>
            <a:ext cx="9872871" cy="5340926"/>
          </a:xfrm>
        </p:spPr>
        <p:txBody>
          <a:bodyPr/>
          <a:lstStyle/>
          <a:p>
            <a:r>
              <a:rPr lang="en-US" b="1" dirty="0" err="1"/>
              <a:t>Akurasi</a:t>
            </a:r>
            <a:r>
              <a:rPr lang="en-US" b="1" dirty="0"/>
              <a:t> </a:t>
            </a:r>
            <a:r>
              <a:rPr lang="en-US" b="1" dirty="0" err="1"/>
              <a:t>pengenalan</a:t>
            </a:r>
            <a:r>
              <a:rPr lang="en-US" b="1" dirty="0"/>
              <a:t> </a:t>
            </a:r>
            <a:r>
              <a:rPr lang="en-US" b="1" dirty="0" err="1"/>
              <a:t>huruf</a:t>
            </a:r>
            <a:r>
              <a:rPr lang="en-US" b="1" dirty="0"/>
              <a:t> Arab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klasifikasi</a:t>
            </a:r>
            <a:r>
              <a:rPr lang="en-US" b="1" dirty="0"/>
              <a:t> HMM </a:t>
            </a:r>
            <a:r>
              <a:rPr lang="en-US" b="1" dirty="0" err="1"/>
              <a:t>meningkat</a:t>
            </a:r>
            <a:r>
              <a:rPr lang="en-US" b="1" dirty="0"/>
              <a:t> </a:t>
            </a:r>
            <a:r>
              <a:rPr lang="en-US" b="1" dirty="0" err="1"/>
              <a:t>menjadi</a:t>
            </a:r>
            <a:r>
              <a:rPr lang="en-US" b="1" dirty="0"/>
              <a:t> 67,4%, </a:t>
            </a:r>
            <a:r>
              <a:rPr lang="en-US" b="1" dirty="0" err="1"/>
              <a:t>sebelumnya</a:t>
            </a:r>
            <a:r>
              <a:rPr lang="en-US" b="1" dirty="0"/>
              <a:t> 61%</a:t>
            </a:r>
          </a:p>
          <a:p>
            <a:r>
              <a:rPr lang="en-US" i="1" dirty="0"/>
              <a:t>Hal – </a:t>
            </a:r>
            <a:r>
              <a:rPr lang="en-US" i="1" dirty="0" err="1"/>
              <a:t>hal</a:t>
            </a:r>
            <a:r>
              <a:rPr lang="en-US" i="1" dirty="0"/>
              <a:t> yang </a:t>
            </a:r>
            <a:r>
              <a:rPr lang="en-US" i="1" dirty="0" err="1"/>
              <a:t>dilakukan</a:t>
            </a:r>
            <a:r>
              <a:rPr lang="en-US" i="1" dirty="0"/>
              <a:t> :</a:t>
            </a:r>
          </a:p>
          <a:p>
            <a:pPr lvl="1"/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kompres</a:t>
            </a:r>
            <a:r>
              <a:rPr lang="en-US" dirty="0"/>
              <a:t> Chain Code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:</a:t>
            </a:r>
          </a:p>
          <a:p>
            <a:pPr marL="274320" lvl="1" indent="0">
              <a:buNone/>
            </a:pPr>
            <a:r>
              <a:rPr lang="en-US" dirty="0" err="1"/>
              <a:t>Contoh</a:t>
            </a:r>
            <a:r>
              <a:rPr lang="en-US" dirty="0"/>
              <a:t> : </a:t>
            </a:r>
          </a:p>
          <a:p>
            <a:pPr lvl="1">
              <a:buFontTx/>
              <a:buChar char="-"/>
            </a:pPr>
            <a:r>
              <a:rPr lang="en-US" dirty="0" err="1"/>
              <a:t>Standar</a:t>
            </a:r>
            <a:r>
              <a:rPr lang="en-US" dirty="0"/>
              <a:t> 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25 ,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30</a:t>
            </a:r>
          </a:p>
          <a:p>
            <a:pPr lvl="1">
              <a:buFontTx/>
              <a:buChar char="-"/>
            </a:pP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kompresi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:</a:t>
            </a:r>
          </a:p>
          <a:p>
            <a:pPr lvl="2">
              <a:buFontTx/>
              <a:buChar char="-"/>
            </a:pPr>
            <a:r>
              <a:rPr lang="en-US" dirty="0"/>
              <a:t> </a:t>
            </a:r>
            <a:r>
              <a:rPr lang="en-US" sz="2000" dirty="0"/>
              <a:t>545454545454545454543333333311111 = 34 </a:t>
            </a:r>
          </a:p>
          <a:p>
            <a:pPr lvl="3">
              <a:buFontTx/>
              <a:buChar char="-"/>
            </a:pPr>
            <a:r>
              <a:rPr lang="en-US" sz="1800" dirty="0" err="1"/>
              <a:t>Dihapus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545454545454545454543333333311111 = 30</a:t>
            </a:r>
          </a:p>
          <a:p>
            <a:pPr lvl="3">
              <a:buFontTx/>
              <a:buChar char="-"/>
            </a:pPr>
            <a:endParaRPr lang="en-US" sz="1800" dirty="0"/>
          </a:p>
          <a:p>
            <a:pPr marL="342900" lvl="3" indent="-57150">
              <a:buFontTx/>
              <a:buChar char="-"/>
            </a:pPr>
            <a:r>
              <a:rPr lang="en-US" sz="1800" dirty="0" err="1"/>
              <a:t>Teknik</a:t>
            </a:r>
            <a:r>
              <a:rPr lang="en-US" sz="1800" dirty="0"/>
              <a:t> </a:t>
            </a:r>
            <a:r>
              <a:rPr lang="en-US" sz="1800" dirty="0" err="1"/>
              <a:t>kompresi</a:t>
            </a:r>
            <a:r>
              <a:rPr lang="en-US" sz="1800" dirty="0"/>
              <a:t> </a:t>
            </a:r>
            <a:r>
              <a:rPr lang="en-US" sz="1800" dirty="0" err="1"/>
              <a:t>baru</a:t>
            </a:r>
            <a:r>
              <a:rPr lang="en-US" sz="1800" dirty="0"/>
              <a:t> :</a:t>
            </a:r>
          </a:p>
          <a:p>
            <a:pPr marL="617220" lvl="4" indent="-57150">
              <a:buFontTx/>
              <a:buChar char="-"/>
            </a:pPr>
            <a:r>
              <a:rPr lang="en-US" sz="1800" dirty="0"/>
              <a:t> 545454545454545454543333333311111 = 34</a:t>
            </a:r>
          </a:p>
          <a:p>
            <a:pPr marL="617220" lvl="4" indent="-57150">
              <a:buFontTx/>
              <a:buChar char="-"/>
            </a:pPr>
            <a:r>
              <a:rPr lang="en-US" sz="1800" dirty="0"/>
              <a:t> </a:t>
            </a:r>
            <a:r>
              <a:rPr lang="en-US" sz="1800" dirty="0" err="1"/>
              <a:t>Dihapus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 545454545454545454543333333311111 </a:t>
            </a:r>
          </a:p>
          <a:p>
            <a:pPr marL="285750" lvl="3" indent="-182563">
              <a:buFontTx/>
              <a:buChar char="-"/>
            </a:pPr>
            <a:endParaRPr lang="en-US" sz="1800" dirty="0"/>
          </a:p>
          <a:p>
            <a:pPr marL="548640" lvl="2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510759" y="4058080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593887" y="4037730"/>
            <a:ext cx="194838" cy="276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120306" y="4012902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19409" y="4030072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Up 10"/>
          <p:cNvSpPr/>
          <p:nvPr/>
        </p:nvSpPr>
        <p:spPr>
          <a:xfrm>
            <a:off x="6654502" y="4350756"/>
            <a:ext cx="176649" cy="2095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/>
          <p:cNvSpPr/>
          <p:nvPr/>
        </p:nvSpPr>
        <p:spPr>
          <a:xfrm>
            <a:off x="6931084" y="5613332"/>
            <a:ext cx="176649" cy="2095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37171" y="4538741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Dihapus</a:t>
            </a:r>
            <a:r>
              <a:rPr lang="en-US" sz="1200" dirty="0"/>
              <a:t> 2 </a:t>
            </a:r>
            <a:r>
              <a:rPr lang="en-US" sz="1200" dirty="0" err="1"/>
              <a:t>angka</a:t>
            </a:r>
            <a:r>
              <a:rPr lang="en-US" sz="1200" dirty="0"/>
              <a:t> 3 </a:t>
            </a:r>
          </a:p>
          <a:p>
            <a:pPr algn="ctr"/>
            <a:r>
              <a:rPr lang="en-US" sz="1200" dirty="0" err="1"/>
              <a:t>dan</a:t>
            </a:r>
            <a:r>
              <a:rPr lang="en-US" sz="1200" dirty="0"/>
              <a:t> 2 </a:t>
            </a:r>
            <a:r>
              <a:rPr lang="en-US" sz="1200" dirty="0" err="1"/>
              <a:t>angka</a:t>
            </a:r>
            <a:r>
              <a:rPr lang="en-US" sz="1200" dirty="0"/>
              <a:t> 1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400671" y="5352343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95921" y="5351939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7646" y="5332484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53154" y="5323363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06068" y="5806281"/>
            <a:ext cx="2705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Dihapus</a:t>
            </a:r>
            <a:r>
              <a:rPr lang="en-US" sz="1200" dirty="0"/>
              <a:t> </a:t>
            </a:r>
            <a:r>
              <a:rPr lang="en-US" sz="1200" dirty="0" err="1"/>
              <a:t>angka</a:t>
            </a:r>
            <a:r>
              <a:rPr lang="en-US" sz="1200" dirty="0"/>
              <a:t> 54 </a:t>
            </a:r>
            <a:r>
              <a:rPr lang="en-US" sz="1200" dirty="0" err="1"/>
              <a:t>angka</a:t>
            </a:r>
            <a:r>
              <a:rPr lang="en-US" sz="1200" dirty="0"/>
              <a:t> 3  </a:t>
            </a:r>
            <a:r>
              <a:rPr lang="en-US" sz="1200" dirty="0" err="1"/>
              <a:t>dan</a:t>
            </a:r>
            <a:r>
              <a:rPr lang="en-US" sz="1200" dirty="0"/>
              <a:t>  </a:t>
            </a:r>
            <a:r>
              <a:rPr lang="en-US" sz="1200" dirty="0" err="1"/>
              <a:t>angka</a:t>
            </a:r>
            <a:r>
              <a:rPr lang="en-US" sz="1200" dirty="0"/>
              <a:t> 1</a:t>
            </a:r>
          </a:p>
        </p:txBody>
      </p:sp>
      <p:sp>
        <p:nvSpPr>
          <p:cNvPr id="20" name="Arrow: Up 19"/>
          <p:cNvSpPr/>
          <p:nvPr/>
        </p:nvSpPr>
        <p:spPr>
          <a:xfrm>
            <a:off x="5495921" y="5623620"/>
            <a:ext cx="176649" cy="2095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/>
          <p:cNvSpPr/>
          <p:nvPr/>
        </p:nvSpPr>
        <p:spPr>
          <a:xfrm>
            <a:off x="6405576" y="5619640"/>
            <a:ext cx="176649" cy="2095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498980" y="3801845"/>
            <a:ext cx="309156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Tingkat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Chain Code 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Chain code 25 = 64%</a:t>
            </a:r>
          </a:p>
          <a:p>
            <a:pPr marL="342900" indent="-342900">
              <a:buAutoNum type="arabicPeriod"/>
            </a:pPr>
            <a:r>
              <a:rPr lang="en-US" dirty="0"/>
              <a:t>Chain code 30 = 67%</a:t>
            </a:r>
          </a:p>
          <a:p>
            <a:pPr marL="342900" indent="-342900">
              <a:buAutoNum type="arabicPeriod"/>
            </a:pPr>
            <a:r>
              <a:rPr lang="en-US" dirty="0"/>
              <a:t>Chain code 35 = 65%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23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 err="1"/>
              <a:t>ain</a:t>
            </a:r>
            <a:r>
              <a:rPr lang="en-US" dirty="0"/>
              <a:t> + </a:t>
            </a:r>
            <a:r>
              <a:rPr lang="en-US" dirty="0" err="1"/>
              <a:t>ghoin</a:t>
            </a:r>
            <a:r>
              <a:rPr lang="en-US" dirty="0"/>
              <a:t>                                              9. </a:t>
            </a:r>
            <a:r>
              <a:rPr lang="en-US" dirty="0" err="1"/>
              <a:t>mim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alif+lam</a:t>
            </a:r>
            <a:r>
              <a:rPr lang="en-US" dirty="0"/>
              <a:t>			            10. nun  </a:t>
            </a:r>
          </a:p>
          <a:p>
            <a:pPr marL="502920" indent="-457200">
              <a:buFont typeface="+mj-lt"/>
              <a:buAutoNum type="arabicPeriod"/>
            </a:pPr>
            <a:r>
              <a:rPr lang="es-ES" dirty="0" err="1"/>
              <a:t>ba+ta+tsa+ya+nun+dal+dzal</a:t>
            </a:r>
            <a:r>
              <a:rPr lang="es-ES" dirty="0"/>
              <a:t>          11. </a:t>
            </a:r>
            <a:r>
              <a:rPr lang="es-ES" dirty="0" err="1"/>
              <a:t>ra+za</a:t>
            </a:r>
            <a:endParaRPr lang="es-E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dhad+sad</a:t>
            </a:r>
            <a:r>
              <a:rPr lang="en-US" dirty="0"/>
              <a:t>			            12. </a:t>
            </a:r>
            <a:r>
              <a:rPr lang="en-US" dirty="0" err="1"/>
              <a:t>sin+syin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fa+qaf+waw</a:t>
            </a:r>
            <a:r>
              <a:rPr lang="en-US" dirty="0"/>
              <a:t>                                            13. </a:t>
            </a:r>
            <a:r>
              <a:rPr lang="en-US" dirty="0" err="1"/>
              <a:t>ta_marbuto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ha (</a:t>
            </a:r>
            <a:r>
              <a:rPr lang="en-US" dirty="0" err="1"/>
              <a:t>besar</a:t>
            </a:r>
            <a:r>
              <a:rPr lang="en-US" dirty="0"/>
              <a:t>)                                                 14. </a:t>
            </a:r>
            <a:r>
              <a:rPr lang="en-US" dirty="0" err="1"/>
              <a:t>tho+dzo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jim+ha+kha</a:t>
            </a:r>
            <a:r>
              <a:rPr lang="en-US" dirty="0"/>
              <a:t>                                             15. </a:t>
            </a:r>
            <a:r>
              <a:rPr lang="en-US" dirty="0" err="1"/>
              <a:t>ya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kaf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02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 err="1"/>
              <a:t>ain</a:t>
            </a:r>
            <a:r>
              <a:rPr lang="en-US" dirty="0"/>
              <a:t> + </a:t>
            </a:r>
            <a:r>
              <a:rPr lang="en-US" dirty="0" err="1"/>
              <a:t>ghoin</a:t>
            </a:r>
            <a:r>
              <a:rPr lang="en-US" dirty="0"/>
              <a:t>                                              9. </a:t>
            </a:r>
            <a:r>
              <a:rPr lang="en-US" dirty="0" err="1"/>
              <a:t>mim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alif+lam</a:t>
            </a:r>
            <a:r>
              <a:rPr lang="en-US" dirty="0"/>
              <a:t>			            10. nun  </a:t>
            </a:r>
          </a:p>
          <a:p>
            <a:pPr marL="502920" indent="-457200">
              <a:buFont typeface="+mj-lt"/>
              <a:buAutoNum type="arabicPeriod"/>
            </a:pPr>
            <a:r>
              <a:rPr lang="es-ES" dirty="0" err="1"/>
              <a:t>ba+ya</a:t>
            </a:r>
            <a:r>
              <a:rPr lang="es-ES" dirty="0"/>
              <a:t>		                 	 11. </a:t>
            </a:r>
            <a:r>
              <a:rPr lang="es-ES" dirty="0" err="1"/>
              <a:t>ra+za</a:t>
            </a:r>
            <a:endParaRPr lang="es-E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dhad+sad</a:t>
            </a:r>
            <a:r>
              <a:rPr lang="en-US" dirty="0"/>
              <a:t>			            12. </a:t>
            </a:r>
            <a:r>
              <a:rPr lang="en-US" dirty="0" err="1"/>
              <a:t>sin+syin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fa+qaf+waw</a:t>
            </a:r>
            <a:r>
              <a:rPr lang="en-US" dirty="0"/>
              <a:t>                                            13. </a:t>
            </a:r>
            <a:r>
              <a:rPr lang="en-US" dirty="0" err="1"/>
              <a:t>ta_marbuto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ha (</a:t>
            </a:r>
            <a:r>
              <a:rPr lang="en-US" dirty="0" err="1"/>
              <a:t>besar</a:t>
            </a:r>
            <a:r>
              <a:rPr lang="en-US" dirty="0"/>
              <a:t>)                                                 14. </a:t>
            </a:r>
            <a:r>
              <a:rPr lang="en-US" dirty="0" err="1"/>
              <a:t>tho+dzo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jim+ha+kha</a:t>
            </a:r>
            <a:r>
              <a:rPr lang="en-US" dirty="0"/>
              <a:t>                                             15. </a:t>
            </a:r>
            <a:r>
              <a:rPr lang="en-US" dirty="0" err="1"/>
              <a:t>ya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Kaf</a:t>
            </a:r>
            <a:r>
              <a:rPr lang="en-US" dirty="0"/>
              <a:t>`				16. </a:t>
            </a:r>
            <a:r>
              <a:rPr lang="es-ES" dirty="0" err="1"/>
              <a:t>ta+tsa+nun+dal+dzal</a:t>
            </a:r>
            <a:r>
              <a:rPr lang="es-ES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1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45576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3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khusus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8" y="1334069"/>
            <a:ext cx="10756564" cy="514861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ES" b="1" dirty="0" err="1"/>
              <a:t>Kelompok</a:t>
            </a:r>
            <a:r>
              <a:rPr lang="es-ES" b="1" dirty="0"/>
              <a:t> </a:t>
            </a:r>
            <a:r>
              <a:rPr lang="es-ES" b="1" dirty="0" err="1"/>
              <a:t>ke</a:t>
            </a:r>
            <a:r>
              <a:rPr lang="es-ES" b="1" dirty="0"/>
              <a:t> – 3 :</a:t>
            </a:r>
            <a:r>
              <a:rPr lang="es-ES" dirty="0"/>
              <a:t> </a:t>
            </a:r>
          </a:p>
          <a:p>
            <a:pPr marL="45720" indent="0">
              <a:buNone/>
            </a:pPr>
            <a:r>
              <a:rPr lang="es-ES" dirty="0" err="1"/>
              <a:t>ba+ta+tsa+ya+nun+dal+dzal</a:t>
            </a:r>
            <a:r>
              <a:rPr lang="es-ES" dirty="0"/>
              <a:t> :</a:t>
            </a:r>
          </a:p>
          <a:p>
            <a:pPr marL="45720" indent="0">
              <a:buNone/>
            </a:pPr>
            <a:r>
              <a:rPr lang="es-ES" dirty="0"/>
              <a:t>	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s-ES" dirty="0"/>
              <a:t>						</a:t>
            </a:r>
          </a:p>
          <a:p>
            <a:pPr marL="45720" indent="0">
              <a:buNone/>
            </a:pPr>
            <a:r>
              <a:rPr lang="en-US" dirty="0"/>
              <a:t>					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51" y="2147242"/>
            <a:ext cx="762000" cy="762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066" y="2147242"/>
            <a:ext cx="762000" cy="762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047" y="2149510"/>
            <a:ext cx="762000" cy="762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988" y="2151778"/>
            <a:ext cx="762000" cy="762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106" y="2690429"/>
            <a:ext cx="762000" cy="762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9663" y="2689975"/>
            <a:ext cx="762000" cy="762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9057" y="2741389"/>
            <a:ext cx="762000" cy="762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1947" y="2689975"/>
            <a:ext cx="762000" cy="7620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4270" y="3216986"/>
            <a:ext cx="762000" cy="7620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7402" y="3246125"/>
            <a:ext cx="762000" cy="762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9836" y="3246354"/>
            <a:ext cx="762000" cy="762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82270" y="3268400"/>
            <a:ext cx="762000" cy="7620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7976" y="3786614"/>
            <a:ext cx="762000" cy="7620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67330" y="3757118"/>
            <a:ext cx="762000" cy="7620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3033" y="4367665"/>
            <a:ext cx="762000" cy="7620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32365" y="4393976"/>
            <a:ext cx="762000" cy="7620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45385" y="5016919"/>
            <a:ext cx="762000" cy="7620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46463" y="5016919"/>
            <a:ext cx="762000" cy="7620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38748" y="5008040"/>
            <a:ext cx="762000" cy="7620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26309" y="5016919"/>
            <a:ext cx="762000" cy="7620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25701" y="5579175"/>
            <a:ext cx="762000" cy="7620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5320022" y="1377083"/>
            <a:ext cx="658876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Kelompok</a:t>
            </a:r>
            <a:r>
              <a:rPr lang="en-US" sz="2200" b="1" dirty="0"/>
              <a:t> 10 : </a:t>
            </a:r>
          </a:p>
          <a:p>
            <a:endParaRPr lang="en-US" sz="1100" dirty="0"/>
          </a:p>
          <a:p>
            <a:r>
              <a:rPr lang="en-US" dirty="0"/>
              <a:t>Nun :</a:t>
            </a:r>
          </a:p>
          <a:p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Nun yang </a:t>
            </a:r>
            <a:r>
              <a:rPr lang="en-US" dirty="0" err="1"/>
              <a:t>berdiri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diakhir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chain code yang </a:t>
            </a:r>
            <a:r>
              <a:rPr lang="en-US" dirty="0" err="1"/>
              <a:t>berbeda</a:t>
            </a:r>
            <a:r>
              <a:rPr lang="en-US" dirty="0"/>
              <a:t>  </a:t>
            </a:r>
            <a:r>
              <a:rPr lang="en-US" dirty="0" err="1"/>
              <a:t>yakni</a:t>
            </a:r>
            <a:r>
              <a:rPr lang="en-US" dirty="0"/>
              <a:t>  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melengkung</a:t>
            </a:r>
            <a:r>
              <a:rPr lang="en-US" dirty="0"/>
              <a:t>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08810" y="232225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 :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96264" y="2896800"/>
            <a:ext cx="5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 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4305" y="3375477"/>
            <a:ext cx="61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Tsa</a:t>
            </a:r>
            <a:r>
              <a:rPr lang="en-US" dirty="0"/>
              <a:t> :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8724" y="3884986"/>
            <a:ext cx="52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Ya</a:t>
            </a:r>
            <a:r>
              <a:rPr lang="en-US" dirty="0"/>
              <a:t> :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8539" y="518427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Dal :</a:t>
            </a: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65545" y="5602326"/>
            <a:ext cx="762000" cy="7620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23749" y="5670566"/>
            <a:ext cx="762000" cy="7620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98180" y="5649792"/>
            <a:ext cx="762000" cy="7620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422542" y="578621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Dzal</a:t>
            </a:r>
            <a:r>
              <a:rPr lang="en-US" dirty="0"/>
              <a:t> :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09742" y="450507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Nun :</a:t>
            </a: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822547" y="2734852"/>
            <a:ext cx="762000" cy="7620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45508" y="2736366"/>
            <a:ext cx="762000" cy="76200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5347319" y="3600860"/>
            <a:ext cx="65887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Kelompok</a:t>
            </a:r>
            <a:r>
              <a:rPr lang="en-US" sz="2200" b="1" dirty="0"/>
              <a:t> 15 : </a:t>
            </a:r>
          </a:p>
          <a:p>
            <a:endParaRPr lang="en-US" sz="1400" dirty="0"/>
          </a:p>
          <a:p>
            <a:r>
              <a:rPr lang="en-US" dirty="0" err="1"/>
              <a:t>Ya</a:t>
            </a:r>
            <a:r>
              <a:rPr lang="en-US" dirty="0"/>
              <a:t> :</a:t>
            </a:r>
          </a:p>
          <a:p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yang </a:t>
            </a:r>
            <a:r>
              <a:rPr lang="en-US" dirty="0" err="1"/>
              <a:t>berdiri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diakhir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chain code yang </a:t>
            </a:r>
            <a:r>
              <a:rPr lang="en-US" dirty="0" err="1"/>
              <a:t>berbeda</a:t>
            </a:r>
            <a:endParaRPr lang="en-US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4694831" y="1373499"/>
            <a:ext cx="81886" cy="5079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031011" y="5024217"/>
            <a:ext cx="762000" cy="7620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278430" y="5000928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82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Cara </a:t>
            </a:r>
            <a:r>
              <a:rPr lang="en-US" sz="4000" dirty="0" err="1"/>
              <a:t>pengenalan</a:t>
            </a:r>
            <a:r>
              <a:rPr lang="en-US" sz="4000" dirty="0"/>
              <a:t> </a:t>
            </a:r>
            <a:r>
              <a:rPr lang="en-US" sz="4000" dirty="0" err="1"/>
              <a:t>Huruf</a:t>
            </a:r>
            <a:r>
              <a:rPr lang="en-US" sz="4000" dirty="0"/>
              <a:t> Arab </a:t>
            </a:r>
            <a:r>
              <a:rPr lang="en-US" sz="4000" dirty="0" err="1"/>
              <a:t>dengan</a:t>
            </a:r>
            <a:r>
              <a:rPr lang="en-US" sz="4000" dirty="0"/>
              <a:t> HMM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5" y="2057400"/>
            <a:ext cx="11356257" cy="4038600"/>
          </a:xfrm>
        </p:spPr>
        <p:txBody>
          <a:bodyPr/>
          <a:lstStyle/>
          <a:p>
            <a:r>
              <a:rPr lang="en-US" dirty="0"/>
              <a:t>File data test di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persatu</a:t>
            </a:r>
            <a:r>
              <a:rPr lang="en-US" dirty="0"/>
              <a:t> </a:t>
            </a:r>
            <a:r>
              <a:rPr lang="en-US" dirty="0" err="1"/>
              <a:t>kemiripannya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file.ser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yang paling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model</a:t>
            </a:r>
          </a:p>
          <a:p>
            <a:r>
              <a:rPr lang="en-US" dirty="0" err="1"/>
              <a:t>Misal</a:t>
            </a:r>
            <a:r>
              <a:rPr lang="en-US" dirty="0"/>
              <a:t> model yang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-3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s-ES" dirty="0" err="1"/>
              <a:t>ba+ta+tsa+ya+nun+dal+dzal</a:t>
            </a:r>
            <a:r>
              <a:rPr lang="es-ES" dirty="0"/>
              <a:t> </a:t>
            </a:r>
          </a:p>
          <a:p>
            <a:r>
              <a:rPr lang="es-ES" dirty="0" err="1"/>
              <a:t>Dicek</a:t>
            </a:r>
            <a:r>
              <a:rPr lang="es-ES" dirty="0"/>
              <a:t> </a:t>
            </a:r>
            <a:r>
              <a:rPr lang="es-ES" dirty="0" err="1"/>
              <a:t>menggunakan</a:t>
            </a:r>
            <a:r>
              <a:rPr lang="es-ES" dirty="0"/>
              <a:t> “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clause</a:t>
            </a:r>
            <a:r>
              <a:rPr lang="es-ES" dirty="0"/>
              <a:t>” </a:t>
            </a:r>
            <a:r>
              <a:rPr lang="es-ES" dirty="0" err="1"/>
              <a:t>berdasarkan</a:t>
            </a:r>
            <a:r>
              <a:rPr lang="es-ES" dirty="0"/>
              <a:t> </a:t>
            </a:r>
            <a:r>
              <a:rPr lang="es-ES" dirty="0" err="1"/>
              <a:t>posisi</a:t>
            </a:r>
            <a:r>
              <a:rPr lang="es-ES" dirty="0"/>
              <a:t> </a:t>
            </a:r>
            <a:r>
              <a:rPr lang="es-ES" dirty="0" err="1"/>
              <a:t>huruf</a:t>
            </a:r>
            <a:r>
              <a:rPr lang="es-ES" dirty="0"/>
              <a:t> pada kata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32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/>
              <a:t>Mengapa</a:t>
            </a:r>
            <a:r>
              <a:rPr lang="en-US" sz="2800" dirty="0"/>
              <a:t> “dal” </a:t>
            </a:r>
            <a:r>
              <a:rPr lang="en-US" sz="2800" dirty="0" err="1"/>
              <a:t>dan</a:t>
            </a:r>
            <a:r>
              <a:rPr lang="en-US" sz="2800" dirty="0"/>
              <a:t> “</a:t>
            </a:r>
            <a:r>
              <a:rPr lang="en-US" sz="2800" dirty="0" err="1"/>
              <a:t>dzal</a:t>
            </a:r>
            <a:r>
              <a:rPr lang="en-US" sz="2800" dirty="0"/>
              <a:t>” </a:t>
            </a:r>
            <a:r>
              <a:rPr lang="en-US" sz="2800" dirty="0" err="1"/>
              <a:t>dimasukkan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kelompok</a:t>
            </a:r>
            <a:r>
              <a:rPr lang="en-US" sz="2800" dirty="0"/>
              <a:t> 3 </a:t>
            </a:r>
            <a:r>
              <a:rPr lang="en-US" sz="2800" dirty="0" err="1"/>
              <a:t>bersama</a:t>
            </a:r>
            <a:r>
              <a:rPr lang="en-US" sz="2800" dirty="0"/>
              <a:t> “</a:t>
            </a:r>
            <a:r>
              <a:rPr lang="es-ES" sz="2800" dirty="0" err="1"/>
              <a:t>ba+ta+tsa+ya+nun</a:t>
            </a:r>
            <a:r>
              <a:rPr lang="es-ES" sz="2800" dirty="0"/>
              <a:t>”</a:t>
            </a:r>
            <a:endParaRPr lang="en-US" sz="2800" dirty="0"/>
          </a:p>
        </p:txBody>
      </p:sp>
      <p:cxnSp>
        <p:nvCxnSpPr>
          <p:cNvPr id="5" name="Straight Arrow Connector 4"/>
          <p:cNvCxnSpPr>
            <a:endCxn id="10" idx="0"/>
          </p:cNvCxnSpPr>
          <p:nvPr/>
        </p:nvCxnSpPr>
        <p:spPr>
          <a:xfrm flipH="1">
            <a:off x="3535074" y="2546704"/>
            <a:ext cx="1692019" cy="569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227093" y="2546704"/>
            <a:ext cx="2210937" cy="510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05547" y="3116079"/>
            <a:ext cx="1459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Dal + </a:t>
            </a:r>
            <a:r>
              <a:rPr lang="en-US" sz="2400" dirty="0" err="1"/>
              <a:t>Dzal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05547" y="4025731"/>
            <a:ext cx="667168" cy="969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80607" y="3586307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03407" y="41069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02988" y="5030076"/>
            <a:ext cx="75052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Dzal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72714" y="4022090"/>
            <a:ext cx="620973" cy="972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37792" y="5009233"/>
            <a:ext cx="6142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94707" y="3057098"/>
            <a:ext cx="2794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 err="1"/>
              <a:t>Ba+Ta+Tsa+Ya+Nun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294707" y="3518763"/>
            <a:ext cx="304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:</a:t>
            </a:r>
          </a:p>
        </p:txBody>
      </p:sp>
      <p:cxnSp>
        <p:nvCxnSpPr>
          <p:cNvPr id="31" name="Straight Arrow Connector 30"/>
          <p:cNvCxnSpPr>
            <a:stCxn id="26" idx="2"/>
          </p:cNvCxnSpPr>
          <p:nvPr/>
        </p:nvCxnSpPr>
        <p:spPr>
          <a:xfrm flipH="1">
            <a:off x="5725742" y="3888095"/>
            <a:ext cx="2089574" cy="11342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40396" y="4258524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di </a:t>
            </a:r>
            <a:r>
              <a:rPr lang="en-US" sz="1600" dirty="0" err="1"/>
              <a:t>bawah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466695" y="5008729"/>
            <a:ext cx="5180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Ba</a:t>
            </a:r>
          </a:p>
        </p:txBody>
      </p:sp>
      <p:cxnSp>
        <p:nvCxnSpPr>
          <p:cNvPr id="35" name="Straight Arrow Connector 34"/>
          <p:cNvCxnSpPr>
            <a:stCxn id="26" idx="2"/>
          </p:cNvCxnSpPr>
          <p:nvPr/>
        </p:nvCxnSpPr>
        <p:spPr>
          <a:xfrm flipH="1">
            <a:off x="6500978" y="3888095"/>
            <a:ext cx="1314338" cy="1795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08045" y="4804465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di </a:t>
            </a:r>
            <a:r>
              <a:rPr lang="en-US" sz="1600" dirty="0" err="1"/>
              <a:t>atas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5849786" y="5710160"/>
            <a:ext cx="7811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Nun</a:t>
            </a:r>
          </a:p>
        </p:txBody>
      </p:sp>
      <p:cxnSp>
        <p:nvCxnSpPr>
          <p:cNvPr id="49" name="Straight Arrow Connector 48"/>
          <p:cNvCxnSpPr>
            <a:endCxn id="55" idx="0"/>
          </p:cNvCxnSpPr>
          <p:nvPr/>
        </p:nvCxnSpPr>
        <p:spPr>
          <a:xfrm flipH="1">
            <a:off x="7692057" y="3882085"/>
            <a:ext cx="141473" cy="1844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818316" y="5196427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 di </a:t>
            </a:r>
            <a:r>
              <a:rPr lang="en-US" sz="1600" dirty="0" err="1"/>
              <a:t>atas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7433011" y="5726845"/>
            <a:ext cx="5180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Ta</a:t>
            </a:r>
          </a:p>
        </p:txBody>
      </p:sp>
      <p:cxnSp>
        <p:nvCxnSpPr>
          <p:cNvPr id="56" name="Straight Arrow Connector 55"/>
          <p:cNvCxnSpPr>
            <a:stCxn id="26" idx="2"/>
          </p:cNvCxnSpPr>
          <p:nvPr/>
        </p:nvCxnSpPr>
        <p:spPr>
          <a:xfrm>
            <a:off x="7815316" y="3888095"/>
            <a:ext cx="921188" cy="1603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87674" y="4724159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 di </a:t>
            </a:r>
            <a:r>
              <a:rPr lang="en-US" sz="1600" dirty="0" err="1"/>
              <a:t>bawah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527689" y="5502836"/>
            <a:ext cx="5180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Ya</a:t>
            </a:r>
            <a:endParaRPr lang="en-US" sz="2400" dirty="0"/>
          </a:p>
        </p:txBody>
      </p:sp>
      <p:cxnSp>
        <p:nvCxnSpPr>
          <p:cNvPr id="71" name="Straight Arrow Connector 70"/>
          <p:cNvCxnSpPr>
            <a:stCxn id="26" idx="2"/>
          </p:cNvCxnSpPr>
          <p:nvPr/>
        </p:nvCxnSpPr>
        <p:spPr>
          <a:xfrm>
            <a:off x="7815316" y="3888095"/>
            <a:ext cx="1846857" cy="972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864937" y="4219440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 di </a:t>
            </a:r>
            <a:r>
              <a:rPr lang="en-US" sz="1600" dirty="0" err="1"/>
              <a:t>atas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9553345" y="4866058"/>
            <a:ext cx="6464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Tsa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3299414" y="2096030"/>
            <a:ext cx="4009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paling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sub kata :</a:t>
            </a:r>
          </a:p>
          <a:p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939166" y="2538702"/>
            <a:ext cx="51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240379" y="248772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49186" y="4095772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5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802" y="2378945"/>
            <a:ext cx="4370766" cy="1883338"/>
          </a:xfrm>
        </p:spPr>
      </p:pic>
      <p:sp>
        <p:nvSpPr>
          <p:cNvPr id="8" name="TextBox 7"/>
          <p:cNvSpPr txBox="1"/>
          <p:nvPr/>
        </p:nvSpPr>
        <p:spPr>
          <a:xfrm>
            <a:off x="5560143" y="2812783"/>
            <a:ext cx="60113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ba</a:t>
            </a:r>
            <a:r>
              <a:rPr lang="en-US" sz="2000" dirty="0"/>
              <a:t> , ta , </a:t>
            </a:r>
            <a:r>
              <a:rPr lang="en-US" sz="2000" dirty="0" err="1"/>
              <a:t>tsa</a:t>
            </a:r>
            <a:r>
              <a:rPr lang="en-US" sz="2000" dirty="0"/>
              <a:t> yang </a:t>
            </a:r>
            <a:r>
              <a:rPr lang="en-US" sz="2000" dirty="0" err="1"/>
              <a:t>berdiri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/>
              <a:t>,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dikategorikan</a:t>
            </a:r>
            <a:r>
              <a:rPr lang="en-US" sz="2000" dirty="0"/>
              <a:t> di </a:t>
            </a:r>
            <a:r>
              <a:rPr lang="en-US" sz="2000" dirty="0" err="1"/>
              <a:t>kelompok</a:t>
            </a:r>
            <a:r>
              <a:rPr lang="en-US" sz="2000" dirty="0"/>
              <a:t> 3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indeks</a:t>
            </a:r>
            <a:r>
              <a:rPr lang="en-US" sz="2000" dirty="0"/>
              <a:t> </a:t>
            </a:r>
            <a:r>
              <a:rPr lang="en-US" sz="2000" dirty="0" err="1"/>
              <a:t>terakhir</a:t>
            </a:r>
            <a:endParaRPr lang="en-US" sz="2000" dirty="0"/>
          </a:p>
          <a:p>
            <a:r>
              <a:rPr lang="en-US" sz="2000" dirty="0"/>
              <a:t>Karena </a:t>
            </a:r>
            <a:r>
              <a:rPr lang="en-US" sz="2000" dirty="0" err="1"/>
              <a:t>jika</a:t>
            </a:r>
            <a:r>
              <a:rPr lang="en-US" sz="2000" dirty="0"/>
              <a:t> di </a:t>
            </a:r>
            <a:r>
              <a:rPr lang="en-US" sz="2000" dirty="0" err="1"/>
              <a:t>segmentasi</a:t>
            </a:r>
            <a:r>
              <a:rPr lang="en-US" sz="2000" dirty="0"/>
              <a:t> </a:t>
            </a:r>
            <a:r>
              <a:rPr lang="en-US" sz="2000" dirty="0" err="1"/>
              <a:t>jadi</a:t>
            </a:r>
            <a:r>
              <a:rPr lang="en-US" sz="2000" dirty="0"/>
              <a:t> </a:t>
            </a:r>
            <a:r>
              <a:rPr lang="en-US" sz="2000" dirty="0" err="1"/>
              <a:t>terbelah</a:t>
            </a:r>
            <a:r>
              <a:rPr lang="en-US" sz="2000" dirty="0"/>
              <a:t> 2</a:t>
            </a:r>
          </a:p>
        </p:txBody>
      </p:sp>
      <p:sp>
        <p:nvSpPr>
          <p:cNvPr id="9" name="Arrow: Right 8"/>
          <p:cNvSpPr/>
          <p:nvPr/>
        </p:nvSpPr>
        <p:spPr>
          <a:xfrm rot="16200000">
            <a:off x="1150373" y="4557252"/>
            <a:ext cx="1297858" cy="1061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10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759" y="44379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</a:t>
            </a:r>
            <a:r>
              <a:rPr lang="en-US" sz="2800" dirty="0" err="1"/>
              <a:t>dengan</a:t>
            </a:r>
            <a:r>
              <a:rPr lang="en-US" sz="2800" dirty="0"/>
              <a:t> HMM </a:t>
            </a:r>
            <a:br>
              <a:rPr lang="en-US" sz="2800" dirty="0"/>
            </a:br>
            <a:r>
              <a:rPr lang="en-US" sz="2800" dirty="0"/>
              <a:t>Testing 18 </a:t>
            </a:r>
            <a:r>
              <a:rPr lang="en-US" sz="2800" dirty="0" err="1"/>
              <a:t>Kalimat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300 </a:t>
            </a:r>
            <a:r>
              <a:rPr lang="en-US" sz="2800" dirty="0" err="1"/>
              <a:t>huruf</a:t>
            </a:r>
            <a:r>
              <a:rPr lang="en-US" sz="28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515" y="1216073"/>
            <a:ext cx="36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: 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849" y="1808255"/>
            <a:ext cx="11245287" cy="1819848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49" y="4808387"/>
            <a:ext cx="10942414" cy="16774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0515" y="4204914"/>
            <a:ext cx="544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41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38" y="167152"/>
            <a:ext cx="9875520" cy="1356360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587" y="1523512"/>
            <a:ext cx="9872871" cy="50365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di </a:t>
            </a:r>
            <a:r>
              <a:rPr lang="en-US" dirty="0" err="1"/>
              <a:t>normalisasi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SVM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Langkah</a:t>
            </a:r>
            <a:r>
              <a:rPr lang="en-US" dirty="0"/>
              <a:t> –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 :</a:t>
            </a:r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 chain code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2 </a:t>
            </a:r>
            <a:r>
              <a:rPr lang="en-US" dirty="0" err="1"/>
              <a:t>dimensi</a:t>
            </a:r>
            <a:r>
              <a:rPr lang="en-US" dirty="0"/>
              <a:t> matrix : </a:t>
            </a:r>
          </a:p>
          <a:p>
            <a:pPr marL="10058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chain code</a:t>
            </a:r>
          </a:p>
          <a:p>
            <a:pPr marL="10058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. 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ChanCode</a:t>
            </a:r>
            <a:r>
              <a:rPr lang="en-US" dirty="0"/>
              <a:t> : 7777311122222583353333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dirubah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 2 x 9 matrix</a:t>
            </a:r>
          </a:p>
          <a:p>
            <a:pPr marL="1280160" lvl="3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16" y="5278799"/>
            <a:ext cx="1838582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0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1945"/>
          </a:xfrm>
        </p:spPr>
        <p:txBody>
          <a:bodyPr>
            <a:normAutofit/>
          </a:bodyPr>
          <a:lstStyle/>
          <a:p>
            <a:r>
              <a:rPr lang="en-US" sz="3600" dirty="0" err="1"/>
              <a:t>Ekstraksi</a:t>
            </a:r>
            <a:r>
              <a:rPr lang="en-US" sz="3600" dirty="0"/>
              <a:t> </a:t>
            </a:r>
            <a:r>
              <a:rPr lang="en-US" sz="3600" dirty="0" err="1"/>
              <a:t>Ciri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Freeman Chain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0145"/>
            <a:ext cx="9601200" cy="4357255"/>
          </a:xfrm>
        </p:spPr>
        <p:txBody>
          <a:bodyPr/>
          <a:lstStyle/>
          <a:p>
            <a:r>
              <a:rPr lang="en-US" dirty="0" err="1"/>
              <a:t>Kelemahan</a:t>
            </a:r>
            <a:r>
              <a:rPr lang="en-US" dirty="0"/>
              <a:t> Chain Code 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Chain code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scale-invariant. 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Chain code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fleksibel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Chain code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percabangan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75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081" y="38100"/>
            <a:ext cx="9875520" cy="1356360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448" y="1217484"/>
            <a:ext cx="10854546" cy="5404542"/>
          </a:xfrm>
        </p:spPr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1 di Java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2 di Java: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67" y="1664835"/>
            <a:ext cx="5772798" cy="1963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67" y="4457986"/>
            <a:ext cx="5468113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23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2" y="81607"/>
            <a:ext cx="9875520" cy="1356360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45" y="1276966"/>
            <a:ext cx="9872871" cy="40386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Lanjutan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–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 :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3. </a:t>
            </a:r>
            <a:r>
              <a:rPr lang="en-US" dirty="0" err="1"/>
              <a:t>Hilangkan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mana </a:t>
            </a:r>
            <a:r>
              <a:rPr lang="en-US" dirty="0" err="1"/>
              <a:t>frequensinya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1.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 </a:t>
            </a:r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3 di Java 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02" y="2285615"/>
            <a:ext cx="1838582" cy="6954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70" y="2275100"/>
            <a:ext cx="1086002" cy="704948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3079287" y="2403599"/>
            <a:ext cx="565380" cy="3539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413" y="3723192"/>
            <a:ext cx="9352198" cy="25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15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94" y="0"/>
            <a:ext cx="9875520" cy="1356360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43" y="1231491"/>
            <a:ext cx="11508467" cy="4038600"/>
          </a:xfrm>
        </p:spPr>
        <p:txBody>
          <a:bodyPr>
            <a:normAutofit/>
          </a:bodyPr>
          <a:lstStyle/>
          <a:p>
            <a:r>
              <a:rPr lang="en-US" sz="2000" dirty="0" err="1"/>
              <a:t>Lanjutan</a:t>
            </a:r>
            <a:r>
              <a:rPr lang="en-US" sz="2000" dirty="0"/>
              <a:t> </a:t>
            </a:r>
            <a:r>
              <a:rPr lang="en-US" sz="2000" dirty="0" err="1"/>
              <a:t>Langkah</a:t>
            </a:r>
            <a:r>
              <a:rPr lang="en-US" sz="2000" dirty="0"/>
              <a:t> – </a:t>
            </a:r>
            <a:r>
              <a:rPr lang="en-US" sz="2000" dirty="0" err="1"/>
              <a:t>Langkah</a:t>
            </a:r>
            <a:r>
              <a:rPr lang="en-US" sz="2000" dirty="0"/>
              <a:t> </a:t>
            </a:r>
            <a:r>
              <a:rPr lang="en-US" sz="2000" dirty="0" err="1"/>
              <a:t>Normalisasi</a:t>
            </a:r>
            <a:r>
              <a:rPr lang="en-US" sz="2000" dirty="0"/>
              <a:t> :</a:t>
            </a:r>
          </a:p>
          <a:p>
            <a:pPr marL="45720" indent="0" defTabSz="457200">
              <a:buNone/>
            </a:pPr>
            <a:r>
              <a:rPr lang="en-US" sz="2000" dirty="0"/>
              <a:t>	4. </a:t>
            </a:r>
            <a:r>
              <a:rPr lang="en-US" sz="2000" dirty="0" err="1"/>
              <a:t>Ubah</a:t>
            </a:r>
            <a:r>
              <a:rPr lang="en-US" sz="2000" dirty="0"/>
              <a:t> </a:t>
            </a:r>
            <a:r>
              <a:rPr lang="en-US" sz="2000" dirty="0" err="1"/>
              <a:t>matriks</a:t>
            </a:r>
            <a:r>
              <a:rPr lang="en-US" sz="2000" dirty="0"/>
              <a:t> </a:t>
            </a:r>
            <a:r>
              <a:rPr lang="en-US" sz="2000" dirty="0" err="1"/>
              <a:t>ChainCode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Chaincode</a:t>
            </a:r>
            <a:r>
              <a:rPr lang="en-US" sz="2000" dirty="0"/>
              <a:t> normal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r>
              <a:rPr lang="en-US" sz="2000" dirty="0"/>
              <a:t> 10, </a:t>
            </a:r>
          </a:p>
          <a:p>
            <a:pPr marL="45720" indent="0" defTabSz="457200">
              <a:buNone/>
            </a:pPr>
            <a:r>
              <a:rPr lang="en-US" sz="2000" dirty="0"/>
              <a:t>	     </a:t>
            </a:r>
            <a:r>
              <a:rPr lang="en-US" sz="2000" dirty="0" err="1"/>
              <a:t>frekuensi</a:t>
            </a:r>
            <a:r>
              <a:rPr lang="en-US" sz="2000" dirty="0"/>
              <a:t> </a:t>
            </a:r>
            <a:r>
              <a:rPr lang="en-US" sz="2000" dirty="0" err="1"/>
              <a:t>relatif</a:t>
            </a:r>
            <a:r>
              <a:rPr lang="en-US" sz="2000" dirty="0"/>
              <a:t> </a:t>
            </a:r>
            <a:r>
              <a:rPr lang="en-US" sz="2000" dirty="0" err="1"/>
              <a:t>masing-masing</a:t>
            </a:r>
            <a:r>
              <a:rPr lang="en-US" sz="2000" dirty="0"/>
              <a:t> digit </a:t>
            </a:r>
            <a:r>
              <a:rPr lang="en-US" sz="2000" dirty="0" err="1"/>
              <a:t>dihitung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rumus</a:t>
            </a:r>
            <a:r>
              <a:rPr lang="en-US" sz="2000" dirty="0"/>
              <a:t>:</a:t>
            </a:r>
          </a:p>
          <a:p>
            <a:pPr marL="45720" indent="0" defTabSz="457200">
              <a:lnSpc>
                <a:spcPct val="110000"/>
              </a:lnSpc>
              <a:buNone/>
            </a:pPr>
            <a:r>
              <a:rPr lang="en-US" sz="2000" dirty="0"/>
              <a:t>		</a:t>
            </a:r>
            <a:r>
              <a:rPr lang="en-US" sz="1800" dirty="0" err="1"/>
              <a:t>Dimana</a:t>
            </a:r>
            <a:r>
              <a:rPr lang="en-US" sz="1800" dirty="0"/>
              <a:t> :  </a:t>
            </a:r>
          </a:p>
          <a:p>
            <a:pPr marL="45720" indent="0" defTabSz="457200">
              <a:lnSpc>
                <a:spcPct val="110000"/>
              </a:lnSpc>
              <a:buNone/>
            </a:pPr>
            <a:r>
              <a:rPr lang="en-US" sz="1800" dirty="0"/>
              <a:t>		</a:t>
            </a:r>
            <a:r>
              <a:rPr lang="en-US" sz="1800" dirty="0" err="1"/>
              <a:t>Fi,n</a:t>
            </a:r>
            <a:r>
              <a:rPr lang="en-US" sz="1800" dirty="0"/>
              <a:t>     :  </a:t>
            </a:r>
            <a:r>
              <a:rPr lang="en-US" sz="1800" dirty="0" err="1"/>
              <a:t>frekuensi</a:t>
            </a:r>
            <a:r>
              <a:rPr lang="en-US" sz="1800" dirty="0"/>
              <a:t> yang </a:t>
            </a:r>
            <a:r>
              <a:rPr lang="en-US" sz="1800" dirty="0" err="1"/>
              <a:t>sudah</a:t>
            </a:r>
            <a:r>
              <a:rPr lang="en-US" sz="1800" dirty="0"/>
              <a:t> di </a:t>
            </a:r>
            <a:r>
              <a:rPr lang="en-US" sz="1800" dirty="0" err="1"/>
              <a:t>normalisasi</a:t>
            </a:r>
            <a:r>
              <a:rPr lang="en-US" sz="1800" dirty="0"/>
              <a:t> </a:t>
            </a:r>
          </a:p>
          <a:p>
            <a:pPr marL="45720" indent="0" defTabSz="457200">
              <a:lnSpc>
                <a:spcPct val="110000"/>
              </a:lnSpc>
              <a:buNone/>
            </a:pPr>
            <a:r>
              <a:rPr lang="en-US" sz="1800" dirty="0"/>
              <a:t>		Fi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frekuensi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digit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</a:t>
            </a:r>
            <a:r>
              <a:rPr lang="en-US" sz="1800" dirty="0" err="1"/>
              <a:t>rantai</a:t>
            </a:r>
            <a:r>
              <a:rPr lang="en-US" sz="1800" dirty="0"/>
              <a:t> </a:t>
            </a:r>
            <a:r>
              <a:rPr lang="en-US" sz="1800" dirty="0" err="1"/>
              <a:t>masing-masing</a:t>
            </a:r>
            <a:r>
              <a:rPr lang="en-US" sz="1800" dirty="0"/>
              <a:t>. </a:t>
            </a:r>
          </a:p>
          <a:p>
            <a:pPr marL="45720" indent="0" defTabSz="457200">
              <a:buNone/>
            </a:pP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:						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485" y="1679833"/>
            <a:ext cx="2673225" cy="12293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13" y="4603713"/>
            <a:ext cx="1167752" cy="7580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5897" y="5358579"/>
            <a:ext cx="6076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 = 4 , </a:t>
            </a:r>
          </a:p>
          <a:p>
            <a:r>
              <a:rPr lang="en-US" dirty="0" err="1"/>
              <a:t>Fi,n</a:t>
            </a:r>
            <a:r>
              <a:rPr lang="en-US" dirty="0"/>
              <a:t> = 4/18 * 10 = 2.22 (</a:t>
            </a:r>
            <a:r>
              <a:rPr lang="en-US" dirty="0" err="1"/>
              <a:t>dibulatkan</a:t>
            </a:r>
            <a:r>
              <a:rPr lang="en-US" dirty="0"/>
              <a:t> </a:t>
            </a:r>
            <a:r>
              <a:rPr lang="en-US" dirty="0" err="1"/>
              <a:t>kebawah</a:t>
            </a:r>
            <a:r>
              <a:rPr lang="en-US" dirty="0"/>
              <a:t>) </a:t>
            </a:r>
            <a:r>
              <a:rPr lang="en-US" dirty="0" err="1"/>
              <a:t>menjadi</a:t>
            </a:r>
            <a:r>
              <a:rPr lang="en-US" dirty="0"/>
              <a:t> 2</a:t>
            </a:r>
          </a:p>
          <a:p>
            <a:endParaRPr lang="en-US" dirty="0"/>
          </a:p>
          <a:p>
            <a:r>
              <a:rPr lang="en-US" dirty="0" err="1"/>
              <a:t>Nilai</a:t>
            </a:r>
            <a:r>
              <a:rPr lang="en-US" dirty="0"/>
              <a:t> 7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dimunculkan</a:t>
            </a:r>
            <a:r>
              <a:rPr lang="en-US" dirty="0"/>
              <a:t> 2 kali</a:t>
            </a:r>
          </a:p>
          <a:p>
            <a:endParaRPr lang="en-US" dirty="0"/>
          </a:p>
        </p:txBody>
      </p:sp>
      <p:sp>
        <p:nvSpPr>
          <p:cNvPr id="9" name="Arrow: Right 8"/>
          <p:cNvSpPr/>
          <p:nvPr/>
        </p:nvSpPr>
        <p:spPr>
          <a:xfrm>
            <a:off x="1494891" y="4664453"/>
            <a:ext cx="518953" cy="65145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828" y="4511536"/>
            <a:ext cx="3287817" cy="942368"/>
          </a:xfrm>
          <a:prstGeom prst="rect">
            <a:avLst/>
          </a:prstGeom>
        </p:spPr>
      </p:pic>
      <p:sp>
        <p:nvSpPr>
          <p:cNvPr id="16" name="Arrow: Down 15"/>
          <p:cNvSpPr/>
          <p:nvPr/>
        </p:nvSpPr>
        <p:spPr>
          <a:xfrm>
            <a:off x="10382864" y="5718433"/>
            <a:ext cx="383458" cy="30971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5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080" y="103236"/>
            <a:ext cx="9875520" cy="1356360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58" y="1356360"/>
            <a:ext cx="9872871" cy="4038600"/>
          </a:xfrm>
        </p:spPr>
        <p:txBody>
          <a:bodyPr/>
          <a:lstStyle/>
          <a:p>
            <a:pPr marL="45720" indent="0" defTabSz="457200">
              <a:buNone/>
            </a:pP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perhitungan</a:t>
            </a:r>
            <a:r>
              <a:rPr lang="en-US" sz="2400" dirty="0"/>
              <a:t> </a:t>
            </a:r>
            <a:r>
              <a:rPr lang="en-US" sz="2400" dirty="0" err="1"/>
              <a:t>frekuensi</a:t>
            </a:r>
            <a:r>
              <a:rPr lang="en-US" sz="2400" dirty="0"/>
              <a:t> </a:t>
            </a:r>
            <a:r>
              <a:rPr lang="en-US" sz="2400" dirty="0" err="1"/>
              <a:t>relatif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digit 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4 di Java 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4" y="1770352"/>
            <a:ext cx="3287817" cy="942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84" y="3375660"/>
            <a:ext cx="6378922" cy="279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64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Pemetaan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frekuensinya</a:t>
            </a:r>
            <a:r>
              <a:rPr lang="en-US" dirty="0"/>
              <a:t> 1,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: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52" y="3006256"/>
            <a:ext cx="8004827" cy="318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19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81" y="-31849"/>
            <a:ext cx="11769213" cy="135636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Normalisasi</a:t>
            </a:r>
            <a:r>
              <a:rPr lang="en-US" sz="2800" dirty="0"/>
              <a:t> </a:t>
            </a:r>
            <a:r>
              <a:rPr lang="en-US" sz="2800" dirty="0" err="1"/>
              <a:t>Chaincode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Pemetaan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402" y="1150079"/>
            <a:ext cx="7485188" cy="2302311"/>
          </a:xfrm>
        </p:spPr>
      </p:pic>
      <p:sp>
        <p:nvSpPr>
          <p:cNvPr id="6" name="TextBox 5"/>
          <p:cNvSpPr txBox="1"/>
          <p:nvPr/>
        </p:nvSpPr>
        <p:spPr>
          <a:xfrm>
            <a:off x="2574144" y="3688366"/>
            <a:ext cx="348204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n4[0] = n3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[round(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/9 x n3length-1)]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= n3[0/9x17]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= n3[0]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n4[0]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n4[1] = n3[1/9x17] = n3[2]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n4[2] = n3[2/9x17] = n3[4] = 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n4[3] = n3[3/9x17] = n3[6] = 1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4258" y="3722533"/>
            <a:ext cx="3292889" cy="2951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n4[4] = n3[4/9x17] = n3[8]  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n4[5] = n3[5/9x17] = n3[9]  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N4[6]= n3[6/9x17] = n3[11]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n4[7] = n3[7/9x17] = n3[13]   = 3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n4[8] = n3[8/9x17] = n3[15]  = 3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N4[9]= n3[9/9x17] = n3[17] = 3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3983" y="3452390"/>
            <a:ext cx="2014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69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822" y="280219"/>
            <a:ext cx="11710219" cy="61158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Fitur</a:t>
            </a:r>
            <a:r>
              <a:rPr lang="en-US" sz="3200" dirty="0"/>
              <a:t> </a:t>
            </a:r>
            <a:r>
              <a:rPr lang="en-US" sz="3200" dirty="0" err="1"/>
              <a:t>Jumlah</a:t>
            </a:r>
            <a:r>
              <a:rPr lang="en-US" sz="3200" dirty="0"/>
              <a:t> </a:t>
            </a:r>
            <a:r>
              <a:rPr lang="en-US" sz="3200" dirty="0" err="1"/>
              <a:t>Titik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822" y="1047136"/>
            <a:ext cx="11710219" cy="554539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 marL="4572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Contoh</a:t>
            </a:r>
            <a:r>
              <a:rPr lang="en-US" dirty="0"/>
              <a:t> 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Nun :</a:t>
            </a:r>
          </a:p>
          <a:p>
            <a:pPr lvl="1" algn="just">
              <a:lnSpc>
                <a:spcPct val="150000"/>
              </a:lnSpc>
            </a:pPr>
            <a:r>
              <a:rPr lang="en-US" sz="2300" dirty="0" err="1"/>
              <a:t>Chaincode</a:t>
            </a:r>
            <a:r>
              <a:rPr lang="en-US" sz="2300" dirty="0"/>
              <a:t> </a:t>
            </a:r>
            <a:r>
              <a:rPr lang="en-US" sz="2300" dirty="0" err="1"/>
              <a:t>pertama</a:t>
            </a:r>
            <a:r>
              <a:rPr lang="en-US" sz="2300" dirty="0"/>
              <a:t> </a:t>
            </a:r>
            <a:r>
              <a:rPr lang="en-US" sz="2300" dirty="0" err="1"/>
              <a:t>adalah</a:t>
            </a:r>
            <a:r>
              <a:rPr lang="en-US" sz="2300" dirty="0"/>
              <a:t>  </a:t>
            </a:r>
            <a:r>
              <a:rPr lang="en-US" sz="2300" dirty="0" err="1"/>
              <a:t>titik</a:t>
            </a:r>
            <a:r>
              <a:rPr lang="en-US" sz="2300" dirty="0"/>
              <a:t>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dirty="0" err="1"/>
              <a:t>nilai</a:t>
            </a:r>
            <a:r>
              <a:rPr lang="en-US" sz="2300" dirty="0"/>
              <a:t> : 44</a:t>
            </a:r>
          </a:p>
          <a:p>
            <a:pPr lvl="2" algn="just">
              <a:lnSpc>
                <a:spcPct val="150000"/>
              </a:lnSpc>
            </a:pPr>
            <a:r>
              <a:rPr lang="en-US" sz="2300" dirty="0"/>
              <a:t> </a:t>
            </a:r>
            <a:r>
              <a:rPr lang="en-US" sz="2300" dirty="0" err="1"/>
              <a:t>Panjang</a:t>
            </a:r>
            <a:r>
              <a:rPr lang="en-US" sz="2300" dirty="0"/>
              <a:t> </a:t>
            </a:r>
            <a:r>
              <a:rPr lang="en-US" sz="2300" dirty="0" err="1"/>
              <a:t>titik</a:t>
            </a:r>
            <a:r>
              <a:rPr lang="en-US" sz="2300" dirty="0"/>
              <a:t> 3 pixel, </a:t>
            </a:r>
            <a:r>
              <a:rPr lang="en-US" sz="2300" dirty="0" err="1"/>
              <a:t>setelah</a:t>
            </a:r>
            <a:r>
              <a:rPr lang="en-US" sz="2300" dirty="0"/>
              <a:t> </a:t>
            </a:r>
            <a:r>
              <a:rPr lang="en-US" sz="2300" dirty="0" err="1"/>
              <a:t>didapatkan</a:t>
            </a:r>
            <a:r>
              <a:rPr lang="en-US" sz="2300" dirty="0"/>
              <a:t> </a:t>
            </a:r>
            <a:r>
              <a:rPr lang="en-US" sz="2300" dirty="0" err="1"/>
              <a:t>chaincode</a:t>
            </a:r>
            <a:r>
              <a:rPr lang="en-US" sz="2300" dirty="0"/>
              <a:t> </a:t>
            </a:r>
            <a:r>
              <a:rPr lang="en-US" sz="2300" dirty="0" err="1"/>
              <a:t>titik</a:t>
            </a:r>
            <a:r>
              <a:rPr lang="en-US" sz="2300" dirty="0"/>
              <a:t> </a:t>
            </a:r>
            <a:r>
              <a:rPr lang="en-US" sz="2300" dirty="0" err="1"/>
              <a:t>maka</a:t>
            </a:r>
            <a:r>
              <a:rPr lang="en-US" sz="2300" dirty="0"/>
              <a:t> </a:t>
            </a:r>
            <a:r>
              <a:rPr lang="en-US" sz="2300" dirty="0" err="1"/>
              <a:t>titik</a:t>
            </a:r>
            <a:r>
              <a:rPr lang="en-US" sz="2300" dirty="0"/>
              <a:t> </a:t>
            </a:r>
            <a:r>
              <a:rPr lang="en-US" sz="2300" dirty="0" err="1"/>
              <a:t>akan</a:t>
            </a:r>
            <a:r>
              <a:rPr lang="en-US" sz="2300" dirty="0"/>
              <a:t> </a:t>
            </a:r>
            <a:r>
              <a:rPr lang="en-US" sz="2300" dirty="0" err="1"/>
              <a:t>dihapus</a:t>
            </a:r>
            <a:r>
              <a:rPr lang="en-US" sz="2300" dirty="0"/>
              <a:t> agar </a:t>
            </a:r>
            <a:r>
              <a:rPr lang="en-US" sz="2300" dirty="0" err="1"/>
              <a:t>iterasi</a:t>
            </a:r>
            <a:r>
              <a:rPr lang="en-US" sz="2300" dirty="0"/>
              <a:t> </a:t>
            </a:r>
            <a:r>
              <a:rPr lang="en-US" sz="2300" dirty="0" err="1"/>
              <a:t>tidak</a:t>
            </a:r>
            <a:r>
              <a:rPr lang="en-US" sz="2300" dirty="0"/>
              <a:t> </a:t>
            </a:r>
            <a:r>
              <a:rPr lang="en-US" sz="2300" dirty="0" err="1"/>
              <a:t>berulang</a:t>
            </a:r>
            <a:r>
              <a:rPr lang="en-US" sz="2300" dirty="0"/>
              <a:t> </a:t>
            </a:r>
            <a:r>
              <a:rPr lang="en-US" sz="2300" dirty="0" err="1"/>
              <a:t>ditempat</a:t>
            </a:r>
            <a:r>
              <a:rPr lang="en-US" sz="2300" dirty="0"/>
              <a:t> yang </a:t>
            </a:r>
            <a:r>
              <a:rPr lang="en-US" sz="2300" dirty="0" err="1"/>
              <a:t>sama</a:t>
            </a:r>
            <a:r>
              <a:rPr lang="en-US" sz="23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300" dirty="0" err="1"/>
              <a:t>Chaincode</a:t>
            </a:r>
            <a:r>
              <a:rPr lang="en-US" sz="2300" dirty="0"/>
              <a:t> </a:t>
            </a:r>
            <a:r>
              <a:rPr lang="en-US" sz="2300" dirty="0" err="1"/>
              <a:t>kedua</a:t>
            </a:r>
            <a:r>
              <a:rPr lang="en-US" sz="2300" dirty="0"/>
              <a:t> </a:t>
            </a:r>
            <a:r>
              <a:rPr lang="en-US" sz="2300" dirty="0" err="1"/>
              <a:t>adalah</a:t>
            </a:r>
            <a:r>
              <a:rPr lang="en-US" sz="2300" dirty="0"/>
              <a:t> body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dirty="0" err="1"/>
              <a:t>nilai</a:t>
            </a:r>
            <a:r>
              <a:rPr lang="en-US" sz="2300" dirty="0"/>
              <a:t> : 66666656656666666666666666676776777878878788887888888888888818888181111212222222222223223232232322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/>
              <a:t>Dari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sepanjang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, di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 –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body,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penjumlahan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15" y="788568"/>
            <a:ext cx="1726229" cy="1958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0244" y="1618891"/>
            <a:ext cx="8672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kebawah</a:t>
            </a:r>
            <a:r>
              <a:rPr lang="en-US" dirty="0"/>
              <a:t>, </a:t>
            </a:r>
          </a:p>
          <a:p>
            <a:pPr algn="just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67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65" y="35830"/>
            <a:ext cx="11547987" cy="104691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765" y="4169802"/>
            <a:ext cx="11547988" cy="23784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piksel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hitam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ditengah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dibawah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653" y="1075393"/>
            <a:ext cx="2993918" cy="33960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7319" y="1283847"/>
            <a:ext cx="3030794" cy="2580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7319" y="1770544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97319" y="2286739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97319" y="2773436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97319" y="3322077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4031" y="11286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4031" y="16006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4031" y="21474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4031" y="26035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199" y="31669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573" y="36093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1957858" y="1389929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957858" y="2382662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57858" y="3518122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87894" y="2804058"/>
            <a:ext cx="14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Tinggi </a:t>
            </a:r>
            <a:r>
              <a:rPr lang="en-US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endParaRPr lang="en-US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277153" y="1294807"/>
            <a:ext cx="349862" cy="36933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755790" y="1479473"/>
            <a:ext cx="2298501" cy="1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663126" y="1248640"/>
            <a:ext cx="82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678593" y="1256026"/>
            <a:ext cx="0" cy="26435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663126" y="1692277"/>
            <a:ext cx="235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Piksel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hitam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ight Brace 61"/>
          <p:cNvSpPr/>
          <p:nvPr/>
        </p:nvSpPr>
        <p:spPr>
          <a:xfrm>
            <a:off x="3703496" y="1342841"/>
            <a:ext cx="216364" cy="834137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52291" y="161073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2/5</a:t>
            </a:r>
          </a:p>
        </p:txBody>
      </p:sp>
      <p:sp>
        <p:nvSpPr>
          <p:cNvPr id="64" name="Right Brace 63"/>
          <p:cNvSpPr/>
          <p:nvPr/>
        </p:nvSpPr>
        <p:spPr>
          <a:xfrm>
            <a:off x="4296872" y="1350644"/>
            <a:ext cx="246617" cy="1373162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82241" y="22155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380990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226" y="521110"/>
            <a:ext cx="11783961" cy="870539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“Ta” di neural network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47" y="1553643"/>
            <a:ext cx="6890179" cy="4962570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6850620" y="2083709"/>
            <a:ext cx="398206" cy="2949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826" y="2009345"/>
            <a:ext cx="260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6850620" y="2453041"/>
            <a:ext cx="398206" cy="2949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48826" y="2378018"/>
            <a:ext cx="3330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7049723" y="2910003"/>
            <a:ext cx="560444" cy="3195831"/>
          </a:xfrm>
          <a:prstGeom prst="rightBrace">
            <a:avLst>
              <a:gd name="adj1" fmla="val 8333"/>
              <a:gd name="adj2" fmla="val 4869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18673" y="4242463"/>
            <a:ext cx="438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Code yang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normalisasi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311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977" y="-176976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/>
              <a:t>Klasifikasi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Neural Network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975" y="916994"/>
            <a:ext cx="6851484" cy="5693584"/>
          </a:xfrm>
        </p:spPr>
      </p:pic>
      <p:sp>
        <p:nvSpPr>
          <p:cNvPr id="9" name="TextBox 8"/>
          <p:cNvSpPr txBox="1"/>
          <p:nvPr/>
        </p:nvSpPr>
        <p:spPr>
          <a:xfrm>
            <a:off x="7580672" y="2595717"/>
            <a:ext cx="409352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ke-2) 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8876555433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010000000000000000000000000000</a:t>
            </a:r>
          </a:p>
        </p:txBody>
      </p:sp>
    </p:spTree>
    <p:extLst>
      <p:ext uri="{BB962C8B-B14F-4D97-AF65-F5344CB8AC3E}">
        <p14:creationId xmlns:p14="http://schemas.microsoft.com/office/powerpoint/2010/main" val="414813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Hidden Markov Model (HMM)</a:t>
            </a:r>
          </a:p>
          <a:p>
            <a:pPr lvl="1"/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input yang </a:t>
            </a:r>
            <a:r>
              <a:rPr lang="en-US" dirty="0" err="1"/>
              <a:t>berubah</a:t>
            </a:r>
            <a:r>
              <a:rPr lang="en-US" dirty="0"/>
              <a:t> –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Chain Code</a:t>
            </a:r>
          </a:p>
          <a:p>
            <a:r>
              <a:rPr lang="en-US" dirty="0"/>
              <a:t>Support Vector Machine (SVM)</a:t>
            </a:r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input yang </a:t>
            </a:r>
            <a:r>
              <a:rPr lang="en-US" dirty="0" err="1"/>
              <a:t>berubah</a:t>
            </a:r>
            <a:r>
              <a:rPr lang="en-US" dirty="0"/>
              <a:t> –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Chain Code</a:t>
            </a: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52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-142567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Klasifikasi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456" y="936522"/>
            <a:ext cx="11422626" cy="54790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ke-2) 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8876555433 ,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dirubah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&gt; 7/7 = 1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&gt; 7/7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&gt; 6/7 = 0.86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&gt; 5/7 = 0.71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&gt; 4/7 = 0.57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&gt; 4/7 = 0.57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&gt; 4/7 = 0.57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&gt; 3/7 = 0.43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&gt; 2/7 = 0.29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&gt; 2/7 = 0.29</a:t>
            </a:r>
          </a:p>
          <a:p>
            <a:pPr marL="4572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386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7574"/>
            <a:ext cx="9872871" cy="448842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30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Arab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80%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3000" y="251214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Klasifikasi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Neural Network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608" y="2608011"/>
            <a:ext cx="8996461" cy="320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94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07819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Klasifikasi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1780309"/>
            <a:ext cx="11236036" cy="459278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30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Arab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100%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09" y="2562539"/>
            <a:ext cx="10696831" cy="339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31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516" y="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Hasil</a:t>
            </a:r>
            <a:r>
              <a:rPr lang="en-US" sz="3200" dirty="0"/>
              <a:t> Thinning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ZhangSuen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Hildich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329" y="1356360"/>
            <a:ext cx="11275142" cy="4038600"/>
          </a:xfrm>
        </p:spPr>
        <p:txBody>
          <a:bodyPr/>
          <a:lstStyle/>
          <a:p>
            <a:r>
              <a:rPr lang="en-US" dirty="0"/>
              <a:t>Data training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input 1191 </a:t>
            </a:r>
            <a:r>
              <a:rPr lang="en-US" dirty="0" err="1"/>
              <a:t>sampel</a:t>
            </a:r>
            <a:r>
              <a:rPr lang="en-US" dirty="0"/>
              <a:t>, </a:t>
            </a:r>
            <a:r>
              <a:rPr lang="en-US" dirty="0" err="1"/>
              <a:t>masing-masil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di thinning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ZhangSuen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Hilditch</a:t>
            </a:r>
            <a:r>
              <a:rPr lang="en-US" dirty="0"/>
              <a:t>.</a:t>
            </a:r>
          </a:p>
          <a:p>
            <a:r>
              <a:rPr lang="en-US" dirty="0"/>
              <a:t>Data training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yang </a:t>
            </a:r>
            <a:r>
              <a:rPr lang="en-US" dirty="0" err="1"/>
              <a:t>bagus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putus-putus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thinning </a:t>
            </a:r>
            <a:r>
              <a:rPr lang="en-US" dirty="0" err="1"/>
              <a:t>ZhangSuen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Hilditch</a:t>
            </a:r>
            <a:r>
              <a:rPr lang="en-US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123" y="2996379"/>
            <a:ext cx="3311013" cy="33110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226" y="2712720"/>
            <a:ext cx="3473245" cy="34732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23193" y="5394960"/>
            <a:ext cx="226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ZhangSuen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9154036" y="5421130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Hilditch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06" y="2996379"/>
            <a:ext cx="3261150" cy="32611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89908" y="5394960"/>
            <a:ext cx="145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Font </a:t>
            </a:r>
            <a:r>
              <a:rPr lang="en-US" b="1" dirty="0" err="1"/>
              <a:t>arabion</a:t>
            </a:r>
            <a:endParaRPr lang="en-US" b="1" dirty="0"/>
          </a:p>
          <a:p>
            <a:r>
              <a:rPr lang="en-US" b="1" dirty="0" err="1"/>
              <a:t>sad_diakhir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2363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Hasil</a:t>
            </a:r>
            <a:r>
              <a:rPr lang="en-US" sz="4000" dirty="0"/>
              <a:t> Thinning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ZhangSuen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Hildich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491" y="1903016"/>
            <a:ext cx="2949754" cy="382127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799" y="1965960"/>
            <a:ext cx="2993922" cy="37583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235936"/>
            <a:ext cx="2676832" cy="33602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3208" y="5596216"/>
            <a:ext cx="2416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/>
              <a:t>Font </a:t>
            </a:r>
            <a:r>
              <a:rPr lang="en-US" b="1" dirty="0" err="1"/>
              <a:t>TimesnewRoman</a:t>
            </a:r>
            <a:endParaRPr lang="en-US" b="1" dirty="0"/>
          </a:p>
          <a:p>
            <a:pPr algn="just"/>
            <a:r>
              <a:rPr lang="en-US" b="1" dirty="0" err="1"/>
              <a:t>Qaf</a:t>
            </a:r>
            <a:r>
              <a:rPr lang="en-US" b="1" dirty="0"/>
              <a:t> </a:t>
            </a:r>
            <a:r>
              <a:rPr lang="en-US" b="1" dirty="0" err="1"/>
              <a:t>terpisah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999948" y="5667208"/>
            <a:ext cx="226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ZhangSuen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9047825" y="5596216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Hilditch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78759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Hasil</a:t>
            </a:r>
            <a:r>
              <a:rPr lang="en-US" sz="4000" dirty="0"/>
              <a:t> Thinning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ZhangSuen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Hildich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1769" y="2852294"/>
            <a:ext cx="2980410" cy="323957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684" y="3001756"/>
            <a:ext cx="2842905" cy="30901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613" y="3324670"/>
            <a:ext cx="2400469" cy="26091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3208" y="5596216"/>
            <a:ext cx="2416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/>
              <a:t>Font </a:t>
            </a:r>
            <a:r>
              <a:rPr lang="en-US" b="1" dirty="0" err="1"/>
              <a:t>TimesnewRoman</a:t>
            </a:r>
            <a:endParaRPr lang="en-US" b="1" dirty="0"/>
          </a:p>
          <a:p>
            <a:pPr algn="just"/>
            <a:r>
              <a:rPr lang="en-US" b="1" dirty="0"/>
              <a:t>Ain </a:t>
            </a:r>
            <a:r>
              <a:rPr lang="en-US" b="1" dirty="0" err="1"/>
              <a:t>ditengah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501388" y="5667208"/>
            <a:ext cx="226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ZhangSuen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9416533" y="5596216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Hilditch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63050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Ekstraksi</a:t>
            </a:r>
            <a:r>
              <a:rPr lang="en-US" sz="3200" dirty="0"/>
              <a:t> </a:t>
            </a:r>
            <a:r>
              <a:rPr lang="en-US" sz="3200" dirty="0" err="1"/>
              <a:t>Fitur</a:t>
            </a:r>
            <a:r>
              <a:rPr lang="en-US" sz="3200" dirty="0"/>
              <a:t> </a:t>
            </a:r>
            <a:r>
              <a:rPr lang="en-US" sz="3200" dirty="0" err="1"/>
              <a:t>Chaincode</a:t>
            </a:r>
            <a:r>
              <a:rPr lang="en-US" sz="3200" dirty="0"/>
              <a:t>, </a:t>
            </a:r>
            <a:r>
              <a:rPr lang="en-US" sz="3200" dirty="0" err="1"/>
              <a:t>Jumlah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Posisi</a:t>
            </a:r>
            <a:r>
              <a:rPr lang="en-US" sz="3200" dirty="0"/>
              <a:t> </a:t>
            </a:r>
            <a:r>
              <a:rPr lang="en-US" sz="3200" dirty="0" err="1"/>
              <a:t>Titik</a:t>
            </a:r>
            <a:r>
              <a:rPr lang="en-US" sz="3200" dirty="0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675" y="2083946"/>
            <a:ext cx="11010723" cy="4272608"/>
          </a:xfrm>
        </p:spPr>
      </p:pic>
    </p:spTree>
    <p:extLst>
      <p:ext uri="{BB962C8B-B14F-4D97-AF65-F5344CB8AC3E}">
        <p14:creationId xmlns:p14="http://schemas.microsoft.com/office/powerpoint/2010/main" val="37037044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0E7AF1-57D7-401D-884D-D42C06232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33" y="284644"/>
            <a:ext cx="7455309" cy="628475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3CB4EC-ADA4-46FE-9433-6F0CA46181D4}"/>
              </a:ext>
            </a:extLst>
          </p:cNvPr>
          <p:cNvSpPr txBox="1"/>
          <p:nvPr/>
        </p:nvSpPr>
        <p:spPr>
          <a:xfrm>
            <a:off x="6770701" y="825910"/>
            <a:ext cx="514455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Hasil</a:t>
            </a:r>
            <a:r>
              <a:rPr lang="en-US" sz="2400" b="1" dirty="0"/>
              <a:t> </a:t>
            </a:r>
            <a:r>
              <a:rPr lang="en-US" sz="2400" b="1" dirty="0" err="1"/>
              <a:t>Pengenalan</a:t>
            </a:r>
            <a:r>
              <a:rPr lang="en-US" sz="2400" b="1" dirty="0"/>
              <a:t> </a:t>
            </a:r>
            <a:r>
              <a:rPr lang="en-US" sz="2400" b="1" dirty="0" err="1"/>
              <a:t>Huruf</a:t>
            </a:r>
            <a:r>
              <a:rPr lang="en-US" sz="2400" b="1" dirty="0"/>
              <a:t> Arab </a:t>
            </a:r>
            <a:r>
              <a:rPr lang="en-US" sz="2400" b="1" dirty="0" err="1"/>
              <a:t>tunggal</a:t>
            </a:r>
            <a:r>
              <a:rPr lang="en-US" sz="2400" b="1" dirty="0"/>
              <a:t> </a:t>
            </a:r>
          </a:p>
          <a:p>
            <a:r>
              <a:rPr lang="en-US" sz="2400" b="1" dirty="0" err="1"/>
              <a:t>Dengan</a:t>
            </a:r>
            <a:r>
              <a:rPr lang="en-US" sz="2400" b="1" dirty="0"/>
              <a:t> Neural Network</a:t>
            </a:r>
          </a:p>
          <a:p>
            <a:endParaRPr lang="en-US" sz="2400" b="1" dirty="0"/>
          </a:p>
          <a:p>
            <a:r>
              <a:rPr lang="en-US" sz="2400" b="1" dirty="0" err="1"/>
              <a:t>Jumlah</a:t>
            </a:r>
            <a:r>
              <a:rPr lang="en-US" sz="2400" b="1" dirty="0"/>
              <a:t> </a:t>
            </a:r>
            <a:r>
              <a:rPr lang="en-US" sz="2400" b="1" dirty="0" err="1"/>
              <a:t>Huruf</a:t>
            </a:r>
            <a:r>
              <a:rPr lang="en-US" sz="2400" b="1" dirty="0"/>
              <a:t> 90 </a:t>
            </a:r>
          </a:p>
          <a:p>
            <a:r>
              <a:rPr lang="en-US" sz="2400" b="1" dirty="0"/>
              <a:t>3 Font : </a:t>
            </a:r>
          </a:p>
          <a:p>
            <a:pPr marL="457200" indent="-457200">
              <a:buAutoNum type="arabicPeriod"/>
            </a:pPr>
            <a:r>
              <a:rPr lang="en-US" sz="2400" b="1" dirty="0"/>
              <a:t>Font Arial</a:t>
            </a:r>
          </a:p>
          <a:p>
            <a:pPr marL="457200" indent="-457200">
              <a:buAutoNum type="arabicPeriod"/>
            </a:pPr>
            <a:r>
              <a:rPr lang="en-US" sz="2400" b="1" dirty="0"/>
              <a:t>Font </a:t>
            </a:r>
            <a:r>
              <a:rPr lang="en-US" sz="2400" b="1" dirty="0" err="1"/>
              <a:t>Nazanin</a:t>
            </a:r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dirty="0"/>
              <a:t>Font Times New Roman</a:t>
            </a:r>
          </a:p>
          <a:p>
            <a:endParaRPr lang="en-US" sz="2400" b="1" dirty="0"/>
          </a:p>
          <a:p>
            <a:r>
              <a:rPr lang="en-US" sz="2400" b="1" dirty="0" err="1"/>
              <a:t>Berhasil</a:t>
            </a:r>
            <a:r>
              <a:rPr lang="en-US" sz="2400" b="1" dirty="0"/>
              <a:t> </a:t>
            </a:r>
            <a:r>
              <a:rPr lang="en-US" sz="2400" b="1" dirty="0" err="1"/>
              <a:t>dikenali</a:t>
            </a:r>
            <a:r>
              <a:rPr lang="en-US" sz="2400" b="1" dirty="0"/>
              <a:t> 86 </a:t>
            </a:r>
            <a:r>
              <a:rPr lang="en-US" sz="2400" b="1" dirty="0" err="1"/>
              <a:t>huruf</a:t>
            </a:r>
            <a:endParaRPr lang="en-US" sz="2400" b="1" dirty="0"/>
          </a:p>
          <a:p>
            <a:r>
              <a:rPr lang="en-US" sz="2400" b="1" dirty="0" err="1"/>
              <a:t>Gagal</a:t>
            </a:r>
            <a:r>
              <a:rPr lang="en-US" sz="2400" b="1" dirty="0"/>
              <a:t> </a:t>
            </a:r>
            <a:r>
              <a:rPr lang="en-US" sz="2400" b="1" dirty="0" err="1"/>
              <a:t>dikenali</a:t>
            </a:r>
            <a:r>
              <a:rPr lang="en-US" sz="2400" b="1" dirty="0"/>
              <a:t> 4 </a:t>
            </a:r>
            <a:r>
              <a:rPr lang="en-US" sz="2400" b="1" dirty="0" err="1"/>
              <a:t>huruf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err="1"/>
              <a:t>Presentasi</a:t>
            </a:r>
            <a:r>
              <a:rPr lang="en-US" sz="2400" b="1" dirty="0"/>
              <a:t> </a:t>
            </a:r>
            <a:r>
              <a:rPr lang="en-US" sz="2400" b="1" dirty="0" err="1"/>
              <a:t>Keberhasilan</a:t>
            </a:r>
            <a:r>
              <a:rPr lang="en-US" sz="2400" b="1" dirty="0"/>
              <a:t> 95.5%</a:t>
            </a:r>
          </a:p>
        </p:txBody>
      </p:sp>
    </p:spTree>
    <p:extLst>
      <p:ext uri="{BB962C8B-B14F-4D97-AF65-F5344CB8AC3E}">
        <p14:creationId xmlns:p14="http://schemas.microsoft.com/office/powerpoint/2010/main" val="4338673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F3CB4EC-ADA4-46FE-9433-6F0CA46181D4}"/>
              </a:ext>
            </a:extLst>
          </p:cNvPr>
          <p:cNvSpPr txBox="1"/>
          <p:nvPr/>
        </p:nvSpPr>
        <p:spPr>
          <a:xfrm>
            <a:off x="7419631" y="1227235"/>
            <a:ext cx="431066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Hasil</a:t>
            </a:r>
            <a:r>
              <a:rPr lang="en-US" sz="2000" b="1" dirty="0"/>
              <a:t> </a:t>
            </a:r>
            <a:r>
              <a:rPr lang="en-US" sz="2000" b="1" dirty="0" err="1"/>
              <a:t>Pengenalan</a:t>
            </a:r>
            <a:r>
              <a:rPr lang="en-US" sz="2000" b="1" dirty="0"/>
              <a:t> </a:t>
            </a:r>
            <a:r>
              <a:rPr lang="en-US" sz="2000" b="1" dirty="0" err="1"/>
              <a:t>Huruf</a:t>
            </a:r>
            <a:r>
              <a:rPr lang="en-US" sz="2000" b="1" dirty="0"/>
              <a:t> Arab </a:t>
            </a:r>
            <a:r>
              <a:rPr lang="en-US" sz="2000" b="1" dirty="0" err="1"/>
              <a:t>tunggal</a:t>
            </a:r>
            <a:r>
              <a:rPr lang="en-US" sz="2000" b="1" dirty="0"/>
              <a:t> </a:t>
            </a:r>
          </a:p>
          <a:p>
            <a:r>
              <a:rPr lang="en-US" sz="2000" b="1" dirty="0" err="1"/>
              <a:t>Dengan</a:t>
            </a:r>
            <a:r>
              <a:rPr lang="en-US" sz="2000" b="1" dirty="0"/>
              <a:t> Neural Network</a:t>
            </a:r>
          </a:p>
          <a:p>
            <a:endParaRPr lang="en-US" sz="2000" b="1" dirty="0"/>
          </a:p>
          <a:p>
            <a:r>
              <a:rPr lang="en-US" sz="2000" b="1" dirty="0" err="1"/>
              <a:t>Jumlah</a:t>
            </a:r>
            <a:r>
              <a:rPr lang="en-US" sz="2000" b="1" dirty="0"/>
              <a:t> </a:t>
            </a:r>
            <a:r>
              <a:rPr lang="en-US" sz="2000" b="1" dirty="0" err="1"/>
              <a:t>Huruf</a:t>
            </a:r>
            <a:r>
              <a:rPr lang="en-US" sz="2000" b="1" dirty="0"/>
              <a:t> 90 </a:t>
            </a:r>
          </a:p>
          <a:p>
            <a:r>
              <a:rPr lang="en-US" sz="2000" b="1" dirty="0"/>
              <a:t>3 Font : </a:t>
            </a:r>
          </a:p>
          <a:p>
            <a:pPr marL="457200" indent="-457200">
              <a:buAutoNum type="arabicPeriod"/>
            </a:pPr>
            <a:r>
              <a:rPr lang="en-US" sz="2000" b="1" dirty="0"/>
              <a:t>Font Arial</a:t>
            </a:r>
          </a:p>
          <a:p>
            <a:pPr marL="457200" indent="-457200">
              <a:buAutoNum type="arabicPeriod"/>
            </a:pPr>
            <a:r>
              <a:rPr lang="en-US" sz="2000" b="1" dirty="0"/>
              <a:t>Font </a:t>
            </a:r>
            <a:r>
              <a:rPr lang="en-US" sz="2000" b="1" dirty="0" err="1"/>
              <a:t>Nazanin</a:t>
            </a:r>
            <a:endParaRPr lang="en-US" sz="2000" b="1" dirty="0"/>
          </a:p>
          <a:p>
            <a:pPr marL="457200" indent="-457200">
              <a:buAutoNum type="arabicPeriod"/>
            </a:pPr>
            <a:r>
              <a:rPr lang="en-US" sz="2000" b="1" dirty="0"/>
              <a:t>Font Times New Roman</a:t>
            </a:r>
          </a:p>
          <a:p>
            <a:endParaRPr lang="en-US" sz="2000" b="1" dirty="0"/>
          </a:p>
          <a:p>
            <a:r>
              <a:rPr lang="en-US" sz="2000" b="1" dirty="0" err="1"/>
              <a:t>Berhasil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86 </a:t>
            </a:r>
            <a:r>
              <a:rPr lang="en-US" sz="2000" b="1" dirty="0" err="1"/>
              <a:t>huruf</a:t>
            </a:r>
            <a:endParaRPr lang="en-US" sz="2000" b="1" dirty="0"/>
          </a:p>
          <a:p>
            <a:r>
              <a:rPr lang="en-US" sz="2000" b="1" dirty="0" err="1"/>
              <a:t>Gagal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4 </a:t>
            </a:r>
            <a:r>
              <a:rPr lang="en-US" sz="2000" b="1" dirty="0" err="1"/>
              <a:t>huruf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 err="1"/>
              <a:t>Presentasi</a:t>
            </a:r>
            <a:r>
              <a:rPr lang="en-US" sz="2000" b="1" dirty="0"/>
              <a:t> </a:t>
            </a:r>
            <a:r>
              <a:rPr lang="en-US" sz="2000" b="1" dirty="0" err="1"/>
              <a:t>Keberhasilan</a:t>
            </a:r>
            <a:r>
              <a:rPr lang="en-US" sz="2000" b="1" dirty="0"/>
              <a:t> 95.5%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6385E1-7A79-4347-912F-AD0729F9F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58" y="243349"/>
            <a:ext cx="6797571" cy="6326744"/>
          </a:xfrm>
        </p:spPr>
      </p:pic>
    </p:spTree>
    <p:extLst>
      <p:ext uri="{BB962C8B-B14F-4D97-AF65-F5344CB8AC3E}">
        <p14:creationId xmlns:p14="http://schemas.microsoft.com/office/powerpoint/2010/main" val="1586925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F3CB4EC-ADA4-46FE-9433-6F0CA46181D4}"/>
              </a:ext>
            </a:extLst>
          </p:cNvPr>
          <p:cNvSpPr txBox="1"/>
          <p:nvPr/>
        </p:nvSpPr>
        <p:spPr>
          <a:xfrm>
            <a:off x="8080908" y="1208388"/>
            <a:ext cx="41110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Hasil</a:t>
            </a:r>
            <a:r>
              <a:rPr lang="en-US" sz="2000" b="1" dirty="0"/>
              <a:t> </a:t>
            </a:r>
            <a:r>
              <a:rPr lang="en-US" sz="2000" b="1" dirty="0" err="1"/>
              <a:t>Pengenalan</a:t>
            </a:r>
            <a:r>
              <a:rPr lang="en-US" sz="2000" b="1" dirty="0"/>
              <a:t> </a:t>
            </a:r>
            <a:r>
              <a:rPr lang="en-US" sz="2000" b="1" dirty="0" err="1"/>
              <a:t>Huruf</a:t>
            </a:r>
            <a:r>
              <a:rPr lang="en-US" sz="2000" b="1" dirty="0"/>
              <a:t> Arab </a:t>
            </a:r>
            <a:r>
              <a:rPr lang="en-US" sz="2000" b="1" dirty="0" err="1"/>
              <a:t>tunggal</a:t>
            </a:r>
            <a:r>
              <a:rPr lang="en-US" sz="2000" b="1" dirty="0"/>
              <a:t> </a:t>
            </a:r>
          </a:p>
          <a:p>
            <a:r>
              <a:rPr lang="en-US" sz="2000" b="1" dirty="0" err="1"/>
              <a:t>Dengan</a:t>
            </a:r>
            <a:r>
              <a:rPr lang="en-US" sz="2000" b="1" dirty="0"/>
              <a:t> Neural Network</a:t>
            </a:r>
          </a:p>
          <a:p>
            <a:endParaRPr lang="en-US" sz="2000" b="1" dirty="0"/>
          </a:p>
          <a:p>
            <a:r>
              <a:rPr lang="en-US" sz="2000" b="1" dirty="0" err="1"/>
              <a:t>Jumlah</a:t>
            </a:r>
            <a:r>
              <a:rPr lang="en-US" sz="2000" b="1" dirty="0"/>
              <a:t> </a:t>
            </a:r>
            <a:r>
              <a:rPr lang="en-US" sz="2000" b="1" dirty="0" err="1"/>
              <a:t>Huruf</a:t>
            </a:r>
            <a:r>
              <a:rPr lang="en-US" sz="2000" b="1" dirty="0"/>
              <a:t> 90 </a:t>
            </a:r>
          </a:p>
          <a:p>
            <a:r>
              <a:rPr lang="en-US" sz="2000" b="1" dirty="0"/>
              <a:t>3 Font : </a:t>
            </a:r>
          </a:p>
          <a:p>
            <a:pPr marL="457200" indent="-457200">
              <a:buAutoNum type="arabicPeriod"/>
            </a:pPr>
            <a:r>
              <a:rPr lang="en-US" sz="2000" b="1" dirty="0"/>
              <a:t>Font Arial</a:t>
            </a:r>
          </a:p>
          <a:p>
            <a:pPr marL="457200" indent="-457200">
              <a:buAutoNum type="arabicPeriod"/>
            </a:pPr>
            <a:r>
              <a:rPr lang="en-US" sz="2000" b="1" dirty="0"/>
              <a:t>Font </a:t>
            </a:r>
            <a:r>
              <a:rPr lang="en-US" sz="2000" b="1" dirty="0" err="1"/>
              <a:t>Nazanin</a:t>
            </a:r>
            <a:endParaRPr lang="en-US" sz="2000" b="1" dirty="0"/>
          </a:p>
          <a:p>
            <a:pPr marL="457200" indent="-457200">
              <a:buAutoNum type="arabicPeriod"/>
            </a:pPr>
            <a:r>
              <a:rPr lang="en-US" sz="2000" b="1" dirty="0"/>
              <a:t>Font Times New Roman</a:t>
            </a:r>
          </a:p>
          <a:p>
            <a:endParaRPr lang="en-US" sz="2000" b="1" dirty="0"/>
          </a:p>
          <a:p>
            <a:r>
              <a:rPr lang="en-US" sz="2000" b="1" dirty="0" err="1"/>
              <a:t>Berhasil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86 </a:t>
            </a:r>
            <a:r>
              <a:rPr lang="en-US" sz="2000" b="1" dirty="0" err="1"/>
              <a:t>huruf</a:t>
            </a:r>
            <a:endParaRPr lang="en-US" sz="2000" b="1" dirty="0"/>
          </a:p>
          <a:p>
            <a:r>
              <a:rPr lang="en-US" sz="2000" b="1" dirty="0" err="1"/>
              <a:t>Gagal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4 </a:t>
            </a:r>
            <a:r>
              <a:rPr lang="en-US" sz="2000" b="1" dirty="0" err="1"/>
              <a:t>huruf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 err="1"/>
              <a:t>Presentasi</a:t>
            </a:r>
            <a:r>
              <a:rPr lang="en-US" sz="2000" b="1" dirty="0"/>
              <a:t> </a:t>
            </a:r>
            <a:r>
              <a:rPr lang="en-US" sz="2000" b="1" dirty="0" err="1"/>
              <a:t>Keberhasilan</a:t>
            </a:r>
            <a:r>
              <a:rPr lang="en-US" sz="2000" b="1" dirty="0"/>
              <a:t> 95.5%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87B1EB-7271-4350-BF09-9077B0546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03" y="477749"/>
            <a:ext cx="7670540" cy="5862484"/>
          </a:xfrm>
        </p:spPr>
      </p:pic>
    </p:spTree>
    <p:extLst>
      <p:ext uri="{BB962C8B-B14F-4D97-AF65-F5344CB8AC3E}">
        <p14:creationId xmlns:p14="http://schemas.microsoft.com/office/powerpoint/2010/main" val="340223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218" y="2286000"/>
            <a:ext cx="10654146" cy="3581400"/>
          </a:xfrm>
        </p:spPr>
        <p:txBody>
          <a:bodyPr>
            <a:normAutofit fontScale="55000" lnSpcReduction="20000"/>
          </a:bodyPr>
          <a:lstStyle/>
          <a:p>
            <a:r>
              <a:rPr lang="en-US" sz="2900" b="1" dirty="0"/>
              <a:t>SUPPORT VECTOR MACHINE (SVM) FOR ENGLISH HANDWRITTEN CHARACTER RECOGNITION</a:t>
            </a:r>
          </a:p>
          <a:p>
            <a:pPr lvl="1"/>
            <a:r>
              <a:rPr lang="en-US" sz="2900" b="1" dirty="0"/>
              <a:t>Chain code di </a:t>
            </a:r>
            <a:r>
              <a:rPr lang="en-US" sz="2900" b="1" dirty="0" err="1"/>
              <a:t>tetapkan</a:t>
            </a:r>
            <a:r>
              <a:rPr lang="en-US" sz="2900" b="1" dirty="0"/>
              <a:t> </a:t>
            </a:r>
            <a:r>
              <a:rPr lang="en-US" sz="2900" b="1" dirty="0" err="1"/>
              <a:t>menjadi</a:t>
            </a:r>
            <a:r>
              <a:rPr lang="en-US" sz="2900" b="1" dirty="0"/>
              <a:t> 64 </a:t>
            </a:r>
            <a:r>
              <a:rPr lang="en-US" sz="2900" b="1" dirty="0" err="1"/>
              <a:t>fitur</a:t>
            </a:r>
            <a:endParaRPr lang="en-US" sz="2900" b="1" dirty="0"/>
          </a:p>
          <a:p>
            <a:pPr lvl="1"/>
            <a:endParaRPr lang="en-US" b="1" dirty="0"/>
          </a:p>
          <a:p>
            <a:r>
              <a:rPr lang="en-US" sz="2600" b="1" dirty="0"/>
              <a:t>Cara </a:t>
            </a:r>
            <a:r>
              <a:rPr lang="en-US" sz="2600" b="1" dirty="0" err="1"/>
              <a:t>membuat</a:t>
            </a:r>
            <a:r>
              <a:rPr lang="en-US" sz="2600" b="1" dirty="0"/>
              <a:t> </a:t>
            </a:r>
            <a:r>
              <a:rPr lang="en-US" sz="2600" b="1" dirty="0" err="1"/>
              <a:t>panjang</a:t>
            </a:r>
            <a:r>
              <a:rPr lang="en-US" sz="2600" b="1" dirty="0"/>
              <a:t> Chain Code </a:t>
            </a:r>
            <a:r>
              <a:rPr lang="en-US" sz="2600" b="1" dirty="0" err="1"/>
              <a:t>menjadi</a:t>
            </a:r>
            <a:r>
              <a:rPr lang="en-US" sz="2600" b="1" dirty="0"/>
              <a:t> </a:t>
            </a:r>
            <a:r>
              <a:rPr lang="en-US" sz="2600" b="1" dirty="0" err="1"/>
              <a:t>tetap</a:t>
            </a:r>
            <a:r>
              <a:rPr lang="en-US" sz="2600" b="1" dirty="0"/>
              <a:t> :</a:t>
            </a:r>
          </a:p>
          <a:p>
            <a:pPr lvl="1"/>
            <a:r>
              <a:rPr lang="en-US" sz="2600" b="1" dirty="0"/>
              <a:t>Padding </a:t>
            </a:r>
            <a:r>
              <a:rPr lang="en-US" sz="2600" b="1" dirty="0" err="1"/>
              <a:t>dan</a:t>
            </a:r>
            <a:r>
              <a:rPr lang="en-US" sz="2600" b="1" dirty="0"/>
              <a:t> </a:t>
            </a:r>
            <a:r>
              <a:rPr lang="en-US" sz="2600" b="1" dirty="0" err="1"/>
              <a:t>Kompresi</a:t>
            </a:r>
            <a:r>
              <a:rPr lang="en-US" sz="2600" b="1" dirty="0"/>
              <a:t> :</a:t>
            </a:r>
          </a:p>
          <a:p>
            <a:pPr lvl="2"/>
            <a:r>
              <a:rPr lang="en-US" sz="2900" b="1" dirty="0"/>
              <a:t>Padding : </a:t>
            </a:r>
            <a:r>
              <a:rPr lang="en-US" sz="2900" b="1" dirty="0" err="1"/>
              <a:t>Penambahan</a:t>
            </a:r>
            <a:r>
              <a:rPr lang="en-US" sz="2900" b="1" dirty="0"/>
              <a:t> </a:t>
            </a:r>
            <a:r>
              <a:rPr lang="en-US" sz="2900" b="1" dirty="0" err="1"/>
              <a:t>jumlah</a:t>
            </a:r>
            <a:r>
              <a:rPr lang="en-US" sz="2900" b="1" dirty="0"/>
              <a:t> chain code yang </a:t>
            </a:r>
            <a:r>
              <a:rPr lang="en-US" sz="2900" b="1" dirty="0" err="1"/>
              <a:t>berkarakter</a:t>
            </a:r>
            <a:r>
              <a:rPr lang="en-US" sz="2900" b="1" dirty="0"/>
              <a:t> </a:t>
            </a:r>
            <a:r>
              <a:rPr lang="en-US" sz="2900" b="1" dirty="0" err="1"/>
              <a:t>sama</a:t>
            </a:r>
            <a:r>
              <a:rPr lang="en-US" sz="2900" b="1" dirty="0"/>
              <a:t> </a:t>
            </a:r>
            <a:r>
              <a:rPr lang="en-US" sz="2900" b="1" dirty="0" err="1"/>
              <a:t>hingga</a:t>
            </a:r>
            <a:r>
              <a:rPr lang="en-US" sz="2900" b="1" dirty="0"/>
              <a:t> </a:t>
            </a:r>
            <a:r>
              <a:rPr lang="en-US" sz="2900" b="1" dirty="0" err="1"/>
              <a:t>panjang</a:t>
            </a:r>
            <a:r>
              <a:rPr lang="en-US" sz="2900" b="1" dirty="0"/>
              <a:t> </a:t>
            </a:r>
            <a:r>
              <a:rPr lang="en-US" sz="2900" b="1" dirty="0" err="1"/>
              <a:t>mencapai</a:t>
            </a:r>
            <a:r>
              <a:rPr lang="en-US" sz="2900" b="1" dirty="0"/>
              <a:t> </a:t>
            </a:r>
            <a:r>
              <a:rPr lang="en-US" sz="2900" b="1" dirty="0" err="1"/>
              <a:t>standar</a:t>
            </a:r>
            <a:r>
              <a:rPr lang="en-US" sz="2900" b="1" dirty="0"/>
              <a:t>.</a:t>
            </a:r>
          </a:p>
          <a:p>
            <a:pPr lvl="2"/>
            <a:r>
              <a:rPr lang="en-US" sz="2900" b="1" dirty="0" err="1"/>
              <a:t>Kompresi</a:t>
            </a:r>
            <a:r>
              <a:rPr lang="en-US" sz="2900" b="1" dirty="0"/>
              <a:t> : </a:t>
            </a:r>
            <a:r>
              <a:rPr lang="en-US" sz="2900" b="1" dirty="0" err="1"/>
              <a:t>Penghapusan</a:t>
            </a:r>
            <a:r>
              <a:rPr lang="en-US" sz="2900" b="1" dirty="0"/>
              <a:t> </a:t>
            </a:r>
            <a:r>
              <a:rPr lang="en-US" sz="2900" b="1" dirty="0" err="1"/>
              <a:t>carakter</a:t>
            </a:r>
            <a:r>
              <a:rPr lang="en-US" sz="2900" b="1" dirty="0"/>
              <a:t> chain code yang </a:t>
            </a:r>
            <a:r>
              <a:rPr lang="en-US" sz="2900" b="1" dirty="0" err="1"/>
              <a:t>berkarakter</a:t>
            </a:r>
            <a:r>
              <a:rPr lang="en-US" sz="2900" b="1" dirty="0"/>
              <a:t> </a:t>
            </a:r>
            <a:r>
              <a:rPr lang="en-US" sz="2900" b="1" dirty="0" err="1"/>
              <a:t>sama</a:t>
            </a:r>
            <a:r>
              <a:rPr lang="en-US" sz="2900" b="1" dirty="0"/>
              <a:t> </a:t>
            </a:r>
            <a:r>
              <a:rPr lang="en-US" sz="2900" b="1" dirty="0" err="1"/>
              <a:t>hingga</a:t>
            </a:r>
            <a:r>
              <a:rPr lang="en-US" sz="2900" b="1" dirty="0"/>
              <a:t> </a:t>
            </a:r>
            <a:r>
              <a:rPr lang="en-US" sz="2900" b="1" dirty="0" err="1"/>
              <a:t>panjang</a:t>
            </a:r>
            <a:r>
              <a:rPr lang="en-US" sz="2900" b="1" dirty="0"/>
              <a:t> </a:t>
            </a:r>
            <a:r>
              <a:rPr lang="en-US" sz="2900" b="1" dirty="0" err="1"/>
              <a:t>mencapai</a:t>
            </a:r>
            <a:r>
              <a:rPr lang="en-US" sz="2900" b="1" dirty="0"/>
              <a:t> </a:t>
            </a:r>
            <a:r>
              <a:rPr lang="en-US" sz="2900" b="1" dirty="0" err="1"/>
              <a:t>standar</a:t>
            </a:r>
            <a:r>
              <a:rPr lang="en-US" sz="2900" b="1" dirty="0"/>
              <a:t>.</a:t>
            </a:r>
          </a:p>
          <a:p>
            <a:pPr marL="987552" lvl="2" indent="0">
              <a:buNone/>
            </a:pPr>
            <a:endParaRPr lang="en-US" sz="1700" b="1" dirty="0"/>
          </a:p>
          <a:p>
            <a:pPr marL="0" lvl="2" indent="0"/>
            <a:r>
              <a:rPr lang="en-US" sz="2100" b="1" dirty="0"/>
              <a:t> </a:t>
            </a:r>
            <a:r>
              <a:rPr lang="en-US" sz="3300" b="1" dirty="0" err="1"/>
              <a:t>Masalah</a:t>
            </a:r>
            <a:r>
              <a:rPr lang="en-US" sz="3300" b="1" dirty="0"/>
              <a:t> yang </a:t>
            </a:r>
            <a:r>
              <a:rPr lang="en-US" sz="3300" b="1" dirty="0" err="1"/>
              <a:t>ditimbul</a:t>
            </a:r>
            <a:r>
              <a:rPr lang="en-US" sz="3300" b="1" dirty="0"/>
              <a:t> </a:t>
            </a:r>
            <a:r>
              <a:rPr lang="en-US" sz="3300" b="1" dirty="0" err="1"/>
              <a:t>dengan</a:t>
            </a:r>
            <a:r>
              <a:rPr lang="en-US" sz="3300" b="1" dirty="0"/>
              <a:t> Padding &amp; </a:t>
            </a:r>
            <a:r>
              <a:rPr lang="en-US" sz="3300" b="1" dirty="0" err="1"/>
              <a:t>Kompresi</a:t>
            </a:r>
            <a:r>
              <a:rPr lang="en-US" sz="3300" b="1" dirty="0"/>
              <a:t> :</a:t>
            </a:r>
          </a:p>
          <a:p>
            <a:pPr marL="914400" lvl="4" indent="0"/>
            <a:r>
              <a:rPr lang="en-US" sz="3300" b="1" dirty="0" err="1"/>
              <a:t>Hilangnya</a:t>
            </a:r>
            <a:r>
              <a:rPr lang="en-US" sz="3300" b="1" dirty="0"/>
              <a:t> </a:t>
            </a:r>
            <a:r>
              <a:rPr lang="en-US" sz="3300" b="1" dirty="0" err="1"/>
              <a:t>identitas</a:t>
            </a:r>
            <a:r>
              <a:rPr lang="en-US" sz="3300" b="1" dirty="0"/>
              <a:t> </a:t>
            </a:r>
            <a:r>
              <a:rPr lang="en-US" sz="3300" b="1" dirty="0" err="1"/>
              <a:t>asli</a:t>
            </a:r>
            <a:r>
              <a:rPr lang="en-US" sz="3300" b="1" dirty="0"/>
              <a:t> </a:t>
            </a:r>
            <a:r>
              <a:rPr lang="en-US" sz="3300" b="1" dirty="0" err="1"/>
              <a:t>dari</a:t>
            </a:r>
            <a:r>
              <a:rPr lang="en-US" sz="3300" b="1" dirty="0"/>
              <a:t> </a:t>
            </a:r>
            <a:r>
              <a:rPr lang="en-US" sz="3300" b="1" dirty="0" err="1"/>
              <a:t>gambar</a:t>
            </a:r>
            <a:endParaRPr lang="en-US" sz="3300" b="1" dirty="0"/>
          </a:p>
          <a:p>
            <a:endParaRPr lang="en-US" b="1" dirty="0"/>
          </a:p>
          <a:p>
            <a:endParaRPr lang="en-US" b="1" dirty="0"/>
          </a:p>
          <a:p>
            <a:pPr marL="0" lvl="1" indent="0"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8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F3CB4EC-ADA4-46FE-9433-6F0CA46181D4}"/>
              </a:ext>
            </a:extLst>
          </p:cNvPr>
          <p:cNvSpPr txBox="1"/>
          <p:nvPr/>
        </p:nvSpPr>
        <p:spPr>
          <a:xfrm>
            <a:off x="355153" y="294967"/>
            <a:ext cx="11192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Hasil</a:t>
            </a:r>
            <a:r>
              <a:rPr lang="en-US" sz="2400" b="1" dirty="0"/>
              <a:t> </a:t>
            </a:r>
            <a:r>
              <a:rPr lang="en-US" sz="2400" b="1" dirty="0" err="1"/>
              <a:t>Pengenalan</a:t>
            </a:r>
            <a:r>
              <a:rPr lang="en-US" sz="2400" b="1" dirty="0"/>
              <a:t> </a:t>
            </a:r>
            <a:r>
              <a:rPr lang="en-US" sz="2400" b="1" dirty="0" err="1"/>
              <a:t>Huruf</a:t>
            </a:r>
            <a:r>
              <a:rPr lang="en-US" sz="2400" b="1" dirty="0"/>
              <a:t> Arab </a:t>
            </a:r>
            <a:r>
              <a:rPr lang="en-US" sz="2400" b="1" dirty="0" err="1"/>
              <a:t>tunggal</a:t>
            </a:r>
            <a:r>
              <a:rPr lang="en-US" sz="2400" b="1" dirty="0"/>
              <a:t> </a:t>
            </a:r>
          </a:p>
          <a:p>
            <a:pPr algn="ctr"/>
            <a:r>
              <a:rPr lang="en-US" sz="2400" b="1" dirty="0" err="1"/>
              <a:t>Dengan</a:t>
            </a:r>
            <a:r>
              <a:rPr lang="en-US" sz="2400" b="1" dirty="0"/>
              <a:t> Neural Network</a:t>
            </a:r>
          </a:p>
          <a:p>
            <a:endParaRPr lang="en-US" sz="2000" b="1" dirty="0"/>
          </a:p>
          <a:p>
            <a:r>
              <a:rPr lang="en-US" sz="2000" b="1" dirty="0" err="1"/>
              <a:t>Jumlah</a:t>
            </a:r>
            <a:r>
              <a:rPr lang="en-US" sz="2000" b="1" dirty="0"/>
              <a:t> </a:t>
            </a:r>
            <a:r>
              <a:rPr lang="en-US" sz="2000" b="1" dirty="0" err="1"/>
              <a:t>Huruf</a:t>
            </a:r>
            <a:r>
              <a:rPr lang="en-US" sz="2000" b="1" dirty="0"/>
              <a:t> 90, </a:t>
            </a:r>
            <a:r>
              <a:rPr lang="en-US" sz="2000" b="1" dirty="0" err="1"/>
              <a:t>Berhasil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86 </a:t>
            </a:r>
            <a:r>
              <a:rPr lang="en-US" sz="2000" b="1" dirty="0" err="1"/>
              <a:t>huruf</a:t>
            </a:r>
            <a:r>
              <a:rPr lang="en-US" sz="2000" b="1" dirty="0"/>
              <a:t>, </a:t>
            </a:r>
            <a:r>
              <a:rPr lang="en-US" sz="2000" b="1" dirty="0" err="1"/>
              <a:t>Gagal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4 </a:t>
            </a:r>
            <a:r>
              <a:rPr lang="en-US" sz="2000" b="1" dirty="0" err="1"/>
              <a:t>huruf</a:t>
            </a:r>
            <a:endParaRPr lang="en-US" sz="2000" b="1" dirty="0"/>
          </a:p>
          <a:p>
            <a:r>
              <a:rPr lang="en-US" sz="2000" b="1" dirty="0" err="1"/>
              <a:t>Presentasi</a:t>
            </a:r>
            <a:r>
              <a:rPr lang="en-US" sz="2000" b="1" dirty="0"/>
              <a:t> </a:t>
            </a:r>
            <a:r>
              <a:rPr lang="en-US" sz="2000" b="1" dirty="0" err="1"/>
              <a:t>Keberhasilan</a:t>
            </a:r>
            <a:r>
              <a:rPr lang="en-US" sz="2000" b="1" dirty="0"/>
              <a:t> 95,5%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D0C28C-92E8-4258-BC9F-69E1590DB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35" y="2051715"/>
            <a:ext cx="10171440" cy="4806285"/>
          </a:xfrm>
        </p:spPr>
      </p:pic>
    </p:spTree>
    <p:extLst>
      <p:ext uri="{BB962C8B-B14F-4D97-AF65-F5344CB8AC3E}">
        <p14:creationId xmlns:p14="http://schemas.microsoft.com/office/powerpoint/2010/main" val="8200533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1B8567-83D4-4F62-A3EB-C4F8C76E9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576" y="3057340"/>
            <a:ext cx="11268368" cy="260604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BCF55C-8B2F-4A15-B070-867837BFD958}"/>
              </a:ext>
            </a:extLst>
          </p:cNvPr>
          <p:cNvSpPr/>
          <p:nvPr/>
        </p:nvSpPr>
        <p:spPr>
          <a:xfrm>
            <a:off x="446576" y="872749"/>
            <a:ext cx="1152911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/>
              <a:t>Hasil</a:t>
            </a:r>
            <a:r>
              <a:rPr lang="en-US" sz="2800" b="1" dirty="0"/>
              <a:t> </a:t>
            </a:r>
            <a:r>
              <a:rPr lang="en-US" sz="2800" b="1" dirty="0" err="1"/>
              <a:t>Pengenalan</a:t>
            </a:r>
            <a:r>
              <a:rPr lang="en-US" sz="2800" b="1" dirty="0"/>
              <a:t> </a:t>
            </a:r>
            <a:r>
              <a:rPr lang="en-US" sz="2800" b="1" dirty="0" err="1"/>
              <a:t>Huruf</a:t>
            </a:r>
            <a:r>
              <a:rPr lang="en-US" sz="2800" b="1" dirty="0"/>
              <a:t> Arab </a:t>
            </a:r>
            <a:r>
              <a:rPr lang="en-US" sz="2800" b="1" dirty="0" err="1"/>
              <a:t>tunggal</a:t>
            </a:r>
            <a:r>
              <a:rPr lang="en-US" sz="2800" b="1" dirty="0"/>
              <a:t> </a:t>
            </a:r>
          </a:p>
          <a:p>
            <a:pPr algn="ctr"/>
            <a:r>
              <a:rPr lang="en-US" sz="2800" b="1" dirty="0" err="1"/>
              <a:t>Dengan</a:t>
            </a:r>
            <a:r>
              <a:rPr lang="en-US" sz="2800" b="1" dirty="0"/>
              <a:t> Neural Network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Huruf</a:t>
            </a:r>
            <a:r>
              <a:rPr lang="en-US" b="1" dirty="0"/>
              <a:t> 90, </a:t>
            </a:r>
            <a:r>
              <a:rPr lang="en-US" b="1" dirty="0" err="1"/>
              <a:t>Berhasil</a:t>
            </a:r>
            <a:r>
              <a:rPr lang="en-US" b="1" dirty="0"/>
              <a:t> </a:t>
            </a:r>
            <a:r>
              <a:rPr lang="en-US" b="1" dirty="0" err="1"/>
              <a:t>dikenali</a:t>
            </a:r>
            <a:r>
              <a:rPr lang="en-US" b="1" dirty="0"/>
              <a:t> 86 </a:t>
            </a:r>
            <a:r>
              <a:rPr lang="en-US" b="1" dirty="0" err="1"/>
              <a:t>huruf</a:t>
            </a:r>
            <a:r>
              <a:rPr lang="en-US" b="1" dirty="0"/>
              <a:t>, </a:t>
            </a:r>
            <a:r>
              <a:rPr lang="en-US" b="1" dirty="0" err="1"/>
              <a:t>Gagal</a:t>
            </a:r>
            <a:r>
              <a:rPr lang="en-US" b="1" dirty="0"/>
              <a:t> </a:t>
            </a:r>
            <a:r>
              <a:rPr lang="en-US" b="1" dirty="0" err="1"/>
              <a:t>dikenali</a:t>
            </a:r>
            <a:r>
              <a:rPr lang="en-US" b="1" dirty="0"/>
              <a:t> 4 </a:t>
            </a:r>
            <a:r>
              <a:rPr lang="en-US" b="1" dirty="0" err="1"/>
              <a:t>huruf</a:t>
            </a:r>
            <a:endParaRPr lang="en-US" b="1" dirty="0"/>
          </a:p>
          <a:p>
            <a:r>
              <a:rPr lang="en-US" b="1" dirty="0" err="1"/>
              <a:t>Presentasi</a:t>
            </a:r>
            <a:r>
              <a:rPr lang="en-US" b="1" dirty="0"/>
              <a:t> </a:t>
            </a:r>
            <a:r>
              <a:rPr lang="en-US" b="1" dirty="0" err="1"/>
              <a:t>Keberhasilan</a:t>
            </a:r>
            <a:r>
              <a:rPr lang="en-US" b="1" dirty="0"/>
              <a:t> 95,5% </a:t>
            </a:r>
          </a:p>
        </p:txBody>
      </p:sp>
    </p:spTree>
    <p:extLst>
      <p:ext uri="{BB962C8B-B14F-4D97-AF65-F5344CB8AC3E}">
        <p14:creationId xmlns:p14="http://schemas.microsoft.com/office/powerpoint/2010/main" val="1062497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B66B-E209-4010-8D52-EC3C99D06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497" y="313448"/>
            <a:ext cx="9875520" cy="556707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</a:t>
            </a:r>
            <a:r>
              <a:rPr lang="en-US" sz="2400" dirty="0" err="1"/>
              <a:t>dengan</a:t>
            </a:r>
            <a:r>
              <a:rPr lang="en-US" sz="2400" dirty="0"/>
              <a:t> Neural Network </a:t>
            </a:r>
            <a:r>
              <a:rPr lang="en-US" sz="2400" dirty="0" err="1"/>
              <a:t>untuk</a:t>
            </a:r>
            <a:r>
              <a:rPr lang="en-US" sz="2400" dirty="0"/>
              <a:t> 1 </a:t>
            </a:r>
            <a:r>
              <a:rPr lang="en-US" sz="2400" dirty="0" err="1"/>
              <a:t>kalimat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09C63B-B974-4791-92C3-AD4F3C343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3" y="1491068"/>
            <a:ext cx="6261677" cy="512814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8FCD46-BF00-4045-B53E-388B3E9DE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280" y="1675734"/>
            <a:ext cx="4557737" cy="11177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F1B436-89AB-46CC-96A3-28DA4B98DA7A}"/>
              </a:ext>
            </a:extLst>
          </p:cNvPr>
          <p:cNvSpPr txBox="1"/>
          <p:nvPr/>
        </p:nvSpPr>
        <p:spPr>
          <a:xfrm>
            <a:off x="6637110" y="130640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EA570-6015-4C6F-B2E6-D69AE2A9CE4C}"/>
              </a:ext>
            </a:extLst>
          </p:cNvPr>
          <p:cNvSpPr txBox="1"/>
          <p:nvPr/>
        </p:nvSpPr>
        <p:spPr>
          <a:xfrm>
            <a:off x="317091" y="12621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41985903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449C-13AB-4EBC-BFA5-20A1DD1B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0" y="346219"/>
            <a:ext cx="9875520" cy="673511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</a:t>
            </a:r>
            <a:r>
              <a:rPr lang="en-US" sz="2400" dirty="0" err="1"/>
              <a:t>dengan</a:t>
            </a:r>
            <a:r>
              <a:rPr lang="en-US" sz="2400" dirty="0"/>
              <a:t> Neural Network </a:t>
            </a:r>
            <a:r>
              <a:rPr lang="en-US" sz="2400" dirty="0" err="1"/>
              <a:t>untuk</a:t>
            </a:r>
            <a:r>
              <a:rPr lang="en-US" sz="2400" dirty="0"/>
              <a:t> 1 </a:t>
            </a:r>
            <a:r>
              <a:rPr lang="en-US" sz="2400" dirty="0" err="1"/>
              <a:t>kalimat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62D35-B441-4C2C-8413-D8173ECA6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97" y="1078726"/>
            <a:ext cx="9847073" cy="5533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D3DFDD-858B-46DD-A8C0-78BD734D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333" y="1761202"/>
            <a:ext cx="3527721" cy="865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7D9E36-0CD3-4070-9504-9D0AC3F109FE}"/>
              </a:ext>
            </a:extLst>
          </p:cNvPr>
          <p:cNvSpPr txBox="1"/>
          <p:nvPr/>
        </p:nvSpPr>
        <p:spPr>
          <a:xfrm>
            <a:off x="7025009" y="2626311"/>
            <a:ext cx="193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D5C9C9-7191-4FD4-A881-56CDE68B7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071" y="3053552"/>
            <a:ext cx="3258983" cy="355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401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14A4-CF1E-45A0-8407-7169572B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79809"/>
            <a:ext cx="9875520" cy="74430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Arab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tunggal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Neural Network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E98701-1769-401A-AA16-6B09F68CB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586" y="1224114"/>
            <a:ext cx="7588045" cy="52973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357A8-FDB6-486E-AA71-9A53EC252616}"/>
              </a:ext>
            </a:extLst>
          </p:cNvPr>
          <p:cNvSpPr txBox="1"/>
          <p:nvPr/>
        </p:nvSpPr>
        <p:spPr>
          <a:xfrm>
            <a:off x="8463686" y="2337619"/>
            <a:ext cx="3084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</a:t>
            </a:r>
          </a:p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Berhasil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93huruf, </a:t>
            </a: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Gagal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0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Presentasi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Keberhasilan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100%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093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027E9E-82D8-4FD6-9DFF-B072F7951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2606" y="2538019"/>
            <a:ext cx="2358125" cy="2878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9A415F-9240-46DB-A585-67B2F778F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231" y="2114227"/>
            <a:ext cx="1960617" cy="3302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463607-7198-4CDB-9D47-7D3C41282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22" y="1818376"/>
            <a:ext cx="3351508" cy="359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888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60481F-EBC3-4AC4-80B9-4B0105E86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558" y="925966"/>
            <a:ext cx="1928729" cy="49740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02A694-6577-4D06-AEC3-0FDC0971E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42029" y="1287780"/>
            <a:ext cx="632002" cy="400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471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14A4-CF1E-45A0-8407-7169572B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79809"/>
            <a:ext cx="9875520" cy="74430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Arab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tunggal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Neural Network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357A8-FDB6-486E-AA71-9A53EC252616}"/>
              </a:ext>
            </a:extLst>
          </p:cNvPr>
          <p:cNvSpPr txBox="1"/>
          <p:nvPr/>
        </p:nvSpPr>
        <p:spPr>
          <a:xfrm>
            <a:off x="8463686" y="2337619"/>
            <a:ext cx="3084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</a:t>
            </a:r>
          </a:p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Berhasil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93huruf, </a:t>
            </a: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Gagal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0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Presentasi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Keberhasilan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100%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2C42F6-B9B6-46CD-B697-0D7187AFB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19" y="1224115"/>
            <a:ext cx="7552015" cy="5324980"/>
          </a:xfrm>
        </p:spPr>
      </p:pic>
    </p:spTree>
    <p:extLst>
      <p:ext uri="{BB962C8B-B14F-4D97-AF65-F5344CB8AC3E}">
        <p14:creationId xmlns:p14="http://schemas.microsoft.com/office/powerpoint/2010/main" val="35757554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14A4-CF1E-45A0-8407-7169572B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79809"/>
            <a:ext cx="9875520" cy="74430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Arab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tunggal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Neural Network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357A8-FDB6-486E-AA71-9A53EC252616}"/>
              </a:ext>
            </a:extLst>
          </p:cNvPr>
          <p:cNvSpPr txBox="1"/>
          <p:nvPr/>
        </p:nvSpPr>
        <p:spPr>
          <a:xfrm>
            <a:off x="8729157" y="2381864"/>
            <a:ext cx="3084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</a:t>
            </a:r>
          </a:p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Berhasil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93huruf, </a:t>
            </a: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Gagal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0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Presentasi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Keberhasilan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100%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0629D7-D8D9-4558-A0E6-218692435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04" y="1224114"/>
            <a:ext cx="8329532" cy="5250427"/>
          </a:xfrm>
        </p:spPr>
      </p:pic>
    </p:spTree>
    <p:extLst>
      <p:ext uri="{BB962C8B-B14F-4D97-AF65-F5344CB8AC3E}">
        <p14:creationId xmlns:p14="http://schemas.microsoft.com/office/powerpoint/2010/main" val="28702522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14A4-CF1E-45A0-8407-7169572B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79809"/>
            <a:ext cx="9875520" cy="74430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Arab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tunggal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Neural Network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357A8-FDB6-486E-AA71-9A53EC252616}"/>
              </a:ext>
            </a:extLst>
          </p:cNvPr>
          <p:cNvSpPr txBox="1"/>
          <p:nvPr/>
        </p:nvSpPr>
        <p:spPr>
          <a:xfrm>
            <a:off x="8729157" y="2381864"/>
            <a:ext cx="3084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</a:t>
            </a:r>
          </a:p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Berhasil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93huruf, </a:t>
            </a: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Gagal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0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Presentasi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Keberhasilan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100%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B69712-5AA7-4BF1-AD45-EFDAE26BC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768" y="1985907"/>
            <a:ext cx="8295955" cy="3751215"/>
          </a:xfrm>
        </p:spPr>
      </p:pic>
    </p:spTree>
    <p:extLst>
      <p:ext uri="{BB962C8B-B14F-4D97-AF65-F5344CB8AC3E}">
        <p14:creationId xmlns:p14="http://schemas.microsoft.com/office/powerpoint/2010/main" val="282187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Penelitian</a:t>
            </a:r>
            <a:r>
              <a:rPr lang="en-US" dirty="0"/>
              <a:t> lain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Arab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Pembangunan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Arab </a:t>
            </a:r>
            <a:r>
              <a:rPr lang="en-US" dirty="0" err="1"/>
              <a:t>menggunakan</a:t>
            </a:r>
            <a:r>
              <a:rPr lang="en-US" dirty="0"/>
              <a:t> Hidden Markov Model</a:t>
            </a:r>
          </a:p>
          <a:p>
            <a:pPr lvl="1"/>
            <a:r>
              <a:rPr lang="en-US" dirty="0" err="1"/>
              <a:t>Kesimpulan</a:t>
            </a:r>
            <a:r>
              <a:rPr lang="en-US" dirty="0"/>
              <a:t> :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performansi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50% - 60%</a:t>
            </a:r>
          </a:p>
          <a:p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(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Zidouri</a:t>
            </a:r>
            <a:r>
              <a:rPr lang="en-US" dirty="0"/>
              <a:t>) :</a:t>
            </a:r>
          </a:p>
          <a:p>
            <a:pPr lvl="1"/>
            <a:r>
              <a:rPr lang="en-US" dirty="0" err="1"/>
              <a:t>Kesimpulan</a:t>
            </a:r>
            <a:r>
              <a:rPr lang="en-US" dirty="0"/>
              <a:t> :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74%</a:t>
            </a:r>
          </a:p>
          <a:p>
            <a:r>
              <a:rPr lang="en-US" dirty="0"/>
              <a:t>Effective Arabic Character Recognition using Support Vector Machines</a:t>
            </a:r>
          </a:p>
          <a:p>
            <a:pPr lvl="1"/>
            <a:r>
              <a:rPr lang="en-US" dirty="0"/>
              <a:t>Tingkat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/>
              <a:t> 99%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984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061D3D-7A99-4C73-88D2-106EAF941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1096" y="318563"/>
            <a:ext cx="5572903" cy="895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27FA58-68F4-430F-99CF-0160DA22E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04" y="1214038"/>
            <a:ext cx="3091873" cy="5290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9350C1-345F-4542-90EF-899F1D666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598" y="1196372"/>
            <a:ext cx="5052491" cy="53076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B47897-7C05-477B-BBDD-B1DC6952BAE0}"/>
              </a:ext>
            </a:extLst>
          </p:cNvPr>
          <p:cNvSpPr txBox="1"/>
          <p:nvPr/>
        </p:nvSpPr>
        <p:spPr>
          <a:xfrm>
            <a:off x="2434553" y="58163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 1 :</a:t>
            </a:r>
          </a:p>
        </p:txBody>
      </p:sp>
    </p:spTree>
    <p:extLst>
      <p:ext uri="{BB962C8B-B14F-4D97-AF65-F5344CB8AC3E}">
        <p14:creationId xmlns:p14="http://schemas.microsoft.com/office/powerpoint/2010/main" val="32705982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7DC3-F760-45F7-8D40-35656FD05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43" y="573437"/>
            <a:ext cx="6640773" cy="5522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Lam </a:t>
            </a:r>
            <a:r>
              <a:rPr lang="en-US" dirty="0" err="1"/>
              <a:t>alif</a:t>
            </a:r>
            <a:r>
              <a:rPr lang="en-US" dirty="0"/>
              <a:t> : [ 6, 5, 2, 2, 6, 3, 4, 2, 6, 6 ]</a:t>
            </a:r>
          </a:p>
          <a:p>
            <a:r>
              <a:rPr lang="en-US" dirty="0"/>
              <a:t>Arial sin </a:t>
            </a:r>
            <a:r>
              <a:rPr lang="en-US" dirty="0" err="1"/>
              <a:t>diakhir</a:t>
            </a:r>
            <a:r>
              <a:rPr lang="en-US" dirty="0"/>
              <a:t> : [ 6, 5, 7, 2, 6, 2, 6, 7, 8, 2 ]</a:t>
            </a:r>
          </a:p>
          <a:p>
            <a:r>
              <a:rPr lang="en-US" dirty="0"/>
              <a:t>Arial sin </a:t>
            </a:r>
            <a:r>
              <a:rPr lang="en-US" dirty="0" err="1"/>
              <a:t>diawal</a:t>
            </a:r>
            <a:r>
              <a:rPr lang="en-US" dirty="0"/>
              <a:t> : [ 6, 6, 8, 2, 6, 6, 1, 2, 6, 8 ]</a:t>
            </a:r>
          </a:p>
          <a:p>
            <a:r>
              <a:rPr lang="en-US" dirty="0"/>
              <a:t>Arial sin </a:t>
            </a:r>
            <a:r>
              <a:rPr lang="en-US" dirty="0" err="1"/>
              <a:t>ditengah</a:t>
            </a:r>
            <a:r>
              <a:rPr lang="en-US" dirty="0"/>
              <a:t> [ 6, 6, 8, 2, 6, 7, 2, 2, 6, 8 ]</a:t>
            </a:r>
          </a:p>
          <a:p>
            <a:r>
              <a:rPr lang="en-US" dirty="0"/>
              <a:t>Arial sin </a:t>
            </a:r>
            <a:r>
              <a:rPr lang="en-US" dirty="0" err="1"/>
              <a:t>terpisah</a:t>
            </a:r>
            <a:r>
              <a:rPr lang="en-US" dirty="0"/>
              <a:t> : [ 6, 8, 2, 7, 2, 6, 6, 8, 1, 2 ]</a:t>
            </a:r>
          </a:p>
          <a:p>
            <a:r>
              <a:rPr lang="en-US" dirty="0" err="1"/>
              <a:t>Timesnewroman</a:t>
            </a:r>
            <a:r>
              <a:rPr lang="en-US" dirty="0"/>
              <a:t> sin </a:t>
            </a:r>
            <a:r>
              <a:rPr lang="en-US" dirty="0" err="1"/>
              <a:t>diakhir</a:t>
            </a:r>
            <a:r>
              <a:rPr lang="en-US" dirty="0"/>
              <a:t> : [ 6, 4, 2, 2, 6, 6, 7, 8, 1, 2 ]</a:t>
            </a:r>
          </a:p>
          <a:p>
            <a:r>
              <a:rPr lang="en-US" dirty="0" err="1"/>
              <a:t>Timesnewroman</a:t>
            </a:r>
            <a:r>
              <a:rPr lang="en-US" dirty="0"/>
              <a:t> sin </a:t>
            </a:r>
            <a:r>
              <a:rPr lang="en-US" dirty="0" err="1"/>
              <a:t>diawal</a:t>
            </a:r>
            <a:r>
              <a:rPr lang="en-US" dirty="0"/>
              <a:t> : [ 6, 6, 8, 2, 6, 8, 8, 2, 6, 8 ]</a:t>
            </a:r>
          </a:p>
          <a:p>
            <a:r>
              <a:rPr lang="en-US" dirty="0" err="1"/>
              <a:t>Timesnewroman</a:t>
            </a:r>
            <a:r>
              <a:rPr lang="en-US" dirty="0"/>
              <a:t> sin </a:t>
            </a:r>
            <a:r>
              <a:rPr lang="en-US" dirty="0" err="1"/>
              <a:t>ditengah</a:t>
            </a:r>
            <a:r>
              <a:rPr lang="en-US" dirty="0"/>
              <a:t> : [ 6, 6, 8, 2, 6, 7, 8, 2, 6, 8 ]</a:t>
            </a:r>
          </a:p>
          <a:p>
            <a:r>
              <a:rPr lang="en-US" dirty="0" err="1"/>
              <a:t>Timesnewroman</a:t>
            </a:r>
            <a:r>
              <a:rPr lang="en-US" dirty="0"/>
              <a:t> sin </a:t>
            </a:r>
            <a:r>
              <a:rPr lang="en-US" dirty="0" err="1"/>
              <a:t>terpisah</a:t>
            </a:r>
            <a:r>
              <a:rPr lang="en-US" dirty="0"/>
              <a:t> : [ 6, 5, 2, 2, 6, 6, 6, 8, 2, 2 ]</a:t>
            </a:r>
          </a:p>
          <a:p>
            <a:r>
              <a:rPr lang="en-US" dirty="0"/>
              <a:t>Tahoma sin </a:t>
            </a:r>
            <a:r>
              <a:rPr lang="en-US" dirty="0" err="1"/>
              <a:t>diakhir</a:t>
            </a:r>
            <a:r>
              <a:rPr lang="en-US" dirty="0"/>
              <a:t> : [ 6, 5, 7, 2, 6, 2, 6, 8, 1, 2 ]</a:t>
            </a:r>
          </a:p>
          <a:p>
            <a:r>
              <a:rPr lang="en-US" dirty="0"/>
              <a:t>Tahoma sin </a:t>
            </a:r>
            <a:r>
              <a:rPr lang="en-US" dirty="0" err="1"/>
              <a:t>diawal</a:t>
            </a:r>
            <a:r>
              <a:rPr lang="en-US" dirty="0"/>
              <a:t> : [ 6, 6, 8, 2, 6, 8, 1, 2, 3, 6 ]</a:t>
            </a:r>
          </a:p>
          <a:p>
            <a:r>
              <a:rPr lang="en-US" dirty="0"/>
              <a:t>Tahoma sin </a:t>
            </a:r>
            <a:r>
              <a:rPr lang="en-US" dirty="0" err="1"/>
              <a:t>ditengah</a:t>
            </a:r>
            <a:r>
              <a:rPr lang="en-US" dirty="0"/>
              <a:t>  : [ 6, 6, 4, 7, 1, 2, 8, 1, 6, 8 ]</a:t>
            </a:r>
          </a:p>
          <a:p>
            <a:r>
              <a:rPr lang="en-US" dirty="0"/>
              <a:t>Tahoma sin </a:t>
            </a:r>
            <a:r>
              <a:rPr lang="en-US" dirty="0" err="1"/>
              <a:t>terpisah</a:t>
            </a:r>
            <a:r>
              <a:rPr lang="en-US" dirty="0"/>
              <a:t> : [ 6, 7, 2, 6, 8, 2, 6, 8, 2, 2 ]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B5CD0-704F-4EED-BD51-56907CC34F8E}"/>
              </a:ext>
            </a:extLst>
          </p:cNvPr>
          <p:cNvSpPr/>
          <p:nvPr/>
        </p:nvSpPr>
        <p:spPr>
          <a:xfrm>
            <a:off x="9121966" y="2770322"/>
            <a:ext cx="3354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A7067-789C-458B-B48C-7C1F989CB218}"/>
              </a:ext>
            </a:extLst>
          </p:cNvPr>
          <p:cNvSpPr txBox="1"/>
          <p:nvPr/>
        </p:nvSpPr>
        <p:spPr>
          <a:xfrm>
            <a:off x="6876082" y="871323"/>
            <a:ext cx="51764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Lamalif</a:t>
            </a:r>
            <a:r>
              <a:rPr lang="en-US" dirty="0"/>
              <a:t> </a:t>
            </a:r>
            <a:r>
              <a:rPr lang="en-US" dirty="0" err="1"/>
              <a:t>diakhir</a:t>
            </a:r>
            <a:r>
              <a:rPr lang="en-US" dirty="0"/>
              <a:t> : [ 6, 6, 6, 6, 5, 2, 7, 7, 8, 8 ]</a:t>
            </a:r>
          </a:p>
          <a:p>
            <a:r>
              <a:rPr lang="en-US" dirty="0" err="1"/>
              <a:t>Lamalif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: [ 6, 6, 7, 1, 6, 2, 7, 2, 5, 5 ]</a:t>
            </a:r>
          </a:p>
          <a:p>
            <a:endParaRPr lang="en-US" dirty="0"/>
          </a:p>
          <a:p>
            <a:r>
              <a:rPr lang="en-US" dirty="0"/>
              <a:t>Tahoma </a:t>
            </a:r>
            <a:r>
              <a:rPr lang="en-US" dirty="0" err="1"/>
              <a:t>diakhir</a:t>
            </a:r>
            <a:r>
              <a:rPr lang="en-US" dirty="0"/>
              <a:t> :  [ 6, 6, 6, 6, 4, 1, 2, 2, 6, 8 ]</a:t>
            </a:r>
          </a:p>
          <a:p>
            <a:r>
              <a:rPr lang="en-US" dirty="0"/>
              <a:t>Tahoma </a:t>
            </a:r>
            <a:r>
              <a:rPr lang="en-US" dirty="0" err="1"/>
              <a:t>lamalif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: [ 6, 6, 6, 6, 6, 8, 2, 6, 7, 8 ]</a:t>
            </a:r>
          </a:p>
          <a:p>
            <a:endParaRPr lang="en-US" dirty="0"/>
          </a:p>
          <a:p>
            <a:r>
              <a:rPr lang="en-US" dirty="0"/>
              <a:t>Arial </a:t>
            </a:r>
            <a:r>
              <a:rPr lang="en-US" dirty="0" err="1"/>
              <a:t>diakhir</a:t>
            </a:r>
            <a:r>
              <a:rPr lang="en-US" dirty="0"/>
              <a:t> : [ 6, 6, 6, 6, 6, 8, 8, 5, 8, 8 ]</a:t>
            </a:r>
          </a:p>
          <a:p>
            <a:r>
              <a:rPr lang="en-US" dirty="0"/>
              <a:t>Arial </a:t>
            </a:r>
            <a:r>
              <a:rPr lang="en-US" dirty="0" err="1"/>
              <a:t>terpisah</a:t>
            </a:r>
            <a:r>
              <a:rPr lang="en-US" dirty="0"/>
              <a:t> : [ 6, 6, 6, 6, 6, 1, 8, 4, 2, 5 ]</a:t>
            </a:r>
          </a:p>
        </p:txBody>
      </p:sp>
    </p:spTree>
    <p:extLst>
      <p:ext uri="{BB962C8B-B14F-4D97-AF65-F5344CB8AC3E}">
        <p14:creationId xmlns:p14="http://schemas.microsoft.com/office/powerpoint/2010/main" val="3793986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B53048-5924-4705-BD08-ECB81815C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1733" y="2722787"/>
            <a:ext cx="2070667" cy="29988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B11E23-EB4C-4B26-9786-DC311B98C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403" y="1937375"/>
            <a:ext cx="3577055" cy="431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05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- </a:t>
            </a:r>
            <a:r>
              <a:rPr lang="en-US" dirty="0" err="1"/>
              <a:t>Zidouri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0" y="1828800"/>
            <a:ext cx="10839450" cy="4895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Ф =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dokumen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Ls =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karater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(6 pixel)</a:t>
            </a:r>
          </a:p>
          <a:p>
            <a:pPr marL="0" indent="0">
              <a:buNone/>
            </a:pPr>
            <a:r>
              <a:rPr lang="en-US" dirty="0"/>
              <a:t>Ls’ =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bersamaan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Lm</a:t>
            </a:r>
            <a:r>
              <a:rPr lang="en-US" dirty="0"/>
              <a:t> =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terisolasi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B(x, y) = </a:t>
            </a:r>
            <a:r>
              <a:rPr lang="en-US" dirty="0" err="1"/>
              <a:t>Lokasi</a:t>
            </a:r>
            <a:r>
              <a:rPr lang="en-US" dirty="0"/>
              <a:t> baseline</a:t>
            </a:r>
          </a:p>
          <a:p>
            <a:pPr marL="0" indent="0">
              <a:buNone/>
            </a:pPr>
            <a:r>
              <a:rPr lang="en-US" dirty="0"/>
              <a:t>I =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</a:t>
            </a:r>
            <a:br>
              <a:rPr lang="en-US" dirty="0"/>
            </a:br>
            <a:r>
              <a:rPr lang="en-US" dirty="0"/>
              <a:t>I’ =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titik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 =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sv-SE" dirty="0"/>
              <a:t>Untuk meningkatkan efisiensi segmentasi dilakukan penghapusan tanda titik-titik dari karakter.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4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karakter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penulangan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I</a:t>
            </a:r>
          </a:p>
          <a:p>
            <a:r>
              <a:rPr lang="en-US" dirty="0"/>
              <a:t>Scan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– wise fashion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band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horizontal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&gt;= Ls</a:t>
            </a:r>
          </a:p>
          <a:p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proyeksi</a:t>
            </a:r>
            <a:r>
              <a:rPr lang="en-US" dirty="0"/>
              <a:t> vertical </a:t>
            </a:r>
            <a:r>
              <a:rPr lang="en-US" dirty="0" err="1"/>
              <a:t>dari</a:t>
            </a:r>
            <a:r>
              <a:rPr lang="en-US" dirty="0"/>
              <a:t> band yang </a:t>
            </a:r>
            <a:r>
              <a:rPr lang="en-US" dirty="0" err="1"/>
              <a:t>discan</a:t>
            </a:r>
            <a:r>
              <a:rPr lang="en-US" dirty="0"/>
              <a:t> di </a:t>
            </a:r>
            <a:r>
              <a:rPr lang="en-US" dirty="0" err="1"/>
              <a:t>langkah</a:t>
            </a:r>
            <a:r>
              <a:rPr lang="en-US" dirty="0"/>
              <a:t> 2,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, </a:t>
            </a:r>
            <a:r>
              <a:rPr lang="en-US" dirty="0" err="1"/>
              <a:t>gambar</a:t>
            </a:r>
            <a:r>
              <a:rPr lang="en-US" dirty="0"/>
              <a:t> guide band vertical </a:t>
            </a:r>
            <a:r>
              <a:rPr lang="en-US" dirty="0" err="1"/>
              <a:t>pada</a:t>
            </a:r>
            <a:r>
              <a:rPr lang="en-US" dirty="0"/>
              <a:t> E (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pixel,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)</a:t>
            </a:r>
          </a:p>
          <a:p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guide bands, yang </a:t>
            </a:r>
            <a:r>
              <a:rPr lang="en-US" dirty="0" err="1"/>
              <a:t>ditarik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band yang </a:t>
            </a:r>
            <a:r>
              <a:rPr lang="en-US" dirty="0" err="1"/>
              <a:t>discan</a:t>
            </a:r>
            <a:r>
              <a:rPr lang="en-US" dirty="0"/>
              <a:t> (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2) </a:t>
            </a:r>
            <a:r>
              <a:rPr lang="en-US" dirty="0" err="1"/>
              <a:t>dibawah</a:t>
            </a:r>
            <a:r>
              <a:rPr lang="en-US" dirty="0"/>
              <a:t> baseline B(</a:t>
            </a:r>
            <a:r>
              <a:rPr lang="en-US" dirty="0" err="1"/>
              <a:t>x,y</a:t>
            </a:r>
            <a:r>
              <a:rPr lang="en-US" dirty="0"/>
              <a:t>) 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menandai</a:t>
            </a:r>
            <a:r>
              <a:rPr lang="en-US" dirty="0"/>
              <a:t> F4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dibawah</a:t>
            </a:r>
            <a:r>
              <a:rPr lang="en-US" dirty="0"/>
              <a:t> baseline,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f4 </a:t>
            </a:r>
            <a:r>
              <a:rPr lang="en-US" dirty="0" err="1"/>
              <a:t>bisa</a:t>
            </a:r>
            <a:r>
              <a:rPr lang="en-US" dirty="0"/>
              <a:t> 0)</a:t>
            </a:r>
          </a:p>
          <a:p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642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langkah-langkah</a:t>
            </a:r>
            <a:r>
              <a:rPr lang="en-US" sz="2400" dirty="0"/>
              <a:t> yang </a:t>
            </a:r>
            <a:r>
              <a:rPr lang="en-US" sz="2400" dirty="0" err="1"/>
              <a:t>disebutkan</a:t>
            </a:r>
            <a:r>
              <a:rPr lang="en-US" sz="2400" dirty="0"/>
              <a:t> di </a:t>
            </a:r>
            <a:r>
              <a:rPr lang="en-US" sz="2400" dirty="0" err="1"/>
              <a:t>atas</a:t>
            </a:r>
            <a:r>
              <a:rPr lang="en-US" sz="2400" dirty="0"/>
              <a:t>, </a:t>
            </a:r>
            <a:r>
              <a:rPr lang="en-US" sz="2400" dirty="0" err="1"/>
              <a:t>gambar</a:t>
            </a:r>
            <a:r>
              <a:rPr lang="en-US" sz="2400" dirty="0"/>
              <a:t> E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guide band </a:t>
            </a:r>
            <a:r>
              <a:rPr lang="en-US" sz="2400" dirty="0" err="1"/>
              <a:t>diperoleh</a:t>
            </a:r>
            <a:r>
              <a:rPr lang="en-US" sz="2400" dirty="0"/>
              <a:t>.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rangka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, guide band yang </a:t>
            </a:r>
            <a:r>
              <a:rPr lang="en-US" sz="2400" dirty="0" err="1"/>
              <a:t>benar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pemotongan</a:t>
            </a:r>
            <a:r>
              <a:rPr lang="en-US" sz="2400" dirty="0"/>
              <a:t> sub-kata 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mengekstrak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fitur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guide band :</a:t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:</a:t>
            </a:r>
          </a:p>
          <a:p>
            <a:r>
              <a:rPr lang="en-US" dirty="0"/>
              <a:t>F1 	: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guide band</a:t>
            </a:r>
          </a:p>
          <a:p>
            <a:r>
              <a:rPr lang="en-US" dirty="0"/>
              <a:t>F2	: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pendahulunya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guideband</a:t>
            </a:r>
            <a:r>
              <a:rPr lang="en-US" dirty="0"/>
              <a:t> </a:t>
            </a:r>
            <a:r>
              <a:rPr lang="en-US" dirty="0" err="1"/>
              <a:t>pertama</a:t>
            </a:r>
            <a:endParaRPr lang="en-US" dirty="0"/>
          </a:p>
          <a:p>
            <a:r>
              <a:rPr lang="en-US" dirty="0"/>
              <a:t>F3	: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pendahulunya</a:t>
            </a:r>
            <a:r>
              <a:rPr lang="en-US" dirty="0"/>
              <a:t> 2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guide band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kedua</a:t>
            </a:r>
            <a:endParaRPr lang="en-US" dirty="0"/>
          </a:p>
          <a:p>
            <a:r>
              <a:rPr lang="en-US" dirty="0"/>
              <a:t>F4 	: 1 </a:t>
            </a:r>
            <a:r>
              <a:rPr lang="en-US" dirty="0" err="1"/>
              <a:t>Jika</a:t>
            </a:r>
            <a:r>
              <a:rPr lang="en-US" dirty="0"/>
              <a:t> guide band </a:t>
            </a:r>
            <a:r>
              <a:rPr lang="en-US" dirty="0" err="1"/>
              <a:t>ditarik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band yang di scan </a:t>
            </a:r>
            <a:r>
              <a:rPr lang="en-US" dirty="0" err="1"/>
              <a:t>adalah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base line</a:t>
            </a:r>
          </a:p>
          <a:p>
            <a:pPr marL="987552" lvl="2" indent="0">
              <a:buNone/>
            </a:pPr>
            <a:r>
              <a:rPr lang="en-US" sz="2000" dirty="0"/>
              <a:t> 0 </a:t>
            </a:r>
            <a:r>
              <a:rPr lang="en-US" sz="2000" dirty="0" err="1"/>
              <a:t>jika</a:t>
            </a:r>
            <a:r>
              <a:rPr lang="en-US" sz="2000" dirty="0"/>
              <a:t> guide band di </a:t>
            </a:r>
            <a:r>
              <a:rPr lang="en-US" sz="2000" dirty="0" err="1"/>
              <a:t>traik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band  yang scan di </a:t>
            </a:r>
            <a:r>
              <a:rPr lang="en-US" sz="2000" dirty="0" err="1"/>
              <a:t>bawah</a:t>
            </a:r>
            <a:r>
              <a:rPr lang="en-US" sz="2000" dirty="0"/>
              <a:t> baseline</a:t>
            </a:r>
            <a:endParaRPr lang="en-US" dirty="0"/>
          </a:p>
          <a:p>
            <a:r>
              <a:rPr lang="en-US" dirty="0"/>
              <a:t>F5	: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guide band</a:t>
            </a:r>
          </a:p>
        </p:txBody>
      </p:sp>
    </p:spTree>
    <p:extLst>
      <p:ext uri="{BB962C8B-B14F-4D97-AF65-F5344CB8AC3E}">
        <p14:creationId xmlns:p14="http://schemas.microsoft.com/office/powerpoint/2010/main" val="70225711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5667</TotalTime>
  <Words>2766</Words>
  <Application>Microsoft Office PowerPoint</Application>
  <PresentationFormat>Widescreen</PresentationFormat>
  <Paragraphs>499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Calibri</vt:lpstr>
      <vt:lpstr>Corbel</vt:lpstr>
      <vt:lpstr>Times New Roman</vt:lpstr>
      <vt:lpstr>Wingdings</vt:lpstr>
      <vt:lpstr>Basis</vt:lpstr>
      <vt:lpstr>PEMBELAJARAN HURUF DAN KALIMAT ARAB BERBASIS PENGENALAN CITRA </vt:lpstr>
      <vt:lpstr>OPTICAL CHARACTER RECOGNITION</vt:lpstr>
      <vt:lpstr>Ekstraksi Ciri dengan Freeman Chain Code</vt:lpstr>
      <vt:lpstr>Klasifikasi</vt:lpstr>
      <vt:lpstr>Review Paper</vt:lpstr>
      <vt:lpstr>Penelitian lain tentang Pengenalan teks Arab</vt:lpstr>
      <vt:lpstr>Segmentasi Huruf - Zidouri</vt:lpstr>
      <vt:lpstr>Langkah dari segmentasi karakter</vt:lpstr>
      <vt:lpstr>Setelah melakukan langkah-langkah yang disebutkan di atas, gambar E dengan beberapa guide band diperoleh. Dalam rangka untuk memilih, guide band yang benar untuk pemotongan sub-kata , kita mengekstrak beberapa fitur dari masing-masing guide band :   </vt:lpstr>
      <vt:lpstr>Pemilihan guide band di dorong melalui beberapa aturan. Fitur set {F1…F5} dari masing – masing guide band diuji untuk setiap aturan. Jika memenuhi aturan maka dipilih, jika tidak ditolak.</vt:lpstr>
      <vt:lpstr>PowerPoint Presentation</vt:lpstr>
      <vt:lpstr>Hasil Segmentasi Huruf dengan Algoritma Zidouri</vt:lpstr>
      <vt:lpstr>Fitur dari kalimat</vt:lpstr>
      <vt:lpstr>Fitur dari kalimat</vt:lpstr>
      <vt:lpstr>Hasil Pengenalan dengan HMM</vt:lpstr>
      <vt:lpstr>Pengelompokan huruf Arab : </vt:lpstr>
      <vt:lpstr>Akurasi Pengenalan Huruf Arab</vt:lpstr>
      <vt:lpstr>Akurasi Pengenalan Huruf Arab</vt:lpstr>
      <vt:lpstr>PowerPoint Presentation</vt:lpstr>
      <vt:lpstr>Penambahan Fitur Jumlah Lubang</vt:lpstr>
      <vt:lpstr>Perkembangan Tesis Ainatul Radhiah 13 Juli 2017</vt:lpstr>
      <vt:lpstr>Pengelompokan huruf Arab : </vt:lpstr>
      <vt:lpstr>PowerPoint Presentation</vt:lpstr>
      <vt:lpstr>3 kelompok khusus</vt:lpstr>
      <vt:lpstr>Cara pengenalan Huruf Arab dengan HMM </vt:lpstr>
      <vt:lpstr>Mengapa “dal” dan “dzal” dimasukkan ke kelompok 3 bersama “ba+ta+tsa+ya+nun”</vt:lpstr>
      <vt:lpstr>PowerPoint Presentation</vt:lpstr>
      <vt:lpstr>Hasil Pengenalan Huruf Arab dengan HMM  Testing 18 Kalimat dengan 300 huruf </vt:lpstr>
      <vt:lpstr>Normalisasi ChainCode </vt:lpstr>
      <vt:lpstr>Normalisasi ChainCode </vt:lpstr>
      <vt:lpstr>Normalisasi ChainCode </vt:lpstr>
      <vt:lpstr>Normalisasi ChainCode </vt:lpstr>
      <vt:lpstr>Normalisasi ChainCode </vt:lpstr>
      <vt:lpstr>Normalisasi Chaincode dengan Pemetaan</vt:lpstr>
      <vt:lpstr>Normalisasi Chaincode dengan Pemetaan</vt:lpstr>
      <vt:lpstr>Fitur Jumlah Titik</vt:lpstr>
      <vt:lpstr>Fitur Posisi Titik</vt:lpstr>
      <vt:lpstr>Contoh input dari huruf  “Ta” di neural network :</vt:lpstr>
      <vt:lpstr>Klasifikasi dengan Neural Network</vt:lpstr>
      <vt:lpstr>Klasifikasi dengan Neural Network</vt:lpstr>
      <vt:lpstr>Klasifikasi dengan Neural Network</vt:lpstr>
      <vt:lpstr>Klasifikasi dengan Neural Network</vt:lpstr>
      <vt:lpstr>Hasil Thinning dengan ZhangSuen dan Hildich</vt:lpstr>
      <vt:lpstr>Hasil Thinning dengan ZhangSuen dan Hildich</vt:lpstr>
      <vt:lpstr>Hasil Thinning dengan ZhangSuen dan Hildich</vt:lpstr>
      <vt:lpstr>Hasil Ekstraksi Fitur Chaincode, Jumlah dan Posisi Titik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Hasil Pengenalan Huruf Arab dengan Neural Network untuk 1 kalimat</vt:lpstr>
      <vt:lpstr>Hasil Pengenalan Huruf Arab dengan Neural Network untuk 1 kalimat</vt:lpstr>
      <vt:lpstr>Hasil Pengenalan Huruf Arab tunggal  Dengan Neural Network </vt:lpstr>
      <vt:lpstr>PowerPoint Presentation</vt:lpstr>
      <vt:lpstr>PowerPoint Presentation</vt:lpstr>
      <vt:lpstr>Hasil Pengenalan Huruf Arab tunggal  Dengan Neural Network </vt:lpstr>
      <vt:lpstr>Hasil Pengenalan Huruf Arab tunggal  Dengan Neural Network </vt:lpstr>
      <vt:lpstr>Hasil Pengenalan Huruf Arab tunggal  Dengan Neural Network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PEMBELAJARAN HURUF DAN KALIMAT ARAB BERBASIS PENGENALAN CITRA</dc:title>
  <dc:creator>Ainatul Radhiah</dc:creator>
  <cp:lastModifiedBy>Ainatul Radhiah</cp:lastModifiedBy>
  <cp:revision>125</cp:revision>
  <dcterms:created xsi:type="dcterms:W3CDTF">2017-03-29T09:59:11Z</dcterms:created>
  <dcterms:modified xsi:type="dcterms:W3CDTF">2017-10-12T17:48:51Z</dcterms:modified>
</cp:coreProperties>
</file>