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801" y="397939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AINATUL RADHIAH - 23215145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24801" y="2902173"/>
            <a:ext cx="79356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PENGENALAN HURUF ARAB BERBASIS PENGOLAHAN CITRA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28627" y="4256390"/>
            <a:ext cx="4860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Seminar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Tesis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II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80440" y="1728671"/>
            <a:ext cx="885246" cy="217556"/>
            <a:chOff x="3275856" y="1242391"/>
            <a:chExt cx="1656184" cy="407020"/>
          </a:xfrm>
        </p:grpSpPr>
        <p:sp>
          <p:nvSpPr>
            <p:cNvPr id="18" name="Rounded Rectangle 1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278-6B46-4B7D-BE8B-3711CCF4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93F2-BA02-481F-93F8-8ED1AAC9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2853"/>
            <a:ext cx="6912768" cy="460648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3182-93EE-42B0-945C-276F9E4CB4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462543"/>
            <a:ext cx="6768752" cy="34854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Chain code : 7777311122222583353333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Hilangkan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1. 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Tampilkan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: 777711122222333333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Lakukan</a:t>
            </a:r>
            <a:r>
              <a:rPr lang="en-US" sz="1200" dirty="0"/>
              <a:t> </a:t>
            </a:r>
            <a:r>
              <a:rPr lang="en-US" sz="1200" dirty="0" err="1"/>
              <a:t>pemetaan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chain code: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FTC: 777711122222333333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Rumus</a:t>
            </a:r>
            <a:r>
              <a:rPr lang="en-US" sz="1200" dirty="0"/>
              <a:t> </a:t>
            </a:r>
            <a:r>
              <a:rPr lang="en-US" sz="1200" dirty="0" err="1"/>
              <a:t>Normalisasi</a:t>
            </a:r>
            <a:r>
              <a:rPr lang="en-US" sz="1200" dirty="0"/>
              <a:t> Chain Code: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NC[</a:t>
            </a:r>
            <a:r>
              <a:rPr lang="en-US" sz="1200" dirty="0" err="1"/>
              <a:t>i</a:t>
            </a:r>
            <a:r>
              <a:rPr lang="en-US" sz="1200" dirty="0"/>
              <a:t>] = FTC [</a:t>
            </a:r>
            <a:r>
              <a:rPr lang="en-US" sz="1200" i="1" dirty="0"/>
              <a:t>round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/9 x FTC.length-1)]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Keterangan</a:t>
            </a:r>
            <a:r>
              <a:rPr lang="en-US" sz="1200" dirty="0"/>
              <a:t>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FTC =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Chain code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NC = Chain code yang </a:t>
            </a:r>
            <a:r>
              <a:rPr lang="en-US" sz="1200" dirty="0" err="1"/>
              <a:t>ternormalisasi</a:t>
            </a:r>
            <a:r>
              <a:rPr lang="en-US" sz="1200" dirty="0"/>
              <a:t>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</a:p>
          <a:p>
            <a:pPr>
              <a:tabLst>
                <a:tab pos="338138" algn="l"/>
              </a:tabLst>
            </a:pPr>
            <a:r>
              <a:rPr lang="en-US" sz="1200" dirty="0" err="1"/>
              <a:t>Chaincode</a:t>
            </a:r>
            <a:r>
              <a:rPr lang="en-US" sz="1200" dirty="0"/>
              <a:t> yang </a:t>
            </a:r>
            <a:r>
              <a:rPr lang="en-US" sz="1200" dirty="0" err="1"/>
              <a:t>ternormalisasi</a:t>
            </a:r>
            <a:r>
              <a:rPr lang="en-US" sz="1200" dirty="0"/>
              <a:t>: 7711222333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67CB8A-0295-44E7-92FB-2F1AC2369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8834" y="1748054"/>
            <a:ext cx="1096010" cy="41465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67AAF6-CF9A-4151-8A05-AA5BDBAE6222}"/>
              </a:ext>
            </a:extLst>
          </p:cNvPr>
          <p:cNvCxnSpPr>
            <a:cxnSpLocks/>
          </p:cNvCxnSpPr>
          <p:nvPr/>
        </p:nvCxnSpPr>
        <p:spPr>
          <a:xfrm flipH="1">
            <a:off x="4474844" y="1820062"/>
            <a:ext cx="414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427AF9-09A5-42DD-9D12-FD2ED801B3E2}"/>
              </a:ext>
            </a:extLst>
          </p:cNvPr>
          <p:cNvSpPr txBox="1"/>
          <p:nvPr/>
        </p:nvSpPr>
        <p:spPr>
          <a:xfrm>
            <a:off x="4889144" y="167838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Nilai</a:t>
            </a:r>
            <a:r>
              <a:rPr lang="en-US" sz="1200" dirty="0"/>
              <a:t> chain code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EC54B-19D1-4831-A02B-78F819C31957}"/>
              </a:ext>
            </a:extLst>
          </p:cNvPr>
          <p:cNvCxnSpPr>
            <a:cxnSpLocks/>
          </p:cNvCxnSpPr>
          <p:nvPr/>
        </p:nvCxnSpPr>
        <p:spPr>
          <a:xfrm flipH="1">
            <a:off x="4474844" y="2015937"/>
            <a:ext cx="414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E296B7-80D3-4BE4-A2DB-EDB49C3898D0}"/>
              </a:ext>
            </a:extLst>
          </p:cNvPr>
          <p:cNvSpPr txBox="1"/>
          <p:nvPr/>
        </p:nvSpPr>
        <p:spPr>
          <a:xfrm>
            <a:off x="4889144" y="1911578"/>
            <a:ext cx="3828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chain code.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7DC493-2E6A-4249-8D3D-36B5597C10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5544" y="2448855"/>
            <a:ext cx="1045210" cy="3949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D44D69-6267-4E41-BF83-D34A7DEEB2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57624" y="2448220"/>
            <a:ext cx="617220" cy="400685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B959B1A6-0680-4BAB-A2E4-10C9D5668D3A}"/>
              </a:ext>
            </a:extLst>
          </p:cNvPr>
          <p:cNvSpPr/>
          <p:nvPr/>
        </p:nvSpPr>
        <p:spPr>
          <a:xfrm>
            <a:off x="3569969" y="2542835"/>
            <a:ext cx="167005" cy="2006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61AF-0357-4285-9323-097FA7BA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EF4D-B236-49D2-ABA5-E9ED6D0B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AD7F2-87A7-4653-A332-9F21223055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Nun 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39528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Chain code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 6 </a:t>
            </a:r>
          </a:p>
          <a:p>
            <a:pPr marL="39528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Chaincode</a:t>
            </a:r>
            <a:r>
              <a:rPr lang="en-US" sz="1600" dirty="0"/>
              <a:t> body : 66666656666666666666767777788878888888888888111112122322222232232322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en-US" sz="1400" dirty="0"/>
              <a:t>Cara </a:t>
            </a:r>
            <a:r>
              <a:rPr lang="en-US" sz="1400" dirty="0" err="1"/>
              <a:t>menghitung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: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chiancode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7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dideteksi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6A0FF-C618-4285-BEE3-F049DE63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64245"/>
            <a:ext cx="864096" cy="9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3A0-492F-4A96-90B0-6F0591AD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err="1"/>
              <a:t>Ekstraksi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8767-9C6B-47CB-891D-D30980D8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3C414-9961-44AC-AA56-51763E6C527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64148" y="2859782"/>
            <a:ext cx="7067128" cy="2131641"/>
          </a:xfrm>
        </p:spPr>
        <p:txBody>
          <a:bodyPr/>
          <a:lstStyle/>
          <a:p>
            <a:pPr algn="just"/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Bagi</a:t>
            </a:r>
            <a:r>
              <a:rPr lang="en-US" dirty="0"/>
              <a:t> Tinggi Citra </a:t>
            </a:r>
            <a:r>
              <a:rPr lang="en-US" dirty="0" err="1"/>
              <a:t>menjadi</a:t>
            </a:r>
            <a:r>
              <a:rPr lang="en-US" dirty="0"/>
              <a:t> 5 </a:t>
            </a:r>
            <a:r>
              <a:rPr lang="en-US" dirty="0" err="1"/>
              <a:t>bagian</a:t>
            </a:r>
            <a:endParaRPr lang="en-US" dirty="0">
              <a:latin typeface="+mn-lt"/>
              <a:cs typeface="+mn-cs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2D7F6DDA-4286-493B-BC69-47CC5E71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96" y="1461338"/>
            <a:ext cx="1699962" cy="149635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81CA868-BD2D-426E-BDEE-E0A6AF051A42}"/>
              </a:ext>
            </a:extLst>
          </p:cNvPr>
          <p:cNvSpPr/>
          <p:nvPr/>
        </p:nvSpPr>
        <p:spPr>
          <a:xfrm>
            <a:off x="2709571" y="1553185"/>
            <a:ext cx="1739315" cy="125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68C0FC-1C2E-4678-AC6D-D6D7620F7743}"/>
              </a:ext>
            </a:extLst>
          </p:cNvPr>
          <p:cNvCxnSpPr/>
          <p:nvPr/>
        </p:nvCxnSpPr>
        <p:spPr>
          <a:xfrm flipV="1">
            <a:off x="2727985" y="1824081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59662D-A097-4C9B-9A10-1A8971B475F0}"/>
              </a:ext>
            </a:extLst>
          </p:cNvPr>
          <p:cNvCxnSpPr/>
          <p:nvPr/>
        </p:nvCxnSpPr>
        <p:spPr>
          <a:xfrm flipV="1">
            <a:off x="2727985" y="2040095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3DBBCF-6EBE-421E-A8D3-25E6B5788E50}"/>
              </a:ext>
            </a:extLst>
          </p:cNvPr>
          <p:cNvCxnSpPr/>
          <p:nvPr/>
        </p:nvCxnSpPr>
        <p:spPr>
          <a:xfrm flipV="1">
            <a:off x="2699792" y="2310862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1E225B-C3E6-452B-9101-FCE6EED20FF0}"/>
              </a:ext>
            </a:extLst>
          </p:cNvPr>
          <p:cNvCxnSpPr/>
          <p:nvPr/>
        </p:nvCxnSpPr>
        <p:spPr>
          <a:xfrm flipV="1">
            <a:off x="2702854" y="2558753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B91106-F387-410E-B6BA-0431CA65AD0C}"/>
              </a:ext>
            </a:extLst>
          </p:cNvPr>
          <p:cNvSpPr txBox="1"/>
          <p:nvPr/>
        </p:nvSpPr>
        <p:spPr>
          <a:xfrm>
            <a:off x="2411760" y="14727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FA3B9-3F2F-4E79-B899-2C50FE3C98E8}"/>
              </a:ext>
            </a:extLst>
          </p:cNvPr>
          <p:cNvSpPr txBox="1"/>
          <p:nvPr/>
        </p:nvSpPr>
        <p:spPr>
          <a:xfrm>
            <a:off x="2411760" y="17039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DF88F1-13F5-495A-BF11-C7CE105837A7}"/>
              </a:ext>
            </a:extLst>
          </p:cNvPr>
          <p:cNvSpPr txBox="1"/>
          <p:nvPr/>
        </p:nvSpPr>
        <p:spPr>
          <a:xfrm>
            <a:off x="2411760" y="194498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D9753A-4A83-44E7-9DD2-9795B9CC7C93}"/>
              </a:ext>
            </a:extLst>
          </p:cNvPr>
          <p:cNvSpPr txBox="1"/>
          <p:nvPr/>
        </p:nvSpPr>
        <p:spPr>
          <a:xfrm>
            <a:off x="2411760" y="21346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7A85C3-46C1-44B9-9830-C2BE96F67E0A}"/>
              </a:ext>
            </a:extLst>
          </p:cNvPr>
          <p:cNvSpPr txBox="1"/>
          <p:nvPr/>
        </p:nvSpPr>
        <p:spPr>
          <a:xfrm>
            <a:off x="2411760" y="23943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B888D1-CF39-4481-8EF0-29B3CCA98F47}"/>
              </a:ext>
            </a:extLst>
          </p:cNvPr>
          <p:cNvSpPr txBox="1"/>
          <p:nvPr/>
        </p:nvSpPr>
        <p:spPr>
          <a:xfrm>
            <a:off x="2411760" y="25662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AE99C2C-A3D1-496D-8B89-55BCBA2C9A53}"/>
              </a:ext>
            </a:extLst>
          </p:cNvPr>
          <p:cNvSpPr/>
          <p:nvPr/>
        </p:nvSpPr>
        <p:spPr>
          <a:xfrm>
            <a:off x="3518657" y="1599926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F990E9-8CFE-4F6E-9757-5A4BCCDD8E82}"/>
              </a:ext>
            </a:extLst>
          </p:cNvPr>
          <p:cNvSpPr/>
          <p:nvPr/>
        </p:nvSpPr>
        <p:spPr>
          <a:xfrm>
            <a:off x="3518657" y="2127435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CE7EE3-1DD8-4C35-84DF-EEFE31D95934}"/>
              </a:ext>
            </a:extLst>
          </p:cNvPr>
          <p:cNvSpPr/>
          <p:nvPr/>
        </p:nvSpPr>
        <p:spPr>
          <a:xfrm>
            <a:off x="3518657" y="2643758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D89C94-A3C4-46AE-B841-55B42AA0ED8B}"/>
              </a:ext>
            </a:extLst>
          </p:cNvPr>
          <p:cNvSpPr txBox="1"/>
          <p:nvPr/>
        </p:nvSpPr>
        <p:spPr>
          <a:xfrm>
            <a:off x="6754050" y="2223009"/>
            <a:ext cx="12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sz="14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sz="14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C3D94A3-DEFD-4217-B3EB-9F32B8FFF50C}"/>
              </a:ext>
            </a:extLst>
          </p:cNvPr>
          <p:cNvSpPr/>
          <p:nvPr/>
        </p:nvSpPr>
        <p:spPr>
          <a:xfrm>
            <a:off x="7656440" y="1558014"/>
            <a:ext cx="198653" cy="1627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830CBE-3BAD-468C-8B4D-5036FE66DD1B}"/>
              </a:ext>
            </a:extLst>
          </p:cNvPr>
          <p:cNvCxnSpPr/>
          <p:nvPr/>
        </p:nvCxnSpPr>
        <p:spPr>
          <a:xfrm>
            <a:off x="6224797" y="1639381"/>
            <a:ext cx="1305101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379B8F-46FC-4BFC-9993-7FF0F1052CB2}"/>
              </a:ext>
            </a:extLst>
          </p:cNvPr>
          <p:cNvSpPr txBox="1"/>
          <p:nvPr/>
        </p:nvSpPr>
        <p:spPr>
          <a:xfrm>
            <a:off x="7875598" y="1537673"/>
            <a:ext cx="559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BDFDDD-7FA7-46C7-B0FE-56C7180A1668}"/>
              </a:ext>
            </a:extLst>
          </p:cNvPr>
          <p:cNvCxnSpPr/>
          <p:nvPr/>
        </p:nvCxnSpPr>
        <p:spPr>
          <a:xfrm>
            <a:off x="6748769" y="1540927"/>
            <a:ext cx="0" cy="11647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8801CCD-D48C-46C0-96DE-B6A178FC65E1}"/>
              </a:ext>
            </a:extLst>
          </p:cNvPr>
          <p:cNvSpPr/>
          <p:nvPr/>
        </p:nvSpPr>
        <p:spPr>
          <a:xfrm>
            <a:off x="4491688" y="1579179"/>
            <a:ext cx="122853" cy="367531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975992-F812-44CB-B2AB-8E5428132F3A}"/>
              </a:ext>
            </a:extLst>
          </p:cNvPr>
          <p:cNvSpPr txBox="1"/>
          <p:nvPr/>
        </p:nvSpPr>
        <p:spPr>
          <a:xfrm>
            <a:off x="4632955" y="169721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7EA5D0E7-9CF1-464A-8D43-523BBD89DCA0}"/>
              </a:ext>
            </a:extLst>
          </p:cNvPr>
          <p:cNvSpPr/>
          <p:nvPr/>
        </p:nvSpPr>
        <p:spPr>
          <a:xfrm>
            <a:off x="4952739" y="1626601"/>
            <a:ext cx="140030" cy="60503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2E345C-E24F-4E07-8228-AEB1BBB97062}"/>
              </a:ext>
            </a:extLst>
          </p:cNvPr>
          <p:cNvSpPr txBox="1"/>
          <p:nvPr/>
        </p:nvSpPr>
        <p:spPr>
          <a:xfrm>
            <a:off x="5036546" y="198739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30508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DBD9-4A17-48A7-AE75-6A7BD30B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92F6-D7EF-46A9-B54B-106607B6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Huruf</a:t>
            </a:r>
            <a:r>
              <a:rPr lang="en-US" dirty="0"/>
              <a:t> Nun </a:t>
            </a:r>
            <a:r>
              <a:rPr lang="en-US" dirty="0" err="1"/>
              <a:t>Terisolasi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088C-9DAC-458D-9DA9-2739FAF5069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61256" y="1664245"/>
            <a:ext cx="8147248" cy="2995737"/>
          </a:xfrm>
        </p:spPr>
        <p:txBody>
          <a:bodyPr/>
          <a:lstStyle/>
          <a:p>
            <a:r>
              <a:rPr lang="en-US" sz="1300" dirty="0"/>
              <a:t>"name" : "timesnewroman_nun_terpisah_steintiford.png",</a:t>
            </a:r>
          </a:p>
          <a:p>
            <a:r>
              <a:rPr lang="en-US" sz="1300" dirty="0"/>
              <a:t>    "chains" : [ {</a:t>
            </a:r>
          </a:p>
          <a:p>
            <a:r>
              <a:rPr lang="en-US" sz="1300" dirty="0"/>
              <a:t>      "chain" : "60",</a:t>
            </a:r>
          </a:p>
          <a:p>
            <a:pPr marL="457200" lvl="1" indent="0">
              <a:buNone/>
            </a:pPr>
            <a:r>
              <a:rPr lang="en-US" sz="1300" dirty="0"/>
              <a:t>	}, {</a:t>
            </a:r>
          </a:p>
          <a:p>
            <a:r>
              <a:rPr lang="en-US" sz="1300" dirty="0"/>
              <a:t>      "chain" : "666666566666666666667677777888788888888888881111121223222222322323220",</a:t>
            </a:r>
          </a:p>
          <a:p>
            <a:pPr marL="457200" lvl="1" indent="0">
              <a:buNone/>
            </a:pPr>
            <a:r>
              <a:rPr lang="en-US" sz="1300" dirty="0"/>
              <a:t>	} ],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bodyChain</a:t>
            </a:r>
            <a:r>
              <a:rPr lang="en-US" sz="1300" dirty="0"/>
              <a:t>" : "666666566666666666667677777888788888888888881111121223222222322323220",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normalizedBodyChain</a:t>
            </a:r>
            <a:r>
              <a:rPr lang="en-US" sz="1300" dirty="0"/>
              <a:t>" : [ 6, 6, 6, 7, 8, 8, 8, 1, 2, 2 ],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dotPos</a:t>
            </a:r>
            <a:r>
              <a:rPr lang="en-US" sz="1300" dirty="0"/>
              <a:t>" : 0,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dotCount</a:t>
            </a:r>
            <a:r>
              <a:rPr lang="en-US" sz="1300" dirty="0"/>
              <a:t>" : 1,</a:t>
            </a:r>
          </a:p>
          <a:p>
            <a:r>
              <a:rPr lang="en-US" sz="1300" dirty="0"/>
              <a:t>    "label" : "nun",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labelId</a:t>
            </a:r>
            <a:r>
              <a:rPr lang="en-US" sz="1300" dirty="0"/>
              <a:t>" : 17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9088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AACAB9-0AE9-46E8-A9A0-52E6A76B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35646"/>
            <a:ext cx="3528392" cy="2646295"/>
          </a:xfr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67944" y="1635647"/>
            <a:ext cx="4834880" cy="316835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Pelajar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pemula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kesulitan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dala</a:t>
            </a:r>
            <a:r>
              <a:rPr lang="en-US" altLang="ko-KR" sz="1800" dirty="0" err="1"/>
              <a:t>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mengenali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huruf</a:t>
            </a:r>
            <a:r>
              <a:rPr lang="en-US" altLang="ko-KR" sz="1800" dirty="0"/>
              <a:t> Arab.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pengenalan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huruf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Arab </a:t>
            </a:r>
            <a:r>
              <a:rPr lang="en-US" altLang="ko-KR" sz="1800" dirty="0" err="1"/>
              <a:t>diharapkan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dapat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membantu</a:t>
            </a:r>
            <a:r>
              <a:rPr lang="en-US" altLang="ko-KR" sz="1800" dirty="0"/>
              <a:t> proses </a:t>
            </a:r>
            <a:r>
              <a:rPr lang="en-US" altLang="ko-KR" sz="1800" dirty="0" err="1"/>
              <a:t>pembelajaran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huruf</a:t>
            </a:r>
            <a:r>
              <a:rPr lang="en-US" altLang="ko-KR" sz="1800" dirty="0"/>
              <a:t> Arab </a:t>
            </a:r>
            <a:r>
              <a:rPr lang="en-US" altLang="ko-KR" sz="1800" dirty="0" err="1"/>
              <a:t>baik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bentuk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terisolasi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maupun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terdapat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kalimat</a:t>
            </a:r>
            <a:r>
              <a:rPr lang="en-US" altLang="ko-KR" sz="1800" dirty="0"/>
              <a:t>.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Pendahuluan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91680" y="1664245"/>
            <a:ext cx="7211144" cy="2995737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Hidden Markov Model. 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Pendahuluan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8860" y="1041253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Batasan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47664" y="1664245"/>
            <a:ext cx="7355160" cy="2995737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Bahasa </a:t>
            </a:r>
            <a:r>
              <a:rPr lang="en-US" dirty="0" err="1"/>
              <a:t>pemograman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Bahasa Java.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arab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Arab </a:t>
            </a:r>
            <a:r>
              <a:rPr lang="en-US" dirty="0" err="1"/>
              <a:t>dengan</a:t>
            </a:r>
            <a:r>
              <a:rPr lang="en-US" dirty="0"/>
              <a:t> Bahasa Arab.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Laptop </a:t>
            </a:r>
            <a:r>
              <a:rPr lang="en-US" dirty="0" err="1"/>
              <a:t>dengan</a:t>
            </a:r>
            <a:r>
              <a:rPr lang="en-US" dirty="0"/>
              <a:t> processor core i3 </a:t>
            </a:r>
            <a:r>
              <a:rPr lang="en-US" dirty="0" err="1"/>
              <a:t>dengan</a:t>
            </a:r>
            <a:r>
              <a:rPr lang="en-US" dirty="0"/>
              <a:t> RAM 8GB.</a:t>
            </a:r>
          </a:p>
        </p:txBody>
      </p:sp>
    </p:spTree>
    <p:extLst>
      <p:ext uri="{BB962C8B-B14F-4D97-AF65-F5344CB8AC3E}">
        <p14:creationId xmlns:p14="http://schemas.microsoft.com/office/powerpoint/2010/main" val="134227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58D5-2A75-4A99-BBD0-5AC85FDD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80" y="-164554"/>
            <a:ext cx="7524328" cy="884466"/>
          </a:xfrm>
        </p:spPr>
        <p:txBody>
          <a:bodyPr/>
          <a:lstStyle/>
          <a:p>
            <a:r>
              <a:rPr lang="en-US" sz="2000" dirty="0"/>
              <a:t>Diagram Blok Utama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Pengelanan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Arab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00AB12-31F9-47C9-B510-F0AF4B72E5C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716430"/>
            <a:ext cx="3816424" cy="4425945"/>
          </a:xfrm>
        </p:spPr>
      </p:pic>
    </p:spTree>
    <p:extLst>
      <p:ext uri="{BB962C8B-B14F-4D97-AF65-F5344CB8AC3E}">
        <p14:creationId xmlns:p14="http://schemas.microsoft.com/office/powerpoint/2010/main" val="36601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A18F-D20C-46D5-9920-29A4E497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854E-9CB2-42E3-8371-FE7082BE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Bineirasi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3B71-A038-4184-8780-C4A032AAAA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1.</a:t>
            </a:r>
          </a:p>
          <a:p>
            <a:endParaRPr lang="en-US" dirty="0"/>
          </a:p>
          <a:p>
            <a:r>
              <a:rPr lang="en-US" dirty="0"/>
              <a:t>Citra Gray Scale:    	             Citra </a:t>
            </a:r>
            <a:r>
              <a:rPr lang="en-US" dirty="0" err="1"/>
              <a:t>Biner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40ABE-E538-45B2-AECC-3572E676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62" y="2671895"/>
            <a:ext cx="1369947" cy="2387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6C30D-1D21-490E-9731-B9A5D52F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43758"/>
            <a:ext cx="1368152" cy="2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DABB-7064-4A77-84BA-D11B5EE8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FED3-DB6C-493C-ACFA-461695A3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473" y="1037714"/>
            <a:ext cx="6912768" cy="460648"/>
          </a:xfrm>
        </p:spPr>
        <p:txBody>
          <a:bodyPr/>
          <a:lstStyle/>
          <a:p>
            <a:r>
              <a:rPr lang="en-US" dirty="0" err="1"/>
              <a:t>Kalimat</a:t>
            </a:r>
            <a:r>
              <a:rPr lang="en-US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F9C23-535C-49EC-B916-696BD167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953669"/>
            <a:ext cx="4086795" cy="6287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0BAC37-AE47-493D-9811-0B88591285EF}"/>
              </a:ext>
            </a:extLst>
          </p:cNvPr>
          <p:cNvSpPr txBox="1">
            <a:spLocks/>
          </p:cNvSpPr>
          <p:nvPr/>
        </p:nvSpPr>
        <p:spPr>
          <a:xfrm>
            <a:off x="1956473" y="1498222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: </a:t>
            </a:r>
          </a:p>
        </p:txBody>
      </p:sp>
      <p:pic>
        <p:nvPicPr>
          <p:cNvPr id="7" name="Content Placeholder 50">
            <a:extLst>
              <a:ext uri="{FF2B5EF4-FFF2-40B4-BE49-F238E27FC236}">
                <a16:creationId xmlns:a16="http://schemas.microsoft.com/office/drawing/2014/main" id="{0490EE58-F871-47EF-A4FF-54DE6444A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61" y="2084456"/>
            <a:ext cx="881669" cy="2978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BD50D-11EF-457D-8141-CB0D4062D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107461"/>
            <a:ext cx="815886" cy="3036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0021E-6D60-483D-A41F-53C7628EA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49" y="2083429"/>
            <a:ext cx="948523" cy="2980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9E0F9-B036-4B7F-A5D6-8C21C41C1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83428"/>
            <a:ext cx="648072" cy="29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5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FC8-ED1F-4439-887B-97C07551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AB5-8EDB-4024-99EE-459CAD8DE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73" y="892977"/>
            <a:ext cx="6912768" cy="460648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537E1-E7A0-4895-B61E-517BE38008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59632" y="1491630"/>
            <a:ext cx="7283152" cy="2995737"/>
          </a:xfrm>
        </p:spPr>
        <p:txBody>
          <a:bodyPr/>
          <a:lstStyle/>
          <a:p>
            <a:r>
              <a:rPr lang="en-US" dirty="0"/>
              <a:t>Agar  chain code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penipisan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Stentiford</a:t>
            </a:r>
            <a:endParaRPr lang="en-US" dirty="0"/>
          </a:p>
          <a:p>
            <a:endParaRPr lang="en-US" dirty="0"/>
          </a:p>
          <a:p>
            <a:r>
              <a:rPr lang="en-US" dirty="0"/>
              <a:t>Citra </a:t>
            </a:r>
            <a:r>
              <a:rPr lang="en-US" dirty="0" err="1"/>
              <a:t>Biner</a:t>
            </a:r>
            <a:r>
              <a:rPr lang="en-US" dirty="0"/>
              <a:t>:		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Penipisan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07AA6-3A2E-4290-ADDB-58E2E0A8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84538"/>
            <a:ext cx="1440160" cy="2509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2E7C5-7113-4C46-8940-0DDEC75C1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1"/>
            <a:ext cx="1516911" cy="26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278-6B46-4B7D-BE8B-3711CCF4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93F2-BA02-481F-93F8-8ED1AAC9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Code: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3182-93EE-42B0-945C-276F9E4CB4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15018" y="1702685"/>
            <a:ext cx="3242881" cy="2995737"/>
          </a:xfrm>
        </p:spPr>
        <p:txBody>
          <a:bodyPr/>
          <a:lstStyle/>
          <a:p>
            <a:r>
              <a:rPr lang="en-US" dirty="0"/>
              <a:t>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Ba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Chaincode</a:t>
            </a:r>
            <a:r>
              <a:rPr lang="en-US" dirty="0"/>
              <a:t> ke-1 :</a:t>
            </a:r>
          </a:p>
          <a:p>
            <a:endParaRPr lang="en-US" dirty="0"/>
          </a:p>
          <a:p>
            <a:r>
              <a:rPr lang="en-US" dirty="0"/>
              <a:t>665666676667677787878887888788888888888188818888181111121222222222</a:t>
            </a:r>
          </a:p>
          <a:p>
            <a:endParaRPr lang="en-US" dirty="0"/>
          </a:p>
          <a:p>
            <a:r>
              <a:rPr lang="en-US" dirty="0" err="1"/>
              <a:t>Chaincode</a:t>
            </a:r>
            <a:r>
              <a:rPr lang="en-US" dirty="0"/>
              <a:t>  ke-2 :  6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A1D1AA-FD61-4C29-9352-7B73A2CE177A}"/>
              </a:ext>
            </a:extLst>
          </p:cNvPr>
          <p:cNvGrpSpPr/>
          <p:nvPr/>
        </p:nvGrpSpPr>
        <p:grpSpPr>
          <a:xfrm>
            <a:off x="6710621" y="1949614"/>
            <a:ext cx="2181859" cy="2129159"/>
            <a:chOff x="1159459" y="303643"/>
            <a:chExt cx="2902196" cy="28342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A67C4E7-7E48-4D12-8B0D-396F485BB294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F6C6EB-C127-41AD-B311-82334448669B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37">
              <a:extLst>
                <a:ext uri="{FF2B5EF4-FFF2-40B4-BE49-F238E27FC236}">
                  <a16:creationId xmlns:a16="http://schemas.microsoft.com/office/drawing/2014/main" id="{9E84E3D6-A049-441C-BD0C-D606A672B46A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2790C8-6230-4EF7-93E5-CCC1D0DC4655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6D349B-9AED-47AD-B25B-8EFCC5CEB614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2E8F305B-B83F-4A9F-A3E0-865306D6A137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61384554-47F3-46A8-83B1-4B673FDDEFD2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Box 56">
              <a:extLst>
                <a:ext uri="{FF2B5EF4-FFF2-40B4-BE49-F238E27FC236}">
                  <a16:creationId xmlns:a16="http://schemas.microsoft.com/office/drawing/2014/main" id="{19E84D32-CBB5-44B3-95A5-9C9B0A2B7226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57">
              <a:extLst>
                <a:ext uri="{FF2B5EF4-FFF2-40B4-BE49-F238E27FC236}">
                  <a16:creationId xmlns:a16="http://schemas.microsoft.com/office/drawing/2014/main" id="{F7085042-C208-4AA6-96BA-E6F603C458D9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58">
              <a:extLst>
                <a:ext uri="{FF2B5EF4-FFF2-40B4-BE49-F238E27FC236}">
                  <a16:creationId xmlns:a16="http://schemas.microsoft.com/office/drawing/2014/main" id="{8CFF710F-C112-4A3D-9C20-8C255239C267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59">
              <a:extLst>
                <a:ext uri="{FF2B5EF4-FFF2-40B4-BE49-F238E27FC236}">
                  <a16:creationId xmlns:a16="http://schemas.microsoft.com/office/drawing/2014/main" id="{75999723-883E-44FC-8F8E-E75BE17E23AF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60">
              <a:extLst>
                <a:ext uri="{FF2B5EF4-FFF2-40B4-BE49-F238E27FC236}">
                  <a16:creationId xmlns:a16="http://schemas.microsoft.com/office/drawing/2014/main" id="{CFC04005-16C3-43A5-8AE1-E46E3F7A679B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A44FE5-A265-484B-AB89-95B633F4F676}"/>
              </a:ext>
            </a:extLst>
          </p:cNvPr>
          <p:cNvSpPr txBox="1"/>
          <p:nvPr/>
        </p:nvSpPr>
        <p:spPr>
          <a:xfrm>
            <a:off x="5989121" y="4204197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Chain code </a:t>
            </a:r>
            <a:r>
              <a:rPr lang="en-US" sz="1200" dirty="0" err="1"/>
              <a:t>dengan</a:t>
            </a:r>
            <a:r>
              <a:rPr lang="en-US" sz="1200" dirty="0"/>
              <a:t> 8 </a:t>
            </a:r>
            <a:r>
              <a:rPr lang="en-US" sz="1200" dirty="0" err="1"/>
              <a:t>arah</a:t>
            </a:r>
            <a:r>
              <a:rPr lang="en-US" sz="1200" dirty="0"/>
              <a:t> </a:t>
            </a:r>
            <a:r>
              <a:rPr lang="en-US" sz="1200" dirty="0" err="1"/>
              <a:t>mata</a:t>
            </a:r>
            <a:r>
              <a:rPr lang="en-US" sz="1200" dirty="0"/>
              <a:t> </a:t>
            </a:r>
            <a:r>
              <a:rPr lang="en-US" sz="1200" dirty="0" err="1"/>
              <a:t>angin</a:t>
            </a:r>
            <a:endParaRPr lang="en-US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45958C-5929-4EB6-843C-BF7CCB47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39702"/>
            <a:ext cx="1098568" cy="7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431</Words>
  <Application>Microsoft Office PowerPoint</Application>
  <PresentationFormat>On-screen Show (16:9)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Pendahuluan</vt:lpstr>
      <vt:lpstr>Pendahuluan</vt:lpstr>
      <vt:lpstr>Pendahuluan</vt:lpstr>
      <vt:lpstr>Diagram Blok Utama Sistem Pengelanan Huruf Arab</vt:lpstr>
      <vt:lpstr>Metodologi</vt:lpstr>
      <vt:lpstr>Tahap Segmentasi Kalimat Arab</vt:lpstr>
      <vt:lpstr>Tahap Penipisan</vt:lpstr>
      <vt:lpstr>Ekstraksi Fitur</vt:lpstr>
      <vt:lpstr>Ekstraksi Fitur</vt:lpstr>
      <vt:lpstr>Ekstraksi Fitur</vt:lpstr>
      <vt:lpstr>Ekstraksi Fitur</vt:lpstr>
      <vt:lpstr>Hasil Ekstraksi Fitur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Ainatul Radhiah</cp:lastModifiedBy>
  <cp:revision>43</cp:revision>
  <dcterms:created xsi:type="dcterms:W3CDTF">2014-04-01T16:27:38Z</dcterms:created>
  <dcterms:modified xsi:type="dcterms:W3CDTF">2017-11-27T14:48:01Z</dcterms:modified>
</cp:coreProperties>
</file>