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64" r:id="rId5"/>
    <p:sldId id="260" r:id="rId6"/>
    <p:sldId id="262" r:id="rId7"/>
    <p:sldId id="259" r:id="rId8"/>
    <p:sldId id="270" r:id="rId9"/>
    <p:sldId id="263" r:id="rId10"/>
    <p:sldId id="265" r:id="rId11"/>
    <p:sldId id="266" r:id="rId12"/>
    <p:sldId id="268" r:id="rId13"/>
    <p:sldId id="267" r:id="rId14"/>
    <p:sldId id="292" r:id="rId15"/>
    <p:sldId id="271" r:id="rId16"/>
    <p:sldId id="274" r:id="rId17"/>
    <p:sldId id="273" r:id="rId18"/>
    <p:sldId id="277" r:id="rId19"/>
    <p:sldId id="278" r:id="rId20"/>
    <p:sldId id="281" r:id="rId21"/>
    <p:sldId id="282" r:id="rId22"/>
    <p:sldId id="280" r:id="rId23"/>
    <p:sldId id="279" r:id="rId24"/>
    <p:sldId id="283" r:id="rId25"/>
    <p:sldId id="285" r:id="rId26"/>
    <p:sldId id="293" r:id="rId27"/>
    <p:sldId id="286" r:id="rId28"/>
    <p:sldId id="288" r:id="rId29"/>
    <p:sldId id="284" r:id="rId30"/>
    <p:sldId id="304" r:id="rId31"/>
    <p:sldId id="303" r:id="rId32"/>
    <p:sldId id="302" r:id="rId33"/>
    <p:sldId id="290" r:id="rId34"/>
    <p:sldId id="291" r:id="rId35"/>
    <p:sldId id="294" r:id="rId36"/>
    <p:sldId id="276" r:id="rId37"/>
    <p:sldId id="27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411" autoAdjust="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9A69A-A66D-4B7D-9723-A98894BA582B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B0117-8540-434C-8B9B-23E4363A4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400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B0117-8540-434C-8B9B-23E4363A47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569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B0117-8540-434C-8B9B-23E4363A47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93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B0117-8540-434C-8B9B-23E4363A47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290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B0117-8540-434C-8B9B-23E4363A47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436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B0117-8540-434C-8B9B-23E4363A47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098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B0117-8540-434C-8B9B-23E4363A47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905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B0117-8540-434C-8B9B-23E4363A47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56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B0117-8540-434C-8B9B-23E4363A47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788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B0117-8540-434C-8B9B-23E4363A470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1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B0117-8540-434C-8B9B-23E4363A470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5494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B0117-8540-434C-8B9B-23E4363A470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35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</a:t>
            </a:r>
            <a:r>
              <a:rPr lang="en-US" baseline="0" dirty="0"/>
              <a:t>     : Linear Algebra</a:t>
            </a:r>
          </a:p>
          <a:p>
            <a:r>
              <a:rPr lang="en-US" baseline="0" dirty="0" err="1"/>
              <a:t>Calcs</a:t>
            </a:r>
            <a:r>
              <a:rPr lang="en-US" baseline="0" dirty="0"/>
              <a:t> : Calculus</a:t>
            </a:r>
          </a:p>
          <a:p>
            <a:r>
              <a:rPr lang="en-US" baseline="0" dirty="0"/>
              <a:t>Ln     : Natural Logarithm</a:t>
            </a:r>
          </a:p>
          <a:p>
            <a:r>
              <a:rPr lang="en-US" baseline="0" dirty="0"/>
              <a:t>GM   : Graphic Models</a:t>
            </a:r>
          </a:p>
          <a:p>
            <a:r>
              <a:rPr lang="en-US" baseline="0" dirty="0"/>
              <a:t>MC   : Markov Chain</a:t>
            </a:r>
          </a:p>
          <a:p>
            <a:r>
              <a:rPr lang="en-US" baseline="0" dirty="0"/>
              <a:t>GP    : Gaussian process</a:t>
            </a:r>
          </a:p>
          <a:p>
            <a:r>
              <a:rPr lang="en-US" baseline="0" dirty="0"/>
              <a:t>DP    : </a:t>
            </a:r>
            <a:r>
              <a:rPr lang="en-US" baseline="0" dirty="0" err="1"/>
              <a:t>Dirichlet</a:t>
            </a:r>
            <a:r>
              <a:rPr lang="en-US" baseline="0" dirty="0"/>
              <a:t> process</a:t>
            </a:r>
          </a:p>
          <a:p>
            <a:r>
              <a:rPr lang="en-US" baseline="0" dirty="0"/>
              <a:t>DL    : Deep Learning</a:t>
            </a:r>
          </a:p>
          <a:p>
            <a:r>
              <a:rPr lang="en-US" baseline="0" dirty="0"/>
              <a:t>SVM : Support Vector Machine</a:t>
            </a:r>
          </a:p>
          <a:p>
            <a:r>
              <a:rPr lang="en-US" dirty="0"/>
              <a:t>ML</a:t>
            </a:r>
            <a:r>
              <a:rPr lang="en-US" baseline="0" dirty="0"/>
              <a:t>   : Machine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B0117-8540-434C-8B9B-23E4363A47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680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B0117-8540-434C-8B9B-23E4363A470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827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B0117-8540-434C-8B9B-23E4363A470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826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B0117-8540-434C-8B9B-23E4363A470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736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B0117-8540-434C-8B9B-23E4363A470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0646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B0117-8540-434C-8B9B-23E4363A470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648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B0117-8540-434C-8B9B-23E4363A470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254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B0117-8540-434C-8B9B-23E4363A470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819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B0117-8540-434C-8B9B-23E4363A470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0526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B0117-8540-434C-8B9B-23E4363A470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045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B0117-8540-434C-8B9B-23E4363A470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68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B0117-8540-434C-8B9B-23E4363A47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394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B0117-8540-434C-8B9B-23E4363A470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170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B0117-8540-434C-8B9B-23E4363A470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885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B0117-8540-434C-8B9B-23E4363A470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198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B0117-8540-434C-8B9B-23E4363A470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190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B0117-8540-434C-8B9B-23E4363A470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1317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B0117-8540-434C-8B9B-23E4363A470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4177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B0117-8540-434C-8B9B-23E4363A470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2884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B0117-8540-434C-8B9B-23E4363A470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82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B0117-8540-434C-8B9B-23E4363A47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51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B0117-8540-434C-8B9B-23E4363A47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98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B0117-8540-434C-8B9B-23E4363A47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73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B0117-8540-434C-8B9B-23E4363A47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679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B0117-8540-434C-8B9B-23E4363A47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76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B0117-8540-434C-8B9B-23E4363A47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10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90C6D-EAF0-4051-A976-10EF203E66CB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78642-3CCF-4F93-9A6C-B551211F5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94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90C6D-EAF0-4051-A976-10EF203E66CB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78642-3CCF-4F93-9A6C-B551211F5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86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90C6D-EAF0-4051-A976-10EF203E66CB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78642-3CCF-4F93-9A6C-B551211F5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00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90C6D-EAF0-4051-A976-10EF203E66CB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78642-3CCF-4F93-9A6C-B551211F5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95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90C6D-EAF0-4051-A976-10EF203E66CB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78642-3CCF-4F93-9A6C-B551211F5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57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90C6D-EAF0-4051-A976-10EF203E66CB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78642-3CCF-4F93-9A6C-B551211F5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05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90C6D-EAF0-4051-A976-10EF203E66CB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78642-3CCF-4F93-9A6C-B551211F5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134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90C6D-EAF0-4051-A976-10EF203E66CB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78642-3CCF-4F93-9A6C-B551211F5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53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90C6D-EAF0-4051-A976-10EF203E66CB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78642-3CCF-4F93-9A6C-B551211F5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56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90C6D-EAF0-4051-A976-10EF203E66CB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78642-3CCF-4F93-9A6C-B551211F5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81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90C6D-EAF0-4051-A976-10EF203E66CB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78642-3CCF-4F93-9A6C-B551211F5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32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90C6D-EAF0-4051-A976-10EF203E66CB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78642-3CCF-4F93-9A6C-B551211F5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4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4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Relationship Id="rId9" Type="http://schemas.openxmlformats.org/officeDocument/2006/relationships/image" Target="../media/image4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1.png"/><Relationship Id="rId7" Type="http://schemas.openxmlformats.org/officeDocument/2006/relationships/image" Target="../media/image4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53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1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1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12.png"/><Relationship Id="rId5" Type="http://schemas.microsoft.com/office/2007/relationships/hdphoto" Target="../media/hdphoto1.wdp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1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3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19.jpg"/><Relationship Id="rId5" Type="http://schemas.microsoft.com/office/2007/relationships/hdphoto" Target="../media/hdphoto1.wdp"/><Relationship Id="rId10" Type="http://schemas.openxmlformats.org/officeDocument/2006/relationships/image" Target="../media/image18.png"/><Relationship Id="rId4" Type="http://schemas.openxmlformats.org/officeDocument/2006/relationships/image" Target="../media/image1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26" Type="http://schemas.openxmlformats.org/officeDocument/2006/relationships/image" Target="../media/image35.png"/><Relationship Id="rId3" Type="http://schemas.openxmlformats.org/officeDocument/2006/relationships/image" Target="../media/image1.png"/><Relationship Id="rId21" Type="http://schemas.openxmlformats.org/officeDocument/2006/relationships/image" Target="../media/image30.png"/><Relationship Id="rId7" Type="http://schemas.openxmlformats.org/officeDocument/2006/relationships/image" Target="../media/image13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33" Type="http://schemas.openxmlformats.org/officeDocument/2006/relationships/image" Target="../media/image42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29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32" Type="http://schemas.openxmlformats.org/officeDocument/2006/relationships/image" Target="../media/image41.png"/><Relationship Id="rId5" Type="http://schemas.openxmlformats.org/officeDocument/2006/relationships/image" Target="../media/image2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28" Type="http://schemas.openxmlformats.org/officeDocument/2006/relationships/image" Target="../media/image37.png"/><Relationship Id="rId10" Type="http://schemas.openxmlformats.org/officeDocument/2006/relationships/image" Target="../media/image18.png"/><Relationship Id="rId19" Type="http://schemas.openxmlformats.org/officeDocument/2006/relationships/image" Target="../media/image28.png"/><Relationship Id="rId31" Type="http://schemas.openxmlformats.org/officeDocument/2006/relationships/image" Target="../media/image40.png"/><Relationship Id="rId4" Type="http://schemas.microsoft.com/office/2007/relationships/hdphoto" Target="../media/hdphoto1.wdp"/><Relationship Id="rId9" Type="http://schemas.openxmlformats.org/officeDocument/2006/relationships/image" Target="../media/image15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36.png"/><Relationship Id="rId30" Type="http://schemas.openxmlformats.org/officeDocument/2006/relationships/image" Target="../media/image39.png"/><Relationship Id="rId8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1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ook Antiqua" panose="02040602050305030304" pitchFamily="18" charset="0"/>
              </a:rPr>
              <a:t>Introduction to </a:t>
            </a:r>
            <a:br>
              <a:rPr lang="en-US" dirty="0">
                <a:latin typeface="Book Antiqua" panose="02040602050305030304" pitchFamily="18" charset="0"/>
              </a:rPr>
            </a:br>
            <a:r>
              <a:rPr lang="en-US" dirty="0">
                <a:latin typeface="Book Antiqua" panose="02040602050305030304" pitchFamily="18" charset="0"/>
              </a:rPr>
              <a:t>Hidden Markov Model</a:t>
            </a:r>
            <a:br>
              <a:rPr lang="en-US" dirty="0">
                <a:latin typeface="Book Antiqua" panose="02040602050305030304" pitchFamily="18" charset="0"/>
              </a:rPr>
            </a:br>
            <a:r>
              <a:rPr lang="en-US" sz="2200" dirty="0">
                <a:latin typeface="Book Antiqua" panose="02040602050305030304" pitchFamily="18" charset="0"/>
              </a:rPr>
              <a:t>(Prof. Bong-</a:t>
            </a:r>
            <a:r>
              <a:rPr lang="en-US" sz="2200" dirty="0" err="1">
                <a:latin typeface="Book Antiqua" panose="02040602050305030304" pitchFamily="18" charset="0"/>
              </a:rPr>
              <a:t>Kee</a:t>
            </a:r>
            <a:r>
              <a:rPr lang="en-US" sz="2200" dirty="0">
                <a:latin typeface="Book Antiqua" panose="02040602050305030304" pitchFamily="18" charset="0"/>
              </a:rPr>
              <a:t> Sin’s Lecture Notes Revisited)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>
              <a:latin typeface="Book Antiqua" panose="02040602050305030304" pitchFamily="18" charset="0"/>
            </a:endParaRPr>
          </a:p>
          <a:p>
            <a:endParaRPr lang="en-US" dirty="0">
              <a:latin typeface="Book Antiqua" panose="02040602050305030304" pitchFamily="18" charset="0"/>
            </a:endParaRPr>
          </a:p>
          <a:p>
            <a:r>
              <a:rPr lang="en-US" dirty="0">
                <a:latin typeface="Book Antiqua" panose="02040602050305030304" pitchFamily="18" charset="0"/>
              </a:rPr>
              <a:t>Ahmad Wisnu </a:t>
            </a:r>
            <a:r>
              <a:rPr lang="en-US" dirty="0" err="1">
                <a:latin typeface="Book Antiqua" panose="02040602050305030304" pitchFamily="18" charset="0"/>
              </a:rPr>
              <a:t>Mulyadi</a:t>
            </a:r>
            <a:endParaRPr lang="en-US" dirty="0">
              <a:latin typeface="Book Antiqua" panose="02040602050305030304" pitchFamily="18" charset="0"/>
            </a:endParaRPr>
          </a:p>
          <a:p>
            <a:r>
              <a:rPr lang="en-US" dirty="0">
                <a:latin typeface="Book Antiqua" panose="02040602050305030304" pitchFamily="18" charset="0"/>
              </a:rPr>
              <a:t>2016.03.02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313"/>
            <a:ext cx="1417668" cy="5619877"/>
            <a:chOff x="0" y="-313"/>
            <a:chExt cx="1417668" cy="5619877"/>
          </a:xfrm>
        </p:grpSpPr>
        <p:sp>
          <p:nvSpPr>
            <p:cNvPr id="4" name="Rectangle 3"/>
            <p:cNvSpPr/>
            <p:nvPr/>
          </p:nvSpPr>
          <p:spPr>
            <a:xfrm>
              <a:off x="0" y="-1"/>
              <a:ext cx="150920" cy="5619565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chemeClr val="bg1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ook Antiqua" panose="02040602050305030304" pitchFamily="18" charset="0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0" y="-313"/>
              <a:ext cx="1417668" cy="1486214"/>
              <a:chOff x="-1" y="-314"/>
              <a:chExt cx="1485971" cy="155781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 cstate="print">
                <a:clrChange>
                  <a:clrFrom>
                    <a:srgbClr val="1B2A6D"/>
                  </a:clrFrom>
                  <a:clrTo>
                    <a:srgbClr val="1B2A6D">
                      <a:alpha val="0"/>
                    </a:srgbClr>
                  </a:clrTo>
                </a:clrChange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0" b="100000" l="1675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 flipH="1" flipV="1">
                <a:off x="-260636" y="260636"/>
                <a:ext cx="1557504" cy="1036233"/>
              </a:xfrm>
              <a:prstGeom prst="rect">
                <a:avLst/>
              </a:prstGeom>
              <a:noFill/>
              <a:effectLst/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5" cstate="print">
                <a:clrChange>
                  <a:clrFrom>
                    <a:srgbClr val="1B2A6D"/>
                  </a:clrFrom>
                  <a:clrTo>
                    <a:srgbClr val="1B2A6D">
                      <a:alpha val="0"/>
                    </a:srgbClr>
                  </a:clrTo>
                </a:clrChange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0" b="83929" l="16750" r="6125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380" r="37690" b="10264"/>
              <a:stretch/>
            </p:blipFill>
            <p:spPr>
              <a:xfrm rot="5400000" flipH="1" flipV="1">
                <a:off x="735784" y="446191"/>
                <a:ext cx="432454" cy="615759"/>
              </a:xfrm>
              <a:prstGeom prst="rect">
                <a:avLst/>
              </a:prstGeom>
              <a:noFill/>
              <a:effectLst/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 rotWithShape="1">
              <a:blip r:embed="rId6" cstate="print">
                <a:clrChange>
                  <a:clrFrom>
                    <a:srgbClr val="1B2A6D"/>
                  </a:clrFrom>
                  <a:clrTo>
                    <a:srgbClr val="1B2A6D">
                      <a:alpha val="0"/>
                    </a:srgbClr>
                  </a:clrTo>
                </a:clrChange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0" b="83929" l="16750" r="61250"/>
                        </a14:imgEffect>
                        <a14:imgEffect>
                          <a14:colorTemperature colorTemp="11125"/>
                        </a14:imgEffect>
                        <a14:imgEffect>
                          <a14:saturation sat="17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870" r="39908" b="11425"/>
              <a:stretch/>
            </p:blipFill>
            <p:spPr>
              <a:xfrm rot="16200000" flipH="1" flipV="1">
                <a:off x="820619" y="-176801"/>
                <a:ext cx="488863" cy="841838"/>
              </a:xfrm>
              <a:prstGeom prst="rect">
                <a:avLst/>
              </a:prstGeom>
              <a:noFill/>
              <a:effectLst/>
            </p:spPr>
          </p:pic>
        </p:grpSp>
      </p:grpSp>
      <p:grpSp>
        <p:nvGrpSpPr>
          <p:cNvPr id="10" name="Group 9"/>
          <p:cNvGrpSpPr/>
          <p:nvPr/>
        </p:nvGrpSpPr>
        <p:grpSpPr>
          <a:xfrm flipH="1" flipV="1">
            <a:off x="10774332" y="1238123"/>
            <a:ext cx="1417668" cy="5619877"/>
            <a:chOff x="0" y="-313"/>
            <a:chExt cx="1417668" cy="5619877"/>
          </a:xfrm>
        </p:grpSpPr>
        <p:sp>
          <p:nvSpPr>
            <p:cNvPr id="11" name="Rectangle 10"/>
            <p:cNvSpPr/>
            <p:nvPr/>
          </p:nvSpPr>
          <p:spPr>
            <a:xfrm>
              <a:off x="0" y="-1"/>
              <a:ext cx="150920" cy="5619565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chemeClr val="bg1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ook Antiqua" panose="02040602050305030304" pitchFamily="18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0" y="-313"/>
              <a:ext cx="1417668" cy="1486214"/>
              <a:chOff x="-1" y="-314"/>
              <a:chExt cx="1485971" cy="155781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 cstate="print">
                <a:clrChange>
                  <a:clrFrom>
                    <a:srgbClr val="1B2A6D"/>
                  </a:clrFrom>
                  <a:clrTo>
                    <a:srgbClr val="1B2A6D">
                      <a:alpha val="0"/>
                    </a:srgbClr>
                  </a:clrTo>
                </a:clrChange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0" b="100000" l="1675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 flipH="1" flipV="1">
                <a:off x="-260636" y="260636"/>
                <a:ext cx="1557504" cy="1036233"/>
              </a:xfrm>
              <a:prstGeom prst="rect">
                <a:avLst/>
              </a:prstGeom>
              <a:noFill/>
              <a:effectLst/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5" cstate="print">
                <a:clrChange>
                  <a:clrFrom>
                    <a:srgbClr val="1B2A6D"/>
                  </a:clrFrom>
                  <a:clrTo>
                    <a:srgbClr val="1B2A6D">
                      <a:alpha val="0"/>
                    </a:srgbClr>
                  </a:clrTo>
                </a:clrChange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0" b="83929" l="16750" r="6125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380" r="37690" b="10264"/>
              <a:stretch/>
            </p:blipFill>
            <p:spPr>
              <a:xfrm rot="5400000" flipH="1" flipV="1">
                <a:off x="735784" y="446191"/>
                <a:ext cx="432454" cy="615759"/>
              </a:xfrm>
              <a:prstGeom prst="rect">
                <a:avLst/>
              </a:prstGeom>
              <a:noFill/>
              <a:effectLst/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 rotWithShape="1">
              <a:blip r:embed="rId6" cstate="print">
                <a:clrChange>
                  <a:clrFrom>
                    <a:srgbClr val="1B2A6D"/>
                  </a:clrFrom>
                  <a:clrTo>
                    <a:srgbClr val="1B2A6D">
                      <a:alpha val="0"/>
                    </a:srgbClr>
                  </a:clrTo>
                </a:clrChange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0" b="83929" l="16750" r="61250"/>
                        </a14:imgEffect>
                        <a14:imgEffect>
                          <a14:colorTemperature colorTemp="11125"/>
                        </a14:imgEffect>
                        <a14:imgEffect>
                          <a14:saturation sat="17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870" r="39908" b="11425"/>
              <a:stretch/>
            </p:blipFill>
            <p:spPr>
              <a:xfrm rot="16200000" flipH="1" flipV="1">
                <a:off x="820619" y="-176801"/>
                <a:ext cx="488863" cy="841838"/>
              </a:xfrm>
              <a:prstGeom prst="rect">
                <a:avLst/>
              </a:prstGeom>
              <a:noFill/>
              <a:effectLst/>
            </p:spPr>
          </p:pic>
        </p:grpSp>
      </p:grpSp>
    </p:spTree>
    <p:extLst>
      <p:ext uri="{BB962C8B-B14F-4D97-AF65-F5344CB8AC3E}">
        <p14:creationId xmlns:p14="http://schemas.microsoft.com/office/powerpoint/2010/main" val="1587109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606" y="-312"/>
            <a:ext cx="10015193" cy="999554"/>
          </a:xfrm>
        </p:spPr>
        <p:txBody>
          <a:bodyPr/>
          <a:lstStyle/>
          <a:p>
            <a:r>
              <a:rPr lang="en-US" dirty="0">
                <a:latin typeface="Book Antiqua" panose="02040602050305030304" pitchFamily="18" charset="0"/>
              </a:rPr>
              <a:t>Discrete State Markov Chain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40643"/>
                <a:ext cx="10615367" cy="259823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  <a:tabLst>
                    <a:tab pos="265113" algn="l"/>
                  </a:tabLst>
                </a:pPr>
                <a:r>
                  <a:rPr lang="en-US" sz="2200" dirty="0">
                    <a:latin typeface="Book Antiqua" panose="02040602050305030304" pitchFamily="18" charset="0"/>
                  </a:rPr>
                  <a:t>Urns &amp; Balls : </a:t>
                </a:r>
                <a:r>
                  <a:rPr lang="en-US" sz="2200" b="1" dirty="0">
                    <a:solidFill>
                      <a:schemeClr val="accent1">
                        <a:lumMod val="75000"/>
                      </a:schemeClr>
                    </a:solidFill>
                    <a:latin typeface="Book Antiqua" panose="02040602050305030304" pitchFamily="18" charset="0"/>
                  </a:rPr>
                  <a:t>Evaluation</a:t>
                </a:r>
              </a:p>
              <a:p>
                <a:pPr marL="0" indent="0">
                  <a:buNone/>
                  <a:tabLst>
                    <a:tab pos="265113" algn="l"/>
                  </a:tabLst>
                </a:pPr>
                <a:endParaRPr lang="en-US" sz="2200" dirty="0">
                  <a:latin typeface="Book Antiqua" panose="02040602050305030304" pitchFamily="18" charset="0"/>
                </a:endParaRPr>
              </a:p>
              <a:p>
                <a:pPr marL="0" indent="0">
                  <a:buNone/>
                  <a:tabLst>
                    <a:tab pos="4479925" algn="l"/>
                  </a:tabLst>
                </a:pPr>
                <a:r>
                  <a:rPr lang="en-US" sz="2200" dirty="0">
                    <a:latin typeface="Book Antiqua" panose="02040602050305030304" pitchFamily="18" charset="0"/>
                  </a:rPr>
                  <a:t>	Three urns, each full of balls of one color (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200" dirty="0">
                    <a:latin typeface="Book Antiqua" panose="02040602050305030304" pitchFamily="18" charset="0"/>
                  </a:rPr>
                  <a:t>)	</a:t>
                </a:r>
              </a:p>
              <a:p>
                <a:pPr marL="0" indent="0">
                  <a:buNone/>
                  <a:tabLst>
                    <a:tab pos="4479925" algn="l"/>
                  </a:tabLst>
                </a:pPr>
                <a:r>
                  <a:rPr lang="en-US" sz="2200" dirty="0">
                    <a:latin typeface="Book Antiqua" panose="02040602050305030304" pitchFamily="18" charset="0"/>
                  </a:rPr>
                  <a:t>	With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𝑅𝑒𝑑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𝐺𝑟𝑒𝑒𝑛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𝐵𝑙𝑢𝑒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200" dirty="0">
                  <a:latin typeface="Book Antiqua" panose="02040602050305030304" pitchFamily="18" charset="0"/>
                </a:endParaRPr>
              </a:p>
              <a:p>
                <a:pPr marL="0" indent="0">
                  <a:buNone/>
                  <a:tabLst>
                    <a:tab pos="265113" algn="l"/>
                  </a:tabLst>
                </a:pPr>
                <a:endParaRPr lang="en-US" sz="2200" dirty="0">
                  <a:latin typeface="Book Antiqua" panose="0204060205030503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40643"/>
                <a:ext cx="10615367" cy="2598237"/>
              </a:xfrm>
              <a:blipFill rotWithShape="0">
                <a:blip r:embed="rId3"/>
                <a:stretch>
                  <a:fillRect l="-689" t="-3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-1"/>
            <a:ext cx="150920" cy="5619565"/>
          </a:xfrm>
          <a:prstGeom prst="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 Antiqua" panose="020406020503050303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-313"/>
            <a:ext cx="1417668" cy="1486214"/>
            <a:chOff x="-1" y="-314"/>
            <a:chExt cx="1485971" cy="15578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1B2A6D"/>
                </a:clrFrom>
                <a:clrTo>
                  <a:srgbClr val="1B2A6D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1675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 flipV="1">
              <a:off x="-260636" y="260636"/>
              <a:ext cx="1557504" cy="1036233"/>
            </a:xfrm>
            <a:prstGeom prst="rect">
              <a:avLst/>
            </a:prstGeom>
            <a:noFill/>
            <a:effectLst/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6" cstate="print">
              <a:clrChange>
                <a:clrFrom>
                  <a:srgbClr val="1B2A6D"/>
                </a:clrFrom>
                <a:clrTo>
                  <a:srgbClr val="1B2A6D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83929" l="16750" r="612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80" r="37690" b="10264"/>
            <a:stretch/>
          </p:blipFill>
          <p:spPr>
            <a:xfrm rot="5400000" flipH="1" flipV="1">
              <a:off x="735784" y="446191"/>
              <a:ext cx="432454" cy="615759"/>
            </a:xfrm>
            <a:prstGeom prst="rect">
              <a:avLst/>
            </a:prstGeom>
            <a:noFill/>
            <a:effectLst/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7" cstate="print">
              <a:clrChange>
                <a:clrFrom>
                  <a:srgbClr val="1B2A6D"/>
                </a:clrFrom>
                <a:clrTo>
                  <a:srgbClr val="1B2A6D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83929" l="16750" r="61250"/>
                      </a14:imgEffect>
                      <a14:imgEffect>
                        <a14:colorTemperature colorTemp="11125"/>
                      </a14:imgEffect>
                      <a14:imgEffect>
                        <a14:saturation sat="1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70" r="39908" b="11425"/>
            <a:stretch/>
          </p:blipFill>
          <p:spPr>
            <a:xfrm rot="16200000" flipH="1" flipV="1">
              <a:off x="820619" y="-176801"/>
              <a:ext cx="488863" cy="841838"/>
            </a:xfrm>
            <a:prstGeom prst="rect">
              <a:avLst/>
            </a:prstGeom>
            <a:noFill/>
            <a:effectLst/>
          </p:spPr>
        </p:pic>
      </p:grpSp>
      <p:sp>
        <p:nvSpPr>
          <p:cNvPr id="12" name="Chord 11"/>
          <p:cNvSpPr/>
          <p:nvPr/>
        </p:nvSpPr>
        <p:spPr>
          <a:xfrm rot="17520081">
            <a:off x="944997" y="1493689"/>
            <a:ext cx="1142768" cy="1142768"/>
          </a:xfrm>
          <a:prstGeom prst="chord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</a:t>
            </a:r>
          </a:p>
        </p:txBody>
      </p:sp>
      <p:sp>
        <p:nvSpPr>
          <p:cNvPr id="14" name="Oval 13"/>
          <p:cNvSpPr/>
          <p:nvPr/>
        </p:nvSpPr>
        <p:spPr>
          <a:xfrm>
            <a:off x="1253128" y="2402840"/>
            <a:ext cx="172720" cy="17272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473717" y="2341041"/>
            <a:ext cx="172720" cy="17272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668057" y="2371521"/>
            <a:ext cx="172720" cy="17272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820065" y="2198801"/>
            <a:ext cx="172720" cy="17272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589835" y="2141580"/>
            <a:ext cx="172720" cy="17272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1303706" y="2164381"/>
            <a:ext cx="172720" cy="17272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1106097" y="2250741"/>
            <a:ext cx="172720" cy="17272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987212" y="2064222"/>
            <a:ext cx="172720" cy="17272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1202163" y="1979199"/>
            <a:ext cx="172720" cy="17272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1470547" y="1964920"/>
            <a:ext cx="172720" cy="17272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1668057" y="1891502"/>
            <a:ext cx="172720" cy="17272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1865379" y="1976952"/>
            <a:ext cx="172720" cy="17272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Chord 25"/>
          <p:cNvSpPr/>
          <p:nvPr/>
        </p:nvSpPr>
        <p:spPr>
          <a:xfrm rot="17520081">
            <a:off x="2245276" y="1492837"/>
            <a:ext cx="1142768" cy="1142768"/>
          </a:xfrm>
          <a:prstGeom prst="chord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</a:t>
            </a:r>
          </a:p>
        </p:txBody>
      </p:sp>
      <p:sp>
        <p:nvSpPr>
          <p:cNvPr id="27" name="Oval 26"/>
          <p:cNvSpPr/>
          <p:nvPr/>
        </p:nvSpPr>
        <p:spPr>
          <a:xfrm>
            <a:off x="2553407" y="2401988"/>
            <a:ext cx="172720" cy="17272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2773996" y="2340189"/>
            <a:ext cx="172720" cy="17272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2968336" y="2370669"/>
            <a:ext cx="172720" cy="17272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3120344" y="2197949"/>
            <a:ext cx="172720" cy="17272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2890114" y="2140728"/>
            <a:ext cx="172720" cy="17272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2603985" y="2163529"/>
            <a:ext cx="172720" cy="17272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2406376" y="2249889"/>
            <a:ext cx="172720" cy="17272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2287491" y="2063370"/>
            <a:ext cx="172720" cy="17272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2502442" y="1978347"/>
            <a:ext cx="172720" cy="17272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2770826" y="1964068"/>
            <a:ext cx="172720" cy="17272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2968336" y="1890650"/>
            <a:ext cx="172720" cy="17272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3165658" y="1976100"/>
            <a:ext cx="172720" cy="17272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Chord 38"/>
          <p:cNvSpPr/>
          <p:nvPr/>
        </p:nvSpPr>
        <p:spPr>
          <a:xfrm rot="17520081">
            <a:off x="3545555" y="1491985"/>
            <a:ext cx="1142768" cy="1142768"/>
          </a:xfrm>
          <a:prstGeom prst="chord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</a:t>
            </a:r>
          </a:p>
        </p:txBody>
      </p:sp>
      <p:sp>
        <p:nvSpPr>
          <p:cNvPr id="40" name="Oval 39"/>
          <p:cNvSpPr/>
          <p:nvPr/>
        </p:nvSpPr>
        <p:spPr>
          <a:xfrm>
            <a:off x="3853686" y="2401136"/>
            <a:ext cx="172720" cy="1727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4074275" y="2339337"/>
            <a:ext cx="172720" cy="1727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4268615" y="2369817"/>
            <a:ext cx="172720" cy="1727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4420623" y="2197097"/>
            <a:ext cx="172720" cy="1727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4190393" y="2139876"/>
            <a:ext cx="172720" cy="1727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3904264" y="2162677"/>
            <a:ext cx="172720" cy="1727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3706655" y="2249037"/>
            <a:ext cx="172720" cy="1727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3587770" y="2062518"/>
            <a:ext cx="172720" cy="1727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3802721" y="1977495"/>
            <a:ext cx="172720" cy="1727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4071105" y="1963216"/>
            <a:ext cx="172720" cy="1727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4268615" y="1889798"/>
            <a:ext cx="172720" cy="1727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4465937" y="1975248"/>
            <a:ext cx="172720" cy="1727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231129" y="266275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Book Antiqua" panose="02040602050305030304" pitchFamily="18" charset="0"/>
              </a:rPr>
              <a:t>Red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406087" y="2695488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Book Antiqua" panose="02040602050305030304" pitchFamily="18" charset="0"/>
              </a:rPr>
              <a:t>Green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865525" y="272822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Book Antiqua" panose="02040602050305030304" pitchFamily="18" charset="0"/>
              </a:rPr>
              <a:t>Blue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ontent Placeholder 2"/>
              <p:cNvSpPr txBox="1">
                <a:spLocks/>
              </p:cNvSpPr>
              <p:nvPr/>
            </p:nvSpPr>
            <p:spPr>
              <a:xfrm>
                <a:off x="838199" y="3796101"/>
                <a:ext cx="3015487" cy="26758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:r>
                  <a:rPr lang="en-US" sz="2200" dirty="0">
                    <a:latin typeface="Book Antiqua" panose="02040602050305030304" pitchFamily="18" charset="0"/>
                  </a:rPr>
                  <a:t>Model specification :</a:t>
                </a:r>
              </a:p>
              <a:p>
                <a:pPr marL="0" indent="0" algn="just">
                  <a:buNone/>
                </a:pPr>
                <a:endParaRPr lang="en-US" sz="2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0.5   0.2   0.3</m:t>
                          </m:r>
                        </m:e>
                      </m:d>
                    </m:oMath>
                  </m:oMathPara>
                </a14:m>
                <a:endParaRPr lang="en-US" sz="2200" dirty="0">
                  <a:latin typeface="Book Antiqua" panose="02040602050305030304" pitchFamily="18" charset="0"/>
                </a:endParaRPr>
              </a:p>
              <a:p>
                <a:pPr marL="0" indent="0">
                  <a:buNone/>
                  <a:tabLst>
                    <a:tab pos="622300" algn="l"/>
                    <a:tab pos="1258888" algn="l"/>
                    <a:tab pos="1974850" algn="l"/>
                  </a:tabLst>
                </a:pPr>
                <a:endParaRPr lang="en-US" sz="2200" dirty="0">
                  <a:latin typeface="Book Antiqua" panose="02040602050305030304" pitchFamily="18" charset="0"/>
                </a:endParaRPr>
              </a:p>
              <a:p>
                <a:pPr marL="0" indent="0">
                  <a:buNone/>
                  <a:tabLst>
                    <a:tab pos="622300" algn="l"/>
                    <a:tab pos="1258888" algn="l"/>
                    <a:tab pos="197485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.5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0.4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0.6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0.0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0.7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200" dirty="0">
                  <a:latin typeface="Book Antiqua" panose="02040602050305030304" pitchFamily="18" charset="0"/>
                </a:endParaRPr>
              </a:p>
            </p:txBody>
          </p:sp>
        </mc:Choice>
        <mc:Fallback xmlns="">
          <p:sp>
            <p:nvSpPr>
              <p:cNvPr id="5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796101"/>
                <a:ext cx="3015487" cy="2675819"/>
              </a:xfrm>
              <a:prstGeom prst="rect">
                <a:avLst/>
              </a:prstGeom>
              <a:blipFill rotWithShape="0">
                <a:blip r:embed="rId8"/>
                <a:stretch>
                  <a:fillRect l="-2424" t="-2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ontent Placeholder 2"/>
              <p:cNvSpPr txBox="1">
                <a:spLocks/>
              </p:cNvSpPr>
              <p:nvPr/>
            </p:nvSpPr>
            <p:spPr>
              <a:xfrm>
                <a:off x="3793015" y="3738880"/>
                <a:ext cx="8114505" cy="28549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200" dirty="0">
                  <a:latin typeface="Book Antiqua" panose="02040602050305030304" pitchFamily="18" charset="0"/>
                </a:endParaRPr>
              </a:p>
              <a:p>
                <a:pPr marL="0" indent="0" algn="just">
                  <a:buNone/>
                </a:pPr>
                <a:r>
                  <a:rPr lang="en-US" sz="2200" dirty="0">
                    <a:latin typeface="Book Antiqua" panose="02040602050305030304" pitchFamily="18" charset="0"/>
                  </a:rPr>
                  <a:t>	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0" smtClean="0">
                            <a:latin typeface="Cambria Math" panose="02040503050406030204" pitchFamily="18" charset="0"/>
                          </a:rPr>
                          <m:t>1,1,2,3</m:t>
                        </m:r>
                      </m:e>
                    </m:d>
                  </m:oMath>
                </a14:m>
                <a:endParaRPr lang="en-US" sz="2200" b="0" dirty="0">
                  <a:latin typeface="Book Antiqua" panose="02040602050305030304" pitchFamily="18" charset="0"/>
                </a:endParaRPr>
              </a:p>
              <a:p>
                <a:pPr marL="0" indent="0" algn="just">
                  <a:buNone/>
                </a:pPr>
                <a:r>
                  <a:rPr lang="en-US" sz="2200" dirty="0">
                    <a:latin typeface="Book Antiqua" panose="02040602050305030304" pitchFamily="18" charset="0"/>
                  </a:rPr>
                  <a:t>	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sz="22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sz="22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G</m:t>
                        </m:r>
                        <m:r>
                          <a:rPr lang="en-US" sz="22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sz="2200" dirty="0">
                  <a:latin typeface="Book Antiqua" panose="020406020503050303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=1|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=2|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=3|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200" b="0" dirty="0">
                  <a:latin typeface="Book Antiqua" panose="020406020503050303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r>
                  <a:rPr lang="en-US" sz="2200" dirty="0">
                    <a:latin typeface="Book Antiqua" panose="02040602050305030304" pitchFamily="18" charset="0"/>
                    <a:ea typeface="Cambria Math" panose="02040503050406030204" pitchFamily="18" charset="0"/>
                  </a:rPr>
                  <a:t>	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23</m:t>
                        </m:r>
                      </m:sub>
                    </m:sSub>
                  </m:oMath>
                </a14:m>
                <a:endParaRPr lang="en-US" sz="2200" b="0" dirty="0">
                  <a:latin typeface="Book Antiqua" panose="020406020503050303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r>
                  <a:rPr lang="en-US" sz="2200" b="0" dirty="0">
                    <a:latin typeface="Book Antiqua" panose="02040602050305030304" pitchFamily="18" charset="0"/>
                    <a:ea typeface="Cambria Math" panose="02040503050406030204" pitchFamily="18" charset="0"/>
                  </a:rPr>
                  <a:t>	=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 ×0.5×0.4×0.3</m:t>
                    </m:r>
                  </m:oMath>
                </a14:m>
                <a:endParaRPr lang="en-US" sz="2200" b="0" dirty="0">
                  <a:latin typeface="Book Antiqua" panose="020406020503050303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r>
                  <a:rPr lang="en-US" sz="2200" dirty="0">
                    <a:latin typeface="Book Antiqua" panose="02040602050305030304" pitchFamily="18" charset="0"/>
                    <a:ea typeface="Cambria Math" panose="02040503050406030204" pitchFamily="18" charset="0"/>
                  </a:rPr>
                  <a:t>	=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0.03</m:t>
                    </m:r>
                  </m:oMath>
                </a14:m>
                <a:endParaRPr lang="en-US" sz="2200" b="0" dirty="0">
                  <a:latin typeface="Book Antiqua" panose="020406020503050303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sz="2200" dirty="0">
                  <a:latin typeface="Book Antiqua" panose="02040602050305030304" pitchFamily="18" charset="0"/>
                </a:endParaRPr>
              </a:p>
            </p:txBody>
          </p:sp>
        </mc:Choice>
        <mc:Fallback xmlns="">
          <p:sp>
            <p:nvSpPr>
              <p:cNvPr id="5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015" y="3738880"/>
                <a:ext cx="8114505" cy="2854960"/>
              </a:xfrm>
              <a:prstGeom prst="rect">
                <a:avLst/>
              </a:prstGeom>
              <a:blipFill rotWithShape="0">
                <a:blip r:embed="rId9"/>
                <a:stretch>
                  <a:fillRect l="-75" b="-3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387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606" y="-312"/>
            <a:ext cx="10015193" cy="999554"/>
          </a:xfrm>
        </p:spPr>
        <p:txBody>
          <a:bodyPr/>
          <a:lstStyle/>
          <a:p>
            <a:r>
              <a:rPr lang="en-US" dirty="0">
                <a:latin typeface="Book Antiqua" panose="02040602050305030304" pitchFamily="18" charset="0"/>
              </a:rPr>
              <a:t>Discrete State Markov Chain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40643"/>
                <a:ext cx="4739641" cy="560471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  <a:tabLst>
                    <a:tab pos="265113" algn="l"/>
                  </a:tabLst>
                </a:pPr>
                <a:r>
                  <a:rPr lang="en-US" sz="2200" dirty="0">
                    <a:latin typeface="Book Antiqua" panose="02040602050305030304" pitchFamily="18" charset="0"/>
                  </a:rPr>
                  <a:t>Urns &amp; Balls : </a:t>
                </a:r>
                <a:r>
                  <a:rPr lang="en-US" sz="2200" b="1" dirty="0">
                    <a:solidFill>
                      <a:schemeClr val="accent1">
                        <a:lumMod val="75000"/>
                      </a:schemeClr>
                    </a:solidFill>
                    <a:latin typeface="Book Antiqua" panose="02040602050305030304" pitchFamily="18" charset="0"/>
                  </a:rPr>
                  <a:t>Learning</a:t>
                </a:r>
              </a:p>
              <a:p>
                <a:pPr marL="0" indent="0">
                  <a:buNone/>
                  <a:tabLst>
                    <a:tab pos="265113" algn="l"/>
                  </a:tabLst>
                </a:pPr>
                <a:endParaRPr lang="en-US" sz="2200" b="1" dirty="0">
                  <a:solidFill>
                    <a:schemeClr val="accent1">
                      <a:lumMod val="75000"/>
                    </a:schemeClr>
                  </a:solidFill>
                  <a:latin typeface="Book Antiqua" panose="02040602050305030304" pitchFamily="18" charset="0"/>
                </a:endParaRPr>
              </a:p>
              <a:p>
                <a:pPr marL="0" indent="0">
                  <a:buNone/>
                  <a:tabLst>
                    <a:tab pos="265113" algn="l"/>
                  </a:tabLst>
                </a:pPr>
                <a:r>
                  <a:rPr lang="en-US" sz="2200" dirty="0">
                    <a:latin typeface="Book Antiqua" panose="02040602050305030304" pitchFamily="18" charset="0"/>
                  </a:rPr>
                  <a:t>Given </a:t>
                </a:r>
                <a:r>
                  <a:rPr lang="en-US" sz="2200" i="1" dirty="0">
                    <a:latin typeface="Book Antiqua" panose="02040602050305030304" pitchFamily="18" charset="0"/>
                  </a:rPr>
                  <a:t>K</a:t>
                </a:r>
                <a:r>
                  <a:rPr lang="en-US" sz="2200" dirty="0">
                    <a:latin typeface="Book Antiqua" panose="02040602050305030304" pitchFamily="18" charset="0"/>
                  </a:rPr>
                  <a:t> sequences of length </a:t>
                </a:r>
                <a:r>
                  <a:rPr lang="en-US" sz="2200" i="1" dirty="0">
                    <a:latin typeface="Book Antiqua" panose="02040602050305030304" pitchFamily="18" charset="0"/>
                  </a:rPr>
                  <a:t>T</a:t>
                </a:r>
              </a:p>
              <a:p>
                <a:pPr marL="0" indent="0">
                  <a:buNone/>
                  <a:tabLst>
                    <a:tab pos="265113" algn="l"/>
                  </a:tabLst>
                </a:pPr>
                <a:endParaRPr lang="en-US" sz="2200" i="1" dirty="0">
                  <a:latin typeface="Book Antiqua" panose="02040602050305030304" pitchFamily="18" charset="0"/>
                </a:endParaRPr>
              </a:p>
              <a:p>
                <a:pPr marL="0" indent="0" algn="just">
                  <a:buNone/>
                  <a:tabLst>
                    <a:tab pos="26511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# {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𝑠𝑒𝑞𝑢𝑒𝑛𝑐𝑒𝑠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𝑠𝑡𝑎𝑟𝑡𝑖𝑛𝑔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𝑤𝑖𝑡h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# {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𝑠𝑒𝑞𝑢𝑒𝑛𝑐𝑒𝑠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den>
                      </m:f>
                    </m:oMath>
                  </m:oMathPara>
                </a14:m>
                <a:endParaRPr lang="en-US" sz="2200" b="0" i="1" dirty="0">
                  <a:latin typeface="Book Antiqua" panose="02040602050305030304" pitchFamily="18" charset="0"/>
                </a:endParaRPr>
              </a:p>
              <a:p>
                <a:pPr marL="0" indent="0">
                  <a:buNone/>
                  <a:tabLst>
                    <a:tab pos="265113" algn="l"/>
                  </a:tabLst>
                </a:pPr>
                <a:endParaRPr lang="en-US" sz="2200" b="0" i="1" dirty="0">
                  <a:latin typeface="Book Antiqua" panose="02040602050305030304" pitchFamily="18" charset="0"/>
                </a:endParaRPr>
              </a:p>
              <a:p>
                <a:pPr marL="0" indent="0">
                  <a:buNone/>
                  <a:tabLst>
                    <a:tab pos="26511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acc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# {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𝑡𝑟𝑎𝑛𝑠𝑖𝑡𝑖𝑜𝑛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𝑓𝑟𝑜𝑚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𝑡𝑜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# {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𝑡𝑟𝑎𝑛𝑠𝑖𝑡𝑖𝑜𝑛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𝑓𝑟𝑜𝑚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den>
                      </m:f>
                    </m:oMath>
                  </m:oMathPara>
                </a14:m>
                <a:endParaRPr lang="en-US" sz="2200" i="1" dirty="0">
                  <a:latin typeface="Book Antiqua" panose="0204060205030503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40643"/>
                <a:ext cx="4739641" cy="5604714"/>
              </a:xfrm>
              <a:blipFill rotWithShape="0">
                <a:blip r:embed="rId3"/>
                <a:stretch>
                  <a:fillRect l="-1542" t="-1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-1"/>
            <a:ext cx="150920" cy="5619565"/>
          </a:xfrm>
          <a:prstGeom prst="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 Antiqua" panose="020406020503050303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-313"/>
            <a:ext cx="1417668" cy="1486214"/>
            <a:chOff x="-1" y="-314"/>
            <a:chExt cx="1485971" cy="15578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1B2A6D"/>
                </a:clrFrom>
                <a:clrTo>
                  <a:srgbClr val="1B2A6D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1675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 flipV="1">
              <a:off x="-260636" y="260636"/>
              <a:ext cx="1557504" cy="1036233"/>
            </a:xfrm>
            <a:prstGeom prst="rect">
              <a:avLst/>
            </a:prstGeom>
            <a:noFill/>
            <a:effectLst/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6" cstate="print">
              <a:clrChange>
                <a:clrFrom>
                  <a:srgbClr val="1B2A6D"/>
                </a:clrFrom>
                <a:clrTo>
                  <a:srgbClr val="1B2A6D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83929" l="16750" r="612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80" r="37690" b="10264"/>
            <a:stretch/>
          </p:blipFill>
          <p:spPr>
            <a:xfrm rot="5400000" flipH="1" flipV="1">
              <a:off x="735784" y="446191"/>
              <a:ext cx="432454" cy="615759"/>
            </a:xfrm>
            <a:prstGeom prst="rect">
              <a:avLst/>
            </a:prstGeom>
            <a:noFill/>
            <a:effectLst/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7" cstate="print">
              <a:clrChange>
                <a:clrFrom>
                  <a:srgbClr val="1B2A6D"/>
                </a:clrFrom>
                <a:clrTo>
                  <a:srgbClr val="1B2A6D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83929" l="16750" r="61250"/>
                      </a14:imgEffect>
                      <a14:imgEffect>
                        <a14:colorTemperature colorTemp="11125"/>
                      </a14:imgEffect>
                      <a14:imgEffect>
                        <a14:saturation sat="1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70" r="39908" b="11425"/>
            <a:stretch/>
          </p:blipFill>
          <p:spPr>
            <a:xfrm rot="16200000" flipH="1" flipV="1">
              <a:off x="820619" y="-176801"/>
              <a:ext cx="488863" cy="841838"/>
            </a:xfrm>
            <a:prstGeom prst="rect">
              <a:avLst/>
            </a:prstGeom>
            <a:noFill/>
            <a:effectLst/>
          </p:spPr>
        </p:pic>
      </p:grpSp>
      <p:sp>
        <p:nvSpPr>
          <p:cNvPr id="9" name="Content Placeholder 2"/>
          <p:cNvSpPr txBox="1">
            <a:spLocks/>
          </p:cNvSpPr>
          <p:nvPr/>
        </p:nvSpPr>
        <p:spPr>
          <a:xfrm>
            <a:off x="6265119" y="1977581"/>
            <a:ext cx="5501639" cy="2971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265113" algn="l"/>
              </a:tabLst>
            </a:pPr>
            <a:r>
              <a:rPr lang="en-US" sz="2200" dirty="0">
                <a:latin typeface="Book Antiqua" panose="02040602050305030304" pitchFamily="18" charset="0"/>
              </a:rPr>
              <a:t>Learning from single sequence :</a:t>
            </a:r>
          </a:p>
          <a:p>
            <a:pPr marL="0" indent="0">
              <a:buNone/>
              <a:tabLst>
                <a:tab pos="265113" algn="l"/>
              </a:tabLst>
            </a:pPr>
            <a:r>
              <a:rPr lang="en-US" sz="2200" dirty="0">
                <a:latin typeface="Book Antiqua" panose="02040602050305030304" pitchFamily="18" charset="0"/>
              </a:rPr>
              <a:t>(1,1,1,0,0,1,1,0,0,0,1)</a:t>
            </a:r>
          </a:p>
          <a:p>
            <a:pPr marL="0" indent="0">
              <a:buFont typeface="Arial" panose="020B0604020202020204" pitchFamily="34" charset="0"/>
              <a:buNone/>
              <a:tabLst>
                <a:tab pos="265113" algn="l"/>
              </a:tabLst>
            </a:pPr>
            <a:endParaRPr lang="en-US" sz="2200" dirty="0">
              <a:latin typeface="Book Antiqua" panose="02040602050305030304" pitchFamily="18" charset="0"/>
            </a:endParaRPr>
          </a:p>
          <a:p>
            <a:pPr marL="0" indent="0">
              <a:buFont typeface="Arial" panose="020B0604020202020204" pitchFamily="34" charset="0"/>
              <a:buNone/>
              <a:tabLst>
                <a:tab pos="265113" algn="l"/>
              </a:tabLst>
            </a:pPr>
            <a:r>
              <a:rPr lang="en-US" sz="2200" dirty="0">
                <a:latin typeface="Book Antiqua" panose="02040602050305030304" pitchFamily="18" charset="0"/>
              </a:rPr>
              <a:t>Learning from multiple sequences :</a:t>
            </a:r>
          </a:p>
          <a:p>
            <a:pPr marL="0" indent="0">
              <a:buFont typeface="Arial" panose="020B0604020202020204" pitchFamily="34" charset="0"/>
              <a:buNone/>
              <a:tabLst>
                <a:tab pos="265113" algn="l"/>
              </a:tabLst>
            </a:pPr>
            <a:r>
              <a:rPr lang="en-US" sz="2200" dirty="0">
                <a:latin typeface="Book Antiqua" panose="02040602050305030304" pitchFamily="18" charset="0"/>
              </a:rPr>
              <a:t>(1, 1, 3, 3)</a:t>
            </a:r>
          </a:p>
          <a:p>
            <a:pPr marL="0" indent="0">
              <a:buNone/>
              <a:tabLst>
                <a:tab pos="265113" algn="l"/>
              </a:tabLst>
            </a:pPr>
            <a:r>
              <a:rPr lang="en-US" sz="2200" dirty="0">
                <a:latin typeface="Book Antiqua" panose="02040602050305030304" pitchFamily="18" charset="0"/>
              </a:rPr>
              <a:t>(2, 1, 3)</a:t>
            </a:r>
          </a:p>
          <a:p>
            <a:pPr marL="0" indent="0">
              <a:buNone/>
              <a:tabLst>
                <a:tab pos="265113" algn="l"/>
              </a:tabLst>
            </a:pPr>
            <a:r>
              <a:rPr lang="en-US" sz="2200" dirty="0">
                <a:latin typeface="Book Antiqua" panose="02040602050305030304" pitchFamily="18" charset="0"/>
              </a:rPr>
              <a:t>(1, 2, 3, 2, 2)</a:t>
            </a:r>
            <a:endParaRPr lang="en-US" sz="2200" i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174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7"/>
          <a:stretch/>
        </p:blipFill>
        <p:spPr>
          <a:xfrm>
            <a:off x="0" y="-747239"/>
            <a:ext cx="12192000" cy="8000681"/>
          </a:xfrm>
        </p:spPr>
      </p:pic>
      <p:sp>
        <p:nvSpPr>
          <p:cNvPr id="9" name="TextBox 8"/>
          <p:cNvSpPr txBox="1"/>
          <p:nvPr/>
        </p:nvSpPr>
        <p:spPr>
          <a:xfrm>
            <a:off x="6648495" y="6500412"/>
            <a:ext cx="55435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Book Antiqua" panose="02040602050305030304" pitchFamily="18" charset="0"/>
              </a:rPr>
              <a:t>http://denvercounseling.com/wp-content/uploads/2014/05/behind-closed-doors_secret.jpg</a:t>
            </a:r>
          </a:p>
        </p:txBody>
      </p:sp>
    </p:spTree>
    <p:extLst>
      <p:ext uri="{BB962C8B-B14F-4D97-AF65-F5344CB8AC3E}">
        <p14:creationId xmlns:p14="http://schemas.microsoft.com/office/powerpoint/2010/main" val="223660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606" y="-312"/>
            <a:ext cx="10015193" cy="999554"/>
          </a:xfrm>
        </p:spPr>
        <p:txBody>
          <a:bodyPr/>
          <a:lstStyle/>
          <a:p>
            <a:r>
              <a:rPr lang="en-US" dirty="0">
                <a:latin typeface="Book Antiqua" panose="02040602050305030304" pitchFamily="18" charset="0"/>
              </a:rPr>
              <a:t>Hidden Markov Model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1"/>
            <a:ext cx="150920" cy="5619565"/>
          </a:xfrm>
          <a:prstGeom prst="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 Antiqua" panose="020406020503050303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-313"/>
            <a:ext cx="1417668" cy="1486214"/>
            <a:chOff x="-1" y="-314"/>
            <a:chExt cx="1485971" cy="15578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1B2A6D"/>
                </a:clrFrom>
                <a:clrTo>
                  <a:srgbClr val="1B2A6D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1675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 flipV="1">
              <a:off x="-260636" y="260636"/>
              <a:ext cx="1557504" cy="1036233"/>
            </a:xfrm>
            <a:prstGeom prst="rect">
              <a:avLst/>
            </a:prstGeom>
            <a:noFill/>
            <a:effectLst/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5" cstate="print">
              <a:clrChange>
                <a:clrFrom>
                  <a:srgbClr val="1B2A6D"/>
                </a:clrFrom>
                <a:clrTo>
                  <a:srgbClr val="1B2A6D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83929" l="16750" r="612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80" r="37690" b="10264"/>
            <a:stretch/>
          </p:blipFill>
          <p:spPr>
            <a:xfrm rot="5400000" flipH="1" flipV="1">
              <a:off x="735784" y="446191"/>
              <a:ext cx="432454" cy="615759"/>
            </a:xfrm>
            <a:prstGeom prst="rect">
              <a:avLst/>
            </a:prstGeom>
            <a:noFill/>
            <a:effectLst/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6" cstate="print">
              <a:clrChange>
                <a:clrFrom>
                  <a:srgbClr val="1B2A6D"/>
                </a:clrFrom>
                <a:clrTo>
                  <a:srgbClr val="1B2A6D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83929" l="16750" r="61250"/>
                      </a14:imgEffect>
                      <a14:imgEffect>
                        <a14:colorTemperature colorTemp="11125"/>
                      </a14:imgEffect>
                      <a14:imgEffect>
                        <a14:saturation sat="1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70" r="39908" b="11425"/>
            <a:stretch/>
          </p:blipFill>
          <p:spPr>
            <a:xfrm rot="16200000" flipH="1" flipV="1">
              <a:off x="820619" y="-176801"/>
              <a:ext cx="488863" cy="841838"/>
            </a:xfrm>
            <a:prstGeom prst="rect">
              <a:avLst/>
            </a:prstGeom>
            <a:noFill/>
            <a:effectLst/>
          </p:spPr>
        </p:pic>
      </p:grp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40" y="1275621"/>
            <a:ext cx="4067175" cy="3048000"/>
          </a:xfrm>
        </p:spPr>
      </p:pic>
      <p:sp>
        <p:nvSpPr>
          <p:cNvPr id="12" name="Rectangle 11"/>
          <p:cNvSpPr/>
          <p:nvPr/>
        </p:nvSpPr>
        <p:spPr>
          <a:xfrm>
            <a:off x="721456" y="1290320"/>
            <a:ext cx="4317904" cy="2428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836854" y="4459115"/>
            <a:ext cx="8275321" cy="1728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tabLst>
                <a:tab pos="622300" algn="l"/>
                <a:tab pos="1258888" algn="l"/>
                <a:tab pos="1974850" algn="l"/>
              </a:tabLst>
            </a:pPr>
            <a:r>
              <a:rPr lang="en-GB" sz="2200" dirty="0">
                <a:latin typeface="Book Antiqua" panose="02040602050305030304" pitchFamily="18" charset="0"/>
              </a:rPr>
              <a:t>Markov (invisible) is moving around the urns picking a ball.</a:t>
            </a:r>
          </a:p>
          <a:p>
            <a:pPr marL="0" indent="0">
              <a:buFont typeface="Arial" panose="020B0604020202020204" pitchFamily="34" charset="0"/>
              <a:buNone/>
              <a:tabLst>
                <a:tab pos="622300" algn="l"/>
                <a:tab pos="1258888" algn="l"/>
                <a:tab pos="1974850" algn="l"/>
              </a:tabLst>
            </a:pPr>
            <a:r>
              <a:rPr lang="en-GB" sz="2200" dirty="0">
                <a:latin typeface="Book Antiqua" panose="02040602050305030304" pitchFamily="18" charset="0"/>
              </a:rPr>
              <a:t>Only to report the </a:t>
            </a:r>
            <a:r>
              <a:rPr lang="en-GB" sz="2200" dirty="0" err="1">
                <a:latin typeface="Book Antiqua" panose="02040602050305030304" pitchFamily="18" charset="0"/>
              </a:rPr>
              <a:t>color</a:t>
            </a:r>
            <a:r>
              <a:rPr lang="en-GB" sz="2200" dirty="0">
                <a:latin typeface="Book Antiqua" panose="02040602050305030304" pitchFamily="18" charset="0"/>
              </a:rPr>
              <a:t> of the ball.</a:t>
            </a:r>
          </a:p>
          <a:p>
            <a:pPr marL="0" indent="0">
              <a:buFont typeface="Arial" panose="020B0604020202020204" pitchFamily="34" charset="0"/>
              <a:buNone/>
              <a:tabLst>
                <a:tab pos="622300" algn="l"/>
                <a:tab pos="1258888" algn="l"/>
                <a:tab pos="1974850" algn="l"/>
              </a:tabLst>
            </a:pPr>
            <a:r>
              <a:rPr lang="en-GB" sz="2200" dirty="0">
                <a:latin typeface="Book Antiqua" panose="02040602050305030304" pitchFamily="18" charset="0"/>
              </a:rPr>
              <a:t>We should guess where is he now?</a:t>
            </a:r>
          </a:p>
          <a:p>
            <a:pPr marL="0" indent="0">
              <a:buFont typeface="Arial" panose="020B0604020202020204" pitchFamily="34" charset="0"/>
              <a:buNone/>
              <a:tabLst>
                <a:tab pos="622300" algn="l"/>
                <a:tab pos="1258888" algn="l"/>
                <a:tab pos="1974850" algn="l"/>
              </a:tabLst>
            </a:pPr>
            <a:r>
              <a:rPr lang="en-GB" sz="2200" dirty="0">
                <a:latin typeface="Book Antiqua" panose="02040602050305030304" pitchFamily="18" charset="0"/>
              </a:rPr>
              <a:t>Guess about next </a:t>
            </a:r>
            <a:r>
              <a:rPr lang="en-GB" sz="2200" dirty="0" err="1">
                <a:latin typeface="Book Antiqua" panose="02040602050305030304" pitchFamily="18" charset="0"/>
              </a:rPr>
              <a:t>color</a:t>
            </a:r>
            <a:r>
              <a:rPr lang="en-GB" sz="2200" dirty="0">
                <a:latin typeface="Book Antiqua" panose="02040602050305030304" pitchFamily="18" charset="0"/>
              </a:rPr>
              <a:t>.</a:t>
            </a:r>
            <a:endParaRPr lang="en-US" sz="2200" dirty="0">
              <a:latin typeface="Book Antiqua" panose="02040602050305030304" pitchFamily="18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730936" y="1071297"/>
            <a:ext cx="5983500" cy="3016317"/>
            <a:chOff x="5730936" y="1071297"/>
            <a:chExt cx="5983500" cy="3016317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795780" y="1538416"/>
              <a:ext cx="5918656" cy="2180144"/>
            </a:xfrm>
            <a:prstGeom prst="rect">
              <a:avLst/>
            </a:prstGeom>
          </p:spPr>
        </p:pic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6471648" y="1071297"/>
              <a:ext cx="4566919" cy="46712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  <a:tabLst>
                  <a:tab pos="622300" algn="l"/>
                  <a:tab pos="1258888" algn="l"/>
                  <a:tab pos="1974850" algn="l"/>
                </a:tabLst>
              </a:pPr>
              <a:r>
                <a:rPr lang="en-GB" sz="2200" dirty="0">
                  <a:latin typeface="Book Antiqua" panose="02040602050305030304" pitchFamily="18" charset="0"/>
                </a:rPr>
                <a:t>Urn traveling process (</a:t>
              </a:r>
              <a:r>
                <a:rPr lang="en-GB" sz="2200" dirty="0" err="1">
                  <a:latin typeface="Book Antiqua" panose="02040602050305030304" pitchFamily="18" charset="0"/>
                </a:rPr>
                <a:t>Markovian</a:t>
              </a:r>
              <a:r>
                <a:rPr lang="en-GB" sz="2200" dirty="0">
                  <a:latin typeface="Book Antiqua" panose="02040602050305030304" pitchFamily="18" charset="0"/>
                </a:rPr>
                <a:t>)</a:t>
              </a:r>
              <a:endParaRPr lang="en-US" sz="2200" dirty="0">
                <a:latin typeface="Book Antiqua" panose="02040602050305030304" pitchFamily="18" charset="0"/>
              </a:endParaRPr>
            </a:p>
          </p:txBody>
        </p:sp>
        <p:sp>
          <p:nvSpPr>
            <p:cNvPr id="16" name="Content Placeholder 2"/>
            <p:cNvSpPr txBox="1">
              <a:spLocks/>
            </p:cNvSpPr>
            <p:nvPr/>
          </p:nvSpPr>
          <p:spPr>
            <a:xfrm>
              <a:off x="5730936" y="3620494"/>
              <a:ext cx="5983500" cy="46712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  <a:tabLst>
                  <a:tab pos="622300" algn="l"/>
                  <a:tab pos="1258888" algn="l"/>
                  <a:tab pos="1974850" algn="l"/>
                </a:tabLst>
              </a:pPr>
              <a:r>
                <a:rPr lang="en-GB" sz="2200" dirty="0">
                  <a:latin typeface="Book Antiqua" panose="02040602050305030304" pitchFamily="18" charset="0"/>
                </a:rPr>
                <a:t>Ball reporting process (Multinomial, Gaussian)</a:t>
              </a:r>
              <a:endParaRPr lang="en-US" sz="2200" dirty="0">
                <a:latin typeface="Book Antiqua" panose="0204060205030503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8178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606" y="-312"/>
            <a:ext cx="10015193" cy="999554"/>
          </a:xfrm>
        </p:spPr>
        <p:txBody>
          <a:bodyPr/>
          <a:lstStyle/>
          <a:p>
            <a:r>
              <a:rPr lang="en-US" dirty="0">
                <a:latin typeface="Book Antiqua" panose="02040602050305030304" pitchFamily="18" charset="0"/>
              </a:rPr>
              <a:t>Hidden Markov Model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1"/>
            <a:ext cx="150920" cy="5619565"/>
          </a:xfrm>
          <a:prstGeom prst="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 Antiqua" panose="020406020503050303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-313"/>
            <a:ext cx="1417668" cy="1486214"/>
            <a:chOff x="-1" y="-314"/>
            <a:chExt cx="1485971" cy="15578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1B2A6D"/>
                </a:clrFrom>
                <a:clrTo>
                  <a:srgbClr val="1B2A6D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1675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 flipV="1">
              <a:off x="-260636" y="260636"/>
              <a:ext cx="1557504" cy="1036233"/>
            </a:xfrm>
            <a:prstGeom prst="rect">
              <a:avLst/>
            </a:prstGeom>
            <a:noFill/>
            <a:effectLst/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5" cstate="print">
              <a:clrChange>
                <a:clrFrom>
                  <a:srgbClr val="1B2A6D"/>
                </a:clrFrom>
                <a:clrTo>
                  <a:srgbClr val="1B2A6D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83929" l="16750" r="612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80" r="37690" b="10264"/>
            <a:stretch/>
          </p:blipFill>
          <p:spPr>
            <a:xfrm rot="5400000" flipH="1" flipV="1">
              <a:off x="735784" y="446191"/>
              <a:ext cx="432454" cy="615759"/>
            </a:xfrm>
            <a:prstGeom prst="rect">
              <a:avLst/>
            </a:prstGeom>
            <a:noFill/>
            <a:effectLst/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6" cstate="print">
              <a:clrChange>
                <a:clrFrom>
                  <a:srgbClr val="1B2A6D"/>
                </a:clrFrom>
                <a:clrTo>
                  <a:srgbClr val="1B2A6D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83929" l="16750" r="61250"/>
                      </a14:imgEffect>
                      <a14:imgEffect>
                        <a14:colorTemperature colorTemp="11125"/>
                      </a14:imgEffect>
                      <a14:imgEffect>
                        <a14:saturation sat="1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70" r="39908" b="11425"/>
            <a:stretch/>
          </p:blipFill>
          <p:spPr>
            <a:xfrm rot="16200000" flipH="1" flipV="1">
              <a:off x="820619" y="-176801"/>
              <a:ext cx="488863" cy="841838"/>
            </a:xfrm>
            <a:prstGeom prst="rect">
              <a:avLst/>
            </a:prstGeom>
            <a:noFill/>
            <a:effectLst/>
          </p:spPr>
        </p:pic>
      </p:grpSp>
      <p:sp>
        <p:nvSpPr>
          <p:cNvPr id="12" name="Rectangle 11"/>
          <p:cNvSpPr/>
          <p:nvPr/>
        </p:nvSpPr>
        <p:spPr>
          <a:xfrm>
            <a:off x="721456" y="1290320"/>
            <a:ext cx="4317904" cy="2428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2889" y="2128030"/>
            <a:ext cx="7286625" cy="4133850"/>
          </a:xfrm>
          <a:prstGeom prst="rect">
            <a:avLst/>
          </a:prstGeom>
        </p:spPr>
      </p:pic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838199" y="1140643"/>
            <a:ext cx="10615367" cy="5604714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265113" algn="l"/>
              </a:tabLst>
            </a:pPr>
            <a:r>
              <a:rPr lang="en-US" sz="2200" dirty="0">
                <a:latin typeface="Book Antiqua" panose="02040602050305030304" pitchFamily="18" charset="0"/>
              </a:rPr>
              <a:t>Illustration in Speech Recognition</a:t>
            </a:r>
          </a:p>
        </p:txBody>
      </p:sp>
    </p:spTree>
    <p:extLst>
      <p:ext uri="{BB962C8B-B14F-4D97-AF65-F5344CB8AC3E}">
        <p14:creationId xmlns:p14="http://schemas.microsoft.com/office/powerpoint/2010/main" val="4101633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606" y="-312"/>
            <a:ext cx="10015193" cy="999554"/>
          </a:xfrm>
        </p:spPr>
        <p:txBody>
          <a:bodyPr/>
          <a:lstStyle/>
          <a:p>
            <a:r>
              <a:rPr lang="en-US" dirty="0">
                <a:latin typeface="Book Antiqua" panose="02040602050305030304" pitchFamily="18" charset="0"/>
              </a:rPr>
              <a:t>Hidden Markov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40643"/>
                <a:ext cx="10615367" cy="560471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  <a:tabLst>
                    <a:tab pos="265113" algn="l"/>
                  </a:tabLst>
                </a:pPr>
                <a:r>
                  <a:rPr lang="en-GB" sz="2200" dirty="0">
                    <a:latin typeface="Book Antiqua" panose="02040602050305030304" pitchFamily="18" charset="0"/>
                  </a:rPr>
                  <a:t>Property of the model :</a:t>
                </a:r>
              </a:p>
              <a:p>
                <a:pPr marL="0" indent="0">
                  <a:buNone/>
                  <a:tabLst>
                    <a:tab pos="265113" algn="l"/>
                  </a:tabLst>
                </a:pPr>
                <a:endParaRPr lang="en-GB" sz="500" dirty="0">
                  <a:latin typeface="Book Antiqua" panose="02040602050305030304" pitchFamily="18" charset="0"/>
                </a:endParaRPr>
              </a:p>
              <a:p>
                <a:pPr>
                  <a:tabLst>
                    <a:tab pos="265113" algn="l"/>
                  </a:tabLst>
                </a:pPr>
                <a:r>
                  <a:rPr lang="en-GB" sz="2200" dirty="0">
                    <a:solidFill>
                      <a:schemeClr val="accent1">
                        <a:lumMod val="75000"/>
                      </a:schemeClr>
                    </a:solidFill>
                    <a:latin typeface="Book Antiqua" panose="02040602050305030304" pitchFamily="18" charset="0"/>
                  </a:rPr>
                  <a:t>Initial Probability (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GB" sz="2200" dirty="0">
                    <a:solidFill>
                      <a:schemeClr val="accent1">
                        <a:lumMod val="75000"/>
                      </a:schemeClr>
                    </a:solidFill>
                    <a:latin typeface="Book Antiqua" panose="02040602050305030304" pitchFamily="18" charset="0"/>
                  </a:rPr>
                  <a:t>)</a:t>
                </a:r>
              </a:p>
              <a:p>
                <a:pPr marL="0" indent="0">
                  <a:buNone/>
                  <a:tabLst>
                    <a:tab pos="265113" algn="l"/>
                  </a:tabLst>
                </a:pPr>
                <a:r>
                  <a:rPr lang="en-GB" sz="2200" dirty="0">
                    <a:latin typeface="Book Antiqua" panose="0204060205030503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  </m:t>
                    </m:r>
                  </m:oMath>
                </a14:m>
                <a:r>
                  <a:rPr lang="en-GB" sz="2200" dirty="0">
                    <a:latin typeface="Book Antiqua" panose="0204060205030503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GB" sz="2200" dirty="0">
                  <a:latin typeface="Book Antiqua" panose="02040602050305030304" pitchFamily="18" charset="0"/>
                </a:endParaRPr>
              </a:p>
              <a:p>
                <a:pPr marL="0" indent="0">
                  <a:buNone/>
                  <a:tabLst>
                    <a:tab pos="265113" algn="l"/>
                  </a:tabLst>
                </a:pPr>
                <a:endParaRPr lang="en-GB" sz="500" dirty="0">
                  <a:latin typeface="Book Antiqua" panose="02040602050305030304" pitchFamily="18" charset="0"/>
                </a:endParaRPr>
              </a:p>
              <a:p>
                <a:pPr>
                  <a:tabLst>
                    <a:tab pos="265113" algn="l"/>
                  </a:tabLst>
                </a:pPr>
                <a:r>
                  <a:rPr lang="en-GB" sz="2200" dirty="0">
                    <a:solidFill>
                      <a:schemeClr val="accent1">
                        <a:lumMod val="75000"/>
                      </a:schemeClr>
                    </a:solidFill>
                    <a:latin typeface="Book Antiqua" panose="02040602050305030304" pitchFamily="18" charset="0"/>
                  </a:rPr>
                  <a:t>Transition Probability (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GB" sz="2200" dirty="0">
                    <a:solidFill>
                      <a:schemeClr val="accent1">
                        <a:lumMod val="75000"/>
                      </a:schemeClr>
                    </a:solidFill>
                    <a:latin typeface="Book Antiqua" panose="02040602050305030304" pitchFamily="18" charset="0"/>
                  </a:rPr>
                  <a:t>)</a:t>
                </a:r>
              </a:p>
              <a:p>
                <a:pPr marL="0" indent="0">
                  <a:buNone/>
                  <a:tabLst>
                    <a:tab pos="265113" algn="l"/>
                  </a:tabLst>
                </a:pPr>
                <a:r>
                  <a:rPr lang="en-GB" sz="2200" dirty="0">
                    <a:latin typeface="Book Antiqua" panose="0204060205030503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e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sz="2200" dirty="0">
                    <a:latin typeface="Book Antiqua" panose="02040602050305030304" pitchFamily="18" charset="0"/>
                  </a:rPr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GB" sz="2200" dirty="0">
                  <a:latin typeface="Book Antiqua" panose="02040602050305030304" pitchFamily="18" charset="0"/>
                </a:endParaRPr>
              </a:p>
              <a:p>
                <a:pPr marL="0" indent="0">
                  <a:buNone/>
                  <a:tabLst>
                    <a:tab pos="265113" algn="l"/>
                  </a:tabLst>
                </a:pPr>
                <a:endParaRPr lang="en-GB" sz="500" dirty="0">
                  <a:latin typeface="Book Antiqua" panose="02040602050305030304" pitchFamily="18" charset="0"/>
                </a:endParaRPr>
              </a:p>
              <a:p>
                <a:pPr>
                  <a:tabLst>
                    <a:tab pos="265113" algn="l"/>
                  </a:tabLst>
                </a:pPr>
                <a:r>
                  <a:rPr lang="en-GB" sz="2200" dirty="0">
                    <a:solidFill>
                      <a:schemeClr val="accent1">
                        <a:lumMod val="75000"/>
                      </a:schemeClr>
                    </a:solidFill>
                    <a:latin typeface="Book Antiqua" panose="02040602050305030304" pitchFamily="18" charset="0"/>
                  </a:rPr>
                  <a:t>Observation Probability (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GB" sz="2200" dirty="0">
                    <a:solidFill>
                      <a:schemeClr val="accent1">
                        <a:lumMod val="75000"/>
                      </a:schemeClr>
                    </a:solidFill>
                    <a:latin typeface="Book Antiqua" panose="02040602050305030304" pitchFamily="18" charset="0"/>
                  </a:rPr>
                  <a:t>)</a:t>
                </a:r>
              </a:p>
              <a:p>
                <a:pPr marL="0" indent="0">
                  <a:buNone/>
                  <a:tabLst>
                    <a:tab pos="265113" algn="l"/>
                  </a:tabLst>
                </a:pPr>
                <a:r>
                  <a:rPr lang="en-GB" sz="2200" dirty="0">
                    <a:latin typeface="Book Antiqua" panose="0204060205030503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)=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={1, 2, 3,..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}, 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)≥0</m:t>
                    </m:r>
                  </m:oMath>
                </a14:m>
                <a:r>
                  <a:rPr lang="en-GB" sz="2200" dirty="0">
                    <a:latin typeface="Book Antiqua" panose="02040602050305030304" pitchFamily="18" charset="0"/>
                  </a:rPr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)=1</m:t>
                        </m:r>
                      </m:e>
                    </m:nary>
                  </m:oMath>
                </a14:m>
                <a:endParaRPr lang="en-GB" sz="2200" dirty="0">
                  <a:latin typeface="Book Antiqua" panose="02040602050305030304" pitchFamily="18" charset="0"/>
                </a:endParaRPr>
              </a:p>
              <a:p>
                <a:pPr marL="0" indent="0">
                  <a:buNone/>
                  <a:tabLst>
                    <a:tab pos="265113" algn="l"/>
                  </a:tabLst>
                </a:pPr>
                <a:endParaRPr lang="en-GB" sz="500" dirty="0">
                  <a:latin typeface="Book Antiqua" panose="02040602050305030304" pitchFamily="18" charset="0"/>
                </a:endParaRPr>
              </a:p>
              <a:p>
                <a:pPr marL="0" indent="0">
                  <a:buNone/>
                  <a:tabLst>
                    <a:tab pos="265113" algn="l"/>
                  </a:tabLst>
                </a:pPr>
                <a:r>
                  <a:rPr lang="en-GB" sz="2200" dirty="0">
                    <a:latin typeface="Book Antiqua" panose="02040602050305030304" pitchFamily="18" charset="0"/>
                  </a:rPr>
                  <a:t>So that, parameter of the model </a:t>
                </a:r>
                <a14:m>
                  <m:oMath xmlns:m="http://schemas.openxmlformats.org/officeDocument/2006/math">
                    <m:r>
                      <a:rPr lang="en-GB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(</m:t>
                    </m:r>
                    <m:r>
                      <a:rPr 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  <m:r>
                      <a:rPr 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200" dirty="0">
                    <a:latin typeface="Book Antiqua" panose="02040602050305030304" pitchFamily="18" charset="0"/>
                  </a:rPr>
                  <a:t>.</a:t>
                </a:r>
              </a:p>
              <a:p>
                <a:pPr marL="0" indent="0">
                  <a:buNone/>
                  <a:tabLst>
                    <a:tab pos="265113" algn="l"/>
                  </a:tabLst>
                </a:pPr>
                <a:endParaRPr lang="en-GB" sz="2200" dirty="0">
                  <a:latin typeface="Book Antiqua" panose="02040602050305030304" pitchFamily="18" charset="0"/>
                </a:endParaRPr>
              </a:p>
              <a:p>
                <a:pPr marL="0" indent="0">
                  <a:buNone/>
                  <a:tabLst>
                    <a:tab pos="265113" algn="l"/>
                  </a:tabLst>
                </a:pPr>
                <a:endParaRPr lang="en-GB" sz="2200" dirty="0">
                  <a:latin typeface="Book Antiqua" panose="02040602050305030304" pitchFamily="18" charset="0"/>
                </a:endParaRPr>
              </a:p>
              <a:p>
                <a:pPr marL="0" indent="0">
                  <a:buNone/>
                  <a:tabLst>
                    <a:tab pos="265113" algn="l"/>
                  </a:tabLst>
                </a:pPr>
                <a:endParaRPr lang="en-GB" sz="2200" dirty="0">
                  <a:latin typeface="Book Antiqua" panose="02040602050305030304" pitchFamily="18" charset="0"/>
                </a:endParaRPr>
              </a:p>
              <a:p>
                <a:pPr marL="0" indent="0">
                  <a:buNone/>
                  <a:tabLst>
                    <a:tab pos="265113" algn="l"/>
                  </a:tabLst>
                </a:pPr>
                <a:endParaRPr lang="en-GB" sz="2200" dirty="0">
                  <a:latin typeface="Book Antiqua" panose="02040602050305030304" pitchFamily="18" charset="0"/>
                </a:endParaRPr>
              </a:p>
              <a:p>
                <a:pPr marL="0" indent="0">
                  <a:buNone/>
                  <a:tabLst>
                    <a:tab pos="265113" algn="l"/>
                  </a:tabLst>
                </a:pPr>
                <a:endParaRPr lang="en-GB" sz="2200" dirty="0">
                  <a:latin typeface="Book Antiqua" panose="02040602050305030304" pitchFamily="18" charset="0"/>
                </a:endParaRPr>
              </a:p>
              <a:p>
                <a:pPr marL="0" indent="0">
                  <a:buNone/>
                  <a:tabLst>
                    <a:tab pos="265113" algn="l"/>
                  </a:tabLst>
                </a:pPr>
                <a:endParaRPr lang="en-GB" sz="2200" dirty="0">
                  <a:latin typeface="Book Antiqua" panose="02040602050305030304" pitchFamily="18" charset="0"/>
                </a:endParaRPr>
              </a:p>
              <a:p>
                <a:pPr marL="0" indent="0">
                  <a:buNone/>
                  <a:tabLst>
                    <a:tab pos="265113" algn="l"/>
                  </a:tabLst>
                </a:pPr>
                <a:endParaRPr lang="en-US" sz="2200" dirty="0">
                  <a:latin typeface="Book Antiqua" panose="0204060205030503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40643"/>
                <a:ext cx="10615367" cy="5604714"/>
              </a:xfrm>
              <a:blipFill rotWithShape="0">
                <a:blip r:embed="rId3"/>
                <a:stretch>
                  <a:fillRect l="-689" t="-13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-1"/>
            <a:ext cx="150920" cy="5619565"/>
          </a:xfrm>
          <a:prstGeom prst="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 Antiqua" panose="020406020503050303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-313"/>
            <a:ext cx="1417668" cy="1486214"/>
            <a:chOff x="-1" y="-314"/>
            <a:chExt cx="1485971" cy="15578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1B2A6D"/>
                </a:clrFrom>
                <a:clrTo>
                  <a:srgbClr val="1B2A6D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1675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 flipV="1">
              <a:off x="-260636" y="260636"/>
              <a:ext cx="1557504" cy="1036233"/>
            </a:xfrm>
            <a:prstGeom prst="rect">
              <a:avLst/>
            </a:prstGeom>
            <a:noFill/>
            <a:effectLst/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6" cstate="print">
              <a:clrChange>
                <a:clrFrom>
                  <a:srgbClr val="1B2A6D"/>
                </a:clrFrom>
                <a:clrTo>
                  <a:srgbClr val="1B2A6D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83929" l="16750" r="612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80" r="37690" b="10264"/>
            <a:stretch/>
          </p:blipFill>
          <p:spPr>
            <a:xfrm rot="5400000" flipH="1" flipV="1">
              <a:off x="735784" y="446191"/>
              <a:ext cx="432454" cy="615759"/>
            </a:xfrm>
            <a:prstGeom prst="rect">
              <a:avLst/>
            </a:prstGeom>
            <a:noFill/>
            <a:effectLst/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7" cstate="print">
              <a:clrChange>
                <a:clrFrom>
                  <a:srgbClr val="1B2A6D"/>
                </a:clrFrom>
                <a:clrTo>
                  <a:srgbClr val="1B2A6D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83929" l="16750" r="61250"/>
                      </a14:imgEffect>
                      <a14:imgEffect>
                        <a14:colorTemperature colorTemp="11125"/>
                      </a14:imgEffect>
                      <a14:imgEffect>
                        <a14:saturation sat="1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70" r="39908" b="11425"/>
            <a:stretch/>
          </p:blipFill>
          <p:spPr>
            <a:xfrm rot="16200000" flipH="1" flipV="1">
              <a:off x="820619" y="-176801"/>
              <a:ext cx="488863" cy="841838"/>
            </a:xfrm>
            <a:prstGeom prst="rect">
              <a:avLst/>
            </a:prstGeom>
            <a:noFill/>
            <a:effectLst/>
          </p:spPr>
        </p:pic>
      </p:grpSp>
    </p:spTree>
    <p:extLst>
      <p:ext uri="{BB962C8B-B14F-4D97-AF65-F5344CB8AC3E}">
        <p14:creationId xmlns:p14="http://schemas.microsoft.com/office/powerpoint/2010/main" val="3854010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606" y="-312"/>
            <a:ext cx="10015193" cy="999554"/>
          </a:xfrm>
        </p:spPr>
        <p:txBody>
          <a:bodyPr/>
          <a:lstStyle/>
          <a:p>
            <a:r>
              <a:rPr lang="en-US" dirty="0">
                <a:latin typeface="Book Antiqua" panose="02040602050305030304" pitchFamily="18" charset="0"/>
              </a:rPr>
              <a:t>Hidden Markov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40643"/>
                <a:ext cx="10615367" cy="560471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  <a:tabLst>
                    <a:tab pos="265113" algn="l"/>
                  </a:tabLst>
                </a:pPr>
                <a:r>
                  <a:rPr lang="en-GB" sz="2200" dirty="0">
                    <a:latin typeface="Book Antiqua" panose="02040602050305030304" pitchFamily="18" charset="0"/>
                  </a:rPr>
                  <a:t>Model parameters</a:t>
                </a:r>
              </a:p>
              <a:p>
                <a:pPr marL="0" indent="0">
                  <a:buNone/>
                  <a:tabLst>
                    <a:tab pos="265113" algn="l"/>
                  </a:tabLst>
                </a:pPr>
                <a:endParaRPr lang="en-GB" sz="500" dirty="0">
                  <a:latin typeface="Book Antiqua" panose="02040602050305030304" pitchFamily="18" charset="0"/>
                </a:endParaRPr>
              </a:p>
              <a:p>
                <a:pPr marL="0" indent="0">
                  <a:buNone/>
                  <a:tabLst>
                    <a:tab pos="26511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1, 2, 3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200" b="0" dirty="0">
                  <a:latin typeface="Book Antiqua" panose="02040602050305030304" pitchFamily="18" charset="0"/>
                </a:endParaRPr>
              </a:p>
              <a:p>
                <a:pPr marL="0" indent="0">
                  <a:buNone/>
                  <a:tabLst>
                    <a:tab pos="26511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1, 2, 3,4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200" b="0" dirty="0">
                  <a:latin typeface="Book Antiqua" panose="02040602050305030304" pitchFamily="18" charset="0"/>
                </a:endParaRPr>
              </a:p>
              <a:p>
                <a:pPr marL="0" indent="0">
                  <a:buNone/>
                  <a:tabLst>
                    <a:tab pos="265113" algn="l"/>
                  </a:tabLst>
                </a:pPr>
                <a:endParaRPr lang="en-GB" sz="2200" dirty="0">
                  <a:latin typeface="Book Antiqua" panose="02040602050305030304" pitchFamily="18" charset="0"/>
                </a:endParaRPr>
              </a:p>
              <a:p>
                <a:pPr marL="0" indent="0">
                  <a:buNone/>
                  <a:tabLst>
                    <a:tab pos="265113" algn="l"/>
                  </a:tabLst>
                </a:pPr>
                <a:r>
                  <a:rPr lang="en-GB" sz="2200" dirty="0">
                    <a:latin typeface="Book Antiqua" panose="02040602050305030304" pitchFamily="18" charset="0"/>
                  </a:rPr>
                  <a:t>3 Matrices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  0.0   0.0</m:t>
                          </m:r>
                        </m:e>
                      </m:d>
                    </m:oMath>
                  </m:oMathPara>
                </a14:m>
                <a:endParaRPr lang="en-US" sz="2200" dirty="0">
                  <a:latin typeface="Book Antiqua" panose="02040602050305030304" pitchFamily="18" charset="0"/>
                </a:endParaRPr>
              </a:p>
              <a:p>
                <a:pPr marL="0" indent="0">
                  <a:buNone/>
                  <a:tabLst>
                    <a:tab pos="622300" algn="l"/>
                    <a:tab pos="1258888" algn="l"/>
                    <a:tab pos="1974850" algn="l"/>
                  </a:tabLst>
                </a:pPr>
                <a:endParaRPr lang="en-US" sz="2200" dirty="0">
                  <a:latin typeface="Book Antiqua" panose="02040602050305030304" pitchFamily="18" charset="0"/>
                </a:endParaRPr>
              </a:p>
              <a:p>
                <a:pPr marL="0" indent="0">
                  <a:buNone/>
                  <a:tabLst>
                    <a:tab pos="622300" algn="l"/>
                    <a:tab pos="1258888" algn="l"/>
                    <a:tab pos="197485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2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2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.5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0.4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0.0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0.6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0.4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0.0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0.0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200" dirty="0">
                  <a:latin typeface="Book Antiqua" panose="02040602050305030304" pitchFamily="18" charset="0"/>
                </a:endParaRPr>
              </a:p>
              <a:p>
                <a:pPr marL="0" indent="0">
                  <a:buNone/>
                  <a:tabLst>
                    <a:tab pos="622300" algn="l"/>
                    <a:tab pos="1258888" algn="l"/>
                    <a:tab pos="1974850" algn="l"/>
                  </a:tabLst>
                </a:pPr>
                <a:endParaRPr lang="en-GB" sz="2200" dirty="0">
                  <a:latin typeface="Book Antiqua" panose="02040602050305030304" pitchFamily="18" charset="0"/>
                </a:endParaRPr>
              </a:p>
              <a:p>
                <a:pPr marL="0" indent="0">
                  <a:buNone/>
                  <a:tabLst>
                    <a:tab pos="622300" algn="l"/>
                    <a:tab pos="1258888" algn="l"/>
                    <a:tab pos="197485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.5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0.4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0.0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</m:mr>
                          </m: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0.6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200" dirty="0">
                  <a:latin typeface="Book Antiqua" panose="02040602050305030304" pitchFamily="18" charset="0"/>
                </a:endParaRPr>
              </a:p>
              <a:p>
                <a:pPr marL="0" indent="0">
                  <a:buNone/>
                  <a:tabLst>
                    <a:tab pos="622300" algn="l"/>
                    <a:tab pos="1258888" algn="l"/>
                    <a:tab pos="1974850" algn="l"/>
                  </a:tabLst>
                </a:pPr>
                <a:endParaRPr lang="en-GB" sz="2200" dirty="0">
                  <a:latin typeface="Book Antiqua" panose="02040602050305030304" pitchFamily="18" charset="0"/>
                </a:endParaRPr>
              </a:p>
              <a:p>
                <a:pPr marL="0" indent="0">
                  <a:buNone/>
                  <a:tabLst>
                    <a:tab pos="622300" algn="l"/>
                    <a:tab pos="1258888" algn="l"/>
                    <a:tab pos="1974850" algn="l"/>
                  </a:tabLst>
                </a:pPr>
                <a:endParaRPr lang="en-GB" sz="2200" dirty="0">
                  <a:latin typeface="Book Antiqua" panose="02040602050305030304" pitchFamily="18" charset="0"/>
                </a:endParaRPr>
              </a:p>
              <a:p>
                <a:pPr marL="0" indent="0">
                  <a:buNone/>
                  <a:tabLst>
                    <a:tab pos="265113" algn="l"/>
                  </a:tabLst>
                </a:pPr>
                <a:endParaRPr lang="en-GB" sz="2200" dirty="0">
                  <a:latin typeface="Book Antiqua" panose="02040602050305030304" pitchFamily="18" charset="0"/>
                </a:endParaRPr>
              </a:p>
              <a:p>
                <a:pPr marL="0" indent="0">
                  <a:buNone/>
                  <a:tabLst>
                    <a:tab pos="265113" algn="l"/>
                  </a:tabLst>
                </a:pPr>
                <a:endParaRPr lang="en-GB" sz="2200" dirty="0">
                  <a:latin typeface="Book Antiqua" panose="02040602050305030304" pitchFamily="18" charset="0"/>
                </a:endParaRPr>
              </a:p>
              <a:p>
                <a:pPr marL="0" indent="0">
                  <a:buNone/>
                  <a:tabLst>
                    <a:tab pos="265113" algn="l"/>
                  </a:tabLst>
                </a:pPr>
                <a:endParaRPr lang="en-GB" sz="2200" dirty="0">
                  <a:latin typeface="Book Antiqua" panose="02040602050305030304" pitchFamily="18" charset="0"/>
                </a:endParaRPr>
              </a:p>
              <a:p>
                <a:pPr marL="0" indent="0">
                  <a:buNone/>
                  <a:tabLst>
                    <a:tab pos="265113" algn="l"/>
                  </a:tabLst>
                </a:pPr>
                <a:endParaRPr lang="en-GB" sz="2200" dirty="0">
                  <a:latin typeface="Book Antiqua" panose="02040602050305030304" pitchFamily="18" charset="0"/>
                </a:endParaRPr>
              </a:p>
              <a:p>
                <a:pPr marL="0" indent="0">
                  <a:buNone/>
                  <a:tabLst>
                    <a:tab pos="265113" algn="l"/>
                  </a:tabLst>
                </a:pPr>
                <a:endParaRPr lang="en-GB" sz="2200" dirty="0">
                  <a:latin typeface="Book Antiqua" panose="02040602050305030304" pitchFamily="18" charset="0"/>
                </a:endParaRPr>
              </a:p>
              <a:p>
                <a:pPr marL="0" indent="0">
                  <a:buNone/>
                  <a:tabLst>
                    <a:tab pos="265113" algn="l"/>
                  </a:tabLst>
                </a:pPr>
                <a:endParaRPr lang="en-US" sz="2200" dirty="0">
                  <a:latin typeface="Book Antiqua" panose="0204060205030503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40643"/>
                <a:ext cx="10615367" cy="5604714"/>
              </a:xfrm>
              <a:blipFill rotWithShape="0">
                <a:blip r:embed="rId3"/>
                <a:stretch>
                  <a:fillRect l="-689" t="-13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-1"/>
            <a:ext cx="150920" cy="5619565"/>
          </a:xfrm>
          <a:prstGeom prst="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 Antiqua" panose="020406020503050303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-313"/>
            <a:ext cx="1417668" cy="1486214"/>
            <a:chOff x="-1" y="-314"/>
            <a:chExt cx="1485971" cy="15578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1B2A6D"/>
                </a:clrFrom>
                <a:clrTo>
                  <a:srgbClr val="1B2A6D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1675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 flipV="1">
              <a:off x="-260636" y="260636"/>
              <a:ext cx="1557504" cy="1036233"/>
            </a:xfrm>
            <a:prstGeom prst="rect">
              <a:avLst/>
            </a:prstGeom>
            <a:noFill/>
            <a:effectLst/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6" cstate="print">
              <a:clrChange>
                <a:clrFrom>
                  <a:srgbClr val="1B2A6D"/>
                </a:clrFrom>
                <a:clrTo>
                  <a:srgbClr val="1B2A6D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83929" l="16750" r="612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80" r="37690" b="10264"/>
            <a:stretch/>
          </p:blipFill>
          <p:spPr>
            <a:xfrm rot="5400000" flipH="1" flipV="1">
              <a:off x="735784" y="446191"/>
              <a:ext cx="432454" cy="615759"/>
            </a:xfrm>
            <a:prstGeom prst="rect">
              <a:avLst/>
            </a:prstGeom>
            <a:noFill/>
            <a:effectLst/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7" cstate="print">
              <a:clrChange>
                <a:clrFrom>
                  <a:srgbClr val="1B2A6D"/>
                </a:clrFrom>
                <a:clrTo>
                  <a:srgbClr val="1B2A6D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83929" l="16750" r="61250"/>
                      </a14:imgEffect>
                      <a14:imgEffect>
                        <a14:colorTemperature colorTemp="11125"/>
                      </a14:imgEffect>
                      <a14:imgEffect>
                        <a14:saturation sat="1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70" r="39908" b="11425"/>
            <a:stretch/>
          </p:blipFill>
          <p:spPr>
            <a:xfrm rot="16200000" flipH="1" flipV="1">
              <a:off x="820619" y="-176801"/>
              <a:ext cx="488863" cy="841838"/>
            </a:xfrm>
            <a:prstGeom prst="rect">
              <a:avLst/>
            </a:prstGeom>
            <a:noFill/>
            <a:effectLst/>
          </p:spPr>
        </p:pic>
      </p:grpSp>
      <p:grpSp>
        <p:nvGrpSpPr>
          <p:cNvPr id="14" name="Group 13"/>
          <p:cNvGrpSpPr/>
          <p:nvPr/>
        </p:nvGrpSpPr>
        <p:grpSpPr>
          <a:xfrm>
            <a:off x="5277369" y="1485901"/>
            <a:ext cx="5718997" cy="4781550"/>
            <a:chOff x="5734569" y="1485901"/>
            <a:chExt cx="5718997" cy="478155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43416" y="1485901"/>
              <a:ext cx="5010150" cy="4781550"/>
            </a:xfrm>
            <a:prstGeom prst="rect">
              <a:avLst/>
            </a:prstGeom>
          </p:spPr>
        </p:pic>
        <p:cxnSp>
          <p:nvCxnSpPr>
            <p:cNvPr id="11" name="Straight Arrow Connector 10"/>
            <p:cNvCxnSpPr/>
            <p:nvPr/>
          </p:nvCxnSpPr>
          <p:spPr>
            <a:xfrm flipV="1">
              <a:off x="6085840" y="2966720"/>
              <a:ext cx="833120" cy="1016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734569" y="2738353"/>
              <a:ext cx="34496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6093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606" y="-312"/>
            <a:ext cx="10015193" cy="999554"/>
          </a:xfrm>
        </p:spPr>
        <p:txBody>
          <a:bodyPr/>
          <a:lstStyle/>
          <a:p>
            <a:r>
              <a:rPr lang="en-US" dirty="0">
                <a:latin typeface="Book Antiqua" panose="02040602050305030304" pitchFamily="18" charset="0"/>
              </a:rPr>
              <a:t>Hidden Markov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046270"/>
                <a:ext cx="10615367" cy="560471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  <a:tabLst>
                    <a:tab pos="265113" algn="l"/>
                  </a:tabLst>
                </a:pPr>
                <a:r>
                  <a:rPr lang="en-US" sz="2200" dirty="0">
                    <a:latin typeface="Book Antiqua" panose="02040602050305030304" pitchFamily="18" charset="0"/>
                  </a:rPr>
                  <a:t>3 Problems in HMM : </a:t>
                </a:r>
              </a:p>
              <a:p>
                <a:pPr>
                  <a:tabLst>
                    <a:tab pos="265113" algn="l"/>
                  </a:tabLst>
                </a:pPr>
                <a:r>
                  <a:rPr lang="en-US" sz="2200" dirty="0">
                    <a:solidFill>
                      <a:schemeClr val="accent5">
                        <a:lumMod val="75000"/>
                      </a:schemeClr>
                    </a:solidFill>
                    <a:latin typeface="Book Antiqua" panose="02040602050305030304" pitchFamily="18" charset="0"/>
                  </a:rPr>
                  <a:t>Evaluation </a:t>
                </a:r>
              </a:p>
              <a:p>
                <a:pPr marL="263525" indent="-263525">
                  <a:buNone/>
                  <a:tabLst>
                    <a:tab pos="263525" algn="l"/>
                  </a:tabLst>
                </a:pPr>
                <a:r>
                  <a:rPr lang="en-US" sz="2200" b="0" dirty="0"/>
                  <a:t>	</a:t>
                </a:r>
                <a:r>
                  <a:rPr lang="en-US" sz="2200" dirty="0">
                    <a:latin typeface="Book Antiqua" panose="02040602050305030304" pitchFamily="18" charset="0"/>
                  </a:rPr>
                  <a:t>How to compute probability of the observation sequence for a given HMM.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?</m:t>
                    </m:r>
                  </m:oMath>
                </a14:m>
                <a:endParaRPr lang="en-US" sz="2200" dirty="0">
                  <a:latin typeface="Book Antiqua" panose="02040602050305030304" pitchFamily="18" charset="0"/>
                </a:endParaRPr>
              </a:p>
              <a:p>
                <a:pPr marL="0" indent="0">
                  <a:buNone/>
                  <a:tabLst>
                    <a:tab pos="263525" algn="l"/>
                  </a:tabLst>
                </a:pPr>
                <a:r>
                  <a:rPr lang="en-US" sz="2200" dirty="0">
                    <a:latin typeface="Book Antiqua" panose="02040602050305030304" pitchFamily="18" charset="0"/>
                  </a:rPr>
                  <a:t>	Solution : Forward algorithm</a:t>
                </a:r>
                <a:endParaRPr lang="en-US" sz="500" dirty="0">
                  <a:latin typeface="Book Antiqua" panose="02040602050305030304" pitchFamily="18" charset="0"/>
                </a:endParaRPr>
              </a:p>
              <a:p>
                <a:pPr>
                  <a:tabLst>
                    <a:tab pos="265113" algn="l"/>
                  </a:tabLst>
                </a:pPr>
                <a:r>
                  <a:rPr lang="en-US" sz="2200" dirty="0">
                    <a:solidFill>
                      <a:schemeClr val="accent5">
                        <a:lumMod val="75000"/>
                      </a:schemeClr>
                    </a:solidFill>
                    <a:latin typeface="Book Antiqua" panose="02040602050305030304" pitchFamily="18" charset="0"/>
                  </a:rPr>
                  <a:t>Decoding</a:t>
                </a:r>
              </a:p>
              <a:p>
                <a:pPr marL="0" indent="0">
                  <a:buNone/>
                  <a:tabLst>
                    <a:tab pos="265113" algn="l"/>
                  </a:tabLst>
                </a:pPr>
                <a:r>
                  <a:rPr lang="en-US" sz="2200" dirty="0">
                    <a:latin typeface="Book Antiqua" panose="02040602050305030304" pitchFamily="18" charset="0"/>
                  </a:rPr>
                  <a:t>	How to find best state sequences of the observation given an HMM. </a:t>
                </a:r>
              </a:p>
              <a:p>
                <a:pPr marL="0" indent="0">
                  <a:buNone/>
                  <a:tabLst>
                    <a:tab pos="265113" algn="l"/>
                  </a:tabLst>
                </a:pPr>
                <a:r>
                  <a:rPr lang="en-US" sz="2200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𝑎𝑟𝑔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limLow>
                          <m:limLowPr>
                            <m:ctrlPr>
                              <a:rPr lang="en-US" sz="220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 i="0" dirty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lim>
                        </m:limLow>
                      </m:fName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 |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200" dirty="0">
                    <a:latin typeface="Book Antiqua" panose="02040602050305030304" pitchFamily="18" charset="0"/>
                  </a:rPr>
                  <a:t> ?</a:t>
                </a:r>
              </a:p>
              <a:p>
                <a:pPr marL="0" indent="0">
                  <a:buNone/>
                  <a:tabLst>
                    <a:tab pos="265113" algn="l"/>
                  </a:tabLst>
                </a:pPr>
                <a:r>
                  <a:rPr lang="en-US" sz="2200" dirty="0">
                    <a:latin typeface="Book Antiqua" panose="02040602050305030304" pitchFamily="18" charset="0"/>
                  </a:rPr>
                  <a:t>	Solution : Viterbi algorithm</a:t>
                </a:r>
                <a:endParaRPr lang="en-US" sz="500" dirty="0">
                  <a:latin typeface="Book Antiqua" panose="02040602050305030304" pitchFamily="18" charset="0"/>
                </a:endParaRPr>
              </a:p>
              <a:p>
                <a:pPr>
                  <a:tabLst>
                    <a:tab pos="265113" algn="l"/>
                  </a:tabLst>
                </a:pPr>
                <a:r>
                  <a:rPr lang="en-US" sz="2200" dirty="0">
                    <a:solidFill>
                      <a:schemeClr val="accent5">
                        <a:lumMod val="75000"/>
                      </a:schemeClr>
                    </a:solidFill>
                    <a:latin typeface="Book Antiqua" panose="02040602050305030304" pitchFamily="18" charset="0"/>
                  </a:rPr>
                  <a:t>Parameter Estimation (Learning)</a:t>
                </a:r>
              </a:p>
              <a:p>
                <a:pPr marL="0" indent="0">
                  <a:buNone/>
                  <a:tabLst>
                    <a:tab pos="265113" algn="l"/>
                  </a:tabLst>
                </a:pPr>
                <a:r>
                  <a:rPr lang="en-US" sz="2200" b="0" dirty="0"/>
                  <a:t>	</a:t>
                </a:r>
                <a:r>
                  <a:rPr lang="en-US" sz="2200" b="0" dirty="0">
                    <a:latin typeface="Book Antiqua" panose="02040602050305030304" pitchFamily="18" charset="0"/>
                  </a:rPr>
                  <a:t>Obtain parameter of HMM to maximize 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 |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sz="2200" b="0" dirty="0"/>
                  <a:t>.</a:t>
                </a:r>
              </a:p>
              <a:p>
                <a:pPr marL="0" indent="0">
                  <a:buNone/>
                  <a:tabLst>
                    <a:tab pos="265113" algn="l"/>
                  </a:tabLst>
                </a:pPr>
                <a:r>
                  <a:rPr lang="en-US" sz="2200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acc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acc>
                      <m:accPr>
                        <m:chr m:val="̂"/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acc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 ?</m:t>
                    </m:r>
                  </m:oMath>
                </a14:m>
                <a:endParaRPr lang="en-US" sz="2200" dirty="0">
                  <a:latin typeface="Book Antiqua" panose="02040602050305030304" pitchFamily="18" charset="0"/>
                </a:endParaRPr>
              </a:p>
              <a:p>
                <a:pPr marL="0" indent="0">
                  <a:buNone/>
                  <a:tabLst>
                    <a:tab pos="265113" algn="l"/>
                  </a:tabLst>
                </a:pPr>
                <a:r>
                  <a:rPr lang="en-US" sz="2200" dirty="0">
                    <a:latin typeface="Book Antiqua" panose="02040602050305030304" pitchFamily="18" charset="0"/>
                  </a:rPr>
                  <a:t>	Solution : Baum-Welch algorithm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046270"/>
                <a:ext cx="10615367" cy="5604714"/>
              </a:xfrm>
              <a:blipFill rotWithShape="0">
                <a:blip r:embed="rId3"/>
                <a:stretch>
                  <a:fillRect l="-689" t="-1306" b="-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-1"/>
            <a:ext cx="150920" cy="5619565"/>
          </a:xfrm>
          <a:prstGeom prst="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 Antiqua" panose="020406020503050303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-313"/>
            <a:ext cx="1417668" cy="1486214"/>
            <a:chOff x="-1" y="-314"/>
            <a:chExt cx="1485971" cy="15578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1B2A6D"/>
                </a:clrFrom>
                <a:clrTo>
                  <a:srgbClr val="1B2A6D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1675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 flipV="1">
              <a:off x="-260636" y="260636"/>
              <a:ext cx="1557504" cy="1036233"/>
            </a:xfrm>
            <a:prstGeom prst="rect">
              <a:avLst/>
            </a:prstGeom>
            <a:noFill/>
            <a:effectLst/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6" cstate="print">
              <a:clrChange>
                <a:clrFrom>
                  <a:srgbClr val="1B2A6D"/>
                </a:clrFrom>
                <a:clrTo>
                  <a:srgbClr val="1B2A6D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83929" l="16750" r="612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80" r="37690" b="10264"/>
            <a:stretch/>
          </p:blipFill>
          <p:spPr>
            <a:xfrm rot="5400000" flipH="1" flipV="1">
              <a:off x="735784" y="446191"/>
              <a:ext cx="432454" cy="615759"/>
            </a:xfrm>
            <a:prstGeom prst="rect">
              <a:avLst/>
            </a:prstGeom>
            <a:noFill/>
            <a:effectLst/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7" cstate="print">
              <a:clrChange>
                <a:clrFrom>
                  <a:srgbClr val="1B2A6D"/>
                </a:clrFrom>
                <a:clrTo>
                  <a:srgbClr val="1B2A6D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83929" l="16750" r="61250"/>
                      </a14:imgEffect>
                      <a14:imgEffect>
                        <a14:colorTemperature colorTemp="11125"/>
                      </a14:imgEffect>
                      <a14:imgEffect>
                        <a14:saturation sat="1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70" r="39908" b="11425"/>
            <a:stretch/>
          </p:blipFill>
          <p:spPr>
            <a:xfrm rot="16200000" flipH="1" flipV="1">
              <a:off x="820619" y="-176801"/>
              <a:ext cx="488863" cy="841838"/>
            </a:xfrm>
            <a:prstGeom prst="rect">
              <a:avLst/>
            </a:prstGeom>
            <a:noFill/>
            <a:effectLst/>
          </p:spPr>
        </p:pic>
      </p:grpSp>
    </p:spTree>
    <p:extLst>
      <p:ext uri="{BB962C8B-B14F-4D97-AF65-F5344CB8AC3E}">
        <p14:creationId xmlns:p14="http://schemas.microsoft.com/office/powerpoint/2010/main" val="177734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606" y="-312"/>
            <a:ext cx="10015193" cy="999554"/>
          </a:xfrm>
        </p:spPr>
        <p:txBody>
          <a:bodyPr/>
          <a:lstStyle/>
          <a:p>
            <a:r>
              <a:rPr lang="en-US" dirty="0">
                <a:latin typeface="Book Antiqua" panose="02040602050305030304" pitchFamily="18" charset="0"/>
              </a:rPr>
              <a:t>Hidden Markov Model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1"/>
            <a:ext cx="150920" cy="5619565"/>
          </a:xfrm>
          <a:prstGeom prst="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 Antiqua" panose="020406020503050303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-313"/>
            <a:ext cx="1417668" cy="1486214"/>
            <a:chOff x="-1" y="-314"/>
            <a:chExt cx="1485971" cy="15578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1B2A6D"/>
                </a:clrFrom>
                <a:clrTo>
                  <a:srgbClr val="1B2A6D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1675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 flipV="1">
              <a:off x="-260636" y="260636"/>
              <a:ext cx="1557504" cy="1036233"/>
            </a:xfrm>
            <a:prstGeom prst="rect">
              <a:avLst/>
            </a:prstGeom>
            <a:noFill/>
            <a:effectLst/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5" cstate="print">
              <a:clrChange>
                <a:clrFrom>
                  <a:srgbClr val="1B2A6D"/>
                </a:clrFrom>
                <a:clrTo>
                  <a:srgbClr val="1B2A6D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83929" l="16750" r="612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80" r="37690" b="10264"/>
            <a:stretch/>
          </p:blipFill>
          <p:spPr>
            <a:xfrm rot="5400000" flipH="1" flipV="1">
              <a:off x="735784" y="446191"/>
              <a:ext cx="432454" cy="615759"/>
            </a:xfrm>
            <a:prstGeom prst="rect">
              <a:avLst/>
            </a:prstGeom>
            <a:noFill/>
            <a:effectLst/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6" cstate="print">
              <a:clrChange>
                <a:clrFrom>
                  <a:srgbClr val="1B2A6D"/>
                </a:clrFrom>
                <a:clrTo>
                  <a:srgbClr val="1B2A6D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83929" l="16750" r="61250"/>
                      </a14:imgEffect>
                      <a14:imgEffect>
                        <a14:colorTemperature colorTemp="11125"/>
                      </a14:imgEffect>
                      <a14:imgEffect>
                        <a14:saturation sat="1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70" r="39908" b="11425"/>
            <a:stretch/>
          </p:blipFill>
          <p:spPr>
            <a:xfrm rot="16200000" flipH="1" flipV="1">
              <a:off x="820619" y="-176801"/>
              <a:ext cx="488863" cy="841838"/>
            </a:xfrm>
            <a:prstGeom prst="rect">
              <a:avLst/>
            </a:prstGeom>
            <a:noFill/>
            <a:effectLst/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293" y="2809781"/>
            <a:ext cx="3829050" cy="23145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6343" y="1311910"/>
            <a:ext cx="7067575" cy="4571814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8199" y="1046270"/>
            <a:ext cx="10615367" cy="5604714"/>
          </a:xfrm>
        </p:spPr>
        <p:txBody>
          <a:bodyPr>
            <a:normAutofit/>
          </a:bodyPr>
          <a:lstStyle/>
          <a:p>
            <a:pPr>
              <a:tabLst>
                <a:tab pos="265113" algn="l"/>
              </a:tabLst>
            </a:pPr>
            <a:r>
              <a:rPr lang="en-US" sz="2200" dirty="0">
                <a:solidFill>
                  <a:schemeClr val="accent5">
                    <a:lumMod val="75000"/>
                  </a:schemeClr>
                </a:solidFill>
                <a:latin typeface="Book Antiqua" panose="02040602050305030304" pitchFamily="18" charset="0"/>
              </a:rPr>
              <a:t>Evaluation </a:t>
            </a:r>
          </a:p>
          <a:p>
            <a:pPr marL="263525" indent="-263525">
              <a:buNone/>
              <a:tabLst>
                <a:tab pos="263525" algn="l"/>
              </a:tabLst>
            </a:pPr>
            <a:r>
              <a:rPr lang="en-US" sz="2200" b="0" dirty="0"/>
              <a:t>	</a:t>
            </a:r>
            <a:endParaRPr lang="en-US" sz="2200" dirty="0">
              <a:latin typeface="Book Antiqua" panose="0204060205030503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29584" y="2993136"/>
            <a:ext cx="109076" cy="3108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681983" y="3145536"/>
            <a:ext cx="453049" cy="5273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47293" y="3516923"/>
            <a:ext cx="3601150" cy="6893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-436098" y="3981157"/>
            <a:ext cx="1237957" cy="225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-1123755" y="4206240"/>
            <a:ext cx="1375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state</a:t>
            </a:r>
          </a:p>
        </p:txBody>
      </p:sp>
      <p:sp>
        <p:nvSpPr>
          <p:cNvPr id="19" name="Oval 18"/>
          <p:cNvSpPr/>
          <p:nvPr/>
        </p:nvSpPr>
        <p:spPr>
          <a:xfrm>
            <a:off x="761243" y="4290972"/>
            <a:ext cx="3601150" cy="6893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-390527" y="4755206"/>
            <a:ext cx="1237957" cy="225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-1128184" y="4980289"/>
            <a:ext cx="121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observable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3020553" y="4463030"/>
            <a:ext cx="3417660" cy="1420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54271" y="6004309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</a:t>
            </a:r>
          </a:p>
        </p:txBody>
      </p:sp>
    </p:spTree>
    <p:extLst>
      <p:ext uri="{BB962C8B-B14F-4D97-AF65-F5344CB8AC3E}">
        <p14:creationId xmlns:p14="http://schemas.microsoft.com/office/powerpoint/2010/main" val="2660109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606" y="-312"/>
            <a:ext cx="10015193" cy="999554"/>
          </a:xfrm>
        </p:spPr>
        <p:txBody>
          <a:bodyPr/>
          <a:lstStyle/>
          <a:p>
            <a:r>
              <a:rPr lang="en-US" dirty="0">
                <a:latin typeface="Book Antiqua" panose="02040602050305030304" pitchFamily="18" charset="0"/>
              </a:rPr>
              <a:t>Hidden Markov Model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1"/>
            <a:ext cx="150920" cy="5619565"/>
          </a:xfrm>
          <a:prstGeom prst="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 Antiqua" panose="020406020503050303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-313"/>
            <a:ext cx="1417668" cy="1486214"/>
            <a:chOff x="-1" y="-314"/>
            <a:chExt cx="1485971" cy="15578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1B2A6D"/>
                </a:clrFrom>
                <a:clrTo>
                  <a:srgbClr val="1B2A6D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1675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 flipV="1">
              <a:off x="-260636" y="260636"/>
              <a:ext cx="1557504" cy="1036233"/>
            </a:xfrm>
            <a:prstGeom prst="rect">
              <a:avLst/>
            </a:prstGeom>
            <a:noFill/>
            <a:effectLst/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5" cstate="print">
              <a:clrChange>
                <a:clrFrom>
                  <a:srgbClr val="1B2A6D"/>
                </a:clrFrom>
                <a:clrTo>
                  <a:srgbClr val="1B2A6D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83929" l="16750" r="612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80" r="37690" b="10264"/>
            <a:stretch/>
          </p:blipFill>
          <p:spPr>
            <a:xfrm rot="5400000" flipH="1" flipV="1">
              <a:off x="735784" y="446191"/>
              <a:ext cx="432454" cy="615759"/>
            </a:xfrm>
            <a:prstGeom prst="rect">
              <a:avLst/>
            </a:prstGeom>
            <a:noFill/>
            <a:effectLst/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6" cstate="print">
              <a:clrChange>
                <a:clrFrom>
                  <a:srgbClr val="1B2A6D"/>
                </a:clrFrom>
                <a:clrTo>
                  <a:srgbClr val="1B2A6D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83929" l="16750" r="61250"/>
                      </a14:imgEffect>
                      <a14:imgEffect>
                        <a14:colorTemperature colorTemp="11125"/>
                      </a14:imgEffect>
                      <a14:imgEffect>
                        <a14:saturation sat="1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70" r="39908" b="11425"/>
            <a:stretch/>
          </p:blipFill>
          <p:spPr>
            <a:xfrm rot="16200000" flipH="1" flipV="1">
              <a:off x="820619" y="-176801"/>
              <a:ext cx="488863" cy="841838"/>
            </a:xfrm>
            <a:prstGeom prst="rect">
              <a:avLst/>
            </a:prstGeom>
            <a:noFill/>
            <a:effectLst/>
          </p:spPr>
        </p:pic>
      </p:grp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8199" y="1046270"/>
            <a:ext cx="10615367" cy="5604714"/>
          </a:xfrm>
        </p:spPr>
        <p:txBody>
          <a:bodyPr>
            <a:normAutofit/>
          </a:bodyPr>
          <a:lstStyle/>
          <a:p>
            <a:pPr>
              <a:tabLst>
                <a:tab pos="265113" algn="l"/>
              </a:tabLst>
            </a:pPr>
            <a:r>
              <a:rPr lang="en-US" sz="2200" dirty="0">
                <a:solidFill>
                  <a:schemeClr val="accent5">
                    <a:lumMod val="75000"/>
                  </a:schemeClr>
                </a:solidFill>
                <a:latin typeface="Book Antiqua" panose="02040602050305030304" pitchFamily="18" charset="0"/>
              </a:rPr>
              <a:t>Evaluation :Forward Algorithm </a:t>
            </a:r>
          </a:p>
          <a:p>
            <a:pPr marL="263525" indent="-263525">
              <a:buNone/>
              <a:tabLst>
                <a:tab pos="263525" algn="l"/>
              </a:tabLst>
            </a:pPr>
            <a:r>
              <a:rPr lang="en-US" sz="2200" b="0" dirty="0"/>
              <a:t>	</a:t>
            </a:r>
            <a:endParaRPr lang="en-US" sz="2200" dirty="0">
              <a:latin typeface="Book Antiqua" panose="0204060205030503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5252" y="1579432"/>
            <a:ext cx="758190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599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606" y="-312"/>
            <a:ext cx="10015193" cy="999554"/>
          </a:xfrm>
        </p:spPr>
        <p:txBody>
          <a:bodyPr/>
          <a:lstStyle/>
          <a:p>
            <a:r>
              <a:rPr lang="en-US" dirty="0">
                <a:latin typeface="Book Antiqua" panose="02040602050305030304" pitchFamily="18" charset="0"/>
              </a:rPr>
              <a:t>Machine Learning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808"/>
          <a:stretch/>
        </p:blipFill>
        <p:spPr>
          <a:xfrm>
            <a:off x="1613052" y="1684501"/>
            <a:ext cx="9466299" cy="3798233"/>
          </a:xfrm>
        </p:spPr>
      </p:pic>
      <p:sp>
        <p:nvSpPr>
          <p:cNvPr id="4" name="Rectangle 3"/>
          <p:cNvSpPr/>
          <p:nvPr/>
        </p:nvSpPr>
        <p:spPr>
          <a:xfrm>
            <a:off x="0" y="-1"/>
            <a:ext cx="150920" cy="5619565"/>
          </a:xfrm>
          <a:prstGeom prst="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 Antiqua" panose="020406020503050303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-313"/>
            <a:ext cx="1417668" cy="1486214"/>
            <a:chOff x="-1" y="-314"/>
            <a:chExt cx="1485971" cy="15578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1B2A6D"/>
                </a:clrFrom>
                <a:clrTo>
                  <a:srgbClr val="1B2A6D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1675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 flipV="1">
              <a:off x="-260636" y="260636"/>
              <a:ext cx="1557504" cy="1036233"/>
            </a:xfrm>
            <a:prstGeom prst="rect">
              <a:avLst/>
            </a:prstGeom>
            <a:noFill/>
            <a:effectLst/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6" cstate="print">
              <a:clrChange>
                <a:clrFrom>
                  <a:srgbClr val="1B2A6D"/>
                </a:clrFrom>
                <a:clrTo>
                  <a:srgbClr val="1B2A6D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83929" l="16750" r="612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80" r="37690" b="10264"/>
            <a:stretch/>
          </p:blipFill>
          <p:spPr>
            <a:xfrm rot="5400000" flipH="1" flipV="1">
              <a:off x="735784" y="446191"/>
              <a:ext cx="432454" cy="615759"/>
            </a:xfrm>
            <a:prstGeom prst="rect">
              <a:avLst/>
            </a:prstGeom>
            <a:noFill/>
            <a:effectLst/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7" cstate="print">
              <a:clrChange>
                <a:clrFrom>
                  <a:srgbClr val="1B2A6D"/>
                </a:clrFrom>
                <a:clrTo>
                  <a:srgbClr val="1B2A6D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83929" l="16750" r="61250"/>
                      </a14:imgEffect>
                      <a14:imgEffect>
                        <a14:colorTemperature colorTemp="11125"/>
                      </a14:imgEffect>
                      <a14:imgEffect>
                        <a14:saturation sat="1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70" r="39908" b="11425"/>
            <a:stretch/>
          </p:blipFill>
          <p:spPr>
            <a:xfrm rot="16200000" flipH="1" flipV="1">
              <a:off x="820619" y="-176801"/>
              <a:ext cx="488863" cy="841838"/>
            </a:xfrm>
            <a:prstGeom prst="rect">
              <a:avLst/>
            </a:prstGeom>
            <a:noFill/>
            <a:effectLst/>
          </p:spPr>
        </p:pic>
      </p:grpSp>
    </p:spTree>
    <p:extLst>
      <p:ext uri="{BB962C8B-B14F-4D97-AF65-F5344CB8AC3E}">
        <p14:creationId xmlns:p14="http://schemas.microsoft.com/office/powerpoint/2010/main" val="3310228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13312" b="8410"/>
          <a:stretch/>
        </p:blipFill>
        <p:spPr>
          <a:xfrm>
            <a:off x="1675882" y="1375931"/>
            <a:ext cx="9174480" cy="53956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606" y="-312"/>
            <a:ext cx="10015193" cy="999554"/>
          </a:xfrm>
        </p:spPr>
        <p:txBody>
          <a:bodyPr/>
          <a:lstStyle/>
          <a:p>
            <a:r>
              <a:rPr lang="en-US" dirty="0">
                <a:latin typeface="Book Antiqua" panose="02040602050305030304" pitchFamily="18" charset="0"/>
              </a:rPr>
              <a:t>Hidden Markov Model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1"/>
            <a:ext cx="150920" cy="5619565"/>
          </a:xfrm>
          <a:prstGeom prst="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 Antiqua" panose="020406020503050303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-313"/>
            <a:ext cx="1417668" cy="1486214"/>
            <a:chOff x="-1" y="-314"/>
            <a:chExt cx="1485971" cy="15578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1B2A6D"/>
                </a:clrFrom>
                <a:clrTo>
                  <a:srgbClr val="1B2A6D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1675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 flipV="1">
              <a:off x="-260636" y="260636"/>
              <a:ext cx="1557504" cy="1036233"/>
            </a:xfrm>
            <a:prstGeom prst="rect">
              <a:avLst/>
            </a:prstGeom>
            <a:noFill/>
            <a:effectLst/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6" cstate="print">
              <a:clrChange>
                <a:clrFrom>
                  <a:srgbClr val="1B2A6D"/>
                </a:clrFrom>
                <a:clrTo>
                  <a:srgbClr val="1B2A6D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83929" l="16750" r="612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80" r="37690" b="10264"/>
            <a:stretch/>
          </p:blipFill>
          <p:spPr>
            <a:xfrm rot="5400000" flipH="1" flipV="1">
              <a:off x="735784" y="446191"/>
              <a:ext cx="432454" cy="615759"/>
            </a:xfrm>
            <a:prstGeom prst="rect">
              <a:avLst/>
            </a:prstGeom>
            <a:noFill/>
            <a:effectLst/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7" cstate="print">
              <a:clrChange>
                <a:clrFrom>
                  <a:srgbClr val="1B2A6D"/>
                </a:clrFrom>
                <a:clrTo>
                  <a:srgbClr val="1B2A6D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83929" l="16750" r="61250"/>
                      </a14:imgEffect>
                      <a14:imgEffect>
                        <a14:colorTemperature colorTemp="11125"/>
                      </a14:imgEffect>
                      <a14:imgEffect>
                        <a14:saturation sat="1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70" r="39908" b="11425"/>
            <a:stretch/>
          </p:blipFill>
          <p:spPr>
            <a:xfrm rot="16200000" flipH="1" flipV="1">
              <a:off x="820619" y="-176801"/>
              <a:ext cx="488863" cy="841838"/>
            </a:xfrm>
            <a:prstGeom prst="rect">
              <a:avLst/>
            </a:prstGeom>
            <a:noFill/>
            <a:effectLst/>
          </p:spPr>
        </p:pic>
      </p:grp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8199" y="1046270"/>
            <a:ext cx="10615367" cy="5604714"/>
          </a:xfrm>
        </p:spPr>
        <p:txBody>
          <a:bodyPr>
            <a:normAutofit/>
          </a:bodyPr>
          <a:lstStyle/>
          <a:p>
            <a:pPr>
              <a:tabLst>
                <a:tab pos="265113" algn="l"/>
              </a:tabLst>
            </a:pPr>
            <a:r>
              <a:rPr lang="en-US" sz="2200" dirty="0">
                <a:solidFill>
                  <a:schemeClr val="accent5">
                    <a:lumMod val="75000"/>
                  </a:schemeClr>
                </a:solidFill>
                <a:latin typeface="Book Antiqua" panose="02040602050305030304" pitchFamily="18" charset="0"/>
              </a:rPr>
              <a:t>Evaluation :Forward Algorithm </a:t>
            </a:r>
          </a:p>
          <a:p>
            <a:pPr marL="263525" indent="-263525">
              <a:buNone/>
              <a:tabLst>
                <a:tab pos="263525" algn="l"/>
              </a:tabLst>
            </a:pPr>
            <a:r>
              <a:rPr lang="en-US" sz="2200" b="0" dirty="0"/>
              <a:t>	</a:t>
            </a:r>
            <a:endParaRPr lang="en-US" sz="2200" dirty="0">
              <a:latin typeface="Book Antiqua" panose="02040602050305030304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988603" y="3052689"/>
            <a:ext cx="1599852" cy="28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14524" y="2771335"/>
            <a:ext cx="66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3579228" y="999242"/>
            <a:ext cx="50237" cy="140633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69755" y="629910"/>
            <a:ext cx="2260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 = Observable Matrix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2602437" y="1056087"/>
            <a:ext cx="164227" cy="179247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800431" y="657103"/>
            <a:ext cx="110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Transition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2684550" y="6513342"/>
            <a:ext cx="466553" cy="6485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424852" y="6328680"/>
            <a:ext cx="1312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Termination</a:t>
            </a:r>
          </a:p>
        </p:txBody>
      </p:sp>
      <p:sp>
        <p:nvSpPr>
          <p:cNvPr id="31" name="Oval 30"/>
          <p:cNvSpPr/>
          <p:nvPr/>
        </p:nvSpPr>
        <p:spPr>
          <a:xfrm>
            <a:off x="4018643" y="2347615"/>
            <a:ext cx="1650186" cy="3576053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5456867" y="1319086"/>
            <a:ext cx="613497" cy="126503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689156" y="983085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Inisialisasi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5929568" y="2285723"/>
            <a:ext cx="4539781" cy="3576053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8774337" y="1198308"/>
            <a:ext cx="645434" cy="112281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868064" y="886014"/>
            <a:ext cx="862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Rekursi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470651" y="1678876"/>
            <a:ext cx="5826900" cy="702544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9968110" y="1198308"/>
            <a:ext cx="501239" cy="66745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070677" y="586484"/>
            <a:ext cx="1909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Observation </a:t>
            </a:r>
            <a:r>
              <a:rPr lang="en-US" dirty="0" err="1"/>
              <a:t>Kasus</a:t>
            </a:r>
            <a:endParaRPr lang="en-US" dirty="0"/>
          </a:p>
          <a:p>
            <a:r>
              <a:rPr lang="en-US" dirty="0" err="1"/>
              <a:t>Atau</a:t>
            </a:r>
            <a:r>
              <a:rPr lang="en-US" dirty="0"/>
              <a:t> sequence</a:t>
            </a:r>
          </a:p>
        </p:txBody>
      </p:sp>
      <p:sp>
        <p:nvSpPr>
          <p:cNvPr id="44" name="Oval 43"/>
          <p:cNvSpPr/>
          <p:nvPr/>
        </p:nvSpPr>
        <p:spPr>
          <a:xfrm flipV="1">
            <a:off x="6058007" y="2603960"/>
            <a:ext cx="448505" cy="400124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>
            <a:stCxn id="44" idx="5"/>
          </p:cNvCxnSpPr>
          <p:nvPr/>
        </p:nvCxnSpPr>
        <p:spPr>
          <a:xfrm flipV="1">
            <a:off x="6440830" y="1982639"/>
            <a:ext cx="4426939" cy="67991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0821585" y="1722956"/>
            <a:ext cx="138076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Probability </a:t>
            </a:r>
          </a:p>
          <a:p>
            <a:r>
              <a:rPr lang="en-US" dirty="0"/>
              <a:t>Observation </a:t>
            </a:r>
          </a:p>
          <a:p>
            <a:r>
              <a:rPr lang="en-US" dirty="0"/>
              <a:t>from </a:t>
            </a:r>
          </a:p>
          <a:p>
            <a:r>
              <a:rPr lang="en-US" dirty="0"/>
              <a:t>Observation</a:t>
            </a:r>
          </a:p>
          <a:p>
            <a:r>
              <a:rPr lang="en-US" dirty="0"/>
              <a:t>Sequence</a:t>
            </a:r>
          </a:p>
          <a:p>
            <a:endParaRPr lang="en-US" dirty="0"/>
          </a:p>
          <a:p>
            <a:r>
              <a:rPr lang="en-US" dirty="0"/>
              <a:t>Red di state</a:t>
            </a:r>
          </a:p>
          <a:p>
            <a:r>
              <a:rPr lang="en-US" dirty="0"/>
              <a:t> </a:t>
            </a:r>
            <a:r>
              <a:rPr lang="en-US" dirty="0" err="1"/>
              <a:t>pertama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2529441" y="2553862"/>
            <a:ext cx="590850" cy="3065702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1072679" y="4811101"/>
            <a:ext cx="1439355" cy="51590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03519" y="5322799"/>
            <a:ext cx="862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</a:t>
            </a:r>
          </a:p>
          <a:p>
            <a:r>
              <a:rPr lang="en-US" dirty="0"/>
              <a:t>State</a:t>
            </a:r>
          </a:p>
        </p:txBody>
      </p:sp>
      <p:sp>
        <p:nvSpPr>
          <p:cNvPr id="55" name="Oval 54"/>
          <p:cNvSpPr/>
          <p:nvPr/>
        </p:nvSpPr>
        <p:spPr>
          <a:xfrm flipV="1">
            <a:off x="6140086" y="3215102"/>
            <a:ext cx="448505" cy="400124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551862" y="3504695"/>
            <a:ext cx="4128005" cy="178623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0348316" y="5334612"/>
            <a:ext cx="1902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 di state </a:t>
            </a:r>
            <a:r>
              <a:rPr lang="en-US" dirty="0" err="1"/>
              <a:t>kedua</a:t>
            </a:r>
            <a:endParaRPr lang="en-US" dirty="0"/>
          </a:p>
        </p:txBody>
      </p:sp>
      <p:sp>
        <p:nvSpPr>
          <p:cNvPr id="61" name="Oval 60"/>
          <p:cNvSpPr/>
          <p:nvPr/>
        </p:nvSpPr>
        <p:spPr>
          <a:xfrm flipV="1">
            <a:off x="7604504" y="4397812"/>
            <a:ext cx="448505" cy="400124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>
            <a:stCxn id="61" idx="7"/>
          </p:cNvCxnSpPr>
          <p:nvPr/>
        </p:nvCxnSpPr>
        <p:spPr>
          <a:xfrm>
            <a:off x="7987327" y="4739339"/>
            <a:ext cx="2648735" cy="160010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0097451" y="6298269"/>
            <a:ext cx="1961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 DI state </a:t>
            </a:r>
            <a:r>
              <a:rPr lang="en-US" dirty="0" err="1"/>
              <a:t>ke</a:t>
            </a:r>
            <a:r>
              <a:rPr lang="en-US"/>
              <a:t>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487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606" y="-312"/>
            <a:ext cx="10015193" cy="999554"/>
          </a:xfrm>
        </p:spPr>
        <p:txBody>
          <a:bodyPr/>
          <a:lstStyle/>
          <a:p>
            <a:r>
              <a:rPr lang="en-US" dirty="0">
                <a:latin typeface="Book Antiqua" panose="02040602050305030304" pitchFamily="18" charset="0"/>
              </a:rPr>
              <a:t>Hidden Markov Model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1"/>
            <a:ext cx="150920" cy="5619565"/>
          </a:xfrm>
          <a:prstGeom prst="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 Antiqua" panose="020406020503050303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-313"/>
            <a:ext cx="1417668" cy="1486214"/>
            <a:chOff x="-1" y="-314"/>
            <a:chExt cx="1485971" cy="15578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1B2A6D"/>
                </a:clrFrom>
                <a:clrTo>
                  <a:srgbClr val="1B2A6D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1675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 flipV="1">
              <a:off x="-260636" y="260636"/>
              <a:ext cx="1557504" cy="1036233"/>
            </a:xfrm>
            <a:prstGeom prst="rect">
              <a:avLst/>
            </a:prstGeom>
            <a:noFill/>
            <a:effectLst/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5" cstate="print">
              <a:clrChange>
                <a:clrFrom>
                  <a:srgbClr val="1B2A6D"/>
                </a:clrFrom>
                <a:clrTo>
                  <a:srgbClr val="1B2A6D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83929" l="16750" r="612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80" r="37690" b="10264"/>
            <a:stretch/>
          </p:blipFill>
          <p:spPr>
            <a:xfrm rot="5400000" flipH="1" flipV="1">
              <a:off x="735784" y="446191"/>
              <a:ext cx="432454" cy="615759"/>
            </a:xfrm>
            <a:prstGeom prst="rect">
              <a:avLst/>
            </a:prstGeom>
            <a:noFill/>
            <a:effectLst/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6" cstate="print">
              <a:clrChange>
                <a:clrFrom>
                  <a:srgbClr val="1B2A6D"/>
                </a:clrFrom>
                <a:clrTo>
                  <a:srgbClr val="1B2A6D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83929" l="16750" r="61250"/>
                      </a14:imgEffect>
                      <a14:imgEffect>
                        <a14:colorTemperature colorTemp="11125"/>
                      </a14:imgEffect>
                      <a14:imgEffect>
                        <a14:saturation sat="1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70" r="39908" b="11425"/>
            <a:stretch/>
          </p:blipFill>
          <p:spPr>
            <a:xfrm rot="16200000" flipH="1" flipV="1">
              <a:off x="820619" y="-176801"/>
              <a:ext cx="488863" cy="841838"/>
            </a:xfrm>
            <a:prstGeom prst="rect">
              <a:avLst/>
            </a:prstGeom>
            <a:noFill/>
            <a:effectLst/>
          </p:spPr>
        </p:pic>
      </p:grp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8199" y="1046270"/>
            <a:ext cx="10615367" cy="5604714"/>
          </a:xfrm>
        </p:spPr>
        <p:txBody>
          <a:bodyPr>
            <a:normAutofit/>
          </a:bodyPr>
          <a:lstStyle/>
          <a:p>
            <a:pPr>
              <a:tabLst>
                <a:tab pos="265113" algn="l"/>
              </a:tabLst>
            </a:pPr>
            <a:r>
              <a:rPr lang="en-US" sz="2200" dirty="0">
                <a:solidFill>
                  <a:schemeClr val="accent5">
                    <a:lumMod val="75000"/>
                  </a:schemeClr>
                </a:solidFill>
                <a:latin typeface="Book Antiqua" panose="02040602050305030304" pitchFamily="18" charset="0"/>
              </a:rPr>
              <a:t>Evaluation : Backward Algorithm </a:t>
            </a:r>
          </a:p>
          <a:p>
            <a:pPr marL="263525" indent="-263525">
              <a:buNone/>
              <a:tabLst>
                <a:tab pos="263525" algn="l"/>
              </a:tabLst>
            </a:pPr>
            <a:r>
              <a:rPr lang="en-US" sz="2200" b="0" dirty="0"/>
              <a:t>	</a:t>
            </a:r>
            <a:endParaRPr lang="en-US" sz="2200" dirty="0">
              <a:latin typeface="Book Antiqua" panose="0204060205030503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45357" y="1485901"/>
            <a:ext cx="840105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3871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606" y="-312"/>
            <a:ext cx="10015193" cy="999554"/>
          </a:xfrm>
        </p:spPr>
        <p:txBody>
          <a:bodyPr/>
          <a:lstStyle/>
          <a:p>
            <a:r>
              <a:rPr lang="en-US" dirty="0">
                <a:latin typeface="Book Antiqua" panose="02040602050305030304" pitchFamily="18" charset="0"/>
              </a:rPr>
              <a:t>Hidden Markov Model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1"/>
            <a:ext cx="150920" cy="5619565"/>
          </a:xfrm>
          <a:prstGeom prst="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 Antiqua" panose="020406020503050303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-313"/>
            <a:ext cx="1417668" cy="1486214"/>
            <a:chOff x="-1" y="-314"/>
            <a:chExt cx="1485971" cy="15578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1B2A6D"/>
                </a:clrFrom>
                <a:clrTo>
                  <a:srgbClr val="1B2A6D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1675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 flipV="1">
              <a:off x="-260636" y="260636"/>
              <a:ext cx="1557504" cy="1036233"/>
            </a:xfrm>
            <a:prstGeom prst="rect">
              <a:avLst/>
            </a:prstGeom>
            <a:noFill/>
            <a:effectLst/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5" cstate="print">
              <a:clrChange>
                <a:clrFrom>
                  <a:srgbClr val="1B2A6D"/>
                </a:clrFrom>
                <a:clrTo>
                  <a:srgbClr val="1B2A6D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83929" l="16750" r="612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80" r="37690" b="10264"/>
            <a:stretch/>
          </p:blipFill>
          <p:spPr>
            <a:xfrm rot="5400000" flipH="1" flipV="1">
              <a:off x="735784" y="446191"/>
              <a:ext cx="432454" cy="615759"/>
            </a:xfrm>
            <a:prstGeom prst="rect">
              <a:avLst/>
            </a:prstGeom>
            <a:noFill/>
            <a:effectLst/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6" cstate="print">
              <a:clrChange>
                <a:clrFrom>
                  <a:srgbClr val="1B2A6D"/>
                </a:clrFrom>
                <a:clrTo>
                  <a:srgbClr val="1B2A6D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83929" l="16750" r="61250"/>
                      </a14:imgEffect>
                      <a14:imgEffect>
                        <a14:colorTemperature colorTemp="11125"/>
                      </a14:imgEffect>
                      <a14:imgEffect>
                        <a14:saturation sat="1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70" r="39908" b="11425"/>
            <a:stretch/>
          </p:blipFill>
          <p:spPr>
            <a:xfrm rot="16200000" flipH="1" flipV="1">
              <a:off x="820619" y="-176801"/>
              <a:ext cx="488863" cy="841838"/>
            </a:xfrm>
            <a:prstGeom prst="rect">
              <a:avLst/>
            </a:prstGeom>
            <a:noFill/>
            <a:effectLst/>
          </p:spPr>
        </p:pic>
      </p:grp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8199" y="1046270"/>
            <a:ext cx="10615367" cy="5604714"/>
          </a:xfrm>
        </p:spPr>
        <p:txBody>
          <a:bodyPr>
            <a:normAutofit/>
          </a:bodyPr>
          <a:lstStyle/>
          <a:p>
            <a:pPr>
              <a:tabLst>
                <a:tab pos="265113" algn="l"/>
              </a:tabLst>
            </a:pPr>
            <a:r>
              <a:rPr lang="en-US" sz="2200" dirty="0">
                <a:solidFill>
                  <a:schemeClr val="accent5">
                    <a:lumMod val="75000"/>
                  </a:schemeClr>
                </a:solidFill>
                <a:latin typeface="Book Antiqua" panose="02040602050305030304" pitchFamily="18" charset="0"/>
              </a:rPr>
              <a:t>Evaluation : Backward Algorithm </a:t>
            </a:r>
          </a:p>
          <a:p>
            <a:pPr marL="263525" indent="-263525">
              <a:buNone/>
              <a:tabLst>
                <a:tab pos="263525" algn="l"/>
              </a:tabLst>
            </a:pPr>
            <a:r>
              <a:rPr lang="en-US" sz="2200" b="0" dirty="0"/>
              <a:t>	</a:t>
            </a:r>
            <a:endParaRPr lang="en-US" sz="2200" dirty="0">
              <a:latin typeface="Book Antiqua" panose="0204060205030503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8227" y="1485901"/>
            <a:ext cx="7909213" cy="441073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26582" y="5980994"/>
            <a:ext cx="403860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2374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606" y="-312"/>
            <a:ext cx="10015193" cy="999554"/>
          </a:xfrm>
        </p:spPr>
        <p:txBody>
          <a:bodyPr/>
          <a:lstStyle/>
          <a:p>
            <a:r>
              <a:rPr lang="en-US" dirty="0">
                <a:latin typeface="Book Antiqua" panose="02040602050305030304" pitchFamily="18" charset="0"/>
              </a:rPr>
              <a:t>Hidden Markov Model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1"/>
            <a:ext cx="150920" cy="5619565"/>
          </a:xfrm>
          <a:prstGeom prst="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 Antiqua" panose="020406020503050303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-313"/>
            <a:ext cx="1417668" cy="1486214"/>
            <a:chOff x="-1" y="-314"/>
            <a:chExt cx="1485971" cy="15578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1B2A6D"/>
                </a:clrFrom>
                <a:clrTo>
                  <a:srgbClr val="1B2A6D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1675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 flipV="1">
              <a:off x="-260636" y="260636"/>
              <a:ext cx="1557504" cy="1036233"/>
            </a:xfrm>
            <a:prstGeom prst="rect">
              <a:avLst/>
            </a:prstGeom>
            <a:noFill/>
            <a:effectLst/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5" cstate="print">
              <a:clrChange>
                <a:clrFrom>
                  <a:srgbClr val="1B2A6D"/>
                </a:clrFrom>
                <a:clrTo>
                  <a:srgbClr val="1B2A6D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83929" l="16750" r="612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80" r="37690" b="10264"/>
            <a:stretch/>
          </p:blipFill>
          <p:spPr>
            <a:xfrm rot="5400000" flipH="1" flipV="1">
              <a:off x="735784" y="446191"/>
              <a:ext cx="432454" cy="615759"/>
            </a:xfrm>
            <a:prstGeom prst="rect">
              <a:avLst/>
            </a:prstGeom>
            <a:noFill/>
            <a:effectLst/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6" cstate="print">
              <a:clrChange>
                <a:clrFrom>
                  <a:srgbClr val="1B2A6D"/>
                </a:clrFrom>
                <a:clrTo>
                  <a:srgbClr val="1B2A6D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83929" l="16750" r="61250"/>
                      </a14:imgEffect>
                      <a14:imgEffect>
                        <a14:colorTemperature colorTemp="11125"/>
                      </a14:imgEffect>
                      <a14:imgEffect>
                        <a14:saturation sat="1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70" r="39908" b="11425"/>
            <a:stretch/>
          </p:blipFill>
          <p:spPr>
            <a:xfrm rot="16200000" flipH="1" flipV="1">
              <a:off x="820619" y="-176801"/>
              <a:ext cx="488863" cy="841838"/>
            </a:xfrm>
            <a:prstGeom prst="rect">
              <a:avLst/>
            </a:prstGeom>
            <a:noFill/>
            <a:effectLst/>
          </p:spPr>
        </p:pic>
      </p:grp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8199" y="1046270"/>
            <a:ext cx="10615367" cy="5604714"/>
          </a:xfrm>
        </p:spPr>
        <p:txBody>
          <a:bodyPr>
            <a:normAutofit/>
          </a:bodyPr>
          <a:lstStyle/>
          <a:p>
            <a:pPr>
              <a:tabLst>
                <a:tab pos="265113" algn="l"/>
              </a:tabLst>
            </a:pPr>
            <a:r>
              <a:rPr lang="en-US" sz="2200" dirty="0">
                <a:solidFill>
                  <a:schemeClr val="accent5">
                    <a:lumMod val="75000"/>
                  </a:schemeClr>
                </a:solidFill>
                <a:latin typeface="Book Antiqua" panose="02040602050305030304" pitchFamily="18" charset="0"/>
              </a:rPr>
              <a:t>Decoding :Viterbi Algorithm </a:t>
            </a:r>
          </a:p>
          <a:p>
            <a:pPr marL="263525" indent="-263525">
              <a:buNone/>
              <a:tabLst>
                <a:tab pos="263525" algn="l"/>
              </a:tabLst>
            </a:pPr>
            <a:r>
              <a:rPr lang="en-US" sz="2200" b="0" dirty="0"/>
              <a:t>	</a:t>
            </a:r>
            <a:endParaRPr lang="en-US" sz="2200" dirty="0">
              <a:latin typeface="Book Antiqua" panose="0204060205030503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/>
          <a:srcRect t="14147"/>
          <a:stretch/>
        </p:blipFill>
        <p:spPr>
          <a:xfrm>
            <a:off x="2030288" y="1485901"/>
            <a:ext cx="8231188" cy="493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0690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606" y="-312"/>
            <a:ext cx="10015193" cy="999554"/>
          </a:xfrm>
        </p:spPr>
        <p:txBody>
          <a:bodyPr/>
          <a:lstStyle/>
          <a:p>
            <a:r>
              <a:rPr lang="en-US" dirty="0">
                <a:latin typeface="Book Antiqua" panose="02040602050305030304" pitchFamily="18" charset="0"/>
              </a:rPr>
              <a:t>Hidden Markov Model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1"/>
            <a:ext cx="150920" cy="5619565"/>
          </a:xfrm>
          <a:prstGeom prst="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 Antiqua" panose="020406020503050303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-313"/>
            <a:ext cx="1417668" cy="1486214"/>
            <a:chOff x="-1" y="-314"/>
            <a:chExt cx="1485971" cy="15578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1B2A6D"/>
                </a:clrFrom>
                <a:clrTo>
                  <a:srgbClr val="1B2A6D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1675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 flipV="1">
              <a:off x="-260636" y="260636"/>
              <a:ext cx="1557504" cy="1036233"/>
            </a:xfrm>
            <a:prstGeom prst="rect">
              <a:avLst/>
            </a:prstGeom>
            <a:noFill/>
            <a:effectLst/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5" cstate="print">
              <a:clrChange>
                <a:clrFrom>
                  <a:srgbClr val="1B2A6D"/>
                </a:clrFrom>
                <a:clrTo>
                  <a:srgbClr val="1B2A6D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83929" l="16750" r="612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80" r="37690" b="10264"/>
            <a:stretch/>
          </p:blipFill>
          <p:spPr>
            <a:xfrm rot="5400000" flipH="1" flipV="1">
              <a:off x="735784" y="446191"/>
              <a:ext cx="432454" cy="615759"/>
            </a:xfrm>
            <a:prstGeom prst="rect">
              <a:avLst/>
            </a:prstGeom>
            <a:noFill/>
            <a:effectLst/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6" cstate="print">
              <a:clrChange>
                <a:clrFrom>
                  <a:srgbClr val="1B2A6D"/>
                </a:clrFrom>
                <a:clrTo>
                  <a:srgbClr val="1B2A6D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83929" l="16750" r="61250"/>
                      </a14:imgEffect>
                      <a14:imgEffect>
                        <a14:colorTemperature colorTemp="11125"/>
                      </a14:imgEffect>
                      <a14:imgEffect>
                        <a14:saturation sat="1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70" r="39908" b="11425"/>
            <a:stretch/>
          </p:blipFill>
          <p:spPr>
            <a:xfrm rot="16200000" flipH="1" flipV="1">
              <a:off x="820619" y="-176801"/>
              <a:ext cx="488863" cy="841838"/>
            </a:xfrm>
            <a:prstGeom prst="rect">
              <a:avLst/>
            </a:prstGeom>
            <a:noFill/>
            <a:effectLst/>
          </p:spPr>
        </p:pic>
      </p:grp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8199" y="1046270"/>
            <a:ext cx="10615367" cy="5604714"/>
          </a:xfrm>
        </p:spPr>
        <p:txBody>
          <a:bodyPr>
            <a:normAutofit/>
          </a:bodyPr>
          <a:lstStyle/>
          <a:p>
            <a:pPr>
              <a:tabLst>
                <a:tab pos="265113" algn="l"/>
              </a:tabLst>
            </a:pPr>
            <a:r>
              <a:rPr lang="en-US" sz="2200" dirty="0">
                <a:solidFill>
                  <a:schemeClr val="accent5">
                    <a:lumMod val="75000"/>
                  </a:schemeClr>
                </a:solidFill>
                <a:latin typeface="Book Antiqua" panose="02040602050305030304" pitchFamily="18" charset="0"/>
              </a:rPr>
              <a:t>Decoding :Viterbi Algorithm </a:t>
            </a:r>
          </a:p>
          <a:p>
            <a:pPr marL="263525" indent="-263525">
              <a:buNone/>
              <a:tabLst>
                <a:tab pos="263525" algn="l"/>
              </a:tabLst>
            </a:pPr>
            <a:r>
              <a:rPr lang="en-US" sz="2200" b="0" dirty="0"/>
              <a:t>	</a:t>
            </a:r>
            <a:endParaRPr lang="en-US" sz="2200" dirty="0">
              <a:latin typeface="Book Antiqua" panose="02040602050305030304" pitchFamily="18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936166" y="1411841"/>
            <a:ext cx="8419431" cy="5297415"/>
            <a:chOff x="1936166" y="1411841"/>
            <a:chExt cx="8419431" cy="529741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36166" y="1411841"/>
              <a:ext cx="8419431" cy="5297415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7670800" y="5080000"/>
              <a:ext cx="248920" cy="2184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>
            <a:off x="6696222" y="4121834"/>
            <a:ext cx="731520" cy="7877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936166" y="2358292"/>
            <a:ext cx="1355674" cy="29401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1338606" y="5210046"/>
            <a:ext cx="1010699" cy="613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87177" y="6063175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</a:t>
            </a:r>
          </a:p>
        </p:txBody>
      </p:sp>
      <p:sp>
        <p:nvSpPr>
          <p:cNvPr id="18" name="Oval 17"/>
          <p:cNvSpPr/>
          <p:nvPr/>
        </p:nvSpPr>
        <p:spPr>
          <a:xfrm>
            <a:off x="3276369" y="2317064"/>
            <a:ext cx="557866" cy="33025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267675" y="5585775"/>
            <a:ext cx="274259" cy="47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701639" y="6071121"/>
            <a:ext cx="121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observable</a:t>
            </a:r>
          </a:p>
        </p:txBody>
      </p:sp>
    </p:spTree>
    <p:extLst>
      <p:ext uri="{BB962C8B-B14F-4D97-AF65-F5344CB8AC3E}">
        <p14:creationId xmlns:p14="http://schemas.microsoft.com/office/powerpoint/2010/main" val="36802810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606" y="-312"/>
            <a:ext cx="10015193" cy="999554"/>
          </a:xfrm>
        </p:spPr>
        <p:txBody>
          <a:bodyPr/>
          <a:lstStyle/>
          <a:p>
            <a:r>
              <a:rPr lang="en-US" dirty="0">
                <a:latin typeface="Book Antiqua" panose="02040602050305030304" pitchFamily="18" charset="0"/>
              </a:rPr>
              <a:t>Hidden Markov Model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1"/>
            <a:ext cx="150920" cy="5619565"/>
          </a:xfrm>
          <a:prstGeom prst="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 Antiqua" panose="020406020503050303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-313"/>
            <a:ext cx="1417668" cy="1486214"/>
            <a:chOff x="-1" y="-314"/>
            <a:chExt cx="1485971" cy="15578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1B2A6D"/>
                </a:clrFrom>
                <a:clrTo>
                  <a:srgbClr val="1B2A6D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1675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 flipV="1">
              <a:off x="-260636" y="260636"/>
              <a:ext cx="1557504" cy="1036233"/>
            </a:xfrm>
            <a:prstGeom prst="rect">
              <a:avLst/>
            </a:prstGeom>
            <a:noFill/>
            <a:effectLst/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5" cstate="print">
              <a:clrChange>
                <a:clrFrom>
                  <a:srgbClr val="1B2A6D"/>
                </a:clrFrom>
                <a:clrTo>
                  <a:srgbClr val="1B2A6D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83929" l="16750" r="612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80" r="37690" b="10264"/>
            <a:stretch/>
          </p:blipFill>
          <p:spPr>
            <a:xfrm rot="5400000" flipH="1" flipV="1">
              <a:off x="735784" y="446191"/>
              <a:ext cx="432454" cy="615759"/>
            </a:xfrm>
            <a:prstGeom prst="rect">
              <a:avLst/>
            </a:prstGeom>
            <a:noFill/>
            <a:effectLst/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6" cstate="print">
              <a:clrChange>
                <a:clrFrom>
                  <a:srgbClr val="1B2A6D"/>
                </a:clrFrom>
                <a:clrTo>
                  <a:srgbClr val="1B2A6D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83929" l="16750" r="61250"/>
                      </a14:imgEffect>
                      <a14:imgEffect>
                        <a14:colorTemperature colorTemp="11125"/>
                      </a14:imgEffect>
                      <a14:imgEffect>
                        <a14:saturation sat="1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70" r="39908" b="11425"/>
            <a:stretch/>
          </p:blipFill>
          <p:spPr>
            <a:xfrm rot="16200000" flipH="1" flipV="1">
              <a:off x="820619" y="-176801"/>
              <a:ext cx="488863" cy="841838"/>
            </a:xfrm>
            <a:prstGeom prst="rect">
              <a:avLst/>
            </a:prstGeom>
            <a:noFill/>
            <a:effectLst/>
          </p:spPr>
        </p:pic>
      </p:grp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8199" y="1046270"/>
            <a:ext cx="10615367" cy="5604714"/>
          </a:xfrm>
        </p:spPr>
        <p:txBody>
          <a:bodyPr>
            <a:normAutofit/>
          </a:bodyPr>
          <a:lstStyle/>
          <a:p>
            <a:pPr>
              <a:tabLst>
                <a:tab pos="265113" algn="l"/>
              </a:tabLst>
            </a:pPr>
            <a:r>
              <a:rPr lang="en-US" sz="2200" dirty="0">
                <a:solidFill>
                  <a:schemeClr val="accent5">
                    <a:lumMod val="75000"/>
                  </a:schemeClr>
                </a:solidFill>
                <a:latin typeface="Book Antiqua" panose="02040602050305030304" pitchFamily="18" charset="0"/>
              </a:rPr>
              <a:t>Parameter Estimation (Learning) : Baum-Welch Algorithm </a:t>
            </a:r>
          </a:p>
          <a:p>
            <a:pPr marL="263525" indent="-263525">
              <a:buNone/>
              <a:tabLst>
                <a:tab pos="263525" algn="l"/>
              </a:tabLst>
            </a:pPr>
            <a:r>
              <a:rPr lang="en-US" sz="2200" b="0" dirty="0"/>
              <a:t>	</a:t>
            </a:r>
            <a:endParaRPr lang="en-US" sz="2200" dirty="0">
              <a:latin typeface="Book Antiqua" panose="0204060205030503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1402" y="1346383"/>
            <a:ext cx="8188960" cy="542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9112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606" y="-312"/>
            <a:ext cx="10015193" cy="999554"/>
          </a:xfrm>
        </p:spPr>
        <p:txBody>
          <a:bodyPr/>
          <a:lstStyle/>
          <a:p>
            <a:r>
              <a:rPr lang="en-US" dirty="0">
                <a:latin typeface="Book Antiqua" panose="02040602050305030304" pitchFamily="18" charset="0"/>
              </a:rPr>
              <a:t>Hidden Markov Model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1"/>
            <a:ext cx="150920" cy="5619565"/>
          </a:xfrm>
          <a:prstGeom prst="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 Antiqua" panose="020406020503050303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-313"/>
            <a:ext cx="1417668" cy="1486214"/>
            <a:chOff x="-1" y="-314"/>
            <a:chExt cx="1485971" cy="15578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1B2A6D"/>
                </a:clrFrom>
                <a:clrTo>
                  <a:srgbClr val="1B2A6D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1675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 flipV="1">
              <a:off x="-260636" y="260636"/>
              <a:ext cx="1557504" cy="1036233"/>
            </a:xfrm>
            <a:prstGeom prst="rect">
              <a:avLst/>
            </a:prstGeom>
            <a:noFill/>
            <a:effectLst/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5" cstate="print">
              <a:clrChange>
                <a:clrFrom>
                  <a:srgbClr val="1B2A6D"/>
                </a:clrFrom>
                <a:clrTo>
                  <a:srgbClr val="1B2A6D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83929" l="16750" r="612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80" r="37690" b="10264"/>
            <a:stretch/>
          </p:blipFill>
          <p:spPr>
            <a:xfrm rot="5400000" flipH="1" flipV="1">
              <a:off x="735784" y="446191"/>
              <a:ext cx="432454" cy="615759"/>
            </a:xfrm>
            <a:prstGeom prst="rect">
              <a:avLst/>
            </a:prstGeom>
            <a:noFill/>
            <a:effectLst/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6" cstate="print">
              <a:clrChange>
                <a:clrFrom>
                  <a:srgbClr val="1B2A6D"/>
                </a:clrFrom>
                <a:clrTo>
                  <a:srgbClr val="1B2A6D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83929" l="16750" r="61250"/>
                      </a14:imgEffect>
                      <a14:imgEffect>
                        <a14:colorTemperature colorTemp="11125"/>
                      </a14:imgEffect>
                      <a14:imgEffect>
                        <a14:saturation sat="1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70" r="39908" b="11425"/>
            <a:stretch/>
          </p:blipFill>
          <p:spPr>
            <a:xfrm rot="16200000" flipH="1" flipV="1">
              <a:off x="820619" y="-176801"/>
              <a:ext cx="488863" cy="841838"/>
            </a:xfrm>
            <a:prstGeom prst="rect">
              <a:avLst/>
            </a:prstGeom>
            <a:noFill/>
            <a:effectLst/>
          </p:spPr>
        </p:pic>
      </p:grp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8199" y="1046270"/>
            <a:ext cx="10615367" cy="5604714"/>
          </a:xfrm>
        </p:spPr>
        <p:txBody>
          <a:bodyPr>
            <a:normAutofit/>
          </a:bodyPr>
          <a:lstStyle/>
          <a:p>
            <a:pPr>
              <a:tabLst>
                <a:tab pos="265113" algn="l"/>
              </a:tabLst>
            </a:pPr>
            <a:r>
              <a:rPr lang="en-US" sz="2200" dirty="0">
                <a:solidFill>
                  <a:schemeClr val="accent5">
                    <a:lumMod val="75000"/>
                  </a:schemeClr>
                </a:solidFill>
                <a:latin typeface="Book Antiqua" panose="02040602050305030304" pitchFamily="18" charset="0"/>
              </a:rPr>
              <a:t>Parameter Estimation (Learning) : Baum-Welch Algorithm </a:t>
            </a:r>
          </a:p>
          <a:p>
            <a:pPr marL="0" indent="0">
              <a:buNone/>
              <a:tabLst>
                <a:tab pos="265113" algn="l"/>
              </a:tabLst>
            </a:pPr>
            <a:endParaRPr lang="en-US" sz="2200" dirty="0">
              <a:solidFill>
                <a:schemeClr val="accent5">
                  <a:lumMod val="75000"/>
                </a:schemeClr>
              </a:solidFill>
              <a:latin typeface="Book Antiqua" panose="02040602050305030304" pitchFamily="18" charset="0"/>
            </a:endParaRPr>
          </a:p>
          <a:p>
            <a:pPr marL="263525" indent="-263525">
              <a:buNone/>
              <a:tabLst>
                <a:tab pos="263525" algn="l"/>
              </a:tabLst>
            </a:pPr>
            <a:r>
              <a:rPr lang="en-US" sz="2200" b="0" dirty="0"/>
              <a:t>	</a:t>
            </a:r>
            <a:endParaRPr lang="en-US" sz="2200" dirty="0">
              <a:latin typeface="Book Antiqua" panose="0204060205030503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6667" y="1432245"/>
            <a:ext cx="7799070" cy="521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0806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606" y="-312"/>
            <a:ext cx="10015193" cy="999554"/>
          </a:xfrm>
        </p:spPr>
        <p:txBody>
          <a:bodyPr/>
          <a:lstStyle/>
          <a:p>
            <a:r>
              <a:rPr lang="en-US" dirty="0">
                <a:latin typeface="Book Antiqua" panose="02040602050305030304" pitchFamily="18" charset="0"/>
              </a:rPr>
              <a:t>Hidden Markov Model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1"/>
            <a:ext cx="150920" cy="5619565"/>
          </a:xfrm>
          <a:prstGeom prst="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 Antiqua" panose="020406020503050303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-313"/>
            <a:ext cx="1417668" cy="1486214"/>
            <a:chOff x="-1" y="-314"/>
            <a:chExt cx="1485971" cy="15578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1B2A6D"/>
                </a:clrFrom>
                <a:clrTo>
                  <a:srgbClr val="1B2A6D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1675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 flipV="1">
              <a:off x="-260636" y="260636"/>
              <a:ext cx="1557504" cy="1036233"/>
            </a:xfrm>
            <a:prstGeom prst="rect">
              <a:avLst/>
            </a:prstGeom>
            <a:noFill/>
            <a:effectLst/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5" cstate="print">
              <a:clrChange>
                <a:clrFrom>
                  <a:srgbClr val="1B2A6D"/>
                </a:clrFrom>
                <a:clrTo>
                  <a:srgbClr val="1B2A6D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83929" l="16750" r="612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80" r="37690" b="10264"/>
            <a:stretch/>
          </p:blipFill>
          <p:spPr>
            <a:xfrm rot="5400000" flipH="1" flipV="1">
              <a:off x="735784" y="446191"/>
              <a:ext cx="432454" cy="615759"/>
            </a:xfrm>
            <a:prstGeom prst="rect">
              <a:avLst/>
            </a:prstGeom>
            <a:noFill/>
            <a:effectLst/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6" cstate="print">
              <a:clrChange>
                <a:clrFrom>
                  <a:srgbClr val="1B2A6D"/>
                </a:clrFrom>
                <a:clrTo>
                  <a:srgbClr val="1B2A6D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83929" l="16750" r="61250"/>
                      </a14:imgEffect>
                      <a14:imgEffect>
                        <a14:colorTemperature colorTemp="11125"/>
                      </a14:imgEffect>
                      <a14:imgEffect>
                        <a14:saturation sat="1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70" r="39908" b="11425"/>
            <a:stretch/>
          </p:blipFill>
          <p:spPr>
            <a:xfrm rot="16200000" flipH="1" flipV="1">
              <a:off x="820619" y="-176801"/>
              <a:ext cx="488863" cy="841838"/>
            </a:xfrm>
            <a:prstGeom prst="rect">
              <a:avLst/>
            </a:prstGeom>
            <a:noFill/>
            <a:effectLst/>
          </p:spPr>
        </p:pic>
      </p:grp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8199" y="1046270"/>
            <a:ext cx="10615367" cy="5604714"/>
          </a:xfrm>
        </p:spPr>
        <p:txBody>
          <a:bodyPr>
            <a:normAutofit/>
          </a:bodyPr>
          <a:lstStyle/>
          <a:p>
            <a:pPr>
              <a:tabLst>
                <a:tab pos="265113" algn="l"/>
              </a:tabLst>
            </a:pPr>
            <a:r>
              <a:rPr lang="en-US" sz="2200" dirty="0">
                <a:solidFill>
                  <a:schemeClr val="accent5">
                    <a:lumMod val="75000"/>
                  </a:schemeClr>
                </a:solidFill>
                <a:latin typeface="Book Antiqua" panose="02040602050305030304" pitchFamily="18" charset="0"/>
              </a:rPr>
              <a:t>Parameter Estimation (Learning) : Baum-Welch Algorithm </a:t>
            </a:r>
          </a:p>
          <a:p>
            <a:pPr marL="263525" indent="-263525">
              <a:buNone/>
              <a:tabLst>
                <a:tab pos="263525" algn="l"/>
              </a:tabLst>
            </a:pPr>
            <a:r>
              <a:rPr lang="en-US" sz="2200" b="0" dirty="0"/>
              <a:t>	</a:t>
            </a:r>
            <a:endParaRPr lang="en-US" sz="2200" dirty="0">
              <a:latin typeface="Book Antiqua" panose="0204060205030503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90600" y="1462379"/>
            <a:ext cx="8310563" cy="518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9813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606" y="-312"/>
            <a:ext cx="10015193" cy="999554"/>
          </a:xfrm>
        </p:spPr>
        <p:txBody>
          <a:bodyPr/>
          <a:lstStyle/>
          <a:p>
            <a:r>
              <a:rPr lang="en-US" dirty="0">
                <a:latin typeface="Book Antiqua" panose="02040602050305030304" pitchFamily="18" charset="0"/>
              </a:rPr>
              <a:t>Hidden Markov Model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1"/>
            <a:ext cx="150920" cy="5619565"/>
          </a:xfrm>
          <a:prstGeom prst="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 Antiqua" panose="020406020503050303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-313"/>
            <a:ext cx="1417668" cy="1486214"/>
            <a:chOff x="-1" y="-314"/>
            <a:chExt cx="1485971" cy="15578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1B2A6D"/>
                </a:clrFrom>
                <a:clrTo>
                  <a:srgbClr val="1B2A6D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1675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 flipV="1">
              <a:off x="-260636" y="260636"/>
              <a:ext cx="1557504" cy="1036233"/>
            </a:xfrm>
            <a:prstGeom prst="rect">
              <a:avLst/>
            </a:prstGeom>
            <a:noFill/>
            <a:effectLst/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5" cstate="print">
              <a:clrChange>
                <a:clrFrom>
                  <a:srgbClr val="1B2A6D"/>
                </a:clrFrom>
                <a:clrTo>
                  <a:srgbClr val="1B2A6D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83929" l="16750" r="612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80" r="37690" b="10264"/>
            <a:stretch/>
          </p:blipFill>
          <p:spPr>
            <a:xfrm rot="5400000" flipH="1" flipV="1">
              <a:off x="735784" y="446191"/>
              <a:ext cx="432454" cy="615759"/>
            </a:xfrm>
            <a:prstGeom prst="rect">
              <a:avLst/>
            </a:prstGeom>
            <a:noFill/>
            <a:effectLst/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6" cstate="print">
              <a:clrChange>
                <a:clrFrom>
                  <a:srgbClr val="1B2A6D"/>
                </a:clrFrom>
                <a:clrTo>
                  <a:srgbClr val="1B2A6D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83929" l="16750" r="61250"/>
                      </a14:imgEffect>
                      <a14:imgEffect>
                        <a14:colorTemperature colorTemp="11125"/>
                      </a14:imgEffect>
                      <a14:imgEffect>
                        <a14:saturation sat="1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70" r="39908" b="11425"/>
            <a:stretch/>
          </p:blipFill>
          <p:spPr>
            <a:xfrm rot="16200000" flipH="1" flipV="1">
              <a:off x="820619" y="-176801"/>
              <a:ext cx="488863" cy="841838"/>
            </a:xfrm>
            <a:prstGeom prst="rect">
              <a:avLst/>
            </a:prstGeom>
            <a:noFill/>
            <a:effectLst/>
          </p:spPr>
        </p:pic>
      </p:grp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8199" y="1046270"/>
            <a:ext cx="10615367" cy="5604714"/>
          </a:xfrm>
        </p:spPr>
        <p:txBody>
          <a:bodyPr>
            <a:normAutofit/>
          </a:bodyPr>
          <a:lstStyle/>
          <a:p>
            <a:pPr>
              <a:tabLst>
                <a:tab pos="265113" algn="l"/>
              </a:tabLst>
            </a:pPr>
            <a:r>
              <a:rPr lang="en-US" sz="2200" dirty="0">
                <a:solidFill>
                  <a:schemeClr val="accent5">
                    <a:lumMod val="75000"/>
                  </a:schemeClr>
                </a:solidFill>
                <a:latin typeface="Book Antiqua" panose="02040602050305030304" pitchFamily="18" charset="0"/>
              </a:rPr>
              <a:t>Parameter Estimation (Learning) : Baum-Welch Algorithm </a:t>
            </a:r>
          </a:p>
          <a:p>
            <a:pPr marL="263525" indent="-263525">
              <a:buNone/>
              <a:tabLst>
                <a:tab pos="263525" algn="l"/>
              </a:tabLst>
            </a:pPr>
            <a:r>
              <a:rPr lang="en-US" sz="2200" b="0" dirty="0"/>
              <a:t>	</a:t>
            </a:r>
            <a:endParaRPr lang="en-US" sz="2200" dirty="0">
              <a:latin typeface="Book Antiqua" panose="0204060205030503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7"/>
          <a:srcRect t="9178"/>
          <a:stretch/>
        </p:blipFill>
        <p:spPr>
          <a:xfrm>
            <a:off x="2169477" y="1485901"/>
            <a:ext cx="7807643" cy="500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9074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606" y="-312"/>
            <a:ext cx="10015193" cy="999554"/>
          </a:xfrm>
        </p:spPr>
        <p:txBody>
          <a:bodyPr/>
          <a:lstStyle/>
          <a:p>
            <a:r>
              <a:rPr lang="en-US" dirty="0">
                <a:latin typeface="Book Antiqua" panose="02040602050305030304" pitchFamily="18" charset="0"/>
              </a:rPr>
              <a:t>Hidden Markov Model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1"/>
            <a:ext cx="150920" cy="5619565"/>
          </a:xfrm>
          <a:prstGeom prst="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 Antiqua" panose="020406020503050303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-313"/>
            <a:ext cx="1417668" cy="1486214"/>
            <a:chOff x="-1" y="-314"/>
            <a:chExt cx="1485971" cy="15578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1B2A6D"/>
                </a:clrFrom>
                <a:clrTo>
                  <a:srgbClr val="1B2A6D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1675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 flipV="1">
              <a:off x="-260636" y="260636"/>
              <a:ext cx="1557504" cy="1036233"/>
            </a:xfrm>
            <a:prstGeom prst="rect">
              <a:avLst/>
            </a:prstGeom>
            <a:noFill/>
            <a:effectLst/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5" cstate="print">
              <a:clrChange>
                <a:clrFrom>
                  <a:srgbClr val="1B2A6D"/>
                </a:clrFrom>
                <a:clrTo>
                  <a:srgbClr val="1B2A6D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83929" l="16750" r="612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80" r="37690" b="10264"/>
            <a:stretch/>
          </p:blipFill>
          <p:spPr>
            <a:xfrm rot="5400000" flipH="1" flipV="1">
              <a:off x="735784" y="446191"/>
              <a:ext cx="432454" cy="615759"/>
            </a:xfrm>
            <a:prstGeom prst="rect">
              <a:avLst/>
            </a:prstGeom>
            <a:noFill/>
            <a:effectLst/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6" cstate="print">
              <a:clrChange>
                <a:clrFrom>
                  <a:srgbClr val="1B2A6D"/>
                </a:clrFrom>
                <a:clrTo>
                  <a:srgbClr val="1B2A6D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83929" l="16750" r="61250"/>
                      </a14:imgEffect>
                      <a14:imgEffect>
                        <a14:colorTemperature colorTemp="11125"/>
                      </a14:imgEffect>
                      <a14:imgEffect>
                        <a14:saturation sat="1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70" r="39908" b="11425"/>
            <a:stretch/>
          </p:blipFill>
          <p:spPr>
            <a:xfrm rot="16200000" flipH="1" flipV="1">
              <a:off x="820619" y="-176801"/>
              <a:ext cx="488863" cy="841838"/>
            </a:xfrm>
            <a:prstGeom prst="rect">
              <a:avLst/>
            </a:prstGeom>
            <a:noFill/>
            <a:effectLst/>
          </p:spPr>
        </p:pic>
      </p:grp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8199" y="1046270"/>
            <a:ext cx="10615367" cy="5604714"/>
          </a:xfrm>
        </p:spPr>
        <p:txBody>
          <a:bodyPr>
            <a:normAutofit/>
          </a:bodyPr>
          <a:lstStyle/>
          <a:p>
            <a:pPr>
              <a:tabLst>
                <a:tab pos="265113" algn="l"/>
              </a:tabLst>
            </a:pPr>
            <a:r>
              <a:rPr lang="en-US" sz="2200" dirty="0">
                <a:solidFill>
                  <a:schemeClr val="accent5">
                    <a:lumMod val="75000"/>
                  </a:schemeClr>
                </a:solidFill>
                <a:latin typeface="Book Antiqua" panose="02040602050305030304" pitchFamily="18" charset="0"/>
              </a:rPr>
              <a:t>Parameter Estimation (Learning) : Baum-Welch Algorithm </a:t>
            </a:r>
          </a:p>
          <a:p>
            <a:pPr marL="263525" indent="-263525">
              <a:buNone/>
              <a:tabLst>
                <a:tab pos="263525" algn="l"/>
              </a:tabLst>
            </a:pPr>
            <a:r>
              <a:rPr lang="en-US" sz="2200" b="0" dirty="0"/>
              <a:t>	</a:t>
            </a:r>
            <a:endParaRPr lang="en-US" sz="2200" dirty="0">
              <a:latin typeface="Book Antiqua" panose="0204060205030503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88627" y="2115077"/>
            <a:ext cx="691515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07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606" y="-312"/>
            <a:ext cx="10015193" cy="999554"/>
          </a:xfrm>
        </p:spPr>
        <p:txBody>
          <a:bodyPr/>
          <a:lstStyle/>
          <a:p>
            <a:r>
              <a:rPr lang="en-US" dirty="0">
                <a:latin typeface="Book Antiqua" panose="02040602050305030304" pitchFamily="18" charset="0"/>
              </a:rPr>
              <a:t>Markov Chain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40643"/>
                <a:ext cx="10615367" cy="50363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dirty="0">
                    <a:latin typeface="Book Antiqua" panose="02040602050305030304" pitchFamily="18" charset="0"/>
                  </a:rPr>
                  <a:t>Sequential data comes one by one :</a:t>
                </a:r>
              </a:p>
              <a:p>
                <a:pPr marL="0" indent="0">
                  <a:buNone/>
                </a:pPr>
                <a:endParaRPr lang="en-US" sz="2200" dirty="0">
                  <a:latin typeface="Book Antiqua" panose="02040602050305030304" pitchFamily="18" charset="0"/>
                </a:endParaRPr>
              </a:p>
              <a:p>
                <a:pPr marL="0" indent="0">
                  <a:buNone/>
                  <a:tabLst>
                    <a:tab pos="622300" algn="l"/>
                    <a:tab pos="1258888" algn="l"/>
                    <a:tab pos="1974850" algn="l"/>
                    <a:tab pos="4041775" algn="l"/>
                  </a:tabLst>
                </a:pPr>
                <a:r>
                  <a:rPr lang="en-US" sz="2200" b="1" dirty="0">
                    <a:solidFill>
                      <a:srgbClr val="FF0000"/>
                    </a:solidFill>
                    <a:latin typeface="Book Antiqua" panose="02040602050305030304" pitchFamily="18" charset="0"/>
                  </a:rPr>
                  <a:t>1</a:t>
                </a:r>
                <a:r>
                  <a:rPr lang="en-US" sz="2200" dirty="0">
                    <a:latin typeface="Book Antiqua" panose="020406020503050303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 : </m:t>
                    </m:r>
                    <m:sSub>
                      <m:sSub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→1 </m:t>
                    </m:r>
                  </m:oMath>
                </a14:m>
                <a:r>
                  <a:rPr lang="en-US" sz="2200" dirty="0">
                    <a:latin typeface="Book Antiqua" panose="02040602050305030304" pitchFamily="18" charset="0"/>
                  </a:rPr>
                  <a:t> </a:t>
                </a:r>
              </a:p>
              <a:p>
                <a:pPr marL="0" indent="0">
                  <a:buNone/>
                  <a:tabLst>
                    <a:tab pos="622300" algn="l"/>
                    <a:tab pos="1258888" algn="l"/>
                    <a:tab pos="1974850" algn="l"/>
                    <a:tab pos="4041775" algn="l"/>
                  </a:tabLst>
                </a:pPr>
                <a:r>
                  <a:rPr lang="en-US" sz="2200" dirty="0">
                    <a:latin typeface="Book Antiqua" panose="02040602050305030304" pitchFamily="18" charset="0"/>
                  </a:rPr>
                  <a:t>1	</a:t>
                </a:r>
                <a:r>
                  <a:rPr lang="en-US" sz="2200" b="1" dirty="0">
                    <a:solidFill>
                      <a:srgbClr val="FF0000"/>
                    </a:solidFill>
                    <a:latin typeface="Book Antiqua" panose="02040602050305030304" pitchFamily="18" charset="0"/>
                  </a:rPr>
                  <a:t>1			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 : </m:t>
                    </m:r>
                    <m:sSub>
                      <m:sSub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→1 </m:t>
                    </m:r>
                  </m:oMath>
                </a14:m>
                <a:endParaRPr lang="en-US" sz="2200" b="1" dirty="0">
                  <a:solidFill>
                    <a:srgbClr val="FF0000"/>
                  </a:solidFill>
                  <a:latin typeface="Book Antiqua" panose="02040602050305030304" pitchFamily="18" charset="0"/>
                </a:endParaRPr>
              </a:p>
              <a:p>
                <a:pPr marL="0" indent="0">
                  <a:buNone/>
                  <a:tabLst>
                    <a:tab pos="622300" algn="l"/>
                    <a:tab pos="1258888" algn="l"/>
                    <a:tab pos="1974850" algn="l"/>
                    <a:tab pos="4041775" algn="l"/>
                  </a:tabLst>
                </a:pPr>
                <a:r>
                  <a:rPr lang="en-US" sz="2200" dirty="0">
                    <a:latin typeface="Book Antiqua" panose="02040602050305030304" pitchFamily="18" charset="0"/>
                  </a:rPr>
                  <a:t>1	1	</a:t>
                </a:r>
                <a:r>
                  <a:rPr lang="en-US" sz="2200" b="1" dirty="0">
                    <a:solidFill>
                      <a:srgbClr val="FF0000"/>
                    </a:solidFill>
                    <a:latin typeface="Book Antiqua" panose="02040602050305030304" pitchFamily="18" charset="0"/>
                  </a:rPr>
                  <a:t>0		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 : </m:t>
                    </m:r>
                    <m:sSub>
                      <m:sSub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→0 </m:t>
                    </m:r>
                  </m:oMath>
                </a14:m>
                <a:endParaRPr lang="en-US" sz="2200" b="1" dirty="0">
                  <a:solidFill>
                    <a:srgbClr val="FF0000"/>
                  </a:solidFill>
                  <a:latin typeface="Book Antiqua" panose="02040602050305030304" pitchFamily="18" charset="0"/>
                </a:endParaRPr>
              </a:p>
              <a:p>
                <a:pPr marL="0" indent="0">
                  <a:buNone/>
                  <a:tabLst>
                    <a:tab pos="622300" algn="l"/>
                    <a:tab pos="1258888" algn="l"/>
                    <a:tab pos="1974850" algn="l"/>
                    <a:tab pos="4041775" algn="l"/>
                  </a:tabLst>
                </a:pPr>
                <a:r>
                  <a:rPr lang="en-US" sz="2200" dirty="0">
                    <a:latin typeface="Book Antiqua" panose="02040602050305030304" pitchFamily="18" charset="0"/>
                  </a:rPr>
                  <a:t>1	1	0	</a:t>
                </a:r>
                <a:r>
                  <a:rPr lang="en-US" sz="2200" b="1" dirty="0">
                    <a:solidFill>
                      <a:srgbClr val="FF0000"/>
                    </a:solidFill>
                    <a:latin typeface="Book Antiqua" panose="02040602050305030304" pitchFamily="18" charset="0"/>
                  </a:rPr>
                  <a:t>1	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 : </m:t>
                    </m:r>
                    <m:sSub>
                      <m:sSub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→1 </m:t>
                    </m:r>
                  </m:oMath>
                </a14:m>
                <a:endParaRPr lang="en-US" sz="2200" b="1" dirty="0">
                  <a:solidFill>
                    <a:srgbClr val="FF0000"/>
                  </a:solidFill>
                  <a:latin typeface="Book Antiqua" panose="02040602050305030304" pitchFamily="18" charset="0"/>
                </a:endParaRPr>
              </a:p>
              <a:p>
                <a:pPr marL="0" indent="0">
                  <a:buNone/>
                  <a:tabLst>
                    <a:tab pos="622300" algn="l"/>
                    <a:tab pos="1258888" algn="l"/>
                    <a:tab pos="1974850" algn="l"/>
                  </a:tabLst>
                </a:pPr>
                <a:endParaRPr lang="en-US" sz="2200" dirty="0">
                  <a:latin typeface="Book Antiqua" panose="0204060205030503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40643"/>
                <a:ext cx="10615367" cy="5036320"/>
              </a:xfrm>
              <a:blipFill rotWithShape="0">
                <a:blip r:embed="rId3"/>
                <a:stretch>
                  <a:fillRect l="-689" t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-1"/>
            <a:ext cx="150920" cy="5619565"/>
          </a:xfrm>
          <a:prstGeom prst="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 Antiqua" panose="020406020503050303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-313"/>
            <a:ext cx="1417668" cy="1486214"/>
            <a:chOff x="-1" y="-314"/>
            <a:chExt cx="1485971" cy="15578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1B2A6D"/>
                </a:clrFrom>
                <a:clrTo>
                  <a:srgbClr val="1B2A6D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1675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 flipV="1">
              <a:off x="-260636" y="260636"/>
              <a:ext cx="1557504" cy="1036233"/>
            </a:xfrm>
            <a:prstGeom prst="rect">
              <a:avLst/>
            </a:prstGeom>
            <a:noFill/>
            <a:effectLst/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6" cstate="print">
              <a:clrChange>
                <a:clrFrom>
                  <a:srgbClr val="1B2A6D"/>
                </a:clrFrom>
                <a:clrTo>
                  <a:srgbClr val="1B2A6D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83929" l="16750" r="612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80" r="37690" b="10264"/>
            <a:stretch/>
          </p:blipFill>
          <p:spPr>
            <a:xfrm rot="5400000" flipH="1" flipV="1">
              <a:off x="735784" y="446191"/>
              <a:ext cx="432454" cy="615759"/>
            </a:xfrm>
            <a:prstGeom prst="rect">
              <a:avLst/>
            </a:prstGeom>
            <a:noFill/>
            <a:effectLst/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7" cstate="print">
              <a:clrChange>
                <a:clrFrom>
                  <a:srgbClr val="1B2A6D"/>
                </a:clrFrom>
                <a:clrTo>
                  <a:srgbClr val="1B2A6D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83929" l="16750" r="61250"/>
                      </a14:imgEffect>
                      <a14:imgEffect>
                        <a14:colorTemperature colorTemp="11125"/>
                      </a14:imgEffect>
                      <a14:imgEffect>
                        <a14:saturation sat="1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70" r="39908" b="11425"/>
            <a:stretch/>
          </p:blipFill>
          <p:spPr>
            <a:xfrm rot="16200000" flipH="1" flipV="1">
              <a:off x="820619" y="-176801"/>
              <a:ext cx="488863" cy="841838"/>
            </a:xfrm>
            <a:prstGeom prst="rect">
              <a:avLst/>
            </a:prstGeom>
            <a:noFill/>
            <a:effectLst/>
          </p:spPr>
        </p:pic>
      </p:grpSp>
    </p:spTree>
    <p:extLst>
      <p:ext uri="{BB962C8B-B14F-4D97-AF65-F5344CB8AC3E}">
        <p14:creationId xmlns:p14="http://schemas.microsoft.com/office/powerpoint/2010/main" val="20297350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606" y="-312"/>
            <a:ext cx="10015193" cy="999554"/>
          </a:xfrm>
        </p:spPr>
        <p:txBody>
          <a:bodyPr/>
          <a:lstStyle/>
          <a:p>
            <a:r>
              <a:rPr lang="en-US" dirty="0">
                <a:latin typeface="Book Antiqua" panose="02040602050305030304" pitchFamily="18" charset="0"/>
              </a:rPr>
              <a:t>Hidden Markov Model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1"/>
            <a:ext cx="150920" cy="5619565"/>
          </a:xfrm>
          <a:prstGeom prst="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 Antiqua" panose="020406020503050303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-313"/>
            <a:ext cx="1417668" cy="1486214"/>
            <a:chOff x="-1" y="-314"/>
            <a:chExt cx="1485971" cy="15578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1B2A6D"/>
                </a:clrFrom>
                <a:clrTo>
                  <a:srgbClr val="1B2A6D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1675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 flipV="1">
              <a:off x="-260636" y="260636"/>
              <a:ext cx="1557504" cy="1036233"/>
            </a:xfrm>
            <a:prstGeom prst="rect">
              <a:avLst/>
            </a:prstGeom>
            <a:noFill/>
            <a:effectLst/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5" cstate="print">
              <a:clrChange>
                <a:clrFrom>
                  <a:srgbClr val="1B2A6D"/>
                </a:clrFrom>
                <a:clrTo>
                  <a:srgbClr val="1B2A6D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83929" l="16750" r="612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80" r="37690" b="10264"/>
            <a:stretch/>
          </p:blipFill>
          <p:spPr>
            <a:xfrm rot="5400000" flipH="1" flipV="1">
              <a:off x="735784" y="446191"/>
              <a:ext cx="432454" cy="615759"/>
            </a:xfrm>
            <a:prstGeom prst="rect">
              <a:avLst/>
            </a:prstGeom>
            <a:noFill/>
            <a:effectLst/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6" cstate="print">
              <a:clrChange>
                <a:clrFrom>
                  <a:srgbClr val="1B2A6D"/>
                </a:clrFrom>
                <a:clrTo>
                  <a:srgbClr val="1B2A6D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83929" l="16750" r="61250"/>
                      </a14:imgEffect>
                      <a14:imgEffect>
                        <a14:colorTemperature colorTemp="11125"/>
                      </a14:imgEffect>
                      <a14:imgEffect>
                        <a14:saturation sat="1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70" r="39908" b="11425"/>
            <a:stretch/>
          </p:blipFill>
          <p:spPr>
            <a:xfrm rot="16200000" flipH="1" flipV="1">
              <a:off x="820619" y="-176801"/>
              <a:ext cx="488863" cy="841838"/>
            </a:xfrm>
            <a:prstGeom prst="rect">
              <a:avLst/>
            </a:prstGeom>
            <a:noFill/>
            <a:effectLst/>
          </p:spPr>
        </p:pic>
      </p:grp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8199" y="1046270"/>
            <a:ext cx="10615367" cy="5604714"/>
          </a:xfrm>
        </p:spPr>
        <p:txBody>
          <a:bodyPr>
            <a:normAutofit/>
          </a:bodyPr>
          <a:lstStyle/>
          <a:p>
            <a:pPr>
              <a:tabLst>
                <a:tab pos="265113" algn="l"/>
              </a:tabLst>
            </a:pPr>
            <a:r>
              <a:rPr lang="en-US" sz="2200" dirty="0">
                <a:solidFill>
                  <a:schemeClr val="accent5">
                    <a:lumMod val="75000"/>
                  </a:schemeClr>
                </a:solidFill>
                <a:latin typeface="Book Antiqua" panose="02040602050305030304" pitchFamily="18" charset="0"/>
              </a:rPr>
              <a:t>Parameter Estimation (Learning) : Baum-Welch Algorithm </a:t>
            </a:r>
          </a:p>
          <a:p>
            <a:pPr marL="263525" indent="-263525">
              <a:buNone/>
              <a:tabLst>
                <a:tab pos="263525" algn="l"/>
              </a:tabLst>
            </a:pPr>
            <a:r>
              <a:rPr lang="en-US" sz="2200" b="0" dirty="0"/>
              <a:t>	</a:t>
            </a:r>
            <a:endParaRPr lang="en-US" sz="2200" dirty="0">
              <a:latin typeface="Book Antiqua" panose="0204060205030503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7668" y="1735034"/>
            <a:ext cx="8523126" cy="466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3585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606" y="-312"/>
            <a:ext cx="10015193" cy="999554"/>
          </a:xfrm>
        </p:spPr>
        <p:txBody>
          <a:bodyPr/>
          <a:lstStyle/>
          <a:p>
            <a:r>
              <a:rPr lang="en-US" dirty="0">
                <a:latin typeface="Book Antiqua" panose="02040602050305030304" pitchFamily="18" charset="0"/>
              </a:rPr>
              <a:t>Hidden Markov Model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1"/>
            <a:ext cx="150920" cy="5619565"/>
          </a:xfrm>
          <a:prstGeom prst="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 Antiqua" panose="020406020503050303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-313"/>
            <a:ext cx="1417668" cy="1486214"/>
            <a:chOff x="-1" y="-314"/>
            <a:chExt cx="1485971" cy="15578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1B2A6D"/>
                </a:clrFrom>
                <a:clrTo>
                  <a:srgbClr val="1B2A6D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1675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 flipV="1">
              <a:off x="-260636" y="260636"/>
              <a:ext cx="1557504" cy="1036233"/>
            </a:xfrm>
            <a:prstGeom prst="rect">
              <a:avLst/>
            </a:prstGeom>
            <a:noFill/>
            <a:effectLst/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5" cstate="print">
              <a:clrChange>
                <a:clrFrom>
                  <a:srgbClr val="1B2A6D"/>
                </a:clrFrom>
                <a:clrTo>
                  <a:srgbClr val="1B2A6D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83929" l="16750" r="612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80" r="37690" b="10264"/>
            <a:stretch/>
          </p:blipFill>
          <p:spPr>
            <a:xfrm rot="5400000" flipH="1" flipV="1">
              <a:off x="735784" y="446191"/>
              <a:ext cx="432454" cy="615759"/>
            </a:xfrm>
            <a:prstGeom prst="rect">
              <a:avLst/>
            </a:prstGeom>
            <a:noFill/>
            <a:effectLst/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6" cstate="print">
              <a:clrChange>
                <a:clrFrom>
                  <a:srgbClr val="1B2A6D"/>
                </a:clrFrom>
                <a:clrTo>
                  <a:srgbClr val="1B2A6D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83929" l="16750" r="61250"/>
                      </a14:imgEffect>
                      <a14:imgEffect>
                        <a14:colorTemperature colorTemp="11125"/>
                      </a14:imgEffect>
                      <a14:imgEffect>
                        <a14:saturation sat="1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70" r="39908" b="11425"/>
            <a:stretch/>
          </p:blipFill>
          <p:spPr>
            <a:xfrm rot="16200000" flipH="1" flipV="1">
              <a:off x="820619" y="-176801"/>
              <a:ext cx="488863" cy="841838"/>
            </a:xfrm>
            <a:prstGeom prst="rect">
              <a:avLst/>
            </a:prstGeom>
            <a:noFill/>
            <a:effectLst/>
          </p:spPr>
        </p:pic>
      </p:grp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8199" y="1046270"/>
            <a:ext cx="10615367" cy="5604714"/>
          </a:xfrm>
        </p:spPr>
        <p:txBody>
          <a:bodyPr>
            <a:normAutofit/>
          </a:bodyPr>
          <a:lstStyle/>
          <a:p>
            <a:pPr>
              <a:tabLst>
                <a:tab pos="265113" algn="l"/>
              </a:tabLst>
            </a:pPr>
            <a:r>
              <a:rPr lang="en-US" sz="2200" dirty="0">
                <a:solidFill>
                  <a:schemeClr val="accent5">
                    <a:lumMod val="75000"/>
                  </a:schemeClr>
                </a:solidFill>
                <a:latin typeface="Book Antiqua" panose="02040602050305030304" pitchFamily="18" charset="0"/>
              </a:rPr>
              <a:t>Parameter Estimation (Learning) : Baum-Welch Algorithm </a:t>
            </a:r>
          </a:p>
          <a:p>
            <a:pPr marL="263525" indent="-263525">
              <a:buNone/>
              <a:tabLst>
                <a:tab pos="263525" algn="l"/>
              </a:tabLst>
            </a:pPr>
            <a:r>
              <a:rPr lang="en-US" sz="2200" b="0" dirty="0"/>
              <a:t>	</a:t>
            </a:r>
            <a:endParaRPr lang="en-US" sz="2200" dirty="0">
              <a:latin typeface="Book Antiqua" panose="0204060205030503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5882" y="1432453"/>
            <a:ext cx="8596748" cy="511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2590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606" y="-312"/>
            <a:ext cx="10015193" cy="999554"/>
          </a:xfrm>
        </p:spPr>
        <p:txBody>
          <a:bodyPr/>
          <a:lstStyle/>
          <a:p>
            <a:r>
              <a:rPr lang="en-US" dirty="0">
                <a:latin typeface="Book Antiqua" panose="02040602050305030304" pitchFamily="18" charset="0"/>
              </a:rPr>
              <a:t>Hidden Markov Model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1"/>
            <a:ext cx="150920" cy="5619565"/>
          </a:xfrm>
          <a:prstGeom prst="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 Antiqua" panose="020406020503050303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-313"/>
            <a:ext cx="1417668" cy="1486214"/>
            <a:chOff x="-1" y="-314"/>
            <a:chExt cx="1485971" cy="15578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1B2A6D"/>
                </a:clrFrom>
                <a:clrTo>
                  <a:srgbClr val="1B2A6D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1675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 flipV="1">
              <a:off x="-260636" y="260636"/>
              <a:ext cx="1557504" cy="1036233"/>
            </a:xfrm>
            <a:prstGeom prst="rect">
              <a:avLst/>
            </a:prstGeom>
            <a:noFill/>
            <a:effectLst/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5" cstate="print">
              <a:clrChange>
                <a:clrFrom>
                  <a:srgbClr val="1B2A6D"/>
                </a:clrFrom>
                <a:clrTo>
                  <a:srgbClr val="1B2A6D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83929" l="16750" r="612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80" r="37690" b="10264"/>
            <a:stretch/>
          </p:blipFill>
          <p:spPr>
            <a:xfrm rot="5400000" flipH="1" flipV="1">
              <a:off x="735784" y="446191"/>
              <a:ext cx="432454" cy="615759"/>
            </a:xfrm>
            <a:prstGeom prst="rect">
              <a:avLst/>
            </a:prstGeom>
            <a:noFill/>
            <a:effectLst/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6" cstate="print">
              <a:clrChange>
                <a:clrFrom>
                  <a:srgbClr val="1B2A6D"/>
                </a:clrFrom>
                <a:clrTo>
                  <a:srgbClr val="1B2A6D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83929" l="16750" r="61250"/>
                      </a14:imgEffect>
                      <a14:imgEffect>
                        <a14:colorTemperature colorTemp="11125"/>
                      </a14:imgEffect>
                      <a14:imgEffect>
                        <a14:saturation sat="1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70" r="39908" b="11425"/>
            <a:stretch/>
          </p:blipFill>
          <p:spPr>
            <a:xfrm rot="16200000" flipH="1" flipV="1">
              <a:off x="820619" y="-176801"/>
              <a:ext cx="488863" cy="841838"/>
            </a:xfrm>
            <a:prstGeom prst="rect">
              <a:avLst/>
            </a:prstGeom>
            <a:noFill/>
            <a:effectLst/>
          </p:spPr>
        </p:pic>
      </p:grp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8199" y="1046270"/>
            <a:ext cx="10615367" cy="5604714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265113" algn="l"/>
              </a:tabLst>
            </a:pPr>
            <a:r>
              <a:rPr lang="en-US" sz="2200" dirty="0">
                <a:latin typeface="Book Antiqua" panose="02040602050305030304" pitchFamily="18" charset="0"/>
              </a:rPr>
              <a:t>Case Study : Character recognition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/>
          <a:srcRect t="21005"/>
          <a:stretch/>
        </p:blipFill>
        <p:spPr>
          <a:xfrm>
            <a:off x="1435769" y="2173419"/>
            <a:ext cx="9420225" cy="344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3320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606" y="-312"/>
            <a:ext cx="10015193" cy="999554"/>
          </a:xfrm>
        </p:spPr>
        <p:txBody>
          <a:bodyPr/>
          <a:lstStyle/>
          <a:p>
            <a:r>
              <a:rPr lang="en-US" dirty="0">
                <a:latin typeface="Book Antiqua" panose="02040602050305030304" pitchFamily="18" charset="0"/>
              </a:rPr>
              <a:t>Hidden Markov Model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1"/>
            <a:ext cx="150920" cy="5619565"/>
          </a:xfrm>
          <a:prstGeom prst="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 Antiqua" panose="020406020503050303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-313"/>
            <a:ext cx="1417668" cy="1486214"/>
            <a:chOff x="-1" y="-314"/>
            <a:chExt cx="1485971" cy="15578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1B2A6D"/>
                </a:clrFrom>
                <a:clrTo>
                  <a:srgbClr val="1B2A6D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1675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 flipV="1">
              <a:off x="-260636" y="260636"/>
              <a:ext cx="1557504" cy="1036233"/>
            </a:xfrm>
            <a:prstGeom prst="rect">
              <a:avLst/>
            </a:prstGeom>
            <a:noFill/>
            <a:effectLst/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5" cstate="print">
              <a:clrChange>
                <a:clrFrom>
                  <a:srgbClr val="1B2A6D"/>
                </a:clrFrom>
                <a:clrTo>
                  <a:srgbClr val="1B2A6D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83929" l="16750" r="612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80" r="37690" b="10264"/>
            <a:stretch/>
          </p:blipFill>
          <p:spPr>
            <a:xfrm rot="5400000" flipH="1" flipV="1">
              <a:off x="735784" y="446191"/>
              <a:ext cx="432454" cy="615759"/>
            </a:xfrm>
            <a:prstGeom prst="rect">
              <a:avLst/>
            </a:prstGeom>
            <a:noFill/>
            <a:effectLst/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6" cstate="print">
              <a:clrChange>
                <a:clrFrom>
                  <a:srgbClr val="1B2A6D"/>
                </a:clrFrom>
                <a:clrTo>
                  <a:srgbClr val="1B2A6D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83929" l="16750" r="61250"/>
                      </a14:imgEffect>
                      <a14:imgEffect>
                        <a14:colorTemperature colorTemp="11125"/>
                      </a14:imgEffect>
                      <a14:imgEffect>
                        <a14:saturation sat="1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70" r="39908" b="11425"/>
            <a:stretch/>
          </p:blipFill>
          <p:spPr>
            <a:xfrm rot="16200000" flipH="1" flipV="1">
              <a:off x="820619" y="-176801"/>
              <a:ext cx="488863" cy="841838"/>
            </a:xfrm>
            <a:prstGeom prst="rect">
              <a:avLst/>
            </a:prstGeom>
            <a:noFill/>
            <a:effectLst/>
          </p:spPr>
        </p:pic>
      </p:grp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8199" y="1046270"/>
            <a:ext cx="10615367" cy="5604714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265113" algn="l"/>
              </a:tabLst>
            </a:pPr>
            <a:r>
              <a:rPr lang="en-US" sz="2200" dirty="0">
                <a:latin typeface="Book Antiqua" panose="02040602050305030304" pitchFamily="18" charset="0"/>
              </a:rPr>
              <a:t>Case Study : Korean Hangul character recognition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45836" y="1383641"/>
            <a:ext cx="8600092" cy="531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6256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606" y="-312"/>
            <a:ext cx="10015193" cy="999554"/>
          </a:xfrm>
        </p:spPr>
        <p:txBody>
          <a:bodyPr/>
          <a:lstStyle/>
          <a:p>
            <a:r>
              <a:rPr lang="en-US" dirty="0">
                <a:latin typeface="Book Antiqua" panose="02040602050305030304" pitchFamily="18" charset="0"/>
              </a:rPr>
              <a:t>Hidden Markov Model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1"/>
            <a:ext cx="150920" cy="5619565"/>
          </a:xfrm>
          <a:prstGeom prst="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 Antiqua" panose="020406020503050303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-313"/>
            <a:ext cx="1417668" cy="1486214"/>
            <a:chOff x="-1" y="-314"/>
            <a:chExt cx="1485971" cy="15578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1B2A6D"/>
                </a:clrFrom>
                <a:clrTo>
                  <a:srgbClr val="1B2A6D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1675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 flipV="1">
              <a:off x="-260636" y="260636"/>
              <a:ext cx="1557504" cy="1036233"/>
            </a:xfrm>
            <a:prstGeom prst="rect">
              <a:avLst/>
            </a:prstGeom>
            <a:noFill/>
            <a:effectLst/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5" cstate="print">
              <a:clrChange>
                <a:clrFrom>
                  <a:srgbClr val="1B2A6D"/>
                </a:clrFrom>
                <a:clrTo>
                  <a:srgbClr val="1B2A6D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83929" l="16750" r="612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80" r="37690" b="10264"/>
            <a:stretch/>
          </p:blipFill>
          <p:spPr>
            <a:xfrm rot="5400000" flipH="1" flipV="1">
              <a:off x="735784" y="446191"/>
              <a:ext cx="432454" cy="615759"/>
            </a:xfrm>
            <a:prstGeom prst="rect">
              <a:avLst/>
            </a:prstGeom>
            <a:noFill/>
            <a:effectLst/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6" cstate="print">
              <a:clrChange>
                <a:clrFrom>
                  <a:srgbClr val="1B2A6D"/>
                </a:clrFrom>
                <a:clrTo>
                  <a:srgbClr val="1B2A6D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83929" l="16750" r="61250"/>
                      </a14:imgEffect>
                      <a14:imgEffect>
                        <a14:colorTemperature colorTemp="11125"/>
                      </a14:imgEffect>
                      <a14:imgEffect>
                        <a14:saturation sat="1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70" r="39908" b="11425"/>
            <a:stretch/>
          </p:blipFill>
          <p:spPr>
            <a:xfrm rot="16200000" flipH="1" flipV="1">
              <a:off x="820619" y="-176801"/>
              <a:ext cx="488863" cy="841838"/>
            </a:xfrm>
            <a:prstGeom prst="rect">
              <a:avLst/>
            </a:prstGeom>
            <a:noFill/>
            <a:effectLst/>
          </p:spPr>
        </p:pic>
      </p:grp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8199" y="1046270"/>
            <a:ext cx="10615367" cy="5604714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265113" algn="l"/>
              </a:tabLst>
            </a:pPr>
            <a:r>
              <a:rPr lang="en-US" sz="2200" dirty="0">
                <a:latin typeface="Book Antiqua" panose="02040602050305030304" pitchFamily="18" charset="0"/>
              </a:rPr>
              <a:t>Case Study : Music Transcription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618"/>
          <a:stretch/>
        </p:blipFill>
        <p:spPr>
          <a:xfrm>
            <a:off x="3093525" y="1579432"/>
            <a:ext cx="6446716" cy="19922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941"/>
          <a:stretch/>
        </p:blipFill>
        <p:spPr>
          <a:xfrm>
            <a:off x="3093524" y="3618731"/>
            <a:ext cx="6446715" cy="2207083"/>
          </a:xfrm>
          <a:prstGeom prst="rect">
            <a:avLst/>
          </a:prstGeom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1402858" y="5846751"/>
            <a:ext cx="10503391" cy="594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Book Antiqua" panose="02040602050305030304" pitchFamily="18" charset="0"/>
                <a:ea typeface="Gulim" panose="020B0600000101010101" pitchFamily="34" charset="-127"/>
              </a:rPr>
              <a:t>London Bridge Melody Decoding</a:t>
            </a:r>
          </a:p>
        </p:txBody>
      </p:sp>
    </p:spTree>
    <p:extLst>
      <p:ext uri="{BB962C8B-B14F-4D97-AF65-F5344CB8AC3E}">
        <p14:creationId xmlns:p14="http://schemas.microsoft.com/office/powerpoint/2010/main" val="15504097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606" y="-312"/>
            <a:ext cx="10015193" cy="999554"/>
          </a:xfrm>
        </p:spPr>
        <p:txBody>
          <a:bodyPr/>
          <a:lstStyle/>
          <a:p>
            <a:r>
              <a:rPr lang="en-US" dirty="0">
                <a:latin typeface="Book Antiqua" panose="02040602050305030304" pitchFamily="18" charset="0"/>
              </a:rPr>
              <a:t>Hidden Markov Model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1"/>
            <a:ext cx="150920" cy="5619565"/>
          </a:xfrm>
          <a:prstGeom prst="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 Antiqua" panose="020406020503050303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-313"/>
            <a:ext cx="1417668" cy="1486214"/>
            <a:chOff x="-1" y="-314"/>
            <a:chExt cx="1485971" cy="15578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1B2A6D"/>
                </a:clrFrom>
                <a:clrTo>
                  <a:srgbClr val="1B2A6D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1675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 flipV="1">
              <a:off x="-260636" y="260636"/>
              <a:ext cx="1557504" cy="1036233"/>
            </a:xfrm>
            <a:prstGeom prst="rect">
              <a:avLst/>
            </a:prstGeom>
            <a:noFill/>
            <a:effectLst/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5" cstate="print">
              <a:clrChange>
                <a:clrFrom>
                  <a:srgbClr val="1B2A6D"/>
                </a:clrFrom>
                <a:clrTo>
                  <a:srgbClr val="1B2A6D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83929" l="16750" r="612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80" r="37690" b="10264"/>
            <a:stretch/>
          </p:blipFill>
          <p:spPr>
            <a:xfrm rot="5400000" flipH="1" flipV="1">
              <a:off x="735784" y="446191"/>
              <a:ext cx="432454" cy="615759"/>
            </a:xfrm>
            <a:prstGeom prst="rect">
              <a:avLst/>
            </a:prstGeom>
            <a:noFill/>
            <a:effectLst/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6" cstate="print">
              <a:clrChange>
                <a:clrFrom>
                  <a:srgbClr val="1B2A6D"/>
                </a:clrFrom>
                <a:clrTo>
                  <a:srgbClr val="1B2A6D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83929" l="16750" r="61250"/>
                      </a14:imgEffect>
                      <a14:imgEffect>
                        <a14:colorTemperature colorTemp="11125"/>
                      </a14:imgEffect>
                      <a14:imgEffect>
                        <a14:saturation sat="1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70" r="39908" b="11425"/>
            <a:stretch/>
          </p:blipFill>
          <p:spPr>
            <a:xfrm rot="16200000" flipH="1" flipV="1">
              <a:off x="820619" y="-176801"/>
              <a:ext cx="488863" cy="841838"/>
            </a:xfrm>
            <a:prstGeom prst="rect">
              <a:avLst/>
            </a:prstGeom>
            <a:noFill/>
            <a:effectLst/>
          </p:spPr>
        </p:pic>
      </p:grp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8199" y="1046270"/>
            <a:ext cx="10615367" cy="5604714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265113" algn="l"/>
              </a:tabLst>
            </a:pPr>
            <a:endParaRPr lang="en-US" sz="2200" dirty="0">
              <a:latin typeface="Book Antiqua" panose="0204060205030503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46273" y="1485901"/>
            <a:ext cx="8799218" cy="476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2601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606" y="-312"/>
            <a:ext cx="10015193" cy="999554"/>
          </a:xfrm>
        </p:spPr>
        <p:txBody>
          <a:bodyPr/>
          <a:lstStyle/>
          <a:p>
            <a:r>
              <a:rPr lang="en-US" dirty="0">
                <a:latin typeface="Book Antiqua" panose="02040602050305030304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140643"/>
            <a:ext cx="10615367" cy="5604714"/>
          </a:xfrm>
        </p:spPr>
        <p:txBody>
          <a:bodyPr>
            <a:normAutofit/>
          </a:bodyPr>
          <a:lstStyle/>
          <a:p>
            <a:pPr marL="720725" indent="-720725">
              <a:buNone/>
              <a:tabLst>
                <a:tab pos="265113" algn="l"/>
              </a:tabLst>
            </a:pPr>
            <a:r>
              <a:rPr lang="en-US" sz="2200" dirty="0">
                <a:latin typeface="Book Antiqua" panose="02040602050305030304" pitchFamily="18" charset="0"/>
              </a:rPr>
              <a:t>Bong-</a:t>
            </a:r>
            <a:r>
              <a:rPr lang="en-US" sz="2200" dirty="0" err="1">
                <a:latin typeface="Book Antiqua" panose="02040602050305030304" pitchFamily="18" charset="0"/>
              </a:rPr>
              <a:t>Kee</a:t>
            </a:r>
            <a:r>
              <a:rPr lang="en-US" sz="2200" dirty="0">
                <a:latin typeface="Book Antiqua" panose="02040602050305030304" pitchFamily="18" charset="0"/>
              </a:rPr>
              <a:t> Sin. Introduction to Hidden Markov Model. Lecturer Notes. 2014.</a:t>
            </a:r>
          </a:p>
          <a:p>
            <a:pPr marL="720725" indent="-720725">
              <a:buNone/>
              <a:tabLst>
                <a:tab pos="265113" algn="l"/>
              </a:tabLst>
            </a:pPr>
            <a:endParaRPr lang="en-US" sz="2200" dirty="0">
              <a:latin typeface="Book Antiqua" panose="02040602050305030304" pitchFamily="18" charset="0"/>
            </a:endParaRPr>
          </a:p>
          <a:p>
            <a:pPr marL="720725" indent="-720725">
              <a:buNone/>
              <a:tabLst>
                <a:tab pos="265113" algn="l"/>
              </a:tabLst>
            </a:pPr>
            <a:r>
              <a:rPr lang="en-US" sz="2200" dirty="0">
                <a:latin typeface="Book Antiqua" panose="02040602050305030304" pitchFamily="18" charset="0"/>
              </a:rPr>
              <a:t>Bong-</a:t>
            </a:r>
            <a:r>
              <a:rPr lang="en-US" sz="2200" dirty="0" err="1">
                <a:latin typeface="Book Antiqua" panose="02040602050305030304" pitchFamily="18" charset="0"/>
              </a:rPr>
              <a:t>Kee</a:t>
            </a:r>
            <a:r>
              <a:rPr lang="en-US" sz="2200" dirty="0">
                <a:latin typeface="Book Antiqua" panose="02040602050305030304" pitchFamily="18" charset="0"/>
              </a:rPr>
              <a:t> Sin. Introduction to Hidden Markov Model. Lecturer Notes. 2015.</a:t>
            </a:r>
          </a:p>
          <a:p>
            <a:pPr marL="720725" indent="-720725">
              <a:buNone/>
              <a:tabLst>
                <a:tab pos="265113" algn="l"/>
              </a:tabLst>
            </a:pPr>
            <a:endParaRPr lang="en-US" sz="2200" dirty="0">
              <a:latin typeface="Book Antiqua" panose="02040602050305030304" pitchFamily="18" charset="0"/>
            </a:endParaRPr>
          </a:p>
          <a:p>
            <a:pPr marL="720725" indent="-720725">
              <a:buNone/>
              <a:tabLst>
                <a:tab pos="265113" algn="l"/>
              </a:tabLst>
            </a:pPr>
            <a:r>
              <a:rPr lang="en-US" sz="2200" dirty="0">
                <a:latin typeface="Book Antiqua" panose="02040602050305030304" pitchFamily="18" charset="0"/>
              </a:rPr>
              <a:t>Mikael </a:t>
            </a:r>
            <a:r>
              <a:rPr lang="en-US" sz="2200" dirty="0" err="1">
                <a:latin typeface="Book Antiqua" panose="02040602050305030304" pitchFamily="18" charset="0"/>
              </a:rPr>
              <a:t>Nillson</a:t>
            </a:r>
            <a:r>
              <a:rPr lang="en-US" sz="2200" dirty="0">
                <a:latin typeface="Book Antiqua" panose="02040602050305030304" pitchFamily="18" charset="0"/>
              </a:rPr>
              <a:t>. First Order Hidden Markov Model : Theory and Implementation Issues. 2005.</a:t>
            </a:r>
          </a:p>
          <a:p>
            <a:pPr marL="720725" indent="-720725">
              <a:buNone/>
              <a:tabLst>
                <a:tab pos="265113" algn="l"/>
              </a:tabLst>
            </a:pPr>
            <a:endParaRPr lang="en-US" sz="2200" dirty="0">
              <a:latin typeface="Book Antiqua" panose="02040602050305030304" pitchFamily="18" charset="0"/>
            </a:endParaRPr>
          </a:p>
          <a:p>
            <a:pPr marL="720725" indent="-720725">
              <a:buNone/>
              <a:tabLst>
                <a:tab pos="265113" algn="l"/>
              </a:tabLst>
            </a:pPr>
            <a:r>
              <a:rPr lang="en-US" sz="2200" dirty="0" err="1">
                <a:latin typeface="Book Antiqua" panose="02040602050305030304" pitchFamily="18" charset="0"/>
              </a:rPr>
              <a:t>Lawrance</a:t>
            </a:r>
            <a:r>
              <a:rPr lang="en-US" sz="2200" dirty="0">
                <a:latin typeface="Book Antiqua" panose="02040602050305030304" pitchFamily="18" charset="0"/>
              </a:rPr>
              <a:t> R. </a:t>
            </a:r>
            <a:r>
              <a:rPr lang="en-US" sz="2200" dirty="0" err="1">
                <a:latin typeface="Book Antiqua" panose="02040602050305030304" pitchFamily="18" charset="0"/>
              </a:rPr>
              <a:t>Rabiner</a:t>
            </a:r>
            <a:r>
              <a:rPr lang="en-US" sz="2200" dirty="0">
                <a:latin typeface="Book Antiqua" panose="02040602050305030304" pitchFamily="18" charset="0"/>
              </a:rPr>
              <a:t>. A Tutorial on Hidden Markov Model and Selected Applications in Speech Recognition. IEEE Proceedings, Vol. 77, No. 2, 1989.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1"/>
            <a:ext cx="150920" cy="5619565"/>
          </a:xfrm>
          <a:prstGeom prst="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 Antiqua" panose="020406020503050303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-313"/>
            <a:ext cx="1417668" cy="1486214"/>
            <a:chOff x="-1" y="-314"/>
            <a:chExt cx="1485971" cy="15578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1B2A6D"/>
                </a:clrFrom>
                <a:clrTo>
                  <a:srgbClr val="1B2A6D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1675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 flipV="1">
              <a:off x="-260636" y="260636"/>
              <a:ext cx="1557504" cy="1036233"/>
            </a:xfrm>
            <a:prstGeom prst="rect">
              <a:avLst/>
            </a:prstGeom>
            <a:noFill/>
            <a:effectLst/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5" cstate="print">
              <a:clrChange>
                <a:clrFrom>
                  <a:srgbClr val="1B2A6D"/>
                </a:clrFrom>
                <a:clrTo>
                  <a:srgbClr val="1B2A6D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83929" l="16750" r="612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80" r="37690" b="10264"/>
            <a:stretch/>
          </p:blipFill>
          <p:spPr>
            <a:xfrm rot="5400000" flipH="1" flipV="1">
              <a:off x="735784" y="446191"/>
              <a:ext cx="432454" cy="615759"/>
            </a:xfrm>
            <a:prstGeom prst="rect">
              <a:avLst/>
            </a:prstGeom>
            <a:noFill/>
            <a:effectLst/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6" cstate="print">
              <a:clrChange>
                <a:clrFrom>
                  <a:srgbClr val="1B2A6D"/>
                </a:clrFrom>
                <a:clrTo>
                  <a:srgbClr val="1B2A6D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83929" l="16750" r="61250"/>
                      </a14:imgEffect>
                      <a14:imgEffect>
                        <a14:colorTemperature colorTemp="11125"/>
                      </a14:imgEffect>
                      <a14:imgEffect>
                        <a14:saturation sat="1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70" r="39908" b="11425"/>
            <a:stretch/>
          </p:blipFill>
          <p:spPr>
            <a:xfrm rot="16200000" flipH="1" flipV="1">
              <a:off x="820619" y="-176801"/>
              <a:ext cx="488863" cy="841838"/>
            </a:xfrm>
            <a:prstGeom prst="rect">
              <a:avLst/>
            </a:prstGeom>
            <a:noFill/>
            <a:effectLst/>
          </p:spPr>
        </p:pic>
      </p:grpSp>
    </p:spTree>
    <p:extLst>
      <p:ext uri="{BB962C8B-B14F-4D97-AF65-F5344CB8AC3E}">
        <p14:creationId xmlns:p14="http://schemas.microsoft.com/office/powerpoint/2010/main" val="1727195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63483"/>
            <a:ext cx="9144000" cy="2387600"/>
          </a:xfrm>
        </p:spPr>
        <p:txBody>
          <a:bodyPr anchor="ctr"/>
          <a:lstStyle/>
          <a:p>
            <a:r>
              <a:rPr lang="en-US" dirty="0">
                <a:latin typeface="Book Antiqua" panose="02040602050305030304" pitchFamily="18" charset="0"/>
              </a:rPr>
              <a:t>Thank You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313"/>
            <a:ext cx="1417668" cy="5619877"/>
            <a:chOff x="0" y="-313"/>
            <a:chExt cx="1417668" cy="5619877"/>
          </a:xfrm>
        </p:grpSpPr>
        <p:sp>
          <p:nvSpPr>
            <p:cNvPr id="4" name="Rectangle 3"/>
            <p:cNvSpPr/>
            <p:nvPr/>
          </p:nvSpPr>
          <p:spPr>
            <a:xfrm>
              <a:off x="0" y="-1"/>
              <a:ext cx="150920" cy="5619565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chemeClr val="bg1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ook Antiqua" panose="02040602050305030304" pitchFamily="18" charset="0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0" y="-313"/>
              <a:ext cx="1417668" cy="1486214"/>
              <a:chOff x="-1" y="-314"/>
              <a:chExt cx="1485971" cy="155781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 cstate="print">
                <a:clrChange>
                  <a:clrFrom>
                    <a:srgbClr val="1B2A6D"/>
                  </a:clrFrom>
                  <a:clrTo>
                    <a:srgbClr val="1B2A6D">
                      <a:alpha val="0"/>
                    </a:srgbClr>
                  </a:clrTo>
                </a:clrChange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0" b="100000" l="1675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 flipH="1" flipV="1">
                <a:off x="-260636" y="260636"/>
                <a:ext cx="1557504" cy="1036233"/>
              </a:xfrm>
              <a:prstGeom prst="rect">
                <a:avLst/>
              </a:prstGeom>
              <a:noFill/>
              <a:effectLst/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5" cstate="print">
                <a:clrChange>
                  <a:clrFrom>
                    <a:srgbClr val="1B2A6D"/>
                  </a:clrFrom>
                  <a:clrTo>
                    <a:srgbClr val="1B2A6D">
                      <a:alpha val="0"/>
                    </a:srgbClr>
                  </a:clrTo>
                </a:clrChange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0" b="83929" l="16750" r="6125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380" r="37690" b="10264"/>
              <a:stretch/>
            </p:blipFill>
            <p:spPr>
              <a:xfrm rot="5400000" flipH="1" flipV="1">
                <a:off x="735784" y="446191"/>
                <a:ext cx="432454" cy="615759"/>
              </a:xfrm>
              <a:prstGeom prst="rect">
                <a:avLst/>
              </a:prstGeom>
              <a:noFill/>
              <a:effectLst/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 rotWithShape="1">
              <a:blip r:embed="rId6" cstate="print">
                <a:clrChange>
                  <a:clrFrom>
                    <a:srgbClr val="1B2A6D"/>
                  </a:clrFrom>
                  <a:clrTo>
                    <a:srgbClr val="1B2A6D">
                      <a:alpha val="0"/>
                    </a:srgbClr>
                  </a:clrTo>
                </a:clrChange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0" b="83929" l="16750" r="61250"/>
                        </a14:imgEffect>
                        <a14:imgEffect>
                          <a14:colorTemperature colorTemp="11125"/>
                        </a14:imgEffect>
                        <a14:imgEffect>
                          <a14:saturation sat="17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870" r="39908" b="11425"/>
              <a:stretch/>
            </p:blipFill>
            <p:spPr>
              <a:xfrm rot="16200000" flipH="1" flipV="1">
                <a:off x="820619" y="-176801"/>
                <a:ext cx="488863" cy="841838"/>
              </a:xfrm>
              <a:prstGeom prst="rect">
                <a:avLst/>
              </a:prstGeom>
              <a:noFill/>
              <a:effectLst/>
            </p:spPr>
          </p:pic>
        </p:grpSp>
      </p:grpSp>
      <p:grpSp>
        <p:nvGrpSpPr>
          <p:cNvPr id="10" name="Group 9"/>
          <p:cNvGrpSpPr/>
          <p:nvPr/>
        </p:nvGrpSpPr>
        <p:grpSpPr>
          <a:xfrm flipH="1" flipV="1">
            <a:off x="10774332" y="1238123"/>
            <a:ext cx="1417668" cy="5619877"/>
            <a:chOff x="0" y="-313"/>
            <a:chExt cx="1417668" cy="5619877"/>
          </a:xfrm>
        </p:grpSpPr>
        <p:sp>
          <p:nvSpPr>
            <p:cNvPr id="11" name="Rectangle 10"/>
            <p:cNvSpPr/>
            <p:nvPr/>
          </p:nvSpPr>
          <p:spPr>
            <a:xfrm>
              <a:off x="0" y="-1"/>
              <a:ext cx="150920" cy="5619565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chemeClr val="bg1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ook Antiqua" panose="02040602050305030304" pitchFamily="18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0" y="-313"/>
              <a:ext cx="1417668" cy="1486214"/>
              <a:chOff x="-1" y="-314"/>
              <a:chExt cx="1485971" cy="155781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 cstate="print">
                <a:clrChange>
                  <a:clrFrom>
                    <a:srgbClr val="1B2A6D"/>
                  </a:clrFrom>
                  <a:clrTo>
                    <a:srgbClr val="1B2A6D">
                      <a:alpha val="0"/>
                    </a:srgbClr>
                  </a:clrTo>
                </a:clrChange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0" b="100000" l="1675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 flipH="1" flipV="1">
                <a:off x="-260636" y="260636"/>
                <a:ext cx="1557504" cy="1036233"/>
              </a:xfrm>
              <a:prstGeom prst="rect">
                <a:avLst/>
              </a:prstGeom>
              <a:noFill/>
              <a:effectLst/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5" cstate="print">
                <a:clrChange>
                  <a:clrFrom>
                    <a:srgbClr val="1B2A6D"/>
                  </a:clrFrom>
                  <a:clrTo>
                    <a:srgbClr val="1B2A6D">
                      <a:alpha val="0"/>
                    </a:srgbClr>
                  </a:clrTo>
                </a:clrChange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0" b="83929" l="16750" r="6125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380" r="37690" b="10264"/>
              <a:stretch/>
            </p:blipFill>
            <p:spPr>
              <a:xfrm rot="5400000" flipH="1" flipV="1">
                <a:off x="735784" y="446191"/>
                <a:ext cx="432454" cy="615759"/>
              </a:xfrm>
              <a:prstGeom prst="rect">
                <a:avLst/>
              </a:prstGeom>
              <a:noFill/>
              <a:effectLst/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 rotWithShape="1">
              <a:blip r:embed="rId6" cstate="print">
                <a:clrChange>
                  <a:clrFrom>
                    <a:srgbClr val="1B2A6D"/>
                  </a:clrFrom>
                  <a:clrTo>
                    <a:srgbClr val="1B2A6D">
                      <a:alpha val="0"/>
                    </a:srgbClr>
                  </a:clrTo>
                </a:clrChange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0" b="83929" l="16750" r="61250"/>
                        </a14:imgEffect>
                        <a14:imgEffect>
                          <a14:colorTemperature colorTemp="11125"/>
                        </a14:imgEffect>
                        <a14:imgEffect>
                          <a14:saturation sat="17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870" r="39908" b="11425"/>
              <a:stretch/>
            </p:blipFill>
            <p:spPr>
              <a:xfrm rot="16200000" flipH="1" flipV="1">
                <a:off x="820619" y="-176801"/>
                <a:ext cx="488863" cy="841838"/>
              </a:xfrm>
              <a:prstGeom prst="rect">
                <a:avLst/>
              </a:prstGeom>
              <a:noFill/>
              <a:effectLst/>
            </p:spPr>
          </p:pic>
        </p:grpSp>
      </p:grpSp>
    </p:spTree>
    <p:extLst>
      <p:ext uri="{BB962C8B-B14F-4D97-AF65-F5344CB8AC3E}">
        <p14:creationId xmlns:p14="http://schemas.microsoft.com/office/powerpoint/2010/main" val="2743976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606" y="-312"/>
            <a:ext cx="10015193" cy="999554"/>
          </a:xfrm>
        </p:spPr>
        <p:txBody>
          <a:bodyPr/>
          <a:lstStyle/>
          <a:p>
            <a:r>
              <a:rPr lang="en-US" dirty="0">
                <a:latin typeface="Book Antiqua" panose="02040602050305030304" pitchFamily="18" charset="0"/>
              </a:rPr>
              <a:t>Markov Chain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1"/>
            <a:ext cx="150920" cy="5619565"/>
          </a:xfrm>
          <a:prstGeom prst="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 Antiqua" panose="020406020503050303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-313"/>
            <a:ext cx="1417668" cy="1486214"/>
            <a:chOff x="-1" y="-314"/>
            <a:chExt cx="1485971" cy="15578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1B2A6D"/>
                </a:clrFrom>
                <a:clrTo>
                  <a:srgbClr val="1B2A6D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1675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 flipV="1">
              <a:off x="-260636" y="260636"/>
              <a:ext cx="1557504" cy="1036233"/>
            </a:xfrm>
            <a:prstGeom prst="rect">
              <a:avLst/>
            </a:prstGeom>
            <a:noFill/>
            <a:effectLst/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5" cstate="print">
              <a:clrChange>
                <a:clrFrom>
                  <a:srgbClr val="1B2A6D"/>
                </a:clrFrom>
                <a:clrTo>
                  <a:srgbClr val="1B2A6D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83929" l="16750" r="612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80" r="37690" b="10264"/>
            <a:stretch/>
          </p:blipFill>
          <p:spPr>
            <a:xfrm rot="5400000" flipH="1" flipV="1">
              <a:off x="735784" y="446191"/>
              <a:ext cx="432454" cy="615759"/>
            </a:xfrm>
            <a:prstGeom prst="rect">
              <a:avLst/>
            </a:prstGeom>
            <a:noFill/>
            <a:effectLst/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6" cstate="print">
              <a:clrChange>
                <a:clrFrom>
                  <a:srgbClr val="1B2A6D"/>
                </a:clrFrom>
                <a:clrTo>
                  <a:srgbClr val="1B2A6D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83929" l="16750" r="61250"/>
                      </a14:imgEffect>
                      <a14:imgEffect>
                        <a14:colorTemperature colorTemp="11125"/>
                      </a14:imgEffect>
                      <a14:imgEffect>
                        <a14:saturation sat="1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70" r="39908" b="11425"/>
            <a:stretch/>
          </p:blipFill>
          <p:spPr>
            <a:xfrm rot="16200000" flipH="1" flipV="1">
              <a:off x="820619" y="-176801"/>
              <a:ext cx="488863" cy="841838"/>
            </a:xfrm>
            <a:prstGeom prst="rect">
              <a:avLst/>
            </a:prstGeom>
            <a:noFill/>
            <a:effectLst/>
          </p:spPr>
        </p:pic>
      </p:grp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584" y="719396"/>
            <a:ext cx="9124610" cy="517461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Rectangle 12"/>
          <p:cNvSpPr/>
          <p:nvPr/>
        </p:nvSpPr>
        <p:spPr>
          <a:xfrm>
            <a:off x="1518887" y="5767895"/>
            <a:ext cx="256993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Book Antiqua" panose="02040602050305030304" pitchFamily="18" charset="0"/>
              </a:rPr>
              <a:t>https://shiyalinabo.files.wordpress.com/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/>
              <p:cNvSpPr txBox="1">
                <a:spLocks/>
              </p:cNvSpPr>
              <p:nvPr/>
            </p:nvSpPr>
            <p:spPr>
              <a:xfrm>
                <a:off x="838199" y="4866640"/>
                <a:ext cx="10615367" cy="4942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tabLst>
                    <a:tab pos="1798638" algn="l"/>
                    <a:tab pos="3230563" algn="l"/>
                    <a:tab pos="4754563" algn="l"/>
                    <a:tab pos="6096000" algn="l"/>
                    <a:tab pos="7539038" algn="l"/>
                    <a:tab pos="9144000" algn="l"/>
                  </a:tabLst>
                </a:pPr>
                <a:r>
                  <a:rPr lang="en-US" sz="22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>
                    <a:latin typeface="Book Antiqua" panose="0204060205030503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>
                    <a:latin typeface="Book Antiqua" panose="0204060205030503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200" dirty="0">
                    <a:latin typeface="Book Antiqua" panose="0204060205030503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200" dirty="0">
                    <a:latin typeface="Book Antiqua" panose="0204060205030503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200" dirty="0">
                    <a:latin typeface="Book Antiqua" panose="0204060205030503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2200" dirty="0">
                    <a:latin typeface="Book Antiqua" panose="02040602050305030304" pitchFamily="18" charset="0"/>
                  </a:rPr>
                  <a:t>	</a:t>
                </a:r>
              </a:p>
            </p:txBody>
          </p:sp>
        </mc:Choice>
        <mc:Fallback xmlns="">
          <p:sp>
            <p:nvSpPr>
              <p:cNvPr id="1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4866640"/>
                <a:ext cx="10615367" cy="4942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>
            <a:off x="3271520" y="5110480"/>
            <a:ext cx="589280" cy="101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738985" y="5110480"/>
            <a:ext cx="589280" cy="101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206450" y="5110480"/>
            <a:ext cx="589280" cy="101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673915" y="5110480"/>
            <a:ext cx="589280" cy="101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9141380" y="5110480"/>
            <a:ext cx="589280" cy="101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27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606" y="-312"/>
            <a:ext cx="10015193" cy="999554"/>
          </a:xfrm>
        </p:spPr>
        <p:txBody>
          <a:bodyPr/>
          <a:lstStyle/>
          <a:p>
            <a:r>
              <a:rPr lang="en-US" dirty="0">
                <a:latin typeface="Book Antiqua" panose="02040602050305030304" pitchFamily="18" charset="0"/>
              </a:rPr>
              <a:t>Markov Chain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40643"/>
                <a:ext cx="10615367" cy="50363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  <a:tabLst>
                    <a:tab pos="622300" algn="l"/>
                    <a:tab pos="1258888" algn="l"/>
                    <a:tab pos="1974850" algn="l"/>
                  </a:tabLst>
                </a:pPr>
                <a:r>
                  <a:rPr lang="en-GB" sz="2200" dirty="0">
                    <a:latin typeface="Book Antiqua" panose="02040602050305030304" pitchFamily="18" charset="0"/>
                  </a:rPr>
                  <a:t>First order Markov chain</a:t>
                </a:r>
              </a:p>
              <a:p>
                <a:pPr marL="0" indent="0">
                  <a:buNone/>
                  <a:tabLst>
                    <a:tab pos="622300" algn="l"/>
                    <a:tab pos="1258888" algn="l"/>
                    <a:tab pos="1974850" algn="l"/>
                  </a:tabLst>
                </a:pPr>
                <a:endParaRPr lang="en-GB" sz="2200" dirty="0">
                  <a:latin typeface="Book Antiqua" panose="02040602050305030304" pitchFamily="18" charset="0"/>
                </a:endParaRPr>
              </a:p>
              <a:p>
                <a:pPr marL="0" indent="0">
                  <a:buNone/>
                  <a:tabLst>
                    <a:tab pos="622300" algn="l"/>
                    <a:tab pos="1258888" algn="l"/>
                    <a:tab pos="1974850" algn="l"/>
                  </a:tabLst>
                </a:pPr>
                <a:r>
                  <a:rPr lang="en-GB" sz="2200" dirty="0">
                    <a:latin typeface="Book Antiqua" panose="02040602050305030304" pitchFamily="18" charset="0"/>
                  </a:rPr>
                  <a:t>In the case of a first order Markov chain, the state transition probabilities do not depend on the whole history of the process, only the preceding state is taken into account. </a:t>
                </a:r>
              </a:p>
              <a:p>
                <a:pPr marL="0" indent="0">
                  <a:buNone/>
                  <a:tabLst>
                    <a:tab pos="622300" algn="l"/>
                    <a:tab pos="1258888" algn="l"/>
                    <a:tab pos="1974850" algn="l"/>
                  </a:tabLst>
                </a:pPr>
                <a:r>
                  <a:rPr lang="en-GB" sz="2200" dirty="0">
                    <a:latin typeface="Book Antiqua" panose="02040602050305030304" pitchFamily="18" charset="0"/>
                  </a:rPr>
                  <a:t>This leads into the first order Markov property defined as</a:t>
                </a:r>
              </a:p>
              <a:p>
                <a:pPr marL="0" indent="0">
                  <a:buNone/>
                  <a:tabLst>
                    <a:tab pos="622300" algn="l"/>
                    <a:tab pos="1258888" algn="l"/>
                    <a:tab pos="1974850" algn="l"/>
                  </a:tabLst>
                </a:pPr>
                <a:endParaRPr lang="en-GB" sz="2200" dirty="0">
                  <a:latin typeface="Book Antiqua" panose="02040602050305030304" pitchFamily="18" charset="0"/>
                </a:endParaRPr>
              </a:p>
              <a:p>
                <a:pPr marL="0" indent="0" algn="ctr">
                  <a:buNone/>
                  <a:tabLst>
                    <a:tab pos="622300" algn="l"/>
                    <a:tab pos="1258888" algn="l"/>
                    <a:tab pos="197485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GB" sz="2200" dirty="0">
                  <a:latin typeface="Book Antiqua" panose="02040602050305030304" pitchFamily="18" charset="0"/>
                </a:endParaRPr>
              </a:p>
              <a:p>
                <a:pPr marL="0" indent="0" algn="ctr">
                  <a:buNone/>
                  <a:tabLst>
                    <a:tab pos="622300" algn="l"/>
                    <a:tab pos="1258888" algn="l"/>
                    <a:tab pos="1974850" algn="l"/>
                  </a:tabLst>
                </a:pPr>
                <a:endParaRPr lang="en-GB" sz="2200" dirty="0">
                  <a:latin typeface="Book Antiqua" panose="02040602050305030304" pitchFamily="18" charset="0"/>
                </a:endParaRPr>
              </a:p>
              <a:p>
                <a:pPr marL="0" indent="0" algn="just">
                  <a:buNone/>
                  <a:tabLst>
                    <a:tab pos="622300" algn="l"/>
                    <a:tab pos="1258888" algn="l"/>
                    <a:tab pos="1974850" algn="l"/>
                  </a:tabLst>
                </a:pPr>
                <a:r>
                  <a:rPr lang="en-GB" sz="2200" dirty="0">
                    <a:latin typeface="Book Antiqua" panose="0204060205030503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2200" dirty="0">
                    <a:latin typeface="Book Antiqua" panose="02040602050305030304" pitchFamily="18" charset="0"/>
                  </a:rPr>
                  <a:t> is the probability and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2200" dirty="0">
                    <a:latin typeface="Book Antiqua" panose="02040602050305030304" pitchFamily="18" charset="0"/>
                  </a:rPr>
                  <a:t> are state indexes.</a:t>
                </a:r>
              </a:p>
              <a:p>
                <a:pPr marL="0" indent="0" algn="just">
                  <a:buNone/>
                  <a:tabLst>
                    <a:tab pos="622300" algn="l"/>
                    <a:tab pos="1258888" algn="l"/>
                    <a:tab pos="1974850" algn="l"/>
                  </a:tabLst>
                </a:pPr>
                <a:endParaRPr lang="en-GB" sz="2200" dirty="0">
                  <a:latin typeface="Book Antiqua" panose="02040602050305030304" pitchFamily="18" charset="0"/>
                </a:endParaRPr>
              </a:p>
              <a:p>
                <a:pPr marL="0" indent="0">
                  <a:buNone/>
                  <a:tabLst>
                    <a:tab pos="622300" algn="l"/>
                    <a:tab pos="1258888" algn="l"/>
                    <a:tab pos="1974850" algn="l"/>
                  </a:tabLst>
                </a:pPr>
                <a:endParaRPr lang="en-US" sz="2200" dirty="0">
                  <a:latin typeface="Book Antiqua" panose="0204060205030503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40643"/>
                <a:ext cx="10615367" cy="5036320"/>
              </a:xfrm>
              <a:blipFill rotWithShape="0">
                <a:blip r:embed="rId3"/>
                <a:stretch>
                  <a:fillRect l="-689" t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-1"/>
            <a:ext cx="150920" cy="5619565"/>
          </a:xfrm>
          <a:prstGeom prst="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 Antiqua" panose="020406020503050303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-313"/>
            <a:ext cx="1417668" cy="1486214"/>
            <a:chOff x="-1" y="-314"/>
            <a:chExt cx="1485971" cy="15578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1B2A6D"/>
                </a:clrFrom>
                <a:clrTo>
                  <a:srgbClr val="1B2A6D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1675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 flipV="1">
              <a:off x="-260636" y="260636"/>
              <a:ext cx="1557504" cy="1036233"/>
            </a:xfrm>
            <a:prstGeom prst="rect">
              <a:avLst/>
            </a:prstGeom>
            <a:noFill/>
            <a:effectLst/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6" cstate="print">
              <a:clrChange>
                <a:clrFrom>
                  <a:srgbClr val="1B2A6D"/>
                </a:clrFrom>
                <a:clrTo>
                  <a:srgbClr val="1B2A6D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83929" l="16750" r="612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80" r="37690" b="10264"/>
            <a:stretch/>
          </p:blipFill>
          <p:spPr>
            <a:xfrm rot="5400000" flipH="1" flipV="1">
              <a:off x="735784" y="446191"/>
              <a:ext cx="432454" cy="615759"/>
            </a:xfrm>
            <a:prstGeom prst="rect">
              <a:avLst/>
            </a:prstGeom>
            <a:noFill/>
            <a:effectLst/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7" cstate="print">
              <a:clrChange>
                <a:clrFrom>
                  <a:srgbClr val="1B2A6D"/>
                </a:clrFrom>
                <a:clrTo>
                  <a:srgbClr val="1B2A6D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83929" l="16750" r="61250"/>
                      </a14:imgEffect>
                      <a14:imgEffect>
                        <a14:colorTemperature colorTemp="11125"/>
                      </a14:imgEffect>
                      <a14:imgEffect>
                        <a14:saturation sat="1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70" r="39908" b="11425"/>
            <a:stretch/>
          </p:blipFill>
          <p:spPr>
            <a:xfrm rot="16200000" flipH="1" flipV="1">
              <a:off x="820619" y="-176801"/>
              <a:ext cx="488863" cy="841838"/>
            </a:xfrm>
            <a:prstGeom prst="rect">
              <a:avLst/>
            </a:prstGeom>
            <a:noFill/>
            <a:effectLst/>
          </p:spPr>
        </p:pic>
      </p:grpSp>
      <p:grpSp>
        <p:nvGrpSpPr>
          <p:cNvPr id="25" name="Group 24"/>
          <p:cNvGrpSpPr/>
          <p:nvPr/>
        </p:nvGrpSpPr>
        <p:grpSpPr>
          <a:xfrm>
            <a:off x="2604538" y="5088415"/>
            <a:ext cx="1209848" cy="1448203"/>
            <a:chOff x="3044232" y="5088415"/>
            <a:chExt cx="1209848" cy="144820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4232" y="5088415"/>
              <a:ext cx="1209848" cy="120984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384168" y="6105731"/>
                  <a:ext cx="537776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r>
                    <a:rPr lang="en-US" sz="2200" dirty="0">
                      <a:latin typeface="Book Antiqua" panose="02040602050305030304" pitchFamily="18" charset="0"/>
                    </a:rPr>
                    <a:t>-3</a:t>
                  </a: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4168" y="6105731"/>
                  <a:ext cx="537776" cy="43088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t="-8571" r="-13636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/>
          <p:cNvGrpSpPr/>
          <p:nvPr/>
        </p:nvGrpSpPr>
        <p:grpSpPr>
          <a:xfrm>
            <a:off x="6989735" y="5088415"/>
            <a:ext cx="1209848" cy="1448203"/>
            <a:chOff x="6829596" y="5088415"/>
            <a:chExt cx="1209848" cy="1448203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9596" y="5088415"/>
              <a:ext cx="1209848" cy="120984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7130635" y="6105731"/>
                  <a:ext cx="372666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2200" dirty="0">
                    <a:latin typeface="Book Antiqua" panose="02040602050305030304" pitchFamily="18" charset="0"/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0635" y="6105731"/>
                  <a:ext cx="372666" cy="43088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/>
          <p:cNvGrpSpPr/>
          <p:nvPr/>
        </p:nvGrpSpPr>
        <p:grpSpPr>
          <a:xfrm>
            <a:off x="8451468" y="5088415"/>
            <a:ext cx="1209848" cy="1448203"/>
            <a:chOff x="8080948" y="5088415"/>
            <a:chExt cx="1209848" cy="1448203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0948" y="5088415"/>
              <a:ext cx="1209848" cy="120984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8401978" y="6105731"/>
                  <a:ext cx="71686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m:rPr>
                            <m:nor/>
                          </m:rP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2200" b="0" i="0" dirty="0" smtClean="0">
                            <a:latin typeface="Book Antiqua" panose="020406020503050303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200" dirty="0">
                    <a:latin typeface="Book Antiqua" panose="02040602050305030304" pitchFamily="18" charset="0"/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1978" y="6105731"/>
                  <a:ext cx="716863" cy="43088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/>
          <p:cNvGrpSpPr/>
          <p:nvPr/>
        </p:nvGrpSpPr>
        <p:grpSpPr>
          <a:xfrm>
            <a:off x="5528002" y="5088415"/>
            <a:ext cx="1209848" cy="1448203"/>
            <a:chOff x="5578244" y="5088415"/>
            <a:chExt cx="1209848" cy="1448203"/>
          </a:xfrm>
        </p:grpSpPr>
        <p:pic>
          <p:nvPicPr>
            <p:cNvPr id="9" name="Content Placeholder 8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8244" y="5088415"/>
              <a:ext cx="1209848" cy="120984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5867943" y="6105731"/>
                  <a:ext cx="601447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m:rPr>
                            <m:nor/>
                          </m:rPr>
                          <a:rPr lang="en-US" sz="2200" dirty="0" smtClean="0">
                            <a:latin typeface="Book Antiqua" panose="020406020503050303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2200" b="0" i="0" dirty="0" smtClean="0">
                            <a:latin typeface="Book Antiqua" panose="020406020503050303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200" dirty="0">
                    <a:latin typeface="Book Antiqua" panose="02040602050305030304" pitchFamily="18" charset="0"/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943" y="6105731"/>
                  <a:ext cx="601447" cy="43088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/>
          <p:cNvGrpSpPr/>
          <p:nvPr/>
        </p:nvGrpSpPr>
        <p:grpSpPr>
          <a:xfrm>
            <a:off x="4066270" y="5088415"/>
            <a:ext cx="1209848" cy="1448203"/>
            <a:chOff x="4326891" y="5088415"/>
            <a:chExt cx="1209848" cy="1448203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6891" y="5088415"/>
              <a:ext cx="1209848" cy="120984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625322" y="6105731"/>
                  <a:ext cx="601447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m:rPr>
                            <m:nor/>
                          </m:rPr>
                          <a:rPr lang="en-US" sz="2200" dirty="0" smtClean="0">
                            <a:latin typeface="Book Antiqua" panose="020406020503050303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2200" b="0" i="0" dirty="0" smtClean="0">
                            <a:latin typeface="Book Antiqua" panose="020406020503050303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2200" dirty="0">
                    <a:latin typeface="Book Antiqua" panose="02040602050305030304" pitchFamily="18" charset="0"/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5322" y="6105731"/>
                  <a:ext cx="601447" cy="43088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Straight Arrow Connector 19"/>
          <p:cNvCxnSpPr/>
          <p:nvPr/>
        </p:nvCxnSpPr>
        <p:spPr>
          <a:xfrm>
            <a:off x="3814385" y="5693339"/>
            <a:ext cx="298432" cy="5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228865" y="5693339"/>
            <a:ext cx="298432" cy="5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741935" y="5693339"/>
            <a:ext cx="298432" cy="5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8120560" y="5693339"/>
            <a:ext cx="298432" cy="5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527297" y="5088415"/>
            <a:ext cx="2593263" cy="14482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3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606" y="-312"/>
            <a:ext cx="10015193" cy="999554"/>
          </a:xfrm>
        </p:spPr>
        <p:txBody>
          <a:bodyPr/>
          <a:lstStyle/>
          <a:p>
            <a:r>
              <a:rPr lang="en-US" dirty="0">
                <a:latin typeface="Book Antiqua" panose="02040602050305030304" pitchFamily="18" charset="0"/>
              </a:rPr>
              <a:t>Markov Chain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40643"/>
                <a:ext cx="10615367" cy="560471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  <a:tabLst>
                    <a:tab pos="265113" algn="l"/>
                  </a:tabLst>
                </a:pPr>
                <a:r>
                  <a:rPr lang="en-GB" sz="2200" dirty="0">
                    <a:latin typeface="Book Antiqua" panose="02040602050305030304" pitchFamily="18" charset="0"/>
                  </a:rPr>
                  <a:t>Property of the model :</a:t>
                </a:r>
              </a:p>
              <a:p>
                <a:pPr>
                  <a:tabLst>
                    <a:tab pos="265113" algn="l"/>
                  </a:tabLst>
                </a:pP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GB" sz="22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200" dirty="0">
                    <a:solidFill>
                      <a:schemeClr val="accent1">
                        <a:lumMod val="75000"/>
                      </a:schemeClr>
                    </a:solidFill>
                    <a:latin typeface="Book Antiqua" panose="02040602050305030304" pitchFamily="18" charset="0"/>
                  </a:rPr>
                  <a:t>states at time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GB" sz="2200" dirty="0">
                  <a:solidFill>
                    <a:schemeClr val="accent1">
                      <a:lumMod val="75000"/>
                    </a:schemeClr>
                  </a:solidFill>
                  <a:latin typeface="Book Antiqua" panose="02040602050305030304" pitchFamily="18" charset="0"/>
                </a:endParaRPr>
              </a:p>
              <a:p>
                <a:pPr marL="0" indent="0">
                  <a:buNone/>
                  <a:tabLst>
                    <a:tab pos="265113" algn="l"/>
                  </a:tabLst>
                </a:pPr>
                <a:r>
                  <a:rPr lang="en-GB" sz="2200" dirty="0">
                    <a:latin typeface="Book Antiqua" panose="0204060205030503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={1,2,…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GB" sz="2200" dirty="0">
                  <a:latin typeface="Book Antiqua" panose="02040602050305030304" pitchFamily="18" charset="0"/>
                </a:endParaRPr>
              </a:p>
              <a:p>
                <a:pPr marL="0" indent="0">
                  <a:buNone/>
                  <a:tabLst>
                    <a:tab pos="265113" algn="l"/>
                  </a:tabLst>
                </a:pPr>
                <a:endParaRPr lang="en-GB" sz="500" dirty="0">
                  <a:latin typeface="Book Antiqua" panose="02040602050305030304" pitchFamily="18" charset="0"/>
                </a:endParaRPr>
              </a:p>
              <a:p>
                <a:pPr>
                  <a:tabLst>
                    <a:tab pos="265113" algn="l"/>
                  </a:tabLst>
                </a:pPr>
                <a:r>
                  <a:rPr lang="en-GB" sz="2200" dirty="0">
                    <a:solidFill>
                      <a:schemeClr val="accent1">
                        <a:lumMod val="75000"/>
                      </a:schemeClr>
                    </a:solidFill>
                    <a:latin typeface="Book Antiqua" panose="02040602050305030304" pitchFamily="18" charset="0"/>
                  </a:rPr>
                  <a:t>First order Markov chain</a:t>
                </a:r>
              </a:p>
              <a:p>
                <a:pPr marL="0" indent="0">
                  <a:buNone/>
                  <a:tabLst>
                    <a:tab pos="265113" algn="l"/>
                  </a:tabLst>
                </a:pPr>
                <a:r>
                  <a:rPr lang="en-GB" sz="2200" b="0" dirty="0">
                    <a:latin typeface="Book Antiqua" panose="0204060205030503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e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e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GB" sz="2200" dirty="0">
                  <a:latin typeface="Book Antiqua" panose="02040602050305030304" pitchFamily="18" charset="0"/>
                </a:endParaRPr>
              </a:p>
              <a:p>
                <a:pPr marL="0" indent="0">
                  <a:buNone/>
                  <a:tabLst>
                    <a:tab pos="265113" algn="l"/>
                  </a:tabLst>
                </a:pPr>
                <a:endParaRPr lang="en-GB" sz="500" dirty="0">
                  <a:latin typeface="Book Antiqua" panose="02040602050305030304" pitchFamily="18" charset="0"/>
                </a:endParaRPr>
              </a:p>
              <a:p>
                <a:pPr>
                  <a:tabLst>
                    <a:tab pos="265113" algn="l"/>
                  </a:tabLst>
                </a:pPr>
                <a:r>
                  <a:rPr lang="en-GB" sz="2200" dirty="0">
                    <a:solidFill>
                      <a:schemeClr val="accent1">
                        <a:lumMod val="75000"/>
                      </a:schemeClr>
                    </a:solidFill>
                    <a:latin typeface="Book Antiqua" panose="02040602050305030304" pitchFamily="18" charset="0"/>
                  </a:rPr>
                  <a:t>Initial Probability (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GB" sz="2200" dirty="0">
                    <a:solidFill>
                      <a:schemeClr val="accent1">
                        <a:lumMod val="75000"/>
                      </a:schemeClr>
                    </a:solidFill>
                    <a:latin typeface="Book Antiqua" panose="02040602050305030304" pitchFamily="18" charset="0"/>
                  </a:rPr>
                  <a:t>)</a:t>
                </a:r>
              </a:p>
              <a:p>
                <a:pPr marL="0" indent="0">
                  <a:buNone/>
                  <a:tabLst>
                    <a:tab pos="265113" algn="l"/>
                  </a:tabLst>
                </a:pPr>
                <a:r>
                  <a:rPr lang="en-GB" sz="2200" dirty="0">
                    <a:latin typeface="Book Antiqua" panose="0204060205030503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  </m:t>
                    </m:r>
                  </m:oMath>
                </a14:m>
                <a:r>
                  <a:rPr lang="en-GB" sz="2200" dirty="0">
                    <a:latin typeface="Book Antiqua" panose="0204060205030503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GB" sz="2200" dirty="0">
                  <a:latin typeface="Book Antiqua" panose="02040602050305030304" pitchFamily="18" charset="0"/>
                </a:endParaRPr>
              </a:p>
              <a:p>
                <a:pPr marL="0" indent="0">
                  <a:buNone/>
                  <a:tabLst>
                    <a:tab pos="265113" algn="l"/>
                  </a:tabLst>
                </a:pPr>
                <a:endParaRPr lang="en-GB" sz="500" dirty="0">
                  <a:latin typeface="Book Antiqua" panose="02040602050305030304" pitchFamily="18" charset="0"/>
                </a:endParaRPr>
              </a:p>
              <a:p>
                <a:pPr>
                  <a:tabLst>
                    <a:tab pos="265113" algn="l"/>
                  </a:tabLst>
                </a:pPr>
                <a:r>
                  <a:rPr lang="en-GB" sz="2200" dirty="0">
                    <a:solidFill>
                      <a:schemeClr val="accent1">
                        <a:lumMod val="75000"/>
                      </a:schemeClr>
                    </a:solidFill>
                    <a:latin typeface="Book Antiqua" panose="02040602050305030304" pitchFamily="18" charset="0"/>
                  </a:rPr>
                  <a:t>Transition Probability (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GB" sz="2200" dirty="0">
                    <a:solidFill>
                      <a:schemeClr val="accent1">
                        <a:lumMod val="75000"/>
                      </a:schemeClr>
                    </a:solidFill>
                    <a:latin typeface="Book Antiqua" panose="02040602050305030304" pitchFamily="18" charset="0"/>
                  </a:rPr>
                  <a:t>)</a:t>
                </a:r>
              </a:p>
              <a:p>
                <a:pPr marL="0" indent="0">
                  <a:buNone/>
                  <a:tabLst>
                    <a:tab pos="265113" algn="l"/>
                  </a:tabLst>
                </a:pPr>
                <a:r>
                  <a:rPr lang="en-GB" sz="2200" dirty="0">
                    <a:latin typeface="Book Antiqua" panose="0204060205030503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e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sz="2200" dirty="0">
                    <a:latin typeface="Book Antiqua" panose="02040602050305030304" pitchFamily="18" charset="0"/>
                  </a:rPr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GB" sz="2200" dirty="0">
                  <a:latin typeface="Book Antiqua" panose="02040602050305030304" pitchFamily="18" charset="0"/>
                </a:endParaRPr>
              </a:p>
              <a:p>
                <a:pPr marL="0" indent="0">
                  <a:buNone/>
                  <a:tabLst>
                    <a:tab pos="265113" algn="l"/>
                  </a:tabLst>
                </a:pPr>
                <a:r>
                  <a:rPr lang="en-GB" sz="2200" dirty="0">
                    <a:latin typeface="Book Antiqua" panose="02040602050305030304" pitchFamily="18" charset="0"/>
                  </a:rPr>
                  <a:t>So that, parameter of the model </a:t>
                </a:r>
                <a14:m>
                  <m:oMath xmlns:m="http://schemas.openxmlformats.org/officeDocument/2006/math">
                    <m:r>
                      <a:rPr lang="en-GB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(</m:t>
                    </m:r>
                    <m:r>
                      <a:rPr 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200" dirty="0">
                    <a:latin typeface="Book Antiqua" panose="02040602050305030304" pitchFamily="18" charset="0"/>
                  </a:rPr>
                  <a:t>.</a:t>
                </a:r>
              </a:p>
              <a:p>
                <a:pPr marL="0" indent="0">
                  <a:buNone/>
                  <a:tabLst>
                    <a:tab pos="265113" algn="l"/>
                  </a:tabLst>
                </a:pPr>
                <a:endParaRPr lang="en-GB" sz="2200" dirty="0">
                  <a:latin typeface="Book Antiqua" panose="02040602050305030304" pitchFamily="18" charset="0"/>
                </a:endParaRPr>
              </a:p>
              <a:p>
                <a:pPr marL="0" indent="0">
                  <a:buNone/>
                  <a:tabLst>
                    <a:tab pos="265113" algn="l"/>
                  </a:tabLst>
                </a:pPr>
                <a:endParaRPr lang="en-GB" sz="2200" dirty="0">
                  <a:latin typeface="Book Antiqua" panose="02040602050305030304" pitchFamily="18" charset="0"/>
                </a:endParaRPr>
              </a:p>
              <a:p>
                <a:pPr marL="0" indent="0">
                  <a:buNone/>
                  <a:tabLst>
                    <a:tab pos="265113" algn="l"/>
                  </a:tabLst>
                </a:pPr>
                <a:endParaRPr lang="en-GB" sz="2200" dirty="0">
                  <a:latin typeface="Book Antiqua" panose="02040602050305030304" pitchFamily="18" charset="0"/>
                </a:endParaRPr>
              </a:p>
              <a:p>
                <a:pPr marL="0" indent="0">
                  <a:buNone/>
                  <a:tabLst>
                    <a:tab pos="265113" algn="l"/>
                  </a:tabLst>
                </a:pPr>
                <a:endParaRPr lang="en-GB" sz="2200" dirty="0">
                  <a:latin typeface="Book Antiqua" panose="02040602050305030304" pitchFamily="18" charset="0"/>
                </a:endParaRPr>
              </a:p>
              <a:p>
                <a:pPr marL="0" indent="0">
                  <a:buNone/>
                  <a:tabLst>
                    <a:tab pos="265113" algn="l"/>
                  </a:tabLst>
                </a:pPr>
                <a:endParaRPr lang="en-GB" sz="2200" dirty="0">
                  <a:latin typeface="Book Antiqua" panose="02040602050305030304" pitchFamily="18" charset="0"/>
                </a:endParaRPr>
              </a:p>
              <a:p>
                <a:pPr marL="0" indent="0">
                  <a:buNone/>
                  <a:tabLst>
                    <a:tab pos="265113" algn="l"/>
                  </a:tabLst>
                </a:pPr>
                <a:endParaRPr lang="en-GB" sz="2200" dirty="0">
                  <a:latin typeface="Book Antiqua" panose="02040602050305030304" pitchFamily="18" charset="0"/>
                </a:endParaRPr>
              </a:p>
              <a:p>
                <a:pPr marL="0" indent="0">
                  <a:buNone/>
                  <a:tabLst>
                    <a:tab pos="265113" algn="l"/>
                  </a:tabLst>
                </a:pPr>
                <a:endParaRPr lang="en-US" sz="2200" dirty="0">
                  <a:latin typeface="Book Antiqua" panose="0204060205030503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40643"/>
                <a:ext cx="10615367" cy="5604714"/>
              </a:xfrm>
              <a:blipFill rotWithShape="0">
                <a:blip r:embed="rId3"/>
                <a:stretch>
                  <a:fillRect l="-689" t="-13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-1"/>
            <a:ext cx="150920" cy="5619565"/>
          </a:xfrm>
          <a:prstGeom prst="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 Antiqua" panose="020406020503050303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-313"/>
            <a:ext cx="1417668" cy="1486214"/>
            <a:chOff x="-1" y="-314"/>
            <a:chExt cx="1485971" cy="15578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1B2A6D"/>
                </a:clrFrom>
                <a:clrTo>
                  <a:srgbClr val="1B2A6D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1675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 flipV="1">
              <a:off x="-260636" y="260636"/>
              <a:ext cx="1557504" cy="1036233"/>
            </a:xfrm>
            <a:prstGeom prst="rect">
              <a:avLst/>
            </a:prstGeom>
            <a:noFill/>
            <a:effectLst/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6" cstate="print">
              <a:clrChange>
                <a:clrFrom>
                  <a:srgbClr val="1B2A6D"/>
                </a:clrFrom>
                <a:clrTo>
                  <a:srgbClr val="1B2A6D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83929" l="16750" r="612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80" r="37690" b="10264"/>
            <a:stretch/>
          </p:blipFill>
          <p:spPr>
            <a:xfrm rot="5400000" flipH="1" flipV="1">
              <a:off x="735784" y="446191"/>
              <a:ext cx="432454" cy="615759"/>
            </a:xfrm>
            <a:prstGeom prst="rect">
              <a:avLst/>
            </a:prstGeom>
            <a:noFill/>
            <a:effectLst/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7" cstate="print">
              <a:clrChange>
                <a:clrFrom>
                  <a:srgbClr val="1B2A6D"/>
                </a:clrFrom>
                <a:clrTo>
                  <a:srgbClr val="1B2A6D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83929" l="16750" r="61250"/>
                      </a14:imgEffect>
                      <a14:imgEffect>
                        <a14:colorTemperature colorTemp="11125"/>
                      </a14:imgEffect>
                      <a14:imgEffect>
                        <a14:saturation sat="1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70" r="39908" b="11425"/>
            <a:stretch/>
          </p:blipFill>
          <p:spPr>
            <a:xfrm rot="16200000" flipH="1" flipV="1">
              <a:off x="820619" y="-176801"/>
              <a:ext cx="488863" cy="841838"/>
            </a:xfrm>
            <a:prstGeom prst="rect">
              <a:avLst/>
            </a:prstGeom>
            <a:noFill/>
            <a:effectLst/>
          </p:spPr>
        </p:pic>
      </p:grpSp>
    </p:spTree>
    <p:extLst>
      <p:ext uri="{BB962C8B-B14F-4D97-AF65-F5344CB8AC3E}">
        <p14:creationId xmlns:p14="http://schemas.microsoft.com/office/powerpoint/2010/main" val="547342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606" y="-312"/>
            <a:ext cx="10015193" cy="999554"/>
          </a:xfrm>
        </p:spPr>
        <p:txBody>
          <a:bodyPr/>
          <a:lstStyle/>
          <a:p>
            <a:r>
              <a:rPr lang="en-US" dirty="0">
                <a:latin typeface="Book Antiqua" panose="02040602050305030304" pitchFamily="18" charset="0"/>
              </a:rPr>
              <a:t>Markov Chain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426" y="1851077"/>
            <a:ext cx="1209848" cy="1209848"/>
          </a:xfrm>
        </p:spPr>
      </p:pic>
      <p:sp>
        <p:nvSpPr>
          <p:cNvPr id="4" name="Rectangle 3"/>
          <p:cNvSpPr/>
          <p:nvPr/>
        </p:nvSpPr>
        <p:spPr>
          <a:xfrm>
            <a:off x="0" y="-1"/>
            <a:ext cx="150920" cy="5619565"/>
          </a:xfrm>
          <a:prstGeom prst="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 Antiqua" panose="020406020503050303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-313"/>
            <a:ext cx="1417668" cy="1486214"/>
            <a:chOff x="-1" y="-314"/>
            <a:chExt cx="1485971" cy="15578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1B2A6D"/>
                </a:clrFrom>
                <a:clrTo>
                  <a:srgbClr val="1B2A6D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1675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 flipV="1">
              <a:off x="-260636" y="260636"/>
              <a:ext cx="1557504" cy="1036233"/>
            </a:xfrm>
            <a:prstGeom prst="rect">
              <a:avLst/>
            </a:prstGeom>
            <a:noFill/>
            <a:effectLst/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6" cstate="print">
              <a:clrChange>
                <a:clrFrom>
                  <a:srgbClr val="1B2A6D"/>
                </a:clrFrom>
                <a:clrTo>
                  <a:srgbClr val="1B2A6D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83929" l="16750" r="612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80" r="37690" b="10264"/>
            <a:stretch/>
          </p:blipFill>
          <p:spPr>
            <a:xfrm rot="5400000" flipH="1" flipV="1">
              <a:off x="735784" y="446191"/>
              <a:ext cx="432454" cy="615759"/>
            </a:xfrm>
            <a:prstGeom prst="rect">
              <a:avLst/>
            </a:prstGeom>
            <a:noFill/>
            <a:effectLst/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7" cstate="print">
              <a:clrChange>
                <a:clrFrom>
                  <a:srgbClr val="1B2A6D"/>
                </a:clrFrom>
                <a:clrTo>
                  <a:srgbClr val="1B2A6D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83929" l="16750" r="61250"/>
                      </a14:imgEffect>
                      <a14:imgEffect>
                        <a14:colorTemperature colorTemp="11125"/>
                      </a14:imgEffect>
                      <a14:imgEffect>
                        <a14:saturation sat="1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70" r="39908" b="11425"/>
            <a:stretch/>
          </p:blipFill>
          <p:spPr>
            <a:xfrm rot="16200000" flipH="1" flipV="1">
              <a:off x="820619" y="-176801"/>
              <a:ext cx="488863" cy="841838"/>
            </a:xfrm>
            <a:prstGeom prst="rect">
              <a:avLst/>
            </a:prstGeom>
            <a:noFill/>
            <a:effectLst/>
          </p:spPr>
        </p:pic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426" y="4013791"/>
            <a:ext cx="1209848" cy="12098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426" y="2932434"/>
            <a:ext cx="1209848" cy="120984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426" y="5095148"/>
            <a:ext cx="1209848" cy="120984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243" y="2096805"/>
            <a:ext cx="5440210" cy="408015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444689" y="6181886"/>
            <a:ext cx="5657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Book Antiqua" panose="02040602050305030304" pitchFamily="18" charset="0"/>
              </a:rPr>
              <a:t>http://img12.deviantart.net/bbbf/i/2011/244/f/5/pointing_at_sky_by_moguinho-d48i1ph.jpg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838199" y="1140643"/>
            <a:ext cx="10615367" cy="5036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Book Antiqua" panose="02040602050305030304" pitchFamily="18" charset="0"/>
              </a:rPr>
              <a:t>Weather forecast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415936" y="1530308"/>
            <a:ext cx="13333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Book Antiqua" panose="02040602050305030304" pitchFamily="18" charset="0"/>
              </a:rPr>
              <a:t>4 States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476274" y="2285330"/>
            <a:ext cx="11208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Book Antiqua" panose="02040602050305030304" pitchFamily="18" charset="0"/>
              </a:rPr>
              <a:t>Cloudy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476273" y="3334088"/>
            <a:ext cx="9861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Book Antiqua" panose="02040602050305030304" pitchFamily="18" charset="0"/>
              </a:rPr>
              <a:t>Sunny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476273" y="4382846"/>
            <a:ext cx="9172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Book Antiqua" panose="02040602050305030304" pitchFamily="18" charset="0"/>
              </a:rPr>
              <a:t>Rainy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476273" y="5431605"/>
            <a:ext cx="1042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Book Antiqua" panose="02040602050305030304" pitchFamily="18" charset="0"/>
              </a:rPr>
              <a:t>Windy</a:t>
            </a:r>
          </a:p>
        </p:txBody>
      </p:sp>
    </p:spTree>
    <p:extLst>
      <p:ext uri="{BB962C8B-B14F-4D97-AF65-F5344CB8AC3E}">
        <p14:creationId xmlns:p14="http://schemas.microsoft.com/office/powerpoint/2010/main" val="1136051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606" y="-312"/>
            <a:ext cx="10015193" cy="999554"/>
          </a:xfrm>
        </p:spPr>
        <p:txBody>
          <a:bodyPr/>
          <a:lstStyle/>
          <a:p>
            <a:r>
              <a:rPr lang="en-US" dirty="0">
                <a:latin typeface="Book Antiqua" panose="02040602050305030304" pitchFamily="18" charset="0"/>
              </a:rPr>
              <a:t>Markov Chain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1"/>
            <a:ext cx="150920" cy="5619565"/>
          </a:xfrm>
          <a:prstGeom prst="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 Antiqua" panose="020406020503050303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-313"/>
            <a:ext cx="1417668" cy="1486214"/>
            <a:chOff x="-1" y="-314"/>
            <a:chExt cx="1485971" cy="15578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1B2A6D"/>
                </a:clrFrom>
                <a:clrTo>
                  <a:srgbClr val="1B2A6D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1675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 flipV="1">
              <a:off x="-260636" y="260636"/>
              <a:ext cx="1557504" cy="1036233"/>
            </a:xfrm>
            <a:prstGeom prst="rect">
              <a:avLst/>
            </a:prstGeom>
            <a:noFill/>
            <a:effectLst/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5" cstate="print">
              <a:clrChange>
                <a:clrFrom>
                  <a:srgbClr val="1B2A6D"/>
                </a:clrFrom>
                <a:clrTo>
                  <a:srgbClr val="1B2A6D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83929" l="16750" r="612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80" r="37690" b="10264"/>
            <a:stretch/>
          </p:blipFill>
          <p:spPr>
            <a:xfrm rot="5400000" flipH="1" flipV="1">
              <a:off x="735784" y="446191"/>
              <a:ext cx="432454" cy="615759"/>
            </a:xfrm>
            <a:prstGeom prst="rect">
              <a:avLst/>
            </a:prstGeom>
            <a:noFill/>
            <a:effectLst/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6" cstate="print">
              <a:clrChange>
                <a:clrFrom>
                  <a:srgbClr val="1B2A6D"/>
                </a:clrFrom>
                <a:clrTo>
                  <a:srgbClr val="1B2A6D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83929" l="16750" r="61250"/>
                      </a14:imgEffect>
                      <a14:imgEffect>
                        <a14:colorTemperature colorTemp="11125"/>
                      </a14:imgEffect>
                      <a14:imgEffect>
                        <a14:saturation sat="1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70" r="39908" b="11425"/>
            <a:stretch/>
          </p:blipFill>
          <p:spPr>
            <a:xfrm rot="16200000" flipH="1" flipV="1">
              <a:off x="820619" y="-176801"/>
              <a:ext cx="488863" cy="841838"/>
            </a:xfrm>
            <a:prstGeom prst="rect">
              <a:avLst/>
            </a:prstGeom>
            <a:noFill/>
            <a:effectLst/>
          </p:spPr>
        </p:pic>
      </p:grpSp>
      <p:pic>
        <p:nvPicPr>
          <p:cNvPr id="15" name="Content Placeholder 8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186" y="3193495"/>
            <a:ext cx="756000" cy="756000"/>
          </a:xfr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433" y="3193495"/>
            <a:ext cx="756000" cy="756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815" y="3193495"/>
            <a:ext cx="756000" cy="756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178" y="3162342"/>
            <a:ext cx="756000" cy="756000"/>
          </a:xfrm>
          <a:prstGeom prst="rect">
            <a:avLst/>
          </a:prstGeom>
        </p:spPr>
      </p:pic>
      <p:pic>
        <p:nvPicPr>
          <p:cNvPr id="19" name="Content Placeholder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531" y="3846458"/>
            <a:ext cx="756000" cy="756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29" y="5301437"/>
            <a:ext cx="756000" cy="756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29" y="4571774"/>
            <a:ext cx="756000" cy="756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29" y="5968318"/>
            <a:ext cx="756000" cy="756000"/>
          </a:xfrm>
          <a:prstGeom prst="rect">
            <a:avLst/>
          </a:prstGeom>
        </p:spPr>
      </p:pic>
      <p:pic>
        <p:nvPicPr>
          <p:cNvPr id="63" name="Content Placeholder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21" y="1395394"/>
            <a:ext cx="756000" cy="75600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937" y="1395394"/>
            <a:ext cx="756000" cy="756000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966" y="1395394"/>
            <a:ext cx="756000" cy="75600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213" y="1395394"/>
            <a:ext cx="756000" cy="756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ontent Placeholder 2"/>
              <p:cNvSpPr txBox="1">
                <a:spLocks/>
              </p:cNvSpPr>
              <p:nvPr/>
            </p:nvSpPr>
            <p:spPr>
              <a:xfrm>
                <a:off x="893436" y="1049754"/>
                <a:ext cx="3678879" cy="42889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tabLst>
                    <a:tab pos="622300" algn="l"/>
                    <a:tab pos="1258888" algn="l"/>
                    <a:tab pos="1974850" algn="l"/>
                  </a:tabLst>
                </a:pPr>
                <a:r>
                  <a:rPr lang="en-US" sz="2200" dirty="0">
                    <a:latin typeface="Book Antiqua" panose="02040602050305030304" pitchFamily="18" charset="0"/>
                  </a:rPr>
                  <a:t>Initial State Probability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sz="2200" dirty="0">
                  <a:solidFill>
                    <a:schemeClr val="tx1"/>
                  </a:solidFill>
                  <a:latin typeface="Book Antiqua" panose="02040602050305030304" pitchFamily="18" charset="0"/>
                </a:endParaRPr>
              </a:p>
            </p:txBody>
          </p:sp>
        </mc:Choice>
        <mc:Fallback xmlns="">
          <p:sp>
            <p:nvSpPr>
              <p:cNvPr id="8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36" y="1049754"/>
                <a:ext cx="3678879" cy="428892"/>
              </a:xfrm>
              <a:prstGeom prst="rect">
                <a:avLst/>
              </a:prstGeom>
              <a:blipFill rotWithShape="0">
                <a:blip r:embed="rId11"/>
                <a:stretch>
                  <a:fillRect l="-2156" t="-16901" b="-21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ontent Placeholder 2"/>
              <p:cNvSpPr txBox="1">
                <a:spLocks/>
              </p:cNvSpPr>
              <p:nvPr/>
            </p:nvSpPr>
            <p:spPr>
              <a:xfrm>
                <a:off x="759806" y="2877220"/>
                <a:ext cx="4084320" cy="42889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  <a:tabLst>
                    <a:tab pos="622300" algn="l"/>
                    <a:tab pos="1258888" algn="l"/>
                    <a:tab pos="1974850" algn="l"/>
                  </a:tabLst>
                </a:pPr>
                <a:r>
                  <a:rPr lang="en-US" sz="2200" dirty="0">
                    <a:latin typeface="Book Antiqua" panose="02040602050305030304" pitchFamily="18" charset="0"/>
                  </a:rPr>
                  <a:t>State Transition Probability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</m:oMath>
                </a14:m>
                <a:endParaRPr lang="en-US" sz="2200" dirty="0">
                  <a:latin typeface="Book Antiqua" panose="02040602050305030304" pitchFamily="18" charset="0"/>
                </a:endParaRPr>
              </a:p>
            </p:txBody>
          </p:sp>
        </mc:Choice>
        <mc:Fallback xmlns="">
          <p:sp>
            <p:nvSpPr>
              <p:cNvPr id="8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06" y="2877220"/>
                <a:ext cx="4084320" cy="428892"/>
              </a:xfrm>
              <a:prstGeom prst="rect">
                <a:avLst/>
              </a:prstGeom>
              <a:blipFill rotWithShape="0">
                <a:blip r:embed="rId12"/>
                <a:stretch>
                  <a:fillRect t="-1714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682612"/>
              </p:ext>
            </p:extLst>
          </p:nvPr>
        </p:nvGraphicFramePr>
        <p:xfrm>
          <a:off x="988603" y="1377890"/>
          <a:ext cx="3883244" cy="13846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0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08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08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08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23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230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481352"/>
              </p:ext>
            </p:extLst>
          </p:nvPr>
        </p:nvGraphicFramePr>
        <p:xfrm>
          <a:off x="988603" y="3204547"/>
          <a:ext cx="4859125" cy="34615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1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1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1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1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23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23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23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23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23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ontent Placeholder 2"/>
              <p:cNvSpPr txBox="1">
                <a:spLocks/>
              </p:cNvSpPr>
              <p:nvPr/>
            </p:nvSpPr>
            <p:spPr>
              <a:xfrm>
                <a:off x="1222118" y="2182275"/>
                <a:ext cx="480206" cy="42889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tabLst>
                    <a:tab pos="622300" algn="l"/>
                    <a:tab pos="1258888" algn="l"/>
                    <a:tab pos="197485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  <a:latin typeface="Book Antiqua" panose="02040602050305030304" pitchFamily="18" charset="0"/>
                </a:endParaRPr>
              </a:p>
            </p:txBody>
          </p:sp>
        </mc:Choice>
        <mc:Fallback xmlns="">
          <p:sp>
            <p:nvSpPr>
              <p:cNvPr id="8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118" y="2182275"/>
                <a:ext cx="480206" cy="42889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ontent Placeholder 2"/>
              <p:cNvSpPr txBox="1">
                <a:spLocks/>
              </p:cNvSpPr>
              <p:nvPr/>
            </p:nvSpPr>
            <p:spPr>
              <a:xfrm>
                <a:off x="2183863" y="2182275"/>
                <a:ext cx="480206" cy="42889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tabLst>
                    <a:tab pos="622300" algn="l"/>
                    <a:tab pos="1258888" algn="l"/>
                    <a:tab pos="197485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  <a:latin typeface="Book Antiqua" panose="02040602050305030304" pitchFamily="18" charset="0"/>
                </a:endParaRPr>
              </a:p>
            </p:txBody>
          </p:sp>
        </mc:Choice>
        <mc:Fallback xmlns="">
          <p:sp>
            <p:nvSpPr>
              <p:cNvPr id="8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863" y="2182275"/>
                <a:ext cx="480206" cy="42889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ontent Placeholder 2"/>
              <p:cNvSpPr txBox="1">
                <a:spLocks/>
              </p:cNvSpPr>
              <p:nvPr/>
            </p:nvSpPr>
            <p:spPr>
              <a:xfrm>
                <a:off x="3202911" y="2182275"/>
                <a:ext cx="480206" cy="42889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tabLst>
                    <a:tab pos="622300" algn="l"/>
                    <a:tab pos="1258888" algn="l"/>
                    <a:tab pos="197485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  <a:latin typeface="Book Antiqua" panose="02040602050305030304" pitchFamily="18" charset="0"/>
                </a:endParaRPr>
              </a:p>
            </p:txBody>
          </p:sp>
        </mc:Choice>
        <mc:Fallback xmlns="">
          <p:sp>
            <p:nvSpPr>
              <p:cNvPr id="8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911" y="2182275"/>
                <a:ext cx="480206" cy="42889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ontent Placeholder 2"/>
              <p:cNvSpPr txBox="1">
                <a:spLocks/>
              </p:cNvSpPr>
              <p:nvPr/>
            </p:nvSpPr>
            <p:spPr>
              <a:xfrm>
                <a:off x="4092110" y="2182275"/>
                <a:ext cx="480206" cy="42889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tabLst>
                    <a:tab pos="622300" algn="l"/>
                    <a:tab pos="1258888" algn="l"/>
                    <a:tab pos="197485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  <a:latin typeface="Book Antiqua" panose="02040602050305030304" pitchFamily="18" charset="0"/>
                </a:endParaRPr>
              </a:p>
            </p:txBody>
          </p:sp>
        </mc:Choice>
        <mc:Fallback xmlns="">
          <p:sp>
            <p:nvSpPr>
              <p:cNvPr id="8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110" y="2182275"/>
                <a:ext cx="480206" cy="42889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ontent Placeholder 2"/>
              <p:cNvSpPr txBox="1">
                <a:spLocks/>
              </p:cNvSpPr>
              <p:nvPr/>
            </p:nvSpPr>
            <p:spPr>
              <a:xfrm>
                <a:off x="2204315" y="4011936"/>
                <a:ext cx="480206" cy="42889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tabLst>
                    <a:tab pos="622300" algn="l"/>
                    <a:tab pos="1258888" algn="l"/>
                    <a:tab pos="197485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  <a:latin typeface="Book Antiqua" panose="02040602050305030304" pitchFamily="18" charset="0"/>
                </a:endParaRPr>
              </a:p>
            </p:txBody>
          </p:sp>
        </mc:Choice>
        <mc:Fallback xmlns="">
          <p:sp>
            <p:nvSpPr>
              <p:cNvPr id="8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315" y="4011936"/>
                <a:ext cx="480206" cy="428892"/>
              </a:xfrm>
              <a:prstGeom prst="rect">
                <a:avLst/>
              </a:prstGeom>
              <a:blipFill rotWithShape="0">
                <a:blip r:embed="rId17"/>
                <a:stretch>
                  <a:fillRect r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ontent Placeholder 2"/>
              <p:cNvSpPr txBox="1">
                <a:spLocks/>
              </p:cNvSpPr>
              <p:nvPr/>
            </p:nvSpPr>
            <p:spPr>
              <a:xfrm>
                <a:off x="2204315" y="4735328"/>
                <a:ext cx="480206" cy="42889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tabLst>
                    <a:tab pos="622300" algn="l"/>
                    <a:tab pos="1258888" algn="l"/>
                    <a:tab pos="197485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  <a:latin typeface="Book Antiqua" panose="02040602050305030304" pitchFamily="18" charset="0"/>
                </a:endParaRPr>
              </a:p>
            </p:txBody>
          </p:sp>
        </mc:Choice>
        <mc:Fallback xmlns="">
          <p:sp>
            <p:nvSpPr>
              <p:cNvPr id="8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315" y="4735328"/>
                <a:ext cx="480206" cy="428892"/>
              </a:xfrm>
              <a:prstGeom prst="rect">
                <a:avLst/>
              </a:prstGeom>
              <a:blipFill rotWithShape="0">
                <a:blip r:embed="rId18"/>
                <a:stretch>
                  <a:fillRect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ontent Placeholder 2"/>
              <p:cNvSpPr txBox="1">
                <a:spLocks/>
              </p:cNvSpPr>
              <p:nvPr/>
            </p:nvSpPr>
            <p:spPr>
              <a:xfrm>
                <a:off x="2204315" y="5458720"/>
                <a:ext cx="480206" cy="42889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tabLst>
                    <a:tab pos="622300" algn="l"/>
                    <a:tab pos="1258888" algn="l"/>
                    <a:tab pos="197485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  <a:latin typeface="Book Antiqua" panose="02040602050305030304" pitchFamily="18" charset="0"/>
                </a:endParaRPr>
              </a:p>
            </p:txBody>
          </p:sp>
        </mc:Choice>
        <mc:Fallback xmlns="">
          <p:sp>
            <p:nvSpPr>
              <p:cNvPr id="9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315" y="5458720"/>
                <a:ext cx="480206" cy="428892"/>
              </a:xfrm>
              <a:prstGeom prst="rect">
                <a:avLst/>
              </a:prstGeom>
              <a:blipFill rotWithShape="0">
                <a:blip r:embed="rId19"/>
                <a:stretch>
                  <a:fillRect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ontent Placeholder 2"/>
              <p:cNvSpPr txBox="1">
                <a:spLocks/>
              </p:cNvSpPr>
              <p:nvPr/>
            </p:nvSpPr>
            <p:spPr>
              <a:xfrm>
                <a:off x="2204315" y="6182112"/>
                <a:ext cx="480206" cy="42889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tabLst>
                    <a:tab pos="622300" algn="l"/>
                    <a:tab pos="1258888" algn="l"/>
                    <a:tab pos="197485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41</m:t>
                          </m:r>
                        </m:sub>
                      </m:sSub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  <a:latin typeface="Book Antiqua" panose="02040602050305030304" pitchFamily="18" charset="0"/>
                </a:endParaRPr>
              </a:p>
            </p:txBody>
          </p:sp>
        </mc:Choice>
        <mc:Fallback xmlns="">
          <p:sp>
            <p:nvSpPr>
              <p:cNvPr id="9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315" y="6182112"/>
                <a:ext cx="480206" cy="428892"/>
              </a:xfrm>
              <a:prstGeom prst="rect">
                <a:avLst/>
              </a:prstGeom>
              <a:blipFill rotWithShape="0">
                <a:blip r:embed="rId20"/>
                <a:stretch>
                  <a:fillRect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Content Placeholder 2"/>
              <p:cNvSpPr txBox="1">
                <a:spLocks/>
              </p:cNvSpPr>
              <p:nvPr/>
            </p:nvSpPr>
            <p:spPr>
              <a:xfrm>
                <a:off x="3121565" y="4011936"/>
                <a:ext cx="480206" cy="42889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tabLst>
                    <a:tab pos="622300" algn="l"/>
                    <a:tab pos="1258888" algn="l"/>
                    <a:tab pos="197485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  <a:latin typeface="Book Antiqua" panose="02040602050305030304" pitchFamily="18" charset="0"/>
                </a:endParaRPr>
              </a:p>
            </p:txBody>
          </p:sp>
        </mc:Choice>
        <mc:Fallback xmlns="">
          <p:sp>
            <p:nvSpPr>
              <p:cNvPr id="9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565" y="4011936"/>
                <a:ext cx="480206" cy="428892"/>
              </a:xfrm>
              <a:prstGeom prst="rect">
                <a:avLst/>
              </a:prstGeom>
              <a:blipFill rotWithShape="0">
                <a:blip r:embed="rId21"/>
                <a:stretch>
                  <a:fillRect r="-15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Content Placeholder 2"/>
              <p:cNvSpPr txBox="1">
                <a:spLocks/>
              </p:cNvSpPr>
              <p:nvPr/>
            </p:nvSpPr>
            <p:spPr>
              <a:xfrm>
                <a:off x="3121565" y="4735328"/>
                <a:ext cx="480206" cy="42889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tabLst>
                    <a:tab pos="622300" algn="l"/>
                    <a:tab pos="1258888" algn="l"/>
                    <a:tab pos="197485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  <a:latin typeface="Book Antiqua" panose="02040602050305030304" pitchFamily="18" charset="0"/>
                </a:endParaRPr>
              </a:p>
            </p:txBody>
          </p:sp>
        </mc:Choice>
        <mc:Fallback xmlns="">
          <p:sp>
            <p:nvSpPr>
              <p:cNvPr id="9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565" y="4735328"/>
                <a:ext cx="480206" cy="428892"/>
              </a:xfrm>
              <a:prstGeom prst="rect">
                <a:avLst/>
              </a:prstGeom>
              <a:blipFill rotWithShape="0">
                <a:blip r:embed="rId22"/>
                <a:stretch>
                  <a:fillRect r="-16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ontent Placeholder 2"/>
              <p:cNvSpPr txBox="1">
                <a:spLocks/>
              </p:cNvSpPr>
              <p:nvPr/>
            </p:nvSpPr>
            <p:spPr>
              <a:xfrm>
                <a:off x="3121565" y="5458720"/>
                <a:ext cx="480206" cy="42889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tabLst>
                    <a:tab pos="622300" algn="l"/>
                    <a:tab pos="1258888" algn="l"/>
                    <a:tab pos="197485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  <a:latin typeface="Book Antiqua" panose="02040602050305030304" pitchFamily="18" charset="0"/>
                </a:endParaRPr>
              </a:p>
            </p:txBody>
          </p:sp>
        </mc:Choice>
        <mc:Fallback xmlns="">
          <p:sp>
            <p:nvSpPr>
              <p:cNvPr id="9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565" y="5458720"/>
                <a:ext cx="480206" cy="428892"/>
              </a:xfrm>
              <a:prstGeom prst="rect">
                <a:avLst/>
              </a:prstGeom>
              <a:blipFill rotWithShape="0">
                <a:blip r:embed="rId23"/>
                <a:stretch>
                  <a:fillRect r="-16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ontent Placeholder 2"/>
              <p:cNvSpPr txBox="1">
                <a:spLocks/>
              </p:cNvSpPr>
              <p:nvPr/>
            </p:nvSpPr>
            <p:spPr>
              <a:xfrm>
                <a:off x="3121565" y="6182112"/>
                <a:ext cx="480206" cy="42889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tabLst>
                    <a:tab pos="622300" algn="l"/>
                    <a:tab pos="1258888" algn="l"/>
                    <a:tab pos="197485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42</m:t>
                          </m:r>
                        </m:sub>
                      </m:sSub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  <a:latin typeface="Book Antiqua" panose="02040602050305030304" pitchFamily="18" charset="0"/>
                </a:endParaRPr>
              </a:p>
            </p:txBody>
          </p:sp>
        </mc:Choice>
        <mc:Fallback xmlns="">
          <p:sp>
            <p:nvSpPr>
              <p:cNvPr id="9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565" y="6182112"/>
                <a:ext cx="480206" cy="428892"/>
              </a:xfrm>
              <a:prstGeom prst="rect">
                <a:avLst/>
              </a:prstGeom>
              <a:blipFill rotWithShape="0">
                <a:blip r:embed="rId24"/>
                <a:stretch>
                  <a:fillRect r="-16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ontent Placeholder 2"/>
              <p:cNvSpPr txBox="1">
                <a:spLocks/>
              </p:cNvSpPr>
              <p:nvPr/>
            </p:nvSpPr>
            <p:spPr>
              <a:xfrm>
                <a:off x="4093679" y="4011936"/>
                <a:ext cx="480206" cy="42889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tabLst>
                    <a:tab pos="622300" algn="l"/>
                    <a:tab pos="1258888" algn="l"/>
                    <a:tab pos="197485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  <a:latin typeface="Book Antiqua" panose="02040602050305030304" pitchFamily="18" charset="0"/>
                </a:endParaRPr>
              </a:p>
            </p:txBody>
          </p:sp>
        </mc:Choice>
        <mc:Fallback xmlns="">
          <p:sp>
            <p:nvSpPr>
              <p:cNvPr id="9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3679" y="4011936"/>
                <a:ext cx="480206" cy="428892"/>
              </a:xfrm>
              <a:prstGeom prst="rect">
                <a:avLst/>
              </a:prstGeom>
              <a:blipFill rotWithShape="0">
                <a:blip r:embed="rId25"/>
                <a:stretch>
                  <a:fillRect r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ontent Placeholder 2"/>
              <p:cNvSpPr txBox="1">
                <a:spLocks/>
              </p:cNvSpPr>
              <p:nvPr/>
            </p:nvSpPr>
            <p:spPr>
              <a:xfrm>
                <a:off x="4093679" y="4735328"/>
                <a:ext cx="480206" cy="42889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tabLst>
                    <a:tab pos="622300" algn="l"/>
                    <a:tab pos="1258888" algn="l"/>
                    <a:tab pos="197485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  <a:latin typeface="Book Antiqua" panose="02040602050305030304" pitchFamily="18" charset="0"/>
                </a:endParaRPr>
              </a:p>
            </p:txBody>
          </p:sp>
        </mc:Choice>
        <mc:Fallback xmlns="">
          <p:sp>
            <p:nvSpPr>
              <p:cNvPr id="9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3679" y="4735328"/>
                <a:ext cx="480206" cy="428892"/>
              </a:xfrm>
              <a:prstGeom prst="rect">
                <a:avLst/>
              </a:prstGeom>
              <a:blipFill rotWithShape="0">
                <a:blip r:embed="rId26"/>
                <a:stretch>
                  <a:fillRect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ontent Placeholder 2"/>
              <p:cNvSpPr txBox="1">
                <a:spLocks/>
              </p:cNvSpPr>
              <p:nvPr/>
            </p:nvSpPr>
            <p:spPr>
              <a:xfrm>
                <a:off x="4093679" y="5458720"/>
                <a:ext cx="480206" cy="42889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tabLst>
                    <a:tab pos="622300" algn="l"/>
                    <a:tab pos="1258888" algn="l"/>
                    <a:tab pos="197485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  <a:latin typeface="Book Antiqua" panose="02040602050305030304" pitchFamily="18" charset="0"/>
                </a:endParaRPr>
              </a:p>
            </p:txBody>
          </p:sp>
        </mc:Choice>
        <mc:Fallback xmlns="">
          <p:sp>
            <p:nvSpPr>
              <p:cNvPr id="9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3679" y="5458720"/>
                <a:ext cx="480206" cy="428892"/>
              </a:xfrm>
              <a:prstGeom prst="rect">
                <a:avLst/>
              </a:prstGeom>
              <a:blipFill rotWithShape="0">
                <a:blip r:embed="rId27"/>
                <a:stretch>
                  <a:fillRect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Content Placeholder 2"/>
              <p:cNvSpPr txBox="1">
                <a:spLocks/>
              </p:cNvSpPr>
              <p:nvPr/>
            </p:nvSpPr>
            <p:spPr>
              <a:xfrm>
                <a:off x="4093679" y="6182112"/>
                <a:ext cx="480206" cy="42889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tabLst>
                    <a:tab pos="622300" algn="l"/>
                    <a:tab pos="1258888" algn="l"/>
                    <a:tab pos="197485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43</m:t>
                          </m:r>
                        </m:sub>
                      </m:sSub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  <a:latin typeface="Book Antiqua" panose="02040602050305030304" pitchFamily="18" charset="0"/>
                </a:endParaRPr>
              </a:p>
            </p:txBody>
          </p:sp>
        </mc:Choice>
        <mc:Fallback xmlns="">
          <p:sp>
            <p:nvSpPr>
              <p:cNvPr id="9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3679" y="6182112"/>
                <a:ext cx="480206" cy="428892"/>
              </a:xfrm>
              <a:prstGeom prst="rect">
                <a:avLst/>
              </a:prstGeom>
              <a:blipFill rotWithShape="0">
                <a:blip r:embed="rId28"/>
                <a:stretch>
                  <a:fillRect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Content Placeholder 2"/>
              <p:cNvSpPr txBox="1">
                <a:spLocks/>
              </p:cNvSpPr>
              <p:nvPr/>
            </p:nvSpPr>
            <p:spPr>
              <a:xfrm>
                <a:off x="5114561" y="4011936"/>
                <a:ext cx="480206" cy="42889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tabLst>
                    <a:tab pos="622300" algn="l"/>
                    <a:tab pos="1258888" algn="l"/>
                    <a:tab pos="197485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  <a:latin typeface="Book Antiqua" panose="02040602050305030304" pitchFamily="18" charset="0"/>
                </a:endParaRPr>
              </a:p>
            </p:txBody>
          </p:sp>
        </mc:Choice>
        <mc:Fallback xmlns="">
          <p:sp>
            <p:nvSpPr>
              <p:cNvPr id="10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561" y="4011936"/>
                <a:ext cx="480206" cy="428892"/>
              </a:xfrm>
              <a:prstGeom prst="rect">
                <a:avLst/>
              </a:prstGeom>
              <a:blipFill rotWithShape="0">
                <a:blip r:embed="rId29"/>
                <a:stretch>
                  <a:fillRect r="-13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Content Placeholder 2"/>
              <p:cNvSpPr txBox="1">
                <a:spLocks/>
              </p:cNvSpPr>
              <p:nvPr/>
            </p:nvSpPr>
            <p:spPr>
              <a:xfrm>
                <a:off x="5114561" y="4735328"/>
                <a:ext cx="480206" cy="42889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tabLst>
                    <a:tab pos="622300" algn="l"/>
                    <a:tab pos="1258888" algn="l"/>
                    <a:tab pos="197485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  <a:latin typeface="Book Antiqua" panose="02040602050305030304" pitchFamily="18" charset="0"/>
                </a:endParaRPr>
              </a:p>
            </p:txBody>
          </p:sp>
        </mc:Choice>
        <mc:Fallback xmlns="">
          <p:sp>
            <p:nvSpPr>
              <p:cNvPr id="10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561" y="4735328"/>
                <a:ext cx="480206" cy="428892"/>
              </a:xfrm>
              <a:prstGeom prst="rect">
                <a:avLst/>
              </a:prstGeom>
              <a:blipFill rotWithShape="0">
                <a:blip r:embed="rId30"/>
                <a:stretch>
                  <a:fillRect r="-16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Content Placeholder 2"/>
              <p:cNvSpPr txBox="1">
                <a:spLocks/>
              </p:cNvSpPr>
              <p:nvPr/>
            </p:nvSpPr>
            <p:spPr>
              <a:xfrm>
                <a:off x="5114561" y="5458720"/>
                <a:ext cx="480206" cy="42889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tabLst>
                    <a:tab pos="622300" algn="l"/>
                    <a:tab pos="1258888" algn="l"/>
                    <a:tab pos="197485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34</m:t>
                          </m:r>
                        </m:sub>
                      </m:sSub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  <a:latin typeface="Book Antiqua" panose="02040602050305030304" pitchFamily="18" charset="0"/>
                </a:endParaRPr>
              </a:p>
            </p:txBody>
          </p:sp>
        </mc:Choice>
        <mc:Fallback xmlns="">
          <p:sp>
            <p:nvSpPr>
              <p:cNvPr id="10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561" y="5458720"/>
                <a:ext cx="480206" cy="428892"/>
              </a:xfrm>
              <a:prstGeom prst="rect">
                <a:avLst/>
              </a:prstGeom>
              <a:blipFill rotWithShape="0">
                <a:blip r:embed="rId31"/>
                <a:stretch>
                  <a:fillRect r="-16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Content Placeholder 2"/>
              <p:cNvSpPr txBox="1">
                <a:spLocks/>
              </p:cNvSpPr>
              <p:nvPr/>
            </p:nvSpPr>
            <p:spPr>
              <a:xfrm>
                <a:off x="5114561" y="6182112"/>
                <a:ext cx="480206" cy="42889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tabLst>
                    <a:tab pos="622300" algn="l"/>
                    <a:tab pos="1258888" algn="l"/>
                    <a:tab pos="197485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44</m:t>
                          </m:r>
                        </m:sub>
                      </m:sSub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  <a:latin typeface="Book Antiqua" panose="02040602050305030304" pitchFamily="18" charset="0"/>
                </a:endParaRPr>
              </a:p>
            </p:txBody>
          </p:sp>
        </mc:Choice>
        <mc:Fallback xmlns="">
          <p:sp>
            <p:nvSpPr>
              <p:cNvPr id="10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561" y="6182112"/>
                <a:ext cx="480206" cy="428892"/>
              </a:xfrm>
              <a:prstGeom prst="rect">
                <a:avLst/>
              </a:prstGeom>
              <a:blipFill rotWithShape="0">
                <a:blip r:embed="rId32"/>
                <a:stretch>
                  <a:fillRect r="-15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5" name="Picture 104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103" y="925685"/>
            <a:ext cx="5769538" cy="552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85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606" y="-312"/>
            <a:ext cx="10015193" cy="999554"/>
          </a:xfrm>
        </p:spPr>
        <p:txBody>
          <a:bodyPr/>
          <a:lstStyle/>
          <a:p>
            <a:r>
              <a:rPr lang="en-US" dirty="0">
                <a:latin typeface="Book Antiqua" panose="02040602050305030304" pitchFamily="18" charset="0"/>
              </a:rPr>
              <a:t>Markov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0643"/>
            <a:ext cx="3323254" cy="500593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265113" algn="l"/>
              </a:tabLst>
            </a:pPr>
            <a:r>
              <a:rPr lang="en-US" sz="2200" dirty="0">
                <a:latin typeface="Book Antiqua" panose="02040602050305030304" pitchFamily="18" charset="0"/>
              </a:rPr>
              <a:t>Stochastic Automaton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1"/>
            <a:ext cx="150920" cy="5619565"/>
          </a:xfrm>
          <a:prstGeom prst="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 Antiqua" panose="020406020503050303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-313"/>
            <a:ext cx="1417668" cy="1486214"/>
            <a:chOff x="-1" y="-314"/>
            <a:chExt cx="1485971" cy="15578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1B2A6D"/>
                </a:clrFrom>
                <a:clrTo>
                  <a:srgbClr val="1B2A6D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1675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 flipV="1">
              <a:off x="-260636" y="260636"/>
              <a:ext cx="1557504" cy="1036233"/>
            </a:xfrm>
            <a:prstGeom prst="rect">
              <a:avLst/>
            </a:prstGeom>
            <a:noFill/>
            <a:effectLst/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5" cstate="print">
              <a:clrChange>
                <a:clrFrom>
                  <a:srgbClr val="1B2A6D"/>
                </a:clrFrom>
                <a:clrTo>
                  <a:srgbClr val="1B2A6D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83929" l="16750" r="612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80" r="37690" b="10264"/>
            <a:stretch/>
          </p:blipFill>
          <p:spPr>
            <a:xfrm rot="5400000" flipH="1" flipV="1">
              <a:off x="735784" y="446191"/>
              <a:ext cx="432454" cy="615759"/>
            </a:xfrm>
            <a:prstGeom prst="rect">
              <a:avLst/>
            </a:prstGeom>
            <a:noFill/>
            <a:effectLst/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6" cstate="print">
              <a:clrChange>
                <a:clrFrom>
                  <a:srgbClr val="1B2A6D"/>
                </a:clrFrom>
                <a:clrTo>
                  <a:srgbClr val="1B2A6D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83929" l="16750" r="61250"/>
                      </a14:imgEffect>
                      <a14:imgEffect>
                        <a14:colorTemperature colorTemp="11125"/>
                      </a14:imgEffect>
                      <a14:imgEffect>
                        <a14:saturation sat="1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70" r="39908" b="11425"/>
            <a:stretch/>
          </p:blipFill>
          <p:spPr>
            <a:xfrm rot="16200000" flipH="1" flipV="1">
              <a:off x="820619" y="-176801"/>
              <a:ext cx="488863" cy="841838"/>
            </a:xfrm>
            <a:prstGeom prst="rect">
              <a:avLst/>
            </a:prstGeom>
            <a:noFill/>
            <a:effectLst/>
          </p:spPr>
        </p:pic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84" y="1567679"/>
            <a:ext cx="5318598" cy="50958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 txBox="1">
                <a:spLocks/>
              </p:cNvSpPr>
              <p:nvPr/>
            </p:nvSpPr>
            <p:spPr>
              <a:xfrm>
                <a:off x="6223519" y="2547258"/>
                <a:ext cx="5859624" cy="347352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tabLst>
                    <a:tab pos="622300" algn="l"/>
                    <a:tab pos="1258888" algn="l"/>
                    <a:tab pos="1974850" algn="l"/>
                  </a:tabLst>
                </a:pP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200" dirty="0">
                    <a:latin typeface="Book Antiqua" panose="02040602050305030304" pitchFamily="18" charset="0"/>
                  </a:rPr>
                  <a:t> 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sz="2200" dirty="0">
                  <a:latin typeface="Book Antiqua" panose="02040602050305030304" pitchFamily="18" charset="0"/>
                </a:endParaRPr>
              </a:p>
              <a:p>
                <a:pPr marL="0" indent="0">
                  <a:buNone/>
                  <a:tabLst>
                    <a:tab pos="622300" algn="l"/>
                    <a:tab pos="1258888" algn="l"/>
                    <a:tab pos="1974850" algn="l"/>
                  </a:tabLst>
                </a:pPr>
                <a:endParaRPr lang="en-US" sz="2200" dirty="0">
                  <a:latin typeface="Book Antiqua" panose="02040602050305030304" pitchFamily="18" charset="0"/>
                </a:endParaRPr>
              </a:p>
              <a:p>
                <a:pPr marL="0" indent="0">
                  <a:buNone/>
                  <a:tabLst>
                    <a:tab pos="622300" algn="l"/>
                    <a:tab pos="1258888" algn="l"/>
                    <a:tab pos="197485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200" dirty="0">
                  <a:latin typeface="Book Antiqua" panose="02040602050305030304" pitchFamily="18" charset="0"/>
                </a:endParaRPr>
              </a:p>
              <a:p>
                <a:pPr marL="0" indent="0">
                  <a:buNone/>
                  <a:tabLst>
                    <a:tab pos="1790700" algn="l"/>
                  </a:tabLst>
                </a:pPr>
                <a:r>
                  <a:rPr lang="en-US" sz="2200" b="0" dirty="0"/>
                  <a:t>	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sub>
                    </m:sSub>
                  </m:oMath>
                </a14:m>
                <a:endParaRPr lang="en-US" sz="2200" dirty="0">
                  <a:latin typeface="Book Antiqua" panose="02040602050305030304" pitchFamily="18" charset="0"/>
                </a:endParaRPr>
              </a:p>
              <a:p>
                <a:pPr marL="0" indent="0">
                  <a:buNone/>
                  <a:tabLst>
                    <a:tab pos="622300" algn="l"/>
                    <a:tab pos="1258888" algn="l"/>
                    <a:tab pos="1974850" algn="l"/>
                  </a:tabLst>
                </a:pPr>
                <a:endParaRPr lang="en-US" sz="2200" dirty="0">
                  <a:latin typeface="Book Antiqua" panose="02040602050305030304" pitchFamily="18" charset="0"/>
                </a:endParaRPr>
              </a:p>
              <a:p>
                <a:pPr marL="0" indent="0">
                  <a:buNone/>
                  <a:tabLst>
                    <a:tab pos="622300" algn="l"/>
                    <a:tab pos="1258888" algn="l"/>
                    <a:tab pos="1974850" algn="l"/>
                  </a:tabLst>
                </a:pPr>
                <a:r>
                  <a:rPr lang="en-US" sz="2200" dirty="0">
                    <a:latin typeface="Book Antiqua" panose="0204060205030503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519" y="2547258"/>
                <a:ext cx="5859624" cy="3473523"/>
              </a:xfrm>
              <a:prstGeom prst="rect">
                <a:avLst/>
              </a:prstGeom>
              <a:blipFill rotWithShape="0">
                <a:blip r:embed="rId8"/>
                <a:stretch>
                  <a:fillRect l="-624" t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250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2566</TotalTime>
  <Words>664</Words>
  <Application>Microsoft Office PowerPoint</Application>
  <PresentationFormat>Widescreen</PresentationFormat>
  <Paragraphs>319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Book Antiqua</vt:lpstr>
      <vt:lpstr>Calibri</vt:lpstr>
      <vt:lpstr>Calibri Light</vt:lpstr>
      <vt:lpstr>Cambria Math</vt:lpstr>
      <vt:lpstr>Gulim</vt:lpstr>
      <vt:lpstr>Times New Roman</vt:lpstr>
      <vt:lpstr>Office Theme</vt:lpstr>
      <vt:lpstr>Introduction to  Hidden Markov Model (Prof. Bong-Kee Sin’s Lecture Notes Revisited)</vt:lpstr>
      <vt:lpstr>Machine Learning</vt:lpstr>
      <vt:lpstr>Markov Chain</vt:lpstr>
      <vt:lpstr>Markov Chain</vt:lpstr>
      <vt:lpstr>Markov Chain</vt:lpstr>
      <vt:lpstr>Markov Chain</vt:lpstr>
      <vt:lpstr>Markov Chain</vt:lpstr>
      <vt:lpstr>Markov Chain</vt:lpstr>
      <vt:lpstr>Markov Chain</vt:lpstr>
      <vt:lpstr>Discrete State Markov Chain</vt:lpstr>
      <vt:lpstr>Discrete State Markov Chain</vt:lpstr>
      <vt:lpstr>PowerPoint Presentation</vt:lpstr>
      <vt:lpstr>Hidden Markov Model</vt:lpstr>
      <vt:lpstr>Hidden Markov Model</vt:lpstr>
      <vt:lpstr>Hidden Markov Model</vt:lpstr>
      <vt:lpstr>Hidden Markov Model</vt:lpstr>
      <vt:lpstr>Hidden Markov Model</vt:lpstr>
      <vt:lpstr>Hidden Markov Model</vt:lpstr>
      <vt:lpstr>Hidden Markov Model</vt:lpstr>
      <vt:lpstr>Hidden Markov Model</vt:lpstr>
      <vt:lpstr>Hidden Markov Model</vt:lpstr>
      <vt:lpstr>Hidden Markov Model</vt:lpstr>
      <vt:lpstr>Hidden Markov Model</vt:lpstr>
      <vt:lpstr>Hidden Markov Model</vt:lpstr>
      <vt:lpstr>Hidden Markov Model</vt:lpstr>
      <vt:lpstr>Hidden Markov Model</vt:lpstr>
      <vt:lpstr>Hidden Markov Model</vt:lpstr>
      <vt:lpstr>Hidden Markov Model</vt:lpstr>
      <vt:lpstr>Hidden Markov Model</vt:lpstr>
      <vt:lpstr>Hidden Markov Model</vt:lpstr>
      <vt:lpstr>Hidden Markov Model</vt:lpstr>
      <vt:lpstr>Hidden Markov Model</vt:lpstr>
      <vt:lpstr>Hidden Markov Model</vt:lpstr>
      <vt:lpstr>Hidden Markov Model</vt:lpstr>
      <vt:lpstr>Hidden Markov Model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Hidden Markov Model</dc:title>
  <dc:creator>Wisnu</dc:creator>
  <cp:lastModifiedBy>Ainatul Radhiah</cp:lastModifiedBy>
  <cp:revision>89</cp:revision>
  <dcterms:created xsi:type="dcterms:W3CDTF">2016-03-01T04:44:53Z</dcterms:created>
  <dcterms:modified xsi:type="dcterms:W3CDTF">2017-02-23T04:06:29Z</dcterms:modified>
</cp:coreProperties>
</file>