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4431-D3DF-410E-B973-2398D1D62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ED96F-13B9-4439-9B81-CD9AF7866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5897D-32E9-4476-BDE2-D901AD1F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3E9E-EAE9-4A65-8EB8-2BC32878093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0A71D-7E17-44B9-B571-EE1D784E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53DE-E076-4B0A-8F62-0D32EB9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BE8B-8B99-41FB-9755-1F64DFAD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5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89D4-A7A7-48AD-927A-AEED19A7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039D9-546C-44CF-B813-8C90E672F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EF93B-D585-466A-B847-0127DD6E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3E9E-EAE9-4A65-8EB8-2BC32878093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0E51D-D0ED-4E65-B306-445D982D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EB08-197E-4138-95F5-77ACAD42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BE8B-8B99-41FB-9755-1F64DFAD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9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9F89DD-93F8-46FB-939A-1747F6DCC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D6C12-3BEB-4380-B3CB-3CE1C5992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F36EC-0155-4292-BF26-4CCFFB72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3E9E-EAE9-4A65-8EB8-2BC32878093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20086-99D2-423B-9BDE-87E0B76F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3AEFE-052C-4B60-8B26-B72F1AB7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BE8B-8B99-41FB-9755-1F64DFAD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1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FC91-0604-47BF-AFD0-116F0E73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9C861-CD50-478C-8909-1ADA555F6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B57ED-E1A8-458D-8FF0-AF7E0C3A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3E9E-EAE9-4A65-8EB8-2BC32878093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6812E-9F4F-4181-B936-8562414E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BB60A-12BB-494E-9256-18658066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BE8B-8B99-41FB-9755-1F64DFAD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8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3E25-AC33-451F-8858-DE204B3A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22304-8D8F-47A2-98EA-9F2356FD3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042F8-C2DD-4981-92AA-81B61590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3E9E-EAE9-4A65-8EB8-2BC32878093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3DC7B-976A-4650-92A7-7CC2A2CE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0F110-7AD6-4FDD-A9E1-99FA42BF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BE8B-8B99-41FB-9755-1F64DFAD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0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F8B0-61BC-4218-BF6A-671E9743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0602B-F70D-460D-8224-E2BF4541F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EE6CD-AC86-4E00-B25E-C75FA72F0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FF91D-8A5B-4D4E-AC2F-8A623197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3E9E-EAE9-4A65-8EB8-2BC32878093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70C3-3FEE-4072-917C-A9D5F271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E5BED-C017-4383-BAAA-3D2CDD30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BE8B-8B99-41FB-9755-1F64DFAD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8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265D-0E58-4949-9360-60FEB5E3F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9821F-270A-4C67-A130-E384476CA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1FD9C-8086-4105-8B3E-F89913195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4FA91-5F9E-4F3C-8C95-9192EA9EA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6B0D7-3153-4F51-8966-2E396ABA1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3CCB-3CC0-4719-AF42-683C2911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3E9E-EAE9-4A65-8EB8-2BC32878093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87B5D-1BEC-4A56-AC48-829989D7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04EE0-B392-48EF-B520-1D9FE32A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BE8B-8B99-41FB-9755-1F64DFAD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0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18E2-58A7-44B6-8972-D6DDB234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11A34-670B-479F-99DF-68F7624C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3E9E-EAE9-4A65-8EB8-2BC32878093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8D94B-CDD1-4DA9-B959-466CA883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B8300-221E-4C74-AFD2-9A8B9D3D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BE8B-8B99-41FB-9755-1F64DFAD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6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D8C4C-A46E-4A70-936D-858450CA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3E9E-EAE9-4A65-8EB8-2BC32878093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98856-71C5-44CF-A44D-9D2BDD18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AAB99-600A-4700-9BA8-BF8037C1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BE8B-8B99-41FB-9755-1F64DFAD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8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7264-1E48-402D-A422-83448061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69943-87E1-42A0-92EF-6093C4586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F607C-925A-4921-B532-E035BFE0A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0EBA5-498E-4DCD-91BE-0B4F5BD4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3E9E-EAE9-4A65-8EB8-2BC32878093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D823A-3D14-404A-AB3A-A6957DE2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6CB6C-6E55-4FF9-A1E0-63583B0A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BE8B-8B99-41FB-9755-1F64DFAD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0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A483-6E3A-41ED-A669-45E12615D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77FE2-C7EF-4A27-81EB-C2AA034F9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97C62-1DCA-4E85-A1DD-8C58CE314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B5D20-F3CB-4BB8-87CA-B65CF8E4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3E9E-EAE9-4A65-8EB8-2BC32878093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A76B5-1B35-4357-B842-E40F4BF6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7AC0F-CEFD-47CF-94A8-40464597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BE8B-8B99-41FB-9755-1F64DFAD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4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0340F-402A-4E4C-956C-60665EC2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EB700-E231-4138-A9BB-C80A6569A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26AE5-D3B1-4842-80B2-8C2EABB5F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63E9E-EAE9-4A65-8EB8-2BC32878093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BB15B-3389-44FA-B838-8CCD62F73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D1D85-33E0-4498-AC96-C95C20814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3BE8B-8B99-41FB-9755-1F64DFAD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AC5D3CC-4CC9-4832-A2A5-9B36CF2A1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830019"/>
            <a:ext cx="8361229" cy="2098226"/>
          </a:xfrm>
        </p:spPr>
        <p:txBody>
          <a:bodyPr/>
          <a:lstStyle/>
          <a:p>
            <a:r>
              <a:rPr lang="en-US" sz="4400" b="1" dirty="0"/>
              <a:t>PEMBELAJARAN HURUF DAN KALIMAT ARAB BERBASIS PENGENALAN CITRA </a:t>
            </a:r>
            <a:endParaRPr lang="en-US" sz="44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5019F4B-62BA-4107-85A0-E62ABF910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/>
          <a:lstStyle/>
          <a:p>
            <a:r>
              <a:rPr lang="en-US" dirty="0"/>
              <a:t>Ainatul Radhiah - 23215145</a:t>
            </a:r>
          </a:p>
        </p:txBody>
      </p:sp>
    </p:spTree>
    <p:extLst>
      <p:ext uri="{BB962C8B-B14F-4D97-AF65-F5344CB8AC3E}">
        <p14:creationId xmlns:p14="http://schemas.microsoft.com/office/powerpoint/2010/main" val="219574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CBF212-CF69-43D0-ADFF-1BCC3827BBB3}"/>
              </a:ext>
            </a:extLst>
          </p:cNvPr>
          <p:cNvSpPr txBox="1"/>
          <p:nvPr/>
        </p:nvSpPr>
        <p:spPr>
          <a:xfrm>
            <a:off x="1649218" y="267257"/>
            <a:ext cx="380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Tunggal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4534E-8A6A-4A1F-A10D-68E25045A650}"/>
              </a:ext>
            </a:extLst>
          </p:cNvPr>
          <p:cNvSpPr txBox="1"/>
          <p:nvPr/>
        </p:nvSpPr>
        <p:spPr>
          <a:xfrm>
            <a:off x="7115958" y="267257"/>
            <a:ext cx="336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Arab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9FED88-4DE8-4DFB-9277-EAA39ECF9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26" y="858263"/>
            <a:ext cx="1962454" cy="510710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74C80B-ABF5-462C-9718-544AA854A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607" y="816547"/>
            <a:ext cx="1910250" cy="604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2CD5-C6F7-46E4-B610-D4203CEC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997"/>
            <a:ext cx="10515600" cy="57698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/>
              <a:t>Tahap</a:t>
            </a:r>
            <a:r>
              <a:rPr lang="en-US" sz="2800" b="1" dirty="0"/>
              <a:t> </a:t>
            </a:r>
            <a:r>
              <a:rPr lang="en-US" sz="2800" b="1" dirty="0" err="1"/>
              <a:t>Praolah</a:t>
            </a:r>
            <a:r>
              <a:rPr lang="en-US" sz="2800" b="1" dirty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</a:t>
            </a:r>
            <a:r>
              <a:rPr lang="en-US" sz="2800" b="1" dirty="0" err="1"/>
              <a:t>Ekstraksi</a:t>
            </a:r>
            <a:r>
              <a:rPr lang="en-US" sz="2800" b="1" dirty="0"/>
              <a:t> </a:t>
            </a:r>
            <a:r>
              <a:rPr lang="en-US" sz="2800" b="1" dirty="0" err="1"/>
              <a:t>Fitur</a:t>
            </a:r>
            <a:endParaRPr lang="en-US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24E355-DA7F-4EE5-B91E-91970359C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07" y="1671660"/>
            <a:ext cx="1762572" cy="2151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446EC2-42EB-4760-B76A-770218BC3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17" y="1671660"/>
            <a:ext cx="1762572" cy="2151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CC3449-79FF-45A2-A444-1A546D0BC185}"/>
              </a:ext>
            </a:extLst>
          </p:cNvPr>
          <p:cNvSpPr txBox="1"/>
          <p:nvPr/>
        </p:nvSpPr>
        <p:spPr>
          <a:xfrm>
            <a:off x="1066800" y="108065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Binerisasi</a:t>
            </a:r>
            <a:r>
              <a:rPr lang="en-US" dirty="0"/>
              <a:t>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AA3EB1-CED3-4763-8202-10891C203D83}"/>
              </a:ext>
            </a:extLst>
          </p:cNvPr>
          <p:cNvSpPr txBox="1"/>
          <p:nvPr/>
        </p:nvSpPr>
        <p:spPr>
          <a:xfrm>
            <a:off x="1103212" y="3655961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binerisasi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4CB7B8-13EC-4996-8E1F-2385380A7C94}"/>
              </a:ext>
            </a:extLst>
          </p:cNvPr>
          <p:cNvSpPr txBox="1"/>
          <p:nvPr/>
        </p:nvSpPr>
        <p:spPr>
          <a:xfrm>
            <a:off x="3264522" y="363836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Sesudah</a:t>
            </a:r>
            <a:r>
              <a:rPr lang="en-US" dirty="0"/>
              <a:t> </a:t>
            </a:r>
            <a:r>
              <a:rPr lang="en-US" dirty="0" err="1"/>
              <a:t>Binerisasi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858EDD-1993-4DDD-87F9-A7CB32859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939" y="4596412"/>
            <a:ext cx="1852867" cy="22615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C8FA91-E523-4221-BAA1-12C218EC0AB6}"/>
              </a:ext>
            </a:extLst>
          </p:cNvPr>
          <p:cNvSpPr txBox="1"/>
          <p:nvPr/>
        </p:nvSpPr>
        <p:spPr>
          <a:xfrm>
            <a:off x="1066800" y="4246966"/>
            <a:ext cx="4322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0" algn="l"/>
                <a:tab pos="346075" algn="l"/>
              </a:tabLst>
            </a:pPr>
            <a:r>
              <a:rPr lang="en-US" dirty="0"/>
              <a:t>2.   </a:t>
            </a:r>
            <a:r>
              <a:rPr lang="en-US" dirty="0" err="1"/>
              <a:t>Penipisan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ZhangSuen</a:t>
            </a:r>
            <a:r>
              <a:rPr lang="en-US" dirty="0"/>
              <a:t>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CABA6-8239-4720-BCB3-8B94BDC268AA}"/>
              </a:ext>
            </a:extLst>
          </p:cNvPr>
          <p:cNvSpPr/>
          <p:nvPr/>
        </p:nvSpPr>
        <p:spPr>
          <a:xfrm>
            <a:off x="6608618" y="347275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"name" : "tahoma_qaf_terpisah_zhangsuen.png“</a:t>
            </a:r>
          </a:p>
          <a:p>
            <a:endParaRPr lang="en-US" dirty="0"/>
          </a:p>
          <a:p>
            <a:r>
              <a:rPr lang="en-US" dirty="0"/>
              <a:t>"</a:t>
            </a:r>
            <a:r>
              <a:rPr lang="en-US" dirty="0" err="1"/>
              <a:t>normalizedBodyChain</a:t>
            </a:r>
            <a:r>
              <a:rPr lang="en-US" dirty="0"/>
              <a:t>" : [ 6, 4, 4, 2, 2, 6, 4, 1, 4, 6 ],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"</a:t>
            </a:r>
            <a:r>
              <a:rPr lang="en-US" dirty="0" err="1"/>
              <a:t>dotPos</a:t>
            </a:r>
            <a:r>
              <a:rPr lang="en-US" dirty="0"/>
              <a:t>" : 0,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	"</a:t>
            </a:r>
            <a:r>
              <a:rPr lang="en-US" dirty="0" err="1"/>
              <a:t>dotCount</a:t>
            </a:r>
            <a:r>
              <a:rPr lang="en-US" dirty="0"/>
              <a:t>" : 2,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	 "label" : "</a:t>
            </a:r>
            <a:r>
              <a:rPr lang="en-US" dirty="0" err="1"/>
              <a:t>qaf</a:t>
            </a:r>
            <a:r>
              <a:rPr lang="en-US" dirty="0"/>
              <a:t>",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	"</a:t>
            </a:r>
            <a:r>
              <a:rPr lang="en-US" dirty="0" err="1"/>
              <a:t>labelId</a:t>
            </a:r>
            <a:r>
              <a:rPr lang="en-US" dirty="0"/>
              <a:t>" : 18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8BF44B-D9C5-46D8-A128-12E89139A773}"/>
              </a:ext>
            </a:extLst>
          </p:cNvPr>
          <p:cNvSpPr txBox="1"/>
          <p:nvPr/>
        </p:nvSpPr>
        <p:spPr>
          <a:xfrm>
            <a:off x="6608618" y="1080655"/>
            <a:ext cx="176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0B8A57-A1A2-4195-BD3A-974B9A310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949" y="1449987"/>
            <a:ext cx="1502177" cy="183354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E9122C3D-64AF-4D8B-9523-9DC3E344171F}"/>
              </a:ext>
            </a:extLst>
          </p:cNvPr>
          <p:cNvSpPr/>
          <p:nvPr/>
        </p:nvSpPr>
        <p:spPr>
          <a:xfrm>
            <a:off x="9198076" y="1618768"/>
            <a:ext cx="349862" cy="36933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1AA1F3-06B5-44CB-9D8A-0B5B4FCC8B80}"/>
              </a:ext>
            </a:extLst>
          </p:cNvPr>
          <p:cNvCxnSpPr>
            <a:cxnSpLocks/>
          </p:cNvCxnSpPr>
          <p:nvPr/>
        </p:nvCxnSpPr>
        <p:spPr>
          <a:xfrm flipV="1">
            <a:off x="8441186" y="1775752"/>
            <a:ext cx="640717" cy="1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02D31C-8333-4F34-9C1E-FB823247C5B1}"/>
              </a:ext>
            </a:extLst>
          </p:cNvPr>
          <p:cNvSpPr txBox="1"/>
          <p:nvPr/>
        </p:nvSpPr>
        <p:spPr>
          <a:xfrm>
            <a:off x="9629845" y="1564974"/>
            <a:ext cx="82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1D7D6F-1AB5-4A3D-87E2-E2AF2FE353DB}"/>
              </a:ext>
            </a:extLst>
          </p:cNvPr>
          <p:cNvCxnSpPr>
            <a:cxnSpLocks/>
          </p:cNvCxnSpPr>
          <p:nvPr/>
        </p:nvCxnSpPr>
        <p:spPr>
          <a:xfrm>
            <a:off x="6922783" y="1665662"/>
            <a:ext cx="9301" cy="17326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3B79B5D-C35E-422B-A23A-9001D5686DE2}"/>
              </a:ext>
            </a:extLst>
          </p:cNvPr>
          <p:cNvSpPr txBox="1"/>
          <p:nvPr/>
        </p:nvSpPr>
        <p:spPr>
          <a:xfrm>
            <a:off x="9629845" y="2105177"/>
            <a:ext cx="235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Piksel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hitam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28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79EF-3FDF-4113-B1D2-A37FFFD7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Data </a:t>
            </a:r>
            <a:r>
              <a:rPr lang="en-US" dirty="0" err="1">
                <a:latin typeface="+mn-lt"/>
              </a:rPr>
              <a:t>Latih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dan</a:t>
            </a:r>
            <a:r>
              <a:rPr lang="en-US" dirty="0">
                <a:latin typeface="+mn-lt"/>
              </a:rPr>
              <a:t> Data </a:t>
            </a:r>
            <a:r>
              <a:rPr lang="en-US" dirty="0" err="1">
                <a:latin typeface="+mn-lt"/>
              </a:rPr>
              <a:t>Uji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FDBF-8C55-4814-9DB5-6F90D998A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3" y="1325563"/>
            <a:ext cx="10515600" cy="5172220"/>
          </a:xfrm>
        </p:spPr>
        <p:txBody>
          <a:bodyPr>
            <a:normAutofit/>
          </a:bodyPr>
          <a:lstStyle/>
          <a:p>
            <a:r>
              <a:rPr lang="en-US" sz="2000" b="1" dirty="0"/>
              <a:t>Data </a:t>
            </a:r>
            <a:r>
              <a:rPr lang="en-US" sz="2000" b="1" dirty="0" err="1"/>
              <a:t>Latih</a:t>
            </a:r>
            <a:r>
              <a:rPr lang="en-US" sz="2000" b="1" dirty="0"/>
              <a:t> </a:t>
            </a:r>
          </a:p>
          <a:p>
            <a:pPr marL="0" indent="0" algn="just">
              <a:buNone/>
            </a:pPr>
            <a:r>
              <a:rPr lang="en-US" sz="2000" dirty="0"/>
              <a:t>Data </a:t>
            </a:r>
            <a:r>
              <a:rPr lang="en-US" sz="2000" dirty="0" err="1"/>
              <a:t>latih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3 font </a:t>
            </a:r>
            <a:r>
              <a:rPr lang="en-US" sz="2000" dirty="0" err="1"/>
              <a:t>huruf</a:t>
            </a:r>
            <a:r>
              <a:rPr lang="en-US" sz="2000" dirty="0"/>
              <a:t> Arab, </a:t>
            </a:r>
            <a:r>
              <a:rPr lang="en-US" sz="2000" dirty="0" err="1"/>
              <a:t>masing</a:t>
            </a:r>
            <a:r>
              <a:rPr lang="en-US" sz="2000" dirty="0"/>
              <a:t> – </a:t>
            </a:r>
            <a:r>
              <a:rPr lang="en-US" sz="2000" dirty="0" err="1"/>
              <a:t>masing</a:t>
            </a:r>
            <a:r>
              <a:rPr lang="en-US" sz="2000" dirty="0"/>
              <a:t> font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31 </a:t>
            </a:r>
            <a:r>
              <a:rPr lang="en-US" sz="2000" dirty="0" err="1"/>
              <a:t>huruf</a:t>
            </a:r>
            <a:r>
              <a:rPr lang="en-US" sz="2000" dirty="0"/>
              <a:t>, </a:t>
            </a:r>
            <a:r>
              <a:rPr lang="en-US" sz="2000" dirty="0" err="1"/>
              <a:t>masing</a:t>
            </a:r>
            <a:r>
              <a:rPr lang="en-US" sz="2000" dirty="0"/>
              <a:t> – </a:t>
            </a:r>
            <a:r>
              <a:rPr lang="en-US" sz="2000" dirty="0" err="1"/>
              <a:t>masing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2 </a:t>
            </a:r>
            <a:r>
              <a:rPr lang="en-US" sz="2000" dirty="0" err="1"/>
              <a:t>sampai</a:t>
            </a:r>
            <a:r>
              <a:rPr lang="en-US" sz="2000" dirty="0"/>
              <a:t> 4 </a:t>
            </a:r>
            <a:r>
              <a:rPr lang="en-US" sz="2000" dirty="0" err="1"/>
              <a:t>bentuk</a:t>
            </a:r>
            <a:r>
              <a:rPr lang="en-US" sz="2000" dirty="0"/>
              <a:t>, </a:t>
            </a:r>
            <a:r>
              <a:rPr lang="en-US" sz="2000" dirty="0" err="1"/>
              <a:t>yakni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terpisah</a:t>
            </a:r>
            <a:r>
              <a:rPr lang="en-US" sz="2000" dirty="0"/>
              <a:t>, di </a:t>
            </a:r>
            <a:r>
              <a:rPr lang="en-US" sz="2000" dirty="0" err="1"/>
              <a:t>awal</a:t>
            </a:r>
            <a:r>
              <a:rPr lang="en-US" sz="2000" dirty="0"/>
              <a:t>, di </a:t>
            </a:r>
            <a:r>
              <a:rPr lang="en-US" sz="2000" dirty="0" err="1"/>
              <a:t>tengah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di </a:t>
            </a:r>
            <a:r>
              <a:rPr lang="en-US" sz="2000" dirty="0" err="1"/>
              <a:t>akhir</a:t>
            </a:r>
            <a:r>
              <a:rPr lang="en-US" sz="2000" dirty="0"/>
              <a:t>. Total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sampel</a:t>
            </a:r>
            <a:r>
              <a:rPr lang="en-US" sz="2000" dirty="0"/>
              <a:t> data </a:t>
            </a:r>
            <a:r>
              <a:rPr lang="en-US" sz="2000" dirty="0" err="1"/>
              <a:t>latih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318.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Font </a:t>
            </a:r>
            <a:r>
              <a:rPr lang="en-US" sz="2000" dirty="0" err="1"/>
              <a:t>Huruf</a:t>
            </a:r>
            <a:r>
              <a:rPr lang="en-US" sz="2000" dirty="0"/>
              <a:t> Arab Data </a:t>
            </a:r>
            <a:r>
              <a:rPr lang="en-US" sz="2000" dirty="0" err="1"/>
              <a:t>latih</a:t>
            </a:r>
            <a:r>
              <a:rPr lang="en-US" sz="2000" dirty="0"/>
              <a:t>: </a:t>
            </a:r>
          </a:p>
          <a:p>
            <a:pPr marL="346075" lvl="2" indent="-346075">
              <a:buFont typeface="+mj-lt"/>
              <a:buAutoNum type="arabicPeriod"/>
            </a:pPr>
            <a:r>
              <a:rPr lang="en-US" dirty="0"/>
              <a:t>Arial Unicode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  <a:p>
            <a:pPr marL="346075" lvl="2" indent="-346075">
              <a:buFont typeface="+mj-lt"/>
              <a:buAutoNum type="arabicPeriod"/>
            </a:pPr>
            <a:r>
              <a:rPr lang="en-US" dirty="0"/>
              <a:t>Tahoma</a:t>
            </a:r>
          </a:p>
          <a:p>
            <a:pPr marL="346075" lvl="2" indent="-346075">
              <a:buFont typeface="+mj-lt"/>
              <a:buAutoNum type="arabicPeriod"/>
            </a:pPr>
            <a:r>
              <a:rPr lang="en-US" dirty="0"/>
              <a:t>Times New Roman</a:t>
            </a:r>
          </a:p>
          <a:p>
            <a:pPr marL="346075" lvl="2" indent="-346075">
              <a:buFont typeface="+mj-lt"/>
              <a:buAutoNum type="arabicPeriod"/>
            </a:pPr>
            <a:endParaRPr lang="en-US" dirty="0"/>
          </a:p>
          <a:p>
            <a:pPr marL="234950" lvl="2" indent="-234950"/>
            <a:r>
              <a:rPr lang="en-US" b="1" dirty="0"/>
              <a:t>Data </a:t>
            </a:r>
            <a:r>
              <a:rPr lang="en-US" b="1" dirty="0" err="1"/>
              <a:t>Uji</a:t>
            </a:r>
            <a:endParaRPr lang="en-US" b="1" dirty="0"/>
          </a:p>
          <a:p>
            <a:pPr marL="0" lvl="2" indent="0">
              <a:buNone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2 :</a:t>
            </a:r>
          </a:p>
          <a:p>
            <a:pPr marL="346075" lvl="2" indent="-346075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,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 font, total 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186 </a:t>
            </a:r>
            <a:r>
              <a:rPr lang="en-US" dirty="0" err="1"/>
              <a:t>citra</a:t>
            </a:r>
            <a:endParaRPr lang="en-US" dirty="0"/>
          </a:p>
          <a:p>
            <a:pPr marL="346075" lvl="2" indent="-346075" algn="just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,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 font, </a:t>
            </a:r>
            <a:r>
              <a:rPr lang="en-US" dirty="0" err="1"/>
              <a:t>masing</a:t>
            </a:r>
            <a:r>
              <a:rPr lang="en-US" dirty="0"/>
              <a:t> – </a:t>
            </a:r>
            <a:r>
              <a:rPr lang="en-US" dirty="0" err="1"/>
              <a:t>masing</a:t>
            </a:r>
            <a:r>
              <a:rPr lang="en-US" dirty="0"/>
              <a:t> font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 </a:t>
            </a:r>
            <a:r>
              <a:rPr lang="en-US" dirty="0" err="1"/>
              <a:t>kalimat</a:t>
            </a:r>
            <a:r>
              <a:rPr lang="en-US" dirty="0"/>
              <a:t>, total 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60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Bahasa Arab.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9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288F-1C0B-4DA1-9DE7-8AADDF20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30" y="0"/>
            <a:ext cx="10515600" cy="551007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</a:t>
            </a:r>
            <a:r>
              <a:rPr lang="en-US" sz="2800" dirty="0" err="1"/>
              <a:t>dengan</a:t>
            </a:r>
            <a:r>
              <a:rPr lang="en-US" sz="2800" dirty="0"/>
              <a:t> Neural Network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821A09-437C-4817-BDB6-2D9433713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2" y="551007"/>
            <a:ext cx="11069620" cy="6223623"/>
          </a:xfrm>
        </p:spPr>
      </p:pic>
    </p:spTree>
    <p:extLst>
      <p:ext uri="{BB962C8B-B14F-4D97-AF65-F5344CB8AC3E}">
        <p14:creationId xmlns:p14="http://schemas.microsoft.com/office/powerpoint/2010/main" val="73540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447368"/>
            <a:ext cx="11533241" cy="555523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Times New Roman,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7F5FF6-A9D7-422E-94C2-2CE38BD68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833" y="1368384"/>
            <a:ext cx="4468076" cy="505889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09FA3E-995F-465F-8F09-A831A35BA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587" y="1368384"/>
            <a:ext cx="5260449" cy="49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8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5" y="447368"/>
            <a:ext cx="11463316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Segoe UI,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51%</a:t>
            </a:r>
            <a:endParaRPr lang="en-US" sz="2800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9ECA3CC-10E4-4DFE-AC70-718C5DEA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823" y="1366190"/>
            <a:ext cx="5476997" cy="5092325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A4CF15-CDC0-4FCA-8897-7AC52D986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925" y="1366190"/>
            <a:ext cx="6193856" cy="50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0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AEE0-7003-4E6F-82A8-008F1791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4" y="500775"/>
            <a:ext cx="10282381" cy="5077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>
                <a:latin typeface="+mn-lt"/>
              </a:rPr>
              <a:t>	</a:t>
            </a:r>
            <a:r>
              <a:rPr lang="en-US" sz="2400" b="1" dirty="0" err="1">
                <a:latin typeface="+mn-lt"/>
              </a:rPr>
              <a:t>Hasil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Pengenalan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Huruf</a:t>
            </a:r>
            <a:r>
              <a:rPr lang="en-US" sz="2400" b="1" dirty="0">
                <a:latin typeface="+mn-lt"/>
              </a:rPr>
              <a:t> Arab Tunggal </a:t>
            </a:r>
            <a:r>
              <a:rPr lang="en-US" sz="2400" b="1" dirty="0" err="1">
                <a:latin typeface="+mn-lt"/>
              </a:rPr>
              <a:t>dan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Kalimat</a:t>
            </a:r>
            <a:r>
              <a:rPr lang="en-US" sz="2400" b="1" dirty="0">
                <a:latin typeface="+mn-lt"/>
              </a:rPr>
              <a:t> Arab </a:t>
            </a:r>
            <a:r>
              <a:rPr lang="en-US" sz="2400" b="1" dirty="0" err="1">
                <a:latin typeface="+mn-lt"/>
              </a:rPr>
              <a:t>dengan</a:t>
            </a:r>
            <a:r>
              <a:rPr lang="en-US" sz="2400" b="1" dirty="0">
                <a:latin typeface="+mn-lt"/>
              </a:rPr>
              <a:t> Neural Network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663BF4-D20B-4A89-8DDA-DB7A52C57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342883"/>
              </p:ext>
            </p:extLst>
          </p:nvPr>
        </p:nvGraphicFramePr>
        <p:xfrm>
          <a:off x="741218" y="2048866"/>
          <a:ext cx="4038602" cy="3258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995">
                  <a:extLst>
                    <a:ext uri="{9D8B030D-6E8A-4147-A177-3AD203B41FA5}">
                      <a16:colId xmlns:a16="http://schemas.microsoft.com/office/drawing/2014/main" val="2626804003"/>
                    </a:ext>
                  </a:extLst>
                </a:gridCol>
                <a:gridCol w="1376607">
                  <a:extLst>
                    <a:ext uri="{9D8B030D-6E8A-4147-A177-3AD203B41FA5}">
                      <a16:colId xmlns:a16="http://schemas.microsoft.com/office/drawing/2014/main" val="2823586661"/>
                    </a:ext>
                  </a:extLst>
                </a:gridCol>
              </a:tblGrid>
              <a:tr h="465570">
                <a:tc>
                  <a:txBody>
                    <a:bodyPr/>
                    <a:lstStyle/>
                    <a:p>
                      <a:r>
                        <a:rPr lang="en-US" dirty="0" err="1"/>
                        <a:t>Jenis</a:t>
                      </a:r>
                      <a:r>
                        <a:rPr lang="en-US" dirty="0"/>
                        <a:t> 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Akurasi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768392"/>
                  </a:ext>
                </a:extLst>
              </a:tr>
              <a:tr h="465570">
                <a:tc>
                  <a:txBody>
                    <a:bodyPr/>
                    <a:lstStyle/>
                    <a:p>
                      <a:r>
                        <a:rPr lang="en-US" dirty="0"/>
                        <a:t>Arial Unicode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348092"/>
                  </a:ext>
                </a:extLst>
              </a:tr>
              <a:tr h="465570">
                <a:tc>
                  <a:txBody>
                    <a:bodyPr/>
                    <a:lstStyle/>
                    <a:p>
                      <a:r>
                        <a:rPr lang="en-US" dirty="0"/>
                        <a:t>Tahoma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00137"/>
                  </a:ext>
                </a:extLst>
              </a:tr>
              <a:tr h="465570">
                <a:tc>
                  <a:txBody>
                    <a:bodyPr/>
                    <a:lstStyle/>
                    <a:p>
                      <a:r>
                        <a:rPr lang="en-US" dirty="0"/>
                        <a:t>Times New 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102680"/>
                  </a:ext>
                </a:extLst>
              </a:tr>
              <a:tr h="465570">
                <a:tc>
                  <a:txBody>
                    <a:bodyPr/>
                    <a:lstStyle/>
                    <a:p>
                      <a:r>
                        <a:rPr lang="en-US" dirty="0" err="1"/>
                        <a:t>Nazanin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733202"/>
                  </a:ext>
                </a:extLst>
              </a:tr>
              <a:tr h="465570">
                <a:tc>
                  <a:txBody>
                    <a:bodyPr/>
                    <a:lstStyle/>
                    <a:p>
                      <a:r>
                        <a:rPr lang="en-US" dirty="0"/>
                        <a:t>Segoe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51%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65869"/>
                  </a:ext>
                </a:extLst>
              </a:tr>
              <a:tr h="465570">
                <a:tc>
                  <a:txBody>
                    <a:bodyPr/>
                    <a:lstStyle/>
                    <a:p>
                      <a:r>
                        <a:rPr lang="en-US" dirty="0"/>
                        <a:t>Microsoft Sans Serif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717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7590BBC-356F-4D8D-AF20-D411C6DCA2AE}"/>
              </a:ext>
            </a:extLst>
          </p:cNvPr>
          <p:cNvSpPr txBox="1"/>
          <p:nvPr/>
        </p:nvSpPr>
        <p:spPr>
          <a:xfrm>
            <a:off x="966468" y="1642343"/>
            <a:ext cx="381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Tunggal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8B1B25-7897-40BC-8AF9-BB795959E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32606"/>
              </p:ext>
            </p:extLst>
          </p:nvPr>
        </p:nvGraphicFramePr>
        <p:xfrm>
          <a:off x="5481781" y="2048866"/>
          <a:ext cx="592051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255">
                  <a:extLst>
                    <a:ext uri="{9D8B030D-6E8A-4147-A177-3AD203B41FA5}">
                      <a16:colId xmlns:a16="http://schemas.microsoft.com/office/drawing/2014/main" val="2362602827"/>
                    </a:ext>
                  </a:extLst>
                </a:gridCol>
                <a:gridCol w="2960255">
                  <a:extLst>
                    <a:ext uri="{9D8B030D-6E8A-4147-A177-3AD203B41FA5}">
                      <a16:colId xmlns:a16="http://schemas.microsoft.com/office/drawing/2014/main" val="3361726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+mn-lt"/>
                        </a:rPr>
                        <a:t>Kalimat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+mn-lt"/>
                        </a:rPr>
                        <a:t>Akurasi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11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79.1%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808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82.3%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722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76.1%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56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76.4%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678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76.9%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76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73.9%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335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71.4%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980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71.4%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571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72.2%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404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68.8%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327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Total </a:t>
                      </a:r>
                      <a:r>
                        <a:rPr lang="en-US" sz="1800" dirty="0" err="1">
                          <a:latin typeface="+mn-lt"/>
                        </a:rPr>
                        <a:t>Akurasi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75.0%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03901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6958138-410D-403A-9ECC-293432F60AE6}"/>
              </a:ext>
            </a:extLst>
          </p:cNvPr>
          <p:cNvSpPr txBox="1"/>
          <p:nvPr/>
        </p:nvSpPr>
        <p:spPr>
          <a:xfrm>
            <a:off x="6927647" y="1365344"/>
            <a:ext cx="3028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Arab</a:t>
            </a:r>
          </a:p>
          <a:p>
            <a:pPr algn="ctr"/>
            <a:r>
              <a:rPr lang="en-US" dirty="0"/>
              <a:t>Font Times New Roman </a:t>
            </a:r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039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334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PEMBELAJARAN HURUF DAN KALIMAT ARAB BERBASIS PENGENALAN CITRA </vt:lpstr>
      <vt:lpstr>PowerPoint Presentation</vt:lpstr>
      <vt:lpstr>Tahap Praolah dan Ekstraksi Fitur</vt:lpstr>
      <vt:lpstr>Data Latih dan Data Uji</vt:lpstr>
      <vt:lpstr>Pengenalan Huruf Arab dengan Neural Network </vt:lpstr>
      <vt:lpstr>Hasil Pengenalan Huruf Arab Tunggal dengan Font Times New Roman, Akurasi 100%</vt:lpstr>
      <vt:lpstr>Hasil Pengenalan Huruf Arab Tunggal dengan Font Segoe UI, Akurasi 51%</vt:lpstr>
      <vt:lpstr> Hasil Pengenalan Huruf Arab Tunggal dan Kalimat Arab dengan 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PEMBELAJARAN HURUF DAN KALIMAT ARAB BERBASIS PENGENALAN CITRA</dc:title>
  <dc:creator>Ainatul Radhiah</dc:creator>
  <cp:lastModifiedBy>Ainatul Radhiah</cp:lastModifiedBy>
  <cp:revision>17</cp:revision>
  <dcterms:created xsi:type="dcterms:W3CDTF">2017-10-14T15:00:04Z</dcterms:created>
  <dcterms:modified xsi:type="dcterms:W3CDTF">2017-10-16T15:31:05Z</dcterms:modified>
</cp:coreProperties>
</file>