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3" r:id="rId4"/>
    <p:sldId id="301" r:id="rId5"/>
    <p:sldId id="281" r:id="rId6"/>
    <p:sldId id="263" r:id="rId7"/>
    <p:sldId id="264" r:id="rId8"/>
    <p:sldId id="265" r:id="rId9"/>
    <p:sldId id="300" r:id="rId10"/>
    <p:sldId id="266" r:id="rId11"/>
    <p:sldId id="299" r:id="rId12"/>
    <p:sldId id="272" r:id="rId13"/>
    <p:sldId id="273" r:id="rId14"/>
    <p:sldId id="274" r:id="rId15"/>
    <p:sldId id="277" r:id="rId16"/>
    <p:sldId id="278" r:id="rId17"/>
    <p:sldId id="268" r:id="rId18"/>
    <p:sldId id="284" r:id="rId19"/>
    <p:sldId id="271" r:id="rId20"/>
    <p:sldId id="260" r:id="rId21"/>
    <p:sldId id="261" r:id="rId22"/>
    <p:sldId id="294" r:id="rId23"/>
    <p:sldId id="286" r:id="rId24"/>
    <p:sldId id="287" r:id="rId25"/>
    <p:sldId id="288" r:id="rId26"/>
    <p:sldId id="289" r:id="rId27"/>
    <p:sldId id="291" r:id="rId28"/>
    <p:sldId id="292" r:id="rId29"/>
    <p:sldId id="295" r:id="rId30"/>
    <p:sldId id="293" r:id="rId31"/>
    <p:sldId id="262" r:id="rId32"/>
    <p:sldId id="296" r:id="rId33"/>
    <p:sldId id="298" r:id="rId34"/>
    <p:sldId id="305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C5D3CC-4CC9-4832-A2A5-9B36CF2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019F4B-62BA-4107-85A0-E62ABF91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574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71C5-B6CA-4FB2-B5F8-45C18674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25FB-5F1F-4E5F-821F-FB80B8EA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7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r>
              <a:rPr lang="en-US" sz="2000" dirty="0"/>
              <a:t>Chain code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arah-arah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239E-9355-45E3-8D35-EBF2D6E488AE}"/>
              </a:ext>
            </a:extLst>
          </p:cNvPr>
          <p:cNvSpPr txBox="1"/>
          <p:nvPr/>
        </p:nvSpPr>
        <p:spPr>
          <a:xfrm>
            <a:off x="850998" y="2434785"/>
            <a:ext cx="74698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: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 	pixel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ditemui</a:t>
            </a:r>
            <a:r>
              <a:rPr lang="en-US" dirty="0"/>
              <a:t>.</a:t>
            </a:r>
          </a:p>
          <a:p>
            <a:pPr marL="342900" lvl="0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lvl="1">
              <a:lnSpc>
                <a:spcPct val="150000"/>
              </a:lnSpc>
              <a:tabLst>
                <a:tab pos="347663" algn="l"/>
                <a:tab pos="803275" algn="l"/>
              </a:tabLst>
            </a:pPr>
            <a:r>
              <a:rPr lang="en-US" dirty="0"/>
              <a:t>1.	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8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piksel</a:t>
            </a:r>
            <a:endParaRPr lang="en-US" dirty="0"/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chain code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938E67-A26C-4247-9524-D00ECA62E688}"/>
              </a:ext>
            </a:extLst>
          </p:cNvPr>
          <p:cNvGrpSpPr/>
          <p:nvPr/>
        </p:nvGrpSpPr>
        <p:grpSpPr>
          <a:xfrm>
            <a:off x="9152038" y="3778635"/>
            <a:ext cx="2181859" cy="2129159"/>
            <a:chOff x="1159459" y="303643"/>
            <a:chExt cx="2902196" cy="283425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0608856-6B2A-40B5-9244-2AADB2BA02AF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C58CEE-39D0-4133-B776-7823FA828F50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4EC57EF1-90DF-464E-951B-97E2570F2ACE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1E3731-4302-451F-9747-AE0C9AA322C3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EA2FC3-B1E1-4020-8504-467E261CC9BA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54">
              <a:extLst>
                <a:ext uri="{FF2B5EF4-FFF2-40B4-BE49-F238E27FC236}">
                  <a16:creationId xmlns:a16="http://schemas.microsoft.com/office/drawing/2014/main" id="{DC6F540F-2952-4F9A-AC39-55F5AB422CB1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E7D0EC8F-344A-42AA-9E4F-22A67816CBD1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56">
              <a:extLst>
                <a:ext uri="{FF2B5EF4-FFF2-40B4-BE49-F238E27FC236}">
                  <a16:creationId xmlns:a16="http://schemas.microsoft.com/office/drawing/2014/main" id="{AFC93909-B5F9-4020-A9BA-FEEEF694C17E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Box 57">
              <a:extLst>
                <a:ext uri="{FF2B5EF4-FFF2-40B4-BE49-F238E27FC236}">
                  <a16:creationId xmlns:a16="http://schemas.microsoft.com/office/drawing/2014/main" id="{CD75FE03-0F2E-42FA-9332-BCCF9F188AC8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Box 58">
              <a:extLst>
                <a:ext uri="{FF2B5EF4-FFF2-40B4-BE49-F238E27FC236}">
                  <a16:creationId xmlns:a16="http://schemas.microsoft.com/office/drawing/2014/main" id="{BA2628BE-3D6C-40A2-8CD4-91AD3136E673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Box 59">
              <a:extLst>
                <a:ext uri="{FF2B5EF4-FFF2-40B4-BE49-F238E27FC236}">
                  <a16:creationId xmlns:a16="http://schemas.microsoft.com/office/drawing/2014/main" id="{EB65E14C-E4DB-4519-A7B7-8031A3E4A684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Box 60">
              <a:extLst>
                <a:ext uri="{FF2B5EF4-FFF2-40B4-BE49-F238E27FC236}">
                  <a16:creationId xmlns:a16="http://schemas.microsoft.com/office/drawing/2014/main" id="{84E0D11B-F50B-43DB-8CE7-D4C49C0F8A38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E2353FB-1915-4524-9D40-2CC9A3022E36}"/>
              </a:ext>
            </a:extLst>
          </p:cNvPr>
          <p:cNvSpPr txBox="1"/>
          <p:nvPr/>
        </p:nvSpPr>
        <p:spPr>
          <a:xfrm>
            <a:off x="8410842" y="6044141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2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E96E8B-0EF8-4F04-8253-78749C71D145}"/>
              </a:ext>
            </a:extLst>
          </p:cNvPr>
          <p:cNvSpPr/>
          <p:nvPr/>
        </p:nvSpPr>
        <p:spPr>
          <a:xfrm>
            <a:off x="363331" y="4514210"/>
            <a:ext cx="115345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Chain code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Ba : 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ke-1 :</a:t>
            </a:r>
          </a:p>
          <a:p>
            <a:endParaRPr lang="en-US" sz="2000" dirty="0"/>
          </a:p>
          <a:p>
            <a:r>
              <a:rPr lang="en-US" sz="2000" dirty="0"/>
              <a:t>6656666766676777878788878887888888888881888188881811111212222222220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 ke-2 :  60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50A81-034D-434D-BEA4-2365837D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04" y="1741194"/>
            <a:ext cx="3835593" cy="26849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A19CB4-5BB6-49BB-8234-46FDE528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3C3EC0-3892-48BA-A96F-187B96FB6981}"/>
              </a:ext>
            </a:extLst>
          </p:cNvPr>
          <p:cNvGrpSpPr/>
          <p:nvPr/>
        </p:nvGrpSpPr>
        <p:grpSpPr>
          <a:xfrm>
            <a:off x="7531056" y="1703160"/>
            <a:ext cx="2181859" cy="2129159"/>
            <a:chOff x="1159459" y="303643"/>
            <a:chExt cx="2902196" cy="28342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55F1CDB-F4E2-44AA-8ECF-7A69AD2F4E3E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FD9159-4586-4F66-9C96-69F4E62670C6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CF80E7E6-3435-47A4-B1ED-6970F2B0C425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A6F74A-CE2D-4E3E-8F9D-2CCE7AB544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1D4FC4-0DA1-4649-BB5E-0CB07BE2FACD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54">
              <a:extLst>
                <a:ext uri="{FF2B5EF4-FFF2-40B4-BE49-F238E27FC236}">
                  <a16:creationId xmlns:a16="http://schemas.microsoft.com/office/drawing/2014/main" id="{953F51D1-E02F-4C55-9473-16B415CED26B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3A97A5B3-229D-4B41-883A-55D7D59D7EEE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36C9C7ED-7B66-475D-942F-F4A051580963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57">
              <a:extLst>
                <a:ext uri="{FF2B5EF4-FFF2-40B4-BE49-F238E27FC236}">
                  <a16:creationId xmlns:a16="http://schemas.microsoft.com/office/drawing/2014/main" id="{9F67DC2C-61CD-4580-A34F-2A5AC7FB7DB5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58">
              <a:extLst>
                <a:ext uri="{FF2B5EF4-FFF2-40B4-BE49-F238E27FC236}">
                  <a16:creationId xmlns:a16="http://schemas.microsoft.com/office/drawing/2014/main" id="{0595F98F-4FBA-4B0E-BAE6-BB17F71B64D8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59">
              <a:extLst>
                <a:ext uri="{FF2B5EF4-FFF2-40B4-BE49-F238E27FC236}">
                  <a16:creationId xmlns:a16="http://schemas.microsoft.com/office/drawing/2014/main" id="{5CB760F7-C0BE-4F0A-B030-F07A3810F3DA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id="{458F7F86-F1E0-47FD-8BC0-79A786D35D01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5701BB-0E6E-418B-BE9C-8995FB61DD00}"/>
              </a:ext>
            </a:extLst>
          </p:cNvPr>
          <p:cNvSpPr txBox="1"/>
          <p:nvPr/>
        </p:nvSpPr>
        <p:spPr>
          <a:xfrm>
            <a:off x="6789860" y="3968666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6" y="-22305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Normalisasi</a:t>
            </a:r>
            <a:r>
              <a:rPr lang="en-US" sz="3600" dirty="0"/>
              <a:t> </a:t>
            </a:r>
            <a:r>
              <a:rPr lang="en-US" sz="3600" dirty="0" err="1"/>
              <a:t>ChainCode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106978"/>
            <a:ext cx="9872871" cy="5453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di </a:t>
            </a:r>
            <a:r>
              <a:rPr lang="en-US" sz="2000" dirty="0" err="1"/>
              <a:t>normalisasi</a:t>
            </a:r>
            <a:r>
              <a:rPr lang="en-US" sz="2000" dirty="0"/>
              <a:t>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Neural Network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chain code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2 </a:t>
            </a:r>
            <a:r>
              <a:rPr lang="en-US" sz="2000" dirty="0" err="1"/>
              <a:t>dimensi</a:t>
            </a:r>
            <a:r>
              <a:rPr lang="en-US" sz="2000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ChanCode</a:t>
            </a:r>
            <a:r>
              <a:rPr lang="en-US" sz="2000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44" y="4950258"/>
            <a:ext cx="1838582" cy="695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5AB2C8-6298-4C3A-B451-A12274B74272}"/>
              </a:ext>
            </a:extLst>
          </p:cNvPr>
          <p:cNvSpPr/>
          <p:nvPr/>
        </p:nvSpPr>
        <p:spPr>
          <a:xfrm>
            <a:off x="0" y="5983115"/>
            <a:ext cx="88114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Judul</a:t>
            </a:r>
            <a:r>
              <a:rPr lang="en-US" sz="1600" dirty="0"/>
              <a:t> Paper : Multi-Font Farsi/Arabic Isolated Character Recognition Using Chain Codes</a:t>
            </a:r>
          </a:p>
          <a:p>
            <a:r>
              <a:rPr lang="en-US" sz="1600" dirty="0" err="1"/>
              <a:t>Penulis</a:t>
            </a:r>
            <a:r>
              <a:rPr lang="en-US" sz="1600" dirty="0"/>
              <a:t> : H. </a:t>
            </a:r>
            <a:r>
              <a:rPr lang="en-US" sz="1600" dirty="0" err="1"/>
              <a:t>Izakian</a:t>
            </a:r>
            <a:r>
              <a:rPr lang="en-US" sz="1600" dirty="0"/>
              <a:t>, S. A. </a:t>
            </a:r>
            <a:r>
              <a:rPr lang="en-US" sz="1600" dirty="0" err="1"/>
              <a:t>Monadjemi</a:t>
            </a:r>
            <a:r>
              <a:rPr lang="en-US" sz="1600" dirty="0"/>
              <a:t>, B. </a:t>
            </a:r>
            <a:r>
              <a:rPr lang="en-US" sz="1600" dirty="0" err="1"/>
              <a:t>Tork</a:t>
            </a:r>
            <a:r>
              <a:rPr lang="en-US" sz="1600" dirty="0"/>
              <a:t> </a:t>
            </a:r>
            <a:r>
              <a:rPr lang="en-US" sz="1600" dirty="0" err="1"/>
              <a:t>Ladani</a:t>
            </a:r>
            <a:r>
              <a:rPr lang="en-US" sz="1600" dirty="0"/>
              <a:t>, and K. </a:t>
            </a:r>
            <a:r>
              <a:rPr lang="en-US" sz="1600" dirty="0" err="1"/>
              <a:t>Zamanifar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Tahun</a:t>
            </a:r>
            <a:r>
              <a:rPr lang="en-US" sz="1600" dirty="0"/>
              <a:t> : 2008</a:t>
            </a:r>
          </a:p>
        </p:txBody>
      </p:sp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61" y="251633"/>
            <a:ext cx="9875520" cy="7930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11584858" cy="1082175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Pemetaan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20111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Normalisasi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Pemetaan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161310" y="3688366"/>
            <a:ext cx="3894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 marL="4572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Contoh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Nun 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chain code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 6 </a:t>
            </a:r>
          </a:p>
          <a:p>
            <a:pPr lvl="2">
              <a:lnSpc>
                <a:spcPct val="150000"/>
              </a:lnSpc>
            </a:pP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2 </a:t>
            </a:r>
            <a:r>
              <a:rPr lang="en-US" sz="1600" i="0" dirty="0" err="1"/>
              <a:t>piksel</a:t>
            </a:r>
            <a:endParaRPr lang="en-US" sz="1600" i="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body : 66666656666666666666767777788878888888888888111112122322222232232322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chaincode</a:t>
            </a:r>
            <a:r>
              <a:rPr lang="en-US" sz="1600" dirty="0"/>
              <a:t> body </a:t>
            </a:r>
            <a:r>
              <a:rPr lang="en-US" sz="1600" dirty="0" err="1"/>
              <a:t>maka</a:t>
            </a:r>
            <a:r>
              <a:rPr lang="en-US" sz="1600" dirty="0"/>
              <a:t> body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agar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berulang</a:t>
            </a:r>
            <a:r>
              <a:rPr lang="en-US" sz="1600" dirty="0"/>
              <a:t> </a:t>
            </a:r>
            <a:r>
              <a:rPr lang="en-US" sz="1600" dirty="0" err="1"/>
              <a:t>ditempat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</a:t>
            </a:r>
            <a:endParaRPr lang="en-US" sz="1600" i="0" dirty="0"/>
          </a:p>
          <a:p>
            <a:pPr lvl="2">
              <a:lnSpc>
                <a:spcPct val="150000"/>
              </a:lnSpc>
            </a:pPr>
            <a:endParaRPr lang="en-US" sz="1600" i="0" dirty="0"/>
          </a:p>
          <a:p>
            <a:pPr marL="0" lvl="2" indent="0">
              <a:lnSpc>
                <a:spcPct val="150000"/>
              </a:lnSpc>
              <a:buNone/>
            </a:pPr>
            <a:r>
              <a:rPr lang="en-US" sz="1600" i="0" dirty="0"/>
              <a:t>Dari </a:t>
            </a:r>
            <a:r>
              <a:rPr lang="en-US" sz="1600" i="0" dirty="0" err="1"/>
              <a:t>kedua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yang di </a:t>
            </a:r>
            <a:r>
              <a:rPr lang="en-US" sz="1600" i="0" dirty="0" err="1"/>
              <a:t>dapat</a:t>
            </a:r>
            <a:r>
              <a:rPr lang="en-US" sz="1600" i="0" dirty="0"/>
              <a:t> di </a:t>
            </a:r>
            <a:r>
              <a:rPr lang="en-US" sz="1600" i="0" dirty="0" err="1"/>
              <a:t>iterasi</a:t>
            </a:r>
            <a:r>
              <a:rPr lang="en-US" sz="1600" i="0" dirty="0"/>
              <a:t> </a:t>
            </a:r>
            <a:r>
              <a:rPr lang="en-US" sz="1600" i="0" dirty="0" err="1"/>
              <a:t>sepanjang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, di </a:t>
            </a:r>
            <a:r>
              <a:rPr lang="en-US" sz="1600" i="0" dirty="0" err="1"/>
              <a:t>cek</a:t>
            </a:r>
            <a:r>
              <a:rPr lang="en-US" sz="1600" i="0" dirty="0"/>
              <a:t> </a:t>
            </a: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masing</a:t>
            </a:r>
            <a:r>
              <a:rPr lang="en-US" sz="1600" i="0" dirty="0"/>
              <a:t> – </a:t>
            </a:r>
            <a:r>
              <a:rPr lang="en-US" sz="1600" i="0" dirty="0" err="1"/>
              <a:t>masing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lebih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body,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kurang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, </a:t>
            </a:r>
            <a:r>
              <a:rPr lang="en-US" sz="1600" i="0" dirty="0" err="1"/>
              <a:t>dan</a:t>
            </a:r>
            <a:r>
              <a:rPr lang="en-US" sz="1600" i="0" dirty="0"/>
              <a:t> </a:t>
            </a:r>
            <a:r>
              <a:rPr lang="en-US" sz="1600" i="0" dirty="0" err="1"/>
              <a:t>lakukan</a:t>
            </a:r>
            <a:r>
              <a:rPr lang="en-US" sz="1600" i="0" dirty="0"/>
              <a:t> </a:t>
            </a:r>
            <a:r>
              <a:rPr lang="en-US" sz="1600" i="0" dirty="0" err="1"/>
              <a:t>penjumlahan</a:t>
            </a:r>
            <a:r>
              <a:rPr lang="en-US" sz="1600" i="0" dirty="0"/>
              <a:t> </a:t>
            </a:r>
            <a:r>
              <a:rPr lang="en-US" sz="1600" i="0" dirty="0" err="1"/>
              <a:t>terhadap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408" y="1861669"/>
            <a:ext cx="92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72047-7AAA-4AE4-8979-85A768A8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3" y="544463"/>
            <a:ext cx="1827115" cy="20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27B-6F48-47C6-835F-BE4EE992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78" y="0"/>
            <a:ext cx="10772775" cy="1658198"/>
          </a:xfrm>
        </p:spPr>
        <p:txBody>
          <a:bodyPr/>
          <a:lstStyle/>
          <a:p>
            <a:pPr algn="ctr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Tunggal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E7A2-8DAC-448F-97E1-3E8BC2ED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7" y="1658198"/>
            <a:ext cx="11062855" cy="47137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"name" : "timesnewroman_nun_terpisah_steintiford.png",</a:t>
            </a:r>
          </a:p>
          <a:p>
            <a:r>
              <a:rPr lang="en-US" dirty="0"/>
              <a:t>    "chains" : [ {</a:t>
            </a:r>
          </a:p>
          <a:p>
            <a:r>
              <a:rPr lang="en-US" dirty="0"/>
              <a:t>      "chain" : "60",</a:t>
            </a:r>
          </a:p>
          <a:p>
            <a:pPr lvl="1"/>
            <a:r>
              <a:rPr lang="en-US" dirty="0"/>
              <a:t>}, {</a:t>
            </a:r>
          </a:p>
          <a:p>
            <a:r>
              <a:rPr lang="en-US" dirty="0"/>
              <a:t>      "chain" : "666666566666666666667677777888788888888888881111121223222222322323220",</a:t>
            </a:r>
          </a:p>
          <a:p>
            <a:pPr lvl="1"/>
            <a:r>
              <a:rPr lang="en-US" dirty="0"/>
              <a:t>} ],</a:t>
            </a:r>
          </a:p>
          <a:p>
            <a:r>
              <a:rPr lang="en-US" dirty="0"/>
              <a:t>    "</a:t>
            </a:r>
            <a:r>
              <a:rPr lang="en-US" dirty="0" err="1"/>
              <a:t>bodyChain</a:t>
            </a:r>
            <a:r>
              <a:rPr lang="en-US" dirty="0"/>
              <a:t>" : "666666566666666666667677777888788888888888881111121223222222322323220",</a:t>
            </a:r>
          </a:p>
          <a:p>
            <a:r>
              <a:rPr lang="en-US" dirty="0"/>
              <a:t>    "</a:t>
            </a:r>
            <a:r>
              <a:rPr lang="en-US" dirty="0" err="1"/>
              <a:t>normalizedBodyChain</a:t>
            </a:r>
            <a:r>
              <a:rPr lang="en-US" dirty="0"/>
              <a:t>" : [ 6, 6, 6, 7, 8, 8, 8, 1, 2, 2 ],</a:t>
            </a:r>
          </a:p>
          <a:p>
            <a:r>
              <a:rPr lang="en-US" dirty="0"/>
              <a:t>    "</a:t>
            </a:r>
            <a:r>
              <a:rPr lang="en-US" dirty="0" err="1"/>
              <a:t>dotPos</a:t>
            </a:r>
            <a:r>
              <a:rPr lang="en-US" dirty="0"/>
              <a:t>" : 0,</a:t>
            </a:r>
          </a:p>
          <a:p>
            <a:r>
              <a:rPr lang="en-US" dirty="0"/>
              <a:t>    "</a:t>
            </a:r>
            <a:r>
              <a:rPr lang="en-US" dirty="0" err="1"/>
              <a:t>dotCount</a:t>
            </a:r>
            <a:r>
              <a:rPr lang="en-US" dirty="0"/>
              <a:t>" : 1,</a:t>
            </a:r>
          </a:p>
          <a:p>
            <a:r>
              <a:rPr lang="en-US" dirty="0"/>
              <a:t>    "label" : "nun",</a:t>
            </a:r>
          </a:p>
          <a:p>
            <a:r>
              <a:rPr lang="en-US" dirty="0"/>
              <a:t>    "</a:t>
            </a:r>
            <a:r>
              <a:rPr lang="en-US" dirty="0" err="1"/>
              <a:t>labelId</a:t>
            </a:r>
            <a:r>
              <a:rPr lang="en-US" dirty="0"/>
              <a:t>" : 17</a:t>
            </a:r>
          </a:p>
        </p:txBody>
      </p:sp>
    </p:spTree>
    <p:extLst>
      <p:ext uri="{BB962C8B-B14F-4D97-AF65-F5344CB8AC3E}">
        <p14:creationId xmlns:p14="http://schemas.microsoft.com/office/powerpoint/2010/main" val="38296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B88F-C68F-4230-BC96-50126C51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Pendahuluan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5102-9949-493A-9746-F44D804A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i="1" dirty="0"/>
              <a:t>Optical Character Recognition</a:t>
            </a:r>
            <a:r>
              <a:rPr lang="en-US" dirty="0"/>
              <a:t> (OCR) </a:t>
            </a:r>
            <a:r>
              <a:rPr lang="id-ID" dirty="0"/>
              <a:t>berfungsi untuk me</a:t>
            </a:r>
            <a:r>
              <a:rPr lang="en-US" dirty="0" err="1"/>
              <a:t>mindai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 digital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diedit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Microsoft Word.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dirty="0"/>
              <a:t>Bahasa arab digunakan oleh lebih dari 1 miliyar pengguna di dunia. Jika sistem OCR tersedia untuk karakter arab akan memiliki manfaat yang</a:t>
            </a:r>
            <a:r>
              <a:rPr lang="ar-SA" dirty="0"/>
              <a:t>  </a:t>
            </a:r>
            <a:r>
              <a:rPr lang="es-ES" dirty="0" err="1"/>
              <a:t>banyak</a:t>
            </a:r>
            <a:r>
              <a:rPr lang="es-ES" dirty="0"/>
              <a:t>. </a:t>
            </a:r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r>
              <a:rPr lang="id-ID" dirty="0"/>
              <a:t>Telah banyak penelitian tentang pengenalan </a:t>
            </a:r>
            <a:r>
              <a:rPr lang="en-US" dirty="0" err="1"/>
              <a:t>huruf</a:t>
            </a:r>
            <a:r>
              <a:rPr lang="id-ID" dirty="0"/>
              <a:t> latin, jepang dan cina, tetapi sedikit penelitian tentang </a:t>
            </a:r>
            <a:r>
              <a:rPr lang="en-US" dirty="0" err="1"/>
              <a:t>huruf</a:t>
            </a:r>
            <a:r>
              <a:rPr lang="en-US" dirty="0"/>
              <a:t> A</a:t>
            </a:r>
            <a:r>
              <a:rPr lang="id-ID" dirty="0"/>
              <a:t>rab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Arab yang </a:t>
            </a:r>
            <a:r>
              <a:rPr lang="en-US" dirty="0" err="1"/>
              <a:t>bersambung</a:t>
            </a:r>
            <a:endParaRPr lang="es-E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9EF-3FDF-4113-B1D2-A37FFFD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Data </a:t>
            </a:r>
            <a:r>
              <a:rPr lang="en-US" dirty="0" err="1">
                <a:latin typeface="+mn-lt"/>
              </a:rPr>
              <a:t>Latih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Data </a:t>
            </a:r>
            <a:r>
              <a:rPr lang="en-US" dirty="0" err="1">
                <a:latin typeface="+mn-lt"/>
              </a:rPr>
              <a:t>Uji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FDBF-8C55-4814-9DB5-6F90D998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325563"/>
            <a:ext cx="10515600" cy="5172220"/>
          </a:xfrm>
        </p:spPr>
        <p:txBody>
          <a:bodyPr>
            <a:normAutofit/>
          </a:bodyPr>
          <a:lstStyle/>
          <a:p>
            <a:r>
              <a:rPr lang="en-US" sz="2000" b="1" dirty="0"/>
              <a:t>Data </a:t>
            </a:r>
            <a:r>
              <a:rPr lang="en-US" sz="2000" b="1" dirty="0" err="1"/>
              <a:t>Latih</a:t>
            </a:r>
            <a:r>
              <a:rPr lang="en-US" sz="2000" b="1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 font </a:t>
            </a:r>
            <a:r>
              <a:rPr lang="en-US" sz="2000" dirty="0" err="1"/>
              <a:t>huruf</a:t>
            </a:r>
            <a:r>
              <a:rPr lang="en-US" sz="2000" dirty="0"/>
              <a:t> Arab,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font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31 </a:t>
            </a:r>
            <a:r>
              <a:rPr lang="en-US" sz="2000" dirty="0" err="1"/>
              <a:t>huruf</a:t>
            </a:r>
            <a:r>
              <a:rPr lang="en-US" sz="2000" dirty="0"/>
              <a:t>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sampai</a:t>
            </a:r>
            <a:r>
              <a:rPr lang="en-US" sz="2000" dirty="0"/>
              <a:t> 4 </a:t>
            </a:r>
            <a:r>
              <a:rPr lang="en-US" sz="2000" dirty="0" err="1"/>
              <a:t>bentuk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, di </a:t>
            </a:r>
            <a:r>
              <a:rPr lang="en-US" sz="2000" dirty="0" err="1"/>
              <a:t>awal</a:t>
            </a:r>
            <a:r>
              <a:rPr lang="en-US" sz="2000" dirty="0"/>
              <a:t>, di </a:t>
            </a:r>
            <a:r>
              <a:rPr lang="en-US" sz="2000" dirty="0" err="1"/>
              <a:t>tengah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di </a:t>
            </a:r>
            <a:r>
              <a:rPr lang="en-US" sz="2000" dirty="0" err="1"/>
              <a:t>akhir</a:t>
            </a:r>
            <a:r>
              <a:rPr lang="en-US" sz="2000" dirty="0"/>
              <a:t>. Total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318.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Font </a:t>
            </a:r>
            <a:r>
              <a:rPr lang="en-US" sz="2000" dirty="0" err="1"/>
              <a:t>Huruf</a:t>
            </a:r>
            <a:r>
              <a:rPr lang="en-US" sz="2000" dirty="0"/>
              <a:t> Arab Data </a:t>
            </a:r>
            <a:r>
              <a:rPr lang="en-US" sz="2000" dirty="0" err="1"/>
              <a:t>latih</a:t>
            </a:r>
            <a:r>
              <a:rPr lang="en-US" sz="2000" dirty="0"/>
              <a:t>: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Tahoma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Times New Roman</a:t>
            </a:r>
          </a:p>
          <a:p>
            <a:pPr marL="346075" lvl="2" indent="-346075">
              <a:buFont typeface="+mj-lt"/>
              <a:buAutoNum type="arabicPeriod"/>
            </a:pPr>
            <a:endParaRPr lang="en-US" dirty="0"/>
          </a:p>
          <a:p>
            <a:pPr marL="234950" lvl="2" indent="-234950"/>
            <a:r>
              <a:rPr lang="en-US" b="1" dirty="0"/>
              <a:t>Data </a:t>
            </a:r>
            <a:r>
              <a:rPr lang="en-US" b="1" dirty="0" err="1"/>
              <a:t>Uji</a:t>
            </a:r>
            <a:endParaRPr lang="en-US" b="1" dirty="0"/>
          </a:p>
          <a:p>
            <a:pPr marL="0" lvl="2" indent="0">
              <a:buNone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2 :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186 </a:t>
            </a:r>
            <a:r>
              <a:rPr lang="en-US" dirty="0" err="1"/>
              <a:t>citra</a:t>
            </a:r>
            <a:endParaRPr lang="en-US" dirty="0"/>
          </a:p>
          <a:p>
            <a:pPr marL="346075" lvl="2" indent="-346075" algn="just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Bahasa Arab.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288F-1C0B-4DA1-9DE7-8AADDF2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69" y="183099"/>
            <a:ext cx="10515600" cy="5510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Klasifikasi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Neural Network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F1A6F-5164-4148-AF81-2F6E0366B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5" y="734106"/>
            <a:ext cx="10708264" cy="60204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E8136F-E77E-4333-B58C-802C53A83DFA}"/>
              </a:ext>
            </a:extLst>
          </p:cNvPr>
          <p:cNvSpPr txBox="1"/>
          <p:nvPr/>
        </p:nvSpPr>
        <p:spPr>
          <a:xfrm>
            <a:off x="9642764" y="5749638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Target</a:t>
            </a:r>
          </a:p>
        </p:txBody>
      </p:sp>
    </p:spTree>
    <p:extLst>
      <p:ext uri="{BB962C8B-B14F-4D97-AF65-F5344CB8AC3E}">
        <p14:creationId xmlns:p14="http://schemas.microsoft.com/office/powerpoint/2010/main" val="73540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3B3B-6E0E-4FC1-A2C0-7BA04B20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5" y="231950"/>
            <a:ext cx="10772775" cy="5672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12 Input di Neural </a:t>
            </a:r>
            <a:r>
              <a:rPr lang="en-US" sz="2800" b="1" dirty="0"/>
              <a:t>Network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6C98C-27F4-4F3A-95AC-F7C7A87F8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" y="3704852"/>
            <a:ext cx="9831294" cy="3094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1A546-10B1-4EE7-87FA-8F7D44919C74}"/>
              </a:ext>
            </a:extLst>
          </p:cNvPr>
          <p:cNvSpPr txBox="1"/>
          <p:nvPr/>
        </p:nvSpPr>
        <p:spPr>
          <a:xfrm>
            <a:off x="219434" y="863743"/>
            <a:ext cx="10046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 di Neural Network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-1 </a:t>
            </a:r>
            <a:r>
              <a:rPr lang="en-US" sz="2000" dirty="0" err="1"/>
              <a:t>sampai</a:t>
            </a:r>
            <a:r>
              <a:rPr lang="en-US" sz="2000" dirty="0"/>
              <a:t> 1, agar </a:t>
            </a:r>
            <a:r>
              <a:rPr lang="en-US" sz="2000" dirty="0" err="1"/>
              <a:t>nilai</a:t>
            </a:r>
            <a:r>
              <a:rPr lang="en-US" sz="2000" dirty="0"/>
              <a:t> mean 0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 input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0 -&gt; 2 x 0/3 -1 = -1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1 -&gt; 2 x 1/3 -1 = - 0.3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2 -&gt; 2 x 2/3 -1 =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3 -&gt; 2 x 3/3 -1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6AE90-7782-4F19-92A6-820B38310788}"/>
              </a:ext>
            </a:extLst>
          </p:cNvPr>
          <p:cNvSpPr txBox="1"/>
          <p:nvPr/>
        </p:nvSpPr>
        <p:spPr>
          <a:xfrm>
            <a:off x="219434" y="3328926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Neural Network di Java 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8B62F-461A-4C75-80BD-E42BBE78AD91}"/>
              </a:ext>
            </a:extLst>
          </p:cNvPr>
          <p:cNvCxnSpPr/>
          <p:nvPr/>
        </p:nvCxnSpPr>
        <p:spPr>
          <a:xfrm>
            <a:off x="7647710" y="3962402"/>
            <a:ext cx="2729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0533B-D1BB-4EA4-B759-2FDE9493836D}"/>
              </a:ext>
            </a:extLst>
          </p:cNvPr>
          <p:cNvSpPr txBox="1"/>
          <p:nvPr/>
        </p:nvSpPr>
        <p:spPr>
          <a:xfrm>
            <a:off x="10487891" y="373617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ECA55-4F84-42CA-ACF5-4672EAC0EB93}"/>
              </a:ext>
            </a:extLst>
          </p:cNvPr>
          <p:cNvCxnSpPr>
            <a:cxnSpLocks/>
          </p:cNvCxnSpPr>
          <p:nvPr/>
        </p:nvCxnSpPr>
        <p:spPr>
          <a:xfrm>
            <a:off x="7467601" y="4211783"/>
            <a:ext cx="290945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AFC35-DDDA-4567-BBB7-D9060E378D7D}"/>
              </a:ext>
            </a:extLst>
          </p:cNvPr>
          <p:cNvSpPr txBox="1"/>
          <p:nvPr/>
        </p:nvSpPr>
        <p:spPr>
          <a:xfrm>
            <a:off x="10487891" y="40747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FA20081-2F86-42AD-9672-A5AB583CD790}"/>
              </a:ext>
            </a:extLst>
          </p:cNvPr>
          <p:cNvSpPr/>
          <p:nvPr/>
        </p:nvSpPr>
        <p:spPr>
          <a:xfrm>
            <a:off x="10050728" y="4413279"/>
            <a:ext cx="700399" cy="2195339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3D52C-1F71-4094-9257-7174C3FDFEBD}"/>
              </a:ext>
            </a:extLst>
          </p:cNvPr>
          <p:cNvSpPr txBox="1"/>
          <p:nvPr/>
        </p:nvSpPr>
        <p:spPr>
          <a:xfrm>
            <a:off x="10751127" y="5341671"/>
            <a:ext cx="112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</a:t>
            </a:r>
          </a:p>
          <a:p>
            <a:r>
              <a:rPr lang="en-US" sz="1600" dirty="0" err="1"/>
              <a:t>Chaincode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636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88931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24495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24496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D8335C-F678-41A5-AC57-65B64371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45" y="1772459"/>
            <a:ext cx="1086002" cy="48965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7D5BA5-7A39-4449-9C1E-715F56FBAA97}"/>
              </a:ext>
            </a:extLst>
          </p:cNvPr>
          <p:cNvSpPr txBox="1">
            <a:spLocks/>
          </p:cNvSpPr>
          <p:nvPr/>
        </p:nvSpPr>
        <p:spPr>
          <a:xfrm>
            <a:off x="816882" y="164335"/>
            <a:ext cx="10772775" cy="692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A777CA-BFC5-4F26-819B-099D319B0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89" y="1020814"/>
            <a:ext cx="4086795" cy="628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4B026-BA71-4A3F-8350-A76ADFF6E4D8}"/>
              </a:ext>
            </a:extLst>
          </p:cNvPr>
          <p:cNvSpPr txBox="1"/>
          <p:nvPr/>
        </p:nvSpPr>
        <p:spPr>
          <a:xfrm>
            <a:off x="99847" y="1150517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C09F31-9C1B-4BE6-B61F-C20C77FE5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03" y="1729576"/>
            <a:ext cx="1038370" cy="5106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B702EE-FE6A-4043-8865-4FB25D09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29" y="1772459"/>
            <a:ext cx="781159" cy="44011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0E0BE3-2A2E-4758-987B-0674BA675C12}"/>
              </a:ext>
            </a:extLst>
          </p:cNvPr>
          <p:cNvSpPr txBox="1"/>
          <p:nvPr/>
        </p:nvSpPr>
        <p:spPr>
          <a:xfrm>
            <a:off x="99847" y="1649552"/>
            <a:ext cx="136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0EAD58-A93A-43B5-AD98-8AC7F3DBD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67" y="1778959"/>
            <a:ext cx="1181265" cy="47726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93C9B1-C65B-48DB-9BBB-A237B2B9D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64" y="1717039"/>
            <a:ext cx="1228896" cy="4991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835EAB-7299-4E3F-AB3E-2E5585BB7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26" y="1912965"/>
            <a:ext cx="1152686" cy="43916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7A823-3C0B-4818-A80D-87C761DBA076}"/>
              </a:ext>
            </a:extLst>
          </p:cNvPr>
          <p:cNvSpPr txBox="1"/>
          <p:nvPr/>
        </p:nvSpPr>
        <p:spPr>
          <a:xfrm>
            <a:off x="5783627" y="1645219"/>
            <a:ext cx="118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Penipisan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8251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845D-3C05-414D-BF53-0B05A21B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7512-5547-433A-9CF9-2784749E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id-ID" dirty="0"/>
              <a:t> sistem yang dapat mengenali huruf arab dalam rangkaian kata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id-ID" dirty="0"/>
              <a:t>. Jika diberikan masukan 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</a:t>
            </a:r>
            <a:r>
              <a:rPr lang="id-ID" dirty="0"/>
              <a:t> kata atau kalimat dalam bahasa Arab, maka sistem akan mampu mengenali huruf tersebut.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Melakukan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Hidden Markov Model </a:t>
            </a:r>
            <a:r>
              <a:rPr lang="en-US" dirty="0"/>
              <a:t>(HMM)</a:t>
            </a:r>
          </a:p>
        </p:txBody>
      </p:sp>
    </p:spTree>
    <p:extLst>
      <p:ext uri="{BB962C8B-B14F-4D97-AF65-F5344CB8AC3E}">
        <p14:creationId xmlns:p14="http://schemas.microsoft.com/office/powerpoint/2010/main" val="5764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895C-603D-45E3-96AA-8B436F58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82" y="164335"/>
            <a:ext cx="10772775" cy="69200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4803E-F3E6-4B47-9533-713363583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46" y="1963266"/>
            <a:ext cx="3778478" cy="4723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31306-7BF2-4D8D-A171-D09150B4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92" y="1279108"/>
            <a:ext cx="4086795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B4E20-9122-4A35-AE1B-17E1A2E88D9E}"/>
              </a:ext>
            </a:extLst>
          </p:cNvPr>
          <p:cNvSpPr txBox="1"/>
          <p:nvPr/>
        </p:nvSpPr>
        <p:spPr>
          <a:xfrm>
            <a:off x="104755" y="1408811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        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6B01A-DC81-4988-81DE-5DE817B2260D}"/>
              </a:ext>
            </a:extLst>
          </p:cNvPr>
          <p:cNvSpPr txBox="1"/>
          <p:nvPr/>
        </p:nvSpPr>
        <p:spPr>
          <a:xfrm>
            <a:off x="90900" y="2150059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9653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	</a:t>
            </a:r>
            <a:r>
              <a:rPr lang="en-US" sz="2800" b="1" dirty="0" err="1">
                <a:latin typeface="+mn-lt"/>
              </a:rPr>
              <a:t>Hasil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Pengenalan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Huruf</a:t>
            </a:r>
            <a:r>
              <a:rPr lang="en-US" sz="2800" b="1" dirty="0">
                <a:latin typeface="+mn-lt"/>
              </a:rPr>
              <a:t> Arab Tunggal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CB0CE-ED93-43CA-B42A-8201A2BAA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6833"/>
              </p:ext>
            </p:extLst>
          </p:nvPr>
        </p:nvGraphicFramePr>
        <p:xfrm>
          <a:off x="1907308" y="2299084"/>
          <a:ext cx="790766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1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72093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2899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15)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9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BB87D-6108-40B2-A683-D7556BA46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40241"/>
              </p:ext>
            </p:extLst>
          </p:nvPr>
        </p:nvGraphicFramePr>
        <p:xfrm>
          <a:off x="1944255" y="15266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477DAD6-0ED3-40AE-B0F5-C6D0E2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59209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Hasil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Pengenalan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Kalimat</a:t>
            </a:r>
            <a:r>
              <a:rPr lang="en-US" sz="3200" b="1" dirty="0">
                <a:latin typeface="+mn-lt"/>
              </a:rPr>
              <a:t> Arab </a:t>
            </a:r>
            <a:r>
              <a:rPr lang="en-US" sz="3200" b="1" dirty="0" err="1">
                <a:latin typeface="+mn-lt"/>
              </a:rPr>
              <a:t>dengan</a:t>
            </a:r>
            <a:r>
              <a:rPr lang="en-US" sz="3200" b="1" dirty="0">
                <a:latin typeface="+mn-lt"/>
              </a:rPr>
              <a:t> Neural Network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75A0E9-A9FB-49EE-A98B-426562DF4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94224"/>
              </p:ext>
            </p:extLst>
          </p:nvPr>
        </p:nvGraphicFramePr>
        <p:xfrm>
          <a:off x="2096655" y="16790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54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5031-50F6-47BD-B06A-A1FACC39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71" y="2162078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11500" dirty="0" err="1"/>
              <a:t>Terimakasih</a:t>
            </a:r>
            <a:endParaRPr lang="en-US" sz="1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D6E4-D0B5-4DCF-B66B-4636B7FB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51" y="3820276"/>
            <a:ext cx="1466214" cy="14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7999-BEF0-4F71-BF3A-C4B764E4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31" y="32322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Konsep</a:t>
            </a:r>
            <a:r>
              <a:rPr lang="en-US" sz="4000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EBE0-B918-4988-A07F-1FEB982E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2011681"/>
            <a:ext cx="5583763" cy="34139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neuron</a:t>
            </a:r>
          </a:p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neuron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penghubung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dendrit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akson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-  </a:t>
            </a:r>
            <a:r>
              <a:rPr lang="en-US" sz="2000" dirty="0" err="1"/>
              <a:t>Penghubung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memperlemah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endParaRPr lang="en-US" sz="2000" dirty="0"/>
          </a:p>
          <a:p>
            <a:pPr lvl="0">
              <a:buFontTx/>
              <a:buChar char="-"/>
            </a:pPr>
            <a:r>
              <a:rPr lang="en-US" sz="2000" dirty="0" err="1"/>
              <a:t>Setiap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aktivasi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neuron,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neuron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</a:p>
          <a:p>
            <a:pPr lvl="0">
              <a:buFontTx/>
              <a:buChar char="-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45DA47-8B41-46D5-A7DC-D6FCA68665C1}"/>
              </a:ext>
            </a:extLst>
          </p:cNvPr>
          <p:cNvGrpSpPr/>
          <p:nvPr/>
        </p:nvGrpSpPr>
        <p:grpSpPr>
          <a:xfrm>
            <a:off x="601805" y="1690520"/>
            <a:ext cx="4593649" cy="3735098"/>
            <a:chOff x="0" y="0"/>
            <a:chExt cx="2438400" cy="22193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D5D760-7805-4ADF-8EE3-82F9EF752E29}"/>
                </a:ext>
              </a:extLst>
            </p:cNvPr>
            <p:cNvGrpSpPr/>
            <p:nvPr/>
          </p:nvGrpSpPr>
          <p:grpSpPr>
            <a:xfrm>
              <a:off x="19050" y="0"/>
              <a:ext cx="438150" cy="438150"/>
              <a:chOff x="0" y="0"/>
              <a:chExt cx="438150" cy="4381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AA44AB2-4695-4408-AF53-3E7CB66E67E7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2" name="Text Box 639">
                <a:extLst>
                  <a:ext uri="{FF2B5EF4-FFF2-40B4-BE49-F238E27FC236}">
                    <a16:creationId xmlns:a16="http://schemas.microsoft.com/office/drawing/2014/main" id="{E869C592-4AA5-4694-8A9D-75112194DC8C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3D26A0-FEAC-4305-B308-66AF640A86A9}"/>
                </a:ext>
              </a:extLst>
            </p:cNvPr>
            <p:cNvGrpSpPr/>
            <p:nvPr/>
          </p:nvGrpSpPr>
          <p:grpSpPr>
            <a:xfrm>
              <a:off x="19050" y="590550"/>
              <a:ext cx="438150" cy="438150"/>
              <a:chOff x="0" y="0"/>
              <a:chExt cx="438150" cy="43815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8C8181-493A-41B6-BBCF-9631B7684410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0" name="Text Box 194">
                <a:extLst>
                  <a:ext uri="{FF2B5EF4-FFF2-40B4-BE49-F238E27FC236}">
                    <a16:creationId xmlns:a16="http://schemas.microsoft.com/office/drawing/2014/main" id="{A3C99C37-B6BD-4AED-9699-847F126688D9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31C999-14D4-4922-A85D-CA8FD66F120F}"/>
                </a:ext>
              </a:extLst>
            </p:cNvPr>
            <p:cNvGrpSpPr/>
            <p:nvPr/>
          </p:nvGrpSpPr>
          <p:grpSpPr>
            <a:xfrm>
              <a:off x="1581150" y="952500"/>
              <a:ext cx="857250" cy="438150"/>
              <a:chOff x="0" y="0"/>
              <a:chExt cx="857250" cy="43815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E02CDDF-4456-42BB-AA31-08E40654B954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7" name="Text Box 198">
                <a:extLst>
                  <a:ext uri="{FF2B5EF4-FFF2-40B4-BE49-F238E27FC236}">
                    <a16:creationId xmlns:a16="http://schemas.microsoft.com/office/drawing/2014/main" id="{01C2879C-8FB7-4EF6-AEB0-AABC81F37691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25781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E0DF6-3EE7-42EA-ADB5-1070C5710186}"/>
                  </a:ext>
                </a:extLst>
              </p:cNvPr>
              <p:cNvCxnSpPr/>
              <p:nvPr/>
            </p:nvCxnSpPr>
            <p:spPr>
              <a:xfrm>
                <a:off x="447675" y="228600"/>
                <a:ext cx="409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FE93D6-6B6D-4B4D-B8AA-F736C7BABFBE}"/>
                </a:ext>
              </a:extLst>
            </p:cNvPr>
            <p:cNvGrpSpPr/>
            <p:nvPr/>
          </p:nvGrpSpPr>
          <p:grpSpPr>
            <a:xfrm>
              <a:off x="457200" y="238125"/>
              <a:ext cx="1181100" cy="752475"/>
              <a:chOff x="0" y="0"/>
              <a:chExt cx="1181100" cy="7524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5EE902-6DC8-4C29-AB4E-8AC1EC674B94}"/>
                  </a:ext>
                </a:extLst>
              </p:cNvPr>
              <p:cNvCxnSpPr/>
              <p:nvPr/>
            </p:nvCxnSpPr>
            <p:spPr>
              <a:xfrm>
                <a:off x="0" y="0"/>
                <a:ext cx="1181100" cy="752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 Box 206">
                <a:extLst>
                  <a:ext uri="{FF2B5EF4-FFF2-40B4-BE49-F238E27FC236}">
                    <a16:creationId xmlns:a16="http://schemas.microsoft.com/office/drawing/2014/main" id="{E42B1B3A-F846-4D55-98EE-BD597FA89FE3}"/>
                  </a:ext>
                </a:extLst>
              </p:cNvPr>
              <p:cNvSpPr txBox="1"/>
              <p:nvPr/>
            </p:nvSpPr>
            <p:spPr>
              <a:xfrm>
                <a:off x="304800" y="3810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275776-BFC2-45E6-8F68-55C52CD7A552}"/>
                </a:ext>
              </a:extLst>
            </p:cNvPr>
            <p:cNvGrpSpPr/>
            <p:nvPr/>
          </p:nvGrpSpPr>
          <p:grpSpPr>
            <a:xfrm>
              <a:off x="457200" y="676275"/>
              <a:ext cx="1133475" cy="447675"/>
              <a:chOff x="0" y="0"/>
              <a:chExt cx="1133475" cy="44767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1932781-AFEB-4808-A3AB-F1EB76200D7B}"/>
                  </a:ext>
                </a:extLst>
              </p:cNvPr>
              <p:cNvCxnSpPr/>
              <p:nvPr/>
            </p:nvCxnSpPr>
            <p:spPr>
              <a:xfrm>
                <a:off x="0" y="114300"/>
                <a:ext cx="1133475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07">
                <a:extLst>
                  <a:ext uri="{FF2B5EF4-FFF2-40B4-BE49-F238E27FC236}">
                    <a16:creationId xmlns:a16="http://schemas.microsoft.com/office/drawing/2014/main" id="{D2CC3240-529D-44C3-8B7D-786B2F575B07}"/>
                  </a:ext>
                </a:extLst>
              </p:cNvPr>
              <p:cNvSpPr txBox="1"/>
              <p:nvPr/>
            </p:nvSpPr>
            <p:spPr>
              <a:xfrm>
                <a:off x="180975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9E4575-3836-4CA9-A0C8-6824596B4EC9}"/>
                </a:ext>
              </a:extLst>
            </p:cNvPr>
            <p:cNvGrpSpPr/>
            <p:nvPr/>
          </p:nvGrpSpPr>
          <p:grpSpPr>
            <a:xfrm>
              <a:off x="447675" y="1152525"/>
              <a:ext cx="1133475" cy="276225"/>
              <a:chOff x="0" y="0"/>
              <a:chExt cx="1133475" cy="27622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50B4D62-3AAD-46A2-9C16-47BC00A679C1}"/>
                  </a:ext>
                </a:extLst>
              </p:cNvPr>
              <p:cNvCxnSpPr/>
              <p:nvPr/>
            </p:nvCxnSpPr>
            <p:spPr>
              <a:xfrm flipV="1">
                <a:off x="0" y="76200"/>
                <a:ext cx="1133475" cy="123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208">
                <a:extLst>
                  <a:ext uri="{FF2B5EF4-FFF2-40B4-BE49-F238E27FC236}">
                    <a16:creationId xmlns:a16="http://schemas.microsoft.com/office/drawing/2014/main" id="{4612C0C5-C81C-45D8-AC5F-640CE83A42EF}"/>
                  </a:ext>
                </a:extLst>
              </p:cNvPr>
              <p:cNvSpPr txBox="1"/>
              <p:nvPr/>
            </p:nvSpPr>
            <p:spPr>
              <a:xfrm>
                <a:off x="190500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DEAD31-5F67-4EB0-87FF-33A0399BE9CD}"/>
                </a:ext>
              </a:extLst>
            </p:cNvPr>
            <p:cNvGrpSpPr/>
            <p:nvPr/>
          </p:nvGrpSpPr>
          <p:grpSpPr>
            <a:xfrm>
              <a:off x="0" y="1181100"/>
              <a:ext cx="438150" cy="438150"/>
              <a:chOff x="0" y="0"/>
              <a:chExt cx="438150" cy="4381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7A7960D-65F7-4C5B-8DA1-6E0935DE17C8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9" name="Text Box 209">
                <a:extLst>
                  <a:ext uri="{FF2B5EF4-FFF2-40B4-BE49-F238E27FC236}">
                    <a16:creationId xmlns:a16="http://schemas.microsoft.com/office/drawing/2014/main" id="{186DBF80-547C-448C-83B4-C44EAE898F00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2680B5-BEDF-4B6B-80E9-870776D7D18E}"/>
                </a:ext>
              </a:extLst>
            </p:cNvPr>
            <p:cNvGrpSpPr/>
            <p:nvPr/>
          </p:nvGrpSpPr>
          <p:grpSpPr>
            <a:xfrm>
              <a:off x="0" y="1781175"/>
              <a:ext cx="438150" cy="438150"/>
              <a:chOff x="0" y="0"/>
              <a:chExt cx="438150" cy="43815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5409F1-8482-4CF1-A2AF-5129FD2A898A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7" name="Text Box 290">
                <a:extLst>
                  <a:ext uri="{FF2B5EF4-FFF2-40B4-BE49-F238E27FC236}">
                    <a16:creationId xmlns:a16="http://schemas.microsoft.com/office/drawing/2014/main" id="{FCEC9C2D-6202-4811-BA59-26F58542AC9E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30734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CC9014-953E-4728-85D3-3F61EE9894DE}"/>
                </a:ext>
              </a:extLst>
            </p:cNvPr>
            <p:cNvGrpSpPr/>
            <p:nvPr/>
          </p:nvGrpSpPr>
          <p:grpSpPr>
            <a:xfrm>
              <a:off x="438150" y="1352550"/>
              <a:ext cx="1171575" cy="638175"/>
              <a:chOff x="0" y="0"/>
              <a:chExt cx="1171575" cy="638175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8AEADC-53CF-4554-A71E-1028D54D117E}"/>
                  </a:ext>
                </a:extLst>
              </p:cNvPr>
              <p:cNvCxnSpPr/>
              <p:nvPr/>
            </p:nvCxnSpPr>
            <p:spPr>
              <a:xfrm flipV="1">
                <a:off x="0" y="0"/>
                <a:ext cx="1171575" cy="638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 Box 296">
                <a:extLst>
                  <a:ext uri="{FF2B5EF4-FFF2-40B4-BE49-F238E27FC236}">
                    <a16:creationId xmlns:a16="http://schemas.microsoft.com/office/drawing/2014/main" id="{8C3394C0-E800-4754-9533-88C4636FFA17}"/>
                  </a:ext>
                </a:extLst>
              </p:cNvPr>
              <p:cNvSpPr txBox="1"/>
              <p:nvPr/>
            </p:nvSpPr>
            <p:spPr>
              <a:xfrm>
                <a:off x="266700" y="28575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28876C-4416-4B7A-A12E-1F6AB978137A}"/>
              </a:ext>
            </a:extLst>
          </p:cNvPr>
          <p:cNvSpPr txBox="1"/>
          <p:nvPr/>
        </p:nvSpPr>
        <p:spPr>
          <a:xfrm>
            <a:off x="6040582" y="5666509"/>
            <a:ext cx="421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: Sigmoid</a:t>
            </a:r>
          </a:p>
          <a:p>
            <a:r>
              <a:rPr lang="en-US" dirty="0" err="1"/>
              <a:t>Gungsi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 : </a:t>
            </a:r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18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492172-EF34-4534-AABE-2FA1EA6EA1F3}"/>
              </a:ext>
            </a:extLst>
          </p:cNvPr>
          <p:cNvGrpSpPr/>
          <p:nvPr/>
        </p:nvGrpSpPr>
        <p:grpSpPr>
          <a:xfrm>
            <a:off x="268182" y="1845426"/>
            <a:ext cx="2947694" cy="4056611"/>
            <a:chOff x="1016326" y="1981199"/>
            <a:chExt cx="3261796" cy="44888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588C23-4738-48F1-B78E-B60C6036460D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9B8457-C58E-4300-B0DA-5AC463D340FE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26F0E9-E903-42B3-8EF9-E12DBB95BE1F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549438-94D1-4F38-81BE-2F3D54D16C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3BBE06-27F4-49E8-8938-E882348BAB58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B27D55-7D0F-4E04-AC4C-5646C4F5128C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AFA95E-AD9D-4C25-B376-0317AC325B95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43B879-6893-4F03-B8CB-9B27BA376526}"/>
                </a:ext>
              </a:extLst>
            </p:cNvPr>
            <p:cNvCxnSpPr>
              <a:cxnSpLocks/>
              <a:stCxn id="9" idx="0"/>
              <a:endCxn id="11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DD0324-F821-4EE5-A676-DCAC25F59F7D}"/>
                </a:ext>
              </a:extLst>
            </p:cNvPr>
            <p:cNvCxnSpPr>
              <a:cxnSpLocks/>
              <a:stCxn id="7" idx="0"/>
              <a:endCxn id="11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30E4E7-2AF2-4C16-9295-05E38E2A5D6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9CA5BF-78B1-4674-BF85-7DB6A6DEB404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F8459B-4003-4B15-AD96-4E438B8B7E1D}"/>
                </a:ext>
              </a:extLst>
            </p:cNvPr>
            <p:cNvSpPr txBox="1"/>
            <p:nvPr/>
          </p:nvSpPr>
          <p:spPr>
            <a:xfrm>
              <a:off x="1016326" y="5083535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29D136-C4F4-4019-85C8-E8F4DC3B9CDB}"/>
                </a:ext>
              </a:extLst>
            </p:cNvPr>
            <p:cNvSpPr txBox="1"/>
            <p:nvPr/>
          </p:nvSpPr>
          <p:spPr>
            <a:xfrm>
              <a:off x="2080450" y="45581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A8485-487C-49D9-8534-CD395AE77DA9}"/>
                </a:ext>
              </a:extLst>
            </p:cNvPr>
            <p:cNvSpPr txBox="1"/>
            <p:nvPr/>
          </p:nvSpPr>
          <p:spPr>
            <a:xfrm>
              <a:off x="2692720" y="455814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1BA588-EC9D-4DEE-AC82-E0EC4D3D7B0A}"/>
                </a:ext>
              </a:extLst>
            </p:cNvPr>
            <p:cNvSpPr txBox="1"/>
            <p:nvPr/>
          </p:nvSpPr>
          <p:spPr>
            <a:xfrm>
              <a:off x="3812930" y="511898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BA8A92-E7D1-4BB0-BCA4-E7CC382417D0}"/>
                </a:ext>
              </a:extLst>
            </p:cNvPr>
            <p:cNvSpPr txBox="1"/>
            <p:nvPr/>
          </p:nvSpPr>
          <p:spPr>
            <a:xfrm>
              <a:off x="1382359" y="2972083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D1B2B2-5801-487B-8B28-F7E48870D94F}"/>
                </a:ext>
              </a:extLst>
            </p:cNvPr>
            <p:cNvSpPr txBox="1"/>
            <p:nvPr/>
          </p:nvSpPr>
          <p:spPr>
            <a:xfrm>
              <a:off x="3289325" y="292032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 = 0 , X2 = 1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 hidden layer 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N1.0 = (X1.W1 + X2.W2)            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0.4 + 1 . 0.1)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0.1</a:t>
                </a: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0.524</a:t>
                </a:r>
              </a:p>
              <a:p>
                <a:pPr marL="111125" lvl="6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  <a:blipFill>
                <a:blip r:embed="rId2"/>
                <a:stretch>
                  <a:fillRect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itle 1">
            <a:extLst>
              <a:ext uri="{FF2B5EF4-FFF2-40B4-BE49-F238E27FC236}">
                <a16:creationId xmlns:a16="http://schemas.microsoft.com/office/drawing/2014/main" id="{16119E74-1771-4525-85BE-293873E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3" y="-51862"/>
            <a:ext cx="10772775" cy="8953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Cara </a:t>
            </a:r>
            <a:r>
              <a:rPr lang="en-US" sz="4800" dirty="0" err="1"/>
              <a:t>menghitung</a:t>
            </a:r>
            <a:r>
              <a:rPr lang="en-US" sz="4800" dirty="0"/>
              <a:t> </a:t>
            </a:r>
            <a:r>
              <a:rPr lang="en-US" sz="4800" dirty="0" err="1"/>
              <a:t>fungsi</a:t>
            </a:r>
            <a:r>
              <a:rPr lang="en-US" sz="4800" dirty="0"/>
              <a:t> </a:t>
            </a:r>
            <a:r>
              <a:rPr lang="en-US" sz="4800" dirty="0" err="1"/>
              <a:t>aktivasi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N1.1 = (X1.W1 + X2.W2)            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-0.1 + 1 .(- 0.1))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0.475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  <a:blipFill>
                <a:blip r:embed="rId3"/>
                <a:stretch>
                  <a:fillRect l="-1708" t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/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N2  = (N10.W1 + N11.W2)     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(0.524.0.06  + 0.475.(- 0.4))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-0.158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−0.158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0.46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  <a:blipFill>
                <a:blip r:embed="rId4"/>
                <a:stretch>
                  <a:fillRect l="-900" t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200687C-B3BD-46DA-8B07-AC72502D78C9}"/>
              </a:ext>
            </a:extLst>
          </p:cNvPr>
          <p:cNvSpPr txBox="1"/>
          <p:nvPr/>
        </p:nvSpPr>
        <p:spPr>
          <a:xfrm>
            <a:off x="9428279" y="530967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0.46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= 0</a:t>
            </a:r>
          </a:p>
        </p:txBody>
      </p:sp>
    </p:spTree>
    <p:extLst>
      <p:ext uri="{BB962C8B-B14F-4D97-AF65-F5344CB8AC3E}">
        <p14:creationId xmlns:p14="http://schemas.microsoft.com/office/powerpoint/2010/main" val="89306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CC95-05BE-45A4-B57D-F19A1A21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" y="153169"/>
            <a:ext cx="10772775" cy="9413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Update </a:t>
            </a:r>
            <a:r>
              <a:rPr lang="en-US" sz="4400" dirty="0" err="1"/>
              <a:t>bobot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BackPropagation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hidden h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jaringan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k = output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= 0.46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= 0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learning rate = 0.45</a:t>
                </a:r>
              </a:p>
              <a:p>
                <a:pPr marL="4572" lvl="1" indent="0">
                  <a:buNone/>
                </a:pP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tujuan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ex N2</a:t>
                </a:r>
              </a:p>
              <a:p>
                <a:pPr marL="4572" lvl="1" indent="0">
                  <a:buNone/>
                </a:pP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 = input</a:t>
                </a:r>
              </a:p>
              <a:p>
                <a:pPr marL="4572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  <a:blipFill>
                <a:blip r:embed="rId2"/>
                <a:stretch>
                  <a:fillRect l="-1195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δ</a:t>
                </a:r>
                <a:r>
                  <a:rPr lang="en-US" sz="1800" baseline="-25000" dirty="0" err="1"/>
                  <a:t>k</a:t>
                </a:r>
                <a:r>
                  <a:rPr lang="en-US" sz="1800" baseline="-25000" dirty="0"/>
                  <a:t>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 (</a:t>
                </a:r>
                <a:r>
                  <a:rPr lang="en-US" sz="1800" dirty="0" err="1"/>
                  <a:t>t</a:t>
                </a:r>
                <a:r>
                  <a:rPr lang="en-US" sz="1800" baseline="-25000" dirty="0" err="1"/>
                  <a:t>k</a:t>
                </a:r>
                <a:r>
                  <a:rPr lang="en-US" sz="1800" dirty="0"/>
                  <a:t>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 = 0.46 (1-0.46) (0 – 0.46)</a:t>
                </a:r>
              </a:p>
              <a:p>
                <a:r>
                  <a:rPr lang="en-US" sz="1800" dirty="0"/>
                  <a:t>     = 0.46 (0.54) (-0.46)</a:t>
                </a:r>
              </a:p>
              <a:p>
                <a:r>
                  <a:rPr lang="en-US" sz="1800" dirty="0"/>
                  <a:t>     = - 0.114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δ</a:t>
                </a:r>
                <a:r>
                  <a:rPr lang="en-US" sz="1800" baseline="-25000" dirty="0"/>
                  <a:t>h0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2"/>
                <a:r>
                  <a:rPr lang="en-US" sz="1800" i="0" dirty="0"/>
                  <a:t>= 0.524 (0.476) – 0.114 . (-0.4)</a:t>
                </a:r>
              </a:p>
              <a:p>
                <a:pPr lvl="2"/>
                <a:r>
                  <a:rPr lang="en-US" sz="1800" i="0" dirty="0"/>
                  <a:t>= - 0.01137</a:t>
                </a:r>
              </a:p>
              <a:p>
                <a:pPr lvl="2"/>
                <a:endParaRPr lang="en-US" sz="1800" i="0" dirty="0"/>
              </a:p>
              <a:p>
                <a:r>
                  <a:rPr lang="en-US" dirty="0"/>
                  <a:t>δ</a:t>
                </a:r>
                <a:r>
                  <a:rPr lang="en-US" baseline="-25000" dirty="0"/>
                  <a:t>h1 </a:t>
                </a:r>
                <a:r>
                  <a:rPr lang="en-US" b="1" dirty="0"/>
                  <a:t>←</a:t>
                </a:r>
                <a:r>
                  <a:rPr lang="en-US" dirty="0"/>
                  <a:t> o</a:t>
                </a:r>
                <a:r>
                  <a:rPr lang="en-US" baseline="-25000" dirty="0"/>
                  <a:t>h1</a:t>
                </a:r>
                <a:r>
                  <a:rPr lang="en-US" dirty="0"/>
                  <a:t> (1 – o</a:t>
                </a:r>
                <a:r>
                  <a:rPr lang="en-US" baseline="-25000" dirty="0"/>
                  <a:t>h1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= 0.475 (0.525) – 0.114 . 0.06</a:t>
                </a:r>
              </a:p>
              <a:p>
                <a:pPr lvl="2"/>
                <a:r>
                  <a:rPr lang="en-US" dirty="0"/>
                  <a:t>= - 0.00171</a:t>
                </a:r>
              </a:p>
              <a:p>
                <a:endParaRPr lang="en-US" dirty="0"/>
              </a:p>
              <a:p>
                <a:pPr marL="0" lvl="2" indent="0">
                  <a:buNone/>
                </a:pPr>
                <a:endParaRPr lang="en-US" sz="180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lvl="2"/>
                <a:endParaRPr lang="en-US" sz="1800" i="0" dirty="0"/>
              </a:p>
              <a:p>
                <a:pPr lvl="2"/>
                <a:endParaRPr lang="en-US" sz="1800" i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  <a:blipFill>
                <a:blip r:embed="rId3"/>
                <a:stretch>
                  <a:fillRect t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02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0C0-7013-4225-A1DC-08F6654B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14" y="0"/>
            <a:ext cx="10772775" cy="98178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Update </a:t>
            </a:r>
            <a:r>
              <a:rPr lang="en-US" sz="3200" dirty="0" err="1"/>
              <a:t>bobot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BackPropagation</a:t>
            </a:r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18AF8E-B9D1-49CD-8988-49160E357C56}"/>
              </a:ext>
            </a:extLst>
          </p:cNvPr>
          <p:cNvGrpSpPr/>
          <p:nvPr/>
        </p:nvGrpSpPr>
        <p:grpSpPr>
          <a:xfrm>
            <a:off x="3289585" y="1814030"/>
            <a:ext cx="3501559" cy="4056611"/>
            <a:chOff x="469474" y="1385111"/>
            <a:chExt cx="3501559" cy="40566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FE996-8F64-4B59-B296-8BC8CB74B8B9}"/>
                </a:ext>
              </a:extLst>
            </p:cNvPr>
            <p:cNvSpPr/>
            <p:nvPr/>
          </p:nvSpPr>
          <p:spPr>
            <a:xfrm>
              <a:off x="643634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B2C04C-AA4E-4D26-A993-2F1D6B871A6C}"/>
                </a:ext>
              </a:extLst>
            </p:cNvPr>
            <p:cNvSpPr/>
            <p:nvPr/>
          </p:nvSpPr>
          <p:spPr>
            <a:xfrm>
              <a:off x="643634" y="4822328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2BC416-A75A-4A41-8F49-8F3E76B7BF12}"/>
                </a:ext>
              </a:extLst>
            </p:cNvPr>
            <p:cNvSpPr/>
            <p:nvPr/>
          </p:nvSpPr>
          <p:spPr>
            <a:xfrm>
              <a:off x="2709498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6014D8-B06D-4D2E-8002-5F019BEF676E}"/>
                </a:ext>
              </a:extLst>
            </p:cNvPr>
            <p:cNvSpPr/>
            <p:nvPr/>
          </p:nvSpPr>
          <p:spPr>
            <a:xfrm>
              <a:off x="2709498" y="484074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3A0EED-C2C8-42E5-87F3-B0607F50D579}"/>
                </a:ext>
              </a:extLst>
            </p:cNvPr>
            <p:cNvSpPr/>
            <p:nvPr/>
          </p:nvSpPr>
          <p:spPr>
            <a:xfrm>
              <a:off x="1682827" y="138511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F6A3BA-000E-4C4E-ACE5-BDEA8B33953C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1156604" y="3625895"/>
              <a:ext cx="1640905" cy="1302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0FAD48-2971-40F9-BCE2-16B83FFB5F55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1156604" y="3625894"/>
              <a:ext cx="1640905" cy="1284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7F2E57-1505-4CAC-9758-DFD0E19ADC18}"/>
                </a:ext>
              </a:extLst>
            </p:cNvPr>
            <p:cNvCxnSpPr>
              <a:cxnSpLocks/>
              <a:stCxn id="7" idx="0"/>
              <a:endCxn id="9" idx="5"/>
            </p:cNvCxnSpPr>
            <p:nvPr/>
          </p:nvCxnSpPr>
          <p:spPr>
            <a:xfrm flipH="1" flipV="1">
              <a:off x="2195796" y="1898081"/>
              <a:ext cx="814193" cy="1214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FA46-3289-469A-8A23-C9C9092D4E0D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944126" y="1898081"/>
              <a:ext cx="826713" cy="12148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936647-F15C-4D80-8432-ED915605F97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009989" y="3713907"/>
              <a:ext cx="0" cy="1126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2CE172-93B7-4F07-9223-AE08B2BB589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944126" y="3713907"/>
              <a:ext cx="0" cy="1108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2A94CD-9317-4527-A0A0-A7E95C9CFF83}"/>
                </a:ext>
              </a:extLst>
            </p:cNvPr>
            <p:cNvSpPr txBox="1"/>
            <p:nvPr/>
          </p:nvSpPr>
          <p:spPr>
            <a:xfrm>
              <a:off x="572983" y="4188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BB1CE6-B6C1-4076-A8CC-6A88698E7D26}"/>
                </a:ext>
              </a:extLst>
            </p:cNvPr>
            <p:cNvSpPr txBox="1"/>
            <p:nvPr/>
          </p:nvSpPr>
          <p:spPr>
            <a:xfrm>
              <a:off x="1414879" y="3640110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b="1" dirty="0"/>
                <a:t>- </a:t>
              </a:r>
              <a:r>
                <a:rPr lang="en-US" sz="1600" dirty="0"/>
                <a:t>0.000076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9F4723-BB95-4D48-94AB-194CB03448AF}"/>
                </a:ext>
              </a:extLst>
            </p:cNvPr>
            <p:cNvSpPr txBox="1"/>
            <p:nvPr/>
          </p:nvSpPr>
          <p:spPr>
            <a:xfrm>
              <a:off x="2207293" y="3976331"/>
              <a:ext cx="420395" cy="278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96538-CDFB-4E46-94D2-CFA1D7506C26}"/>
                </a:ext>
              </a:extLst>
            </p:cNvPr>
            <p:cNvSpPr txBox="1"/>
            <p:nvPr/>
          </p:nvSpPr>
          <p:spPr>
            <a:xfrm>
              <a:off x="3100282" y="422073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400" b="1" dirty="0"/>
                <a:t>- </a:t>
              </a:r>
              <a:r>
                <a:rPr lang="en-US" sz="1400" dirty="0"/>
                <a:t>0.10076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CCFA43-0C09-459E-B55A-F0BF6BB5188D}"/>
                </a:ext>
              </a:extLst>
            </p:cNvPr>
            <p:cNvSpPr txBox="1"/>
            <p:nvPr/>
          </p:nvSpPr>
          <p:spPr>
            <a:xfrm>
              <a:off x="469474" y="2296635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- 0.0016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078624-6819-43D7-AF9C-A8A1CC1F833E}"/>
                </a:ext>
              </a:extLst>
            </p:cNvPr>
            <p:cNvSpPr txBox="1"/>
            <p:nvPr/>
          </p:nvSpPr>
          <p:spPr>
            <a:xfrm>
              <a:off x="2627098" y="2233804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-0.0027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772289-C9DA-43AD-947C-0CDBA576DE27}"/>
              </a:ext>
            </a:extLst>
          </p:cNvPr>
          <p:cNvSpPr/>
          <p:nvPr/>
        </p:nvSpPr>
        <p:spPr>
          <a:xfrm>
            <a:off x="6840828" y="1634446"/>
            <a:ext cx="68586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N1.0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baseline="-25000" dirty="0"/>
              <a:t>	 	            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0.06 + 0.45 . -0.114 . 0.524</a:t>
            </a:r>
          </a:p>
          <a:p>
            <a:pPr marL="0" lvl="2" indent="0">
              <a:buNone/>
            </a:pPr>
            <a:r>
              <a:rPr lang="en-US" sz="1600" dirty="0"/>
              <a:t>	 	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- 0.0016</a:t>
            </a:r>
          </a:p>
          <a:p>
            <a:pPr lvl="2"/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N1.1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dirty="0"/>
              <a:t>				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- </a:t>
            </a:r>
            <a:r>
              <a:rPr lang="en-US" sz="1600" dirty="0"/>
              <a:t>0.4 + 0.45 . -0.114 . 0.475</a:t>
            </a:r>
          </a:p>
          <a:p>
            <a:pPr marL="0" lvl="2" indent="0">
              <a:buNone/>
            </a:pPr>
            <a:r>
              <a:rPr lang="en-US" sz="1600" dirty="0"/>
              <a:t>			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-0.0027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(0.4)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0.4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0.4</a:t>
            </a:r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(- 0.1) :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(- 0.1)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	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0.10076</a:t>
            </a:r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0.000076</a:t>
            </a:r>
          </a:p>
          <a:p>
            <a:pPr marL="0" lvl="2" indent="0">
              <a:buNone/>
            </a:pP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18D116-AC68-4216-9E17-97A8EF346CAF}"/>
              </a:ext>
            </a:extLst>
          </p:cNvPr>
          <p:cNvGrpSpPr/>
          <p:nvPr/>
        </p:nvGrpSpPr>
        <p:grpSpPr>
          <a:xfrm>
            <a:off x="268182" y="1845426"/>
            <a:ext cx="2992491" cy="4056611"/>
            <a:chOff x="1016326" y="1981199"/>
            <a:chExt cx="3311366" cy="44888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858FAD-2DC3-447C-8D53-56D56C1BA139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BC1B6-3281-43E9-B5A3-0507CF59957D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7E3E3E-BD47-4006-867D-20DA2F3398A7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F2FE20-5808-4135-93CC-1732A5D612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F07F7C-EF66-4E8D-B783-4F339C990171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D0D177-591B-4E6B-B226-703889B80892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D98DA8-5262-4B1D-B0D2-6261107F6D6D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A1E397-63B0-4629-8BB8-AD570ECB3668}"/>
                </a:ext>
              </a:extLst>
            </p:cNvPr>
            <p:cNvCxnSpPr>
              <a:cxnSpLocks/>
              <a:stCxn id="26" idx="0"/>
              <a:endCxn id="28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CE7EE0-9BF7-4D01-AE49-3C14E498DB75}"/>
                </a:ext>
              </a:extLst>
            </p:cNvPr>
            <p:cNvCxnSpPr>
              <a:cxnSpLocks/>
              <a:stCxn id="24" idx="0"/>
              <a:endCxn id="28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EF4549-8CDA-47FC-ABEE-AD3458C6430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76D645-4F2C-4A01-B67E-6BBE7B177AA9}"/>
                </a:ext>
              </a:extLst>
            </p:cNvPr>
            <p:cNvCxnSpPr>
              <a:cxnSpLocks/>
              <a:stCxn id="25" idx="0"/>
              <a:endCxn id="24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9ADCC-FD5D-4CF4-A7EC-638FD94A991B}"/>
                </a:ext>
              </a:extLst>
            </p:cNvPr>
            <p:cNvSpPr txBox="1"/>
            <p:nvPr/>
          </p:nvSpPr>
          <p:spPr>
            <a:xfrm>
              <a:off x="1016326" y="5083535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38B96E-4C16-4F1D-B1B1-1D21521B1CD1}"/>
                </a:ext>
              </a:extLst>
            </p:cNvPr>
            <p:cNvSpPr txBox="1"/>
            <p:nvPr/>
          </p:nvSpPr>
          <p:spPr>
            <a:xfrm>
              <a:off x="2080450" y="4558147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D5E4DF-7B06-40CC-9FA2-5CA803793741}"/>
                </a:ext>
              </a:extLst>
            </p:cNvPr>
            <p:cNvSpPr txBox="1"/>
            <p:nvPr/>
          </p:nvSpPr>
          <p:spPr>
            <a:xfrm>
              <a:off x="2692720" y="4558147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9268DB-FED6-4724-B203-359F63D9C6E6}"/>
                </a:ext>
              </a:extLst>
            </p:cNvPr>
            <p:cNvSpPr txBox="1"/>
            <p:nvPr/>
          </p:nvSpPr>
          <p:spPr>
            <a:xfrm>
              <a:off x="3812930" y="511898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F02197-4A45-41F4-A941-A246962F1C4C}"/>
                </a:ext>
              </a:extLst>
            </p:cNvPr>
            <p:cNvSpPr txBox="1"/>
            <p:nvPr/>
          </p:nvSpPr>
          <p:spPr>
            <a:xfrm>
              <a:off x="1382359" y="2972084"/>
              <a:ext cx="555560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0.06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4CD953-FC9D-448E-8A8B-5658E89708F0}"/>
                </a:ext>
              </a:extLst>
            </p:cNvPr>
            <p:cNvSpPr txBox="1"/>
            <p:nvPr/>
          </p:nvSpPr>
          <p:spPr>
            <a:xfrm>
              <a:off x="3289325" y="292032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6BB7463-4357-42B3-B154-4A14E9186F40}"/>
              </a:ext>
            </a:extLst>
          </p:cNvPr>
          <p:cNvSpPr txBox="1"/>
          <p:nvPr/>
        </p:nvSpPr>
        <p:spPr>
          <a:xfrm>
            <a:off x="512722" y="61391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E9F64-2AC3-4DA6-A8BE-6ECBF3F1A7D2}"/>
              </a:ext>
            </a:extLst>
          </p:cNvPr>
          <p:cNvSpPr txBox="1"/>
          <p:nvPr/>
        </p:nvSpPr>
        <p:spPr>
          <a:xfrm>
            <a:off x="3764235" y="610957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DBA3-B1C3-4CB2-A48A-AFA452F8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C90-A2ED-4174-A2E2-5E4419DA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Batasan </a:t>
            </a:r>
            <a:r>
              <a:rPr lang="en-US" b="1" dirty="0" err="1"/>
              <a:t>Masalah</a:t>
            </a:r>
            <a:endParaRPr lang="en-US" dirty="0"/>
          </a:p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Bahasa pemograman yang digunakan adalah Bahasa Java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Tulisan huruf arab yang digunakan adalah dari tulisan cetak dengan </a:t>
            </a:r>
            <a:r>
              <a:rPr lang="en-US" dirty="0" err="1"/>
              <a:t>ukuran</a:t>
            </a:r>
            <a:r>
              <a:rPr lang="en-US" dirty="0"/>
              <a:t> font 48</a:t>
            </a:r>
            <a:r>
              <a:rPr lang="id-ID" dirty="0"/>
              <a:t>.</a:t>
            </a:r>
            <a:endParaRPr lang="en-US" dirty="0"/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en-US" dirty="0" err="1"/>
              <a:t>Jumlah</a:t>
            </a:r>
            <a:r>
              <a:rPr lang="en-US" dirty="0"/>
              <a:t> font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 font. 3 font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Arial Unicode </a:t>
            </a:r>
            <a:r>
              <a:rPr lang="en-US" dirty="0" err="1"/>
              <a:t>Ms</a:t>
            </a:r>
            <a:r>
              <a:rPr lang="en-US" dirty="0"/>
              <a:t>, Tahoma </a:t>
            </a:r>
            <a:r>
              <a:rPr lang="en-US" dirty="0" err="1"/>
              <a:t>dan</a:t>
            </a:r>
            <a:r>
              <a:rPr lang="en-US" dirty="0"/>
              <a:t> Times New Roman. 3 font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Microsoft Sans Serif, </a:t>
            </a:r>
            <a:r>
              <a:rPr lang="en-US" dirty="0" err="1"/>
              <a:t>Nazanin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Segoe UI.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8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CBF212-CF69-43D0-ADFF-1BCC3827BBB3}"/>
              </a:ext>
            </a:extLst>
          </p:cNvPr>
          <p:cNvSpPr txBox="1"/>
          <p:nvPr/>
        </p:nvSpPr>
        <p:spPr>
          <a:xfrm>
            <a:off x="1520028" y="1014683"/>
            <a:ext cx="38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Tunggal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4534E-8A6A-4A1F-A10D-68E25045A650}"/>
              </a:ext>
            </a:extLst>
          </p:cNvPr>
          <p:cNvSpPr txBox="1"/>
          <p:nvPr/>
        </p:nvSpPr>
        <p:spPr>
          <a:xfrm>
            <a:off x="7019558" y="1014683"/>
            <a:ext cx="33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F2C338-0E30-463A-A26D-EA48164A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54" y="0"/>
            <a:ext cx="10772775" cy="10146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Diagram Blok Utama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Pengenalan</a:t>
            </a:r>
            <a:r>
              <a:rPr lang="en-US" sz="3200" b="1" dirty="0"/>
              <a:t> </a:t>
            </a:r>
            <a:r>
              <a:rPr lang="en-US" sz="3200" b="1" dirty="0" err="1"/>
              <a:t>Huruf</a:t>
            </a:r>
            <a:r>
              <a:rPr lang="en-US" sz="3200" b="1" dirty="0"/>
              <a:t> 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Kalimat</a:t>
            </a:r>
            <a:r>
              <a:rPr lang="en-US" sz="3200" b="1" dirty="0"/>
              <a:t> Arab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FB5EB-5F83-4B7C-A26C-866DF09F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0" y="1568862"/>
            <a:ext cx="1668671" cy="527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0F3BA-1195-44F7-8FED-113D3690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95" y="1568862"/>
            <a:ext cx="1981947" cy="51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2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D605-79E0-468D-BE02-7EE03FC4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+mn-lt"/>
              </a:rPr>
              <a:t>Tahap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Praolah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FD37-975F-4D1F-962E-4DBA9BB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r>
              <a:rPr lang="en-US" dirty="0"/>
              <a:t> : Proses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(0 </a:t>
            </a:r>
            <a:r>
              <a:rPr lang="en-US" dirty="0" err="1"/>
              <a:t>dan</a:t>
            </a:r>
            <a:r>
              <a:rPr lang="en-US" dirty="0"/>
              <a:t> 1),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binerisasi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putih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1D1E2B-EC6D-4030-B37C-387F890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92" y="2945234"/>
            <a:ext cx="2758232" cy="3366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FBB0-53DA-4004-84FB-DB366CFE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3" y="2945236"/>
            <a:ext cx="2758232" cy="3366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7173E-295C-4A54-A475-85E3C11C3677}"/>
              </a:ext>
            </a:extLst>
          </p:cNvPr>
          <p:cNvSpPr txBox="1"/>
          <p:nvPr/>
        </p:nvSpPr>
        <p:spPr>
          <a:xfrm>
            <a:off x="2669497" y="6176963"/>
            <a:ext cx="290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9EB77-1777-4F2C-B4E2-590AA1DB40DC}"/>
              </a:ext>
            </a:extLst>
          </p:cNvPr>
          <p:cNvSpPr txBox="1"/>
          <p:nvPr/>
        </p:nvSpPr>
        <p:spPr>
          <a:xfrm>
            <a:off x="5954204" y="6154944"/>
            <a:ext cx="27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6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53EA-C666-4E05-B4FE-AF5ECC6D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69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</p:txBody>
      </p:sp>
      <p:pic>
        <p:nvPicPr>
          <p:cNvPr id="51" name="Content Placeholder 50">
            <a:extLst>
              <a:ext uri="{FF2B5EF4-FFF2-40B4-BE49-F238E27FC236}">
                <a16:creationId xmlns:a16="http://schemas.microsoft.com/office/drawing/2014/main" id="{24A02365-C360-4F04-A2D9-E76BD121D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9" y="2011363"/>
            <a:ext cx="1114936" cy="3767137"/>
          </a:xfr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3A500A3-E14C-4DB0-85AE-B462C9EA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59" y="1954301"/>
            <a:ext cx="990738" cy="36866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EBD0707-3356-4057-923A-1DD4B6897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20" y="1954301"/>
            <a:ext cx="1209844" cy="380100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75401E-535F-4C31-B5DE-B6D18E5EB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87" y="2011458"/>
            <a:ext cx="800212" cy="362953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F40CAEE-987C-4A3A-9915-93BC4A7FD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3" y="1325563"/>
            <a:ext cx="4086795" cy="62873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B52E983-4340-4F96-ABD2-AF7914C8D20A}"/>
              </a:ext>
            </a:extLst>
          </p:cNvPr>
          <p:cNvSpPr txBox="1"/>
          <p:nvPr/>
        </p:nvSpPr>
        <p:spPr>
          <a:xfrm>
            <a:off x="1640426" y="1455266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40A9FC-5EFD-42E1-8D35-82EA8ED9E876}"/>
              </a:ext>
            </a:extLst>
          </p:cNvPr>
          <p:cNvSpPr txBox="1"/>
          <p:nvPr/>
        </p:nvSpPr>
        <p:spPr>
          <a:xfrm>
            <a:off x="1680733" y="2011458"/>
            <a:ext cx="429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590063-F8D0-4996-90A2-BF097922B569}"/>
              </a:ext>
            </a:extLst>
          </p:cNvPr>
          <p:cNvSpPr txBox="1"/>
          <p:nvPr/>
        </p:nvSpPr>
        <p:spPr>
          <a:xfrm>
            <a:off x="11255" y="6108354"/>
            <a:ext cx="4581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Judul</a:t>
            </a:r>
            <a:r>
              <a:rPr lang="en-US" sz="1400" dirty="0"/>
              <a:t> Paper : On Multiple Typeface Arabic Script Recognition</a:t>
            </a:r>
          </a:p>
          <a:p>
            <a:r>
              <a:rPr lang="en-US" sz="1400" dirty="0" err="1"/>
              <a:t>Penulis</a:t>
            </a:r>
            <a:r>
              <a:rPr lang="en-US" sz="1400" dirty="0"/>
              <a:t> : </a:t>
            </a:r>
            <a:r>
              <a:rPr lang="en-US" sz="1400" dirty="0" err="1"/>
              <a:t>Abdelmalek</a:t>
            </a:r>
            <a:r>
              <a:rPr lang="en-US" sz="1400" dirty="0"/>
              <a:t> </a:t>
            </a:r>
            <a:r>
              <a:rPr lang="en-US" sz="1400" dirty="0" err="1"/>
              <a:t>Zidouri</a:t>
            </a:r>
            <a:endParaRPr lang="en-US" sz="1400" dirty="0"/>
          </a:p>
          <a:p>
            <a:r>
              <a:rPr lang="en-US" sz="1400" dirty="0" err="1"/>
              <a:t>Tahun</a:t>
            </a:r>
            <a:r>
              <a:rPr lang="en-US" sz="1400" dirty="0"/>
              <a:t> : 2010</a:t>
            </a:r>
          </a:p>
        </p:txBody>
      </p:sp>
    </p:spTree>
    <p:extLst>
      <p:ext uri="{BB962C8B-B14F-4D97-AF65-F5344CB8AC3E}">
        <p14:creationId xmlns:p14="http://schemas.microsoft.com/office/powerpoint/2010/main" val="9381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F53A-B326-4E5F-836C-FBDD0718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90B0-BC06-431B-B6CD-9297376C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Agar  chain code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penipisan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Stentiford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0417-0FF0-4C87-89DE-43F1A44C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9725"/>
            <a:ext cx="2791831" cy="3407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0AF03-A8AE-4EA7-B32A-21E44609A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99" y="2280738"/>
            <a:ext cx="2758232" cy="3366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FFCB4-4C68-4330-9701-6F5D7536BB35}"/>
              </a:ext>
            </a:extLst>
          </p:cNvPr>
          <p:cNvSpPr txBox="1"/>
          <p:nvPr/>
        </p:nvSpPr>
        <p:spPr>
          <a:xfrm>
            <a:off x="3105399" y="5369874"/>
            <a:ext cx="29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ABD94-8A0E-4395-8DD7-0BB692245C86}"/>
              </a:ext>
            </a:extLst>
          </p:cNvPr>
          <p:cNvSpPr txBox="1"/>
          <p:nvPr/>
        </p:nvSpPr>
        <p:spPr>
          <a:xfrm>
            <a:off x="6273636" y="5355945"/>
            <a:ext cx="29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C62-5FFB-4089-9C99-843B1D61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43" y="472250"/>
            <a:ext cx="10772775" cy="692727"/>
          </a:xfrm>
        </p:spPr>
        <p:txBody>
          <a:bodyPr>
            <a:no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Penipisan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Stentiford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ZhangSuen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Hilditch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29C99-4AB9-42E1-BF3D-57046151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43" y="4562178"/>
            <a:ext cx="1177959" cy="1201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485E8-08C9-46E3-B04D-6B17B3E402B1}"/>
              </a:ext>
            </a:extLst>
          </p:cNvPr>
          <p:cNvSpPr txBox="1"/>
          <p:nvPr/>
        </p:nvSpPr>
        <p:spPr>
          <a:xfrm>
            <a:off x="3171331" y="5467999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ZhangSuen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2B4C1-16AE-4F56-9A74-D855ED1F9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39" y="4712825"/>
            <a:ext cx="1030266" cy="1050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1BDC8-192C-4946-96CE-FD87AFD5EA62}"/>
              </a:ext>
            </a:extLst>
          </p:cNvPr>
          <p:cNvSpPr txBox="1"/>
          <p:nvPr/>
        </p:nvSpPr>
        <p:spPr>
          <a:xfrm>
            <a:off x="4482150" y="546799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Stentiford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B28EB-0362-4F49-B51D-BF47DA1A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09" y="4684854"/>
            <a:ext cx="1039459" cy="1060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33517-B6A5-4F1F-A48A-9FB03E46079B}"/>
              </a:ext>
            </a:extLst>
          </p:cNvPr>
          <p:cNvSpPr txBox="1"/>
          <p:nvPr/>
        </p:nvSpPr>
        <p:spPr>
          <a:xfrm>
            <a:off x="5665930" y="546799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Hilditch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5C5A16-9EC6-4D68-8FCE-0D7F6E9AB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63" y="1335031"/>
            <a:ext cx="1773971" cy="1809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C8EA8E-A89F-4A02-8022-2BB28ABC53EC}"/>
              </a:ext>
            </a:extLst>
          </p:cNvPr>
          <p:cNvSpPr txBox="1"/>
          <p:nvPr/>
        </p:nvSpPr>
        <p:spPr>
          <a:xfrm>
            <a:off x="3306565" y="2743156"/>
            <a:ext cx="511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Tunggal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 Microsoft Sans Serif </a:t>
            </a:r>
          </a:p>
        </p:txBody>
      </p:sp>
    </p:spTree>
    <p:extLst>
      <p:ext uri="{BB962C8B-B14F-4D97-AF65-F5344CB8AC3E}">
        <p14:creationId xmlns:p14="http://schemas.microsoft.com/office/powerpoint/2010/main" val="3497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4085</TotalTime>
  <Words>1952</Words>
  <Application>Microsoft Office PowerPoint</Application>
  <PresentationFormat>Widescreen</PresentationFormat>
  <Paragraphs>431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Wingdings</vt:lpstr>
      <vt:lpstr>Metropolitan</vt:lpstr>
      <vt:lpstr>PEMBELAJARAN HURUF DAN KALIMAT ARAB BERBASIS PENGENALAN CITRA </vt:lpstr>
      <vt:lpstr>Pendahuluan </vt:lpstr>
      <vt:lpstr>Pendahuluan</vt:lpstr>
      <vt:lpstr>Pendahuluan</vt:lpstr>
      <vt:lpstr>Diagram Blok Utama Sistem Pengenalan Huruf  dan Kalimat Arab</vt:lpstr>
      <vt:lpstr>Tahap Praolah </vt:lpstr>
      <vt:lpstr>Tahap Segmentasi Kalimat Arab</vt:lpstr>
      <vt:lpstr>Tahap Penipisan</vt:lpstr>
      <vt:lpstr>Perbandingan Penipisan  Stentiford, ZhangSuen dan Hilditch</vt:lpstr>
      <vt:lpstr>Tahap Ekstraksi Fitur dengan Chain Code</vt:lpstr>
      <vt:lpstr>Tahap Ekstraksi Fitur dengan Chain Code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Tahap Ekstraksi Fitur Jumlah Titik</vt:lpstr>
      <vt:lpstr>Fitur Posisi Titik</vt:lpstr>
      <vt:lpstr>Hasil Ekstraksi Fitur huruf Nun Tunggal</vt:lpstr>
      <vt:lpstr>Data Latih dan Data Uji</vt:lpstr>
      <vt:lpstr>Klasifikasi dengan Neural Network </vt:lpstr>
      <vt:lpstr>12 Input di Neural Network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Hasil Pengenalan Huruf Arab Tunggal dengan Font Microsoft SS, Akurasi 48%</vt:lpstr>
      <vt:lpstr>Hasil Pengenalan Huruf Arab Tunggal dengan Font Nazanin, Akurasi 48%</vt:lpstr>
      <vt:lpstr>PowerPoint Presentation</vt:lpstr>
      <vt:lpstr>Hasil Pengenalan Kalimat Arab , Akurasi 82%</vt:lpstr>
      <vt:lpstr> Hasil Pengenalan Huruf Arab Tunggal dengan Neural Network</vt:lpstr>
      <vt:lpstr>Hasil Pengenalan Kalimat Arab dengan Neural Network</vt:lpstr>
      <vt:lpstr>Terimakasih</vt:lpstr>
      <vt:lpstr>Konsep Neural Network</vt:lpstr>
      <vt:lpstr>Cara menghitung fungsi aktivasi dengan Sigmoid</vt:lpstr>
      <vt:lpstr>Update bobot dengan BackPropagation</vt:lpstr>
      <vt:lpstr>Update bobot dengan BackPropagation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 </dc:title>
  <dc:creator>Ainatul Radhiah</dc:creator>
  <cp:lastModifiedBy>Ainatul Radhiah</cp:lastModifiedBy>
  <cp:revision>76</cp:revision>
  <dcterms:created xsi:type="dcterms:W3CDTF">2017-10-16T12:10:11Z</dcterms:created>
  <dcterms:modified xsi:type="dcterms:W3CDTF">2017-11-28T16:07:11Z</dcterms:modified>
</cp:coreProperties>
</file>