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9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30" r:id="rId63"/>
    <p:sldId id="331" r:id="rId64"/>
    <p:sldId id="332" r:id="rId65"/>
    <p:sldId id="327" r:id="rId66"/>
    <p:sldId id="333" r:id="rId67"/>
    <p:sldId id="328" r:id="rId68"/>
    <p:sldId id="329" r:id="rId69"/>
    <p:sldId id="334" r:id="rId70"/>
    <p:sldId id="335" r:id="rId71"/>
    <p:sldId id="336" r:id="rId72"/>
    <p:sldId id="339" r:id="rId73"/>
    <p:sldId id="340" r:id="rId74"/>
    <p:sldId id="341" r:id="rId75"/>
    <p:sldId id="338" r:id="rId76"/>
    <p:sldId id="344" r:id="rId77"/>
    <p:sldId id="345" r:id="rId78"/>
    <p:sldId id="350" r:id="rId79"/>
    <p:sldId id="351" r:id="rId80"/>
    <p:sldId id="352" r:id="rId81"/>
    <p:sldId id="353" r:id="rId82"/>
    <p:sldId id="355" r:id="rId83"/>
    <p:sldId id="346" r:id="rId84"/>
    <p:sldId id="347" r:id="rId85"/>
    <p:sldId id="348" r:id="rId86"/>
    <p:sldId id="349" r:id="rId87"/>
    <p:sldId id="342" r:id="rId88"/>
    <p:sldId id="343" r:id="rId89"/>
    <p:sldId id="356" r:id="rId90"/>
    <p:sldId id="358" r:id="rId91"/>
    <p:sldId id="359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3126" y="16922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3775869"/>
            <a:ext cx="219075" cy="2381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54" y="3218562"/>
            <a:ext cx="5849166" cy="13527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47368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A40-AAC3-4DC0-9255-2AF368B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26597"/>
            <a:ext cx="9875520" cy="6627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Analisa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Salah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Segoe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C5A-4946-41D4-AB2D-6574424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747" y="1214282"/>
            <a:ext cx="5670755" cy="54569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5, 8, 2,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9628A-59D2-4F60-A87E-1FDF76B24A51}"/>
              </a:ext>
            </a:extLst>
          </p:cNvPr>
          <p:cNvSpPr txBox="1">
            <a:spLocks/>
          </p:cNvSpPr>
          <p:nvPr/>
        </p:nvSpPr>
        <p:spPr>
          <a:xfrm>
            <a:off x="557980" y="1170038"/>
            <a:ext cx="4844846" cy="54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test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Ain : [ 8, 6, 5, 4, 8, 7, 6, 4, 4, 4 ],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Training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[ 1, 8, 6, 5, 4, 8, 6, 6, 4, 4 ]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7, 6, 4, 8, 7, 6, 4, 4, 2 ]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timesnr_ain_terpisah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5, 3, 6, 4, 4, 8, 1, 3,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4, 8,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 [ 6, 6, 3, 5, 8, 8, 4, 4, 8,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8, 1, 7 ]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5, 8, 8, 4, 4, 8, 8 ]</a:t>
            </a:r>
          </a:p>
          <a:p>
            <a:pPr marL="45720" indent="0">
              <a:buFont typeface="Corbel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Chain code 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41CD8-3E1B-4C38-B792-C867BD5D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4" y="1641496"/>
            <a:ext cx="4816073" cy="46960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898D8-0020-4398-B7ED-B514BF6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31" y="1641496"/>
            <a:ext cx="4730502" cy="4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Tahoma, </a:t>
            </a:r>
            <a:br>
              <a:rPr lang="en-US" sz="2400" dirty="0"/>
            </a:b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19A47-7BFC-4CBD-9D1E-BB230CA8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78" y="1641496"/>
            <a:ext cx="4986618" cy="47599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485F4-F3FC-4AC2-B236-9B3525C1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4" y="1641496"/>
            <a:ext cx="5471405" cy="47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Arial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E0E98-3679-45A1-8696-8D9F01B2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28" y="1903585"/>
            <a:ext cx="4246108" cy="42613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E90F7-1101-4587-B190-ADF226C7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5" y="1903585"/>
            <a:ext cx="384873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1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Segoe UI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6446-0509-48E4-A14C-6B8F9A0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428" y="1641496"/>
            <a:ext cx="5045327" cy="4755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72EBF-8A3F-4C4B-9FB3-635B04A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96"/>
            <a:ext cx="4356304" cy="47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Microsoft Sans Serif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CFB9E-66DE-4435-87AD-59D703CC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84" y="1641496"/>
            <a:ext cx="4724036" cy="46746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BB129-1F9F-4FA0-8F9E-4996BC0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7" y="1727628"/>
            <a:ext cx="3998514" cy="4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</a:t>
            </a:r>
            <a:r>
              <a:rPr lang="en-US" sz="2400" dirty="0" err="1"/>
              <a:t>Nazanin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A930-70E0-4628-A107-91F8F10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3390"/>
            <a:ext cx="4209838" cy="45186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EFE9-27F2-4EB7-B4BF-C2F0767F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7" y="1823390"/>
            <a:ext cx="4544836" cy="4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F01B-AA6D-4B61-9824-CDE80B4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2" y="285135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600" dirty="0"/>
              <a:t> </a:t>
            </a: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Arab Tunggal </a:t>
            </a:r>
            <a:br>
              <a:rPr lang="en-US" sz="3600" dirty="0"/>
            </a:br>
            <a:r>
              <a:rPr lang="en-US" sz="2400" dirty="0"/>
              <a:t> Font Times New Roman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B96C-9FD3-4D21-B2B6-4AAB3808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7" y="2050747"/>
            <a:ext cx="3782962" cy="4474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311F-392B-490C-A70A-624859948B1F}"/>
              </a:ext>
            </a:extLst>
          </p:cNvPr>
          <p:cNvSpPr txBox="1"/>
          <p:nvPr/>
        </p:nvSpPr>
        <p:spPr>
          <a:xfrm>
            <a:off x="505218" y="1656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test12 :</a:t>
            </a:r>
          </a:p>
        </p:txBody>
      </p:sp>
    </p:spTree>
    <p:extLst>
      <p:ext uri="{BB962C8B-B14F-4D97-AF65-F5344CB8AC3E}">
        <p14:creationId xmlns:p14="http://schemas.microsoft.com/office/powerpoint/2010/main" val="337010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C11-692F-47C5-B752-7A4ADE4C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6" y="117987"/>
            <a:ext cx="10772775" cy="104713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 </a:t>
            </a:r>
            <a:br>
              <a:rPr lang="en-US" sz="3200" dirty="0"/>
            </a:br>
            <a:r>
              <a:rPr lang="en-US" sz="3200" dirty="0"/>
              <a:t>(Data training di </a:t>
            </a:r>
            <a:r>
              <a:rPr lang="en-US" sz="3200" dirty="0" err="1"/>
              <a:t>Segmentasi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6DCB-0852-4B24-9C30-3EC2C9C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23" y="1333254"/>
            <a:ext cx="10753725" cy="5244527"/>
          </a:xfrm>
        </p:spPr>
        <p:txBody>
          <a:bodyPr>
            <a:normAutofit/>
          </a:bodyPr>
          <a:lstStyle/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Tunggal : 80% </a:t>
            </a:r>
          </a:p>
          <a:p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1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79%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6CA2-27D2-483F-9544-D3E452EE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8" y="2115212"/>
            <a:ext cx="2833462" cy="473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EA175-5430-4562-9DE9-175EECEC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93" y="2074073"/>
            <a:ext cx="2699104" cy="462703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4983EAC-9A64-4B33-BFCD-F6B2F1EEEEB2}"/>
              </a:ext>
            </a:extLst>
          </p:cNvPr>
          <p:cNvSpPr/>
          <p:nvPr/>
        </p:nvSpPr>
        <p:spPr>
          <a:xfrm>
            <a:off x="3472287" y="3916814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4A6D-D67D-4C82-9266-4D3349C74336}"/>
              </a:ext>
            </a:extLst>
          </p:cNvPr>
          <p:cNvSpPr txBox="1"/>
          <p:nvPr/>
        </p:nvSpPr>
        <p:spPr>
          <a:xfrm>
            <a:off x="4119597" y="3916814"/>
            <a:ext cx="233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6A347C7-91C9-4573-BCD4-0ADE521F9432}"/>
              </a:ext>
            </a:extLst>
          </p:cNvPr>
          <p:cNvSpPr/>
          <p:nvPr/>
        </p:nvSpPr>
        <p:spPr>
          <a:xfrm>
            <a:off x="9179433" y="3909386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5A6F8-A472-47ED-A267-6B0E9EA654CA}"/>
              </a:ext>
            </a:extLst>
          </p:cNvPr>
          <p:cNvSpPr txBox="1"/>
          <p:nvPr/>
        </p:nvSpPr>
        <p:spPr>
          <a:xfrm>
            <a:off x="9886048" y="3909386"/>
            <a:ext cx="22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287648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89F-E453-4AB0-A753-E3140057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27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Hasil</a:t>
            </a:r>
            <a:r>
              <a:rPr lang="en-US" sz="4400" dirty="0"/>
              <a:t> Thinning </a:t>
            </a:r>
            <a:r>
              <a:rPr lang="en-US" sz="4400" dirty="0" err="1"/>
              <a:t>LamAlif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Segmentasi</a:t>
            </a:r>
            <a:r>
              <a:rPr lang="en-US" sz="4400" dirty="0"/>
              <a:t> Manual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Otomatis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F301-B00E-48D8-93E5-6DCAF85E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85" y="3534050"/>
            <a:ext cx="1749932" cy="2462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04788-22E6-4F90-83AA-D8662FF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11" y="3026307"/>
            <a:ext cx="2882066" cy="347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608E7-5451-411C-BF24-BCE8F94F1AE5}"/>
              </a:ext>
            </a:extLst>
          </p:cNvPr>
          <p:cNvSpPr txBox="1"/>
          <p:nvPr/>
        </p:nvSpPr>
        <p:spPr>
          <a:xfrm>
            <a:off x="530941" y="6101718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D518-2540-48A4-BDBF-A0F2D9D76BB2}"/>
              </a:ext>
            </a:extLst>
          </p:cNvPr>
          <p:cNvSpPr txBox="1"/>
          <p:nvPr/>
        </p:nvSpPr>
        <p:spPr>
          <a:xfrm>
            <a:off x="3503785" y="6135330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C39E-C93C-410A-BA4C-2B3CCCB26C11}"/>
              </a:ext>
            </a:extLst>
          </p:cNvPr>
          <p:cNvSpPr txBox="1"/>
          <p:nvPr/>
        </p:nvSpPr>
        <p:spPr>
          <a:xfrm>
            <a:off x="2061634" y="291435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Training </a:t>
            </a:r>
            <a:r>
              <a:rPr lang="en-US" dirty="0" err="1"/>
              <a:t>LamAlif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AAF5F-7ED6-41C1-ABE8-ACFE3899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160" y="3534050"/>
            <a:ext cx="1759190" cy="246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AEEDE-B752-41B4-866E-AB914334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60" y="3534050"/>
            <a:ext cx="1700551" cy="2462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E458F-9A0D-49F8-820D-58337B186B96}"/>
              </a:ext>
            </a:extLst>
          </p:cNvPr>
          <p:cNvSpPr txBox="1"/>
          <p:nvPr/>
        </p:nvSpPr>
        <p:spPr>
          <a:xfrm>
            <a:off x="7875835" y="2953397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Testing </a:t>
            </a:r>
            <a:r>
              <a:rPr lang="en-US" dirty="0" err="1"/>
              <a:t>LamAlif</a:t>
            </a:r>
            <a:r>
              <a:rPr lang="en-US" dirty="0"/>
              <a:t> di </a:t>
            </a:r>
            <a:r>
              <a:rPr lang="en-US" dirty="0" err="1"/>
              <a:t>Kalimat</a:t>
            </a:r>
            <a:r>
              <a:rPr lang="en-US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FA8E-C947-4D0A-845C-61195DD3ED72}"/>
              </a:ext>
            </a:extLst>
          </p:cNvPr>
          <p:cNvSpPr txBox="1"/>
          <p:nvPr/>
        </p:nvSpPr>
        <p:spPr>
          <a:xfrm>
            <a:off x="7025560" y="6101718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72858-BFED-49B2-AC51-21EEF99A969C}"/>
              </a:ext>
            </a:extLst>
          </p:cNvPr>
          <p:cNvSpPr txBox="1"/>
          <p:nvPr/>
        </p:nvSpPr>
        <p:spPr>
          <a:xfrm>
            <a:off x="9679582" y="6089155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0FF4B-6D40-42A2-B6EC-A96C71FE4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2" y="1826527"/>
            <a:ext cx="557142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18B-0BE3-4164-8FFA-840CDD2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34D81-2247-409C-BF75-15BDD429D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88" y="2275716"/>
            <a:ext cx="1718057" cy="4430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CF29D-DD69-49CA-BC9E-7641D082F94E}"/>
              </a:ext>
            </a:extLst>
          </p:cNvPr>
          <p:cNvSpPr txBox="1"/>
          <p:nvPr/>
        </p:nvSpPr>
        <p:spPr>
          <a:xfrm>
            <a:off x="2789764" y="6282812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A27380-58B9-4BCB-82E3-DE8A918B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26" y="2828277"/>
            <a:ext cx="525104" cy="332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69AFC-AAFE-4B52-8E39-EE8CF3ABCC09}"/>
              </a:ext>
            </a:extLst>
          </p:cNvPr>
          <p:cNvSpPr txBox="1"/>
          <p:nvPr/>
        </p:nvSpPr>
        <p:spPr>
          <a:xfrm>
            <a:off x="128971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67F8F-7644-4265-A1B5-8156D299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5" y="2157731"/>
            <a:ext cx="3572337" cy="43114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EEAC74-4DC1-4671-88D2-64A75B5272E5}"/>
              </a:ext>
            </a:extLst>
          </p:cNvPr>
          <p:cNvSpPr/>
          <p:nvPr/>
        </p:nvSpPr>
        <p:spPr>
          <a:xfrm>
            <a:off x="9141945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4CC8E-8543-4636-8EFD-688CFACB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560" y="2989840"/>
            <a:ext cx="2073177" cy="3002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817F71-3CDD-4603-81F4-04B702E00142}"/>
              </a:ext>
            </a:extLst>
          </p:cNvPr>
          <p:cNvSpPr txBox="1"/>
          <p:nvPr/>
        </p:nvSpPr>
        <p:spPr>
          <a:xfrm>
            <a:off x="6161607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</p:spTree>
    <p:extLst>
      <p:ext uri="{BB962C8B-B14F-4D97-AF65-F5344CB8AC3E}">
        <p14:creationId xmlns:p14="http://schemas.microsoft.com/office/powerpoint/2010/main" val="843034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ECB-C8EE-4D70-AC97-45A61D9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35" y="-9277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57CB-3224-4DA7-8E58-B56A734B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42" y="2390721"/>
            <a:ext cx="612212" cy="3877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FB113-D731-4DBC-A9C3-55B561F6A3CA}"/>
              </a:ext>
            </a:extLst>
          </p:cNvPr>
          <p:cNvSpPr txBox="1"/>
          <p:nvPr/>
        </p:nvSpPr>
        <p:spPr>
          <a:xfrm>
            <a:off x="4048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7D9772-6E7A-4561-AB5B-92DF725F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83" y="1843548"/>
            <a:ext cx="1944379" cy="5014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BFBF7-9601-4F68-A69A-744DB7743B52}"/>
              </a:ext>
            </a:extLst>
          </p:cNvPr>
          <p:cNvSpPr txBox="1"/>
          <p:nvPr/>
        </p:nvSpPr>
        <p:spPr>
          <a:xfrm>
            <a:off x="3010992" y="6268064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87919-1528-42BC-A3DF-093B3B96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2" y="2708593"/>
            <a:ext cx="2276015" cy="3241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8CF25-2D51-47BF-A702-D901D6A0C776}"/>
              </a:ext>
            </a:extLst>
          </p:cNvPr>
          <p:cNvSpPr txBox="1"/>
          <p:nvPr/>
        </p:nvSpPr>
        <p:spPr>
          <a:xfrm>
            <a:off x="595512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CDE21E-8187-49D1-B6F3-14E1FB96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848" y="2157731"/>
            <a:ext cx="3572337" cy="4311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17B9B1-CA27-40E8-B90B-45E0924DCB60}"/>
              </a:ext>
            </a:extLst>
          </p:cNvPr>
          <p:cNvSpPr/>
          <p:nvPr/>
        </p:nvSpPr>
        <p:spPr>
          <a:xfrm>
            <a:off x="9053457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78234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330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7A-DF42-4ADC-B83F-057D3715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7525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63866-7084-4A05-A09C-13F345069481}"/>
              </a:ext>
            </a:extLst>
          </p:cNvPr>
          <p:cNvGrpSpPr/>
          <p:nvPr/>
        </p:nvGrpSpPr>
        <p:grpSpPr>
          <a:xfrm>
            <a:off x="3605161" y="2100939"/>
            <a:ext cx="4876899" cy="3495348"/>
            <a:chOff x="657224" y="2322165"/>
            <a:chExt cx="4876899" cy="34953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DCBD87-B9A7-4C71-BC58-2FE7F6D5B365}"/>
                </a:ext>
              </a:extLst>
            </p:cNvPr>
            <p:cNvSpPr/>
            <p:nvPr/>
          </p:nvSpPr>
          <p:spPr>
            <a:xfrm>
              <a:off x="1074506" y="25684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3C9-418A-47D4-9988-063538FFAD55}"/>
                </a:ext>
              </a:extLst>
            </p:cNvPr>
            <p:cNvSpPr/>
            <p:nvPr/>
          </p:nvSpPr>
          <p:spPr>
            <a:xfrm>
              <a:off x="1074505" y="35801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49AEE-4525-491F-80AA-356871EF8A97}"/>
                </a:ext>
              </a:extLst>
            </p:cNvPr>
            <p:cNvSpPr/>
            <p:nvPr/>
          </p:nvSpPr>
          <p:spPr>
            <a:xfrm>
              <a:off x="1074505" y="45918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9B77B-5D1D-498D-B487-4470C5AED5BA}"/>
                </a:ext>
              </a:extLst>
            </p:cNvPr>
            <p:cNvSpPr/>
            <p:nvPr/>
          </p:nvSpPr>
          <p:spPr>
            <a:xfrm>
              <a:off x="3126529" y="3061018"/>
              <a:ext cx="600981" cy="627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3D14AE-1B8F-43E4-BBFD-3DDD4108E843}"/>
                </a:ext>
              </a:extLst>
            </p:cNvPr>
            <p:cNvSpPr/>
            <p:nvPr/>
          </p:nvSpPr>
          <p:spPr>
            <a:xfrm>
              <a:off x="3126529" y="418113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5DE81-B185-48F6-9E0F-E52391095828}"/>
                </a:ext>
              </a:extLst>
            </p:cNvPr>
            <p:cNvSpPr/>
            <p:nvPr/>
          </p:nvSpPr>
          <p:spPr>
            <a:xfrm>
              <a:off x="4933142" y="3688563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53511-3CE1-4835-B2A7-A50A9E789D48}"/>
                </a:ext>
              </a:extLst>
            </p:cNvPr>
            <p:cNvSpPr/>
            <p:nvPr/>
          </p:nvSpPr>
          <p:spPr>
            <a:xfrm>
              <a:off x="3972758" y="232216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F9DE4-0EF8-44C5-83AF-63132816A27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441858" y="2868941"/>
              <a:ext cx="579296" cy="90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9B933-70ED-42E6-8B9E-9085E955515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738474" y="3449833"/>
              <a:ext cx="1194668" cy="539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1D324D-B791-4991-991C-976E675B2E1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737079" y="4201532"/>
              <a:ext cx="1284075" cy="326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7026A-A79C-42E5-8725-47C78BB43D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75486" y="2847372"/>
              <a:ext cx="1451043" cy="527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D60F32-B719-47ED-B2E2-020C88A609C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675104" y="2959640"/>
              <a:ext cx="1451425" cy="1521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6EC176-7230-423C-899B-D91602F751E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672208" y="3596661"/>
              <a:ext cx="1542333" cy="25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8399FB-EC3E-4090-8D3F-E7B8F9CB1FCC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1672207" y="3894772"/>
              <a:ext cx="1542334" cy="79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3E8314-BA7C-4928-ADC8-0B86CDAF15FF}"/>
                </a:ext>
              </a:extLst>
            </p:cNvPr>
            <p:cNvCxnSpPr>
              <a:cxnSpLocks/>
              <a:stCxn id="7" idx="6"/>
              <a:endCxn id="8" idx="4"/>
            </p:cNvCxnSpPr>
            <p:nvPr/>
          </p:nvCxnSpPr>
          <p:spPr>
            <a:xfrm flipV="1">
              <a:off x="1675486" y="3688563"/>
              <a:ext cx="1751534" cy="1203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4662FD-70C8-4B6C-969F-600E9E59E5C6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672208" y="4782112"/>
              <a:ext cx="1754812" cy="21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500F4-2563-4FA9-B9B5-D5C9AC36EEBA}"/>
                </a:ext>
              </a:extLst>
            </p:cNvPr>
            <p:cNvSpPr txBox="1"/>
            <p:nvPr/>
          </p:nvSpPr>
          <p:spPr>
            <a:xfrm>
              <a:off x="657224" y="2662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057AA-6CEE-4C06-AACA-9800F8EDA734}"/>
                </a:ext>
              </a:extLst>
            </p:cNvPr>
            <p:cNvSpPr txBox="1"/>
            <p:nvPr/>
          </p:nvSpPr>
          <p:spPr>
            <a:xfrm>
              <a:off x="703930" y="3710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475F-CF55-448E-B40A-82EB317FA7CA}"/>
                </a:ext>
              </a:extLst>
            </p:cNvPr>
            <p:cNvSpPr txBox="1"/>
            <p:nvPr/>
          </p:nvSpPr>
          <p:spPr>
            <a:xfrm>
              <a:off x="711183" y="482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098643-7B87-40DF-AB0F-DF834CB5FB5D}"/>
                </a:ext>
              </a:extLst>
            </p:cNvPr>
            <p:cNvSpPr txBox="1"/>
            <p:nvPr/>
          </p:nvSpPr>
          <p:spPr>
            <a:xfrm>
              <a:off x="2628078" y="285997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9C984B-7A92-4A8F-B874-FE7EBF5E9AA7}"/>
                </a:ext>
              </a:extLst>
            </p:cNvPr>
            <p:cNvSpPr txBox="1"/>
            <p:nvPr/>
          </p:nvSpPr>
          <p:spPr>
            <a:xfrm>
              <a:off x="2709877" y="328567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B045DF-C61C-452F-A104-3C6D5AC8D3AA}"/>
                </a:ext>
              </a:extLst>
            </p:cNvPr>
            <p:cNvSpPr txBox="1"/>
            <p:nvPr/>
          </p:nvSpPr>
          <p:spPr>
            <a:xfrm>
              <a:off x="2772855" y="362202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9B7C5A-6E09-4EF0-A624-8F9AD2DB7F65}"/>
                </a:ext>
              </a:extLst>
            </p:cNvPr>
            <p:cNvSpPr txBox="1"/>
            <p:nvPr/>
          </p:nvSpPr>
          <p:spPr>
            <a:xfrm>
              <a:off x="4373478" y="34848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A0F12F-A405-45FA-8F82-FE6F0E3556D8}"/>
                </a:ext>
              </a:extLst>
            </p:cNvPr>
            <p:cNvSpPr txBox="1"/>
            <p:nvPr/>
          </p:nvSpPr>
          <p:spPr>
            <a:xfrm>
              <a:off x="4375694" y="4024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085F07-00C3-4ADA-ACBD-E0FD6B44A617}"/>
                </a:ext>
              </a:extLst>
            </p:cNvPr>
            <p:cNvSpPr txBox="1"/>
            <p:nvPr/>
          </p:nvSpPr>
          <p:spPr>
            <a:xfrm>
              <a:off x="4753437" y="303844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- 0.5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0BA88D-F440-4698-83F6-D88A2B08BAD5}"/>
                </a:ext>
              </a:extLst>
            </p:cNvPr>
            <p:cNvSpPr txBox="1"/>
            <p:nvPr/>
          </p:nvSpPr>
          <p:spPr>
            <a:xfrm>
              <a:off x="2787123" y="393664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1D9D11-9CF9-4678-AC5B-0644B3405CC8}"/>
                </a:ext>
              </a:extLst>
            </p:cNvPr>
            <p:cNvSpPr txBox="1"/>
            <p:nvPr/>
          </p:nvSpPr>
          <p:spPr>
            <a:xfrm>
              <a:off x="2673278" y="4176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DF5C71-B0C3-4D0E-839C-A0A6FA2086EB}"/>
                </a:ext>
              </a:extLst>
            </p:cNvPr>
            <p:cNvSpPr txBox="1"/>
            <p:nvPr/>
          </p:nvSpPr>
          <p:spPr>
            <a:xfrm>
              <a:off x="2708430" y="453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8A8C98DF-AD08-4FA1-9A72-90A6472EBC5B}"/>
                </a:ext>
              </a:extLst>
            </p:cNvPr>
            <p:cNvSpPr/>
            <p:nvPr/>
          </p:nvSpPr>
          <p:spPr>
            <a:xfrm>
              <a:off x="3214541" y="4965431"/>
              <a:ext cx="385171" cy="3404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5579EB-C8C9-4494-B525-7010DF7B05B3}"/>
                </a:ext>
              </a:extLst>
            </p:cNvPr>
            <p:cNvSpPr txBox="1"/>
            <p:nvPr/>
          </p:nvSpPr>
          <p:spPr>
            <a:xfrm>
              <a:off x="2772855" y="5446909"/>
              <a:ext cx="139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2AE538-5FE8-4DE2-8A09-8E09AFA71865}"/>
                </a:ext>
              </a:extLst>
            </p:cNvPr>
            <p:cNvSpPr txBox="1"/>
            <p:nvPr/>
          </p:nvSpPr>
          <p:spPr>
            <a:xfrm>
              <a:off x="808067" y="5448181"/>
              <a:ext cx="1222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32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BD2E-7865-48A1-AAF2-4CDF6932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3" y="2158176"/>
            <a:ext cx="6022939" cy="46014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2.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3. Kha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4. Ba = </a:t>
            </a:r>
            <a:r>
              <a:rPr lang="en-US" sz="2000" dirty="0" err="1"/>
              <a:t>ba+ta+tsa+ya+nun+dal+dzal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Za</a:t>
            </a:r>
            <a:r>
              <a:rPr lang="en-US" sz="2000" dirty="0"/>
              <a:t> = </a:t>
            </a:r>
            <a:r>
              <a:rPr lang="en-US" sz="2000" dirty="0" err="1"/>
              <a:t>ra+za</a:t>
            </a:r>
            <a:r>
              <a:rPr lang="en-US" sz="2000" dirty="0"/>
              <a:t> (OK) </a:t>
            </a:r>
          </a:p>
          <a:p>
            <a:pPr marL="4572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Tho</a:t>
            </a:r>
            <a:r>
              <a:rPr lang="en-US" sz="2000" dirty="0"/>
              <a:t> = </a:t>
            </a:r>
            <a:r>
              <a:rPr lang="en-US" sz="2000" dirty="0" err="1"/>
              <a:t>tho+dzo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7. Ain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9. Ha = </a:t>
            </a:r>
            <a:r>
              <a:rPr lang="en-US" sz="2000" dirty="0" err="1"/>
              <a:t>tho+dzo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29B36-39D8-4824-BAAC-A029846BD081}"/>
              </a:ext>
            </a:extLst>
          </p:cNvPr>
          <p:cNvSpPr txBox="1">
            <a:spLocks/>
          </p:cNvSpPr>
          <p:nvPr/>
        </p:nvSpPr>
        <p:spPr>
          <a:xfrm>
            <a:off x="6622025" y="2158176"/>
            <a:ext cx="5692878" cy="50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/>
              <a:t>11.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12. 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13.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fa+qaf+waw</a:t>
            </a:r>
            <a:r>
              <a:rPr lang="en-US" sz="2000" dirty="0"/>
              <a:t> (OK)</a:t>
            </a:r>
          </a:p>
          <a:p>
            <a:r>
              <a:rPr lang="en-US" dirty="0"/>
              <a:t>(running correctness: 0.71428573)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CF7B5-FB2E-4D47-A5C5-14ED513C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50" y="1300806"/>
            <a:ext cx="3496163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29313-6F6A-40CB-B934-669AB5CC172B}"/>
              </a:ext>
            </a:extLst>
          </p:cNvPr>
          <p:cNvSpPr txBox="1"/>
          <p:nvPr/>
        </p:nvSpPr>
        <p:spPr>
          <a:xfrm>
            <a:off x="2872006" y="493805"/>
            <a:ext cx="68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3366664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4E-E218-4B95-AEA1-0A4A4CE5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7755"/>
          </a:xfrm>
        </p:spPr>
        <p:txBody>
          <a:bodyPr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Bentuknya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1994-A65E-406B-99A3-A602915B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559968" cy="439152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</a:t>
            </a:r>
            <a:r>
              <a:rPr lang="en-US" dirty="0" err="1"/>
              <a:t>ain+ghoin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 </a:t>
            </a:r>
            <a:r>
              <a:rPr lang="en-US" dirty="0" err="1"/>
              <a:t>alif+lam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3. </a:t>
            </a:r>
            <a:r>
              <a:rPr lang="es-ES" dirty="0" err="1"/>
              <a:t>ba+ta+tsa+ya+nun+dal+dzal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4. </a:t>
            </a:r>
            <a:r>
              <a:rPr lang="en-US" dirty="0" err="1"/>
              <a:t>dhad+sad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5. </a:t>
            </a:r>
            <a:r>
              <a:rPr lang="en-US" dirty="0" err="1"/>
              <a:t>fa+qaf+waw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6. ha (</a:t>
            </a:r>
            <a:r>
              <a:rPr lang="en-US" dirty="0" err="1"/>
              <a:t>besar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7. </a:t>
            </a:r>
            <a:r>
              <a:rPr lang="en-US" dirty="0" err="1"/>
              <a:t>jim+ha+kha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8. </a:t>
            </a:r>
            <a:r>
              <a:rPr lang="en-US" dirty="0" err="1"/>
              <a:t>Kaf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9. </a:t>
            </a:r>
            <a:r>
              <a:rPr lang="en-US" dirty="0" err="1"/>
              <a:t>mim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2F7795-D4FA-421E-89BF-D3C42E2859EF}"/>
              </a:ext>
            </a:extLst>
          </p:cNvPr>
          <p:cNvSpPr txBox="1">
            <a:spLocks/>
          </p:cNvSpPr>
          <p:nvPr/>
        </p:nvSpPr>
        <p:spPr>
          <a:xfrm>
            <a:off x="6458552" y="1985210"/>
            <a:ext cx="4559968" cy="439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10. nun</a:t>
            </a:r>
          </a:p>
          <a:p>
            <a:pPr marL="45720" indent="0">
              <a:buNone/>
            </a:pPr>
            <a:r>
              <a:rPr lang="en-US" dirty="0"/>
              <a:t>11. </a:t>
            </a:r>
            <a:r>
              <a:rPr lang="en-US" dirty="0" err="1"/>
              <a:t>ra+za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12. </a:t>
            </a:r>
            <a:r>
              <a:rPr lang="es-ES" dirty="0" err="1"/>
              <a:t>sin+sheen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14. </a:t>
            </a:r>
            <a:r>
              <a:rPr lang="en-US" dirty="0" err="1"/>
              <a:t>ta_marbuto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15. </a:t>
            </a:r>
            <a:r>
              <a:rPr lang="en-US" dirty="0" err="1"/>
              <a:t>tho+dzo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16. </a:t>
            </a:r>
            <a:r>
              <a:rPr lang="en-US" dirty="0" err="1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Arial, Tahoma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Times New Roman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test font Arial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Ain = </a:t>
            </a:r>
            <a:r>
              <a:rPr lang="en-US" sz="1400" dirty="0" err="1"/>
              <a:t>tho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</a:t>
            </a:r>
            <a:r>
              <a:rPr lang="en-US" sz="1400" dirty="0" err="1"/>
              <a:t>dzal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sheen (WRONG)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</a:t>
            </a:r>
            <a:r>
              <a:rPr lang="en-US" sz="1400" dirty="0" err="1"/>
              <a:t>ghoin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sin (WRONG)</a:t>
            </a:r>
          </a:p>
          <a:p>
            <a:pPr marL="0" lvl="0" indent="0">
              <a:buNone/>
            </a:pPr>
            <a:r>
              <a:rPr lang="en-US" sz="1400" dirty="0"/>
              <a:t>14. Kha = fa (WRONG)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15</a:t>
            </a:r>
          </a:p>
          <a:p>
            <a:r>
              <a:rPr lang="en-US" dirty="0"/>
              <a:t>WRONG =16</a:t>
            </a:r>
          </a:p>
          <a:p>
            <a:r>
              <a:rPr lang="en-US" dirty="0"/>
              <a:t>Accuracy 48%</a:t>
            </a:r>
          </a:p>
        </p:txBody>
      </p:sp>
    </p:spTree>
    <p:extLst>
      <p:ext uri="{BB962C8B-B14F-4D97-AF65-F5344CB8AC3E}">
        <p14:creationId xmlns:p14="http://schemas.microsoft.com/office/powerpoint/2010/main" val="199073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, Data test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</a:t>
            </a:r>
            <a:r>
              <a:rPr lang="en-US" sz="1400" dirty="0" err="1"/>
              <a:t>ain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dhad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dal (WRONG)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</a:t>
            </a:r>
            <a:r>
              <a:rPr lang="en-US" sz="1400" dirty="0" err="1"/>
              <a:t>dzo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ha (OK)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</a:t>
            </a:r>
            <a:r>
              <a:rPr lang="en-US" sz="1400" dirty="0" err="1"/>
              <a:t>kaf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14. kha = kha (OK)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sad (OK)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tho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waw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23</a:t>
            </a:r>
          </a:p>
          <a:p>
            <a:r>
              <a:rPr lang="en-US" dirty="0"/>
              <a:t>WRONG =8</a:t>
            </a:r>
          </a:p>
          <a:p>
            <a:r>
              <a:rPr lang="en-US" dirty="0"/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2738230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Times new Roman, Data test font Times New Roman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317" y="1637070"/>
            <a:ext cx="3423395" cy="48817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ain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1. lam = lam (OK) </a:t>
            </a:r>
          </a:p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qaf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ra</a:t>
            </a:r>
            <a:r>
              <a:rPr lang="en-US" sz="2000" dirty="0"/>
              <a:t> = </a:t>
            </a:r>
            <a:r>
              <a:rPr lang="en-US" sz="2000" dirty="0" err="1"/>
              <a:t>za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5. ta = nun (WRONG)</a:t>
            </a:r>
          </a:p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ba</a:t>
            </a:r>
            <a:r>
              <a:rPr lang="en-US" sz="2000" dirty="0"/>
              <a:t> = nun (WRONG)</a:t>
            </a:r>
          </a:p>
          <a:p>
            <a:pPr marL="0" lvl="0" indent="0">
              <a:buNone/>
            </a:pPr>
            <a:r>
              <a:rPr lang="en-US" sz="2000" dirty="0"/>
              <a:t>7. dal = dal (OK)</a:t>
            </a:r>
          </a:p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8168837" y="1637070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11. </a:t>
            </a:r>
            <a:r>
              <a:rPr lang="en-US" sz="2000" dirty="0" err="1"/>
              <a:t>ya</a:t>
            </a:r>
            <a:r>
              <a:rPr lang="en-US" sz="2000" dirty="0"/>
              <a:t> = </a:t>
            </a:r>
            <a:r>
              <a:rPr lang="en-US" sz="2000" dirty="0" err="1"/>
              <a:t>ya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12. lam = lam (OK)</a:t>
            </a:r>
          </a:p>
          <a:p>
            <a:pPr marL="0" lvl="0" indent="0">
              <a:buNone/>
            </a:pPr>
            <a:r>
              <a:rPr lang="en-US" sz="2000" dirty="0"/>
              <a:t>13. </a:t>
            </a:r>
            <a:r>
              <a:rPr lang="en-US" sz="2000" dirty="0" err="1"/>
              <a:t>tamarbuto</a:t>
            </a:r>
            <a:r>
              <a:rPr lang="en-US" sz="2000" dirty="0"/>
              <a:t> = </a:t>
            </a:r>
            <a:r>
              <a:rPr lang="en-US" sz="2000" dirty="0" err="1"/>
              <a:t>tamarbuto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indent="0">
              <a:buNone/>
            </a:pPr>
            <a:r>
              <a:rPr lang="en-US" sz="2000" dirty="0"/>
              <a:t>15. dal  = dal (OK)</a:t>
            </a:r>
          </a:p>
          <a:p>
            <a:pPr marL="0" indent="0">
              <a:buNone/>
            </a:pPr>
            <a:r>
              <a:rPr lang="en-US" sz="2000" dirty="0"/>
              <a:t>16.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8130932" y="4247535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11</a:t>
            </a:r>
          </a:p>
          <a:p>
            <a:r>
              <a:rPr lang="en-US" dirty="0"/>
              <a:t>WRONG =6</a:t>
            </a:r>
          </a:p>
          <a:p>
            <a:r>
              <a:rPr lang="en-US" dirty="0"/>
              <a:t>Accuracy 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953EE-2E34-4614-8941-BA6C5152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7" y="2164952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22B15-D575-4A15-BF53-D067116FFD2A}"/>
              </a:ext>
            </a:extLst>
          </p:cNvPr>
          <p:cNvSpPr txBox="1"/>
          <p:nvPr/>
        </p:nvSpPr>
        <p:spPr>
          <a:xfrm>
            <a:off x="182930" y="163707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31776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9084</TotalTime>
  <Words>5003</Words>
  <Application>Microsoft Office PowerPoint</Application>
  <PresentationFormat>Widescreen</PresentationFormat>
  <Paragraphs>888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Metropolitan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Analisa Pengenalan Huruf yang Salah dengan Font Segoe UI</vt:lpstr>
      <vt:lpstr>Hasil Pengenalan Huruf Arab Tunggal dengan Font Microsoft SS, Akurasi 48%</vt:lpstr>
      <vt:lpstr>Hasil Pengenalan Huruf Arab Tunggal dengan Font Nazanin, Akurasi 48%</vt:lpstr>
      <vt:lpstr>Hasil Pengenalan Huruf Arab Tunggal dengan Font Times New Roman, Normalisasi Chain code 15</vt:lpstr>
      <vt:lpstr>Hasil Pengenalan Huruf Arab Tunggal dengan Font Tahoma,  Normalisasi Chain code 15</vt:lpstr>
      <vt:lpstr>Hasil Pengenalan Huruf Arab Tunggal dengan Font Arial  Normalisasi Chain code 15</vt:lpstr>
      <vt:lpstr>Hasil Pengenalan Huruf Arab Tunggal dengan Font Segoe UI  Normalisasi Chain code 15</vt:lpstr>
      <vt:lpstr>Hasil Pengenalan Huruf Arab Tunggal dengan Font Microsoft Sans Serif  Normalisasi Chain code 15</vt:lpstr>
      <vt:lpstr>Hasil Pengenalan Huruf Arab Tunggal dengan Font Nazanin  Normalisasi Chain code 15</vt:lpstr>
      <vt:lpstr>Hasil Pengenalan Huruf Arab Tunggal   Font Times New Roman  Normalisasi Chain code 15</vt:lpstr>
      <vt:lpstr> Hasil Pengenalan Huruf Arab Tunggal dengan Neural Network</vt:lpstr>
      <vt:lpstr>Hasil Pengenalan Kalimat Arab dengan Neural Network</vt:lpstr>
      <vt:lpstr>Hasil pengenalan dengan Neural Network  (Data training di Segmentasi terlebih Dahulu</vt:lpstr>
      <vt:lpstr>Perbandingan Hasil Thinning LamAlif  dengan Segmentasi Manual dan Otomatis</vt:lpstr>
      <vt:lpstr>Perbandingan Hasil Binerisasi Data Training dan Data Testing</vt:lpstr>
      <vt:lpstr>Perbandingan Hasil Binerisasi Data Training dan Data Testing dengan Huruf yang Sama </vt:lpstr>
      <vt:lpstr>Konsep Neural Network</vt:lpstr>
      <vt:lpstr>Cara menghitung fungsi aktivasi dengan Sigmoid</vt:lpstr>
      <vt:lpstr>Update bobot dengan BackPropagation</vt:lpstr>
      <vt:lpstr>Update bobot dengan BackPropagation</vt:lpstr>
      <vt:lpstr>Soal hitung fungsi aktivasi dengan Step</vt:lpstr>
      <vt:lpstr>PowerPoint Presentation</vt:lpstr>
      <vt:lpstr>Kelompok Huruf Arab berdasarkan Bentuknya</vt:lpstr>
      <vt:lpstr>Hasil klasifikasi huruf Tunggal dengan HMM Data Train degan Font Arial, Tahoma dan Times New Roman Data test font Arial  </vt:lpstr>
      <vt:lpstr>Hasil klasifikasi huruf Tunggal dengan HMM Data Train degan Font Arial Unicode Ms, Data test font Arial Unicode Ms  </vt:lpstr>
      <vt:lpstr>Hasil klasifikasi huruf Tunggal dengan HMM Data Train degan Font Times new Roman, Data test font Times New Roman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166</cp:revision>
  <dcterms:created xsi:type="dcterms:W3CDTF">2017-03-29T09:59:11Z</dcterms:created>
  <dcterms:modified xsi:type="dcterms:W3CDTF">2017-11-02T06:30:29Z</dcterms:modified>
</cp:coreProperties>
</file>