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3" r:id="rId4"/>
    <p:sldId id="301" r:id="rId5"/>
    <p:sldId id="281" r:id="rId6"/>
    <p:sldId id="263" r:id="rId7"/>
    <p:sldId id="264" r:id="rId8"/>
    <p:sldId id="265" r:id="rId9"/>
    <p:sldId id="300" r:id="rId10"/>
    <p:sldId id="266" r:id="rId11"/>
    <p:sldId id="299" r:id="rId12"/>
    <p:sldId id="272" r:id="rId13"/>
    <p:sldId id="273" r:id="rId14"/>
    <p:sldId id="274" r:id="rId15"/>
    <p:sldId id="277" r:id="rId16"/>
    <p:sldId id="278" r:id="rId17"/>
    <p:sldId id="268" r:id="rId18"/>
    <p:sldId id="284" r:id="rId19"/>
    <p:sldId id="271" r:id="rId20"/>
    <p:sldId id="260" r:id="rId21"/>
    <p:sldId id="261" r:id="rId22"/>
    <p:sldId id="294" r:id="rId23"/>
    <p:sldId id="286" r:id="rId24"/>
    <p:sldId id="287" r:id="rId25"/>
    <p:sldId id="288" r:id="rId26"/>
    <p:sldId id="289" r:id="rId27"/>
    <p:sldId id="291" r:id="rId28"/>
    <p:sldId id="292" r:id="rId29"/>
    <p:sldId id="295" r:id="rId30"/>
    <p:sldId id="293" r:id="rId31"/>
    <p:sldId id="262" r:id="rId32"/>
    <p:sldId id="296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1C5-B6CA-4FB2-B5F8-45C18674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5FB-5F1F-4E5F-821F-FB80B8EA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Chain code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arah-arah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239E-9355-45E3-8D35-EBF2D6E488AE}"/>
              </a:ext>
            </a:extLst>
          </p:cNvPr>
          <p:cNvSpPr txBox="1"/>
          <p:nvPr/>
        </p:nvSpPr>
        <p:spPr>
          <a:xfrm>
            <a:off x="850998" y="2434785"/>
            <a:ext cx="74698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: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 	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347663" algn="l"/>
                <a:tab pos="803275" algn="l"/>
              </a:tabLst>
            </a:pPr>
            <a:r>
              <a:rPr lang="en-US" dirty="0"/>
              <a:t>1.	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8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chain code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38E67-A26C-4247-9524-D00ECA62E688}"/>
              </a:ext>
            </a:extLst>
          </p:cNvPr>
          <p:cNvGrpSpPr/>
          <p:nvPr/>
        </p:nvGrpSpPr>
        <p:grpSpPr>
          <a:xfrm>
            <a:off x="9152038" y="3778635"/>
            <a:ext cx="2181859" cy="2129159"/>
            <a:chOff x="1159459" y="303643"/>
            <a:chExt cx="2902196" cy="283425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0608856-6B2A-40B5-9244-2AADB2BA02AF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C58CEE-39D0-4133-B776-7823FA828F50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4EC57EF1-90DF-464E-951B-97E2570F2ACE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1E3731-4302-451F-9747-AE0C9AA322C3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EA2FC3-B1E1-4020-8504-467E261CC9BA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4">
              <a:extLst>
                <a:ext uri="{FF2B5EF4-FFF2-40B4-BE49-F238E27FC236}">
                  <a16:creationId xmlns:a16="http://schemas.microsoft.com/office/drawing/2014/main" id="{DC6F540F-2952-4F9A-AC39-55F5AB422CB1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E7D0EC8F-344A-42AA-9E4F-22A67816CBD1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AFC93909-B5F9-4020-A9BA-FEEEF694C17E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57">
              <a:extLst>
                <a:ext uri="{FF2B5EF4-FFF2-40B4-BE49-F238E27FC236}">
                  <a16:creationId xmlns:a16="http://schemas.microsoft.com/office/drawing/2014/main" id="{CD75FE03-0F2E-42FA-9332-BCCF9F188AC8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A2628BE-3D6C-40A2-8CD4-91AD3136E673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59">
              <a:extLst>
                <a:ext uri="{FF2B5EF4-FFF2-40B4-BE49-F238E27FC236}">
                  <a16:creationId xmlns:a16="http://schemas.microsoft.com/office/drawing/2014/main" id="{EB65E14C-E4DB-4519-A7B7-8031A3E4A684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84E0D11B-F50B-43DB-8CE7-D4C49C0F8A38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2353FB-1915-4524-9D40-2CC9A3022E36}"/>
              </a:ext>
            </a:extLst>
          </p:cNvPr>
          <p:cNvSpPr txBox="1"/>
          <p:nvPr/>
        </p:nvSpPr>
        <p:spPr>
          <a:xfrm>
            <a:off x="8410842" y="6044141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96E8B-0EF8-4F04-8253-78749C71D145}"/>
              </a:ext>
            </a:extLst>
          </p:cNvPr>
          <p:cNvSpPr/>
          <p:nvPr/>
        </p:nvSpPr>
        <p:spPr>
          <a:xfrm>
            <a:off x="363331" y="4514210"/>
            <a:ext cx="11534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Chain code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Ba : 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ke-1 :</a:t>
            </a:r>
          </a:p>
          <a:p>
            <a:endParaRPr lang="en-US" sz="2000" dirty="0"/>
          </a:p>
          <a:p>
            <a:r>
              <a:rPr lang="en-US" sz="2000" dirty="0"/>
              <a:t>6656666766676777878788878887888888888881888188881811111212222222220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 ke-2 :  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50A81-034D-434D-BEA4-2365837D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4" y="1741194"/>
            <a:ext cx="3835593" cy="26849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A19CB4-5BB6-49BB-8234-46FDE528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C3EC0-3892-48BA-A96F-187B96FB6981}"/>
              </a:ext>
            </a:extLst>
          </p:cNvPr>
          <p:cNvGrpSpPr/>
          <p:nvPr/>
        </p:nvGrpSpPr>
        <p:grpSpPr>
          <a:xfrm>
            <a:off x="7531056" y="1703160"/>
            <a:ext cx="2181859" cy="2129159"/>
            <a:chOff x="1159459" y="303643"/>
            <a:chExt cx="2902196" cy="28342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5F1CDB-F4E2-44AA-8ECF-7A69AD2F4E3E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FD9159-4586-4F66-9C96-69F4E62670C6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CF80E7E6-3435-47A4-B1ED-6970F2B0C425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A6F74A-CE2D-4E3E-8F9D-2CCE7AB544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1D4FC4-0DA1-4649-BB5E-0CB07BE2FACD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953F51D1-E02F-4C55-9473-16B415CED26B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3A97A5B3-229D-4B41-883A-55D7D59D7EEE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36C9C7ED-7B66-475D-942F-F4A051580963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7">
              <a:extLst>
                <a:ext uri="{FF2B5EF4-FFF2-40B4-BE49-F238E27FC236}">
                  <a16:creationId xmlns:a16="http://schemas.microsoft.com/office/drawing/2014/main" id="{9F67DC2C-61CD-4580-A34F-2A5AC7FB7DB5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58">
              <a:extLst>
                <a:ext uri="{FF2B5EF4-FFF2-40B4-BE49-F238E27FC236}">
                  <a16:creationId xmlns:a16="http://schemas.microsoft.com/office/drawing/2014/main" id="{0595F98F-4FBA-4B0E-BAE6-BB17F71B64D8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59">
              <a:extLst>
                <a:ext uri="{FF2B5EF4-FFF2-40B4-BE49-F238E27FC236}">
                  <a16:creationId xmlns:a16="http://schemas.microsoft.com/office/drawing/2014/main" id="{5CB760F7-C0BE-4F0A-B030-F07A3810F3DA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458F7F86-F1E0-47FD-8BC0-79A786D35D01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5701BB-0E6E-418B-BE9C-8995FB61DD00}"/>
              </a:ext>
            </a:extLst>
          </p:cNvPr>
          <p:cNvSpPr txBox="1"/>
          <p:nvPr/>
        </p:nvSpPr>
        <p:spPr>
          <a:xfrm>
            <a:off x="6789860" y="3968666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6" y="-22305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Normalisasi</a:t>
            </a:r>
            <a:r>
              <a:rPr lang="en-US" sz="3600" dirty="0"/>
              <a:t> </a:t>
            </a:r>
            <a:r>
              <a:rPr lang="en-US" sz="3600" dirty="0" err="1"/>
              <a:t>ChainCode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106978"/>
            <a:ext cx="9872871" cy="5453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Neural Network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chain code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ChanCode</a:t>
            </a:r>
            <a:r>
              <a:rPr lang="en-US" sz="2000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44" y="4950258"/>
            <a:ext cx="1838582" cy="695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5AB2C8-6298-4C3A-B451-A12274B74272}"/>
              </a:ext>
            </a:extLst>
          </p:cNvPr>
          <p:cNvSpPr/>
          <p:nvPr/>
        </p:nvSpPr>
        <p:spPr>
          <a:xfrm>
            <a:off x="0" y="5983115"/>
            <a:ext cx="8811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Judul</a:t>
            </a:r>
            <a:r>
              <a:rPr lang="en-US" sz="1600" dirty="0"/>
              <a:t> Paper : Multi-Font Farsi/Arabic Isolated Character Recognition Using Chain Codes</a:t>
            </a:r>
          </a:p>
          <a:p>
            <a:r>
              <a:rPr lang="en-US" sz="1600" dirty="0" err="1"/>
              <a:t>Penulis</a:t>
            </a:r>
            <a:r>
              <a:rPr lang="en-US" sz="1600" dirty="0"/>
              <a:t> : H. </a:t>
            </a:r>
            <a:r>
              <a:rPr lang="en-US" sz="1600" dirty="0" err="1"/>
              <a:t>Izakian</a:t>
            </a:r>
            <a:r>
              <a:rPr lang="en-US" sz="1600" dirty="0"/>
              <a:t>, S. A. </a:t>
            </a:r>
            <a:r>
              <a:rPr lang="en-US" sz="1600" dirty="0" err="1"/>
              <a:t>Monadjemi</a:t>
            </a:r>
            <a:r>
              <a:rPr lang="en-US" sz="1600" dirty="0"/>
              <a:t>, B. </a:t>
            </a:r>
            <a:r>
              <a:rPr lang="en-US" sz="1600" dirty="0" err="1"/>
              <a:t>Tork</a:t>
            </a:r>
            <a:r>
              <a:rPr lang="en-US" sz="1600" dirty="0"/>
              <a:t> </a:t>
            </a:r>
            <a:r>
              <a:rPr lang="en-US" sz="1600" dirty="0" err="1"/>
              <a:t>Ladani</a:t>
            </a:r>
            <a:r>
              <a:rPr lang="en-US" sz="1600" dirty="0"/>
              <a:t>, and K. </a:t>
            </a:r>
            <a:r>
              <a:rPr lang="en-US" sz="1600" dirty="0" err="1"/>
              <a:t>Zamanifar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Tahun</a:t>
            </a:r>
            <a:r>
              <a:rPr lang="en-US" sz="1600" dirty="0"/>
              <a:t> : 2008</a:t>
            </a:r>
          </a:p>
        </p:txBody>
      </p:sp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61" y="251633"/>
            <a:ext cx="9875520" cy="7930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11584858" cy="108217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Pemetaan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20111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Normalisasi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Pemetaan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161310" y="3688366"/>
            <a:ext cx="3894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 marL="4572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lvl="2">
              <a:lnSpc>
                <a:spcPct val="150000"/>
              </a:lnSpc>
            </a:pP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2 </a:t>
            </a:r>
            <a:r>
              <a:rPr lang="en-US" sz="1600" i="0" dirty="0" err="1"/>
              <a:t>piksel</a:t>
            </a:r>
            <a:endParaRPr lang="en-US" sz="1600" i="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chaincode</a:t>
            </a:r>
            <a:r>
              <a:rPr lang="en-US" sz="1600" dirty="0"/>
              <a:t> body </a:t>
            </a:r>
            <a:r>
              <a:rPr lang="en-US" sz="1600" dirty="0" err="1"/>
              <a:t>maka</a:t>
            </a:r>
            <a:r>
              <a:rPr lang="en-US" sz="1600" dirty="0"/>
              <a:t> body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agar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berulang</a:t>
            </a:r>
            <a:r>
              <a:rPr lang="en-US" sz="1600" dirty="0"/>
              <a:t> </a:t>
            </a:r>
            <a:r>
              <a:rPr lang="en-US" sz="1600" dirty="0" err="1"/>
              <a:t>ditempat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  <a:endParaRPr lang="en-US" sz="1600" i="0" dirty="0"/>
          </a:p>
          <a:p>
            <a:pPr lvl="2">
              <a:lnSpc>
                <a:spcPct val="150000"/>
              </a:lnSpc>
            </a:pPr>
            <a:endParaRPr lang="en-US" sz="1600" i="0" dirty="0"/>
          </a:p>
          <a:p>
            <a:pPr marL="0" lvl="2" indent="0">
              <a:lnSpc>
                <a:spcPct val="150000"/>
              </a:lnSpc>
              <a:buNone/>
            </a:pPr>
            <a:r>
              <a:rPr lang="en-US" sz="1600" i="0" dirty="0"/>
              <a:t>Dari </a:t>
            </a:r>
            <a:r>
              <a:rPr lang="en-US" sz="1600" i="0" dirty="0" err="1"/>
              <a:t>kedua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yang di </a:t>
            </a:r>
            <a:r>
              <a:rPr lang="en-US" sz="1600" i="0" dirty="0" err="1"/>
              <a:t>dapat</a:t>
            </a:r>
            <a:r>
              <a:rPr lang="en-US" sz="1600" i="0" dirty="0"/>
              <a:t> di </a:t>
            </a:r>
            <a:r>
              <a:rPr lang="en-US" sz="1600" i="0" dirty="0" err="1"/>
              <a:t>iterasi</a:t>
            </a:r>
            <a:r>
              <a:rPr lang="en-US" sz="1600" i="0" dirty="0"/>
              <a:t> </a:t>
            </a:r>
            <a:r>
              <a:rPr lang="en-US" sz="1600" i="0" dirty="0" err="1"/>
              <a:t>sepanjang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, di </a:t>
            </a:r>
            <a:r>
              <a:rPr lang="en-US" sz="1600" i="0" dirty="0" err="1"/>
              <a:t>cek</a:t>
            </a:r>
            <a:r>
              <a:rPr lang="en-US" sz="1600" i="0" dirty="0"/>
              <a:t> </a:t>
            </a: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masing</a:t>
            </a:r>
            <a:r>
              <a:rPr lang="en-US" sz="1600" i="0" dirty="0"/>
              <a:t> – </a:t>
            </a:r>
            <a:r>
              <a:rPr lang="en-US" sz="1600" i="0" dirty="0" err="1"/>
              <a:t>masing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lebih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body,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kurang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, </a:t>
            </a:r>
            <a:r>
              <a:rPr lang="en-US" sz="1600" i="0" dirty="0" err="1"/>
              <a:t>dan</a:t>
            </a:r>
            <a:r>
              <a:rPr lang="en-US" sz="1600" i="0" dirty="0"/>
              <a:t> </a:t>
            </a:r>
            <a:r>
              <a:rPr lang="en-US" sz="1600" i="0" dirty="0" err="1"/>
              <a:t>lakukan</a:t>
            </a:r>
            <a:r>
              <a:rPr lang="en-US" sz="1600" i="0" dirty="0"/>
              <a:t> </a:t>
            </a:r>
            <a:r>
              <a:rPr lang="en-US" sz="1600" i="0" dirty="0" err="1"/>
              <a:t>penjumlahan</a:t>
            </a:r>
            <a:r>
              <a:rPr lang="en-US" sz="1600" i="0" dirty="0"/>
              <a:t> </a:t>
            </a:r>
            <a:r>
              <a:rPr lang="en-US" sz="1600" i="0" dirty="0" err="1"/>
              <a:t>terhadap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408" y="1861669"/>
            <a:ext cx="92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72047-7AAA-4AE4-8979-85A768A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3" y="544463"/>
            <a:ext cx="1827115" cy="2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27B-6F48-47C6-835F-BE4EE992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0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Tunggal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E7A2-8DAC-448F-97E1-3E8BC2ED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7" y="1658198"/>
            <a:ext cx="11062855" cy="4713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"name" : "timesnewroman_nun_terpisah_steintiford.png",</a:t>
            </a:r>
          </a:p>
          <a:p>
            <a:r>
              <a:rPr lang="en-US" dirty="0"/>
              <a:t>    "chains" : [ {</a:t>
            </a:r>
          </a:p>
          <a:p>
            <a:r>
              <a:rPr lang="en-US" dirty="0"/>
              <a:t>      "chain" : "60",</a:t>
            </a:r>
          </a:p>
          <a:p>
            <a:pPr lvl="1"/>
            <a:r>
              <a:rPr lang="en-US" dirty="0"/>
              <a:t>}, {</a:t>
            </a:r>
          </a:p>
          <a:p>
            <a:r>
              <a:rPr lang="en-US" dirty="0"/>
              <a:t>      "chain" : "666666566666666666667677777888788888888888881111121223222222322323220",</a:t>
            </a:r>
          </a:p>
          <a:p>
            <a:pPr lvl="1"/>
            <a:r>
              <a:rPr lang="en-US" dirty="0"/>
              <a:t>} ],</a:t>
            </a:r>
          </a:p>
          <a:p>
            <a:r>
              <a:rPr lang="en-US" dirty="0"/>
              <a:t>    "</a:t>
            </a:r>
            <a:r>
              <a:rPr lang="en-US" dirty="0" err="1"/>
              <a:t>bodyChain</a:t>
            </a:r>
            <a:r>
              <a:rPr lang="en-US" dirty="0"/>
              <a:t>" : "666666566666666666667677777888788888888888881111121223222222322323220",</a:t>
            </a:r>
          </a:p>
          <a:p>
            <a:r>
              <a:rPr lang="en-US" dirty="0"/>
              <a:t>    "</a:t>
            </a:r>
            <a:r>
              <a:rPr lang="en-US" dirty="0" err="1"/>
              <a:t>normalizedBodyChain</a:t>
            </a:r>
            <a:r>
              <a:rPr lang="en-US" dirty="0"/>
              <a:t>" : [ 6, 6, 6, 7, 8, 8, 8, 1, 2, 2 ],</a:t>
            </a:r>
          </a:p>
          <a:p>
            <a:r>
              <a:rPr lang="en-US" dirty="0"/>
              <a:t>    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"</a:t>
            </a:r>
            <a:r>
              <a:rPr lang="en-US" dirty="0" err="1"/>
              <a:t>dotCount</a:t>
            </a:r>
            <a:r>
              <a:rPr lang="en-US" dirty="0"/>
              <a:t>" : 1,</a:t>
            </a:r>
          </a:p>
          <a:p>
            <a:r>
              <a:rPr lang="en-US" dirty="0"/>
              <a:t>    "label" : "nun",</a:t>
            </a:r>
          </a:p>
          <a:p>
            <a:r>
              <a:rPr lang="en-US" dirty="0"/>
              <a:t>    "</a:t>
            </a:r>
            <a:r>
              <a:rPr lang="en-US" dirty="0" err="1"/>
              <a:t>labelId</a:t>
            </a:r>
            <a:r>
              <a:rPr lang="en-US" dirty="0"/>
              <a:t>" : 17</a:t>
            </a:r>
          </a:p>
        </p:txBody>
      </p:sp>
    </p:spTree>
    <p:extLst>
      <p:ext uri="{BB962C8B-B14F-4D97-AF65-F5344CB8AC3E}">
        <p14:creationId xmlns:p14="http://schemas.microsoft.com/office/powerpoint/2010/main" val="38296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B88F-C68F-4230-BC96-50126C5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Pendahuluan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102-9949-493A-9746-F44D804A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i="1" dirty="0"/>
              <a:t>Optical Character Recognition</a:t>
            </a:r>
            <a:r>
              <a:rPr lang="en-US" dirty="0"/>
              <a:t> (OCR) </a:t>
            </a:r>
            <a:r>
              <a:rPr lang="id-ID" dirty="0"/>
              <a:t>berfungsi untuk me</a:t>
            </a:r>
            <a:r>
              <a:rPr lang="en-US" dirty="0" err="1"/>
              <a:t>mindai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Microsoft Word.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Bahasa arab digunakan oleh lebih dari 1 miliyar pengguna di dunia. Jika sistem OCR tersedia untuk karakter arab akan memiliki manfaat yang</a:t>
            </a:r>
            <a:r>
              <a:rPr lang="ar-SA" dirty="0"/>
              <a:t>  </a:t>
            </a:r>
            <a:r>
              <a:rPr lang="es-ES" dirty="0" err="1"/>
              <a:t>banyak</a:t>
            </a:r>
            <a:r>
              <a:rPr lang="es-ES" dirty="0"/>
              <a:t>. 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r>
              <a:rPr lang="id-ID" dirty="0"/>
              <a:t>Telah banyak penelitian tentang pengenalan </a:t>
            </a:r>
            <a:r>
              <a:rPr lang="en-US" dirty="0" err="1"/>
              <a:t>huruf</a:t>
            </a:r>
            <a:r>
              <a:rPr lang="id-ID" dirty="0"/>
              <a:t> latin, jepang dan cina, tetapi sedikit penelitian tentang </a:t>
            </a:r>
            <a:r>
              <a:rPr lang="en-US" dirty="0" err="1"/>
              <a:t>huruf</a:t>
            </a:r>
            <a:r>
              <a:rPr lang="en-US" dirty="0"/>
              <a:t> A</a:t>
            </a:r>
            <a:r>
              <a:rPr lang="id-ID" dirty="0"/>
              <a:t>rab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yang </a:t>
            </a:r>
            <a:r>
              <a:rPr lang="en-US" dirty="0" err="1"/>
              <a:t>bersambung</a:t>
            </a:r>
            <a:endParaRPr lang="es-E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69" y="183099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Neural Network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F1A6F-5164-4148-AF81-2F6E0366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" y="734106"/>
            <a:ext cx="10708264" cy="60204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E8136F-E77E-4333-B58C-802C53A83DFA}"/>
              </a:ext>
            </a:extLst>
          </p:cNvPr>
          <p:cNvSpPr txBox="1"/>
          <p:nvPr/>
        </p:nvSpPr>
        <p:spPr>
          <a:xfrm>
            <a:off x="9642764" y="5749638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Target</a:t>
            </a:r>
          </a:p>
        </p:txBody>
      </p:sp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3B3B-6E0E-4FC1-A2C0-7BA04B20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5" y="231950"/>
            <a:ext cx="10772775" cy="567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12 Input di Neural </a:t>
            </a:r>
            <a:r>
              <a:rPr lang="en-US" sz="2800" b="1" dirty="0"/>
              <a:t>Network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6C98C-27F4-4F3A-95AC-F7C7A87F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" y="3704852"/>
            <a:ext cx="9831294" cy="3094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A546-10B1-4EE7-87FA-8F7D44919C74}"/>
              </a:ext>
            </a:extLst>
          </p:cNvPr>
          <p:cNvSpPr txBox="1"/>
          <p:nvPr/>
        </p:nvSpPr>
        <p:spPr>
          <a:xfrm>
            <a:off x="219434" y="863743"/>
            <a:ext cx="10046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di Neural Network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-1 </a:t>
            </a:r>
            <a:r>
              <a:rPr lang="en-US" sz="2000" dirty="0" err="1"/>
              <a:t>sampai</a:t>
            </a:r>
            <a:r>
              <a:rPr lang="en-US" sz="2000" dirty="0"/>
              <a:t> 1, agar </a:t>
            </a:r>
            <a:r>
              <a:rPr lang="en-US" sz="2000" dirty="0" err="1"/>
              <a:t>nilai</a:t>
            </a:r>
            <a:r>
              <a:rPr lang="en-US" sz="2000" dirty="0"/>
              <a:t> mean 0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input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0 -&gt; 2 x 0/3 -1 = -1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1 -&gt; 2 x 1/3 -1 = - 0.3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2 -&gt; 2 x 2/3 -1 =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3 -&gt; 2 x 3/3 -1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AE90-7782-4F19-92A6-820B38310788}"/>
              </a:ext>
            </a:extLst>
          </p:cNvPr>
          <p:cNvSpPr txBox="1"/>
          <p:nvPr/>
        </p:nvSpPr>
        <p:spPr>
          <a:xfrm>
            <a:off x="219434" y="3328926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Neural Network di Java 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8B62F-461A-4C75-80BD-E42BBE78AD91}"/>
              </a:ext>
            </a:extLst>
          </p:cNvPr>
          <p:cNvCxnSpPr/>
          <p:nvPr/>
        </p:nvCxnSpPr>
        <p:spPr>
          <a:xfrm>
            <a:off x="7647710" y="3962402"/>
            <a:ext cx="272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0533B-D1BB-4EA4-B759-2FDE9493836D}"/>
              </a:ext>
            </a:extLst>
          </p:cNvPr>
          <p:cNvSpPr txBox="1"/>
          <p:nvPr/>
        </p:nvSpPr>
        <p:spPr>
          <a:xfrm>
            <a:off x="10487891" y="373617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ECA55-4F84-42CA-ACF5-4672EAC0EB93}"/>
              </a:ext>
            </a:extLst>
          </p:cNvPr>
          <p:cNvCxnSpPr>
            <a:cxnSpLocks/>
          </p:cNvCxnSpPr>
          <p:nvPr/>
        </p:nvCxnSpPr>
        <p:spPr>
          <a:xfrm>
            <a:off x="7467601" y="4211783"/>
            <a:ext cx="290945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AFC35-DDDA-4567-BBB7-D9060E378D7D}"/>
              </a:ext>
            </a:extLst>
          </p:cNvPr>
          <p:cNvSpPr txBox="1"/>
          <p:nvPr/>
        </p:nvSpPr>
        <p:spPr>
          <a:xfrm>
            <a:off x="10487891" y="40747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FA20081-2F86-42AD-9672-A5AB583CD790}"/>
              </a:ext>
            </a:extLst>
          </p:cNvPr>
          <p:cNvSpPr/>
          <p:nvPr/>
        </p:nvSpPr>
        <p:spPr>
          <a:xfrm>
            <a:off x="10050728" y="4413279"/>
            <a:ext cx="700399" cy="2195339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3D52C-1F71-4094-9257-7174C3FDFEBD}"/>
              </a:ext>
            </a:extLst>
          </p:cNvPr>
          <p:cNvSpPr txBox="1"/>
          <p:nvPr/>
        </p:nvSpPr>
        <p:spPr>
          <a:xfrm>
            <a:off x="10751127" y="5341671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63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88931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D8335C-F678-41A5-AC57-65B6437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45" y="1772459"/>
            <a:ext cx="1086002" cy="48965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7D5BA5-7A39-4449-9C1E-715F56FBAA97}"/>
              </a:ext>
            </a:extLst>
          </p:cNvPr>
          <p:cNvSpPr txBox="1">
            <a:spLocks/>
          </p:cNvSpPr>
          <p:nvPr/>
        </p:nvSpPr>
        <p:spPr>
          <a:xfrm>
            <a:off x="816882" y="164335"/>
            <a:ext cx="10772775" cy="692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777CA-BFC5-4F26-819B-099D319B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89" y="1020814"/>
            <a:ext cx="4086795" cy="628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4B026-BA71-4A3F-8350-A76ADFF6E4D8}"/>
              </a:ext>
            </a:extLst>
          </p:cNvPr>
          <p:cNvSpPr txBox="1"/>
          <p:nvPr/>
        </p:nvSpPr>
        <p:spPr>
          <a:xfrm>
            <a:off x="99847" y="1150517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09F31-9C1B-4BE6-B61F-C20C77FE5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3" y="1729576"/>
            <a:ext cx="1038370" cy="5106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702EE-FE6A-4043-8865-4FB25D09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29" y="1772459"/>
            <a:ext cx="781159" cy="44011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E0BE3-2A2E-4758-987B-0674BA675C12}"/>
              </a:ext>
            </a:extLst>
          </p:cNvPr>
          <p:cNvSpPr txBox="1"/>
          <p:nvPr/>
        </p:nvSpPr>
        <p:spPr>
          <a:xfrm>
            <a:off x="99847" y="1649552"/>
            <a:ext cx="136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0EAD58-A93A-43B5-AD98-8AC7F3DBD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7" y="1778959"/>
            <a:ext cx="1181265" cy="4772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93C9B1-C65B-48DB-9BBB-A237B2B9D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64" y="1717039"/>
            <a:ext cx="1228896" cy="4991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35EAB-7299-4E3F-AB3E-2E5585BB7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26" y="1912965"/>
            <a:ext cx="1152686" cy="43916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7A823-3C0B-4818-A80D-87C761DBA076}"/>
              </a:ext>
            </a:extLst>
          </p:cNvPr>
          <p:cNvSpPr txBox="1"/>
          <p:nvPr/>
        </p:nvSpPr>
        <p:spPr>
          <a:xfrm>
            <a:off x="5783627" y="1645219"/>
            <a:ext cx="118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Penipisan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8251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45D-3C05-414D-BF53-0B05A21B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7512-5547-433A-9CF9-2784749E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id-ID" dirty="0"/>
              <a:t> sistem yang dapat mengenali huruf arab dalam rangkaian kata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id-ID" dirty="0"/>
              <a:t>. Jika diberikan masukan 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</a:t>
            </a:r>
            <a:r>
              <a:rPr lang="id-ID" dirty="0"/>
              <a:t> kata atau kalimat dalam bahasa Arab, maka sistem akan mampu mengenali huruf tersebut.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Melakukan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Hidden Markov Model </a:t>
            </a:r>
            <a:r>
              <a:rPr lang="en-US" dirty="0"/>
              <a:t>(HMM)</a:t>
            </a:r>
          </a:p>
        </p:txBody>
      </p:sp>
    </p:spTree>
    <p:extLst>
      <p:ext uri="{BB962C8B-B14F-4D97-AF65-F5344CB8AC3E}">
        <p14:creationId xmlns:p14="http://schemas.microsoft.com/office/powerpoint/2010/main" val="5764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95C-603D-45E3-96AA-8B436F5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82" y="164335"/>
            <a:ext cx="10772775" cy="69200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4803E-F3E6-4B47-9533-71336358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6" y="1963266"/>
            <a:ext cx="3778478" cy="4723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1306-7BF2-4D8D-A171-D09150B4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2" y="1279108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B4E20-9122-4A35-AE1B-17E1A2E88D9E}"/>
              </a:ext>
            </a:extLst>
          </p:cNvPr>
          <p:cNvSpPr txBox="1"/>
          <p:nvPr/>
        </p:nvSpPr>
        <p:spPr>
          <a:xfrm>
            <a:off x="104755" y="140881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6B01A-DC81-4988-81DE-5DE817B2260D}"/>
              </a:ext>
            </a:extLst>
          </p:cNvPr>
          <p:cNvSpPr txBox="1"/>
          <p:nvPr/>
        </p:nvSpPr>
        <p:spPr>
          <a:xfrm>
            <a:off x="90900" y="2150059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9653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90541"/>
              </p:ext>
            </p:extLst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0241"/>
              </p:ext>
            </p:extLst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71" y="2162078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Terimakasih</a:t>
            </a:r>
            <a:endParaRPr lang="en-US" sz="1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1" y="3820276"/>
            <a:ext cx="1466214" cy="1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DBA3-B1C3-4CB2-A48A-AFA452F8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C90-A2ED-4174-A2E2-5E4419DA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dirty="0"/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Bahasa pemograman yang digunakan adalah Bahasa Java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Tulisan huruf arab yang digunakan adalah dari tulisan cetak dengan </a:t>
            </a:r>
            <a:r>
              <a:rPr lang="en-US" dirty="0" err="1"/>
              <a:t>ukuran</a:t>
            </a:r>
            <a:r>
              <a:rPr lang="en-US" dirty="0"/>
              <a:t> font 48</a:t>
            </a:r>
            <a:r>
              <a:rPr lang="id-ID" dirty="0"/>
              <a:t>.</a:t>
            </a:r>
            <a:endParaRPr lang="en-US" dirty="0"/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en-US" dirty="0" err="1"/>
              <a:t>Jumlah</a:t>
            </a:r>
            <a:r>
              <a:rPr lang="en-US" dirty="0"/>
              <a:t> 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 font. 3 font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r>
              <a:rPr lang="en-US" dirty="0"/>
              <a:t> Times New Roman. 3 font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Microsoft Sans Serif, </a:t>
            </a:r>
            <a:r>
              <a:rPr lang="en-US" dirty="0" err="1"/>
              <a:t>Nazanin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Segoe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520028" y="1014683"/>
            <a:ext cx="38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019558" y="1014683"/>
            <a:ext cx="33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2C338-0E30-463A-A26D-EA48164A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54" y="0"/>
            <a:ext cx="10772775" cy="10146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Diagram Blok Utama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Pengenalan</a:t>
            </a:r>
            <a:r>
              <a:rPr lang="en-US" sz="3200" b="1" dirty="0"/>
              <a:t> </a:t>
            </a:r>
            <a:r>
              <a:rPr lang="en-US" sz="3200" b="1" dirty="0" err="1"/>
              <a:t>Huruf</a:t>
            </a:r>
            <a:r>
              <a:rPr lang="en-US" sz="3200" b="1" dirty="0"/>
              <a:t> 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Kalimat</a:t>
            </a:r>
            <a:r>
              <a:rPr lang="en-US" sz="3200" b="1" dirty="0"/>
              <a:t> Arab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5EB-5F83-4B7C-A26C-866DF09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0" y="1568862"/>
            <a:ext cx="1668671" cy="527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0F3BA-1195-44F7-8FED-113D3690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5" y="1568862"/>
            <a:ext cx="1981947" cy="5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605-79E0-468D-BE02-7EE03FC4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+mn-lt"/>
              </a:rPr>
              <a:t>Tahap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Praolah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D37-975F-4D1F-962E-4DBA9BB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: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(0 </a:t>
            </a:r>
            <a:r>
              <a:rPr lang="en-US" dirty="0" err="1"/>
              <a:t>dan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D1E2B-EC6D-4030-B37C-387F890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92" y="2945234"/>
            <a:ext cx="2758232" cy="3366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FBB0-53DA-4004-84FB-DB366CFE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945236"/>
            <a:ext cx="2758232" cy="336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7173E-295C-4A54-A475-85E3C11C3677}"/>
              </a:ext>
            </a:extLst>
          </p:cNvPr>
          <p:cNvSpPr txBox="1"/>
          <p:nvPr/>
        </p:nvSpPr>
        <p:spPr>
          <a:xfrm>
            <a:off x="2669497" y="6176963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EB77-1777-4F2C-B4E2-590AA1DB40DC}"/>
              </a:ext>
            </a:extLst>
          </p:cNvPr>
          <p:cNvSpPr txBox="1"/>
          <p:nvPr/>
        </p:nvSpPr>
        <p:spPr>
          <a:xfrm>
            <a:off x="5954204" y="6154944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53EA-C666-4E05-B4FE-AF5ECC6D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24A02365-C360-4F04-A2D9-E76BD121D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9" y="2011363"/>
            <a:ext cx="1114936" cy="3767137"/>
          </a:xfr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A500A3-E14C-4DB0-85AE-B462C9EA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59" y="1954301"/>
            <a:ext cx="990738" cy="36866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EBD0707-3356-4057-923A-1DD4B6897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0" y="1954301"/>
            <a:ext cx="1209844" cy="380100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75401E-535F-4C31-B5DE-B6D18E5EB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87" y="2011458"/>
            <a:ext cx="800212" cy="36295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40CAEE-987C-4A3A-9915-93BC4A7FD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3" y="1325563"/>
            <a:ext cx="4086795" cy="62873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52E983-4340-4F96-ABD2-AF7914C8D20A}"/>
              </a:ext>
            </a:extLst>
          </p:cNvPr>
          <p:cNvSpPr txBox="1"/>
          <p:nvPr/>
        </p:nvSpPr>
        <p:spPr>
          <a:xfrm>
            <a:off x="1640426" y="1455266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40A9FC-5EFD-42E1-8D35-82EA8ED9E876}"/>
              </a:ext>
            </a:extLst>
          </p:cNvPr>
          <p:cNvSpPr txBox="1"/>
          <p:nvPr/>
        </p:nvSpPr>
        <p:spPr>
          <a:xfrm>
            <a:off x="1680733" y="2011458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590063-F8D0-4996-90A2-BF097922B569}"/>
              </a:ext>
            </a:extLst>
          </p:cNvPr>
          <p:cNvSpPr txBox="1"/>
          <p:nvPr/>
        </p:nvSpPr>
        <p:spPr>
          <a:xfrm>
            <a:off x="11255" y="6108354"/>
            <a:ext cx="4581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Judul</a:t>
            </a:r>
            <a:r>
              <a:rPr lang="en-US" sz="1400" dirty="0"/>
              <a:t> Paper : On Multiple Typeface Arabic Script Recognition</a:t>
            </a:r>
          </a:p>
          <a:p>
            <a:r>
              <a:rPr lang="en-US" sz="1400" dirty="0" err="1"/>
              <a:t>Penulis</a:t>
            </a:r>
            <a:r>
              <a:rPr lang="en-US" sz="1400" dirty="0"/>
              <a:t> : </a:t>
            </a:r>
            <a:r>
              <a:rPr lang="en-US" sz="1400" dirty="0" err="1"/>
              <a:t>Abdelmalek</a:t>
            </a:r>
            <a:r>
              <a:rPr lang="en-US" sz="1400" dirty="0"/>
              <a:t> </a:t>
            </a:r>
            <a:r>
              <a:rPr lang="en-US" sz="1400" dirty="0" err="1"/>
              <a:t>Zidouri</a:t>
            </a:r>
            <a:endParaRPr lang="en-US" sz="1400" dirty="0"/>
          </a:p>
          <a:p>
            <a:r>
              <a:rPr lang="en-US" sz="1400" dirty="0" err="1"/>
              <a:t>Tahun</a:t>
            </a:r>
            <a:r>
              <a:rPr lang="en-US" sz="1400" dirty="0"/>
              <a:t> : 2010</a:t>
            </a:r>
          </a:p>
        </p:txBody>
      </p:sp>
    </p:spTree>
    <p:extLst>
      <p:ext uri="{BB962C8B-B14F-4D97-AF65-F5344CB8AC3E}">
        <p14:creationId xmlns:p14="http://schemas.microsoft.com/office/powerpoint/2010/main" val="938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F53A-B326-4E5F-836C-FBDD071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90B0-BC06-431B-B6CD-9297376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Agar  chain code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penipisan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Stentiford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417-0FF0-4C87-89DE-43F1A44C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725"/>
            <a:ext cx="2791831" cy="340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0AF03-A8AE-4EA7-B32A-21E44609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99" y="2280738"/>
            <a:ext cx="2758232" cy="336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FFCB4-4C68-4330-9701-6F5D7536BB35}"/>
              </a:ext>
            </a:extLst>
          </p:cNvPr>
          <p:cNvSpPr txBox="1"/>
          <p:nvPr/>
        </p:nvSpPr>
        <p:spPr>
          <a:xfrm>
            <a:off x="3105399" y="536987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ABD94-8A0E-4395-8DD7-0BB692245C86}"/>
              </a:ext>
            </a:extLst>
          </p:cNvPr>
          <p:cNvSpPr txBox="1"/>
          <p:nvPr/>
        </p:nvSpPr>
        <p:spPr>
          <a:xfrm>
            <a:off x="6273636" y="5355945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C62-5FFB-4089-9C99-843B1D6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43" y="472250"/>
            <a:ext cx="10772775" cy="692727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Penipisan</a:t>
            </a:r>
            <a:r>
              <a:rPr lang="en-US" sz="3600" dirty="0"/>
              <a:t>  </a:t>
            </a:r>
            <a:r>
              <a:rPr lang="en-US" sz="3600" dirty="0" err="1"/>
              <a:t>Stentiford</a:t>
            </a:r>
            <a:r>
              <a:rPr lang="en-US" sz="3600" dirty="0"/>
              <a:t>, </a:t>
            </a:r>
            <a:r>
              <a:rPr lang="en-US" sz="3600" dirty="0" err="1"/>
              <a:t>ZhangSuen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Hilditch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29C99-4AB9-42E1-BF3D-57046151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63" y="3354501"/>
            <a:ext cx="2719388" cy="2773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485E8-08C9-46E3-B04D-6B17B3E402B1}"/>
              </a:ext>
            </a:extLst>
          </p:cNvPr>
          <p:cNvSpPr txBox="1"/>
          <p:nvPr/>
        </p:nvSpPr>
        <p:spPr>
          <a:xfrm>
            <a:off x="5023264" y="56526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ZhangSuen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2B4C1-16AE-4F56-9A74-D855ED1F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3" y="3454792"/>
            <a:ext cx="2516868" cy="2567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1BDC8-192C-4946-96CE-FD87AFD5EA62}"/>
              </a:ext>
            </a:extLst>
          </p:cNvPr>
          <p:cNvSpPr txBox="1"/>
          <p:nvPr/>
        </p:nvSpPr>
        <p:spPr>
          <a:xfrm>
            <a:off x="1649934" y="5652665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Stentiford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28EB-0362-4F49-B51D-BF47DA1A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09" y="3454792"/>
            <a:ext cx="2528188" cy="2578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33517-B6A5-4F1F-A48A-9FB03E46079B}"/>
              </a:ext>
            </a:extLst>
          </p:cNvPr>
          <p:cNvSpPr txBox="1"/>
          <p:nvPr/>
        </p:nvSpPr>
        <p:spPr>
          <a:xfrm>
            <a:off x="8504701" y="5652665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Hilditch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5C5A16-9EC6-4D68-8FCE-0D7F6E9A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3" y="1335031"/>
            <a:ext cx="1773971" cy="1809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8EA8E-A89F-4A02-8022-2BB28ABC53EC}"/>
              </a:ext>
            </a:extLst>
          </p:cNvPr>
          <p:cNvSpPr txBox="1"/>
          <p:nvPr/>
        </p:nvSpPr>
        <p:spPr>
          <a:xfrm>
            <a:off x="3676085" y="3284248"/>
            <a:ext cx="5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Tsa</a:t>
            </a:r>
            <a:r>
              <a:rPr lang="en-US" dirty="0"/>
              <a:t> Tunggal </a:t>
            </a:r>
            <a:r>
              <a:rPr lang="en-US" dirty="0" err="1"/>
              <a:t>dengan</a:t>
            </a:r>
            <a:r>
              <a:rPr lang="en-US" dirty="0"/>
              <a:t> Font Microsoft Sans Serif </a:t>
            </a:r>
          </a:p>
        </p:txBody>
      </p:sp>
    </p:spTree>
    <p:extLst>
      <p:ext uri="{BB962C8B-B14F-4D97-AF65-F5344CB8AC3E}">
        <p14:creationId xmlns:p14="http://schemas.microsoft.com/office/powerpoint/2010/main" val="3497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1019</TotalTime>
  <Words>1461</Words>
  <Application>Microsoft Office PowerPoint</Application>
  <PresentationFormat>Widescreen</PresentationFormat>
  <Paragraphs>272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Metropolitan</vt:lpstr>
      <vt:lpstr>PEMBELAJARAN HURUF DAN KALIMAT ARAB BERBASIS PENGENALAN CITRA </vt:lpstr>
      <vt:lpstr>Pendahuluan </vt:lpstr>
      <vt:lpstr>Pendahuluan</vt:lpstr>
      <vt:lpstr>Pendahuluan</vt:lpstr>
      <vt:lpstr>Diagram Blok Utama Sistem Pengenalan Huruf  dan Kalimat Arab</vt:lpstr>
      <vt:lpstr>Tahap Praolah </vt:lpstr>
      <vt:lpstr>Tahap Segmentasi Kalimat Arab</vt:lpstr>
      <vt:lpstr>Tahap Penipisan</vt:lpstr>
      <vt:lpstr>Perbandingan Penipisan  Stentiford, ZhangSuen dan Hilditch</vt:lpstr>
      <vt:lpstr>Tahap Ekstraksi Fitur dengan Chain Code</vt:lpstr>
      <vt:lpstr>Tahap Ekstraksi Fitur dengan Chain Code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Tahap Ekstraksi Fitur Jumlah Titik</vt:lpstr>
      <vt:lpstr>Fitur Posisi Titik</vt:lpstr>
      <vt:lpstr>Hasil Ekstraksi Fitur huruf Nun Tunggal</vt:lpstr>
      <vt:lpstr>Data Latih dan Data Uji</vt:lpstr>
      <vt:lpstr>Klasifikasi dengan Neural Network </vt:lpstr>
      <vt:lpstr>12 Input di Neural Network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Hasil Pengenalan Huruf Arab Tunggal dengan Font Microsoft SS, Akurasi 48%</vt:lpstr>
      <vt:lpstr>Hasil Pengenalan Huruf Arab Tunggal dengan Font Nazanin, Akurasi 48%</vt:lpstr>
      <vt:lpstr>PowerPoint Presentation</vt:lpstr>
      <vt:lpstr>Hasil Pengenalan Kalimat Arab , Akurasi 82%</vt:lpstr>
      <vt:lpstr> Hasil Pengenalan Huruf Arab Tunggal dengan Neural Network</vt:lpstr>
      <vt:lpstr>Hasil Pengenalan Kalimat Arab dengan Neural Network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 </dc:title>
  <dc:creator>Ainatul Radhiah</dc:creator>
  <cp:lastModifiedBy>Ainatul Radhiah</cp:lastModifiedBy>
  <cp:revision>47</cp:revision>
  <dcterms:created xsi:type="dcterms:W3CDTF">2017-10-16T12:10:11Z</dcterms:created>
  <dcterms:modified xsi:type="dcterms:W3CDTF">2017-10-20T03:55:49Z</dcterms:modified>
</cp:coreProperties>
</file>