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36"/>
  </p:notesMasterIdLst>
  <p:sldIdLst>
    <p:sldId id="256" r:id="rId3"/>
    <p:sldId id="257" r:id="rId4"/>
    <p:sldId id="259" r:id="rId5"/>
    <p:sldId id="271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6" r:id="rId19"/>
    <p:sldId id="274" r:id="rId20"/>
    <p:sldId id="275" r:id="rId21"/>
    <p:sldId id="277" r:id="rId22"/>
    <p:sldId id="278" r:id="rId23"/>
    <p:sldId id="279" r:id="rId24"/>
    <p:sldId id="280" r:id="rId25"/>
    <p:sldId id="281" r:id="rId26"/>
    <p:sldId id="282" r:id="rId27"/>
    <p:sldId id="284" r:id="rId28"/>
    <p:sldId id="285" r:id="rId29"/>
    <p:sldId id="287" r:id="rId30"/>
    <p:sldId id="288" r:id="rId31"/>
    <p:sldId id="290" r:id="rId32"/>
    <p:sldId id="286" r:id="rId33"/>
    <p:sldId id="289" r:id="rId34"/>
    <p:sldId id="292" r:id="rId3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882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kuliah\arabicocr-data\1.%20presentasi\grafik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kuliah\arabicocr-data\1.%20presentasi\grafik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100" b="0" i="0" baseline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Pengujian Huruf Arab Terisolasi dalam Neural network dan Hidden Markov Model</a:t>
            </a:r>
            <a:endParaRPr lang="en-US" sz="110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Sheet1!$C$4</c:f>
              <c:strCache>
                <c:ptCount val="1"/>
                <c:pt idx="0">
                  <c:v>Neural Network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Sheet1!$B$5:$B$7</c:f>
              <c:strCache>
                <c:ptCount val="3"/>
                <c:pt idx="0">
                  <c:v>Arial Unicode Ms</c:v>
                </c:pt>
                <c:pt idx="1">
                  <c:v>Tahoma</c:v>
                </c:pt>
                <c:pt idx="2">
                  <c:v>Times New Roman</c:v>
                </c:pt>
              </c:strCache>
            </c:strRef>
          </c:cat>
          <c:val>
            <c:numRef>
              <c:f>Sheet1!$C$5:$C$7</c:f>
              <c:numCache>
                <c:formatCode>0%</c:formatCode>
                <c:ptCount val="3"/>
                <c:pt idx="0">
                  <c:v>1</c:v>
                </c:pt>
                <c:pt idx="1">
                  <c:v>1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5FE-4DDF-897C-0E61327F7FF1}"/>
            </c:ext>
          </c:extLst>
        </c:ser>
        <c:ser>
          <c:idx val="1"/>
          <c:order val="1"/>
          <c:tx>
            <c:strRef>
              <c:f>Sheet1!$D$4</c:f>
              <c:strCache>
                <c:ptCount val="1"/>
                <c:pt idx="0">
                  <c:v>Hidden Markov Model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Sheet1!$B$5:$B$7</c:f>
              <c:strCache>
                <c:ptCount val="3"/>
                <c:pt idx="0">
                  <c:v>Arial Unicode Ms</c:v>
                </c:pt>
                <c:pt idx="1">
                  <c:v>Tahoma</c:v>
                </c:pt>
                <c:pt idx="2">
                  <c:v>Times New Roman</c:v>
                </c:pt>
              </c:strCache>
            </c:strRef>
          </c:cat>
          <c:val>
            <c:numRef>
              <c:f>Sheet1!$D$5:$D$7</c:f>
              <c:numCache>
                <c:formatCode>0%</c:formatCode>
                <c:ptCount val="3"/>
                <c:pt idx="0">
                  <c:v>0.74</c:v>
                </c:pt>
                <c:pt idx="1">
                  <c:v>0.61</c:v>
                </c:pt>
                <c:pt idx="2">
                  <c:v>0.77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5FE-4DDF-897C-0E61327F7FF1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618272047"/>
        <c:axId val="1427810751"/>
      </c:barChart>
      <c:catAx>
        <c:axId val="16182720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7810751"/>
        <c:crosses val="autoZero"/>
        <c:auto val="1"/>
        <c:lblAlgn val="ctr"/>
        <c:lblOffset val="100"/>
        <c:noMultiLvlLbl val="0"/>
      </c:catAx>
      <c:valAx>
        <c:axId val="1427810751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crossAx val="16182720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100" b="0" i="0" baseline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Pengujian Huruf Arab Dalam Kalimat dalam Neural network dan Hidden Markov Model</a:t>
            </a:r>
            <a:endParaRPr lang="en-US" sz="110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layout>
        <c:manualLayout>
          <c:xMode val="edge"/>
          <c:yMode val="edge"/>
          <c:x val="9.2569335083114601E-2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Sheet1!$C$13</c:f>
              <c:strCache>
                <c:ptCount val="1"/>
                <c:pt idx="0">
                  <c:v>Neural Network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Sheet1!$B$14:$B$16</c:f>
              <c:strCache>
                <c:ptCount val="3"/>
                <c:pt idx="0">
                  <c:v>Arial Unicode Ms</c:v>
                </c:pt>
                <c:pt idx="1">
                  <c:v>Tahoma</c:v>
                </c:pt>
                <c:pt idx="2">
                  <c:v>Times New Roman</c:v>
                </c:pt>
              </c:strCache>
            </c:strRef>
          </c:cat>
          <c:val>
            <c:numRef>
              <c:f>Sheet1!$C$14:$C$16</c:f>
              <c:numCache>
                <c:formatCode>0%</c:formatCode>
                <c:ptCount val="3"/>
                <c:pt idx="0">
                  <c:v>0.66</c:v>
                </c:pt>
                <c:pt idx="1">
                  <c:v>0.66</c:v>
                </c:pt>
                <c:pt idx="2">
                  <c:v>0.75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AE-4200-B9AB-0A160AAA7C32}"/>
            </c:ext>
          </c:extLst>
        </c:ser>
        <c:ser>
          <c:idx val="1"/>
          <c:order val="1"/>
          <c:tx>
            <c:strRef>
              <c:f>Sheet1!$D$13</c:f>
              <c:strCache>
                <c:ptCount val="1"/>
                <c:pt idx="0">
                  <c:v>Hidden Markov Model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Sheet1!$B$14:$B$16</c:f>
              <c:strCache>
                <c:ptCount val="3"/>
                <c:pt idx="0">
                  <c:v>Arial Unicode Ms</c:v>
                </c:pt>
                <c:pt idx="1">
                  <c:v>Tahoma</c:v>
                </c:pt>
                <c:pt idx="2">
                  <c:v>Times New Roman</c:v>
                </c:pt>
              </c:strCache>
            </c:strRef>
          </c:cat>
          <c:val>
            <c:numRef>
              <c:f>Sheet1!$D$14:$D$16</c:f>
              <c:numCache>
                <c:formatCode>0%</c:formatCode>
                <c:ptCount val="3"/>
                <c:pt idx="0">
                  <c:v>0.49</c:v>
                </c:pt>
                <c:pt idx="1">
                  <c:v>0.5</c:v>
                </c:pt>
                <c:pt idx="2">
                  <c:v>0.51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1AE-4200-B9AB-0A160AAA7C32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617826975"/>
        <c:axId val="1592741551"/>
      </c:barChart>
      <c:catAx>
        <c:axId val="16178269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2741551"/>
        <c:crosses val="autoZero"/>
        <c:auto val="1"/>
        <c:lblAlgn val="ctr"/>
        <c:lblOffset val="100"/>
        <c:noMultiLvlLbl val="0"/>
      </c:catAx>
      <c:valAx>
        <c:axId val="1592741551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crossAx val="16178269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1419F1-30AC-4E01-B7C5-59081ADB58B1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FFC87F-CCD4-43F0-8B41-A84C2FC8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672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FC87F-CCD4-43F0-8B41-A84C2FC86BC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975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6A333-483B-443C-9BB4-F5BC7F6CB232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0D2D9-F0F4-4F35-8323-17A93B7AD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644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73" r:id="rId4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4801" y="3979391"/>
            <a:ext cx="48600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AINATUL RADHIAH - 23215145</a:t>
            </a: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524801" y="2902173"/>
            <a:ext cx="79356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PENGENALAN HURUF ARAB BERBASIS PENGOLAHAN CITRA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528627" y="4256390"/>
            <a:ext cx="48600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Seminar </a:t>
            </a:r>
            <a:r>
              <a:rPr lang="en-US" altLang="ko-KR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Tesis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II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59278-6B46-4B7D-BE8B-3711CCF42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Ekstraksi</a:t>
            </a:r>
            <a:r>
              <a:rPr lang="en-US" dirty="0"/>
              <a:t> </a:t>
            </a:r>
            <a:r>
              <a:rPr lang="en-US" dirty="0" err="1"/>
              <a:t>Fitur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D93F2-BA02-481F-93F8-8ED1AAC9C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Chain Code: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C43182-93EE-42B0-945C-276F9E4CB4E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2015018" y="1702685"/>
            <a:ext cx="3242881" cy="2995737"/>
          </a:xfrm>
        </p:spPr>
        <p:txBody>
          <a:bodyPr/>
          <a:lstStyle/>
          <a:p>
            <a:r>
              <a:rPr lang="en-US" dirty="0"/>
              <a:t>Chain code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Ba :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Chaincode</a:t>
            </a:r>
            <a:r>
              <a:rPr lang="en-US" dirty="0"/>
              <a:t> ke-1 :</a:t>
            </a:r>
          </a:p>
          <a:p>
            <a:endParaRPr lang="en-US" dirty="0"/>
          </a:p>
          <a:p>
            <a:r>
              <a:rPr lang="en-US" dirty="0"/>
              <a:t>665666676667677787878887888788888888888188818888181111121222222222</a:t>
            </a:r>
          </a:p>
          <a:p>
            <a:endParaRPr lang="en-US" dirty="0"/>
          </a:p>
          <a:p>
            <a:r>
              <a:rPr lang="en-US" dirty="0" err="1"/>
              <a:t>Chaincode</a:t>
            </a:r>
            <a:r>
              <a:rPr lang="en-US" dirty="0"/>
              <a:t>  ke-2 :  6</a:t>
            </a:r>
          </a:p>
          <a:p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3A1D1AA-FD61-4C29-9352-7B73A2CE177A}"/>
              </a:ext>
            </a:extLst>
          </p:cNvPr>
          <p:cNvGrpSpPr/>
          <p:nvPr/>
        </p:nvGrpSpPr>
        <p:grpSpPr>
          <a:xfrm>
            <a:off x="6710621" y="1949614"/>
            <a:ext cx="2181859" cy="2129159"/>
            <a:chOff x="1159459" y="303643"/>
            <a:chExt cx="2902196" cy="2834254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CA67C4E7-7E48-4D12-8B0D-396F485BB294}"/>
                </a:ext>
              </a:extLst>
            </p:cNvPr>
            <p:cNvCxnSpPr/>
            <p:nvPr/>
          </p:nvCxnSpPr>
          <p:spPr>
            <a:xfrm flipV="1">
              <a:off x="1451622" y="1710638"/>
              <a:ext cx="2282957" cy="9193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F5F6C6EB-C127-41AD-B311-82334448669B}"/>
                </a:ext>
              </a:extLst>
            </p:cNvPr>
            <p:cNvCxnSpPr/>
            <p:nvPr/>
          </p:nvCxnSpPr>
          <p:spPr>
            <a:xfrm>
              <a:off x="2625963" y="715363"/>
              <a:ext cx="0" cy="198595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37">
              <a:extLst>
                <a:ext uri="{FF2B5EF4-FFF2-40B4-BE49-F238E27FC236}">
                  <a16:creationId xmlns:a16="http://schemas.microsoft.com/office/drawing/2014/main" id="{9E84E3D6-A049-441C-BD0C-D606A672B46A}"/>
                </a:ext>
              </a:extLst>
            </p:cNvPr>
            <p:cNvSpPr txBox="1"/>
            <p:nvPr/>
          </p:nvSpPr>
          <p:spPr>
            <a:xfrm>
              <a:off x="1164395" y="459720"/>
              <a:ext cx="397793" cy="4923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1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DA2790C8-6230-4EF7-93E5-CCC1D0DC4655}"/>
                </a:ext>
              </a:extLst>
            </p:cNvPr>
            <p:cNvCxnSpPr>
              <a:cxnSpLocks/>
            </p:cNvCxnSpPr>
            <p:nvPr/>
          </p:nvCxnSpPr>
          <p:spPr>
            <a:xfrm>
              <a:off x="1562219" y="753709"/>
              <a:ext cx="2057864" cy="1891803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D6D349B-9AED-47AD-B25B-8EFCC5CEB614}"/>
                </a:ext>
              </a:extLst>
            </p:cNvPr>
            <p:cNvCxnSpPr/>
            <p:nvPr/>
          </p:nvCxnSpPr>
          <p:spPr>
            <a:xfrm flipH="1">
              <a:off x="1590504" y="796027"/>
              <a:ext cx="2029677" cy="1850229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54">
              <a:extLst>
                <a:ext uri="{FF2B5EF4-FFF2-40B4-BE49-F238E27FC236}">
                  <a16:creationId xmlns:a16="http://schemas.microsoft.com/office/drawing/2014/main" id="{2E8F305B-B83F-4A9F-A3E0-865306D6A137}"/>
                </a:ext>
              </a:extLst>
            </p:cNvPr>
            <p:cNvSpPr txBox="1"/>
            <p:nvPr/>
          </p:nvSpPr>
          <p:spPr>
            <a:xfrm>
              <a:off x="1159459" y="1477205"/>
              <a:ext cx="401287" cy="4916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dirty="0">
                  <a:solidFill>
                    <a:srgbClr val="000000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8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2" name="TextBox 55">
              <a:extLst>
                <a:ext uri="{FF2B5EF4-FFF2-40B4-BE49-F238E27FC236}">
                  <a16:creationId xmlns:a16="http://schemas.microsoft.com/office/drawing/2014/main" id="{61384554-47F3-46A8-83B1-4B673FDDEFD2}"/>
                </a:ext>
              </a:extLst>
            </p:cNvPr>
            <p:cNvSpPr txBox="1"/>
            <p:nvPr/>
          </p:nvSpPr>
          <p:spPr>
            <a:xfrm>
              <a:off x="2424282" y="303643"/>
              <a:ext cx="397793" cy="4923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2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3" name="TextBox 56">
              <a:extLst>
                <a:ext uri="{FF2B5EF4-FFF2-40B4-BE49-F238E27FC236}">
                  <a16:creationId xmlns:a16="http://schemas.microsoft.com/office/drawing/2014/main" id="{19E84D32-CBB5-44B3-95A5-9C9B0A2B7226}"/>
                </a:ext>
              </a:extLst>
            </p:cNvPr>
            <p:cNvSpPr txBox="1"/>
            <p:nvPr/>
          </p:nvSpPr>
          <p:spPr>
            <a:xfrm>
              <a:off x="3598598" y="557476"/>
              <a:ext cx="397793" cy="4923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3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4" name="TextBox 57">
              <a:extLst>
                <a:ext uri="{FF2B5EF4-FFF2-40B4-BE49-F238E27FC236}">
                  <a16:creationId xmlns:a16="http://schemas.microsoft.com/office/drawing/2014/main" id="{F7085042-C208-4AA6-96BA-E6F603C458D9}"/>
                </a:ext>
              </a:extLst>
            </p:cNvPr>
            <p:cNvSpPr txBox="1"/>
            <p:nvPr/>
          </p:nvSpPr>
          <p:spPr>
            <a:xfrm>
              <a:off x="3663862" y="1477471"/>
              <a:ext cx="397793" cy="4923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4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5" name="TextBox 58">
              <a:extLst>
                <a:ext uri="{FF2B5EF4-FFF2-40B4-BE49-F238E27FC236}">
                  <a16:creationId xmlns:a16="http://schemas.microsoft.com/office/drawing/2014/main" id="{8CFF710F-C112-4A3D-9C20-8C255239C267}"/>
                </a:ext>
              </a:extLst>
            </p:cNvPr>
            <p:cNvSpPr txBox="1"/>
            <p:nvPr/>
          </p:nvSpPr>
          <p:spPr>
            <a:xfrm>
              <a:off x="3598598" y="2462240"/>
              <a:ext cx="397793" cy="4923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5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6" name="TextBox 59">
              <a:extLst>
                <a:ext uri="{FF2B5EF4-FFF2-40B4-BE49-F238E27FC236}">
                  <a16:creationId xmlns:a16="http://schemas.microsoft.com/office/drawing/2014/main" id="{75999723-883E-44FC-8F8E-E75BE17E23AF}"/>
                </a:ext>
              </a:extLst>
            </p:cNvPr>
            <p:cNvSpPr txBox="1"/>
            <p:nvPr/>
          </p:nvSpPr>
          <p:spPr>
            <a:xfrm>
              <a:off x="2424802" y="2645512"/>
              <a:ext cx="397793" cy="4923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6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7" name="TextBox 60">
              <a:extLst>
                <a:ext uri="{FF2B5EF4-FFF2-40B4-BE49-F238E27FC236}">
                  <a16:creationId xmlns:a16="http://schemas.microsoft.com/office/drawing/2014/main" id="{CFC04005-16C3-43A5-8AE1-E46E3F7A679B}"/>
                </a:ext>
              </a:extLst>
            </p:cNvPr>
            <p:cNvSpPr txBox="1"/>
            <p:nvPr/>
          </p:nvSpPr>
          <p:spPr>
            <a:xfrm>
              <a:off x="1268303" y="2461883"/>
              <a:ext cx="397793" cy="4923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7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7DA44FE5-A265-484B-AB89-95B633F4F676}"/>
              </a:ext>
            </a:extLst>
          </p:cNvPr>
          <p:cNvSpPr txBox="1"/>
          <p:nvPr/>
        </p:nvSpPr>
        <p:spPr>
          <a:xfrm>
            <a:off x="5989121" y="4204197"/>
            <a:ext cx="29033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Chain code </a:t>
            </a:r>
            <a:r>
              <a:rPr lang="en-US" sz="1200" dirty="0" err="1"/>
              <a:t>dengan</a:t>
            </a:r>
            <a:r>
              <a:rPr lang="en-US" sz="1200" dirty="0"/>
              <a:t> 8 </a:t>
            </a:r>
            <a:r>
              <a:rPr lang="en-US" sz="1200" dirty="0" err="1"/>
              <a:t>arah</a:t>
            </a:r>
            <a:r>
              <a:rPr lang="en-US" sz="1200" dirty="0"/>
              <a:t> </a:t>
            </a:r>
            <a:r>
              <a:rPr lang="en-US" sz="1200" dirty="0" err="1"/>
              <a:t>mata</a:t>
            </a:r>
            <a:r>
              <a:rPr lang="en-US" sz="1200" dirty="0"/>
              <a:t> </a:t>
            </a:r>
            <a:r>
              <a:rPr lang="en-US" sz="1200" dirty="0" err="1"/>
              <a:t>angin</a:t>
            </a:r>
            <a:endParaRPr lang="en-US" sz="12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F45958C-5929-4EB6-843C-BF7CCB4776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2139702"/>
            <a:ext cx="1098568" cy="76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531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59278-6B46-4B7D-BE8B-3711CCF42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Ekstraksi</a:t>
            </a:r>
            <a:r>
              <a:rPr lang="en-US" dirty="0"/>
              <a:t> </a:t>
            </a:r>
            <a:r>
              <a:rPr lang="en-US" dirty="0" err="1"/>
              <a:t>Fitur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D93F2-BA02-481F-93F8-8ED1AAC9C2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5452" y="872853"/>
            <a:ext cx="6912768" cy="460648"/>
          </a:xfrm>
        </p:spPr>
        <p:txBody>
          <a:bodyPr/>
          <a:lstStyle/>
          <a:p>
            <a:r>
              <a:rPr lang="en-US" dirty="0" err="1"/>
              <a:t>Normalisasi</a:t>
            </a:r>
            <a:r>
              <a:rPr lang="en-US" dirty="0"/>
              <a:t> </a:t>
            </a:r>
            <a:r>
              <a:rPr lang="en-US" dirty="0" err="1"/>
              <a:t>Chaincode</a:t>
            </a:r>
            <a:r>
              <a:rPr lang="en-US" dirty="0"/>
              <a:t> [5] 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C43182-93EE-42B0-945C-276F9E4CB4E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763688" y="1462543"/>
            <a:ext cx="6768752" cy="3485471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1200" dirty="0"/>
              <a:t>Chain code : 7777311122222583353333</a:t>
            </a:r>
          </a:p>
          <a:p>
            <a:pPr marL="342900" indent="-342900">
              <a:buFont typeface="+mj-lt"/>
              <a:buAutoNum type="arabicPeriod"/>
            </a:pPr>
            <a:endParaRPr lang="en-US" sz="1200" dirty="0"/>
          </a:p>
          <a:p>
            <a:pPr marL="342900" indent="-342900">
              <a:buFont typeface="+mj-lt"/>
              <a:buAutoNum type="arabicPeriod"/>
            </a:pPr>
            <a:endParaRPr lang="en-US" sz="1200" dirty="0"/>
          </a:p>
          <a:p>
            <a:pPr marL="342900" indent="-342900">
              <a:buFont typeface="+mj-lt"/>
              <a:buAutoNum type="arabicPeriod"/>
            </a:pPr>
            <a:r>
              <a:rPr lang="en-US" sz="1200" dirty="0" err="1"/>
              <a:t>Hilangkan</a:t>
            </a:r>
            <a:r>
              <a:rPr lang="en-US" sz="1200" dirty="0"/>
              <a:t> </a:t>
            </a:r>
            <a:r>
              <a:rPr lang="en-US" sz="1200" dirty="0" err="1"/>
              <a:t>semua</a:t>
            </a:r>
            <a:r>
              <a:rPr lang="en-US" sz="1200" dirty="0"/>
              <a:t> </a:t>
            </a:r>
            <a:r>
              <a:rPr lang="en-US" sz="1200" dirty="0" err="1"/>
              <a:t>nilai</a:t>
            </a:r>
            <a:r>
              <a:rPr lang="en-US" sz="1200" dirty="0"/>
              <a:t> yang </a:t>
            </a:r>
            <a:r>
              <a:rPr lang="en-US" sz="1200" dirty="0" err="1"/>
              <a:t>memiliki</a:t>
            </a:r>
            <a:r>
              <a:rPr lang="en-US" sz="1200" dirty="0"/>
              <a:t> </a:t>
            </a:r>
            <a:r>
              <a:rPr lang="en-US" sz="1200" dirty="0" err="1"/>
              <a:t>frekuensi</a:t>
            </a:r>
            <a:r>
              <a:rPr lang="en-US" sz="1200" dirty="0"/>
              <a:t> </a:t>
            </a:r>
            <a:r>
              <a:rPr lang="en-US" sz="1200" dirty="0" err="1"/>
              <a:t>hanya</a:t>
            </a:r>
            <a:r>
              <a:rPr lang="en-US" sz="1200" dirty="0"/>
              <a:t> 1. </a:t>
            </a:r>
          </a:p>
          <a:p>
            <a:pPr marL="342900" indent="-342900">
              <a:buFont typeface="+mj-lt"/>
              <a:buAutoNum type="arabicPeriod"/>
            </a:pPr>
            <a:endParaRPr lang="en-US" sz="1200" dirty="0"/>
          </a:p>
          <a:p>
            <a:pPr marL="342900" indent="-342900">
              <a:buFont typeface="+mj-lt"/>
              <a:buAutoNum type="arabicPeriod"/>
            </a:pPr>
            <a:endParaRPr lang="en-US" sz="1200" dirty="0"/>
          </a:p>
          <a:p>
            <a:pPr marL="342900" indent="-342900">
              <a:buFont typeface="+mj-lt"/>
              <a:buAutoNum type="arabicPeriod"/>
            </a:pPr>
            <a:r>
              <a:rPr lang="en-US" sz="1200" dirty="0" err="1"/>
              <a:t>Tampilkan</a:t>
            </a:r>
            <a:r>
              <a:rPr lang="en-US" sz="1200" dirty="0"/>
              <a:t> </a:t>
            </a:r>
            <a:r>
              <a:rPr lang="en-US" sz="1200" dirty="0" err="1"/>
              <a:t>sesuai</a:t>
            </a:r>
            <a:r>
              <a:rPr lang="en-US" sz="1200" dirty="0"/>
              <a:t>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frekuensi</a:t>
            </a:r>
            <a:r>
              <a:rPr lang="en-US" sz="1200" dirty="0"/>
              <a:t> </a:t>
            </a:r>
            <a:r>
              <a:rPr lang="en-US" sz="1200" dirty="0" err="1"/>
              <a:t>terjadinya</a:t>
            </a:r>
            <a:r>
              <a:rPr lang="en-US" sz="1200" dirty="0"/>
              <a:t>: 777711122222333333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err="1"/>
              <a:t>Lakukan</a:t>
            </a:r>
            <a:r>
              <a:rPr lang="en-US" sz="1200" dirty="0"/>
              <a:t> </a:t>
            </a:r>
            <a:r>
              <a:rPr lang="en-US" sz="1200" dirty="0" err="1"/>
              <a:t>pemetaan</a:t>
            </a:r>
            <a:r>
              <a:rPr lang="en-US" sz="1200" dirty="0"/>
              <a:t> </a:t>
            </a:r>
            <a:r>
              <a:rPr lang="en-US" sz="1200" dirty="0" err="1"/>
              <a:t>terhadap</a:t>
            </a:r>
            <a:r>
              <a:rPr lang="en-US" sz="1200" dirty="0"/>
              <a:t> chain code:</a:t>
            </a:r>
          </a:p>
          <a:p>
            <a:pPr>
              <a:tabLst>
                <a:tab pos="338138" algn="l"/>
              </a:tabLst>
            </a:pPr>
            <a:r>
              <a:rPr lang="en-US" sz="1200" dirty="0"/>
              <a:t>	FTC: 777711122222333333</a:t>
            </a:r>
          </a:p>
          <a:p>
            <a:pPr>
              <a:tabLst>
                <a:tab pos="338138" algn="l"/>
              </a:tabLst>
            </a:pPr>
            <a:r>
              <a:rPr lang="en-US" sz="1200" dirty="0"/>
              <a:t>	</a:t>
            </a:r>
            <a:r>
              <a:rPr lang="en-US" sz="1200" dirty="0" err="1"/>
              <a:t>Rumus</a:t>
            </a:r>
            <a:r>
              <a:rPr lang="en-US" sz="1200" dirty="0"/>
              <a:t> </a:t>
            </a:r>
            <a:r>
              <a:rPr lang="en-US" sz="1200" dirty="0" err="1"/>
              <a:t>Normalisasi</a:t>
            </a:r>
            <a:r>
              <a:rPr lang="en-US" sz="1200" dirty="0"/>
              <a:t> Chain Code:</a:t>
            </a:r>
          </a:p>
          <a:p>
            <a:pPr>
              <a:tabLst>
                <a:tab pos="338138" algn="l"/>
              </a:tabLst>
            </a:pPr>
            <a:r>
              <a:rPr lang="en-US" sz="1200" dirty="0"/>
              <a:t>	NC[</a:t>
            </a:r>
            <a:r>
              <a:rPr lang="en-US" sz="1200" dirty="0" err="1"/>
              <a:t>i</a:t>
            </a:r>
            <a:r>
              <a:rPr lang="en-US" sz="1200" dirty="0"/>
              <a:t>] = FTC [</a:t>
            </a:r>
            <a:r>
              <a:rPr lang="en-US" sz="1200" i="1" dirty="0"/>
              <a:t>round</a:t>
            </a:r>
            <a:r>
              <a:rPr lang="en-US" sz="1200" dirty="0"/>
              <a:t>(</a:t>
            </a:r>
            <a:r>
              <a:rPr lang="en-US" sz="1200" dirty="0" err="1"/>
              <a:t>i</a:t>
            </a:r>
            <a:r>
              <a:rPr lang="en-US" sz="1200" dirty="0"/>
              <a:t>/9 x FTC.length-1)]</a:t>
            </a:r>
          </a:p>
          <a:p>
            <a:pPr>
              <a:tabLst>
                <a:tab pos="338138" algn="l"/>
              </a:tabLst>
            </a:pPr>
            <a:r>
              <a:rPr lang="en-US" sz="1200" dirty="0"/>
              <a:t>	</a:t>
            </a:r>
            <a:r>
              <a:rPr lang="en-US" sz="1200" dirty="0" err="1"/>
              <a:t>Keterangan</a:t>
            </a:r>
            <a:r>
              <a:rPr lang="en-US" sz="1200" dirty="0"/>
              <a:t>:</a:t>
            </a:r>
          </a:p>
          <a:p>
            <a:pPr>
              <a:tabLst>
                <a:tab pos="338138" algn="l"/>
              </a:tabLst>
            </a:pPr>
            <a:r>
              <a:rPr lang="en-US" sz="1200" dirty="0"/>
              <a:t>	FTC = </a:t>
            </a:r>
            <a:r>
              <a:rPr lang="en-US" sz="1200" dirty="0" err="1"/>
              <a:t>Frekuensi</a:t>
            </a:r>
            <a:r>
              <a:rPr lang="en-US" sz="1200" dirty="0"/>
              <a:t> </a:t>
            </a:r>
            <a:r>
              <a:rPr lang="en-US" sz="1200" dirty="0" err="1"/>
              <a:t>Terjadinya</a:t>
            </a:r>
            <a:r>
              <a:rPr lang="en-US" sz="1200" dirty="0"/>
              <a:t> Chain code</a:t>
            </a:r>
          </a:p>
          <a:p>
            <a:pPr>
              <a:tabLst>
                <a:tab pos="338138" algn="l"/>
              </a:tabLst>
            </a:pPr>
            <a:r>
              <a:rPr lang="en-US" sz="1200" dirty="0"/>
              <a:t>	NC = Chain code yang </a:t>
            </a:r>
            <a:r>
              <a:rPr lang="en-US" sz="1200" dirty="0" err="1"/>
              <a:t>ternormalisasi</a:t>
            </a:r>
            <a:r>
              <a:rPr lang="en-US" sz="1200" dirty="0"/>
              <a:t>:</a:t>
            </a:r>
          </a:p>
          <a:p>
            <a:pPr>
              <a:tabLst>
                <a:tab pos="338138" algn="l"/>
              </a:tabLst>
            </a:pPr>
            <a:r>
              <a:rPr lang="en-US" sz="1200" dirty="0"/>
              <a:t>	</a:t>
            </a:r>
          </a:p>
          <a:p>
            <a:pPr>
              <a:tabLst>
                <a:tab pos="338138" algn="l"/>
              </a:tabLst>
            </a:pPr>
            <a:r>
              <a:rPr lang="en-US" sz="1200" dirty="0" err="1"/>
              <a:t>Chaincode</a:t>
            </a:r>
            <a:r>
              <a:rPr lang="en-US" sz="1200" dirty="0"/>
              <a:t> yang </a:t>
            </a:r>
            <a:r>
              <a:rPr lang="en-US" sz="1200" dirty="0" err="1"/>
              <a:t>ternormalisasi</a:t>
            </a:r>
            <a:r>
              <a:rPr lang="en-US" sz="1200" dirty="0"/>
              <a:t>: 7711222333</a:t>
            </a:r>
          </a:p>
          <a:p>
            <a:endParaRPr lang="en-US" sz="1200" dirty="0"/>
          </a:p>
          <a:p>
            <a:pPr marL="342900" indent="-342900">
              <a:buFont typeface="+mj-lt"/>
              <a:buAutoNum type="arabicPeriod"/>
            </a:pPr>
            <a:endParaRPr lang="en-US" sz="1200" dirty="0"/>
          </a:p>
          <a:p>
            <a:pPr marL="342900" indent="-342900">
              <a:buFont typeface="+mj-lt"/>
              <a:buAutoNum type="arabicPeriod"/>
            </a:pPr>
            <a:endParaRPr lang="en-US" sz="12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F67CB8A-0295-44E7-92FB-2F1AC23692D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378834" y="1748054"/>
            <a:ext cx="1096010" cy="414655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D67AAF6-CF9A-4151-8A05-AA5BDBAE6222}"/>
              </a:ext>
            </a:extLst>
          </p:cNvPr>
          <p:cNvCxnSpPr>
            <a:cxnSpLocks/>
          </p:cNvCxnSpPr>
          <p:nvPr/>
        </p:nvCxnSpPr>
        <p:spPr>
          <a:xfrm flipH="1">
            <a:off x="4474844" y="1820062"/>
            <a:ext cx="4143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8427AF9-09A5-42DD-9D12-FD2ED801B3E2}"/>
              </a:ext>
            </a:extLst>
          </p:cNvPr>
          <p:cNvSpPr txBox="1"/>
          <p:nvPr/>
        </p:nvSpPr>
        <p:spPr>
          <a:xfrm>
            <a:off x="4889144" y="1678382"/>
            <a:ext cx="13163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Nilai</a:t>
            </a:r>
            <a:r>
              <a:rPr lang="en-US" sz="1200" dirty="0"/>
              <a:t> chain code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00EC54B-19D1-4831-A02B-78F819C31957}"/>
              </a:ext>
            </a:extLst>
          </p:cNvPr>
          <p:cNvCxnSpPr>
            <a:cxnSpLocks/>
          </p:cNvCxnSpPr>
          <p:nvPr/>
        </p:nvCxnSpPr>
        <p:spPr>
          <a:xfrm flipH="1">
            <a:off x="4474844" y="2015937"/>
            <a:ext cx="4143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7E296B7-80D3-4BE4-A2DB-EDB49C3898D0}"/>
              </a:ext>
            </a:extLst>
          </p:cNvPr>
          <p:cNvSpPr txBox="1"/>
          <p:nvPr/>
        </p:nvSpPr>
        <p:spPr>
          <a:xfrm>
            <a:off x="4889144" y="1911578"/>
            <a:ext cx="38280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Frekuensi</a:t>
            </a:r>
            <a:r>
              <a:rPr lang="en-US" sz="1200" dirty="0"/>
              <a:t> </a:t>
            </a:r>
            <a:r>
              <a:rPr lang="en-US" sz="1200" dirty="0" err="1"/>
              <a:t>terjadinya</a:t>
            </a:r>
            <a:r>
              <a:rPr lang="en-US" sz="1200" dirty="0"/>
              <a:t> </a:t>
            </a:r>
            <a:r>
              <a:rPr lang="en-US" sz="1200" dirty="0" err="1"/>
              <a:t>setiap</a:t>
            </a:r>
            <a:r>
              <a:rPr lang="en-US" sz="1200" dirty="0"/>
              <a:t> </a:t>
            </a:r>
            <a:r>
              <a:rPr lang="en-US" sz="1200" dirty="0" err="1"/>
              <a:t>angka</a:t>
            </a:r>
            <a:r>
              <a:rPr lang="en-US" sz="1200" dirty="0"/>
              <a:t> </a:t>
            </a:r>
            <a:r>
              <a:rPr lang="en-US" sz="1200" dirty="0" err="1"/>
              <a:t>dalam</a:t>
            </a:r>
            <a:r>
              <a:rPr lang="en-US" sz="1200" dirty="0"/>
              <a:t> chain code.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017DC493-2E6A-4249-8D3D-36B5597C10C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455544" y="2448855"/>
            <a:ext cx="1045210" cy="39497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36D44D69-6267-4E41-BF83-D34A7DEEB2F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857624" y="2448220"/>
            <a:ext cx="617220" cy="400685"/>
          </a:xfrm>
          <a:prstGeom prst="rect">
            <a:avLst/>
          </a:prstGeom>
        </p:spPr>
      </p:pic>
      <p:sp>
        <p:nvSpPr>
          <p:cNvPr id="29" name="Arrow: Right 28">
            <a:extLst>
              <a:ext uri="{FF2B5EF4-FFF2-40B4-BE49-F238E27FC236}">
                <a16:creationId xmlns:a16="http://schemas.microsoft.com/office/drawing/2014/main" id="{B959B1A6-0680-4BAB-A2E4-10C9D5668D3A}"/>
              </a:ext>
            </a:extLst>
          </p:cNvPr>
          <p:cNvSpPr/>
          <p:nvPr/>
        </p:nvSpPr>
        <p:spPr>
          <a:xfrm>
            <a:off x="3569969" y="2542835"/>
            <a:ext cx="167005" cy="20066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481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A61AF-0357-4285-9323-097FA7BAF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Ekstraksi</a:t>
            </a:r>
            <a:r>
              <a:rPr lang="en-US" dirty="0"/>
              <a:t> </a:t>
            </a:r>
            <a:r>
              <a:rPr lang="en-US" dirty="0" err="1"/>
              <a:t>Fitur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BEF4D-B236-49D2-ABA5-E9ED6D0B8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Titik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6AD7F2-87A7-4653-A332-9F21223055F3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1600" dirty="0" err="1"/>
              <a:t>Contoh</a:t>
            </a:r>
            <a:r>
              <a:rPr lang="en-US" sz="1600" dirty="0"/>
              <a:t>  </a:t>
            </a:r>
            <a:r>
              <a:rPr lang="en-US" sz="1600" dirty="0" err="1"/>
              <a:t>chaincode</a:t>
            </a:r>
            <a:r>
              <a:rPr lang="en-US" sz="1600" dirty="0"/>
              <a:t> </a:t>
            </a:r>
            <a:r>
              <a:rPr lang="en-US" sz="1600" dirty="0" err="1"/>
              <a:t>pada</a:t>
            </a:r>
            <a:r>
              <a:rPr lang="en-US" sz="1600" dirty="0"/>
              <a:t> </a:t>
            </a:r>
            <a:r>
              <a:rPr lang="en-US" sz="1600" dirty="0" err="1"/>
              <a:t>huruf</a:t>
            </a:r>
            <a:r>
              <a:rPr lang="en-US" sz="1600" dirty="0"/>
              <a:t> Nun :</a:t>
            </a:r>
          </a:p>
          <a:p>
            <a:pPr>
              <a:lnSpc>
                <a:spcPct val="150000"/>
              </a:lnSpc>
            </a:pPr>
            <a:endParaRPr lang="en-US" sz="1600" dirty="0"/>
          </a:p>
          <a:p>
            <a:pPr marL="395288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/>
              <a:t>Chain code </a:t>
            </a:r>
            <a:r>
              <a:rPr lang="en-US" sz="1600" dirty="0" err="1"/>
              <a:t>titik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nilai</a:t>
            </a:r>
            <a:r>
              <a:rPr lang="en-US" sz="1600" dirty="0"/>
              <a:t> : 6 </a:t>
            </a:r>
          </a:p>
          <a:p>
            <a:pPr marL="395288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 err="1"/>
              <a:t>Chaincode</a:t>
            </a:r>
            <a:r>
              <a:rPr lang="en-US" sz="1600" dirty="0"/>
              <a:t> body : 66666656666666666666767777788878888888888888111112122322222232232322</a:t>
            </a:r>
          </a:p>
          <a:p>
            <a:pPr marL="0" lvl="2" indent="0">
              <a:lnSpc>
                <a:spcPct val="150000"/>
              </a:lnSpc>
              <a:buNone/>
            </a:pPr>
            <a:r>
              <a:rPr lang="en-US" sz="1400" dirty="0"/>
              <a:t>Cara </a:t>
            </a:r>
            <a:r>
              <a:rPr lang="en-US" sz="1400" dirty="0" err="1"/>
              <a:t>menghitung</a:t>
            </a:r>
            <a:r>
              <a:rPr lang="en-US" sz="1400" dirty="0"/>
              <a:t> </a:t>
            </a:r>
            <a:r>
              <a:rPr lang="en-US" sz="1400" dirty="0" err="1"/>
              <a:t>jumlah</a:t>
            </a:r>
            <a:r>
              <a:rPr lang="en-US" sz="1400" dirty="0"/>
              <a:t> </a:t>
            </a:r>
            <a:r>
              <a:rPr lang="en-US" sz="1400" dirty="0" err="1"/>
              <a:t>titik</a:t>
            </a:r>
            <a:r>
              <a:rPr lang="en-US" sz="1400" dirty="0"/>
              <a:t>:</a:t>
            </a:r>
          </a:p>
          <a:p>
            <a:pPr marL="342900" lvl="2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400" dirty="0" err="1"/>
              <a:t>Jika</a:t>
            </a:r>
            <a:r>
              <a:rPr lang="en-US" sz="1400" dirty="0"/>
              <a:t> </a:t>
            </a:r>
            <a:r>
              <a:rPr lang="en-US" sz="1400" dirty="0" err="1"/>
              <a:t>chiancode</a:t>
            </a:r>
            <a:r>
              <a:rPr lang="en-US" sz="1400" dirty="0"/>
              <a:t> </a:t>
            </a:r>
            <a:r>
              <a:rPr lang="en-US" sz="1400" dirty="0" err="1"/>
              <a:t>kurang</a:t>
            </a:r>
            <a:r>
              <a:rPr lang="en-US" sz="1400" dirty="0"/>
              <a:t> </a:t>
            </a:r>
            <a:r>
              <a:rPr lang="en-US" sz="1400" dirty="0" err="1"/>
              <a:t>dari</a:t>
            </a:r>
            <a:r>
              <a:rPr lang="en-US" sz="1400" dirty="0"/>
              <a:t> 7 </a:t>
            </a:r>
            <a:r>
              <a:rPr lang="en-US" sz="1400" dirty="0" err="1"/>
              <a:t>maka</a:t>
            </a:r>
            <a:r>
              <a:rPr lang="en-US" sz="1400" dirty="0"/>
              <a:t> </a:t>
            </a:r>
            <a:r>
              <a:rPr lang="en-US" sz="1400" dirty="0" err="1"/>
              <a:t>dideteksi</a:t>
            </a:r>
            <a:r>
              <a:rPr lang="en-US" sz="1400" dirty="0"/>
              <a:t> </a:t>
            </a:r>
            <a:r>
              <a:rPr lang="en-US" sz="1400" dirty="0" err="1"/>
              <a:t>sebagai</a:t>
            </a:r>
            <a:r>
              <a:rPr lang="en-US" sz="1400" dirty="0"/>
              <a:t> </a:t>
            </a:r>
            <a:r>
              <a:rPr lang="en-US" sz="1400" dirty="0" err="1"/>
              <a:t>titik</a:t>
            </a:r>
            <a:r>
              <a:rPr lang="en-US" sz="1400" dirty="0"/>
              <a:t> </a:t>
            </a:r>
          </a:p>
          <a:p>
            <a:pPr marL="342900" lvl="2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400" dirty="0" err="1"/>
              <a:t>Lakukan</a:t>
            </a:r>
            <a:r>
              <a:rPr lang="en-US" sz="1400" dirty="0"/>
              <a:t> </a:t>
            </a:r>
            <a:r>
              <a:rPr lang="en-US" sz="1400" dirty="0" err="1"/>
              <a:t>perhitungan</a:t>
            </a:r>
            <a:r>
              <a:rPr lang="en-US" sz="1400" dirty="0"/>
              <a:t> </a:t>
            </a:r>
            <a:r>
              <a:rPr lang="en-US" sz="1400" dirty="0" err="1"/>
              <a:t>jumlah</a:t>
            </a:r>
            <a:r>
              <a:rPr lang="en-US" sz="1400" dirty="0"/>
              <a:t> </a:t>
            </a:r>
            <a:r>
              <a:rPr lang="en-US" sz="1400" dirty="0" err="1"/>
              <a:t>titik</a:t>
            </a:r>
            <a:endParaRPr lang="en-US" sz="1400" dirty="0"/>
          </a:p>
          <a:p>
            <a:pPr marL="342900" lvl="2" indent="-342900">
              <a:lnSpc>
                <a:spcPct val="150000"/>
              </a:lnSpc>
              <a:buFont typeface="+mj-lt"/>
              <a:buAutoNum type="arabicPeriod"/>
            </a:pPr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C6A0FF-C618-4285-BEE3-F049DE63DA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1664245"/>
            <a:ext cx="864096" cy="987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27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583A0-492F-4A96-90B0-6F0591AD7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400" dirty="0" err="1"/>
              <a:t>Ekstraksi</a:t>
            </a:r>
            <a:r>
              <a:rPr lang="en-US" sz="1400" dirty="0"/>
              <a:t> </a:t>
            </a:r>
            <a:r>
              <a:rPr lang="en-US" sz="1400" dirty="0" err="1"/>
              <a:t>Fitur</a:t>
            </a:r>
            <a:endParaRPr lang="en-US" sz="1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38767-9C6B-47CB-891D-D30980D86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 err="1"/>
              <a:t>Posisi</a:t>
            </a:r>
            <a:r>
              <a:rPr lang="en-US" sz="1400" dirty="0"/>
              <a:t> </a:t>
            </a:r>
            <a:r>
              <a:rPr lang="en-US" sz="1400" dirty="0" err="1"/>
              <a:t>Titik</a:t>
            </a:r>
            <a:endParaRPr lang="en-US" sz="1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D3C414-9961-44AC-AA56-51763E6C527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64148" y="2859782"/>
            <a:ext cx="7067128" cy="2131641"/>
          </a:xfrm>
        </p:spPr>
        <p:txBody>
          <a:bodyPr/>
          <a:lstStyle/>
          <a:p>
            <a:pPr algn="just"/>
            <a:r>
              <a:rPr lang="en-US" dirty="0"/>
              <a:t>Cara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posisi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 err="1"/>
              <a:t>Bagi</a:t>
            </a:r>
            <a:r>
              <a:rPr lang="en-US" dirty="0"/>
              <a:t> Tinggi Citra </a:t>
            </a:r>
            <a:r>
              <a:rPr lang="en-US" dirty="0" err="1"/>
              <a:t>menjadi</a:t>
            </a:r>
            <a:r>
              <a:rPr lang="en-US" dirty="0"/>
              <a:t> 5 </a:t>
            </a:r>
            <a:r>
              <a:rPr lang="en-US" dirty="0" err="1"/>
              <a:t>bagian</a:t>
            </a:r>
            <a:endParaRPr lang="en-US" dirty="0"/>
          </a:p>
          <a:p>
            <a:pPr marL="342900" indent="-342900" algn="just">
              <a:buFont typeface="+mj-lt"/>
              <a:buAutoNum type="arabicPeriod"/>
            </a:pP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berada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posisi</a:t>
            </a:r>
            <a:r>
              <a:rPr lang="en-US" dirty="0"/>
              <a:t> </a:t>
            </a:r>
            <a:r>
              <a:rPr lang="en-US" dirty="0" err="1"/>
              <a:t>kurang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2/5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posisi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di </a:t>
            </a:r>
            <a:r>
              <a:rPr lang="en-US" dirty="0" err="1"/>
              <a:t>atas</a:t>
            </a:r>
            <a:r>
              <a:rPr lang="en-US" dirty="0"/>
              <a:t> , </a:t>
            </a:r>
            <a:r>
              <a:rPr lang="en-US" dirty="0" err="1"/>
              <a:t>diwakili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0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posisi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berada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posisi</a:t>
            </a:r>
            <a:r>
              <a:rPr lang="en-US" dirty="0"/>
              <a:t> </a:t>
            </a:r>
            <a:r>
              <a:rPr lang="en-US" dirty="0" err="1"/>
              <a:t>kurang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3/5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posisi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ditengah</a:t>
            </a:r>
            <a:r>
              <a:rPr lang="en-US" dirty="0"/>
              <a:t>, </a:t>
            </a:r>
            <a:r>
              <a:rPr lang="en-US" dirty="0" err="1"/>
              <a:t>diwakili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1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posisi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berada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posisi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3/5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posisi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dibawah</a:t>
            </a:r>
            <a:r>
              <a:rPr lang="en-US" dirty="0"/>
              <a:t> , </a:t>
            </a:r>
            <a:r>
              <a:rPr lang="en-US" dirty="0" err="1"/>
              <a:t>diwakili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2</a:t>
            </a:r>
          </a:p>
        </p:txBody>
      </p:sp>
      <p:pic>
        <p:nvPicPr>
          <p:cNvPr id="42" name="Content Placeholder 3">
            <a:extLst>
              <a:ext uri="{FF2B5EF4-FFF2-40B4-BE49-F238E27FC236}">
                <a16:creationId xmlns:a16="http://schemas.microsoft.com/office/drawing/2014/main" id="{2D7F6DDA-4286-493B-BC69-47CC5E712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9296" y="1461338"/>
            <a:ext cx="1699962" cy="1496357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981CA868-BD2D-426E-BDEE-E0A6AF051A42}"/>
              </a:ext>
            </a:extLst>
          </p:cNvPr>
          <p:cNvSpPr/>
          <p:nvPr/>
        </p:nvSpPr>
        <p:spPr>
          <a:xfrm>
            <a:off x="2709571" y="1553185"/>
            <a:ext cx="1739315" cy="12537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368C0FC-1C2E-4678-AC6D-D6D7620F7743}"/>
              </a:ext>
            </a:extLst>
          </p:cNvPr>
          <p:cNvCxnSpPr/>
          <p:nvPr/>
        </p:nvCxnSpPr>
        <p:spPr>
          <a:xfrm flipV="1">
            <a:off x="2727985" y="1824081"/>
            <a:ext cx="1720901" cy="12997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D59662D-A097-4C9B-9A10-1A8971B475F0}"/>
              </a:ext>
            </a:extLst>
          </p:cNvPr>
          <p:cNvCxnSpPr/>
          <p:nvPr/>
        </p:nvCxnSpPr>
        <p:spPr>
          <a:xfrm flipV="1">
            <a:off x="2727985" y="2040095"/>
            <a:ext cx="1720901" cy="12997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03DBBCF-6EBE-421E-A8D3-25E6B5788E50}"/>
              </a:ext>
            </a:extLst>
          </p:cNvPr>
          <p:cNvCxnSpPr/>
          <p:nvPr/>
        </p:nvCxnSpPr>
        <p:spPr>
          <a:xfrm flipV="1">
            <a:off x="2699792" y="2310862"/>
            <a:ext cx="1720901" cy="12997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51E225B-C3E6-452B-9101-FCE6EED20FF0}"/>
              </a:ext>
            </a:extLst>
          </p:cNvPr>
          <p:cNvCxnSpPr/>
          <p:nvPr/>
        </p:nvCxnSpPr>
        <p:spPr>
          <a:xfrm flipV="1">
            <a:off x="2702854" y="2558753"/>
            <a:ext cx="1720901" cy="12997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A4B91106-F387-410E-B6BA-0431CA65AD0C}"/>
              </a:ext>
            </a:extLst>
          </p:cNvPr>
          <p:cNvSpPr txBox="1"/>
          <p:nvPr/>
        </p:nvSpPr>
        <p:spPr>
          <a:xfrm>
            <a:off x="2411760" y="1472713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9EFA3B9-3F2F-4E79-B899-2C50FE3C98E8}"/>
              </a:ext>
            </a:extLst>
          </p:cNvPr>
          <p:cNvSpPr txBox="1"/>
          <p:nvPr/>
        </p:nvSpPr>
        <p:spPr>
          <a:xfrm>
            <a:off x="2411760" y="1703914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ADF88F1-13F5-495A-BF11-C7CE105837A7}"/>
              </a:ext>
            </a:extLst>
          </p:cNvPr>
          <p:cNvSpPr txBox="1"/>
          <p:nvPr/>
        </p:nvSpPr>
        <p:spPr>
          <a:xfrm>
            <a:off x="2411760" y="1944988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1D9753A-4A83-44E7-9DD2-9795B9CC7C93}"/>
              </a:ext>
            </a:extLst>
          </p:cNvPr>
          <p:cNvSpPr txBox="1"/>
          <p:nvPr/>
        </p:nvSpPr>
        <p:spPr>
          <a:xfrm>
            <a:off x="2411760" y="2134683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27A85C3-46C1-44B9-9830-C2BE96F67E0A}"/>
              </a:ext>
            </a:extLst>
          </p:cNvPr>
          <p:cNvSpPr txBox="1"/>
          <p:nvPr/>
        </p:nvSpPr>
        <p:spPr>
          <a:xfrm>
            <a:off x="2411760" y="2394392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EB888D1-CF39-4481-8EF0-29B3CCA98F47}"/>
              </a:ext>
            </a:extLst>
          </p:cNvPr>
          <p:cNvSpPr txBox="1"/>
          <p:nvPr/>
        </p:nvSpPr>
        <p:spPr>
          <a:xfrm>
            <a:off x="2411760" y="2566202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AE99C2C-A3D1-496D-8B89-55BCBA2C9A53}"/>
              </a:ext>
            </a:extLst>
          </p:cNvPr>
          <p:cNvSpPr/>
          <p:nvPr/>
        </p:nvSpPr>
        <p:spPr>
          <a:xfrm>
            <a:off x="3518657" y="1599926"/>
            <a:ext cx="117239" cy="10183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81F990E9-8CFE-4F6E-9757-5A4BCCDD8E82}"/>
              </a:ext>
            </a:extLst>
          </p:cNvPr>
          <p:cNvSpPr/>
          <p:nvPr/>
        </p:nvSpPr>
        <p:spPr>
          <a:xfrm>
            <a:off x="3518657" y="2127435"/>
            <a:ext cx="117239" cy="10183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ACCE7EE3-1DD8-4C35-84DF-EEFE31D95934}"/>
              </a:ext>
            </a:extLst>
          </p:cNvPr>
          <p:cNvSpPr/>
          <p:nvPr/>
        </p:nvSpPr>
        <p:spPr>
          <a:xfrm>
            <a:off x="3518657" y="2643758"/>
            <a:ext cx="117239" cy="10183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2D89C94-A3C4-46AE-B841-55B42AA0ED8B}"/>
              </a:ext>
            </a:extLst>
          </p:cNvPr>
          <p:cNvSpPr txBox="1"/>
          <p:nvPr/>
        </p:nvSpPr>
        <p:spPr>
          <a:xfrm>
            <a:off x="6754050" y="2223009"/>
            <a:ext cx="1202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Tinggi </a:t>
            </a:r>
            <a:r>
              <a:rPr lang="en-US" sz="1400" b="1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Huruf</a:t>
            </a:r>
            <a:endParaRPr lang="en-US" sz="1400" b="1" dirty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DC3D94A3-DEFD-4217-B3EB-9F32B8FFF50C}"/>
              </a:ext>
            </a:extLst>
          </p:cNvPr>
          <p:cNvSpPr/>
          <p:nvPr/>
        </p:nvSpPr>
        <p:spPr>
          <a:xfrm>
            <a:off x="7656440" y="1558014"/>
            <a:ext cx="198653" cy="162732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1830CBE-3BAD-468C-8B4D-5036FE66DD1B}"/>
              </a:ext>
            </a:extLst>
          </p:cNvPr>
          <p:cNvCxnSpPr/>
          <p:nvPr/>
        </p:nvCxnSpPr>
        <p:spPr>
          <a:xfrm>
            <a:off x="6224797" y="1639381"/>
            <a:ext cx="1305101" cy="0"/>
          </a:xfrm>
          <a:prstGeom prst="straightConnector1">
            <a:avLst/>
          </a:prstGeom>
          <a:ln w="38100"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16379B8F-46FC-4BFC-9993-7FF0F1052CB2}"/>
              </a:ext>
            </a:extLst>
          </p:cNvPr>
          <p:cNvSpPr txBox="1"/>
          <p:nvPr/>
        </p:nvSpPr>
        <p:spPr>
          <a:xfrm>
            <a:off x="7875598" y="1537673"/>
            <a:ext cx="5597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Titik</a:t>
            </a:r>
            <a:endParaRPr lang="en-US" sz="1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BBDFDDD-7FA7-46C7-B0FE-56C7180A1668}"/>
              </a:ext>
            </a:extLst>
          </p:cNvPr>
          <p:cNvCxnSpPr/>
          <p:nvPr/>
        </p:nvCxnSpPr>
        <p:spPr>
          <a:xfrm>
            <a:off x="6748769" y="1540927"/>
            <a:ext cx="0" cy="116479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ight Brace 61">
            <a:extLst>
              <a:ext uri="{FF2B5EF4-FFF2-40B4-BE49-F238E27FC236}">
                <a16:creationId xmlns:a16="http://schemas.microsoft.com/office/drawing/2014/main" id="{78801CCD-D48C-46C0-96DE-B6A178FC65E1}"/>
              </a:ext>
            </a:extLst>
          </p:cNvPr>
          <p:cNvSpPr/>
          <p:nvPr/>
        </p:nvSpPr>
        <p:spPr>
          <a:xfrm>
            <a:off x="4491688" y="1579179"/>
            <a:ext cx="122853" cy="367531"/>
          </a:xfrm>
          <a:prstGeom prst="rightBrac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7975992-F812-44CB-B2AB-8E5428132F3A}"/>
              </a:ext>
            </a:extLst>
          </p:cNvPr>
          <p:cNvSpPr txBox="1"/>
          <p:nvPr/>
        </p:nvSpPr>
        <p:spPr>
          <a:xfrm>
            <a:off x="4632955" y="1697214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2/5</a:t>
            </a:r>
          </a:p>
        </p:txBody>
      </p:sp>
      <p:sp>
        <p:nvSpPr>
          <p:cNvPr id="64" name="Right Brace 63">
            <a:extLst>
              <a:ext uri="{FF2B5EF4-FFF2-40B4-BE49-F238E27FC236}">
                <a16:creationId xmlns:a16="http://schemas.microsoft.com/office/drawing/2014/main" id="{7EA5D0E7-9CF1-464A-8D43-523BBD89DCA0}"/>
              </a:ext>
            </a:extLst>
          </p:cNvPr>
          <p:cNvSpPr/>
          <p:nvPr/>
        </p:nvSpPr>
        <p:spPr>
          <a:xfrm>
            <a:off x="4952739" y="1626601"/>
            <a:ext cx="140030" cy="605032"/>
          </a:xfrm>
          <a:prstGeom prst="rightBrace">
            <a:avLst>
              <a:gd name="adj1" fmla="val 0"/>
              <a:gd name="adj2" fmla="val 50000"/>
            </a:avLst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22E345C-E24F-4E07-8228-AEB1BBB97062}"/>
              </a:ext>
            </a:extLst>
          </p:cNvPr>
          <p:cNvSpPr txBox="1"/>
          <p:nvPr/>
        </p:nvSpPr>
        <p:spPr>
          <a:xfrm>
            <a:off x="5036546" y="1987395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3/5</a:t>
            </a:r>
          </a:p>
        </p:txBody>
      </p:sp>
    </p:spTree>
    <p:extLst>
      <p:ext uri="{BB962C8B-B14F-4D97-AF65-F5344CB8AC3E}">
        <p14:creationId xmlns:p14="http://schemas.microsoft.com/office/powerpoint/2010/main" val="2305081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5DBD9-4A17-48A7-AE75-6A7BD30BC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Ekstraksi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392F6-D7EF-46A9-B54B-106607B61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Huruf</a:t>
            </a:r>
            <a:r>
              <a:rPr lang="en-US" dirty="0"/>
              <a:t> Nun </a:t>
            </a:r>
            <a:r>
              <a:rPr lang="en-US" dirty="0" err="1"/>
              <a:t>Terisolasi</a:t>
            </a:r>
            <a:r>
              <a:rPr lang="en-US" dirty="0"/>
              <a:t>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D088C-9DAC-458D-9DA9-2739FAF50692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961256" y="1664245"/>
            <a:ext cx="8147248" cy="2995737"/>
          </a:xfrm>
        </p:spPr>
        <p:txBody>
          <a:bodyPr/>
          <a:lstStyle/>
          <a:p>
            <a:r>
              <a:rPr lang="en-US" sz="1300" dirty="0"/>
              <a:t>"name" : "timesnewroman_nun_terpisah_steintiford.png",</a:t>
            </a:r>
          </a:p>
          <a:p>
            <a:r>
              <a:rPr lang="en-US" sz="1300" dirty="0"/>
              <a:t>    "chains" : [ {</a:t>
            </a:r>
          </a:p>
          <a:p>
            <a:r>
              <a:rPr lang="en-US" sz="1300" dirty="0"/>
              <a:t>      "chain" : "60",</a:t>
            </a:r>
          </a:p>
          <a:p>
            <a:pPr marL="457200" lvl="1" indent="0">
              <a:buNone/>
            </a:pPr>
            <a:r>
              <a:rPr lang="en-US" sz="1300" dirty="0"/>
              <a:t>	}, {</a:t>
            </a:r>
          </a:p>
          <a:p>
            <a:r>
              <a:rPr lang="en-US" sz="1300" dirty="0"/>
              <a:t>      "chain" : "666666566666666666667677777888788888888888881111121223222222322323220",</a:t>
            </a:r>
          </a:p>
          <a:p>
            <a:pPr marL="457200" lvl="1" indent="0">
              <a:buNone/>
            </a:pPr>
            <a:r>
              <a:rPr lang="en-US" sz="1300" dirty="0"/>
              <a:t>	} ],</a:t>
            </a:r>
          </a:p>
          <a:p>
            <a:r>
              <a:rPr lang="en-US" sz="1300" dirty="0"/>
              <a:t>    "</a:t>
            </a:r>
            <a:r>
              <a:rPr lang="en-US" sz="1300" dirty="0" err="1"/>
              <a:t>bodyChain</a:t>
            </a:r>
            <a:r>
              <a:rPr lang="en-US" sz="1300" dirty="0"/>
              <a:t>" : "666666566666666666667677777888788888888888881111121223222222322323220",</a:t>
            </a:r>
          </a:p>
          <a:p>
            <a:r>
              <a:rPr lang="en-US" sz="1300" dirty="0"/>
              <a:t>    "</a:t>
            </a:r>
            <a:r>
              <a:rPr lang="en-US" sz="1300" dirty="0" err="1"/>
              <a:t>normalizedBodyChain</a:t>
            </a:r>
            <a:r>
              <a:rPr lang="en-US" sz="1300" dirty="0"/>
              <a:t>" : [ 6, 6, 6, 7, 8, 8, 8, 1, 2, 2 ],</a:t>
            </a:r>
          </a:p>
          <a:p>
            <a:r>
              <a:rPr lang="en-US" sz="1300" dirty="0"/>
              <a:t>    "</a:t>
            </a:r>
            <a:r>
              <a:rPr lang="en-US" sz="1300" dirty="0" err="1"/>
              <a:t>dotPos</a:t>
            </a:r>
            <a:r>
              <a:rPr lang="en-US" sz="1300" dirty="0"/>
              <a:t>" : 0,</a:t>
            </a:r>
          </a:p>
          <a:p>
            <a:r>
              <a:rPr lang="en-US" sz="1300" dirty="0"/>
              <a:t>    "</a:t>
            </a:r>
            <a:r>
              <a:rPr lang="en-US" sz="1300" dirty="0" err="1"/>
              <a:t>dotCount</a:t>
            </a:r>
            <a:r>
              <a:rPr lang="en-US" sz="1300" dirty="0"/>
              <a:t>" : 1,</a:t>
            </a:r>
          </a:p>
          <a:p>
            <a:r>
              <a:rPr lang="en-US" sz="1300" dirty="0"/>
              <a:t>    "label" : "nun",</a:t>
            </a:r>
          </a:p>
          <a:p>
            <a:r>
              <a:rPr lang="en-US" sz="1300" dirty="0"/>
              <a:t>    "</a:t>
            </a:r>
            <a:r>
              <a:rPr lang="en-US" sz="1300" dirty="0" err="1"/>
              <a:t>labelId</a:t>
            </a:r>
            <a:r>
              <a:rPr lang="en-US" sz="1300" dirty="0"/>
              <a:t>" : 17</a:t>
            </a:r>
          </a:p>
          <a:p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21908835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5DBD9-4A17-48A7-AE75-6A7BD30BC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Klasifikasi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392F6-D7EF-46A9-B54B-106607B61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err="1"/>
              <a:t>Latih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Data </a:t>
            </a:r>
            <a:r>
              <a:rPr lang="en-US" dirty="0" err="1"/>
              <a:t>Uji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D088C-9DAC-458D-9DA9-2739FAF50692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835696" y="1664245"/>
            <a:ext cx="7272808" cy="2995737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Data </a:t>
            </a:r>
            <a:r>
              <a:rPr lang="en-US" dirty="0" err="1"/>
              <a:t>latih</a:t>
            </a:r>
            <a:r>
              <a:rPr lang="en-US" dirty="0"/>
              <a:t>: 3 font </a:t>
            </a:r>
            <a:r>
              <a:rPr lang="en-US" dirty="0" err="1"/>
              <a:t>huruf</a:t>
            </a:r>
            <a:r>
              <a:rPr lang="en-US" dirty="0"/>
              <a:t> Arab </a:t>
            </a:r>
            <a:r>
              <a:rPr lang="en-US" dirty="0" err="1"/>
              <a:t>masing-masing</a:t>
            </a:r>
            <a:r>
              <a:rPr lang="en-US" dirty="0"/>
              <a:t> font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31 </a:t>
            </a:r>
            <a:r>
              <a:rPr lang="en-US" dirty="0" err="1"/>
              <a:t>huruf</a:t>
            </a:r>
            <a:r>
              <a:rPr lang="en-US" dirty="0"/>
              <a:t> yang </a:t>
            </a:r>
            <a:r>
              <a:rPr lang="en-US" dirty="0" err="1"/>
              <a:t>memiliki</a:t>
            </a:r>
            <a:r>
              <a:rPr lang="en-US" dirty="0"/>
              <a:t> 2 </a:t>
            </a:r>
            <a:r>
              <a:rPr lang="en-US" dirty="0" err="1"/>
              <a:t>sampai</a:t>
            </a:r>
            <a:r>
              <a:rPr lang="en-US" dirty="0"/>
              <a:t> 4 </a:t>
            </a:r>
            <a:r>
              <a:rPr lang="en-US" dirty="0" err="1"/>
              <a:t>bentuk</a:t>
            </a:r>
            <a:r>
              <a:rPr lang="en-US" dirty="0"/>
              <a:t> (</a:t>
            </a:r>
            <a:r>
              <a:rPr lang="en-US" dirty="0" err="1"/>
              <a:t>terisolasi</a:t>
            </a:r>
            <a:r>
              <a:rPr lang="en-US" dirty="0"/>
              <a:t>, </a:t>
            </a:r>
            <a:r>
              <a:rPr lang="en-US" dirty="0" err="1"/>
              <a:t>diawal</a:t>
            </a:r>
            <a:r>
              <a:rPr lang="en-US" dirty="0"/>
              <a:t>, </a:t>
            </a:r>
            <a:r>
              <a:rPr lang="en-US" dirty="0" err="1"/>
              <a:t>ditengah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diakhir</a:t>
            </a:r>
            <a:r>
              <a:rPr lang="en-US" dirty="0"/>
              <a:t>). </a:t>
            </a:r>
          </a:p>
          <a:p>
            <a:pPr>
              <a:tabLst>
                <a:tab pos="347663" algn="l"/>
              </a:tabLst>
            </a:pPr>
            <a:r>
              <a:rPr lang="en-US" dirty="0"/>
              <a:t>	Font data </a:t>
            </a:r>
            <a:r>
              <a:rPr lang="en-US" dirty="0" err="1"/>
              <a:t>latih</a:t>
            </a:r>
            <a:r>
              <a:rPr lang="en-US" dirty="0"/>
              <a:t>:</a:t>
            </a:r>
          </a:p>
          <a:p>
            <a:pPr marL="695325" indent="-342900">
              <a:buFont typeface="+mj-lt"/>
              <a:buAutoNum type="alphaLcParenR"/>
              <a:tabLst>
                <a:tab pos="622300" algn="l"/>
              </a:tabLst>
            </a:pPr>
            <a:r>
              <a:rPr lang="en-US" dirty="0"/>
              <a:t>Arial Unicode </a:t>
            </a:r>
            <a:r>
              <a:rPr lang="en-US" dirty="0" err="1"/>
              <a:t>Ms</a:t>
            </a:r>
            <a:endParaRPr lang="en-US" dirty="0"/>
          </a:p>
          <a:p>
            <a:pPr marL="695325" indent="-342900">
              <a:buFont typeface="+mj-lt"/>
              <a:buAutoNum type="alphaLcParenR"/>
              <a:tabLst>
                <a:tab pos="622300" algn="l"/>
              </a:tabLst>
            </a:pPr>
            <a:r>
              <a:rPr lang="en-US" dirty="0"/>
              <a:t>Tahoma</a:t>
            </a:r>
          </a:p>
          <a:p>
            <a:pPr marL="695325" indent="-342900">
              <a:buFont typeface="+mj-lt"/>
              <a:buAutoNum type="alphaLcParenR"/>
              <a:tabLst>
                <a:tab pos="622300" algn="l"/>
              </a:tabLst>
            </a:pPr>
            <a:r>
              <a:rPr lang="en-US" dirty="0"/>
              <a:t>Times New Roman	 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 startAt="2"/>
            </a:pPr>
            <a:r>
              <a:rPr lang="en-US" dirty="0"/>
              <a:t>Data </a:t>
            </a:r>
            <a:r>
              <a:rPr lang="en-US" dirty="0" err="1"/>
              <a:t>uji</a:t>
            </a:r>
            <a:r>
              <a:rPr lang="en-US" dirty="0"/>
              <a:t>: </a:t>
            </a:r>
            <a:r>
              <a:rPr lang="en-US" dirty="0" err="1"/>
              <a:t>Terbagi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:</a:t>
            </a:r>
          </a:p>
          <a:p>
            <a:pPr marL="576263" indent="-231775">
              <a:buFont typeface="+mj-lt"/>
              <a:buAutoNum type="alphaLcParenR"/>
            </a:pPr>
            <a:r>
              <a:rPr lang="en-US" dirty="0"/>
              <a:t>Data </a:t>
            </a:r>
            <a:r>
              <a:rPr lang="en-US" dirty="0" err="1"/>
              <a:t>uji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</a:t>
            </a:r>
            <a:r>
              <a:rPr lang="en-US" dirty="0" err="1"/>
              <a:t>terisolasi</a:t>
            </a:r>
            <a:r>
              <a:rPr lang="en-US" dirty="0"/>
              <a:t> yang </a:t>
            </a:r>
            <a:r>
              <a:rPr lang="en-US" dirty="0" err="1"/>
              <a:t>berjumlah</a:t>
            </a:r>
            <a:r>
              <a:rPr lang="en-US" dirty="0"/>
              <a:t> 31 </a:t>
            </a:r>
            <a:r>
              <a:rPr lang="en-US" dirty="0" err="1"/>
              <a:t>huruf</a:t>
            </a:r>
            <a:r>
              <a:rPr lang="en-US" dirty="0"/>
              <a:t> 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masing-masing</a:t>
            </a:r>
            <a:r>
              <a:rPr lang="en-US" dirty="0"/>
              <a:t> font </a:t>
            </a:r>
          </a:p>
          <a:p>
            <a:pPr marL="576263" indent="-231775">
              <a:buFont typeface="+mj-lt"/>
              <a:buAutoNum type="alphaLcParenR"/>
            </a:pPr>
            <a:r>
              <a:rPr lang="en-US" dirty="0"/>
              <a:t>Data </a:t>
            </a:r>
            <a:r>
              <a:rPr lang="en-US" dirty="0" err="1"/>
              <a:t>uji</a:t>
            </a:r>
            <a:r>
              <a:rPr lang="en-US" dirty="0"/>
              <a:t> </a:t>
            </a:r>
            <a:r>
              <a:rPr lang="en-US" dirty="0" err="1"/>
              <a:t>kalimat</a:t>
            </a:r>
            <a:r>
              <a:rPr lang="en-US" dirty="0"/>
              <a:t> yang </a:t>
            </a:r>
            <a:r>
              <a:rPr lang="en-US" dirty="0" err="1"/>
              <a:t>berjumlah</a:t>
            </a:r>
            <a:r>
              <a:rPr lang="en-US" dirty="0"/>
              <a:t> 10 </a:t>
            </a:r>
            <a:r>
              <a:rPr lang="en-US" dirty="0" err="1"/>
              <a:t>kalimat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masing-masing</a:t>
            </a:r>
            <a:r>
              <a:rPr lang="en-US" dirty="0"/>
              <a:t> font</a:t>
            </a:r>
          </a:p>
        </p:txBody>
      </p:sp>
    </p:spTree>
    <p:extLst>
      <p:ext uri="{BB962C8B-B14F-4D97-AF65-F5344CB8AC3E}">
        <p14:creationId xmlns:p14="http://schemas.microsoft.com/office/powerpoint/2010/main" val="11517496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63535-B512-4C89-ACF0-A879714D5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Klasifikasi</a:t>
            </a:r>
            <a:r>
              <a:rPr lang="en-US" dirty="0"/>
              <a:t> Neural Network</a:t>
            </a:r>
          </a:p>
        </p:txBody>
      </p:sp>
      <p:pic>
        <p:nvPicPr>
          <p:cNvPr id="5" name="Content Placeholder 6">
            <a:extLst>
              <a:ext uri="{FF2B5EF4-FFF2-40B4-BE49-F238E27FC236}">
                <a16:creationId xmlns:a16="http://schemas.microsoft.com/office/drawing/2014/main" id="{75BAF09D-02D9-459B-BFE7-865FC50B3926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951590"/>
            <a:ext cx="7391922" cy="4155927"/>
          </a:xfrm>
        </p:spPr>
      </p:pic>
    </p:spTree>
    <p:extLst>
      <p:ext uri="{BB962C8B-B14F-4D97-AF65-F5344CB8AC3E}">
        <p14:creationId xmlns:p14="http://schemas.microsoft.com/office/powerpoint/2010/main" val="4741780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3AB63-3445-4E5E-9729-6A6BA86A7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Klasifikasi</a:t>
            </a:r>
            <a:r>
              <a:rPr lang="en-US" dirty="0"/>
              <a:t> 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8D233-4124-4CB6-AB64-DC6E49236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Implementasi</a:t>
            </a:r>
            <a:r>
              <a:rPr lang="en-US" dirty="0"/>
              <a:t>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655C87-4365-4272-AE82-F2B62F45B5F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 err="1"/>
              <a:t>Metode</a:t>
            </a:r>
            <a:r>
              <a:rPr lang="en-US" dirty="0"/>
              <a:t> learning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Backpropagation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Aktivasi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Hidden Layer </a:t>
            </a:r>
            <a:r>
              <a:rPr lang="en-US" dirty="0" err="1"/>
              <a:t>adalah</a:t>
            </a:r>
            <a:r>
              <a:rPr lang="en-US" dirty="0"/>
              <a:t> Sigmoid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Aktivasi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Outpur</a:t>
            </a:r>
            <a:r>
              <a:rPr lang="en-US" dirty="0"/>
              <a:t> </a:t>
            </a:r>
            <a:r>
              <a:rPr lang="en-US" dirty="0" err="1"/>
              <a:t>Kayer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Softmax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Iterasi</a:t>
            </a:r>
            <a:r>
              <a:rPr lang="en-US" dirty="0"/>
              <a:t> (epoch)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10.000 </a:t>
            </a:r>
            <a:r>
              <a:rPr lang="en-US" dirty="0" err="1"/>
              <a:t>iterasi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3717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B8767-4407-4F7B-BD23-F1F4C5D08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Klasifikasi</a:t>
            </a:r>
            <a:r>
              <a:rPr lang="en-US" dirty="0"/>
              <a:t> 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6F58D-257D-472A-B56D-B97B8A474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Neural Network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A15A63-46C0-444A-AAA6-D783E50170E8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331640" y="1664245"/>
            <a:ext cx="7571184" cy="299573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800" dirty="0"/>
              <a:t>Input di Neural Network </a:t>
            </a:r>
            <a:r>
              <a:rPr lang="en-US" sz="1800" dirty="0" err="1"/>
              <a:t>harus</a:t>
            </a:r>
            <a:r>
              <a:rPr lang="en-US" sz="1800" dirty="0"/>
              <a:t> </a:t>
            </a:r>
            <a:r>
              <a:rPr lang="en-US" sz="1800" dirty="0" err="1"/>
              <a:t>bernilai</a:t>
            </a:r>
            <a:r>
              <a:rPr lang="en-US" sz="1800" dirty="0"/>
              <a:t> -1 </a:t>
            </a:r>
            <a:r>
              <a:rPr lang="en-US" sz="1800" dirty="0" err="1"/>
              <a:t>sampai</a:t>
            </a:r>
            <a:r>
              <a:rPr lang="en-US" sz="1800" dirty="0"/>
              <a:t> 1, agar </a:t>
            </a:r>
            <a:r>
              <a:rPr lang="en-US" sz="1800" dirty="0" err="1"/>
              <a:t>nilai</a:t>
            </a:r>
            <a:r>
              <a:rPr lang="en-US" sz="1800" dirty="0"/>
              <a:t> mean 0</a:t>
            </a:r>
            <a:endParaRPr lang="en-US" sz="1200" dirty="0"/>
          </a:p>
          <a:p>
            <a:endParaRPr lang="en-US" dirty="0"/>
          </a:p>
        </p:txBody>
      </p:sp>
      <p:pic>
        <p:nvPicPr>
          <p:cNvPr id="13" name="Content Placeholder 4">
            <a:extLst>
              <a:ext uri="{FF2B5EF4-FFF2-40B4-BE49-F238E27FC236}">
                <a16:creationId xmlns:a16="http://schemas.microsoft.com/office/drawing/2014/main" id="{DCF2D10D-1748-431B-8C54-3E406AB4C0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48" y="2621532"/>
            <a:ext cx="7408555" cy="2331734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0F394BF-03DB-4214-8978-3111D6460D37}"/>
              </a:ext>
            </a:extLst>
          </p:cNvPr>
          <p:cNvCxnSpPr>
            <a:cxnSpLocks/>
          </p:cNvCxnSpPr>
          <p:nvPr/>
        </p:nvCxnSpPr>
        <p:spPr>
          <a:xfrm>
            <a:off x="5805444" y="2823215"/>
            <a:ext cx="178262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2BAA9CC-FE2A-42B6-84B2-8FDA79E66F42}"/>
              </a:ext>
            </a:extLst>
          </p:cNvPr>
          <p:cNvSpPr txBox="1"/>
          <p:nvPr/>
        </p:nvSpPr>
        <p:spPr>
          <a:xfrm>
            <a:off x="7628816" y="2621532"/>
            <a:ext cx="1159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Jumlah</a:t>
            </a:r>
            <a:r>
              <a:rPr lang="en-US" sz="1600" dirty="0"/>
              <a:t> </a:t>
            </a:r>
            <a:r>
              <a:rPr lang="en-US" sz="1600" dirty="0" err="1"/>
              <a:t>Titik</a:t>
            </a:r>
            <a:endParaRPr lang="en-US" sz="16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EC00DCB-BD10-423C-A1CC-3E813F73E025}"/>
              </a:ext>
            </a:extLst>
          </p:cNvPr>
          <p:cNvCxnSpPr>
            <a:cxnSpLocks/>
          </p:cNvCxnSpPr>
          <p:nvPr/>
        </p:nvCxnSpPr>
        <p:spPr>
          <a:xfrm>
            <a:off x="5625335" y="3072596"/>
            <a:ext cx="1962731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30223B0-227C-4AF1-9A54-53CE86178CCA}"/>
              </a:ext>
            </a:extLst>
          </p:cNvPr>
          <p:cNvSpPr txBox="1"/>
          <p:nvPr/>
        </p:nvSpPr>
        <p:spPr>
          <a:xfrm>
            <a:off x="7649708" y="2903319"/>
            <a:ext cx="1034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Posisi</a:t>
            </a:r>
            <a:r>
              <a:rPr lang="en-US" sz="1600" dirty="0"/>
              <a:t> </a:t>
            </a:r>
            <a:r>
              <a:rPr lang="en-US" sz="1600" dirty="0" err="1"/>
              <a:t>Titik</a:t>
            </a:r>
            <a:endParaRPr lang="en-US" sz="1600" dirty="0"/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ADC383F0-C6C8-4B3B-AD1B-35BE50300AAE}"/>
              </a:ext>
            </a:extLst>
          </p:cNvPr>
          <p:cNvSpPr/>
          <p:nvPr/>
        </p:nvSpPr>
        <p:spPr>
          <a:xfrm>
            <a:off x="7380313" y="3314592"/>
            <a:ext cx="397076" cy="1561414"/>
          </a:xfrm>
          <a:prstGeom prst="righ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B528D6-F0D5-4E02-AD05-486C0032D1B7}"/>
              </a:ext>
            </a:extLst>
          </p:cNvPr>
          <p:cNvSpPr txBox="1"/>
          <p:nvPr/>
        </p:nvSpPr>
        <p:spPr>
          <a:xfrm>
            <a:off x="7911060" y="3787175"/>
            <a:ext cx="11254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Normalized</a:t>
            </a:r>
          </a:p>
          <a:p>
            <a:r>
              <a:rPr lang="en-US" sz="1600" dirty="0" err="1"/>
              <a:t>Chaincode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335210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043A6-A4F8-48F6-A30B-EFBBCE9C4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Klasifikasi</a:t>
            </a:r>
            <a:r>
              <a:rPr lang="en-US" dirty="0"/>
              <a:t> 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0EAAE-B00D-4172-B99B-A2E824914D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1640" y="987574"/>
            <a:ext cx="7560840" cy="460648"/>
          </a:xfrm>
        </p:spPr>
        <p:txBody>
          <a:bodyPr/>
          <a:lstStyle/>
          <a:p>
            <a:r>
              <a:rPr lang="en-US" sz="1800" dirty="0" err="1"/>
              <a:t>Hasil</a:t>
            </a:r>
            <a:r>
              <a:rPr lang="en-US" sz="1800" dirty="0"/>
              <a:t> </a:t>
            </a:r>
            <a:r>
              <a:rPr lang="en-US" sz="1800" dirty="0" err="1"/>
              <a:t>Pengenalan</a:t>
            </a:r>
            <a:r>
              <a:rPr lang="en-US" sz="1800" dirty="0"/>
              <a:t> </a:t>
            </a:r>
            <a:r>
              <a:rPr lang="en-US" sz="1800" dirty="0" err="1"/>
              <a:t>Huruf</a:t>
            </a:r>
            <a:r>
              <a:rPr lang="en-US" sz="1800" dirty="0"/>
              <a:t> Arab </a:t>
            </a:r>
            <a:r>
              <a:rPr lang="en-US" sz="1800" dirty="0" err="1"/>
              <a:t>Terisolasi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Font Arial, </a:t>
            </a:r>
            <a:r>
              <a:rPr lang="en-US" sz="1800" dirty="0" err="1"/>
              <a:t>Akurasi</a:t>
            </a:r>
            <a:r>
              <a:rPr lang="en-US" sz="1800" dirty="0"/>
              <a:t> 100%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41D3DAB-5659-49FE-A1A1-E62D7622AAAC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2060" y="1729364"/>
            <a:ext cx="3140502" cy="3247870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4645780-0C77-43AE-849F-2FBC17EB07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707654"/>
            <a:ext cx="2808312" cy="3269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711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0AACAB9-0AE9-46E8-A9A0-52E6A76B0F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635646"/>
            <a:ext cx="3528392" cy="2646295"/>
          </a:xfrm>
        </p:spPr>
      </p:pic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4067944" y="1635647"/>
            <a:ext cx="4834880" cy="3168352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1800" dirty="0" err="1">
                <a:latin typeface="Arial" pitchFamily="34" charset="0"/>
                <a:cs typeface="Arial" pitchFamily="34" charset="0"/>
              </a:rPr>
              <a:t>Huruf</a:t>
            </a:r>
            <a:r>
              <a:rPr lang="en-US" altLang="ko-KR" sz="1800" dirty="0">
                <a:latin typeface="Arial" pitchFamily="34" charset="0"/>
                <a:cs typeface="Arial" pitchFamily="34" charset="0"/>
              </a:rPr>
              <a:t> Arab </a:t>
            </a:r>
            <a:r>
              <a:rPr lang="en-US" altLang="ko-KR" sz="1800" dirty="0" err="1">
                <a:latin typeface="Arial" pitchFamily="34" charset="0"/>
                <a:cs typeface="Arial" pitchFamily="34" charset="0"/>
              </a:rPr>
              <a:t>digunakan</a:t>
            </a:r>
            <a:r>
              <a:rPr lang="en-US" altLang="ko-KR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800" dirty="0" err="1">
                <a:latin typeface="Arial" pitchFamily="34" charset="0"/>
                <a:cs typeface="Arial" pitchFamily="34" charset="0"/>
              </a:rPr>
              <a:t>lebih</a:t>
            </a:r>
            <a:r>
              <a:rPr lang="en-US" altLang="ko-KR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800" dirty="0" err="1">
                <a:latin typeface="Arial" pitchFamily="34" charset="0"/>
                <a:cs typeface="Arial" pitchFamily="34" charset="0"/>
              </a:rPr>
              <a:t>dari</a:t>
            </a:r>
            <a:r>
              <a:rPr lang="en-US" altLang="ko-KR" sz="1800" dirty="0">
                <a:latin typeface="Arial" pitchFamily="34" charset="0"/>
                <a:cs typeface="Arial" pitchFamily="34" charset="0"/>
              </a:rPr>
              <a:t> 1 </a:t>
            </a:r>
            <a:r>
              <a:rPr lang="en-US" altLang="ko-KR" sz="1800" dirty="0" err="1">
                <a:latin typeface="Arial" pitchFamily="34" charset="0"/>
                <a:cs typeface="Arial" pitchFamily="34" charset="0"/>
              </a:rPr>
              <a:t>juta</a:t>
            </a:r>
            <a:r>
              <a:rPr lang="en-US" altLang="ko-KR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800" dirty="0" err="1">
                <a:latin typeface="Arial" pitchFamily="34" charset="0"/>
                <a:cs typeface="Arial" pitchFamily="34" charset="0"/>
              </a:rPr>
              <a:t>pengguna</a:t>
            </a:r>
            <a:r>
              <a:rPr lang="en-US" altLang="ko-KR" sz="1800" dirty="0">
                <a:latin typeface="Arial" pitchFamily="34" charset="0"/>
                <a:cs typeface="Arial" pitchFamily="34" charset="0"/>
              </a:rPr>
              <a:t> di dunia [1].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ko-KR" sz="1800" dirty="0">
              <a:latin typeface="Arial" pitchFamily="34" charset="0"/>
              <a:cs typeface="Arial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1800" dirty="0" err="1">
                <a:latin typeface="Arial" pitchFamily="34" charset="0"/>
                <a:cs typeface="Arial" pitchFamily="34" charset="0"/>
              </a:rPr>
              <a:t>Pelajar</a:t>
            </a:r>
            <a:r>
              <a:rPr lang="en-US" altLang="ko-KR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800" dirty="0" err="1">
                <a:latin typeface="Arial" pitchFamily="34" charset="0"/>
                <a:cs typeface="Arial" pitchFamily="34" charset="0"/>
              </a:rPr>
              <a:t>pemula</a:t>
            </a:r>
            <a:r>
              <a:rPr lang="en-US" altLang="ko-KR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800" dirty="0" err="1">
                <a:latin typeface="Arial" pitchFamily="34" charset="0"/>
                <a:cs typeface="Arial" pitchFamily="34" charset="0"/>
              </a:rPr>
              <a:t>akan</a:t>
            </a:r>
            <a:r>
              <a:rPr lang="en-US" altLang="ko-KR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800" dirty="0" err="1">
                <a:latin typeface="Arial" pitchFamily="34" charset="0"/>
                <a:cs typeface="Arial" pitchFamily="34" charset="0"/>
              </a:rPr>
              <a:t>mengalami</a:t>
            </a:r>
            <a:r>
              <a:rPr lang="en-US" altLang="ko-KR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800" dirty="0" err="1">
                <a:latin typeface="Arial" pitchFamily="34" charset="0"/>
                <a:cs typeface="Arial" pitchFamily="34" charset="0"/>
              </a:rPr>
              <a:t>kesulitan</a:t>
            </a:r>
            <a:r>
              <a:rPr lang="en-US" altLang="ko-KR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800" dirty="0" err="1">
                <a:latin typeface="Arial" pitchFamily="34" charset="0"/>
                <a:cs typeface="Arial" pitchFamily="34" charset="0"/>
              </a:rPr>
              <a:t>dala</a:t>
            </a:r>
            <a:r>
              <a:rPr lang="en-US" altLang="ko-KR" sz="1800" dirty="0" err="1"/>
              <a:t>m</a:t>
            </a:r>
            <a:r>
              <a:rPr lang="en-US" altLang="ko-KR" sz="1800" dirty="0"/>
              <a:t> </a:t>
            </a:r>
            <a:r>
              <a:rPr lang="en-US" altLang="ko-KR" sz="1800" dirty="0" err="1"/>
              <a:t>mengenali</a:t>
            </a:r>
            <a:r>
              <a:rPr lang="en-US" altLang="ko-KR" sz="1800" dirty="0"/>
              <a:t> </a:t>
            </a:r>
            <a:r>
              <a:rPr lang="en-US" altLang="ko-KR" sz="1800" dirty="0" err="1"/>
              <a:t>huruf</a:t>
            </a:r>
            <a:r>
              <a:rPr lang="en-US" altLang="ko-KR" sz="1800" dirty="0"/>
              <a:t> Arab.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ko-KR" sz="1800" dirty="0">
              <a:latin typeface="Arial" pitchFamily="34" charset="0"/>
              <a:cs typeface="Arial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1800" dirty="0" err="1">
                <a:latin typeface="Arial" pitchFamily="34" charset="0"/>
                <a:cs typeface="Arial" pitchFamily="34" charset="0"/>
              </a:rPr>
              <a:t>Sistem</a:t>
            </a:r>
            <a:r>
              <a:rPr lang="en-US" altLang="ko-KR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800" dirty="0" err="1">
                <a:latin typeface="Arial" pitchFamily="34" charset="0"/>
                <a:cs typeface="Arial" pitchFamily="34" charset="0"/>
              </a:rPr>
              <a:t>pengenalan</a:t>
            </a:r>
            <a:r>
              <a:rPr lang="en-US" altLang="ko-KR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800" dirty="0" err="1">
                <a:latin typeface="Arial" pitchFamily="34" charset="0"/>
                <a:cs typeface="Arial" pitchFamily="34" charset="0"/>
              </a:rPr>
              <a:t>huruf</a:t>
            </a:r>
            <a:r>
              <a:rPr lang="en-US" altLang="ko-KR" sz="1800" dirty="0">
                <a:latin typeface="Arial" pitchFamily="34" charset="0"/>
                <a:cs typeface="Arial" pitchFamily="34" charset="0"/>
              </a:rPr>
              <a:t> Arab </a:t>
            </a:r>
            <a:r>
              <a:rPr lang="en-US" altLang="ko-KR" sz="1800" dirty="0" err="1"/>
              <a:t>diharapkan</a:t>
            </a:r>
            <a:r>
              <a:rPr lang="en-US" altLang="ko-KR" sz="1800" dirty="0"/>
              <a:t> </a:t>
            </a:r>
            <a:r>
              <a:rPr lang="en-US" altLang="ko-KR" sz="1800" dirty="0" err="1"/>
              <a:t>dapat</a:t>
            </a:r>
            <a:r>
              <a:rPr lang="en-US" altLang="ko-KR" sz="1800" dirty="0"/>
              <a:t> </a:t>
            </a:r>
            <a:r>
              <a:rPr lang="en-US" altLang="ko-KR" sz="1800" dirty="0" err="1"/>
              <a:t>membantu</a:t>
            </a:r>
            <a:r>
              <a:rPr lang="en-US" altLang="ko-KR" sz="1800" dirty="0"/>
              <a:t> proses </a:t>
            </a:r>
            <a:r>
              <a:rPr lang="en-US" altLang="ko-KR" sz="1800" dirty="0" err="1"/>
              <a:t>pembelajaran</a:t>
            </a:r>
            <a:r>
              <a:rPr lang="en-US" altLang="ko-KR" sz="1800" dirty="0"/>
              <a:t> </a:t>
            </a:r>
            <a:r>
              <a:rPr lang="en-US" altLang="ko-KR" sz="1800" dirty="0" err="1"/>
              <a:t>huruf</a:t>
            </a:r>
            <a:r>
              <a:rPr lang="en-US" altLang="ko-KR" sz="1800" dirty="0"/>
              <a:t> Arab </a:t>
            </a:r>
            <a:r>
              <a:rPr lang="en-US" altLang="ko-KR" sz="1800" dirty="0" err="1"/>
              <a:t>baik</a:t>
            </a:r>
            <a:r>
              <a:rPr lang="en-US" altLang="ko-KR" sz="1800" dirty="0"/>
              <a:t> </a:t>
            </a:r>
            <a:r>
              <a:rPr lang="en-US" altLang="ko-KR" sz="1800" dirty="0" err="1"/>
              <a:t>dalam</a:t>
            </a:r>
            <a:r>
              <a:rPr lang="en-US" altLang="ko-KR" sz="1800" dirty="0"/>
              <a:t> </a:t>
            </a:r>
            <a:r>
              <a:rPr lang="en-US" altLang="ko-KR" sz="1800" dirty="0" err="1"/>
              <a:t>bentuk</a:t>
            </a:r>
            <a:r>
              <a:rPr lang="en-US" altLang="ko-KR" sz="1800" dirty="0"/>
              <a:t> </a:t>
            </a:r>
            <a:r>
              <a:rPr lang="en-US" altLang="ko-KR" sz="1800" dirty="0" err="1"/>
              <a:t>terisolasi</a:t>
            </a:r>
            <a:r>
              <a:rPr lang="en-US" altLang="ko-KR" sz="1800" dirty="0"/>
              <a:t> </a:t>
            </a:r>
            <a:r>
              <a:rPr lang="en-US" altLang="ko-KR" sz="1800" dirty="0" err="1"/>
              <a:t>maupun</a:t>
            </a:r>
            <a:r>
              <a:rPr lang="en-US" altLang="ko-KR" sz="1800" dirty="0"/>
              <a:t> yang </a:t>
            </a:r>
            <a:r>
              <a:rPr lang="en-US" altLang="ko-KR" sz="1800" dirty="0" err="1"/>
              <a:t>terdapat</a:t>
            </a:r>
            <a:r>
              <a:rPr lang="en-US" altLang="ko-KR" sz="1800" dirty="0"/>
              <a:t> </a:t>
            </a:r>
            <a:r>
              <a:rPr lang="en-US" altLang="ko-KR" sz="1800" dirty="0" err="1"/>
              <a:t>dalam</a:t>
            </a:r>
            <a:r>
              <a:rPr lang="en-US" altLang="ko-KR" sz="1800" dirty="0"/>
              <a:t> </a:t>
            </a:r>
            <a:r>
              <a:rPr lang="en-US" altLang="ko-KR" sz="1800" dirty="0" err="1"/>
              <a:t>kalimat</a:t>
            </a:r>
            <a:r>
              <a:rPr lang="en-US" altLang="ko-KR" sz="1800" dirty="0"/>
              <a:t>.</a:t>
            </a:r>
            <a:endParaRPr lang="ko-KR" altLang="en-US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Pendahuluan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AB900F-D94C-44FF-B716-CCC4AF667CAC}"/>
              </a:ext>
            </a:extLst>
          </p:cNvPr>
          <p:cNvSpPr txBox="1"/>
          <p:nvPr/>
        </p:nvSpPr>
        <p:spPr>
          <a:xfrm>
            <a:off x="1187624" y="4371950"/>
            <a:ext cx="1457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Belajar</a:t>
            </a:r>
            <a:r>
              <a:rPr lang="en-US" sz="1200" dirty="0"/>
              <a:t> </a:t>
            </a:r>
            <a:r>
              <a:rPr lang="en-US" sz="1200" dirty="0" err="1"/>
              <a:t>huruf</a:t>
            </a:r>
            <a:r>
              <a:rPr lang="en-US" sz="1200" dirty="0"/>
              <a:t> Arab</a:t>
            </a:r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54455-8CFF-41A3-A5ED-245F2DD1B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Klasifikasi</a:t>
            </a:r>
            <a:r>
              <a:rPr lang="en-US" dirty="0"/>
              <a:t> Neural Network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FA823D-A42D-4B9E-82D9-3B4C574687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044999"/>
            <a:ext cx="2890458" cy="4446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E72D473-F7E7-4A2D-B84D-F47A2D7C44F7}"/>
              </a:ext>
            </a:extLst>
          </p:cNvPr>
          <p:cNvSpPr txBox="1"/>
          <p:nvPr/>
        </p:nvSpPr>
        <p:spPr>
          <a:xfrm>
            <a:off x="1171049" y="1044999"/>
            <a:ext cx="2449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Kalimat</a:t>
            </a:r>
            <a:r>
              <a:rPr lang="en-US" dirty="0"/>
              <a:t>:                 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7E13B6-02B1-42B8-8908-AE143D522882}"/>
              </a:ext>
            </a:extLst>
          </p:cNvPr>
          <p:cNvSpPr txBox="1"/>
          <p:nvPr/>
        </p:nvSpPr>
        <p:spPr>
          <a:xfrm>
            <a:off x="1166505" y="1650218"/>
            <a:ext cx="1872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Pengenalan</a:t>
            </a:r>
            <a:r>
              <a:rPr lang="en-US" dirty="0"/>
              <a:t> 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D442E13-3DAA-4C05-806A-B9D93FCC21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1729989"/>
            <a:ext cx="2556856" cy="3421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1137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32470-B759-46DD-A2B8-4725FB7C0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Klasifikasi</a:t>
            </a:r>
            <a:r>
              <a:rPr lang="en-US" dirty="0"/>
              <a:t> 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9BAFE-710D-43B0-9821-6079C1BFD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5452" y="1245756"/>
            <a:ext cx="6912768" cy="460648"/>
          </a:xfrm>
        </p:spPr>
        <p:txBody>
          <a:bodyPr/>
          <a:lstStyle/>
          <a:p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Pengenalan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Arab </a:t>
            </a:r>
            <a:r>
              <a:rPr lang="en-US" dirty="0" err="1"/>
              <a:t>Terisolasi</a:t>
            </a:r>
            <a:r>
              <a:rPr lang="en-US" dirty="0"/>
              <a:t>: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E642467-055D-439C-9B13-B03A33C403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737434"/>
              </p:ext>
            </p:extLst>
          </p:nvPr>
        </p:nvGraphicFramePr>
        <p:xfrm>
          <a:off x="2051720" y="2260839"/>
          <a:ext cx="4968552" cy="1523608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2264543">
                  <a:extLst>
                    <a:ext uri="{9D8B030D-6E8A-4147-A177-3AD203B41FA5}">
                      <a16:colId xmlns:a16="http://schemas.microsoft.com/office/drawing/2014/main" val="62178398"/>
                    </a:ext>
                  </a:extLst>
                </a:gridCol>
                <a:gridCol w="2704009">
                  <a:extLst>
                    <a:ext uri="{9D8B030D-6E8A-4147-A177-3AD203B41FA5}">
                      <a16:colId xmlns:a16="http://schemas.microsoft.com/office/drawing/2014/main" val="882487523"/>
                    </a:ext>
                  </a:extLst>
                </a:gridCol>
              </a:tblGrid>
              <a:tr h="34557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Jenis</a:t>
                      </a:r>
                      <a:r>
                        <a:rPr lang="en-US" dirty="0"/>
                        <a:t> Font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/>
                        <a:t>Akurasi</a:t>
                      </a:r>
                      <a:r>
                        <a:rPr lang="en-US" sz="1800" dirty="0"/>
                        <a:t>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168177"/>
                  </a:ext>
                </a:extLst>
              </a:tr>
              <a:tr h="34557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Arial Unicode </a:t>
                      </a:r>
                      <a:r>
                        <a:rPr lang="en-US" dirty="0" err="1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898261"/>
                  </a:ext>
                </a:extLst>
              </a:tr>
              <a:tr h="34557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Tahoma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4566433"/>
                  </a:ext>
                </a:extLst>
              </a:tr>
              <a:tr h="426328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Times New Roman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72141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90026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7596C-F91C-4699-935C-F452F6EF2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Klasifikasi</a:t>
            </a:r>
            <a:r>
              <a:rPr lang="en-US" dirty="0"/>
              <a:t> 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76362-3B2C-41C9-8369-9F0729FEF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Hasil</a:t>
            </a:r>
            <a:r>
              <a:rPr lang="en-US" b="1" dirty="0"/>
              <a:t> </a:t>
            </a:r>
            <a:r>
              <a:rPr lang="en-US" b="1" dirty="0" err="1"/>
              <a:t>Pengenalan</a:t>
            </a:r>
            <a:r>
              <a:rPr lang="en-US" b="1" dirty="0"/>
              <a:t> </a:t>
            </a:r>
            <a:r>
              <a:rPr lang="en-US" b="1" dirty="0" err="1"/>
              <a:t>huruf</a:t>
            </a:r>
            <a:r>
              <a:rPr lang="en-US" b="1" dirty="0"/>
              <a:t> Arab </a:t>
            </a:r>
            <a:r>
              <a:rPr lang="en-US" b="1" dirty="0" err="1"/>
              <a:t>dalam</a:t>
            </a:r>
            <a:r>
              <a:rPr lang="en-US" b="1" dirty="0"/>
              <a:t> </a:t>
            </a:r>
            <a:r>
              <a:rPr lang="en-US" b="1" dirty="0" err="1"/>
              <a:t>Kalimat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FA9155A-21C4-4923-B7B9-AB6ED921870E}"/>
              </a:ext>
            </a:extLst>
          </p:cNvPr>
          <p:cNvGraphicFramePr>
            <a:graphicFrameLocks noGrp="1"/>
          </p:cNvGraphicFramePr>
          <p:nvPr>
            <p:ph idx="10"/>
            <p:extLst>
              <p:ext uri="{D42A27DB-BD31-4B8C-83A1-F6EECF244321}">
                <p14:modId xmlns:p14="http://schemas.microsoft.com/office/powerpoint/2010/main" val="806060827"/>
              </p:ext>
            </p:extLst>
          </p:nvPr>
        </p:nvGraphicFramePr>
        <p:xfrm>
          <a:off x="2195736" y="2188831"/>
          <a:ext cx="4968552" cy="1523608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2264543">
                  <a:extLst>
                    <a:ext uri="{9D8B030D-6E8A-4147-A177-3AD203B41FA5}">
                      <a16:colId xmlns:a16="http://schemas.microsoft.com/office/drawing/2014/main" val="62178398"/>
                    </a:ext>
                  </a:extLst>
                </a:gridCol>
                <a:gridCol w="2704009">
                  <a:extLst>
                    <a:ext uri="{9D8B030D-6E8A-4147-A177-3AD203B41FA5}">
                      <a16:colId xmlns:a16="http://schemas.microsoft.com/office/drawing/2014/main" val="882487523"/>
                    </a:ext>
                  </a:extLst>
                </a:gridCol>
              </a:tblGrid>
              <a:tr h="34557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Jenis</a:t>
                      </a:r>
                      <a:r>
                        <a:rPr lang="en-US" dirty="0"/>
                        <a:t> Font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/>
                        <a:t>Akurasi</a:t>
                      </a:r>
                      <a:r>
                        <a:rPr lang="en-US" sz="1800" dirty="0"/>
                        <a:t>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168177"/>
                  </a:ext>
                </a:extLst>
              </a:tr>
              <a:tr h="34557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Arial Unicode </a:t>
                      </a:r>
                      <a:r>
                        <a:rPr lang="en-US" dirty="0" err="1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898261"/>
                  </a:ext>
                </a:extLst>
              </a:tr>
              <a:tr h="34557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Tahoma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4566433"/>
                  </a:ext>
                </a:extLst>
              </a:tr>
              <a:tr h="426328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Times New Roman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72141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33399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B2CC2-8D53-4CB7-82EF-2213CB995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Klasifikasi</a:t>
            </a:r>
            <a:r>
              <a:rPr lang="en-US" dirty="0"/>
              <a:t> Hidden Markov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AF882-0286-4F66-8CF6-95E622E0A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6517" y="676502"/>
            <a:ext cx="6912768" cy="460648"/>
          </a:xfrm>
        </p:spPr>
        <p:txBody>
          <a:bodyPr/>
          <a:lstStyle/>
          <a:p>
            <a:r>
              <a:rPr lang="en-US" dirty="0" err="1"/>
              <a:t>Implementasi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16F900-8E49-4D7E-8BDB-CB888C79371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763688" y="3507854"/>
            <a:ext cx="6912768" cy="1872208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Hidden state </a:t>
            </a:r>
            <a:r>
              <a:rPr lang="en-US" dirty="0" err="1"/>
              <a:t>adalah</a:t>
            </a:r>
            <a:r>
              <a:rPr lang="en-US" dirty="0"/>
              <a:t> label ID </a:t>
            </a:r>
            <a:r>
              <a:rPr lang="en-US" dirty="0" err="1"/>
              <a:t>huruf</a:t>
            </a:r>
            <a:r>
              <a:rPr lang="en-US" dirty="0"/>
              <a:t> Arab 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Observed Sequence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: </a:t>
            </a:r>
          </a:p>
          <a:p>
            <a:pPr marL="1257300" lvl="1" indent="-514350">
              <a:buFont typeface="+mj-lt"/>
              <a:buAutoNum type="alphaLcParenR"/>
            </a:pPr>
            <a:r>
              <a:rPr lang="en-US" sz="1400" dirty="0" err="1"/>
              <a:t>Jumlah</a:t>
            </a:r>
            <a:r>
              <a:rPr lang="en-US" sz="1400" dirty="0"/>
              <a:t> </a:t>
            </a:r>
            <a:r>
              <a:rPr lang="en-US" sz="1400" dirty="0" err="1"/>
              <a:t>titik</a:t>
            </a:r>
            <a:endParaRPr lang="en-US" sz="1400" dirty="0"/>
          </a:p>
          <a:p>
            <a:pPr marL="1257300" lvl="1" indent="-514350">
              <a:buFont typeface="+mj-lt"/>
              <a:buAutoNum type="alphaLcParenR"/>
            </a:pPr>
            <a:r>
              <a:rPr lang="en-US" sz="1400" dirty="0" err="1"/>
              <a:t>Posisi</a:t>
            </a:r>
            <a:r>
              <a:rPr lang="en-US" sz="1400" dirty="0"/>
              <a:t> </a:t>
            </a:r>
            <a:r>
              <a:rPr lang="en-US" sz="1400" dirty="0" err="1"/>
              <a:t>titik</a:t>
            </a:r>
            <a:endParaRPr lang="en-US" sz="1400" dirty="0"/>
          </a:p>
          <a:p>
            <a:pPr marL="1257300" lvl="1" indent="-514350">
              <a:buFont typeface="+mj-lt"/>
              <a:buAutoNum type="alphaLcParenR"/>
            </a:pPr>
            <a:r>
              <a:rPr lang="en-US" sz="1400" dirty="0"/>
              <a:t>Chain code yang </a:t>
            </a:r>
            <a:r>
              <a:rPr lang="en-US" sz="1400" dirty="0" err="1"/>
              <a:t>dinormalisasi</a:t>
            </a:r>
            <a:endParaRPr lang="en-US" sz="1400" dirty="0"/>
          </a:p>
        </p:txBody>
      </p:sp>
      <p:pic>
        <p:nvPicPr>
          <p:cNvPr id="6" name="Picture 5" descr="C:\Users\ainawind27\AppData\Local\Microsoft\Windows\INetCache\Content.Word\Hidden Markov Model Aina.jpg">
            <a:extLst>
              <a:ext uri="{FF2B5EF4-FFF2-40B4-BE49-F238E27FC236}">
                <a16:creationId xmlns:a16="http://schemas.microsoft.com/office/drawing/2014/main" id="{2E4483DD-015F-4485-806D-DDD24DC8970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137150"/>
            <a:ext cx="3056890" cy="229552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5AB79C1-04E1-4AB2-B9B9-34472806E057}"/>
              </a:ext>
            </a:extLst>
          </p:cNvPr>
          <p:cNvSpPr txBox="1"/>
          <p:nvPr/>
        </p:nvSpPr>
        <p:spPr>
          <a:xfrm>
            <a:off x="6044714" y="2086840"/>
            <a:ext cx="1726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Label Id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Huruf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Arab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0100BB-BF11-4E3B-9D66-5C8299C5E266}"/>
              </a:ext>
            </a:extLst>
          </p:cNvPr>
          <p:cNvSpPr txBox="1"/>
          <p:nvPr/>
        </p:nvSpPr>
        <p:spPr>
          <a:xfrm>
            <a:off x="6156176" y="2974975"/>
            <a:ext cx="899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Fitur-fitur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64460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BC86E-AD9B-4E28-B65A-8EECE5CD2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Klasifikasi</a:t>
            </a:r>
            <a:r>
              <a:rPr lang="en-US" dirty="0"/>
              <a:t> Hidden Markov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99F86-D441-426C-AE2A-BAFC49A74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9672" y="987574"/>
            <a:ext cx="7272808" cy="460648"/>
          </a:xfrm>
        </p:spPr>
        <p:txBody>
          <a:bodyPr/>
          <a:lstStyle/>
          <a:p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Hasil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Pengenalan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Huruf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Arab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Terisolasi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dengan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Font Arial,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Akurasi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74%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69E632-877B-44B9-B831-5CBAA6CCE65D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403648" y="1563638"/>
            <a:ext cx="3013992" cy="3579862"/>
          </a:xfrm>
        </p:spPr>
        <p:txBody>
          <a:bodyPr/>
          <a:lstStyle/>
          <a:p>
            <a:pPr lvl="0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0.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ain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ain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(OK)</a:t>
            </a:r>
          </a:p>
          <a:p>
            <a:pPr lvl="0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alif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alif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(OK) </a:t>
            </a:r>
          </a:p>
          <a:p>
            <a:pPr lvl="0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ba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qaf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(WRONG)</a:t>
            </a:r>
          </a:p>
          <a:p>
            <a:pPr lvl="0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3. dal = dal (OK)</a:t>
            </a:r>
          </a:p>
          <a:p>
            <a:pPr lvl="0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4.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dhad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dhad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(OK)</a:t>
            </a:r>
          </a:p>
          <a:p>
            <a:pPr lvl="0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5.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dzal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dal (WRONG)</a:t>
            </a:r>
          </a:p>
          <a:p>
            <a:pPr lvl="0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6.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dzo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dzo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(OK)</a:t>
            </a:r>
          </a:p>
          <a:p>
            <a:pPr lvl="0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7. fa = fa (OK)</a:t>
            </a:r>
          </a:p>
          <a:p>
            <a:pPr lvl="0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8.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ghoin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fa (WRONG)</a:t>
            </a:r>
          </a:p>
          <a:p>
            <a:pPr lvl="0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9. Hamzah =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hamzah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(OK)</a:t>
            </a:r>
          </a:p>
          <a:p>
            <a:pPr lvl="0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10. ha = ha (OK)</a:t>
            </a:r>
          </a:p>
          <a:p>
            <a:pPr lvl="0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11.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habesar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mim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(WRONG)</a:t>
            </a:r>
          </a:p>
          <a:p>
            <a:pPr lvl="0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12.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jim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jim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(OK)</a:t>
            </a:r>
          </a:p>
          <a:p>
            <a:pPr lvl="0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13.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kaf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kaf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(OK)</a:t>
            </a:r>
          </a:p>
          <a:p>
            <a:pPr lvl="0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14. kha = kha (OK)</a:t>
            </a: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15. lam  = lam (OK)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638706C1-9418-4EA4-95A3-8203884CC9E5}"/>
              </a:ext>
            </a:extLst>
          </p:cNvPr>
          <p:cNvSpPr txBox="1">
            <a:spLocks/>
          </p:cNvSpPr>
          <p:nvPr/>
        </p:nvSpPr>
        <p:spPr>
          <a:xfrm>
            <a:off x="4067944" y="1563638"/>
            <a:ext cx="3013992" cy="3579862"/>
          </a:xfrm>
          <a:prstGeom prst="rect">
            <a:avLst/>
          </a:prstGeom>
        </p:spPr>
        <p:txBody>
          <a:bodyPr lIns="396000"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16.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mim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mim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(OK)</a:t>
            </a:r>
          </a:p>
          <a:p>
            <a:pPr lvl="0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17. nun =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qaf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(WRONG)</a:t>
            </a:r>
          </a:p>
          <a:p>
            <a:pPr lvl="0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18.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qaf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qaf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(OK)</a:t>
            </a:r>
          </a:p>
          <a:p>
            <a:pPr lvl="0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19.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ra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ra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(OK)</a:t>
            </a:r>
          </a:p>
          <a:p>
            <a:pPr lvl="0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20. sad = sad (OK)</a:t>
            </a:r>
          </a:p>
          <a:p>
            <a:pPr lvl="0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21. sheen = sheen (OK)</a:t>
            </a:r>
          </a:p>
          <a:p>
            <a:pPr lvl="0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22. sin = sin (OK)</a:t>
            </a:r>
          </a:p>
          <a:p>
            <a:pPr lvl="0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23.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tamarbuto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tamarbuto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(OK)</a:t>
            </a:r>
          </a:p>
          <a:p>
            <a:pPr lvl="0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24. ta =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qaf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(WRONG)</a:t>
            </a:r>
          </a:p>
          <a:p>
            <a:pPr lvl="0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25.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tho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tho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(OK)</a:t>
            </a:r>
          </a:p>
          <a:p>
            <a:pPr lvl="0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26.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tsa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tsa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(OK) </a:t>
            </a:r>
          </a:p>
          <a:p>
            <a:pPr lvl="0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27.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waw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waw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(OK)</a:t>
            </a:r>
          </a:p>
          <a:p>
            <a:pPr lvl="0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28.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ya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jim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(WRONG)</a:t>
            </a:r>
          </a:p>
          <a:p>
            <a:pPr lvl="0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29.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za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za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(OK) </a:t>
            </a:r>
          </a:p>
          <a:p>
            <a:pPr lvl="0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30.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Lamalif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alif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(WRONG)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2F1C1E-5F3E-4F0C-8D88-9C1AD1385FC9}"/>
              </a:ext>
            </a:extLst>
          </p:cNvPr>
          <p:cNvSpPr txBox="1"/>
          <p:nvPr/>
        </p:nvSpPr>
        <p:spPr>
          <a:xfrm>
            <a:off x="4355976" y="4887039"/>
            <a:ext cx="11657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Accuracy 74%</a:t>
            </a:r>
          </a:p>
        </p:txBody>
      </p:sp>
    </p:spTree>
    <p:extLst>
      <p:ext uri="{BB962C8B-B14F-4D97-AF65-F5344CB8AC3E}">
        <p14:creationId xmlns:p14="http://schemas.microsoft.com/office/powerpoint/2010/main" val="39179763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D8DE3-6BF9-46BF-A85B-6A6369C50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Klasifikasi</a:t>
            </a:r>
            <a:r>
              <a:rPr lang="en-US" dirty="0"/>
              <a:t> Hidden Markov Model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75A8BB-674D-440D-AE58-B2E6C4FA5E0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90056" y="1664245"/>
            <a:ext cx="2941984" cy="3283769"/>
          </a:xfrm>
        </p:spPr>
        <p:txBody>
          <a:bodyPr/>
          <a:lstStyle/>
          <a:p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Pengenalan</a:t>
            </a:r>
            <a:r>
              <a:rPr lang="en-US" dirty="0"/>
              <a:t>:</a:t>
            </a:r>
          </a:p>
          <a:p>
            <a:endParaRPr lang="en-US" dirty="0"/>
          </a:p>
          <a:p>
            <a:pPr lvl="0"/>
            <a:r>
              <a:rPr lang="en-US" dirty="0"/>
              <a:t>0. </a:t>
            </a:r>
            <a:r>
              <a:rPr lang="en-US" dirty="0" err="1"/>
              <a:t>alif</a:t>
            </a:r>
            <a:r>
              <a:rPr lang="en-US" dirty="0"/>
              <a:t> = </a:t>
            </a:r>
            <a:r>
              <a:rPr lang="en-US" dirty="0" err="1"/>
              <a:t>alif</a:t>
            </a:r>
            <a:r>
              <a:rPr lang="en-US" dirty="0"/>
              <a:t> (OK)</a:t>
            </a:r>
          </a:p>
          <a:p>
            <a:pPr lvl="0"/>
            <a:r>
              <a:rPr lang="en-US" dirty="0"/>
              <a:t>1. lam = lam (OK) </a:t>
            </a:r>
          </a:p>
          <a:p>
            <a:pPr lvl="0"/>
            <a:r>
              <a:rPr lang="en-US" dirty="0"/>
              <a:t>2. </a:t>
            </a:r>
            <a:r>
              <a:rPr lang="en-US" dirty="0" err="1"/>
              <a:t>qaf</a:t>
            </a:r>
            <a:r>
              <a:rPr lang="en-US" dirty="0"/>
              <a:t> = </a:t>
            </a:r>
            <a:r>
              <a:rPr lang="en-US" dirty="0" err="1"/>
              <a:t>habesar</a:t>
            </a:r>
            <a:r>
              <a:rPr lang="en-US" dirty="0"/>
              <a:t> (WRONG)</a:t>
            </a:r>
          </a:p>
          <a:p>
            <a:pPr lvl="0"/>
            <a:r>
              <a:rPr lang="en-US" dirty="0"/>
              <a:t>3. </a:t>
            </a:r>
            <a:r>
              <a:rPr lang="en-US" dirty="0" err="1"/>
              <a:t>mim</a:t>
            </a:r>
            <a:r>
              <a:rPr lang="en-US" dirty="0"/>
              <a:t> = </a:t>
            </a:r>
            <a:r>
              <a:rPr lang="en-US" dirty="0" err="1"/>
              <a:t>waw</a:t>
            </a:r>
            <a:r>
              <a:rPr lang="en-US" dirty="0"/>
              <a:t> (WRONG)</a:t>
            </a:r>
          </a:p>
          <a:p>
            <a:pPr lvl="0"/>
            <a:r>
              <a:rPr lang="en-US" dirty="0"/>
              <a:t>4. </a:t>
            </a:r>
            <a:r>
              <a:rPr lang="en-US" dirty="0" err="1"/>
              <a:t>ra</a:t>
            </a:r>
            <a:r>
              <a:rPr lang="en-US" dirty="0"/>
              <a:t> = </a:t>
            </a:r>
            <a:r>
              <a:rPr lang="en-US" dirty="0" err="1"/>
              <a:t>ra</a:t>
            </a:r>
            <a:r>
              <a:rPr lang="en-US" dirty="0"/>
              <a:t> (OK)</a:t>
            </a:r>
          </a:p>
          <a:p>
            <a:pPr lvl="0"/>
            <a:r>
              <a:rPr lang="en-US" dirty="0"/>
              <a:t>5. ta = lam (WRONG)</a:t>
            </a:r>
          </a:p>
          <a:p>
            <a:pPr lvl="0"/>
            <a:r>
              <a:rPr lang="en-US" dirty="0"/>
              <a:t>6. </a:t>
            </a:r>
            <a:r>
              <a:rPr lang="en-US" dirty="0" err="1"/>
              <a:t>ba</a:t>
            </a:r>
            <a:r>
              <a:rPr lang="en-US" dirty="0"/>
              <a:t> = </a:t>
            </a:r>
            <a:r>
              <a:rPr lang="en-US" dirty="0" err="1"/>
              <a:t>ba</a:t>
            </a:r>
            <a:r>
              <a:rPr lang="en-US" dirty="0"/>
              <a:t> (OK)</a:t>
            </a:r>
          </a:p>
          <a:p>
            <a:pPr lvl="0"/>
            <a:r>
              <a:rPr lang="en-US" dirty="0"/>
              <a:t>7. dal = dal (OK)</a:t>
            </a:r>
          </a:p>
          <a:p>
            <a:pPr lvl="0"/>
            <a:r>
              <a:rPr lang="en-US" dirty="0"/>
              <a:t>8. </a:t>
            </a:r>
            <a:r>
              <a:rPr lang="en-US" dirty="0" err="1"/>
              <a:t>waw</a:t>
            </a:r>
            <a:r>
              <a:rPr lang="en-US" dirty="0"/>
              <a:t> = </a:t>
            </a:r>
            <a:r>
              <a:rPr lang="en-US" dirty="0" err="1"/>
              <a:t>habesar</a:t>
            </a:r>
            <a:r>
              <a:rPr lang="en-US" dirty="0"/>
              <a:t> (WRONG)</a:t>
            </a:r>
          </a:p>
          <a:p>
            <a:pPr lvl="0"/>
            <a:r>
              <a:rPr lang="en-US" dirty="0"/>
              <a:t>9. </a:t>
            </a:r>
            <a:r>
              <a:rPr lang="en-US" dirty="0" err="1"/>
              <a:t>jim</a:t>
            </a:r>
            <a:r>
              <a:rPr lang="en-US" dirty="0"/>
              <a:t> = </a:t>
            </a:r>
            <a:r>
              <a:rPr lang="en-US" dirty="0" err="1"/>
              <a:t>jim</a:t>
            </a:r>
            <a:r>
              <a:rPr lang="en-US" dirty="0"/>
              <a:t> (OK)</a:t>
            </a:r>
          </a:p>
          <a:p>
            <a:pPr lvl="0"/>
            <a:r>
              <a:rPr lang="en-US" dirty="0"/>
              <a:t>10. </a:t>
            </a:r>
            <a:r>
              <a:rPr lang="en-US" dirty="0" err="1"/>
              <a:t>mim</a:t>
            </a:r>
            <a:r>
              <a:rPr lang="en-US" dirty="0"/>
              <a:t> = </a:t>
            </a:r>
            <a:r>
              <a:rPr lang="en-US" dirty="0" err="1"/>
              <a:t>mim</a:t>
            </a:r>
            <a:r>
              <a:rPr lang="en-US" dirty="0"/>
              <a:t> (OK)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EB8C8D-4803-489E-A6A1-3FCF5EBA6A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044999"/>
            <a:ext cx="2890458" cy="4446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49F327-03FE-4F16-9808-86385CE3CCDA}"/>
              </a:ext>
            </a:extLst>
          </p:cNvPr>
          <p:cNvSpPr txBox="1"/>
          <p:nvPr/>
        </p:nvSpPr>
        <p:spPr>
          <a:xfrm>
            <a:off x="1171049" y="1044999"/>
            <a:ext cx="2449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Kalimat</a:t>
            </a:r>
            <a:r>
              <a:rPr lang="en-US" dirty="0"/>
              <a:t>:                 :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B5F23FD5-6393-4B81-A162-78B9C99E1087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788024" y="2211711"/>
            <a:ext cx="2941984" cy="1584175"/>
          </a:xfrm>
        </p:spPr>
        <p:txBody>
          <a:bodyPr/>
          <a:lstStyle/>
          <a:p>
            <a:r>
              <a:rPr lang="en-US" dirty="0"/>
              <a:t>11. </a:t>
            </a:r>
            <a:r>
              <a:rPr lang="en-US" dirty="0" err="1"/>
              <a:t>ya</a:t>
            </a:r>
            <a:r>
              <a:rPr lang="en-US" dirty="0"/>
              <a:t> = </a:t>
            </a:r>
            <a:r>
              <a:rPr lang="en-US" dirty="0" err="1"/>
              <a:t>ya</a:t>
            </a:r>
            <a:r>
              <a:rPr lang="en-US" dirty="0"/>
              <a:t> (OK)</a:t>
            </a:r>
          </a:p>
          <a:p>
            <a:r>
              <a:rPr lang="en-US" dirty="0"/>
              <a:t>12. lam = lam (OK)</a:t>
            </a:r>
          </a:p>
          <a:p>
            <a:r>
              <a:rPr lang="en-US" dirty="0"/>
              <a:t>13. </a:t>
            </a:r>
            <a:r>
              <a:rPr lang="en-US" dirty="0" err="1"/>
              <a:t>tamarbuto</a:t>
            </a:r>
            <a:r>
              <a:rPr lang="en-US" dirty="0"/>
              <a:t> = </a:t>
            </a:r>
            <a:r>
              <a:rPr lang="en-US" dirty="0" err="1"/>
              <a:t>qaf</a:t>
            </a:r>
            <a:r>
              <a:rPr lang="en-US" dirty="0"/>
              <a:t> (WRONG)</a:t>
            </a:r>
          </a:p>
          <a:p>
            <a:r>
              <a:rPr lang="en-US" dirty="0"/>
              <a:t>14. </a:t>
            </a:r>
            <a:r>
              <a:rPr lang="en-US" dirty="0" err="1"/>
              <a:t>jim</a:t>
            </a:r>
            <a:r>
              <a:rPr lang="en-US" dirty="0"/>
              <a:t> = </a:t>
            </a:r>
            <a:r>
              <a:rPr lang="en-US" dirty="0" err="1"/>
              <a:t>jim</a:t>
            </a:r>
            <a:r>
              <a:rPr lang="en-US" dirty="0"/>
              <a:t> (OK)</a:t>
            </a:r>
          </a:p>
          <a:p>
            <a:r>
              <a:rPr lang="en-US" dirty="0"/>
              <a:t>15. dal = dal (OK)</a:t>
            </a:r>
          </a:p>
          <a:p>
            <a:r>
              <a:rPr lang="en-US" dirty="0"/>
              <a:t>16. </a:t>
            </a:r>
            <a:r>
              <a:rPr lang="en-US" dirty="0" err="1"/>
              <a:t>alif</a:t>
            </a:r>
            <a:r>
              <a:rPr lang="en-US" dirty="0"/>
              <a:t> = </a:t>
            </a:r>
            <a:r>
              <a:rPr lang="en-US" dirty="0" err="1"/>
              <a:t>alif</a:t>
            </a:r>
            <a:r>
              <a:rPr lang="en-US" dirty="0"/>
              <a:t> (OK)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D09C39-6FBE-43AA-ACE4-4F18B7817A08}"/>
              </a:ext>
            </a:extLst>
          </p:cNvPr>
          <p:cNvSpPr/>
          <p:nvPr/>
        </p:nvSpPr>
        <p:spPr>
          <a:xfrm>
            <a:off x="5148064" y="3779860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Accuracy 70 %</a:t>
            </a:r>
          </a:p>
        </p:txBody>
      </p:sp>
    </p:spTree>
    <p:extLst>
      <p:ext uri="{BB962C8B-B14F-4D97-AF65-F5344CB8AC3E}">
        <p14:creationId xmlns:p14="http://schemas.microsoft.com/office/powerpoint/2010/main" val="17376081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32470-B759-46DD-A2B8-4725FB7C0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Klasifikasi</a:t>
            </a:r>
            <a:r>
              <a:rPr lang="en-US" dirty="0"/>
              <a:t> Hidden Markov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9BAFE-710D-43B0-9821-6079C1BFD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5452" y="1245756"/>
            <a:ext cx="6912768" cy="460648"/>
          </a:xfrm>
        </p:spPr>
        <p:txBody>
          <a:bodyPr/>
          <a:lstStyle/>
          <a:p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Pengenalan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Arab </a:t>
            </a:r>
            <a:r>
              <a:rPr lang="en-US" dirty="0" err="1"/>
              <a:t>Terisolasi</a:t>
            </a:r>
            <a:r>
              <a:rPr lang="en-US" dirty="0"/>
              <a:t>: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E642467-055D-439C-9B13-B03A33C403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270794"/>
              </p:ext>
            </p:extLst>
          </p:nvPr>
        </p:nvGraphicFramePr>
        <p:xfrm>
          <a:off x="2051720" y="2260839"/>
          <a:ext cx="4968552" cy="1563769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2264543">
                  <a:extLst>
                    <a:ext uri="{9D8B030D-6E8A-4147-A177-3AD203B41FA5}">
                      <a16:colId xmlns:a16="http://schemas.microsoft.com/office/drawing/2014/main" val="62178398"/>
                    </a:ext>
                  </a:extLst>
                </a:gridCol>
                <a:gridCol w="2704009">
                  <a:extLst>
                    <a:ext uri="{9D8B030D-6E8A-4147-A177-3AD203B41FA5}">
                      <a16:colId xmlns:a16="http://schemas.microsoft.com/office/drawing/2014/main" val="882487523"/>
                    </a:ext>
                  </a:extLst>
                </a:gridCol>
              </a:tblGrid>
              <a:tr h="324557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Jenis</a:t>
                      </a:r>
                      <a:r>
                        <a:rPr lang="en-US" dirty="0"/>
                        <a:t> Font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/>
                        <a:t>Akurasi</a:t>
                      </a:r>
                      <a:r>
                        <a:rPr lang="en-US" sz="1800" dirty="0"/>
                        <a:t>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168177"/>
                  </a:ext>
                </a:extLst>
              </a:tr>
              <a:tr h="324557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Arial Unicode </a:t>
                      </a:r>
                      <a:r>
                        <a:rPr lang="en-US" dirty="0" err="1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898261"/>
                  </a:ext>
                </a:extLst>
              </a:tr>
              <a:tr h="324557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Tahoma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4566433"/>
                  </a:ext>
                </a:extLst>
              </a:tr>
              <a:tr h="466489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Times New Roman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72141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4189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7596C-F91C-4699-935C-F452F6EF2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Klasifikasi</a:t>
            </a:r>
            <a:r>
              <a:rPr lang="en-US" dirty="0"/>
              <a:t> Hidden Markov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76362-3B2C-41C9-8369-9F0729FEF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Hasil</a:t>
            </a:r>
            <a:r>
              <a:rPr lang="en-US" b="1" dirty="0"/>
              <a:t> </a:t>
            </a:r>
            <a:r>
              <a:rPr lang="en-US" b="1" dirty="0" err="1"/>
              <a:t>Pengenalan</a:t>
            </a:r>
            <a:r>
              <a:rPr lang="en-US" b="1" dirty="0"/>
              <a:t> </a:t>
            </a:r>
            <a:r>
              <a:rPr lang="en-US" b="1" dirty="0" err="1"/>
              <a:t>huruf</a:t>
            </a:r>
            <a:r>
              <a:rPr lang="en-US" b="1" dirty="0"/>
              <a:t> Arab </a:t>
            </a:r>
            <a:r>
              <a:rPr lang="en-US" b="1" dirty="0" err="1"/>
              <a:t>dalam</a:t>
            </a:r>
            <a:r>
              <a:rPr lang="en-US" b="1" dirty="0"/>
              <a:t> </a:t>
            </a:r>
            <a:r>
              <a:rPr lang="en-US" b="1" dirty="0" err="1"/>
              <a:t>Kalimat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FA9155A-21C4-4923-B7B9-AB6ED921870E}"/>
              </a:ext>
            </a:extLst>
          </p:cNvPr>
          <p:cNvGraphicFramePr>
            <a:graphicFrameLocks noGrp="1"/>
          </p:cNvGraphicFramePr>
          <p:nvPr>
            <p:ph idx="10"/>
            <p:extLst>
              <p:ext uri="{D42A27DB-BD31-4B8C-83A1-F6EECF244321}">
                <p14:modId xmlns:p14="http://schemas.microsoft.com/office/powerpoint/2010/main" val="3640508847"/>
              </p:ext>
            </p:extLst>
          </p:nvPr>
        </p:nvGraphicFramePr>
        <p:xfrm>
          <a:off x="2195736" y="2211711"/>
          <a:ext cx="4968552" cy="150988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2264543">
                  <a:extLst>
                    <a:ext uri="{9D8B030D-6E8A-4147-A177-3AD203B41FA5}">
                      <a16:colId xmlns:a16="http://schemas.microsoft.com/office/drawing/2014/main" val="62178398"/>
                    </a:ext>
                  </a:extLst>
                </a:gridCol>
                <a:gridCol w="2704009">
                  <a:extLst>
                    <a:ext uri="{9D8B030D-6E8A-4147-A177-3AD203B41FA5}">
                      <a16:colId xmlns:a16="http://schemas.microsoft.com/office/drawing/2014/main" val="882487523"/>
                    </a:ext>
                  </a:extLst>
                </a:gridCol>
              </a:tblGrid>
              <a:tr h="318517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Jenis</a:t>
                      </a:r>
                      <a:r>
                        <a:rPr lang="en-US" dirty="0"/>
                        <a:t> Font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/>
                        <a:t>Akurasi</a:t>
                      </a:r>
                      <a:r>
                        <a:rPr lang="en-US" sz="1800" dirty="0"/>
                        <a:t>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168177"/>
                  </a:ext>
                </a:extLst>
              </a:tr>
              <a:tr h="318517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Arial Unicode </a:t>
                      </a:r>
                      <a:r>
                        <a:rPr lang="en-US" dirty="0" err="1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898261"/>
                  </a:ext>
                </a:extLst>
              </a:tr>
              <a:tr h="318517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Tahoma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4566433"/>
                  </a:ext>
                </a:extLst>
              </a:tr>
              <a:tr h="41260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Times New Roman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72141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65470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7C747-A048-4EB6-9CE5-05E84D6C3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Perbandingan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Pengenalan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32D16-6B25-4F7E-9CDD-D900705A6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9672" y="987574"/>
            <a:ext cx="7272808" cy="460648"/>
          </a:xfrm>
        </p:spPr>
        <p:txBody>
          <a:bodyPr/>
          <a:lstStyle/>
          <a:p>
            <a:r>
              <a:rPr lang="en-US" sz="1400" dirty="0" err="1"/>
              <a:t>Pengujian</a:t>
            </a:r>
            <a:r>
              <a:rPr lang="en-US" sz="1400" dirty="0"/>
              <a:t> </a:t>
            </a:r>
            <a:r>
              <a:rPr lang="en-US" sz="1400" dirty="0" err="1"/>
              <a:t>huruf</a:t>
            </a:r>
            <a:r>
              <a:rPr lang="en-US" sz="1400" dirty="0"/>
              <a:t> Arab </a:t>
            </a:r>
            <a:r>
              <a:rPr lang="en-US" sz="1400" dirty="0" err="1"/>
              <a:t>terisolasi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metode</a:t>
            </a:r>
            <a:r>
              <a:rPr lang="en-US" sz="1400" dirty="0"/>
              <a:t> Neural Network </a:t>
            </a:r>
            <a:r>
              <a:rPr lang="en-US" sz="1400" dirty="0" err="1"/>
              <a:t>dan</a:t>
            </a:r>
            <a:r>
              <a:rPr lang="en-US" sz="1400" dirty="0"/>
              <a:t> Hidden Markov Model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1F74880-08CB-4762-A64D-9F80CA5F993C}"/>
              </a:ext>
            </a:extLst>
          </p:cNvPr>
          <p:cNvGraphicFramePr>
            <a:graphicFrameLocks noGrp="1"/>
          </p:cNvGraphicFramePr>
          <p:nvPr>
            <p:ph idx="10"/>
            <p:extLst>
              <p:ext uri="{D42A27DB-BD31-4B8C-83A1-F6EECF244321}">
                <p14:modId xmlns:p14="http://schemas.microsoft.com/office/powerpoint/2010/main" val="2472960149"/>
              </p:ext>
            </p:extLst>
          </p:nvPr>
        </p:nvGraphicFramePr>
        <p:xfrm>
          <a:off x="1925848" y="1851670"/>
          <a:ext cx="6911975" cy="29956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849030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BB104-BB74-4EB0-83E6-91ADF3E97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Perbandingan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Pengenalan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E8E6A-E723-4620-8ED2-029D76A1BF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608" y="987574"/>
            <a:ext cx="7848872" cy="460648"/>
          </a:xfrm>
        </p:spPr>
        <p:txBody>
          <a:bodyPr/>
          <a:lstStyle/>
          <a:p>
            <a:r>
              <a:rPr lang="en-US" sz="1400" dirty="0" err="1"/>
              <a:t>Pengujian</a:t>
            </a:r>
            <a:r>
              <a:rPr lang="en-US" sz="1400" dirty="0"/>
              <a:t> </a:t>
            </a:r>
            <a:r>
              <a:rPr lang="en-US" sz="1400" dirty="0" err="1"/>
              <a:t>huruf</a:t>
            </a:r>
            <a:r>
              <a:rPr lang="en-US" sz="1400" dirty="0"/>
              <a:t> Arab </a:t>
            </a:r>
            <a:r>
              <a:rPr lang="en-US" sz="1400" dirty="0" err="1"/>
              <a:t>dalam</a:t>
            </a:r>
            <a:r>
              <a:rPr lang="en-US" sz="1400" dirty="0"/>
              <a:t> </a:t>
            </a:r>
            <a:r>
              <a:rPr lang="en-US" sz="1400" dirty="0" err="1"/>
              <a:t>kalimat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metode</a:t>
            </a:r>
            <a:r>
              <a:rPr lang="en-US" sz="1400" dirty="0"/>
              <a:t> Neural Network </a:t>
            </a:r>
            <a:r>
              <a:rPr lang="en-US" sz="1400" dirty="0" err="1"/>
              <a:t>dan</a:t>
            </a:r>
            <a:r>
              <a:rPr lang="en-US" sz="1400" dirty="0"/>
              <a:t> Hidden Markov Model</a:t>
            </a:r>
          </a:p>
          <a:p>
            <a:endParaRPr lang="en-US" sz="1400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805B85D-6D20-4E0F-8C62-E792B8C80574}"/>
              </a:ext>
            </a:extLst>
          </p:cNvPr>
          <p:cNvGraphicFramePr>
            <a:graphicFrameLocks noGrp="1"/>
          </p:cNvGraphicFramePr>
          <p:nvPr>
            <p:ph idx="10"/>
          </p:nvPr>
        </p:nvGraphicFramePr>
        <p:xfrm>
          <a:off x="1990725" y="1663700"/>
          <a:ext cx="6911975" cy="29956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77458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Pendahuluan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 err="1"/>
              <a:t>Tujuan</a:t>
            </a:r>
            <a:r>
              <a:rPr lang="en-US" b="1" dirty="0"/>
              <a:t> </a:t>
            </a:r>
            <a:r>
              <a:rPr lang="en-US" b="1" dirty="0" err="1"/>
              <a:t>Penelitian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91680" y="1664245"/>
            <a:ext cx="7211144" cy="2995737"/>
          </a:xfrm>
        </p:spPr>
        <p:txBody>
          <a:bodyPr/>
          <a:lstStyle/>
          <a:p>
            <a:pPr marL="342900" lvl="0" indent="-342900">
              <a:buFont typeface="+mj-lt"/>
              <a:buAutoNum type="arabicPeriod"/>
            </a:pPr>
            <a:r>
              <a:rPr lang="en-US" dirty="0" err="1"/>
              <a:t>Merancang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mengenali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Arab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terisolasi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yang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kalimat</a:t>
            </a:r>
            <a:r>
              <a:rPr lang="en-US" dirty="0"/>
              <a:t>. </a:t>
            </a:r>
          </a:p>
          <a:p>
            <a:pPr marL="342900" lvl="0" indent="-342900">
              <a:buFont typeface="+mj-lt"/>
              <a:buAutoNum type="arabicPeriod"/>
            </a:pPr>
            <a:endParaRPr lang="en-US" dirty="0"/>
          </a:p>
          <a:p>
            <a:pPr marL="342900" lvl="0" indent="-342900">
              <a:buFont typeface="+mj-lt"/>
              <a:buAutoNum type="arabicPeriod"/>
            </a:pPr>
            <a:r>
              <a:rPr lang="en-US" dirty="0" err="1"/>
              <a:t>Membandingkan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pengenalan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Arab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Neural Network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Hidden Markov Model. </a:t>
            </a:r>
          </a:p>
          <a:p>
            <a:pPr marL="342900" lvl="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CC5C7-105F-4855-851F-FB212B60C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/>
              <a:t>Perbandingan</a:t>
            </a:r>
            <a:r>
              <a:rPr lang="en-US" sz="2800" dirty="0"/>
              <a:t> </a:t>
            </a:r>
            <a:r>
              <a:rPr lang="en-US" sz="2800" dirty="0" err="1"/>
              <a:t>Hasil</a:t>
            </a:r>
            <a:r>
              <a:rPr lang="en-US" sz="2800" dirty="0"/>
              <a:t> </a:t>
            </a:r>
            <a:r>
              <a:rPr lang="en-US" sz="2800" dirty="0" err="1"/>
              <a:t>Rekapitulasi</a:t>
            </a:r>
            <a:r>
              <a:rPr lang="en-US" sz="2800" dirty="0"/>
              <a:t> </a:t>
            </a:r>
            <a:r>
              <a:rPr lang="en-US" sz="2800" dirty="0" err="1"/>
              <a:t>Akurasi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33DC80-A274-469A-AC96-9D59FA7323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995686"/>
            <a:ext cx="8004967" cy="1981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771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3E130-4FF5-424B-89CD-72F8F5265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Kesimpulan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492638-E5C2-44CC-989C-43914E8AF4CC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971600" y="1664245"/>
            <a:ext cx="7931224" cy="299573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Peneitian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menawarkan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pengenalan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Arab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klasifikasi</a:t>
            </a:r>
            <a:r>
              <a:rPr lang="en-US" dirty="0"/>
              <a:t> </a:t>
            </a:r>
            <a:r>
              <a:rPr lang="en-US" dirty="0" err="1"/>
              <a:t>populer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Neural Network </a:t>
            </a:r>
            <a:r>
              <a:rPr lang="en-US" dirty="0" err="1"/>
              <a:t>dan</a:t>
            </a:r>
            <a:r>
              <a:rPr lang="en-US" dirty="0"/>
              <a:t> Hidden Markov Model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pengenalan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Neural Network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dibandingkan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</a:p>
          <a:p>
            <a:pPr algn="just">
              <a:tabLst>
                <a:tab pos="282575" algn="l"/>
              </a:tabLst>
            </a:pPr>
            <a:r>
              <a:rPr lang="en-US" dirty="0"/>
              <a:t>	</a:t>
            </a:r>
            <a:r>
              <a:rPr lang="en-US" dirty="0" err="1"/>
              <a:t>pengenalan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Hidden Markov Model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pengenalan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font Times New Roman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dibandingan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font Arial Unicode </a:t>
            </a:r>
            <a:r>
              <a:rPr lang="en-US" dirty="0" err="1"/>
              <a:t>Ms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Tahoma</a:t>
            </a:r>
          </a:p>
        </p:txBody>
      </p:sp>
    </p:spTree>
    <p:extLst>
      <p:ext uri="{BB962C8B-B14F-4D97-AF65-F5344CB8AC3E}">
        <p14:creationId xmlns:p14="http://schemas.microsoft.com/office/powerpoint/2010/main" val="701561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EDCDD-64CF-4898-89BE-A0A6B59FD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Daftar</a:t>
            </a:r>
            <a:r>
              <a:rPr lang="en-US" dirty="0"/>
              <a:t> </a:t>
            </a:r>
            <a:r>
              <a:rPr lang="en-US" dirty="0" err="1"/>
              <a:t>Pustaka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FFA29B-9A69-4800-B518-4A84ACF0E527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187624" y="1203598"/>
            <a:ext cx="7715200" cy="3528392"/>
          </a:xfrm>
        </p:spPr>
        <p:txBody>
          <a:bodyPr/>
          <a:lstStyle/>
          <a:p>
            <a:pPr>
              <a:tabLst>
                <a:tab pos="169863" algn="l"/>
              </a:tabLst>
            </a:pPr>
            <a:r>
              <a:rPr lang="en-US" sz="1000" dirty="0"/>
              <a:t>[1] Ismail, B., Fahd, B., and </a:t>
            </a:r>
            <a:r>
              <a:rPr lang="en-US" sz="1000" dirty="0" err="1"/>
              <a:t>Yassine</a:t>
            </a:r>
            <a:r>
              <a:rPr lang="en-US" sz="1000" dirty="0"/>
              <a:t>, S. (2013): Arabic reading machine for visually impaired people using TTS and OCR, 4th </a:t>
            </a:r>
            <a:r>
              <a:rPr lang="en-US" sz="1000" dirty="0" err="1"/>
              <a:t>Inte</a:t>
            </a:r>
            <a:r>
              <a:rPr lang="en-US" sz="1000" dirty="0"/>
              <a:t>	</a:t>
            </a:r>
            <a:r>
              <a:rPr lang="en-US" sz="1000" dirty="0" err="1"/>
              <a:t>rnational</a:t>
            </a:r>
            <a:r>
              <a:rPr lang="en-US" sz="1000" dirty="0"/>
              <a:t> Conference on Intelligent Systems, Modelling and Simulation, 1.</a:t>
            </a:r>
          </a:p>
          <a:p>
            <a:pPr>
              <a:tabLst>
                <a:tab pos="112713" algn="l"/>
                <a:tab pos="169863" algn="l"/>
              </a:tabLst>
            </a:pPr>
            <a:r>
              <a:rPr lang="en-US" sz="1000" dirty="0"/>
              <a:t>[2] </a:t>
            </a:r>
            <a:r>
              <a:rPr lang="en-US" sz="1000" dirty="0" err="1"/>
              <a:t>Nimas</a:t>
            </a:r>
            <a:r>
              <a:rPr lang="en-US" sz="1000" dirty="0"/>
              <a:t>, A. M., Victor, A., and </a:t>
            </a:r>
            <a:r>
              <a:rPr lang="en-US" sz="1000" dirty="0" err="1"/>
              <a:t>Nashrul</a:t>
            </a:r>
            <a:r>
              <a:rPr lang="en-US" sz="1000" dirty="0"/>
              <a:t> H. (2016): Comparative analysis of the accuracy of backpropagation and learning vector 		</a:t>
            </a:r>
            <a:r>
              <a:rPr lang="en-US" sz="1000" dirty="0" err="1"/>
              <a:t>quantisation</a:t>
            </a:r>
            <a:r>
              <a:rPr lang="en-US" sz="1000" dirty="0"/>
              <a:t> for pattern recognition of </a:t>
            </a:r>
            <a:r>
              <a:rPr lang="en-US" sz="1000" dirty="0" err="1"/>
              <a:t>hijaiyah</a:t>
            </a:r>
            <a:r>
              <a:rPr lang="en-US" sz="1000" dirty="0"/>
              <a:t> letters, 6th International Conference on Information and Communication Techno		logy for The Muslim World, 4.</a:t>
            </a:r>
          </a:p>
          <a:p>
            <a:pPr>
              <a:tabLst>
                <a:tab pos="169863" algn="l"/>
              </a:tabLst>
            </a:pPr>
            <a:r>
              <a:rPr lang="en-US" sz="1000" dirty="0"/>
              <a:t>[3] M. </a:t>
            </a:r>
            <a:r>
              <a:rPr lang="en-US" sz="1000" dirty="0" err="1"/>
              <a:t>Albakor</a:t>
            </a:r>
            <a:r>
              <a:rPr lang="en-US" sz="1000" dirty="0"/>
              <a:t>, K. Saeed, and F. </a:t>
            </a:r>
            <a:r>
              <a:rPr lang="en-US" sz="1000" dirty="0" err="1"/>
              <a:t>Sukkar</a:t>
            </a:r>
            <a:r>
              <a:rPr lang="en-US" sz="1000" dirty="0"/>
              <a:t>. (2009): Intelligent system for Arabic character recognition, World Congress on Nature &amp; 	Biologically Inspired Computing (</a:t>
            </a:r>
            <a:r>
              <a:rPr lang="en-US" sz="1000" dirty="0" err="1"/>
              <a:t>NaBIC</a:t>
            </a:r>
            <a:r>
              <a:rPr lang="en-US" sz="1000" dirty="0"/>
              <a:t> 2009), 1. </a:t>
            </a:r>
          </a:p>
          <a:p>
            <a:pPr>
              <a:tabLst>
                <a:tab pos="169863" algn="l"/>
              </a:tabLst>
            </a:pPr>
            <a:r>
              <a:rPr lang="en-US" sz="1000" dirty="0"/>
              <a:t>[4] </a:t>
            </a:r>
            <a:r>
              <a:rPr lang="en-US" sz="1000" dirty="0" err="1"/>
              <a:t>Iping</a:t>
            </a:r>
            <a:r>
              <a:rPr lang="en-US" sz="1000" dirty="0"/>
              <a:t>, S., and </a:t>
            </a:r>
            <a:r>
              <a:rPr lang="en-US" sz="1000" dirty="0" err="1"/>
              <a:t>Albadr</a:t>
            </a:r>
            <a:r>
              <a:rPr lang="en-US" sz="1000" dirty="0"/>
              <a:t>, N. (2013): Arabic character recognition system development, The 4th International Conference on </a:t>
            </a:r>
            <a:r>
              <a:rPr lang="en-US" sz="1000" dirty="0" err="1"/>
              <a:t>Electri</a:t>
            </a:r>
            <a:r>
              <a:rPr lang="en-US" sz="1000" dirty="0"/>
              <a:t>	</a:t>
            </a:r>
            <a:r>
              <a:rPr lang="en-US" sz="1000" dirty="0" err="1"/>
              <a:t>cal</a:t>
            </a:r>
            <a:r>
              <a:rPr lang="en-US" sz="1000" dirty="0"/>
              <a:t> Engineering and Informatics (ICEEI 2013), 1. </a:t>
            </a:r>
          </a:p>
          <a:p>
            <a:pPr>
              <a:tabLst>
                <a:tab pos="169863" algn="l"/>
              </a:tabLst>
            </a:pPr>
            <a:r>
              <a:rPr lang="en-US" sz="1000" dirty="0"/>
              <a:t>[5] H. </a:t>
            </a:r>
            <a:r>
              <a:rPr lang="en-US" sz="1000" dirty="0" err="1"/>
              <a:t>Izakian</a:t>
            </a:r>
            <a:r>
              <a:rPr lang="en-US" sz="1000" dirty="0"/>
              <a:t>, S. A. </a:t>
            </a:r>
            <a:r>
              <a:rPr lang="en-US" sz="1000" dirty="0" err="1"/>
              <a:t>Monadjemi</a:t>
            </a:r>
            <a:r>
              <a:rPr lang="en-US" sz="1000" dirty="0"/>
              <a:t>, B. </a:t>
            </a:r>
            <a:r>
              <a:rPr lang="en-US" sz="1000" dirty="0" err="1"/>
              <a:t>Tork</a:t>
            </a:r>
            <a:r>
              <a:rPr lang="en-US" sz="1000" dirty="0"/>
              <a:t>, L., K. </a:t>
            </a:r>
            <a:r>
              <a:rPr lang="en-US" sz="1000" dirty="0" err="1"/>
              <a:t>Zamanifar</a:t>
            </a:r>
            <a:r>
              <a:rPr lang="en-US" sz="1000" dirty="0"/>
              <a:t>. (2008): Multi-font </a:t>
            </a:r>
            <a:r>
              <a:rPr lang="en-US" sz="1000" dirty="0" err="1"/>
              <a:t>farsi</a:t>
            </a:r>
            <a:r>
              <a:rPr lang="en-US" sz="1000" dirty="0"/>
              <a:t>/</a:t>
            </a:r>
            <a:r>
              <a:rPr lang="en-US" sz="1000" dirty="0" err="1"/>
              <a:t>arabic</a:t>
            </a:r>
            <a:r>
              <a:rPr lang="en-US" sz="1000" dirty="0"/>
              <a:t> isolated character recognition using chain 	codes, World Academy of Science, Engineering and Technology International Journal of Computer, Electrical, Automation, 	Control and Information Engineering Vol:2, No:7, 1, 3.</a:t>
            </a:r>
          </a:p>
          <a:p>
            <a:pPr>
              <a:tabLst>
                <a:tab pos="169863" algn="l"/>
                <a:tab pos="225425" algn="l"/>
              </a:tabLst>
            </a:pPr>
            <a:r>
              <a:rPr lang="en-US" sz="1000" dirty="0"/>
              <a:t>[6] F. W. M. </a:t>
            </a:r>
            <a:r>
              <a:rPr lang="en-US" sz="1000" dirty="0" err="1"/>
              <a:t>Stentiford</a:t>
            </a:r>
            <a:r>
              <a:rPr lang="en-US" sz="1000" dirty="0"/>
              <a:t>., </a:t>
            </a:r>
            <a:r>
              <a:rPr lang="en-US" sz="1000" dirty="0" err="1"/>
              <a:t>amd</a:t>
            </a:r>
            <a:r>
              <a:rPr lang="en-US" sz="1000" dirty="0"/>
              <a:t> R. G. Mortimer. (1983): Some New Heuristics for Thinning Binary Handprinted Characters for OCR, 	IEEE Transaction On Systems, MAN, AND Cybernetics, VOL. SMC - 13, NO. 1, 3-4</a:t>
            </a:r>
          </a:p>
          <a:p>
            <a:pPr>
              <a:tabLst>
                <a:tab pos="169863" algn="l"/>
              </a:tabLst>
            </a:pPr>
            <a:r>
              <a:rPr lang="en-US" sz="1000" dirty="0"/>
              <a:t>[7] </a:t>
            </a:r>
            <a:r>
              <a:rPr lang="en-US" sz="1000" dirty="0" err="1"/>
              <a:t>Zidouri</a:t>
            </a:r>
            <a:r>
              <a:rPr lang="en-US" sz="1000" dirty="0"/>
              <a:t>, A. (2010): On multiple typeface </a:t>
            </a:r>
            <a:r>
              <a:rPr lang="en-US" sz="1000" dirty="0" err="1"/>
              <a:t>arabic</a:t>
            </a:r>
            <a:r>
              <a:rPr lang="en-US" sz="1000" dirty="0"/>
              <a:t> script recognition, Research Journal of Applied Sciences Engineering and Tech	</a:t>
            </a:r>
            <a:r>
              <a:rPr lang="en-US" sz="1000" dirty="0" err="1"/>
              <a:t>nology</a:t>
            </a:r>
            <a:r>
              <a:rPr lang="en-US" sz="1000" dirty="0"/>
              <a:t>, 3.</a:t>
            </a:r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8320232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D5031-50F6-47BD-B06A-A1FACC394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829" y="1621558"/>
            <a:ext cx="8079581" cy="124364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625" dirty="0" err="1"/>
              <a:t>Terimakasih</a:t>
            </a:r>
            <a:endParaRPr lang="en-US" sz="8625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74D6E4-D0B5-4DCF-B66B-4636B7FB88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788" y="2865207"/>
            <a:ext cx="1099661" cy="1088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206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Penelitian</a:t>
            </a:r>
            <a:r>
              <a:rPr lang="en-US" altLang="ko-KR" dirty="0"/>
              <a:t> </a:t>
            </a:r>
            <a:r>
              <a:rPr lang="en-US" altLang="ko-KR" dirty="0" err="1"/>
              <a:t>Terkait</a:t>
            </a:r>
            <a:endParaRPr lang="ko-KR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259632" y="1203599"/>
            <a:ext cx="7643192" cy="3456384"/>
          </a:xfrm>
        </p:spPr>
        <p:txBody>
          <a:bodyPr/>
          <a:lstStyle/>
          <a:p>
            <a:pPr marL="342900" lvl="0" indent="-342900">
              <a:buFont typeface="+mj-lt"/>
              <a:buAutoNum type="arabicPeriod"/>
            </a:pPr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pengenalan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Arab </a:t>
            </a:r>
            <a:r>
              <a:rPr lang="en-US" dirty="0" err="1"/>
              <a:t>Terisolasi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Neural Network, </a:t>
            </a:r>
          </a:p>
          <a:p>
            <a:pPr lvl="0">
              <a:tabLst>
                <a:tab pos="338138" algn="l"/>
              </a:tabLst>
            </a:pPr>
            <a:r>
              <a:rPr lang="en-US" dirty="0"/>
              <a:t> 	</a:t>
            </a:r>
            <a:r>
              <a:rPr lang="en-US" dirty="0" err="1"/>
              <a:t>membandingkan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pembelajaran</a:t>
            </a:r>
            <a:r>
              <a:rPr lang="en-US" dirty="0"/>
              <a:t> Backpropagation </a:t>
            </a:r>
            <a:r>
              <a:rPr lang="en-US" dirty="0" err="1"/>
              <a:t>dan</a:t>
            </a:r>
            <a:r>
              <a:rPr lang="en-US" dirty="0"/>
              <a:t> Vector </a:t>
            </a:r>
            <a:r>
              <a:rPr lang="en-US" dirty="0" err="1"/>
              <a:t>Quantusation</a:t>
            </a:r>
            <a:r>
              <a:rPr lang="en-US" dirty="0"/>
              <a:t> </a:t>
            </a:r>
          </a:p>
          <a:p>
            <a:pPr lvl="0">
              <a:tabLst>
                <a:tab pos="338138" algn="l"/>
              </a:tabLst>
            </a:pPr>
            <a:r>
              <a:rPr lang="en-US" dirty="0"/>
              <a:t>	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akurasi</a:t>
            </a:r>
            <a:r>
              <a:rPr lang="en-US" dirty="0"/>
              <a:t> 98.1% </a:t>
            </a:r>
            <a:r>
              <a:rPr lang="en-US" dirty="0" err="1"/>
              <a:t>dan</a:t>
            </a:r>
            <a:r>
              <a:rPr lang="en-US" dirty="0"/>
              <a:t> 51.19%. </a:t>
            </a:r>
            <a:r>
              <a:rPr lang="en-US" dirty="0" err="1"/>
              <a:t>Nimas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rekan-rekan</a:t>
            </a:r>
            <a:r>
              <a:rPr lang="en-US" dirty="0"/>
              <a:t> (2017) [2].</a:t>
            </a:r>
          </a:p>
          <a:p>
            <a:pPr lvl="0"/>
            <a:endParaRPr lang="en-US" dirty="0"/>
          </a:p>
          <a:p>
            <a:pPr marL="342900" lvl="0" indent="-342900">
              <a:buFont typeface="+mj-lt"/>
              <a:buAutoNum type="arabicPeriod" startAt="2"/>
            </a:pPr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pengenalan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Arab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kalmat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akurasi</a:t>
            </a:r>
            <a:r>
              <a:rPr lang="en-US" dirty="0"/>
              <a:t> 98.7%. </a:t>
            </a:r>
            <a:r>
              <a:rPr lang="en-US" dirty="0" err="1"/>
              <a:t>Albakor</a:t>
            </a:r>
            <a:r>
              <a:rPr lang="en-US" dirty="0"/>
              <a:t> (2009) [3].</a:t>
            </a:r>
          </a:p>
          <a:p>
            <a:pPr marL="342900" lvl="0" indent="-342900">
              <a:buFont typeface="+mj-lt"/>
              <a:buAutoNum type="arabicPeriod" startAt="2"/>
            </a:pPr>
            <a:endParaRPr lang="en-US" dirty="0"/>
          </a:p>
          <a:p>
            <a:pPr marL="342900" lvl="0" indent="-342900">
              <a:buFont typeface="+mj-lt"/>
              <a:buAutoNum type="arabicPeriod" startAt="2"/>
            </a:pPr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pengenalan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Arab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kalimat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C4.5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akurasi</a:t>
            </a:r>
            <a:r>
              <a:rPr lang="en-US" dirty="0"/>
              <a:t> 48%. </a:t>
            </a:r>
            <a:r>
              <a:rPr lang="en-US" dirty="0" err="1"/>
              <a:t>Albadr</a:t>
            </a:r>
            <a:r>
              <a:rPr lang="en-US" dirty="0"/>
              <a:t> (2013) [4].</a:t>
            </a:r>
          </a:p>
          <a:p>
            <a:pPr marL="342900" lvl="0" indent="-342900">
              <a:buFont typeface="+mj-lt"/>
              <a:buAutoNum type="arabicPeriod" startAt="2"/>
            </a:pPr>
            <a:endParaRPr lang="en-US" dirty="0"/>
          </a:p>
          <a:p>
            <a:pPr marL="342900" lvl="0" indent="-342900">
              <a:buFont typeface="+mj-lt"/>
              <a:buAutoNum type="arabicPeriod" startAt="2"/>
            </a:pPr>
            <a:r>
              <a:rPr lang="en-US" dirty="0" err="1"/>
              <a:t>Pengenilitian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pengenalan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Farsi/Arab </a:t>
            </a:r>
            <a:r>
              <a:rPr lang="en-US" dirty="0" err="1"/>
              <a:t>terisolasi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Support </a:t>
            </a:r>
          </a:p>
          <a:p>
            <a:pPr lvl="0">
              <a:tabLst>
                <a:tab pos="338138" algn="l"/>
              </a:tabLst>
            </a:pPr>
            <a:r>
              <a:rPr lang="en-US" dirty="0"/>
              <a:t>	Vector Machine,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akurasi</a:t>
            </a:r>
            <a:r>
              <a:rPr lang="en-US" dirty="0"/>
              <a:t> 97.4% . </a:t>
            </a:r>
            <a:r>
              <a:rPr lang="en-US" dirty="0" err="1"/>
              <a:t>Izakian</a:t>
            </a:r>
            <a:r>
              <a:rPr lang="en-US" dirty="0"/>
              <a:t> (2008) [5].</a:t>
            </a:r>
          </a:p>
          <a:p>
            <a:pPr marL="342900" lvl="0" indent="-342900">
              <a:buFont typeface="+mj-lt"/>
              <a:buAutoNum type="arabicPeriod" startAt="2"/>
            </a:pPr>
            <a:endParaRPr lang="en-US" dirty="0"/>
          </a:p>
          <a:p>
            <a:pPr marL="342900" lvl="0" indent="-342900">
              <a:buFont typeface="+mj-lt"/>
              <a:buAutoNum type="arabicPeriod" startAt="2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409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Pendahuluan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68860" y="1041253"/>
            <a:ext cx="6912768" cy="460648"/>
          </a:xfrm>
        </p:spPr>
        <p:txBody>
          <a:bodyPr/>
          <a:lstStyle/>
          <a:p>
            <a:pPr lvl="0"/>
            <a:r>
              <a:rPr lang="en-US" b="1" dirty="0"/>
              <a:t>Batasan </a:t>
            </a:r>
            <a:r>
              <a:rPr lang="en-US" b="1" dirty="0" err="1"/>
              <a:t>Masalah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115616" y="1664245"/>
            <a:ext cx="7787208" cy="2995737"/>
          </a:xfrm>
        </p:spPr>
        <p:txBody>
          <a:bodyPr/>
          <a:lstStyle/>
          <a:p>
            <a:pPr marL="342900" lvl="0" indent="-342900">
              <a:buFont typeface="+mj-lt"/>
              <a:buAutoNum type="arabicPeriod"/>
            </a:pPr>
            <a:endParaRPr lang="en-US" dirty="0"/>
          </a:p>
          <a:p>
            <a:pPr marL="342900" lvl="0" indent="-342900">
              <a:buFont typeface="+mj-lt"/>
              <a:buAutoNum type="arabicPeriod"/>
            </a:pPr>
            <a:r>
              <a:rPr lang="en-US" dirty="0" err="1"/>
              <a:t>Tulisan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</a:t>
            </a:r>
            <a:r>
              <a:rPr lang="en-US" dirty="0" err="1"/>
              <a:t>arab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tulisan</a:t>
            </a:r>
            <a:r>
              <a:rPr lang="en-US" dirty="0"/>
              <a:t> </a:t>
            </a:r>
            <a:r>
              <a:rPr lang="en-US" dirty="0" err="1"/>
              <a:t>cetak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posisi</a:t>
            </a:r>
            <a:r>
              <a:rPr lang="en-US" dirty="0"/>
              <a:t> </a:t>
            </a:r>
            <a:r>
              <a:rPr lang="en-US" dirty="0" err="1"/>
              <a:t>terisolasi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kalimat</a:t>
            </a:r>
            <a:r>
              <a:rPr lang="en-US" dirty="0"/>
              <a:t>. </a:t>
            </a:r>
          </a:p>
          <a:p>
            <a:pPr marL="342900" lvl="0" indent="-342900">
              <a:buFont typeface="+mj-lt"/>
              <a:buAutoNum type="arabicPeriod"/>
            </a:pPr>
            <a:endParaRPr lang="en-US" dirty="0"/>
          </a:p>
          <a:p>
            <a:pPr marL="342900" lvl="0" indent="-342900">
              <a:buFont typeface="+mj-lt"/>
              <a:buAutoNum type="arabicPeriod"/>
            </a:pP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pengenalan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Arab yang </a:t>
            </a:r>
            <a:r>
              <a:rPr lang="en-US" dirty="0" err="1"/>
              <a:t>dibangun</a:t>
            </a:r>
            <a:r>
              <a:rPr lang="en-US" dirty="0"/>
              <a:t> </a:t>
            </a:r>
            <a:r>
              <a:rPr lang="en-US" dirty="0" err="1"/>
              <a:t>khusus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tulisan</a:t>
            </a:r>
            <a:r>
              <a:rPr lang="en-US" dirty="0"/>
              <a:t> Arab </a:t>
            </a:r>
            <a:r>
              <a:rPr lang="en-US" dirty="0" err="1"/>
              <a:t>dengan</a:t>
            </a:r>
            <a:r>
              <a:rPr lang="en-US" dirty="0"/>
              <a:t> Bahasa Arab. </a:t>
            </a:r>
          </a:p>
          <a:p>
            <a:pPr marL="342900" lvl="0" indent="-342900">
              <a:buFont typeface="+mj-lt"/>
              <a:buAutoNum type="arabicPeriod"/>
            </a:pPr>
            <a:endParaRPr lang="en-US" dirty="0"/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Font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3 </a:t>
            </a:r>
            <a:r>
              <a:rPr lang="en-US" dirty="0" err="1"/>
              <a:t>jenis</a:t>
            </a:r>
            <a:r>
              <a:rPr lang="en-US" dirty="0"/>
              <a:t> font, </a:t>
            </a:r>
            <a:r>
              <a:rPr lang="en-US" dirty="0" err="1"/>
              <a:t>yaitu</a:t>
            </a:r>
            <a:r>
              <a:rPr lang="en-US" dirty="0"/>
              <a:t> Arial Unicode </a:t>
            </a:r>
            <a:r>
              <a:rPr lang="en-US" dirty="0" err="1"/>
              <a:t>Ms</a:t>
            </a:r>
            <a:r>
              <a:rPr lang="en-US" dirty="0"/>
              <a:t>, Tahoma </a:t>
            </a:r>
            <a:r>
              <a:rPr lang="en-US" dirty="0" err="1"/>
              <a:t>dan</a:t>
            </a:r>
            <a:endParaRPr lang="en-US" dirty="0"/>
          </a:p>
          <a:p>
            <a:pPr marL="338138" lvl="0"/>
            <a:r>
              <a:rPr lang="en-US" dirty="0"/>
              <a:t>Times New Roman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274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E58D5-2A75-4A99-BBD0-5AC85FDDB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0580" y="-164554"/>
            <a:ext cx="7524328" cy="884466"/>
          </a:xfrm>
        </p:spPr>
        <p:txBody>
          <a:bodyPr/>
          <a:lstStyle/>
          <a:p>
            <a:r>
              <a:rPr lang="en-US" sz="2000" dirty="0"/>
              <a:t>Diagram Blok Utama </a:t>
            </a:r>
            <a:r>
              <a:rPr lang="en-US" sz="2000" dirty="0" err="1"/>
              <a:t>Sistem</a:t>
            </a:r>
            <a:r>
              <a:rPr lang="en-US" sz="2000" dirty="0"/>
              <a:t> </a:t>
            </a:r>
            <a:r>
              <a:rPr lang="en-US" sz="2000" dirty="0" err="1"/>
              <a:t>Pengelanan</a:t>
            </a:r>
            <a:r>
              <a:rPr lang="en-US" sz="2000" dirty="0"/>
              <a:t> </a:t>
            </a:r>
            <a:r>
              <a:rPr lang="en-US" sz="2000" dirty="0" err="1"/>
              <a:t>Huruf</a:t>
            </a:r>
            <a:r>
              <a:rPr lang="en-US" sz="2000" dirty="0"/>
              <a:t> Arab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38B5F58-D6DE-45F5-9642-ABBAA89EE31D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592255"/>
            <a:ext cx="3631721" cy="4211743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1C9C970-B18A-48D3-AF4B-1D23C825BE6F}"/>
              </a:ext>
            </a:extLst>
          </p:cNvPr>
          <p:cNvSpPr txBox="1"/>
          <p:nvPr/>
        </p:nvSpPr>
        <p:spPr>
          <a:xfrm>
            <a:off x="2915816" y="4850979"/>
            <a:ext cx="3847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Diagrom</a:t>
            </a:r>
            <a:r>
              <a:rPr lang="en-US" sz="1200" dirty="0"/>
              <a:t> Blog Utama </a:t>
            </a:r>
            <a:r>
              <a:rPr lang="en-US" sz="1200" dirty="0" err="1"/>
              <a:t>Sistem</a:t>
            </a:r>
            <a:r>
              <a:rPr lang="en-US" sz="1200" dirty="0"/>
              <a:t> </a:t>
            </a:r>
            <a:r>
              <a:rPr lang="en-US" sz="1200" dirty="0" err="1"/>
              <a:t>Pengenalan</a:t>
            </a:r>
            <a:r>
              <a:rPr lang="en-US" sz="1200" dirty="0"/>
              <a:t> </a:t>
            </a:r>
            <a:r>
              <a:rPr lang="en-US" sz="1200" dirty="0" err="1"/>
              <a:t>huruf</a:t>
            </a:r>
            <a:r>
              <a:rPr lang="en-US" sz="1200" dirty="0"/>
              <a:t> Arab</a:t>
            </a:r>
          </a:p>
        </p:txBody>
      </p:sp>
    </p:spTree>
    <p:extLst>
      <p:ext uri="{BB962C8B-B14F-4D97-AF65-F5344CB8AC3E}">
        <p14:creationId xmlns:p14="http://schemas.microsoft.com/office/powerpoint/2010/main" val="3660116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BA18F-D20C-46D5-9920-29A4E4979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Metodologi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4854E-9CB2-42E3-8371-FE7082BE1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Binerisasi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0B3B71-A038-4184-8780-C4A032AAAAD1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 err="1"/>
              <a:t>Binerisasi</a:t>
            </a:r>
            <a:r>
              <a:rPr lang="en-US" dirty="0"/>
              <a:t> </a:t>
            </a:r>
            <a:r>
              <a:rPr lang="en-US" dirty="0" err="1"/>
              <a:t>mengubah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biner</a:t>
            </a:r>
            <a:r>
              <a:rPr lang="en-US" dirty="0"/>
              <a:t>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warna</a:t>
            </a:r>
            <a:r>
              <a:rPr lang="en-US" dirty="0"/>
              <a:t> </a:t>
            </a:r>
            <a:r>
              <a:rPr lang="en-US" dirty="0" err="1"/>
              <a:t>hitam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putih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0 </a:t>
            </a:r>
            <a:r>
              <a:rPr lang="en-US" dirty="0" err="1"/>
              <a:t>dan</a:t>
            </a:r>
            <a:r>
              <a:rPr lang="en-US" dirty="0"/>
              <a:t> 1.</a:t>
            </a:r>
          </a:p>
          <a:p>
            <a:endParaRPr lang="en-US" dirty="0"/>
          </a:p>
          <a:p>
            <a:r>
              <a:rPr lang="en-US" dirty="0"/>
              <a:t>	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5B40ABE-E538-45B2-AECC-3572E67637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862" y="2139642"/>
            <a:ext cx="1675338" cy="29198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766C30D-1D21-490E-9731-B9A5D52FF9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2165836"/>
            <a:ext cx="1642370" cy="28624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7163F93-5DD6-4B11-92B5-76611BF9FEE8}"/>
              </a:ext>
            </a:extLst>
          </p:cNvPr>
          <p:cNvSpPr txBox="1"/>
          <p:nvPr/>
        </p:nvSpPr>
        <p:spPr>
          <a:xfrm>
            <a:off x="2426728" y="4371950"/>
            <a:ext cx="1324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Citra Gray Scale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63FD26-75DB-43F6-89C9-680B7FE67168}"/>
              </a:ext>
            </a:extLst>
          </p:cNvPr>
          <p:cNvSpPr txBox="1"/>
          <p:nvPr/>
        </p:nvSpPr>
        <p:spPr>
          <a:xfrm>
            <a:off x="5028495" y="4382665"/>
            <a:ext cx="9717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 Citra </a:t>
            </a:r>
            <a:r>
              <a:rPr lang="en-US" sz="1200" dirty="0" err="1"/>
              <a:t>Biner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47190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EDABB-7064-4A77-84BA-D11B5EE88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Tahap</a:t>
            </a:r>
            <a:r>
              <a:rPr lang="en-US" dirty="0"/>
              <a:t> </a:t>
            </a:r>
            <a:r>
              <a:rPr lang="en-US" dirty="0" err="1"/>
              <a:t>Segmentasi</a:t>
            </a:r>
            <a:r>
              <a:rPr lang="en-US" dirty="0"/>
              <a:t> </a:t>
            </a:r>
            <a:r>
              <a:rPr lang="en-US" dirty="0" err="1"/>
              <a:t>Kalimat</a:t>
            </a:r>
            <a:r>
              <a:rPr lang="en-US" dirty="0"/>
              <a:t> Arab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6FED3-DB6C-493C-ACFA-461695A39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0170" y="1190637"/>
            <a:ext cx="6912768" cy="460648"/>
          </a:xfrm>
        </p:spPr>
        <p:txBody>
          <a:bodyPr/>
          <a:lstStyle/>
          <a:p>
            <a:r>
              <a:rPr lang="en-US" sz="1600" dirty="0" err="1"/>
              <a:t>Kalimat</a:t>
            </a:r>
            <a:r>
              <a:rPr lang="en-US" sz="1600" dirty="0"/>
              <a:t>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DF9C23-535C-49EC-B916-696BD1676E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119" y="1236173"/>
            <a:ext cx="2808312" cy="432048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00BAC37-AE47-493D-9811-0B88591285EF}"/>
              </a:ext>
            </a:extLst>
          </p:cNvPr>
          <p:cNvSpPr txBox="1">
            <a:spLocks/>
          </p:cNvSpPr>
          <p:nvPr/>
        </p:nvSpPr>
        <p:spPr>
          <a:xfrm>
            <a:off x="1970170" y="1658076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err="1"/>
              <a:t>Hasil</a:t>
            </a:r>
            <a:r>
              <a:rPr lang="en-US" sz="1400" dirty="0"/>
              <a:t> </a:t>
            </a:r>
            <a:r>
              <a:rPr lang="en-US" sz="1400" dirty="0" err="1"/>
              <a:t>Segmentasi</a:t>
            </a:r>
            <a:r>
              <a:rPr lang="en-US" sz="1400" dirty="0"/>
              <a:t>: </a:t>
            </a:r>
          </a:p>
        </p:txBody>
      </p:sp>
      <p:pic>
        <p:nvPicPr>
          <p:cNvPr id="7" name="Content Placeholder 50">
            <a:extLst>
              <a:ext uri="{FF2B5EF4-FFF2-40B4-BE49-F238E27FC236}">
                <a16:creationId xmlns:a16="http://schemas.microsoft.com/office/drawing/2014/main" id="{0490EE58-F871-47EF-A4FF-54DE6444A9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450" y="2156545"/>
            <a:ext cx="881669" cy="29789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6BD50D-11EF-457D-8141-CB0D4062DC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47" y="2176011"/>
            <a:ext cx="815886" cy="30360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760021E-6D60-483D-A41F-53C7628EA2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1367" y="2204030"/>
            <a:ext cx="948523" cy="298000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7A9E0F9-B036-4B7F-A5D6-8C21C41C1C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624" y="2204030"/>
            <a:ext cx="648072" cy="29394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7D4DB2C-222E-47C8-B1B9-A7DFDD2AE3CF}"/>
              </a:ext>
            </a:extLst>
          </p:cNvPr>
          <p:cNvSpPr txBox="1"/>
          <p:nvPr/>
        </p:nvSpPr>
        <p:spPr>
          <a:xfrm>
            <a:off x="1691680" y="838249"/>
            <a:ext cx="39934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Segmentasi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Menggunakan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algoritma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Zidouri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[7].</a:t>
            </a:r>
          </a:p>
        </p:txBody>
      </p:sp>
      <p:pic>
        <p:nvPicPr>
          <p:cNvPr id="14" name="Content Placeholder 50">
            <a:extLst>
              <a:ext uri="{FF2B5EF4-FFF2-40B4-BE49-F238E27FC236}">
                <a16:creationId xmlns:a16="http://schemas.microsoft.com/office/drawing/2014/main" id="{2F70DE1C-B2A5-4A17-9920-9B9D46066D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837" y="2156545"/>
            <a:ext cx="881669" cy="297897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52208D7-C4C3-48BA-A0E0-423F05D5DC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5134" y="2176011"/>
            <a:ext cx="815886" cy="303603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A4584BB-7B89-4C35-B761-43B8A81839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754" y="2204030"/>
            <a:ext cx="948523" cy="298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659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6DFC8-ED1F-4439-887B-97C075511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Tahap</a:t>
            </a:r>
            <a:r>
              <a:rPr lang="en-US" dirty="0"/>
              <a:t> </a:t>
            </a:r>
            <a:r>
              <a:rPr lang="en-US" dirty="0" err="1"/>
              <a:t>Penipisan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EDAB5-8EDB-4024-99EE-459CAD8DE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1173" y="892977"/>
            <a:ext cx="6912768" cy="460648"/>
          </a:xfrm>
        </p:spPr>
        <p:txBody>
          <a:bodyPr/>
          <a:lstStyle/>
          <a:p>
            <a:r>
              <a:rPr lang="en-US" dirty="0" err="1"/>
              <a:t>Tujuan</a:t>
            </a:r>
            <a:r>
              <a:rPr lang="en-US" dirty="0"/>
              <a:t>: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D537E1-E7A0-4895-B61E-517BE38008F9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259632" y="1491630"/>
            <a:ext cx="7283152" cy="2995737"/>
          </a:xfrm>
        </p:spPr>
        <p:txBody>
          <a:bodyPr/>
          <a:lstStyle/>
          <a:p>
            <a:r>
              <a:rPr lang="en-US" dirty="0"/>
              <a:t>Agar  chain code yang </a:t>
            </a:r>
            <a:r>
              <a:rPr lang="en-US" dirty="0" err="1"/>
              <a:t>dihasilkan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bagus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mewakili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objek</a:t>
            </a:r>
            <a:endParaRPr lang="en-US" dirty="0"/>
          </a:p>
          <a:p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penipisan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Stentiford</a:t>
            </a:r>
            <a:r>
              <a:rPr lang="en-US" dirty="0"/>
              <a:t> [6].</a:t>
            </a:r>
          </a:p>
          <a:p>
            <a:endParaRPr lang="en-US" dirty="0"/>
          </a:p>
          <a:p>
            <a:r>
              <a:rPr lang="en-US" dirty="0"/>
              <a:t>	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F07AA6-3A2E-4290-ADDB-58E2E0A8AE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2201406"/>
            <a:ext cx="1659990" cy="28931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B92E7C5-7113-4C46-8940-0DDEC75C1A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2131509"/>
            <a:ext cx="1728192" cy="301199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B5D5B77-0DFE-48E0-89C4-62DD9C96FD91}"/>
              </a:ext>
            </a:extLst>
          </p:cNvPr>
          <p:cNvSpPr/>
          <p:nvPr/>
        </p:nvSpPr>
        <p:spPr>
          <a:xfrm>
            <a:off x="1951836" y="4487367"/>
            <a:ext cx="11079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Citra </a:t>
            </a:r>
            <a:r>
              <a:rPr lang="en-US" sz="1200" dirty="0" err="1"/>
              <a:t>Biner</a:t>
            </a:r>
            <a:r>
              <a:rPr lang="en-US" sz="1200" dirty="0"/>
              <a:t>	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07E89C-5657-4FC3-A95A-BF9F2E605CC3}"/>
              </a:ext>
            </a:extLst>
          </p:cNvPr>
          <p:cNvSpPr txBox="1"/>
          <p:nvPr/>
        </p:nvSpPr>
        <p:spPr>
          <a:xfrm>
            <a:off x="3695548" y="4490848"/>
            <a:ext cx="1236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Hasil</a:t>
            </a:r>
            <a:r>
              <a:rPr lang="en-US" sz="1200" dirty="0"/>
              <a:t> </a:t>
            </a:r>
            <a:r>
              <a:rPr lang="en-US" sz="1200" dirty="0" err="1"/>
              <a:t>Penipisan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9614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3066</TotalTime>
  <Words>1281</Words>
  <Application>Microsoft Office PowerPoint</Application>
  <PresentationFormat>On-screen Show (16:9)</PresentationFormat>
  <Paragraphs>303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맑은 고딕</vt:lpstr>
      <vt:lpstr>Arial</vt:lpstr>
      <vt:lpstr>Calibri</vt:lpstr>
      <vt:lpstr>Times New Roman</vt:lpstr>
      <vt:lpstr>Office Theme</vt:lpstr>
      <vt:lpstr>Custom Design</vt:lpstr>
      <vt:lpstr>PowerPoint Presentation</vt:lpstr>
      <vt:lpstr>Pendahuluan</vt:lpstr>
      <vt:lpstr>Pendahuluan</vt:lpstr>
      <vt:lpstr>Penelitian Terkait</vt:lpstr>
      <vt:lpstr>Pendahuluan</vt:lpstr>
      <vt:lpstr>Diagram Blok Utama Sistem Pengelanan Huruf Arab</vt:lpstr>
      <vt:lpstr>Metodologi</vt:lpstr>
      <vt:lpstr>Tahap Segmentasi Kalimat Arab</vt:lpstr>
      <vt:lpstr>Tahap Penipisan</vt:lpstr>
      <vt:lpstr>Ekstraksi Fitur</vt:lpstr>
      <vt:lpstr>Ekstraksi Fitur</vt:lpstr>
      <vt:lpstr>Ekstraksi Fitur</vt:lpstr>
      <vt:lpstr>Ekstraksi Fitur</vt:lpstr>
      <vt:lpstr>Hasil Ekstraksi Fitur </vt:lpstr>
      <vt:lpstr>Klasifikasi</vt:lpstr>
      <vt:lpstr>Klasifikasi Neural Network</vt:lpstr>
      <vt:lpstr>Klasifikasi Neural Network</vt:lpstr>
      <vt:lpstr>Klasifikasi Neural Network</vt:lpstr>
      <vt:lpstr>Klasifikasi Neural Network</vt:lpstr>
      <vt:lpstr>Klasifikasi Neural Network</vt:lpstr>
      <vt:lpstr>Klasifikasi Neural Network</vt:lpstr>
      <vt:lpstr>Klasifikasi Neural Network</vt:lpstr>
      <vt:lpstr>Klasifikasi Hidden Markov Model</vt:lpstr>
      <vt:lpstr>Klasifikasi Hidden Markov Model</vt:lpstr>
      <vt:lpstr>Klasifikasi Hidden Markov Model</vt:lpstr>
      <vt:lpstr>Klasifikasi Hidden Markov Model</vt:lpstr>
      <vt:lpstr>Klasifikasi Hidden Markov Model</vt:lpstr>
      <vt:lpstr>Perbandingan Hasil Pengenalan</vt:lpstr>
      <vt:lpstr>Perbandingan Hasil Pengenalan</vt:lpstr>
      <vt:lpstr>Perbandingan Hasil Rekapitulasi Akurasi</vt:lpstr>
      <vt:lpstr>Kesimpulan</vt:lpstr>
      <vt:lpstr>Daftar Pustaka</vt:lpstr>
      <vt:lpstr>Terimakasih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Ainatul Radhiah</cp:lastModifiedBy>
  <cp:revision>73</cp:revision>
  <dcterms:created xsi:type="dcterms:W3CDTF">2014-04-01T16:27:38Z</dcterms:created>
  <dcterms:modified xsi:type="dcterms:W3CDTF">2017-12-04T02:14:48Z</dcterms:modified>
</cp:coreProperties>
</file>