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9" r:id="rId5"/>
    <p:sldId id="261" r:id="rId6"/>
    <p:sldId id="29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7" r:id="rId30"/>
    <p:sldId id="288" r:id="rId31"/>
    <p:sldId id="290" r:id="rId32"/>
    <p:sldId id="286" r:id="rId33"/>
    <p:sldId id="289" r:id="rId34"/>
    <p:sldId id="292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arabicocr-data\1.%20presentasi\grafi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arabicocr-data\1.%20presentasi\grafi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 Huruf Arab Terisolasi dalam Neural network dan Hidden Markov Model</a:t>
            </a:r>
            <a:endParaRPr lang="en-US" sz="1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Sheet1!$B$5:$B$7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Sheet1!$C$5:$C$7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FE-4DDF-897C-0E61327F7FF1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Hidden Markov Model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Sheet1!$B$5:$B$7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Sheet1!$D$5:$D$7</c:f>
              <c:numCache>
                <c:formatCode>0%</c:formatCode>
                <c:ptCount val="3"/>
                <c:pt idx="0">
                  <c:v>0.74</c:v>
                </c:pt>
                <c:pt idx="1">
                  <c:v>0.61</c:v>
                </c:pt>
                <c:pt idx="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FE-4DDF-897C-0E61327F7FF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18272047"/>
        <c:axId val="1427810751"/>
      </c:barChart>
      <c:catAx>
        <c:axId val="161827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810751"/>
        <c:crosses val="autoZero"/>
        <c:auto val="1"/>
        <c:lblAlgn val="ctr"/>
        <c:lblOffset val="100"/>
        <c:noMultiLvlLbl val="0"/>
      </c:catAx>
      <c:valAx>
        <c:axId val="14278107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1827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 Huruf Arab Dalam Kalimat dalam Neural network dan Hidden Markov Model</a:t>
            </a:r>
            <a:endParaRPr lang="en-US" sz="1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9.2569335083114601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Sheet1!$B$14:$B$16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Sheet1!$C$14:$C$16</c:f>
              <c:numCache>
                <c:formatCode>0%</c:formatCode>
                <c:ptCount val="3"/>
                <c:pt idx="0">
                  <c:v>0.66</c:v>
                </c:pt>
                <c:pt idx="1">
                  <c:v>0.66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E-4200-B9AB-0A160AAA7C32}"/>
            </c:ext>
          </c:extLst>
        </c:ser>
        <c:ser>
          <c:idx val="1"/>
          <c:order val="1"/>
          <c:tx>
            <c:strRef>
              <c:f>Sheet1!$D$13</c:f>
              <c:strCache>
                <c:ptCount val="1"/>
                <c:pt idx="0">
                  <c:v>Hidden Markov Model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Sheet1!$B$14:$B$16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Sheet1!$D$14:$D$16</c:f>
              <c:numCache>
                <c:formatCode>0%</c:formatCode>
                <c:ptCount val="3"/>
                <c:pt idx="0">
                  <c:v>0.49</c:v>
                </c:pt>
                <c:pt idx="1">
                  <c:v>0.5</c:v>
                </c:pt>
                <c:pt idx="2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E-4200-B9AB-0A160AAA7C3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17826975"/>
        <c:axId val="1592741551"/>
      </c:barChart>
      <c:catAx>
        <c:axId val="16178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741551"/>
        <c:crosses val="autoZero"/>
        <c:auto val="1"/>
        <c:lblAlgn val="ctr"/>
        <c:lblOffset val="100"/>
        <c:noMultiLvlLbl val="0"/>
      </c:catAx>
      <c:valAx>
        <c:axId val="1592741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178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419F1-30AC-4E01-B7C5-59081ADB58B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C87F-CCD4-43F0-8B41-A84C2FC8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FC87F-CCD4-43F0-8B41-A84C2FC86B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801" y="397939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AINATUL RADHIAH - 23215145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24801" y="2902173"/>
            <a:ext cx="7935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PENGENALAN HURUF ARAB BERBASIS PENGOLAHAN CITRA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15018" y="1702685"/>
            <a:ext cx="3242881" cy="2995737"/>
          </a:xfrm>
        </p:spPr>
        <p:txBody>
          <a:bodyPr/>
          <a:lstStyle/>
          <a:p>
            <a:r>
              <a:rPr lang="en-US" dirty="0"/>
              <a:t>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Ba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ke-1 :</a:t>
            </a:r>
          </a:p>
          <a:p>
            <a:endParaRPr lang="en-US" dirty="0"/>
          </a:p>
          <a:p>
            <a:r>
              <a:rPr lang="en-US" dirty="0"/>
              <a:t>665666676667677787878887888788888888888188818888181111121222222222</a:t>
            </a:r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 ke-2 :  6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A1D1AA-FD61-4C29-9352-7B73A2CE177A}"/>
              </a:ext>
            </a:extLst>
          </p:cNvPr>
          <p:cNvGrpSpPr/>
          <p:nvPr/>
        </p:nvGrpSpPr>
        <p:grpSpPr>
          <a:xfrm>
            <a:off x="6710621" y="1949614"/>
            <a:ext cx="2181859" cy="2129159"/>
            <a:chOff x="1159459" y="303643"/>
            <a:chExt cx="2902196" cy="28342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67C4E7-7E48-4D12-8B0D-396F485BB294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F6C6EB-C127-41AD-B311-82334448669B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7">
              <a:extLst>
                <a:ext uri="{FF2B5EF4-FFF2-40B4-BE49-F238E27FC236}">
                  <a16:creationId xmlns:a16="http://schemas.microsoft.com/office/drawing/2014/main" id="{9E84E3D6-A049-441C-BD0C-D606A672B46A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2790C8-6230-4EF7-93E5-CCC1D0DC4655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6D349B-9AED-47AD-B25B-8EFCC5CEB614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2E8F305B-B83F-4A9F-A3E0-865306D6A137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61384554-47F3-46A8-83B1-4B673FDDEFD2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56">
              <a:extLst>
                <a:ext uri="{FF2B5EF4-FFF2-40B4-BE49-F238E27FC236}">
                  <a16:creationId xmlns:a16="http://schemas.microsoft.com/office/drawing/2014/main" id="{19E84D32-CBB5-44B3-95A5-9C9B0A2B7226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7">
              <a:extLst>
                <a:ext uri="{FF2B5EF4-FFF2-40B4-BE49-F238E27FC236}">
                  <a16:creationId xmlns:a16="http://schemas.microsoft.com/office/drawing/2014/main" id="{F7085042-C208-4AA6-96BA-E6F603C458D9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8CFF710F-C112-4A3D-9C20-8C255239C267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9">
              <a:extLst>
                <a:ext uri="{FF2B5EF4-FFF2-40B4-BE49-F238E27FC236}">
                  <a16:creationId xmlns:a16="http://schemas.microsoft.com/office/drawing/2014/main" id="{75999723-883E-44FC-8F8E-E75BE17E23AF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60">
              <a:extLst>
                <a:ext uri="{FF2B5EF4-FFF2-40B4-BE49-F238E27FC236}">
                  <a16:creationId xmlns:a16="http://schemas.microsoft.com/office/drawing/2014/main" id="{CFC04005-16C3-43A5-8AE1-E46E3F7A679B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A44FE5-A265-484B-AB89-95B633F4F676}"/>
              </a:ext>
            </a:extLst>
          </p:cNvPr>
          <p:cNvSpPr txBox="1"/>
          <p:nvPr/>
        </p:nvSpPr>
        <p:spPr>
          <a:xfrm>
            <a:off x="5989121" y="4204197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 code </a:t>
            </a:r>
            <a:r>
              <a:rPr lang="en-US" sz="1200" dirty="0" err="1"/>
              <a:t>dengan</a:t>
            </a:r>
            <a:r>
              <a:rPr lang="en-US" sz="1200" dirty="0"/>
              <a:t> 8 </a:t>
            </a:r>
            <a:r>
              <a:rPr lang="en-US" sz="1200" dirty="0" err="1"/>
              <a:t>arah</a:t>
            </a:r>
            <a:r>
              <a:rPr lang="en-US" sz="1200" dirty="0"/>
              <a:t>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angin</a:t>
            </a:r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45958C-5929-4EB6-843C-BF7CCB47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39702"/>
            <a:ext cx="1098568" cy="7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2853"/>
            <a:ext cx="6912768" cy="460648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[5]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462543"/>
            <a:ext cx="6768752" cy="34854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Chain code : 7777311122222583353333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Hilangkan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1.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: 777711122222333333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pemetaan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FTC: 777711122222333333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Rumus</a:t>
            </a:r>
            <a:r>
              <a:rPr lang="en-US" sz="1200" dirty="0"/>
              <a:t> </a:t>
            </a:r>
            <a:r>
              <a:rPr lang="en-US" sz="1200" dirty="0" err="1"/>
              <a:t>Normalisasi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NC[</a:t>
            </a:r>
            <a:r>
              <a:rPr lang="en-US" sz="1200" dirty="0" err="1"/>
              <a:t>i</a:t>
            </a:r>
            <a:r>
              <a:rPr lang="en-US" sz="1200" dirty="0"/>
              <a:t>] = FTC [</a:t>
            </a:r>
            <a:r>
              <a:rPr lang="en-US" sz="1200" i="1" dirty="0"/>
              <a:t>round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/9 x FTC.length-1)]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Keterangan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 =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Chain code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 = Chain code yang </a:t>
            </a:r>
            <a:r>
              <a:rPr lang="en-US" sz="1200" dirty="0" err="1"/>
              <a:t>ternormalisasi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</a:p>
          <a:p>
            <a:pPr>
              <a:tabLst>
                <a:tab pos="338138" algn="l"/>
              </a:tabLst>
            </a:pPr>
            <a:r>
              <a:rPr lang="en-US" sz="1200" dirty="0" err="1"/>
              <a:t>Chaincode</a:t>
            </a:r>
            <a:r>
              <a:rPr lang="en-US" sz="1200" dirty="0"/>
              <a:t> yang </a:t>
            </a:r>
            <a:r>
              <a:rPr lang="en-US" sz="1200" dirty="0" err="1"/>
              <a:t>ternormalisasi</a:t>
            </a:r>
            <a:r>
              <a:rPr lang="en-US" sz="1200" dirty="0"/>
              <a:t>: 7711222333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67CB8A-0295-44E7-92FB-2F1AC2369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8834" y="1748054"/>
            <a:ext cx="1096010" cy="41465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67AAF6-CF9A-4151-8A05-AA5BDBAE6222}"/>
              </a:ext>
            </a:extLst>
          </p:cNvPr>
          <p:cNvCxnSpPr>
            <a:cxnSpLocks/>
          </p:cNvCxnSpPr>
          <p:nvPr/>
        </p:nvCxnSpPr>
        <p:spPr>
          <a:xfrm flipH="1">
            <a:off x="4474844" y="1820062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427AF9-09A5-42DD-9D12-FD2ED801B3E2}"/>
              </a:ext>
            </a:extLst>
          </p:cNvPr>
          <p:cNvSpPr txBox="1"/>
          <p:nvPr/>
        </p:nvSpPr>
        <p:spPr>
          <a:xfrm>
            <a:off x="4889144" y="167838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Nilai</a:t>
            </a:r>
            <a:r>
              <a:rPr lang="en-US" sz="1200" dirty="0"/>
              <a:t> chain code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EC54B-19D1-4831-A02B-78F819C31957}"/>
              </a:ext>
            </a:extLst>
          </p:cNvPr>
          <p:cNvCxnSpPr>
            <a:cxnSpLocks/>
          </p:cNvCxnSpPr>
          <p:nvPr/>
        </p:nvCxnSpPr>
        <p:spPr>
          <a:xfrm flipH="1">
            <a:off x="4474844" y="2015937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E296B7-80D3-4BE4-A2DB-EDB49C3898D0}"/>
              </a:ext>
            </a:extLst>
          </p:cNvPr>
          <p:cNvSpPr txBox="1"/>
          <p:nvPr/>
        </p:nvSpPr>
        <p:spPr>
          <a:xfrm>
            <a:off x="4889144" y="1911578"/>
            <a:ext cx="382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chain code.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7DC493-2E6A-4249-8D3D-36B5597C10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544" y="2448855"/>
            <a:ext cx="1045210" cy="3949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D44D69-6267-4E41-BF83-D34A7DEEB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7624" y="2448220"/>
            <a:ext cx="617220" cy="40068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959B1A6-0680-4BAB-A2E4-10C9D5668D3A}"/>
              </a:ext>
            </a:extLst>
          </p:cNvPr>
          <p:cNvSpPr/>
          <p:nvPr/>
        </p:nvSpPr>
        <p:spPr>
          <a:xfrm>
            <a:off x="3569969" y="2542835"/>
            <a:ext cx="167005" cy="2006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61AF-0357-4285-9323-097FA7B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EF4D-B236-49D2-ABA5-E9ED6D0B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AD7F2-87A7-4653-A332-9F21223055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en-US" sz="1400" dirty="0"/>
              <a:t>Cara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: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chiancode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7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dideteksi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6A0FF-C618-4285-BEE3-F049DE63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64245"/>
            <a:ext cx="864096" cy="9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3A0-492F-4A96-90B0-6F0591AD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err="1"/>
              <a:t>Ekstraksi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8767-9C6B-47CB-891D-D30980D8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3C414-9961-44AC-AA56-51763E6C527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64148" y="2859782"/>
            <a:ext cx="7067128" cy="2131641"/>
          </a:xfrm>
        </p:spPr>
        <p:txBody>
          <a:bodyPr/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Bagi</a:t>
            </a:r>
            <a:r>
              <a:rPr lang="en-US" dirty="0"/>
              <a:t> Tinggi Citra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bagian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ditengah</a:t>
            </a:r>
            <a:r>
              <a:rPr lang="en-US" dirty="0"/>
              <a:t>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</a:t>
            </a:r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2D7F6DDA-4286-493B-BC69-47CC5E71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96" y="1461338"/>
            <a:ext cx="1699962" cy="14963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81CA868-BD2D-426E-BDEE-E0A6AF051A42}"/>
              </a:ext>
            </a:extLst>
          </p:cNvPr>
          <p:cNvSpPr/>
          <p:nvPr/>
        </p:nvSpPr>
        <p:spPr>
          <a:xfrm>
            <a:off x="2709571" y="1553185"/>
            <a:ext cx="1739315" cy="125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68C0FC-1C2E-4678-AC6D-D6D7620F7743}"/>
              </a:ext>
            </a:extLst>
          </p:cNvPr>
          <p:cNvCxnSpPr/>
          <p:nvPr/>
        </p:nvCxnSpPr>
        <p:spPr>
          <a:xfrm flipV="1">
            <a:off x="2727985" y="1824081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9662D-A097-4C9B-9A10-1A8971B475F0}"/>
              </a:ext>
            </a:extLst>
          </p:cNvPr>
          <p:cNvCxnSpPr/>
          <p:nvPr/>
        </p:nvCxnSpPr>
        <p:spPr>
          <a:xfrm flipV="1">
            <a:off x="2727985" y="2040095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3DBBCF-6EBE-421E-A8D3-25E6B5788E50}"/>
              </a:ext>
            </a:extLst>
          </p:cNvPr>
          <p:cNvCxnSpPr/>
          <p:nvPr/>
        </p:nvCxnSpPr>
        <p:spPr>
          <a:xfrm flipV="1">
            <a:off x="2699792" y="2310862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E225B-C3E6-452B-9101-FCE6EED20FF0}"/>
              </a:ext>
            </a:extLst>
          </p:cNvPr>
          <p:cNvCxnSpPr/>
          <p:nvPr/>
        </p:nvCxnSpPr>
        <p:spPr>
          <a:xfrm flipV="1">
            <a:off x="2702854" y="2558753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B91106-F387-410E-B6BA-0431CA65AD0C}"/>
              </a:ext>
            </a:extLst>
          </p:cNvPr>
          <p:cNvSpPr txBox="1"/>
          <p:nvPr/>
        </p:nvSpPr>
        <p:spPr>
          <a:xfrm>
            <a:off x="2411760" y="1472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FA3B9-3F2F-4E79-B899-2C50FE3C98E8}"/>
              </a:ext>
            </a:extLst>
          </p:cNvPr>
          <p:cNvSpPr txBox="1"/>
          <p:nvPr/>
        </p:nvSpPr>
        <p:spPr>
          <a:xfrm>
            <a:off x="2411760" y="17039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DF88F1-13F5-495A-BF11-C7CE105837A7}"/>
              </a:ext>
            </a:extLst>
          </p:cNvPr>
          <p:cNvSpPr txBox="1"/>
          <p:nvPr/>
        </p:nvSpPr>
        <p:spPr>
          <a:xfrm>
            <a:off x="2411760" y="19449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9753A-4A83-44E7-9DD2-9795B9CC7C93}"/>
              </a:ext>
            </a:extLst>
          </p:cNvPr>
          <p:cNvSpPr txBox="1"/>
          <p:nvPr/>
        </p:nvSpPr>
        <p:spPr>
          <a:xfrm>
            <a:off x="2411760" y="21346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7A85C3-46C1-44B9-9830-C2BE96F67E0A}"/>
              </a:ext>
            </a:extLst>
          </p:cNvPr>
          <p:cNvSpPr txBox="1"/>
          <p:nvPr/>
        </p:nvSpPr>
        <p:spPr>
          <a:xfrm>
            <a:off x="2411760" y="23943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888D1-CF39-4481-8EF0-29B3CCA98F47}"/>
              </a:ext>
            </a:extLst>
          </p:cNvPr>
          <p:cNvSpPr txBox="1"/>
          <p:nvPr/>
        </p:nvSpPr>
        <p:spPr>
          <a:xfrm>
            <a:off x="2411760" y="25662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E99C2C-A3D1-496D-8B89-55BCBA2C9A53}"/>
              </a:ext>
            </a:extLst>
          </p:cNvPr>
          <p:cNvSpPr/>
          <p:nvPr/>
        </p:nvSpPr>
        <p:spPr>
          <a:xfrm>
            <a:off x="3518657" y="1599926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F990E9-8CFE-4F6E-9757-5A4BCCDD8E82}"/>
              </a:ext>
            </a:extLst>
          </p:cNvPr>
          <p:cNvSpPr/>
          <p:nvPr/>
        </p:nvSpPr>
        <p:spPr>
          <a:xfrm>
            <a:off x="3518657" y="2127435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CE7EE3-1DD8-4C35-84DF-EEFE31D95934}"/>
              </a:ext>
            </a:extLst>
          </p:cNvPr>
          <p:cNvSpPr/>
          <p:nvPr/>
        </p:nvSpPr>
        <p:spPr>
          <a:xfrm>
            <a:off x="3518657" y="2643758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89C94-A3C4-46AE-B841-55B42AA0ED8B}"/>
              </a:ext>
            </a:extLst>
          </p:cNvPr>
          <p:cNvSpPr txBox="1"/>
          <p:nvPr/>
        </p:nvSpPr>
        <p:spPr>
          <a:xfrm>
            <a:off x="6754050" y="2223009"/>
            <a:ext cx="12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sz="14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sz="14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C3D94A3-DEFD-4217-B3EB-9F32B8FFF50C}"/>
              </a:ext>
            </a:extLst>
          </p:cNvPr>
          <p:cNvSpPr/>
          <p:nvPr/>
        </p:nvSpPr>
        <p:spPr>
          <a:xfrm>
            <a:off x="7656440" y="1558014"/>
            <a:ext cx="198653" cy="1627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830CBE-3BAD-468C-8B4D-5036FE66DD1B}"/>
              </a:ext>
            </a:extLst>
          </p:cNvPr>
          <p:cNvCxnSpPr/>
          <p:nvPr/>
        </p:nvCxnSpPr>
        <p:spPr>
          <a:xfrm>
            <a:off x="6224797" y="1639381"/>
            <a:ext cx="1305101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379B8F-46FC-4BFC-9993-7FF0F1052CB2}"/>
              </a:ext>
            </a:extLst>
          </p:cNvPr>
          <p:cNvSpPr txBox="1"/>
          <p:nvPr/>
        </p:nvSpPr>
        <p:spPr>
          <a:xfrm>
            <a:off x="7875598" y="1537673"/>
            <a:ext cx="559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BDFDDD-7FA7-46C7-B0FE-56C7180A1668}"/>
              </a:ext>
            </a:extLst>
          </p:cNvPr>
          <p:cNvCxnSpPr/>
          <p:nvPr/>
        </p:nvCxnSpPr>
        <p:spPr>
          <a:xfrm>
            <a:off x="6748769" y="1540927"/>
            <a:ext cx="0" cy="1164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8801CCD-D48C-46C0-96DE-B6A178FC65E1}"/>
              </a:ext>
            </a:extLst>
          </p:cNvPr>
          <p:cNvSpPr/>
          <p:nvPr/>
        </p:nvSpPr>
        <p:spPr>
          <a:xfrm>
            <a:off x="4491688" y="1579179"/>
            <a:ext cx="122853" cy="367531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975992-F812-44CB-B2AB-8E5428132F3A}"/>
              </a:ext>
            </a:extLst>
          </p:cNvPr>
          <p:cNvSpPr txBox="1"/>
          <p:nvPr/>
        </p:nvSpPr>
        <p:spPr>
          <a:xfrm>
            <a:off x="4632955" y="169721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7EA5D0E7-9CF1-464A-8D43-523BBD89DCA0}"/>
              </a:ext>
            </a:extLst>
          </p:cNvPr>
          <p:cNvSpPr/>
          <p:nvPr/>
        </p:nvSpPr>
        <p:spPr>
          <a:xfrm>
            <a:off x="4952739" y="1626601"/>
            <a:ext cx="140030" cy="60503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2E345C-E24F-4E07-8228-AEB1BBB97062}"/>
              </a:ext>
            </a:extLst>
          </p:cNvPr>
          <p:cNvSpPr txBox="1"/>
          <p:nvPr/>
        </p:nvSpPr>
        <p:spPr>
          <a:xfrm>
            <a:off x="5036546" y="198739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30508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BD9-4A17-48A7-AE75-6A7BD30B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92F6-D7EF-46A9-B54B-106607B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Huruf</a:t>
            </a:r>
            <a:r>
              <a:rPr lang="en-US" dirty="0"/>
              <a:t> Nun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88C-9DAC-458D-9DA9-2739FAF506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61256" y="1664245"/>
            <a:ext cx="8147248" cy="2995737"/>
          </a:xfrm>
        </p:spPr>
        <p:txBody>
          <a:bodyPr/>
          <a:lstStyle/>
          <a:p>
            <a:r>
              <a:rPr lang="en-US" sz="1300" dirty="0"/>
              <a:t>"name" : "timesnewroman_nun_terpisah_steintiford.png",</a:t>
            </a:r>
          </a:p>
          <a:p>
            <a:r>
              <a:rPr lang="en-US" sz="1300" dirty="0"/>
              <a:t>    "chains" : [ {</a:t>
            </a:r>
          </a:p>
          <a:p>
            <a:r>
              <a:rPr lang="en-US" sz="1300" dirty="0"/>
              <a:t>      "chain" : "60",</a:t>
            </a:r>
          </a:p>
          <a:p>
            <a:pPr marL="457200" lvl="1" indent="0">
              <a:buNone/>
            </a:pPr>
            <a:r>
              <a:rPr lang="en-US" sz="1300" dirty="0"/>
              <a:t>	}, {</a:t>
            </a:r>
          </a:p>
          <a:p>
            <a:r>
              <a:rPr lang="en-US" sz="1300" dirty="0"/>
              <a:t>      "chain" : "666666566666666666667677777888788888888888881111121223222222322323220",</a:t>
            </a:r>
          </a:p>
          <a:p>
            <a:pPr marL="457200" lvl="1" indent="0">
              <a:buNone/>
            </a:pPr>
            <a:r>
              <a:rPr lang="en-US" sz="1300" dirty="0"/>
              <a:t>	}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bodyChain</a:t>
            </a:r>
            <a:r>
              <a:rPr lang="en-US" sz="1300" dirty="0"/>
              <a:t>" : "666666566666666666667677777888788888888888881111121223222222322323220",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normalizedBodyChain</a:t>
            </a:r>
            <a:r>
              <a:rPr lang="en-US" sz="1300" dirty="0"/>
              <a:t>" : [ 6, 6, 6, 7, 8, 8, 8, 1, 2, 2 ],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dotPos</a:t>
            </a:r>
            <a:r>
              <a:rPr lang="en-US" sz="1300" dirty="0"/>
              <a:t>" : 0,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dotCount</a:t>
            </a:r>
            <a:r>
              <a:rPr lang="en-US" sz="1300" dirty="0"/>
              <a:t>" : 1,</a:t>
            </a:r>
          </a:p>
          <a:p>
            <a:r>
              <a:rPr lang="en-US" sz="1300" dirty="0"/>
              <a:t>    "label" : "nun",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labelId</a:t>
            </a:r>
            <a:r>
              <a:rPr lang="en-US" sz="1300" dirty="0"/>
              <a:t>" : 17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9088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BD9-4A17-48A7-AE75-6A7BD30B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92F6-D7EF-46A9-B54B-106607B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88C-9DAC-458D-9DA9-2739FAF506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35696" y="1664245"/>
            <a:ext cx="7272808" cy="29957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: 3 font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masing-masing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31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4 </a:t>
            </a:r>
            <a:r>
              <a:rPr lang="en-US" dirty="0" err="1"/>
              <a:t>bentuk</a:t>
            </a:r>
            <a:r>
              <a:rPr lang="en-US" dirty="0"/>
              <a:t> (</a:t>
            </a:r>
            <a:r>
              <a:rPr lang="en-US" dirty="0" err="1"/>
              <a:t>terisolasi</a:t>
            </a:r>
            <a:r>
              <a:rPr lang="en-US" dirty="0"/>
              <a:t>, </a:t>
            </a:r>
            <a:r>
              <a:rPr lang="en-US" dirty="0" err="1"/>
              <a:t>diawal</a:t>
            </a:r>
            <a:r>
              <a:rPr lang="en-US" dirty="0"/>
              <a:t>, </a:t>
            </a:r>
            <a:r>
              <a:rPr lang="en-US" dirty="0" err="1"/>
              <a:t>ditengah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). </a:t>
            </a:r>
          </a:p>
          <a:p>
            <a:pPr>
              <a:tabLst>
                <a:tab pos="347663" algn="l"/>
              </a:tabLst>
            </a:pPr>
            <a:r>
              <a:rPr lang="en-US" dirty="0"/>
              <a:t>	Font data </a:t>
            </a:r>
            <a:r>
              <a:rPr lang="en-US" dirty="0" err="1"/>
              <a:t>latih</a:t>
            </a:r>
            <a:r>
              <a:rPr lang="en-US" dirty="0"/>
              <a:t>:</a:t>
            </a:r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endParaRPr lang="en-US" dirty="0"/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Tahoma</a:t>
            </a:r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Times New Roman	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: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76263" indent="-231775">
              <a:buFont typeface="+mj-lt"/>
              <a:buAutoNum type="alphaLcParenR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31 </a:t>
            </a:r>
            <a:r>
              <a:rPr lang="en-US" dirty="0" err="1"/>
              <a:t>huruf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font </a:t>
            </a:r>
          </a:p>
          <a:p>
            <a:pPr marL="576263" indent="-231775">
              <a:buFont typeface="+mj-lt"/>
              <a:buAutoNum type="alphaLcParenR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115174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3535-B512-4C89-ACF0-A879714D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5BAF09D-02D9-459B-BFE7-865FC50B392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51590"/>
            <a:ext cx="7391922" cy="4155927"/>
          </a:xfrm>
        </p:spPr>
      </p:pic>
    </p:spTree>
    <p:extLst>
      <p:ext uri="{BB962C8B-B14F-4D97-AF65-F5344CB8AC3E}">
        <p14:creationId xmlns:p14="http://schemas.microsoft.com/office/powerpoint/2010/main" val="47417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B63-3445-4E5E-9729-6A6BA86A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D233-4124-4CB6-AB64-DC6E4923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5C87-4365-4272-AE82-F2B62F45B5F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learning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Backpropagation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</a:t>
            </a:r>
            <a:r>
              <a:rPr lang="en-US" dirty="0" err="1"/>
              <a:t>adalah</a:t>
            </a:r>
            <a:r>
              <a:rPr lang="en-US" dirty="0"/>
              <a:t> Sigmoid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Outpur</a:t>
            </a:r>
            <a:r>
              <a:rPr lang="en-US" dirty="0"/>
              <a:t> </a:t>
            </a:r>
            <a:r>
              <a:rPr lang="en-US" dirty="0" err="1"/>
              <a:t>Kayer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Iterasi</a:t>
            </a:r>
            <a:r>
              <a:rPr lang="en-US" dirty="0"/>
              <a:t> (epoch)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10.000 </a:t>
            </a:r>
            <a:r>
              <a:rPr lang="en-US" dirty="0" err="1"/>
              <a:t>iterasi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7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8767-4407-4F7B-BD23-F1F4C5D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F58D-257D-472A-B56D-B97B8A47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5A63-46C0-444A-AAA6-D783E50170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1640" y="1664245"/>
            <a:ext cx="7571184" cy="2995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Input di Neural Network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-1 </a:t>
            </a:r>
            <a:r>
              <a:rPr lang="en-US" sz="1800" dirty="0" err="1"/>
              <a:t>sampai</a:t>
            </a:r>
            <a:r>
              <a:rPr lang="en-US" sz="1800" dirty="0"/>
              <a:t> 1, agar </a:t>
            </a:r>
            <a:r>
              <a:rPr lang="en-US" sz="1800" dirty="0" err="1"/>
              <a:t>nilai</a:t>
            </a:r>
            <a:r>
              <a:rPr lang="en-US" sz="1800" dirty="0"/>
              <a:t> mean 0</a:t>
            </a:r>
            <a:endParaRPr lang="en-US" sz="1200" dirty="0"/>
          </a:p>
          <a:p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F2D10D-1748-431B-8C54-3E406AB4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8" y="2621532"/>
            <a:ext cx="7408555" cy="23317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F394BF-03DB-4214-8978-3111D6460D37}"/>
              </a:ext>
            </a:extLst>
          </p:cNvPr>
          <p:cNvCxnSpPr>
            <a:cxnSpLocks/>
          </p:cNvCxnSpPr>
          <p:nvPr/>
        </p:nvCxnSpPr>
        <p:spPr>
          <a:xfrm>
            <a:off x="5805444" y="2823215"/>
            <a:ext cx="178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BAA9CC-FE2A-42B6-84B2-8FDA79E66F42}"/>
              </a:ext>
            </a:extLst>
          </p:cNvPr>
          <p:cNvSpPr txBox="1"/>
          <p:nvPr/>
        </p:nvSpPr>
        <p:spPr>
          <a:xfrm>
            <a:off x="7628816" y="262153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C00DCB-BD10-423C-A1CC-3E813F73E025}"/>
              </a:ext>
            </a:extLst>
          </p:cNvPr>
          <p:cNvCxnSpPr>
            <a:cxnSpLocks/>
          </p:cNvCxnSpPr>
          <p:nvPr/>
        </p:nvCxnSpPr>
        <p:spPr>
          <a:xfrm>
            <a:off x="5625335" y="3072596"/>
            <a:ext cx="196273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0223B0-227C-4AF1-9A54-53CE86178CCA}"/>
              </a:ext>
            </a:extLst>
          </p:cNvPr>
          <p:cNvSpPr txBox="1"/>
          <p:nvPr/>
        </p:nvSpPr>
        <p:spPr>
          <a:xfrm>
            <a:off x="7649708" y="2903319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DC383F0-C6C8-4B3B-AD1B-35BE50300AAE}"/>
              </a:ext>
            </a:extLst>
          </p:cNvPr>
          <p:cNvSpPr/>
          <p:nvPr/>
        </p:nvSpPr>
        <p:spPr>
          <a:xfrm>
            <a:off x="7380313" y="3314592"/>
            <a:ext cx="397076" cy="156141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28D6-F0D5-4E02-AD05-486C0032D1B7}"/>
              </a:ext>
            </a:extLst>
          </p:cNvPr>
          <p:cNvSpPr txBox="1"/>
          <p:nvPr/>
        </p:nvSpPr>
        <p:spPr>
          <a:xfrm>
            <a:off x="7911060" y="3787175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52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43A6-A4F8-48F6-A30B-EFBBCE9C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AAE-B00D-4172-B99B-A2E82491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987574"/>
            <a:ext cx="7560840" cy="460648"/>
          </a:xfrm>
        </p:spPr>
        <p:txBody>
          <a:bodyPr/>
          <a:lstStyle/>
          <a:p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</a:t>
            </a:r>
            <a:r>
              <a:rPr lang="en-US" sz="1800" dirty="0" err="1"/>
              <a:t>Terisolasi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Font Arial, </a:t>
            </a:r>
            <a:r>
              <a:rPr lang="en-US" sz="1800" dirty="0" err="1"/>
              <a:t>Akurasi</a:t>
            </a:r>
            <a:r>
              <a:rPr lang="en-US" sz="1800" dirty="0"/>
              <a:t> 100%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1D3DAB-5659-49FE-A1A1-E62D7622AAA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1729364"/>
            <a:ext cx="3140502" cy="32478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45780-0C77-43AE-849F-2FBC17EB0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07654"/>
            <a:ext cx="2808312" cy="32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ACAB9-0AE9-46E8-A9A0-52E6A76B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5646"/>
            <a:ext cx="3528392" cy="2646295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67944" y="1635647"/>
            <a:ext cx="4834880" cy="31683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Arab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juta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di dunia [1].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Pelajar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pemula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en-US" altLang="ko-KR" sz="1800" dirty="0" err="1"/>
              <a:t>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mengenali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pengenalan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Arab </a:t>
            </a:r>
            <a:r>
              <a:rPr lang="en-US" altLang="ko-KR" sz="1800" dirty="0" err="1"/>
              <a:t>diharapkan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membantu</a:t>
            </a:r>
            <a:r>
              <a:rPr lang="en-US" altLang="ko-KR" sz="1800" dirty="0"/>
              <a:t> proses </a:t>
            </a:r>
            <a:r>
              <a:rPr lang="en-US" altLang="ko-KR" sz="1800" dirty="0" err="1"/>
              <a:t>pembelajaran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 </a:t>
            </a:r>
            <a:r>
              <a:rPr lang="en-US" altLang="ko-KR" sz="1800" dirty="0" err="1"/>
              <a:t>baik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bentuk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terisolasi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maupun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terdapat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kalimat</a:t>
            </a:r>
            <a:r>
              <a:rPr lang="en-US" altLang="ko-KR" sz="1800" dirty="0"/>
              <a:t>.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B900F-D94C-44FF-B716-CCC4AF667CAC}"/>
              </a:ext>
            </a:extLst>
          </p:cNvPr>
          <p:cNvSpPr txBox="1"/>
          <p:nvPr/>
        </p:nvSpPr>
        <p:spPr>
          <a:xfrm>
            <a:off x="1187624" y="4371950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Belajar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Arab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4455-8CFF-41A3-A5ED-245F2DD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A823D-A42D-4B9E-82D9-3B4C5746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4999"/>
            <a:ext cx="2890458" cy="44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2D473-F7E7-4A2D-B84D-F47A2D7C44F7}"/>
              </a:ext>
            </a:extLst>
          </p:cNvPr>
          <p:cNvSpPr txBox="1"/>
          <p:nvPr/>
        </p:nvSpPr>
        <p:spPr>
          <a:xfrm>
            <a:off x="1171049" y="104499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:                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E13B6-02B1-42B8-8908-AE143D522882}"/>
              </a:ext>
            </a:extLst>
          </p:cNvPr>
          <p:cNvSpPr txBox="1"/>
          <p:nvPr/>
        </p:nvSpPr>
        <p:spPr>
          <a:xfrm>
            <a:off x="1166505" y="1650218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42E13-3DAA-4C05-806A-B9D93FCC2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29989"/>
            <a:ext cx="2556856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1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2470-B759-46DD-A2B8-4725FB7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BAFE-710D-43B0-9821-6079C1BF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245756"/>
            <a:ext cx="6912768" cy="460648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642467-055D-439C-9B13-B03A33C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37434"/>
              </p:ext>
            </p:extLst>
          </p:nvPr>
        </p:nvGraphicFramePr>
        <p:xfrm>
          <a:off x="2051720" y="2260839"/>
          <a:ext cx="4968552" cy="152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455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0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596C-F91C-4699-935C-F452F6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362-3B2C-41C9-8369-9F0729F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9155A-21C4-4923-B7B9-AB6ED921870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06060827"/>
              </p:ext>
            </p:extLst>
          </p:nvPr>
        </p:nvGraphicFramePr>
        <p:xfrm>
          <a:off x="2195736" y="2188831"/>
          <a:ext cx="4968552" cy="152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455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3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2CC2-8D53-4CB7-82EF-2213CB99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F882-0286-4F66-8CF6-95E622E0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517" y="676502"/>
            <a:ext cx="6912768" cy="460648"/>
          </a:xfrm>
        </p:spPr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F900-8E49-4D7E-8BDB-CB888C7937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3507854"/>
            <a:ext cx="6912768" cy="18722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Hidden state </a:t>
            </a:r>
            <a:r>
              <a:rPr lang="en-US" dirty="0" err="1"/>
              <a:t>adalah</a:t>
            </a:r>
            <a:r>
              <a:rPr lang="en-US" dirty="0"/>
              <a:t> label ID </a:t>
            </a:r>
            <a:r>
              <a:rPr lang="en-US" dirty="0" err="1"/>
              <a:t>huruf</a:t>
            </a:r>
            <a:r>
              <a:rPr lang="en-US" dirty="0"/>
              <a:t> Arab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Observed Sequence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 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/>
              <a:t>Chain code yang </a:t>
            </a:r>
            <a:r>
              <a:rPr lang="en-US" sz="1400" dirty="0" err="1"/>
              <a:t>dinormalisasi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B79C1-04E1-4AB2-B9B9-34472806E057}"/>
              </a:ext>
            </a:extLst>
          </p:cNvPr>
          <p:cNvSpPr txBox="1"/>
          <p:nvPr/>
        </p:nvSpPr>
        <p:spPr>
          <a:xfrm>
            <a:off x="6044714" y="2086840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Label 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Huruf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100BB-BF11-4E3B-9D66-5C8299C5E266}"/>
              </a:ext>
            </a:extLst>
          </p:cNvPr>
          <p:cNvSpPr txBox="1"/>
          <p:nvPr/>
        </p:nvSpPr>
        <p:spPr>
          <a:xfrm>
            <a:off x="6156176" y="297497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Fitur-fitur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89A93-C3BD-4DC8-A9A8-D35354EE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0464"/>
            <a:ext cx="2828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C86E-AD9B-4E28-B65A-8EECE5CD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9F86-D441-426C-AE2A-BAFC49A7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7574"/>
            <a:ext cx="7272808" cy="460648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Hasil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Pengenalan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Huruf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Arab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Terisolasi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Font Arial,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74%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632-877B-44B9-B831-5CBAA6CCE65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03648" y="1563638"/>
            <a:ext cx="3013992" cy="3579862"/>
          </a:xfrm>
        </p:spPr>
        <p:txBody>
          <a:bodyPr/>
          <a:lstStyle/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dal = dal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dhad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dhad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dzal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dal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fa = fa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ghoin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fa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 Hamzah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hamzah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 ha = ha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habesar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14. kha = kha (OK)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 lam  = lam (OK)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8706C1-9418-4EA4-95A3-8203884CC9E5}"/>
              </a:ext>
            </a:extLst>
          </p:cNvPr>
          <p:cNvSpPr txBox="1">
            <a:spLocks/>
          </p:cNvSpPr>
          <p:nvPr/>
        </p:nvSpPr>
        <p:spPr>
          <a:xfrm>
            <a:off x="4067944" y="1563638"/>
            <a:ext cx="3013992" cy="357986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17. nun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20. sad = sad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21. sheen = sheen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22. sin = sin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tamarbuto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tamarbuto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24. ta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Lamalif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F1C1E-5F3E-4F0C-8D88-9C1AD1385FC9}"/>
              </a:ext>
            </a:extLst>
          </p:cNvPr>
          <p:cNvSpPr txBox="1"/>
          <p:nvPr/>
        </p:nvSpPr>
        <p:spPr>
          <a:xfrm>
            <a:off x="4355976" y="4887039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74%</a:t>
            </a:r>
          </a:p>
        </p:txBody>
      </p:sp>
    </p:spTree>
    <p:extLst>
      <p:ext uri="{BB962C8B-B14F-4D97-AF65-F5344CB8AC3E}">
        <p14:creationId xmlns:p14="http://schemas.microsoft.com/office/powerpoint/2010/main" val="391797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8DE3-6BF9-46BF-A85B-6A6369C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A8BB-674D-440D-AE58-B2E6C4FA5E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2941984" cy="3283769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:</a:t>
            </a:r>
          </a:p>
          <a:p>
            <a:endParaRPr lang="en-US" dirty="0"/>
          </a:p>
          <a:p>
            <a:pPr lvl="0"/>
            <a:r>
              <a:rPr lang="en-US" dirty="0"/>
              <a:t>0. </a:t>
            </a: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1. lam = lam (OK) </a:t>
            </a:r>
          </a:p>
          <a:p>
            <a:pPr lvl="0"/>
            <a:r>
              <a:rPr lang="en-US" dirty="0"/>
              <a:t>2. </a:t>
            </a:r>
            <a:r>
              <a:rPr lang="en-US" dirty="0" err="1"/>
              <a:t>qaf</a:t>
            </a:r>
            <a:r>
              <a:rPr lang="en-US" dirty="0"/>
              <a:t> = </a:t>
            </a:r>
            <a:r>
              <a:rPr lang="en-US" dirty="0" err="1"/>
              <a:t>habesar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3. </a:t>
            </a: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waw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4. </a:t>
            </a:r>
            <a:r>
              <a:rPr lang="en-US" dirty="0" err="1"/>
              <a:t>ra</a:t>
            </a:r>
            <a:r>
              <a:rPr lang="en-US" dirty="0"/>
              <a:t> = </a:t>
            </a:r>
            <a:r>
              <a:rPr lang="en-US" dirty="0" err="1"/>
              <a:t>ra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5. ta = lam (WRONG)</a:t>
            </a:r>
          </a:p>
          <a:p>
            <a:pPr lvl="0"/>
            <a:r>
              <a:rPr lang="en-US" dirty="0"/>
              <a:t>6. </a:t>
            </a:r>
            <a:r>
              <a:rPr lang="en-US" dirty="0" err="1"/>
              <a:t>ba</a:t>
            </a:r>
            <a:r>
              <a:rPr lang="en-US" dirty="0"/>
              <a:t> = </a:t>
            </a:r>
            <a:r>
              <a:rPr lang="en-US" dirty="0" err="1"/>
              <a:t>ba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7. dal = dal (OK)</a:t>
            </a:r>
          </a:p>
          <a:p>
            <a:pPr lvl="0"/>
            <a:r>
              <a:rPr lang="en-US" dirty="0"/>
              <a:t>8. </a:t>
            </a: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habesar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9. </a:t>
            </a:r>
            <a:r>
              <a:rPr lang="en-US" dirty="0" err="1"/>
              <a:t>jim</a:t>
            </a:r>
            <a:r>
              <a:rPr lang="en-US" dirty="0"/>
              <a:t> = </a:t>
            </a:r>
            <a:r>
              <a:rPr lang="en-US" dirty="0" err="1"/>
              <a:t>jim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10. </a:t>
            </a: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(OK)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B8C8D-4803-489E-A6A1-3FCF5EBA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4999"/>
            <a:ext cx="2890458" cy="444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9F327-03FE-4F16-9808-86385CE3CCDA}"/>
              </a:ext>
            </a:extLst>
          </p:cNvPr>
          <p:cNvSpPr txBox="1"/>
          <p:nvPr/>
        </p:nvSpPr>
        <p:spPr>
          <a:xfrm>
            <a:off x="1171049" y="104499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:                 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F23FD5-6393-4B81-A162-78B9C99E10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2211711"/>
            <a:ext cx="2941984" cy="1584175"/>
          </a:xfrm>
        </p:spPr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ya</a:t>
            </a:r>
            <a:r>
              <a:rPr lang="en-US" dirty="0"/>
              <a:t> (OK)</a:t>
            </a:r>
          </a:p>
          <a:p>
            <a:r>
              <a:rPr lang="en-US" dirty="0"/>
              <a:t>12. lam = lam (OK)</a:t>
            </a:r>
          </a:p>
          <a:p>
            <a:r>
              <a:rPr lang="en-US" dirty="0"/>
              <a:t>13. </a:t>
            </a:r>
            <a:r>
              <a:rPr lang="en-US" dirty="0" err="1"/>
              <a:t>tamarbuto</a:t>
            </a:r>
            <a:r>
              <a:rPr lang="en-US" dirty="0"/>
              <a:t> = </a:t>
            </a:r>
            <a:r>
              <a:rPr lang="en-US" dirty="0" err="1"/>
              <a:t>qaf</a:t>
            </a:r>
            <a:r>
              <a:rPr lang="en-US" dirty="0"/>
              <a:t> (WRONG)</a:t>
            </a:r>
          </a:p>
          <a:p>
            <a:r>
              <a:rPr lang="en-US" dirty="0"/>
              <a:t>14. </a:t>
            </a:r>
            <a:r>
              <a:rPr lang="en-US" dirty="0" err="1"/>
              <a:t>jim</a:t>
            </a:r>
            <a:r>
              <a:rPr lang="en-US" dirty="0"/>
              <a:t> = </a:t>
            </a:r>
            <a:r>
              <a:rPr lang="en-US" dirty="0" err="1"/>
              <a:t>jim</a:t>
            </a:r>
            <a:r>
              <a:rPr lang="en-US" dirty="0"/>
              <a:t> (OK)</a:t>
            </a:r>
          </a:p>
          <a:p>
            <a:r>
              <a:rPr lang="en-US" dirty="0"/>
              <a:t>15. dal = dal (OK)</a:t>
            </a:r>
          </a:p>
          <a:p>
            <a:r>
              <a:rPr lang="en-US" dirty="0"/>
              <a:t>16. </a:t>
            </a: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</a:t>
            </a:r>
            <a:r>
              <a:rPr lang="en-US" dirty="0"/>
              <a:t> (OK)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09C39-6FBE-43AA-ACE4-4F18B7817A08}"/>
              </a:ext>
            </a:extLst>
          </p:cNvPr>
          <p:cNvSpPr/>
          <p:nvPr/>
        </p:nvSpPr>
        <p:spPr>
          <a:xfrm>
            <a:off x="5148064" y="377986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70 %</a:t>
            </a:r>
          </a:p>
        </p:txBody>
      </p:sp>
    </p:spTree>
    <p:extLst>
      <p:ext uri="{BB962C8B-B14F-4D97-AF65-F5344CB8AC3E}">
        <p14:creationId xmlns:p14="http://schemas.microsoft.com/office/powerpoint/2010/main" val="173760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2470-B759-46DD-A2B8-4725FB7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BAFE-710D-43B0-9821-6079C1BF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245756"/>
            <a:ext cx="6912768" cy="460648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642467-055D-439C-9B13-B03A33C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70794"/>
              </p:ext>
            </p:extLst>
          </p:nvPr>
        </p:nvGraphicFramePr>
        <p:xfrm>
          <a:off x="2051720" y="2260839"/>
          <a:ext cx="4968552" cy="156376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245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245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245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6648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596C-F91C-4699-935C-F452F6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362-3B2C-41C9-8369-9F0729F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9155A-21C4-4923-B7B9-AB6ED921870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40508847"/>
              </p:ext>
            </p:extLst>
          </p:nvPr>
        </p:nvGraphicFramePr>
        <p:xfrm>
          <a:off x="2195736" y="2211711"/>
          <a:ext cx="4968552" cy="1509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18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18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18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12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4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C747-A048-4EB6-9CE5-05E84D6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2D16-6B25-4F7E-9CDD-D900705A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7574"/>
            <a:ext cx="7272808" cy="460648"/>
          </a:xfrm>
        </p:spPr>
        <p:txBody>
          <a:bodyPr/>
          <a:lstStyle/>
          <a:p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Arab </a:t>
            </a:r>
            <a:r>
              <a:rPr lang="en-US" sz="1400" dirty="0" err="1"/>
              <a:t>terisolasi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Neural Network </a:t>
            </a:r>
            <a:r>
              <a:rPr lang="en-US" sz="1400" dirty="0" err="1"/>
              <a:t>dan</a:t>
            </a:r>
            <a:r>
              <a:rPr lang="en-US" sz="1400" dirty="0"/>
              <a:t> Hidden Markov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F74880-08CB-4762-A64D-9F80CA5F993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472960149"/>
              </p:ext>
            </p:extLst>
          </p:nvPr>
        </p:nvGraphicFramePr>
        <p:xfrm>
          <a:off x="1925848" y="1851670"/>
          <a:ext cx="691197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90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B104-BB74-4EB0-83E6-91ADF3E9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8E6A-E723-4620-8ED2-029D76A1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987574"/>
            <a:ext cx="7848872" cy="460648"/>
          </a:xfrm>
        </p:spPr>
        <p:txBody>
          <a:bodyPr/>
          <a:lstStyle/>
          <a:p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Arab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Neural Network </a:t>
            </a:r>
            <a:r>
              <a:rPr lang="en-US" sz="1400" dirty="0" err="1"/>
              <a:t>dan</a:t>
            </a:r>
            <a:r>
              <a:rPr lang="en-US" sz="1400" dirty="0"/>
              <a:t> Hidden Markov Model</a:t>
            </a:r>
          </a:p>
          <a:p>
            <a:endParaRPr lang="en-US" sz="1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05B85D-6D20-4E0F-8C62-E792B8C80574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1990725" y="1663700"/>
          <a:ext cx="691197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74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91680" y="1664245"/>
            <a:ext cx="7211144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Hidden Markov Model.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5C7-105F-4855-851F-FB212B6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Perbandingan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Rekapitulasi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3DC80-A274-469A-AC96-9D59FA73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5686"/>
            <a:ext cx="8004967" cy="19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E130-4FF5-424B-89CD-72F8F52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2638-E5C2-44CC-989C-43914E8AF4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71600" y="1664245"/>
            <a:ext cx="793122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Peneitian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Hidden Markov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pPr algn="just">
              <a:tabLst>
                <a:tab pos="282575" algn="l"/>
              </a:tabLst>
            </a:pPr>
            <a:r>
              <a:rPr lang="en-US" dirty="0"/>
              <a:t>	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Hidden Markov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font Times New Roman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font Arial Unicode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Tahoma</a:t>
            </a:r>
          </a:p>
        </p:txBody>
      </p:sp>
    </p:spTree>
    <p:extLst>
      <p:ext uri="{BB962C8B-B14F-4D97-AF65-F5344CB8AC3E}">
        <p14:creationId xmlns:p14="http://schemas.microsoft.com/office/powerpoint/2010/main" val="7015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DCDD-64CF-4898-89BE-A0A6B59F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A29B-9A69-4800-B518-4A84ACF0E5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1203598"/>
            <a:ext cx="7715200" cy="3528392"/>
          </a:xfrm>
        </p:spPr>
        <p:txBody>
          <a:bodyPr/>
          <a:lstStyle/>
          <a:p>
            <a:pPr>
              <a:tabLst>
                <a:tab pos="169863" algn="l"/>
              </a:tabLst>
            </a:pPr>
            <a:r>
              <a:rPr lang="en-US" sz="1000" dirty="0"/>
              <a:t>[1] Ismail, B., Fahd, B., and </a:t>
            </a:r>
            <a:r>
              <a:rPr lang="en-US" sz="1000" dirty="0" err="1"/>
              <a:t>Yassine</a:t>
            </a:r>
            <a:r>
              <a:rPr lang="en-US" sz="1000" dirty="0"/>
              <a:t>, S. (2013): Arabic reading machine for visually impaired people using TTS and OCR, 4th </a:t>
            </a:r>
            <a:r>
              <a:rPr lang="en-US" sz="1000" dirty="0" err="1"/>
              <a:t>Inte</a:t>
            </a:r>
            <a:r>
              <a:rPr lang="en-US" sz="1000" dirty="0"/>
              <a:t>	</a:t>
            </a:r>
            <a:r>
              <a:rPr lang="en-US" sz="1000" dirty="0" err="1"/>
              <a:t>rnational</a:t>
            </a:r>
            <a:r>
              <a:rPr lang="en-US" sz="1000" dirty="0"/>
              <a:t> Conference on Intelligent Systems, Modelling and Simulation, 1.</a:t>
            </a:r>
          </a:p>
          <a:p>
            <a:pPr>
              <a:tabLst>
                <a:tab pos="112713" algn="l"/>
                <a:tab pos="169863" algn="l"/>
              </a:tabLst>
            </a:pPr>
            <a:r>
              <a:rPr lang="en-US" sz="1000" dirty="0"/>
              <a:t>[2] </a:t>
            </a:r>
            <a:r>
              <a:rPr lang="en-US" sz="1000" dirty="0" err="1"/>
              <a:t>Nimas</a:t>
            </a:r>
            <a:r>
              <a:rPr lang="en-US" sz="1000" dirty="0"/>
              <a:t>, A. M., Victor, A., and </a:t>
            </a:r>
            <a:r>
              <a:rPr lang="en-US" sz="1000" dirty="0" err="1"/>
              <a:t>Nashrul</a:t>
            </a:r>
            <a:r>
              <a:rPr lang="en-US" sz="1000" dirty="0"/>
              <a:t> H. (2016): Comparative analysis of the accuracy of backpropagation and learning vector 		</a:t>
            </a:r>
            <a:r>
              <a:rPr lang="en-US" sz="1000" dirty="0" err="1"/>
              <a:t>quantisation</a:t>
            </a:r>
            <a:r>
              <a:rPr lang="en-US" sz="1000" dirty="0"/>
              <a:t> for pattern recognition of </a:t>
            </a:r>
            <a:r>
              <a:rPr lang="en-US" sz="1000" dirty="0" err="1"/>
              <a:t>hijaiyah</a:t>
            </a:r>
            <a:r>
              <a:rPr lang="en-US" sz="1000" dirty="0"/>
              <a:t> letters, 6th International Conference on Information and Communication Techno		logy for The Muslim World, 4.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[3] M. </a:t>
            </a:r>
            <a:r>
              <a:rPr lang="en-US" sz="1000" dirty="0" err="1"/>
              <a:t>Albakor</a:t>
            </a:r>
            <a:r>
              <a:rPr lang="en-US" sz="1000" dirty="0"/>
              <a:t>, K. Saeed, and F. </a:t>
            </a:r>
            <a:r>
              <a:rPr lang="en-US" sz="1000" dirty="0" err="1"/>
              <a:t>Sukkar</a:t>
            </a:r>
            <a:r>
              <a:rPr lang="en-US" sz="1000" dirty="0"/>
              <a:t>. (2009): Intelligent system for Arabic character recognition, World Congress on Nature &amp; 	Biologically Inspired Computing (</a:t>
            </a:r>
            <a:r>
              <a:rPr lang="en-US" sz="1000" dirty="0" err="1"/>
              <a:t>NaBIC</a:t>
            </a:r>
            <a:r>
              <a:rPr lang="en-US" sz="1000" dirty="0"/>
              <a:t> 2009), 1. 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[4] </a:t>
            </a:r>
            <a:r>
              <a:rPr lang="en-US" sz="1000" dirty="0" err="1"/>
              <a:t>Iping</a:t>
            </a:r>
            <a:r>
              <a:rPr lang="en-US" sz="1000" dirty="0"/>
              <a:t>, S., and </a:t>
            </a:r>
            <a:r>
              <a:rPr lang="en-US" sz="1000" dirty="0" err="1"/>
              <a:t>Albadr</a:t>
            </a:r>
            <a:r>
              <a:rPr lang="en-US" sz="1000" dirty="0"/>
              <a:t>, N. (2013): Arabic character recognition system development, The 4th International Conference on </a:t>
            </a:r>
            <a:r>
              <a:rPr lang="en-US" sz="1000" dirty="0" err="1"/>
              <a:t>Electri</a:t>
            </a:r>
            <a:r>
              <a:rPr lang="en-US" sz="1000" dirty="0"/>
              <a:t>	</a:t>
            </a:r>
            <a:r>
              <a:rPr lang="en-US" sz="1000" dirty="0" err="1"/>
              <a:t>cal</a:t>
            </a:r>
            <a:r>
              <a:rPr lang="en-US" sz="1000" dirty="0"/>
              <a:t> Engineering and Informatics (ICEEI 2013), 1. 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[5] H. </a:t>
            </a:r>
            <a:r>
              <a:rPr lang="en-US" sz="1000" dirty="0" err="1"/>
              <a:t>Izakian</a:t>
            </a:r>
            <a:r>
              <a:rPr lang="en-US" sz="1000" dirty="0"/>
              <a:t>, S. A. </a:t>
            </a:r>
            <a:r>
              <a:rPr lang="en-US" sz="1000" dirty="0" err="1"/>
              <a:t>Monadjemi</a:t>
            </a:r>
            <a:r>
              <a:rPr lang="en-US" sz="1000" dirty="0"/>
              <a:t>, B. </a:t>
            </a:r>
            <a:r>
              <a:rPr lang="en-US" sz="1000" dirty="0" err="1"/>
              <a:t>Tork</a:t>
            </a:r>
            <a:r>
              <a:rPr lang="en-US" sz="1000" dirty="0"/>
              <a:t>, L., K. </a:t>
            </a:r>
            <a:r>
              <a:rPr lang="en-US" sz="1000" dirty="0" err="1"/>
              <a:t>Zamanifar</a:t>
            </a:r>
            <a:r>
              <a:rPr lang="en-US" sz="1000" dirty="0"/>
              <a:t>. (2008): Multi-font </a:t>
            </a:r>
            <a:r>
              <a:rPr lang="en-US" sz="1000" dirty="0" err="1"/>
              <a:t>farsi</a:t>
            </a:r>
            <a:r>
              <a:rPr lang="en-US" sz="1000" dirty="0"/>
              <a:t>/</a:t>
            </a:r>
            <a:r>
              <a:rPr lang="en-US" sz="1000" dirty="0" err="1"/>
              <a:t>arabic</a:t>
            </a:r>
            <a:r>
              <a:rPr lang="en-US" sz="1000" dirty="0"/>
              <a:t> isolated character recognition using chain 	codes, World Academy of Science, Engineering and Technology International Journal of Computer, Electrical, Automation, 	Control and Information Engineering Vol:2, No:7, 1, 3.</a:t>
            </a:r>
          </a:p>
          <a:p>
            <a:pPr>
              <a:tabLst>
                <a:tab pos="169863" algn="l"/>
                <a:tab pos="225425" algn="l"/>
              </a:tabLst>
            </a:pPr>
            <a:r>
              <a:rPr lang="en-US" sz="1000" dirty="0"/>
              <a:t>[6] F. W. M. </a:t>
            </a:r>
            <a:r>
              <a:rPr lang="en-US" sz="1000" dirty="0" err="1"/>
              <a:t>Stentiford</a:t>
            </a:r>
            <a:r>
              <a:rPr lang="en-US" sz="1000" dirty="0"/>
              <a:t>., </a:t>
            </a:r>
            <a:r>
              <a:rPr lang="en-US" sz="1000" dirty="0" err="1"/>
              <a:t>amd</a:t>
            </a:r>
            <a:r>
              <a:rPr lang="en-US" sz="1000" dirty="0"/>
              <a:t> R. G. Mortimer. (1983): Some New Heuristics for Thinning Binary Handprinted Characters for OCR, 	IEEE Transaction On Systems, MAN, AND Cybernetics, VOL. SMC - 13, NO. 1, 3-4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[7] </a:t>
            </a:r>
            <a:r>
              <a:rPr lang="en-US" sz="1000" dirty="0" err="1"/>
              <a:t>Zidouri</a:t>
            </a:r>
            <a:r>
              <a:rPr lang="en-US" sz="1000" dirty="0"/>
              <a:t>, A. (2010): On multiple typeface </a:t>
            </a:r>
            <a:r>
              <a:rPr lang="en-US" sz="1000" dirty="0" err="1"/>
              <a:t>arabic</a:t>
            </a:r>
            <a:r>
              <a:rPr lang="en-US" sz="1000" dirty="0"/>
              <a:t> script recognition, Research Journal of Applied Sciences Engineering and Tech	</a:t>
            </a:r>
            <a:r>
              <a:rPr lang="en-US" sz="1000" dirty="0" err="1"/>
              <a:t>nology</a:t>
            </a:r>
            <a:r>
              <a:rPr lang="en-US" sz="1000" dirty="0"/>
              <a:t>, 3.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2023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29" y="1621558"/>
            <a:ext cx="8079581" cy="12436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625" dirty="0" err="1"/>
              <a:t>Terimakasih</a:t>
            </a:r>
            <a:endParaRPr lang="en-US" sz="86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88" y="2865207"/>
            <a:ext cx="1099661" cy="10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8860" y="1041253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15616" y="1664245"/>
            <a:ext cx="7787208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arab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Bahasa Arab.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font, </a:t>
            </a:r>
            <a:r>
              <a:rPr lang="en-US" dirty="0" err="1"/>
              <a:t>yaitu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endParaRPr lang="en-US" dirty="0"/>
          </a:p>
          <a:p>
            <a:pPr marL="338138" lvl="0"/>
            <a:r>
              <a:rPr lang="en-US" dirty="0"/>
              <a:t>Times New Roman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Penelitian</a:t>
            </a:r>
            <a:r>
              <a:rPr lang="en-US" altLang="ko-KR" dirty="0"/>
              <a:t> </a:t>
            </a:r>
            <a:r>
              <a:rPr lang="en-US" altLang="ko-KR" dirty="0" err="1"/>
              <a:t>Terkait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203599"/>
            <a:ext cx="7643192" cy="345638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Neural Network,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 	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Backpropagation </a:t>
            </a:r>
            <a:r>
              <a:rPr lang="en-US" dirty="0" err="1"/>
              <a:t>dan</a:t>
            </a:r>
            <a:r>
              <a:rPr lang="en-US" dirty="0"/>
              <a:t> Vector </a:t>
            </a:r>
            <a:r>
              <a:rPr lang="en-US" dirty="0" err="1"/>
              <a:t>Quantusation</a:t>
            </a:r>
            <a:r>
              <a:rPr lang="en-US" dirty="0"/>
              <a:t>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	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98.1% </a:t>
            </a:r>
            <a:r>
              <a:rPr lang="en-US" dirty="0" err="1"/>
              <a:t>dan</a:t>
            </a:r>
            <a:r>
              <a:rPr lang="en-US" dirty="0"/>
              <a:t> 51.19%. </a:t>
            </a:r>
            <a:r>
              <a:rPr lang="en-US" dirty="0" err="1"/>
              <a:t>Nimas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rekan-rekan</a:t>
            </a:r>
            <a:r>
              <a:rPr lang="en-US" dirty="0"/>
              <a:t> (2017) [2].</a:t>
            </a:r>
          </a:p>
          <a:p>
            <a:pPr lvl="0"/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kalmat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98.7%. </a:t>
            </a:r>
            <a:r>
              <a:rPr lang="en-US" dirty="0" err="1"/>
              <a:t>Albakor</a:t>
            </a:r>
            <a:r>
              <a:rPr lang="en-US" dirty="0"/>
              <a:t> (2009) [3].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C4.5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48%. </a:t>
            </a:r>
            <a:r>
              <a:rPr lang="en-US" dirty="0" err="1"/>
              <a:t>Albadr</a:t>
            </a:r>
            <a:r>
              <a:rPr lang="en-US" dirty="0"/>
              <a:t> (2013) [4].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Pengenilitian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Farsi/Arab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Support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	Vector Machine,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97.4% . </a:t>
            </a:r>
            <a:r>
              <a:rPr lang="en-US" dirty="0" err="1"/>
              <a:t>Izakian</a:t>
            </a:r>
            <a:r>
              <a:rPr lang="en-US" dirty="0"/>
              <a:t> (2008) [5].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58D5-2A75-4A99-BBD0-5AC85FDD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80" y="-164554"/>
            <a:ext cx="7524328" cy="884466"/>
          </a:xfrm>
        </p:spPr>
        <p:txBody>
          <a:bodyPr/>
          <a:lstStyle/>
          <a:p>
            <a:r>
              <a:rPr lang="en-US" sz="2000" dirty="0"/>
              <a:t>Diagram Blok Utama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Pengelanan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Arab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8B5F58-D6DE-45F5-9642-ABBAA89EE3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92255"/>
            <a:ext cx="3631721" cy="42117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9C970-B18A-48D3-AF4B-1D23C825BE6F}"/>
              </a:ext>
            </a:extLst>
          </p:cNvPr>
          <p:cNvSpPr txBox="1"/>
          <p:nvPr/>
        </p:nvSpPr>
        <p:spPr>
          <a:xfrm>
            <a:off x="2915816" y="4850979"/>
            <a:ext cx="384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Diagrom</a:t>
            </a:r>
            <a:r>
              <a:rPr lang="en-US" sz="1200" dirty="0"/>
              <a:t> Blog Utama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Pengenalan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Arab</a:t>
            </a:r>
          </a:p>
        </p:txBody>
      </p:sp>
    </p:spTree>
    <p:extLst>
      <p:ext uri="{BB962C8B-B14F-4D97-AF65-F5344CB8AC3E}">
        <p14:creationId xmlns:p14="http://schemas.microsoft.com/office/powerpoint/2010/main" val="366011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A18F-D20C-46D5-9920-29A4E497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854E-9CB2-42E3-8371-FE7082BE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3B71-A038-4184-8780-C4A032AAAA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1.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40ABE-E538-45B2-AECC-3572E676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62" y="2139642"/>
            <a:ext cx="1675338" cy="2919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6C30D-1D21-490E-9731-B9A5D52F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65836"/>
            <a:ext cx="1642370" cy="2862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63F93-5DD6-4B11-92B5-76611BF9FEE8}"/>
              </a:ext>
            </a:extLst>
          </p:cNvPr>
          <p:cNvSpPr txBox="1"/>
          <p:nvPr/>
        </p:nvSpPr>
        <p:spPr>
          <a:xfrm>
            <a:off x="2426728" y="437195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Citra Gray Scale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3FD26-75DB-43F6-89C9-680B7FE67168}"/>
              </a:ext>
            </a:extLst>
          </p:cNvPr>
          <p:cNvSpPr txBox="1"/>
          <p:nvPr/>
        </p:nvSpPr>
        <p:spPr>
          <a:xfrm>
            <a:off x="5028495" y="438266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Citra </a:t>
            </a:r>
            <a:r>
              <a:rPr lang="en-US" sz="1200" dirty="0" err="1"/>
              <a:t>Biner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719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DABB-7064-4A77-84BA-D11B5EE8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FED3-DB6C-493C-ACFA-461695A3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170" y="1190637"/>
            <a:ext cx="6912768" cy="460648"/>
          </a:xfrm>
        </p:spPr>
        <p:txBody>
          <a:bodyPr/>
          <a:lstStyle/>
          <a:p>
            <a:r>
              <a:rPr lang="en-US" sz="1600" dirty="0" err="1"/>
              <a:t>Kalimat</a:t>
            </a:r>
            <a:r>
              <a:rPr lang="en-US" sz="16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F9C23-535C-49EC-B916-696BD167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19" y="1236173"/>
            <a:ext cx="2808312" cy="4320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0BAC37-AE47-493D-9811-0B88591285EF}"/>
              </a:ext>
            </a:extLst>
          </p:cNvPr>
          <p:cNvSpPr txBox="1">
            <a:spLocks/>
          </p:cNvSpPr>
          <p:nvPr/>
        </p:nvSpPr>
        <p:spPr>
          <a:xfrm>
            <a:off x="1970170" y="165807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Segmentasi</a:t>
            </a:r>
            <a:r>
              <a:rPr lang="en-US" sz="1400" dirty="0"/>
              <a:t>: </a:t>
            </a:r>
          </a:p>
        </p:txBody>
      </p:sp>
      <p:pic>
        <p:nvPicPr>
          <p:cNvPr id="7" name="Content Placeholder 50">
            <a:extLst>
              <a:ext uri="{FF2B5EF4-FFF2-40B4-BE49-F238E27FC236}">
                <a16:creationId xmlns:a16="http://schemas.microsoft.com/office/drawing/2014/main" id="{0490EE58-F871-47EF-A4FF-54DE6444A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50" y="2156545"/>
            <a:ext cx="881669" cy="297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BD50D-11EF-457D-8141-CB0D4062D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7" y="2176011"/>
            <a:ext cx="815886" cy="3036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0021E-6D60-483D-A41F-53C7628EA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67" y="2204030"/>
            <a:ext cx="948523" cy="298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9E0F9-B036-4B7F-A5D6-8C21C41C1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4" y="2204030"/>
            <a:ext cx="648072" cy="2939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4DB2C-222E-47C8-B1B9-A7DFDD2AE3CF}"/>
              </a:ext>
            </a:extLst>
          </p:cNvPr>
          <p:cNvSpPr txBox="1"/>
          <p:nvPr/>
        </p:nvSpPr>
        <p:spPr>
          <a:xfrm>
            <a:off x="1691680" y="838249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Segmentasi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Zidouri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[7].</a:t>
            </a:r>
          </a:p>
        </p:txBody>
      </p:sp>
      <p:pic>
        <p:nvPicPr>
          <p:cNvPr id="14" name="Content Placeholder 50">
            <a:extLst>
              <a:ext uri="{FF2B5EF4-FFF2-40B4-BE49-F238E27FC236}">
                <a16:creationId xmlns:a16="http://schemas.microsoft.com/office/drawing/2014/main" id="{2F70DE1C-B2A5-4A17-9920-9B9D4606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37" y="2156545"/>
            <a:ext cx="881669" cy="2978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2208D7-C4C3-48BA-A0E0-423F05D5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34" y="2176011"/>
            <a:ext cx="815886" cy="30360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4584BB-7B89-4C35-B761-43B8A8183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54" y="2204030"/>
            <a:ext cx="948523" cy="29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C8-ED1F-4439-887B-97C0755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AB5-8EDB-4024-99EE-459CAD8D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73" y="892977"/>
            <a:ext cx="6912768" cy="460648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37E1-E7A0-4895-B61E-517BE38008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9632" y="1491630"/>
            <a:ext cx="7283152" cy="2995737"/>
          </a:xfrm>
        </p:spPr>
        <p:txBody>
          <a:bodyPr/>
          <a:lstStyle/>
          <a:p>
            <a:r>
              <a:rPr lang="en-US" dirty="0"/>
              <a:t>Agar  chain code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penipisan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Stentiford</a:t>
            </a:r>
            <a:r>
              <a:rPr lang="en-US" dirty="0"/>
              <a:t> [6].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07AA6-3A2E-4290-ADDB-58E2E0A8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1406"/>
            <a:ext cx="1659990" cy="289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2E7C5-7113-4C46-8940-0DDEC75C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31509"/>
            <a:ext cx="1728192" cy="3011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5D5B77-0DFE-48E0-89C4-62DD9C96FD91}"/>
              </a:ext>
            </a:extLst>
          </p:cNvPr>
          <p:cNvSpPr/>
          <p:nvPr/>
        </p:nvSpPr>
        <p:spPr>
          <a:xfrm>
            <a:off x="1951836" y="448736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Citra </a:t>
            </a:r>
            <a:r>
              <a:rPr lang="en-US" sz="1200" dirty="0" err="1"/>
              <a:t>Biner</a:t>
            </a:r>
            <a:r>
              <a:rPr lang="en-US" sz="12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E89C-5657-4FC3-A95A-BF9F2E605CC3}"/>
              </a:ext>
            </a:extLst>
          </p:cNvPr>
          <p:cNvSpPr txBox="1"/>
          <p:nvPr/>
        </p:nvSpPr>
        <p:spPr>
          <a:xfrm>
            <a:off x="3695548" y="4490848"/>
            <a:ext cx="1236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Penipisan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61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1278</Words>
  <Application>Microsoft Office PowerPoint</Application>
  <PresentationFormat>On-screen Show (16:9)</PresentationFormat>
  <Paragraphs>302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Pendahuluan</vt:lpstr>
      <vt:lpstr>Pendahuluan</vt:lpstr>
      <vt:lpstr>Pendahuluan</vt:lpstr>
      <vt:lpstr>Penelitian Terkait</vt:lpstr>
      <vt:lpstr>Diagram Blok Utama Sistem Pengelanan Huruf Arab</vt:lpstr>
      <vt:lpstr>Metodologi</vt:lpstr>
      <vt:lpstr>Tahap Segmentasi Kalimat Arab</vt:lpstr>
      <vt:lpstr>Tahap Penipisan</vt:lpstr>
      <vt:lpstr>Ekstraksi Fitur</vt:lpstr>
      <vt:lpstr>Ekstraksi Fitur</vt:lpstr>
      <vt:lpstr>Ekstraksi Fitur</vt:lpstr>
      <vt:lpstr>Ekstraksi Fitur</vt:lpstr>
      <vt:lpstr>Hasil Ekstraksi Fitur </vt:lpstr>
      <vt:lpstr>Klasifikasi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Hidden Markov Model</vt:lpstr>
      <vt:lpstr>Klasifikasi Hidden Markov Model</vt:lpstr>
      <vt:lpstr>Klasifikasi Hidden Markov Model</vt:lpstr>
      <vt:lpstr>Klasifikasi Hidden Markov Model</vt:lpstr>
      <vt:lpstr>Klasifikasi Hidden Markov Model</vt:lpstr>
      <vt:lpstr>Perbandingan Hasil Pengenalan</vt:lpstr>
      <vt:lpstr>Perbandingan Hasil Pengenalan</vt:lpstr>
      <vt:lpstr>Perbandingan Hasil Rekapitulasi Akurasi</vt:lpstr>
      <vt:lpstr>Kesimpulan</vt:lpstr>
      <vt:lpstr>Daftar Pustaka</vt:lpstr>
      <vt:lpstr>Terimakasih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Ainatul Radhiah</cp:lastModifiedBy>
  <cp:revision>74</cp:revision>
  <dcterms:created xsi:type="dcterms:W3CDTF">2014-04-01T16:27:38Z</dcterms:created>
  <dcterms:modified xsi:type="dcterms:W3CDTF">2017-12-04T04:14:40Z</dcterms:modified>
</cp:coreProperties>
</file>