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9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3" r:id="rId17"/>
    <p:sldId id="271" r:id="rId18"/>
    <p:sldId id="272" r:id="rId19"/>
    <p:sldId id="275" r:id="rId20"/>
    <p:sldId id="274" r:id="rId21"/>
    <p:sldId id="276" r:id="rId22"/>
    <p:sldId id="278" r:id="rId23"/>
    <p:sldId id="282" r:id="rId24"/>
    <p:sldId id="277" r:id="rId25"/>
    <p:sldId id="281" r:id="rId26"/>
    <p:sldId id="279" r:id="rId27"/>
    <p:sldId id="283" r:id="rId28"/>
    <p:sldId id="280" r:id="rId29"/>
    <p:sldId id="284" r:id="rId30"/>
    <p:sldId id="285" r:id="rId31"/>
    <p:sldId id="286" r:id="rId32"/>
    <p:sldId id="287" r:id="rId33"/>
    <p:sldId id="288" r:id="rId34"/>
    <p:sldId id="293" r:id="rId35"/>
    <p:sldId id="294" r:id="rId36"/>
    <p:sldId id="298" r:id="rId37"/>
    <p:sldId id="300" r:id="rId38"/>
    <p:sldId id="301" r:id="rId39"/>
    <p:sldId id="295" r:id="rId40"/>
    <p:sldId id="296" r:id="rId41"/>
    <p:sldId id="297" r:id="rId42"/>
    <p:sldId id="305" r:id="rId43"/>
    <p:sldId id="308" r:id="rId44"/>
    <p:sldId id="309" r:id="rId45"/>
    <p:sldId id="310" r:id="rId46"/>
    <p:sldId id="306" r:id="rId47"/>
    <p:sldId id="313" r:id="rId48"/>
    <p:sldId id="314" r:id="rId49"/>
    <p:sldId id="315" r:id="rId50"/>
    <p:sldId id="316" r:id="rId51"/>
    <p:sldId id="317" r:id="rId52"/>
    <p:sldId id="311" r:id="rId53"/>
    <p:sldId id="312" r:id="rId54"/>
    <p:sldId id="319" r:id="rId55"/>
    <p:sldId id="324" r:id="rId56"/>
    <p:sldId id="325" r:id="rId57"/>
    <p:sldId id="321" r:id="rId58"/>
    <p:sldId id="322" r:id="rId59"/>
    <p:sldId id="323" r:id="rId60"/>
    <p:sldId id="318" r:id="rId61"/>
    <p:sldId id="326" r:id="rId62"/>
    <p:sldId id="330" r:id="rId63"/>
    <p:sldId id="331" r:id="rId64"/>
    <p:sldId id="332" r:id="rId65"/>
    <p:sldId id="327" r:id="rId66"/>
    <p:sldId id="333" r:id="rId67"/>
    <p:sldId id="328" r:id="rId68"/>
    <p:sldId id="329" r:id="rId69"/>
    <p:sldId id="334" r:id="rId70"/>
    <p:sldId id="335" r:id="rId71"/>
    <p:sldId id="336" r:id="rId72"/>
    <p:sldId id="339" r:id="rId73"/>
    <p:sldId id="340" r:id="rId74"/>
    <p:sldId id="341" r:id="rId75"/>
    <p:sldId id="338" r:id="rId76"/>
    <p:sldId id="344" r:id="rId77"/>
    <p:sldId id="345" r:id="rId78"/>
    <p:sldId id="350" r:id="rId79"/>
    <p:sldId id="351" r:id="rId80"/>
    <p:sldId id="352" r:id="rId81"/>
    <p:sldId id="353" r:id="rId82"/>
    <p:sldId id="355" r:id="rId83"/>
    <p:sldId id="346" r:id="rId84"/>
    <p:sldId id="347" r:id="rId85"/>
    <p:sldId id="348" r:id="rId86"/>
    <p:sldId id="349" r:id="rId87"/>
    <p:sldId id="342" r:id="rId88"/>
    <p:sldId id="343" r:id="rId89"/>
    <p:sldId id="356" r:id="rId90"/>
    <p:sldId id="358" r:id="rId91"/>
    <p:sldId id="359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9E0AC-3D4F-4374-89F6-BCB92F73B24F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07750-C61D-404F-AED1-B96191F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07750-C61D-404F-AED1-B96191F024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0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8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12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image" Target="../media/image28.gif"/><Relationship Id="rId18" Type="http://schemas.openxmlformats.org/officeDocument/2006/relationships/image" Target="../media/image33.gif"/><Relationship Id="rId3" Type="http://schemas.openxmlformats.org/officeDocument/2006/relationships/image" Target="../media/image18.gif"/><Relationship Id="rId21" Type="http://schemas.openxmlformats.org/officeDocument/2006/relationships/image" Target="../media/image36.gif"/><Relationship Id="rId7" Type="http://schemas.openxmlformats.org/officeDocument/2006/relationships/image" Target="../media/image22.gif"/><Relationship Id="rId12" Type="http://schemas.openxmlformats.org/officeDocument/2006/relationships/image" Target="../media/image27.gif"/><Relationship Id="rId17" Type="http://schemas.openxmlformats.org/officeDocument/2006/relationships/image" Target="../media/image32.gif"/><Relationship Id="rId25" Type="http://schemas.openxmlformats.org/officeDocument/2006/relationships/image" Target="../media/image40.gif"/><Relationship Id="rId2" Type="http://schemas.openxmlformats.org/officeDocument/2006/relationships/image" Target="../media/image17.gif"/><Relationship Id="rId16" Type="http://schemas.openxmlformats.org/officeDocument/2006/relationships/image" Target="../media/image31.gif"/><Relationship Id="rId20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11" Type="http://schemas.openxmlformats.org/officeDocument/2006/relationships/image" Target="../media/image26.gif"/><Relationship Id="rId24" Type="http://schemas.openxmlformats.org/officeDocument/2006/relationships/image" Target="../media/image39.gif"/><Relationship Id="rId5" Type="http://schemas.openxmlformats.org/officeDocument/2006/relationships/image" Target="../media/image20.gif"/><Relationship Id="rId15" Type="http://schemas.openxmlformats.org/officeDocument/2006/relationships/image" Target="../media/image30.gif"/><Relationship Id="rId23" Type="http://schemas.openxmlformats.org/officeDocument/2006/relationships/image" Target="../media/image38.gif"/><Relationship Id="rId10" Type="http://schemas.openxmlformats.org/officeDocument/2006/relationships/image" Target="../media/image25.gif"/><Relationship Id="rId19" Type="http://schemas.openxmlformats.org/officeDocument/2006/relationships/image" Target="../media/image34.gif"/><Relationship Id="rId4" Type="http://schemas.openxmlformats.org/officeDocument/2006/relationships/image" Target="../media/image19.gif"/><Relationship Id="rId9" Type="http://schemas.openxmlformats.org/officeDocument/2006/relationships/image" Target="../media/image24.gif"/><Relationship Id="rId14" Type="http://schemas.openxmlformats.org/officeDocument/2006/relationships/image" Target="../media/image29.gif"/><Relationship Id="rId22" Type="http://schemas.openxmlformats.org/officeDocument/2006/relationships/image" Target="../media/image3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952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Pemilihan</a:t>
            </a:r>
            <a:r>
              <a:rPr lang="en-US" sz="2400" dirty="0"/>
              <a:t> guide band di </a:t>
            </a:r>
            <a:r>
              <a:rPr lang="en-US" sz="2400" dirty="0" err="1"/>
              <a:t>dorong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Fitur</a:t>
            </a:r>
            <a:r>
              <a:rPr lang="en-US" sz="2400" dirty="0"/>
              <a:t> set {F1…F5}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 – </a:t>
            </a:r>
            <a:r>
              <a:rPr lang="en-US" sz="2400" dirty="0" err="1"/>
              <a:t>masing</a:t>
            </a:r>
            <a:r>
              <a:rPr lang="en-US" sz="2400" dirty="0"/>
              <a:t> guide band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ditolak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 : </a:t>
            </a:r>
            <a:r>
              <a:rPr lang="en-US" dirty="0" err="1"/>
              <a:t>dipilih</a:t>
            </a:r>
            <a:r>
              <a:rPr lang="en-US" dirty="0"/>
              <a:t> guide band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relative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F1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= 1.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paper </a:t>
            </a:r>
            <a:r>
              <a:rPr lang="en-US" dirty="0" err="1"/>
              <a:t>huruf</a:t>
            </a:r>
            <a:r>
              <a:rPr lang="en-US" dirty="0"/>
              <a:t> “ha”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 2 : </a:t>
            </a:r>
            <a:r>
              <a:rPr lang="en-US" dirty="0" err="1"/>
              <a:t>pilih</a:t>
            </a:r>
            <a:r>
              <a:rPr lang="en-US" dirty="0"/>
              <a:t> guide band </a:t>
            </a:r>
            <a:r>
              <a:rPr lang="en-US" dirty="0" err="1"/>
              <a:t>Jika</a:t>
            </a:r>
            <a:r>
              <a:rPr lang="en-US" dirty="0"/>
              <a:t> F2 &gt; Ls </a:t>
            </a:r>
            <a:r>
              <a:rPr lang="en-US" dirty="0" err="1"/>
              <a:t>dan</a:t>
            </a:r>
            <a:r>
              <a:rPr lang="en-US" dirty="0"/>
              <a:t> F4 = 1, F2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&gt; Ls (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baseline.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25" y="2743120"/>
            <a:ext cx="1609950" cy="1143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13" y="5055096"/>
            <a:ext cx="982292" cy="1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3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F2 &lt; = Ls </a:t>
            </a:r>
            <a:r>
              <a:rPr lang="en-US" dirty="0" err="1"/>
              <a:t>dan</a:t>
            </a:r>
            <a:r>
              <a:rPr lang="en-US" dirty="0"/>
              <a:t> F3  &gt; Ls’ </a:t>
            </a:r>
            <a:r>
              <a:rPr lang="en-US" dirty="0" err="1"/>
              <a:t>dan</a:t>
            </a:r>
            <a:r>
              <a:rPr lang="en-US" dirty="0"/>
              <a:t> guide band </a:t>
            </a:r>
            <a:r>
              <a:rPr lang="en-US" dirty="0" err="1"/>
              <a:t>bukan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endParaRPr lang="en-US" dirty="0"/>
          </a:p>
          <a:p>
            <a:r>
              <a:rPr lang="en-US" dirty="0"/>
              <a:t>Rule 4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F1 &gt; = </a:t>
            </a:r>
            <a:r>
              <a:rPr lang="en-US" dirty="0" err="1"/>
              <a:t>Lm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F4 = 1</a:t>
            </a:r>
          </a:p>
        </p:txBody>
      </p:sp>
    </p:spTree>
    <p:extLst>
      <p:ext uri="{BB962C8B-B14F-4D97-AF65-F5344CB8AC3E}">
        <p14:creationId xmlns:p14="http://schemas.microsoft.com/office/powerpoint/2010/main" val="189044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Segmentasi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Zidouri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863" y="2114292"/>
            <a:ext cx="2819794" cy="1743318"/>
          </a:xfrm>
        </p:spPr>
      </p:pic>
      <p:sp>
        <p:nvSpPr>
          <p:cNvPr id="7" name="TextBox 6"/>
          <p:cNvSpPr txBox="1"/>
          <p:nvPr/>
        </p:nvSpPr>
        <p:spPr>
          <a:xfrm>
            <a:off x="2523792" y="4005942"/>
            <a:ext cx="71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 </a:t>
            </a:r>
            <a:r>
              <a:rPr lang="en-US" dirty="0" err="1"/>
              <a:t>kalimat</a:t>
            </a:r>
            <a:r>
              <a:rPr lang="en-US" dirty="0"/>
              <a:t> Bahasa Arab,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89%</a:t>
            </a:r>
          </a:p>
        </p:txBody>
      </p:sp>
    </p:spTree>
    <p:extLst>
      <p:ext uri="{BB962C8B-B14F-4D97-AF65-F5344CB8AC3E}">
        <p14:creationId xmlns:p14="http://schemas.microsoft.com/office/powerpoint/2010/main" val="338824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80" y="282893"/>
            <a:ext cx="10695709" cy="74911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334453"/>
            <a:ext cx="11474823" cy="52048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Sheen : </a:t>
            </a:r>
          </a:p>
          <a:p>
            <a:pPr marL="45720" indent="0">
              <a:buNone/>
            </a:pPr>
            <a:r>
              <a:rPr lang="en-US" dirty="0"/>
              <a:t>30005545543432111111111076777</a:t>
            </a:r>
          </a:p>
          <a:p>
            <a:pPr marL="45720" indent="0">
              <a:buNone/>
            </a:pPr>
            <a:r>
              <a:rPr lang="en-US" sz="1600" dirty="0"/>
              <a:t>4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Secondary </a:t>
            </a:r>
            <a:r>
              <a:rPr lang="en-US" sz="1600" dirty="0" err="1"/>
              <a:t>Objek</a:t>
            </a:r>
            <a:endParaRPr lang="en-US" sz="1600" dirty="0"/>
          </a:p>
          <a:p>
            <a:pPr marL="45720" indent="0">
              <a:buNone/>
            </a:pPr>
            <a:r>
              <a:rPr lang="en-US" dirty="0"/>
              <a:t>2. All : </a:t>
            </a:r>
          </a:p>
          <a:p>
            <a:pPr marL="45720" indent="0">
              <a:buNone/>
            </a:pPr>
            <a:r>
              <a:rPr lang="en-US" dirty="0"/>
              <a:t>000055445555555444334433323257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3. Ra : </a:t>
            </a:r>
          </a:p>
          <a:p>
            <a:pPr marL="45720" indent="0">
              <a:buNone/>
            </a:pPr>
            <a:r>
              <a:rPr lang="en-US" dirty="0"/>
              <a:t>00004545454543656565676767670707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4. Ba :</a:t>
            </a:r>
          </a:p>
          <a:p>
            <a:pPr marL="45720" indent="0">
              <a:buNone/>
            </a:pPr>
            <a:r>
              <a:rPr lang="en-US" dirty="0"/>
              <a:t>001054545555556777777777777777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7562" y="2200908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7" y="960102"/>
            <a:ext cx="609600" cy="8509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5323186" y="1493478"/>
            <a:ext cx="6498001" cy="936199"/>
            <a:chOff x="5323186" y="1493478"/>
            <a:chExt cx="6498001" cy="93619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002684" y="1960493"/>
              <a:ext cx="1188852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583127" y="1493478"/>
              <a:ext cx="0" cy="9361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94265" y="154959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98469" y="154266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60351" y="20162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98469" y="20214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9032081" y="1602393"/>
              <a:ext cx="484909" cy="716200"/>
            </a:xfrm>
            <a:prstGeom prst="rightBrace">
              <a:avLst>
                <a:gd name="adj1" fmla="val 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26355" y="1595762"/>
              <a:ext cx="2194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</a:t>
              </a:r>
              <a:r>
                <a:rPr lang="en-US" b="1" dirty="0" err="1"/>
                <a:t>Hamzah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740126" y="1602393"/>
              <a:ext cx="210205" cy="7162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3186" y="1672262"/>
              <a:ext cx="2413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 </a:t>
              </a:r>
              <a:r>
                <a:rPr lang="en-US" b="1" dirty="0" err="1"/>
                <a:t>dan</a:t>
              </a:r>
              <a:r>
                <a:rPr lang="en-US" b="1" dirty="0"/>
                <a:t> </a:t>
              </a:r>
              <a:r>
                <a:rPr lang="en-US" b="1" dirty="0" err="1"/>
                <a:t>jumlahTitik</a:t>
              </a:r>
              <a:endParaRPr lang="en-US" b="1" dirty="0"/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2514445"/>
            <a:ext cx="419100" cy="6858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47562" y="3506052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25" y="3931027"/>
            <a:ext cx="651161" cy="712207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7499374" y="2858670"/>
            <a:ext cx="2195471" cy="2292620"/>
            <a:chOff x="7137086" y="2859107"/>
            <a:chExt cx="2920048" cy="304926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33233" y="4569745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607574" y="3574470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446105" y="351463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747839" y="3811325"/>
              <a:ext cx="1691758" cy="15099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911983" y="3811325"/>
              <a:ext cx="1351517" cy="1565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463807" y="32229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83213" y="353659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68272" y="436196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86234" y="511255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77858" y="553903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17478" y="52062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37086" y="438967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3865" y="2859107"/>
              <a:ext cx="19651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 </a:t>
              </a:r>
              <a:r>
                <a:rPr lang="en-US" b="1" dirty="0" err="1"/>
                <a:t>arah</a:t>
              </a:r>
              <a:r>
                <a:rPr lang="en-US" b="1" dirty="0"/>
                <a:t> Chain Code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466" y="5410522"/>
            <a:ext cx="584200" cy="660400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8020562" y="6071125"/>
            <a:ext cx="1188852" cy="72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601005" y="5604110"/>
            <a:ext cx="0" cy="9361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12143" y="56602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16347" y="56533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78229" y="61268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16347" y="61320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Right Brace 73"/>
          <p:cNvSpPr/>
          <p:nvPr/>
        </p:nvSpPr>
        <p:spPr>
          <a:xfrm>
            <a:off x="9049959" y="5713025"/>
            <a:ext cx="484909" cy="71620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644233" y="570639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Hamzah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  <p:sp>
        <p:nvSpPr>
          <p:cNvPr id="76" name="Left Brace 75"/>
          <p:cNvSpPr/>
          <p:nvPr/>
        </p:nvSpPr>
        <p:spPr>
          <a:xfrm>
            <a:off x="7758004" y="5713025"/>
            <a:ext cx="210205" cy="716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341064" y="5782894"/>
            <a:ext cx="24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jumlahTitik</a:t>
            </a:r>
            <a:endParaRPr lang="en-US" b="1" dirty="0"/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1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963" y="429491"/>
            <a:ext cx="6158345" cy="900545"/>
          </a:xfrm>
        </p:spPr>
        <p:txBody>
          <a:bodyPr>
            <a:normAutofit/>
          </a:bodyPr>
          <a:lstStyle/>
          <a:p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2545"/>
            <a:ext cx="9872871" cy="44334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000055665567777777077000001107</a:t>
            </a:r>
          </a:p>
          <a:p>
            <a:r>
              <a:rPr lang="en-US" dirty="0"/>
              <a:t>00005554555555455555555555565</a:t>
            </a:r>
          </a:p>
          <a:p>
            <a:r>
              <a:rPr lang="en-US" dirty="0"/>
              <a:t>000045555455554555554555545677</a:t>
            </a:r>
          </a:p>
          <a:p>
            <a:r>
              <a:rPr lang="en-US" dirty="0"/>
              <a:t>000034343434454343367777777777</a:t>
            </a:r>
          </a:p>
          <a:p>
            <a:r>
              <a:rPr lang="en-US" dirty="0"/>
              <a:t>000054555545554555554555554333</a:t>
            </a:r>
          </a:p>
          <a:p>
            <a:r>
              <a:rPr lang="en-US" dirty="0"/>
              <a:t>002054555554555543333333333333</a:t>
            </a:r>
          </a:p>
          <a:p>
            <a:r>
              <a:rPr lang="en-US" dirty="0"/>
              <a:t>001054545555556777777777777777</a:t>
            </a:r>
          </a:p>
          <a:p>
            <a:r>
              <a:rPr lang="en-US" dirty="0"/>
              <a:t>000055665567777777077000001107</a:t>
            </a:r>
          </a:p>
          <a:p>
            <a:r>
              <a:rPr lang="en-US" dirty="0"/>
              <a:t>300045554554555543433212767777</a:t>
            </a:r>
          </a:p>
          <a:p>
            <a:r>
              <a:rPr lang="en-US" dirty="0"/>
              <a:t>000044455554455555444466677777</a:t>
            </a:r>
          </a:p>
          <a:p>
            <a:r>
              <a:rPr lang="en-US" dirty="0"/>
              <a:t>20003333332102101076765654343</a:t>
            </a:r>
          </a:p>
          <a:p>
            <a:r>
              <a:rPr lang="en-US" dirty="0"/>
              <a:t>002045455555555554333333333333</a:t>
            </a:r>
          </a:p>
          <a:p>
            <a:r>
              <a:rPr lang="en-US" dirty="0"/>
              <a:t>20003333210210101076765654343</a:t>
            </a:r>
          </a:p>
          <a:p>
            <a:r>
              <a:rPr lang="en-US" dirty="0"/>
              <a:t>200045654554545437676654332323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2" y="3049118"/>
            <a:ext cx="1923885" cy="97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77" y="3090091"/>
            <a:ext cx="1807962" cy="8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823" y="1965960"/>
            <a:ext cx="6899651" cy="11296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256" y="3326995"/>
            <a:ext cx="970632" cy="83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05" y="3515162"/>
            <a:ext cx="872390" cy="654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00" y="3354705"/>
            <a:ext cx="94595" cy="718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678" y="3281347"/>
            <a:ext cx="1923885" cy="970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163" y="3322320"/>
            <a:ext cx="1807962" cy="8437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7161" y="4944350"/>
            <a:ext cx="7646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sheen-all-ra-ba-all-alif-lam-ha-lam-ya-ba-all-sheen-all-qaf-ya-qaf-ta_marbuto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0159" y="4505982"/>
            <a:ext cx="271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7494" y="5922352"/>
            <a:ext cx="741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sin-ain-ba-ba-kaf-alif-ba-tsa-alif-dal-ba-kaf-ba-ba-qaf-dal-qaf-ta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7161" y="548398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 :</a:t>
            </a:r>
          </a:p>
        </p:txBody>
      </p:sp>
    </p:spTree>
    <p:extLst>
      <p:ext uri="{BB962C8B-B14F-4D97-AF65-F5344CB8AC3E}">
        <p14:creationId xmlns:p14="http://schemas.microsoft.com/office/powerpoint/2010/main" val="153043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3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054" y="244243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90597"/>
            <a:ext cx="9872871" cy="5024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: mim-mim-alif+lam-ta_marbuto-alif+lam-alif+lam-mim-kaf-dhad+sad-kaf-alif+lam-	alif+lam-mim-ain+ghoin-ba+ta+tsa+ya+nun+dal+dzal-ba+ta+tsa+ya+nun+dal+dzal-	</a:t>
            </a:r>
            <a:r>
              <a:rPr lang="en-US" dirty="0" err="1"/>
              <a:t>ain+ghoin</a:t>
            </a:r>
            <a:endParaRPr lang="en-US" dirty="0"/>
          </a:p>
          <a:p>
            <a:r>
              <a:rPr lang="en-US" dirty="0"/>
              <a:t>Expected : ain-mim-lam-waw-alif-lam-dal-ya-fa-ya-alif-lam-mim-kaf-ta-ba-all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Ain = </a:t>
            </a:r>
            <a:r>
              <a:rPr lang="en-US" dirty="0" err="1"/>
              <a:t>mim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mim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 </a:t>
            </a:r>
            <a:r>
              <a:rPr lang="en-US" dirty="0" err="1"/>
              <a:t>alif+lam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Waw</a:t>
            </a:r>
            <a:r>
              <a:rPr lang="en-US" dirty="0"/>
              <a:t> = </a:t>
            </a:r>
            <a:r>
              <a:rPr lang="en-US" dirty="0" err="1"/>
              <a:t>ta_marbuto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alif+lam</a:t>
            </a:r>
            <a:r>
              <a:rPr lang="en-US" dirty="0"/>
              <a:t> 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</a:t>
            </a:r>
            <a:r>
              <a:rPr lang="en-US" dirty="0" err="1"/>
              <a:t>alif+lam</a:t>
            </a:r>
            <a:r>
              <a:rPr lang="en-US" dirty="0"/>
              <a:t> 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Dal =  </a:t>
            </a:r>
            <a:r>
              <a:rPr lang="en-US" dirty="0" err="1"/>
              <a:t>mim</a:t>
            </a:r>
            <a:r>
              <a:rPr lang="en-US" dirty="0"/>
              <a:t> 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Ya</a:t>
            </a:r>
            <a:r>
              <a:rPr lang="en-US" dirty="0"/>
              <a:t> = </a:t>
            </a:r>
            <a:r>
              <a:rPr lang="en-US" dirty="0" err="1"/>
              <a:t>kaf</a:t>
            </a:r>
            <a:r>
              <a:rPr lang="en-US" dirty="0"/>
              <a:t> :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97" y="775855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199" y="479770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0251"/>
            <a:ext cx="9872871" cy="46412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9. Fa = </a:t>
            </a:r>
            <a:r>
              <a:rPr lang="en-US" sz="1800" dirty="0" err="1"/>
              <a:t>dhad+sad</a:t>
            </a:r>
            <a:r>
              <a:rPr lang="en-US" sz="1800" dirty="0"/>
              <a:t>  : x</a:t>
            </a:r>
          </a:p>
          <a:p>
            <a:pPr marL="45720" indent="0">
              <a:buNone/>
            </a:pPr>
            <a:r>
              <a:rPr lang="en-US" sz="1800" dirty="0"/>
              <a:t>10. </a:t>
            </a:r>
            <a:r>
              <a:rPr lang="en-US" sz="1800" dirty="0" err="1"/>
              <a:t>Ya</a:t>
            </a:r>
            <a:r>
              <a:rPr lang="en-US" sz="1800" dirty="0"/>
              <a:t> = </a:t>
            </a:r>
            <a:r>
              <a:rPr lang="en-US" sz="1800" dirty="0" err="1"/>
              <a:t>kaf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11. </a:t>
            </a:r>
            <a:r>
              <a:rPr lang="en-US" sz="1800" dirty="0" err="1"/>
              <a:t>Alif</a:t>
            </a:r>
            <a:r>
              <a:rPr lang="en-US" sz="1800" dirty="0"/>
              <a:t> = </a:t>
            </a:r>
            <a:r>
              <a:rPr lang="en-US" sz="1800" dirty="0" err="1"/>
              <a:t>alif+lam</a:t>
            </a:r>
            <a:r>
              <a:rPr lang="en-US" sz="1800" dirty="0"/>
              <a:t> : √</a:t>
            </a:r>
          </a:p>
          <a:p>
            <a:pPr marL="45720" indent="0">
              <a:buNone/>
            </a:pPr>
            <a:r>
              <a:rPr lang="en-US" sz="1800" dirty="0"/>
              <a:t>12. Lam = </a:t>
            </a:r>
            <a:r>
              <a:rPr lang="en-US" sz="1800" dirty="0" err="1"/>
              <a:t>alif+lam</a:t>
            </a:r>
            <a:r>
              <a:rPr lang="en-US" sz="1800" dirty="0"/>
              <a:t> : </a:t>
            </a:r>
            <a:r>
              <a:rPr lang="en-US" sz="1800" b="1" dirty="0"/>
              <a:t>√</a:t>
            </a:r>
          </a:p>
          <a:p>
            <a:pPr marL="45720" indent="0">
              <a:buNone/>
            </a:pPr>
            <a:r>
              <a:rPr lang="en-US" sz="1800" dirty="0"/>
              <a:t>13. </a:t>
            </a:r>
            <a:r>
              <a:rPr lang="en-US" sz="1800" dirty="0" err="1"/>
              <a:t>Mim</a:t>
            </a:r>
            <a:r>
              <a:rPr lang="en-US" sz="1800" dirty="0"/>
              <a:t> =  </a:t>
            </a:r>
            <a:r>
              <a:rPr lang="en-US" sz="1800" dirty="0" err="1"/>
              <a:t>mim</a:t>
            </a:r>
            <a:r>
              <a:rPr lang="en-US" sz="1800" dirty="0"/>
              <a:t>  : </a:t>
            </a:r>
            <a:r>
              <a:rPr lang="en-US" sz="1800" b="1" dirty="0"/>
              <a:t>√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14. </a:t>
            </a:r>
            <a:r>
              <a:rPr lang="en-US" sz="1800" dirty="0" err="1"/>
              <a:t>Kaf</a:t>
            </a:r>
            <a:r>
              <a:rPr lang="en-US" sz="1800" dirty="0"/>
              <a:t> =  </a:t>
            </a:r>
            <a:r>
              <a:rPr lang="en-US" sz="1800" dirty="0" err="1"/>
              <a:t>ain+ghoin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15. Ta = </a:t>
            </a:r>
            <a:r>
              <a:rPr lang="en-US" sz="1800" dirty="0" err="1"/>
              <a:t>ba+ta+tsa+ya+nun+dal+dzal</a:t>
            </a:r>
            <a:r>
              <a:rPr lang="en-US" sz="1800" dirty="0"/>
              <a:t>- √</a:t>
            </a:r>
          </a:p>
          <a:p>
            <a:pPr marL="45720" indent="0">
              <a:buNone/>
            </a:pPr>
            <a:r>
              <a:rPr lang="en-US" sz="1800" dirty="0"/>
              <a:t>16. Ba = </a:t>
            </a:r>
            <a:r>
              <a:rPr lang="en-US" sz="1800" dirty="0" err="1"/>
              <a:t>ba+ta+tsa+ya+nun+dal+dza</a:t>
            </a:r>
            <a:r>
              <a:rPr lang="en-US" sz="1800" dirty="0"/>
              <a:t> :  √</a:t>
            </a:r>
          </a:p>
          <a:p>
            <a:pPr marL="45720" indent="0">
              <a:buNone/>
            </a:pPr>
            <a:r>
              <a:rPr lang="en-US" sz="1800" dirty="0"/>
              <a:t>17. all = </a:t>
            </a:r>
            <a:r>
              <a:rPr lang="en-US" sz="1800" dirty="0" err="1"/>
              <a:t>ain+ghoin</a:t>
            </a:r>
            <a:r>
              <a:rPr lang="en-US" sz="1800" dirty="0"/>
              <a:t> √</a:t>
            </a:r>
          </a:p>
          <a:p>
            <a:pPr marL="45720" indent="0">
              <a:buNone/>
            </a:pP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akurasi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Arab :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17,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dikenali</a:t>
            </a:r>
            <a:r>
              <a:rPr lang="en-US" sz="1800" dirty="0"/>
              <a:t> 10 :</a:t>
            </a:r>
          </a:p>
          <a:p>
            <a:pPr marL="45720" indent="0">
              <a:buNone/>
            </a:pPr>
            <a:r>
              <a:rPr lang="en-US" sz="1800" dirty="0"/>
              <a:t>10/17 x 100 = 58.8%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42" y="1011382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18 </a:t>
            </a:r>
            <a:r>
              <a:rPr lang="en-US" dirty="0" err="1"/>
              <a:t>kalimat</a:t>
            </a:r>
            <a:r>
              <a:rPr lang="en-US" dirty="0"/>
              <a:t>, 300 </a:t>
            </a:r>
            <a:r>
              <a:rPr lang="en-US" dirty="0" err="1"/>
              <a:t>Huruf</a:t>
            </a:r>
            <a:r>
              <a:rPr lang="en-US" dirty="0"/>
              <a:t>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(Total </a:t>
            </a:r>
            <a:r>
              <a:rPr lang="en-US" dirty="0" err="1"/>
              <a:t>kalimat</a:t>
            </a:r>
            <a:r>
              <a:rPr lang="en-US" dirty="0"/>
              <a:t> A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A) + (Total </a:t>
            </a:r>
            <a:r>
              <a:rPr lang="en-US" dirty="0" err="1"/>
              <a:t>Kalimat</a:t>
            </a:r>
            <a:r>
              <a:rPr lang="en-US" dirty="0"/>
              <a:t> B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B) </a:t>
            </a:r>
          </a:p>
          <a:p>
            <a:pPr marL="45720" indent="0">
              <a:buNone/>
            </a:pPr>
            <a:r>
              <a:rPr lang="en-US" dirty="0"/>
              <a:t>                                                        Total </a:t>
            </a:r>
            <a:r>
              <a:rPr lang="en-US" dirty="0" err="1"/>
              <a:t>kalimat</a:t>
            </a:r>
            <a:r>
              <a:rPr lang="en-US" dirty="0"/>
              <a:t> A + total </a:t>
            </a:r>
            <a:r>
              <a:rPr lang="en-US" dirty="0" err="1"/>
              <a:t>Kalimat</a:t>
            </a:r>
            <a:r>
              <a:rPr lang="en-US" dirty="0"/>
              <a:t> B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0728" y="3422073"/>
            <a:ext cx="8603673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0363"/>
            <a:ext cx="9601200" cy="4364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Pre-processing : </a:t>
            </a:r>
          </a:p>
          <a:p>
            <a:pPr lvl="1"/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Segmentasi</a:t>
            </a:r>
            <a:r>
              <a:rPr lang="en-US" sz="2400" dirty="0"/>
              <a:t> : </a:t>
            </a:r>
          </a:p>
          <a:p>
            <a:pPr lvl="1"/>
            <a:r>
              <a:rPr lang="en-US" sz="2400" dirty="0" err="1"/>
              <a:t>Memotong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.</a:t>
            </a:r>
          </a:p>
          <a:p>
            <a:pPr marL="0" lvl="1" indent="0">
              <a:buNone/>
            </a:pPr>
            <a:r>
              <a:rPr lang="en-US" sz="2400" i="0" dirty="0"/>
              <a:t>3. </a:t>
            </a:r>
            <a:r>
              <a:rPr lang="en-US" sz="2400" i="0" dirty="0" err="1"/>
              <a:t>Ekstraksi</a:t>
            </a:r>
            <a:r>
              <a:rPr lang="en-US" sz="2400" i="0" dirty="0"/>
              <a:t> </a:t>
            </a:r>
            <a:r>
              <a:rPr lang="en-US" sz="2400" i="0" dirty="0" err="1"/>
              <a:t>Ciri</a:t>
            </a:r>
            <a:r>
              <a:rPr lang="en-US" sz="2400" i="0" dirty="0"/>
              <a:t> :</a:t>
            </a:r>
          </a:p>
          <a:p>
            <a:pPr marL="747713" lvl="1" indent="-234950"/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ciri</a:t>
            </a:r>
            <a:r>
              <a:rPr lang="en-US" sz="2400" dirty="0"/>
              <a:t> </a:t>
            </a:r>
            <a:r>
              <a:rPr lang="en-US" sz="2400" dirty="0" err="1"/>
              <a:t>pembeda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digital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r>
              <a:rPr lang="en-US" sz="2400" i="0" dirty="0"/>
              <a:t>4. </a:t>
            </a:r>
            <a:r>
              <a:rPr lang="en-US" sz="2400" i="0" dirty="0" err="1"/>
              <a:t>Klasifikasi</a:t>
            </a:r>
            <a:r>
              <a:rPr lang="en-US" sz="2400" i="0" dirty="0"/>
              <a:t> :</a:t>
            </a:r>
          </a:p>
          <a:p>
            <a:pPr marL="512763" lvl="1" indent="0"/>
            <a:r>
              <a:rPr lang="en-US" sz="2400" i="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 </a:t>
            </a:r>
            <a:r>
              <a:rPr lang="en-US" sz="2400" dirty="0" err="1"/>
              <a:t>ciri</a:t>
            </a:r>
            <a:r>
              <a:rPr lang="en-US" sz="2400" dirty="0"/>
              <a:t> yang </a:t>
            </a:r>
            <a:r>
              <a:rPr lang="en-US" sz="2400" dirty="0" err="1"/>
              <a:t>mengidentifikasikan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kata</a:t>
            </a:r>
            <a:endParaRPr lang="en-US" sz="2400" i="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23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8546"/>
            <a:ext cx="9875520" cy="1356360"/>
          </a:xfrm>
        </p:spPr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Lubang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798"/>
            <a:ext cx="9872871" cy="403860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cari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loop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r>
              <a:rPr lang="en-US" dirty="0" err="1"/>
              <a:t>Huruf</a:t>
            </a:r>
            <a:r>
              <a:rPr lang="en-US" dirty="0"/>
              <a:t> Ha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chain code,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loop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" t="31292" r="-70" b="23839"/>
          <a:stretch/>
        </p:blipFill>
        <p:spPr>
          <a:xfrm>
            <a:off x="1427018" y="3036358"/>
            <a:ext cx="4031673" cy="321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09" y="3799606"/>
            <a:ext cx="4980709" cy="15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844" y="-136897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 err="1"/>
              <a:t>Perkembangan</a:t>
            </a:r>
            <a:r>
              <a:rPr lang="en-US" sz="3200" dirty="0"/>
              <a:t> </a:t>
            </a:r>
            <a:r>
              <a:rPr lang="en-US" sz="3200" dirty="0" err="1"/>
              <a:t>Tesis</a:t>
            </a:r>
            <a:r>
              <a:rPr lang="en-US" sz="3200" dirty="0"/>
              <a:t> Ainatul Radhiah 13 </a:t>
            </a:r>
            <a:r>
              <a:rPr lang="en-US" sz="3200" dirty="0" err="1"/>
              <a:t>Juli</a:t>
            </a:r>
            <a:r>
              <a:rPr lang="en-US" sz="3200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107499"/>
            <a:ext cx="9872871" cy="5340926"/>
          </a:xfrm>
        </p:spPr>
        <p:txBody>
          <a:bodyPr/>
          <a:lstStyle/>
          <a:p>
            <a:r>
              <a:rPr lang="en-US" b="1" dirty="0" err="1"/>
              <a:t>Akurasi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klasifikasi</a:t>
            </a:r>
            <a:r>
              <a:rPr lang="en-US" b="1" dirty="0"/>
              <a:t> HMM </a:t>
            </a:r>
            <a:r>
              <a:rPr lang="en-US" b="1" dirty="0" err="1"/>
              <a:t>meningkat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67,4%, </a:t>
            </a:r>
            <a:r>
              <a:rPr lang="en-US" b="1" dirty="0" err="1"/>
              <a:t>sebelumnya</a:t>
            </a:r>
            <a:r>
              <a:rPr lang="en-US" b="1" dirty="0"/>
              <a:t> 61%</a:t>
            </a:r>
          </a:p>
          <a:p>
            <a:r>
              <a:rPr lang="en-US" i="1" dirty="0"/>
              <a:t>Hal – </a:t>
            </a:r>
            <a:r>
              <a:rPr lang="en-US" i="1" dirty="0" err="1"/>
              <a:t>hal</a:t>
            </a:r>
            <a:r>
              <a:rPr lang="en-US" i="1" dirty="0"/>
              <a:t> yang </a:t>
            </a:r>
            <a:r>
              <a:rPr lang="en-US" i="1" dirty="0" err="1"/>
              <a:t>dilakukan</a:t>
            </a:r>
            <a:r>
              <a:rPr lang="en-US" i="1" dirty="0"/>
              <a:t> :</a:t>
            </a:r>
          </a:p>
          <a:p>
            <a:pPr lvl="1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</a:t>
            </a:r>
            <a:r>
              <a:rPr lang="en-US" dirty="0"/>
              <a:t> Chain Code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:</a:t>
            </a:r>
          </a:p>
          <a:p>
            <a:pPr marL="274320" lvl="1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lvl="1">
              <a:buFontTx/>
              <a:buChar char="-"/>
            </a:pPr>
            <a:r>
              <a:rPr lang="en-US" dirty="0" err="1"/>
              <a:t>Standar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25 ,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30</a:t>
            </a:r>
          </a:p>
          <a:p>
            <a:pPr lvl="1">
              <a:buFontTx/>
              <a:buChar char="-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:</a:t>
            </a:r>
          </a:p>
          <a:p>
            <a:pPr lvl="2">
              <a:buFontTx/>
              <a:buChar char="-"/>
            </a:pPr>
            <a:r>
              <a:rPr lang="en-US" dirty="0"/>
              <a:t> </a:t>
            </a:r>
            <a:r>
              <a:rPr lang="en-US" sz="2000" dirty="0"/>
              <a:t>545454545454545454543333333311111 = 34 </a:t>
            </a:r>
          </a:p>
          <a:p>
            <a:pPr lvl="3">
              <a:buFontTx/>
              <a:buChar char="-"/>
            </a:pP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545454545454545454543333333311111 = 30</a:t>
            </a:r>
          </a:p>
          <a:p>
            <a:pPr lvl="3">
              <a:buFontTx/>
              <a:buChar char="-"/>
            </a:pPr>
            <a:endParaRPr lang="en-US" sz="1800" dirty="0"/>
          </a:p>
          <a:p>
            <a:pPr marL="342900" lvl="3" indent="-57150">
              <a:buFontTx/>
              <a:buChar char="-"/>
            </a:pP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kompresi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: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545454545454545454543333333311111 = 34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</a:t>
            </a: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 545454545454545454543333333311111 </a:t>
            </a:r>
          </a:p>
          <a:p>
            <a:pPr marL="285750" lvl="3" indent="-182563">
              <a:buFontTx/>
              <a:buChar char="-"/>
            </a:pPr>
            <a:endParaRPr lang="en-US" sz="1800" dirty="0"/>
          </a:p>
          <a:p>
            <a:pPr marL="548640" lvl="2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0759" y="4058080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93887" y="4037730"/>
            <a:ext cx="194838" cy="27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20306" y="401290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9409" y="403007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Up 10"/>
          <p:cNvSpPr/>
          <p:nvPr/>
        </p:nvSpPr>
        <p:spPr>
          <a:xfrm>
            <a:off x="6654502" y="4350756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/>
          <p:cNvSpPr/>
          <p:nvPr/>
        </p:nvSpPr>
        <p:spPr>
          <a:xfrm>
            <a:off x="6931084" y="5613332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37171" y="453874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3 </a:t>
            </a:r>
          </a:p>
          <a:p>
            <a:pPr algn="ctr"/>
            <a:r>
              <a:rPr lang="en-US" sz="1200" dirty="0" err="1"/>
              <a:t>dan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00671" y="535234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95921" y="5351939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7646" y="5332484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3154" y="532336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068" y="5806281"/>
            <a:ext cx="270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54 </a:t>
            </a:r>
            <a:r>
              <a:rPr lang="en-US" sz="1200" dirty="0" err="1"/>
              <a:t>angka</a:t>
            </a:r>
            <a:r>
              <a:rPr lang="en-US" sz="1200" dirty="0"/>
              <a:t> 3  </a:t>
            </a:r>
            <a:r>
              <a:rPr lang="en-US" sz="1200" dirty="0" err="1"/>
              <a:t>dan</a:t>
            </a:r>
            <a:r>
              <a:rPr lang="en-US" sz="1200" dirty="0"/>
              <a:t> 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sp>
        <p:nvSpPr>
          <p:cNvPr id="20" name="Arrow: Up 19"/>
          <p:cNvSpPr/>
          <p:nvPr/>
        </p:nvSpPr>
        <p:spPr>
          <a:xfrm>
            <a:off x="5495921" y="562362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>
            <a:off x="6405576" y="561964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98980" y="3801845"/>
            <a:ext cx="30915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Tingkat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Chain code 25 = 64%</a:t>
            </a:r>
          </a:p>
          <a:p>
            <a:pPr marL="342900" indent="-342900">
              <a:buAutoNum type="arabicPeriod"/>
            </a:pPr>
            <a:r>
              <a:rPr lang="en-US" dirty="0"/>
              <a:t>Chain code 30 = 67%</a:t>
            </a:r>
          </a:p>
          <a:p>
            <a:pPr marL="342900" indent="-342900">
              <a:buAutoNum type="arabicPeriod"/>
            </a:pPr>
            <a:r>
              <a:rPr lang="en-US" dirty="0"/>
              <a:t>Chain code 35 = 65%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0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ba+ya</a:t>
            </a:r>
            <a:r>
              <a:rPr lang="es-ES" dirty="0"/>
              <a:t>		                 	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r>
              <a:rPr lang="en-US" dirty="0"/>
              <a:t>`				16. </a:t>
            </a:r>
            <a:r>
              <a:rPr lang="es-ES" dirty="0" err="1"/>
              <a:t>ta+tsa+nun+dal+dzal</a:t>
            </a:r>
            <a:r>
              <a:rPr lang="es-E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5576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3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8" y="1334069"/>
            <a:ext cx="10756564" cy="51486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 err="1"/>
              <a:t>Kelompok</a:t>
            </a:r>
            <a:r>
              <a:rPr lang="es-ES" b="1" dirty="0"/>
              <a:t> </a:t>
            </a:r>
            <a:r>
              <a:rPr lang="es-ES" b="1" dirty="0" err="1"/>
              <a:t>ke</a:t>
            </a:r>
            <a:r>
              <a:rPr lang="es-ES" b="1" dirty="0"/>
              <a:t> – 3 :</a:t>
            </a:r>
            <a:r>
              <a:rPr lang="es-ES" dirty="0"/>
              <a:t> </a:t>
            </a:r>
          </a:p>
          <a:p>
            <a:pPr marL="45720" indent="0">
              <a:buNone/>
            </a:pPr>
            <a:r>
              <a:rPr lang="es-ES" dirty="0" err="1"/>
              <a:t>ba+ta+tsa+ya+nun+dal+dzal</a:t>
            </a:r>
            <a:r>
              <a:rPr lang="es-ES" dirty="0"/>
              <a:t> :</a:t>
            </a:r>
          </a:p>
          <a:p>
            <a:pPr marL="45720" indent="0">
              <a:buNone/>
            </a:pPr>
            <a:r>
              <a:rPr lang="es-ES" dirty="0"/>
              <a:t>	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s-ES" dirty="0"/>
              <a:t>						</a:t>
            </a:r>
          </a:p>
          <a:p>
            <a:pPr marL="45720" indent="0">
              <a:buNone/>
            </a:pPr>
            <a:r>
              <a:rPr lang="en-US" dirty="0"/>
              <a:t>					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1" y="2147242"/>
            <a:ext cx="7620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66" y="2147242"/>
            <a:ext cx="762000" cy="76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47" y="2149510"/>
            <a:ext cx="7620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8" y="2151778"/>
            <a:ext cx="762000" cy="76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06" y="2690429"/>
            <a:ext cx="762000" cy="762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663" y="2689975"/>
            <a:ext cx="762000" cy="76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057" y="2741389"/>
            <a:ext cx="762000" cy="76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947" y="2689975"/>
            <a:ext cx="762000" cy="762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4270" y="3216986"/>
            <a:ext cx="762000" cy="76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402" y="3246125"/>
            <a:ext cx="762000" cy="762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836" y="3246354"/>
            <a:ext cx="762000" cy="762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270" y="3268400"/>
            <a:ext cx="762000" cy="762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976" y="3786614"/>
            <a:ext cx="762000" cy="762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7330" y="3757118"/>
            <a:ext cx="762000" cy="762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033" y="4367665"/>
            <a:ext cx="762000" cy="762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2365" y="4393976"/>
            <a:ext cx="762000" cy="762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5385" y="5016919"/>
            <a:ext cx="762000" cy="762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6463" y="5016919"/>
            <a:ext cx="762000" cy="762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38748" y="5008040"/>
            <a:ext cx="762000" cy="7620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6309" y="5016919"/>
            <a:ext cx="762000" cy="762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25701" y="5579175"/>
            <a:ext cx="762000" cy="762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20022" y="1377083"/>
            <a:ext cx="65887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10 : </a:t>
            </a:r>
          </a:p>
          <a:p>
            <a:endParaRPr lang="en-US" sz="1100" dirty="0"/>
          </a:p>
          <a:p>
            <a:r>
              <a:rPr lang="en-US" dirty="0"/>
              <a:t>Nun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r>
              <a:rPr lang="en-US" dirty="0"/>
              <a:t>  </a:t>
            </a:r>
            <a:r>
              <a:rPr lang="en-US" dirty="0" err="1"/>
              <a:t>yakni</a:t>
            </a:r>
            <a:r>
              <a:rPr lang="en-US" dirty="0"/>
              <a:t> 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melengkung</a:t>
            </a:r>
            <a:r>
              <a:rPr lang="en-US" dirty="0"/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810" y="232225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 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264" y="2896800"/>
            <a:ext cx="5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305" y="3375477"/>
            <a:ext cx="61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Tsa</a:t>
            </a:r>
            <a:r>
              <a:rPr lang="en-US" dirty="0"/>
              <a:t> 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8724" y="3884986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r>
              <a:rPr lang="en-US" dirty="0"/>
              <a:t> 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8539" y="51842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Dal :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5545" y="5602326"/>
            <a:ext cx="762000" cy="762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3749" y="5670566"/>
            <a:ext cx="762000" cy="762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8180" y="5649792"/>
            <a:ext cx="762000" cy="762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22542" y="57862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Dzal</a:t>
            </a:r>
            <a:r>
              <a:rPr lang="en-US" dirty="0"/>
              <a:t> 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9742" y="45050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Nun :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22547" y="2734852"/>
            <a:ext cx="762000" cy="762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5508" y="2736366"/>
            <a:ext cx="762000" cy="762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47319" y="3600860"/>
            <a:ext cx="6588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15 : </a:t>
            </a:r>
          </a:p>
          <a:p>
            <a:endParaRPr lang="en-US" sz="1400" dirty="0"/>
          </a:p>
          <a:p>
            <a:r>
              <a:rPr lang="en-US" dirty="0" err="1"/>
              <a:t>Ya</a:t>
            </a:r>
            <a:r>
              <a:rPr lang="en-US" dirty="0"/>
              <a:t>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694831" y="1373499"/>
            <a:ext cx="81886" cy="5079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31011" y="5024217"/>
            <a:ext cx="762000" cy="762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78430" y="5000928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Cara </a:t>
            </a:r>
            <a:r>
              <a:rPr lang="en-US" sz="4000" dirty="0" err="1"/>
              <a:t>pengenalan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dengan</a:t>
            </a:r>
            <a:r>
              <a:rPr lang="en-US" sz="4000" dirty="0"/>
              <a:t> HMM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2057400"/>
            <a:ext cx="11356257" cy="4038600"/>
          </a:xfrm>
        </p:spPr>
        <p:txBody>
          <a:bodyPr/>
          <a:lstStyle/>
          <a:p>
            <a:r>
              <a:rPr lang="en-US" dirty="0"/>
              <a:t>File data test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kemiripannya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file.ser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yang paling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</a:t>
            </a:r>
          </a:p>
          <a:p>
            <a:r>
              <a:rPr lang="en-US" dirty="0" err="1"/>
              <a:t>Misal</a:t>
            </a:r>
            <a:r>
              <a:rPr lang="en-US" dirty="0"/>
              <a:t> model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-3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s-ES" dirty="0" err="1"/>
              <a:t>ba+ta+tsa+ya+nun+dal+dzal</a:t>
            </a:r>
            <a:r>
              <a:rPr lang="es-ES" dirty="0"/>
              <a:t> </a:t>
            </a:r>
          </a:p>
          <a:p>
            <a:r>
              <a:rPr lang="es-ES" dirty="0" err="1"/>
              <a:t>Dicek</a:t>
            </a:r>
            <a:r>
              <a:rPr lang="es-ES" dirty="0"/>
              <a:t> </a:t>
            </a:r>
            <a:r>
              <a:rPr lang="es-ES" dirty="0" err="1"/>
              <a:t>menggunakan</a:t>
            </a:r>
            <a:r>
              <a:rPr lang="es-ES" dirty="0"/>
              <a:t> “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clause</a:t>
            </a:r>
            <a:r>
              <a:rPr lang="es-ES" dirty="0"/>
              <a:t>” </a:t>
            </a:r>
            <a:r>
              <a:rPr lang="es-ES" dirty="0" err="1"/>
              <a:t>berdasarkan</a:t>
            </a:r>
            <a:r>
              <a:rPr lang="es-ES" dirty="0"/>
              <a:t> </a:t>
            </a:r>
            <a:r>
              <a:rPr lang="es-ES" dirty="0" err="1"/>
              <a:t>posisi</a:t>
            </a:r>
            <a:r>
              <a:rPr lang="es-ES" dirty="0"/>
              <a:t> </a:t>
            </a:r>
            <a:r>
              <a:rPr lang="es-ES" dirty="0" err="1"/>
              <a:t>huruf</a:t>
            </a:r>
            <a:r>
              <a:rPr lang="es-ES" dirty="0"/>
              <a:t> pada kata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Mengapa</a:t>
            </a:r>
            <a:r>
              <a:rPr lang="en-US" sz="2800" dirty="0"/>
              <a:t> “dal” </a:t>
            </a:r>
            <a:r>
              <a:rPr lang="en-US" sz="2800" dirty="0" err="1"/>
              <a:t>dan</a:t>
            </a:r>
            <a:r>
              <a:rPr lang="en-US" sz="2800" dirty="0"/>
              <a:t> “</a:t>
            </a:r>
            <a:r>
              <a:rPr lang="en-US" sz="2800" dirty="0" err="1"/>
              <a:t>dzal</a:t>
            </a:r>
            <a:r>
              <a:rPr lang="en-US" sz="2800" dirty="0"/>
              <a:t>” </a:t>
            </a:r>
            <a:r>
              <a:rPr lang="en-US" sz="2800" dirty="0" err="1"/>
              <a:t>dimasukkan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3 </a:t>
            </a:r>
            <a:r>
              <a:rPr lang="en-US" sz="2800" dirty="0" err="1"/>
              <a:t>bersama</a:t>
            </a:r>
            <a:r>
              <a:rPr lang="en-US" sz="2800" dirty="0"/>
              <a:t> “</a:t>
            </a:r>
            <a:r>
              <a:rPr lang="es-ES" sz="2800" dirty="0" err="1"/>
              <a:t>ba+ta+tsa+ya+nun</a:t>
            </a:r>
            <a:r>
              <a:rPr lang="es-ES" sz="2800" dirty="0"/>
              <a:t>”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 flipH="1">
            <a:off x="3535074" y="2546704"/>
            <a:ext cx="1692019" cy="569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27093" y="2546704"/>
            <a:ext cx="2210937" cy="51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5547" y="3116079"/>
            <a:ext cx="1459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 + </a:t>
            </a:r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05547" y="4025731"/>
            <a:ext cx="667168" cy="969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0607" y="358630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3407" y="41069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2988" y="5030076"/>
            <a:ext cx="7505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72714" y="4022090"/>
            <a:ext cx="620973" cy="972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7792" y="5009233"/>
            <a:ext cx="6142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4707" y="3057098"/>
            <a:ext cx="2794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/>
              <a:t>Ba+Ta+Tsa+Ya+Nun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4707" y="3518763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5725742" y="3888095"/>
            <a:ext cx="2089574" cy="1134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0396" y="4258524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466695" y="5008729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Ba</a:t>
            </a:r>
          </a:p>
        </p:txBody>
      </p:sp>
      <p:cxnSp>
        <p:nvCxnSpPr>
          <p:cNvPr id="35" name="Straight Arrow Connector 34"/>
          <p:cNvCxnSpPr>
            <a:stCxn id="26" idx="2"/>
          </p:cNvCxnSpPr>
          <p:nvPr/>
        </p:nvCxnSpPr>
        <p:spPr>
          <a:xfrm flipH="1">
            <a:off x="6500978" y="3888095"/>
            <a:ext cx="1314338" cy="1795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08045" y="4804465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49786" y="5710160"/>
            <a:ext cx="7811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Nun</a:t>
            </a:r>
          </a:p>
        </p:txBody>
      </p:sp>
      <p:cxnSp>
        <p:nvCxnSpPr>
          <p:cNvPr id="49" name="Straight Arrow Connector 48"/>
          <p:cNvCxnSpPr>
            <a:endCxn id="55" idx="0"/>
          </p:cNvCxnSpPr>
          <p:nvPr/>
        </p:nvCxnSpPr>
        <p:spPr>
          <a:xfrm flipH="1">
            <a:off x="7692057" y="3882085"/>
            <a:ext cx="141473" cy="184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18316" y="5196427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433011" y="5726845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Ta</a:t>
            </a:r>
          </a:p>
        </p:txBody>
      </p:sp>
      <p:cxnSp>
        <p:nvCxnSpPr>
          <p:cNvPr id="56" name="Straight Arrow Connector 55"/>
          <p:cNvCxnSpPr>
            <a:stCxn id="26" idx="2"/>
          </p:cNvCxnSpPr>
          <p:nvPr/>
        </p:nvCxnSpPr>
        <p:spPr>
          <a:xfrm>
            <a:off x="7815316" y="3888095"/>
            <a:ext cx="921188" cy="1603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87674" y="472415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527689" y="5502836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Ya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26" idx="2"/>
          </p:cNvCxnSpPr>
          <p:nvPr/>
        </p:nvCxnSpPr>
        <p:spPr>
          <a:xfrm>
            <a:off x="7815316" y="3888095"/>
            <a:ext cx="1846857" cy="972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64937" y="421944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3345" y="4866058"/>
            <a:ext cx="6464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Tsa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99414" y="2096030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paling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sub kata :</a:t>
            </a:r>
          </a:p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39166" y="2538702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40379" y="24877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9186" y="409577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02" y="2378945"/>
            <a:ext cx="4370766" cy="1883338"/>
          </a:xfrm>
        </p:spPr>
      </p:pic>
      <p:sp>
        <p:nvSpPr>
          <p:cNvPr id="8" name="TextBox 7"/>
          <p:cNvSpPr txBox="1"/>
          <p:nvPr/>
        </p:nvSpPr>
        <p:spPr>
          <a:xfrm>
            <a:off x="5560143" y="2812783"/>
            <a:ext cx="6011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, ta , </a:t>
            </a:r>
            <a:r>
              <a:rPr lang="en-US" sz="2000" dirty="0" err="1"/>
              <a:t>tsa</a:t>
            </a:r>
            <a:r>
              <a:rPr lang="en-US" sz="2000" dirty="0"/>
              <a:t> yang </a:t>
            </a:r>
            <a:r>
              <a:rPr lang="en-US" sz="2000" dirty="0" err="1"/>
              <a:t>berdiri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dikategorikan</a:t>
            </a:r>
            <a:r>
              <a:rPr lang="en-US" sz="2000" dirty="0"/>
              <a:t> di </a:t>
            </a:r>
            <a:r>
              <a:rPr lang="en-US" sz="2000" dirty="0" err="1"/>
              <a:t>kelompok</a:t>
            </a:r>
            <a:r>
              <a:rPr lang="en-US" sz="2000" dirty="0"/>
              <a:t> 3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endParaRPr lang="en-US" sz="2000" dirty="0"/>
          </a:p>
          <a:p>
            <a:r>
              <a:rPr lang="en-US" sz="2000" dirty="0"/>
              <a:t>Karena </a:t>
            </a:r>
            <a:r>
              <a:rPr lang="en-US" sz="2000" dirty="0" err="1"/>
              <a:t>jika</a:t>
            </a:r>
            <a:r>
              <a:rPr lang="en-US" sz="2000" dirty="0"/>
              <a:t> di </a:t>
            </a: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terbelah</a:t>
            </a:r>
            <a:r>
              <a:rPr lang="en-US" sz="2000" dirty="0"/>
              <a:t> 2</a:t>
            </a:r>
          </a:p>
        </p:txBody>
      </p:sp>
      <p:sp>
        <p:nvSpPr>
          <p:cNvPr id="9" name="Arrow: Right 8"/>
          <p:cNvSpPr/>
          <p:nvPr/>
        </p:nvSpPr>
        <p:spPr>
          <a:xfrm rot="16200000">
            <a:off x="1150373" y="4557252"/>
            <a:ext cx="1297858" cy="106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59" y="4437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 </a:t>
            </a:r>
            <a:br>
              <a:rPr lang="en-US" sz="2800" dirty="0"/>
            </a:br>
            <a:r>
              <a:rPr lang="en-US" sz="2800" dirty="0"/>
              <a:t>Testing 18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300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49" y="1808255"/>
            <a:ext cx="11245287" cy="1819848"/>
          </a:xfrm>
        </p:spPr>
      </p:pic>
      <p:sp>
        <p:nvSpPr>
          <p:cNvPr id="6" name="TextBox 5"/>
          <p:cNvSpPr txBox="1"/>
          <p:nvPr/>
        </p:nvSpPr>
        <p:spPr>
          <a:xfrm>
            <a:off x="680515" y="1216073"/>
            <a:ext cx="36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9" y="4808387"/>
            <a:ext cx="10942414" cy="16774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515" y="4204914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8" y="167152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523512"/>
            <a:ext cx="9872871" cy="5036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SVM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chain code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ChanCode</a:t>
            </a:r>
            <a:r>
              <a:rPr lang="en-US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16" y="5278799"/>
            <a:ext cx="183858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945"/>
          </a:xfrm>
        </p:spPr>
        <p:txBody>
          <a:bodyPr>
            <a:normAutofit/>
          </a:bodyPr>
          <a:lstStyle/>
          <a:p>
            <a:r>
              <a:rPr lang="en-US" sz="3600" dirty="0" err="1"/>
              <a:t>Ekstraksi</a:t>
            </a:r>
            <a:r>
              <a:rPr lang="en-US" sz="3600" dirty="0"/>
              <a:t> </a:t>
            </a:r>
            <a:r>
              <a:rPr lang="en-US" sz="3600" dirty="0" err="1"/>
              <a:t>Ciri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Freeman Chain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601200" cy="4357255"/>
          </a:xfrm>
        </p:spPr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Chain Code 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scale-invariant.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1" y="3810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94" y="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43" y="1231491"/>
            <a:ext cx="11508467" cy="4038600"/>
          </a:xfrm>
        </p:spPr>
        <p:txBody>
          <a:bodyPr>
            <a:normAutofit/>
          </a:bodyPr>
          <a:lstStyle/>
          <a:p>
            <a:r>
              <a:rPr lang="en-US" sz="2000" dirty="0" err="1"/>
              <a:t>Lanjutan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45720" indent="0" defTabSz="457200">
              <a:buNone/>
            </a:pPr>
            <a:r>
              <a:rPr lang="en-US" sz="2000" dirty="0"/>
              <a:t>	4. </a:t>
            </a:r>
            <a:r>
              <a:rPr lang="en-US" sz="2000" dirty="0" err="1"/>
              <a:t>Ubah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normal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10, </a:t>
            </a:r>
          </a:p>
          <a:p>
            <a:pPr marL="45720" indent="0" defTabSz="457200">
              <a:buNone/>
            </a:pPr>
            <a:r>
              <a:rPr lang="en-US" sz="2000" dirty="0"/>
              <a:t>	    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digit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: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1800" dirty="0" err="1"/>
              <a:t>Dimana</a:t>
            </a:r>
            <a:r>
              <a:rPr lang="en-US" sz="1800" dirty="0"/>
              <a:t> : 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Fi,n</a:t>
            </a:r>
            <a:r>
              <a:rPr lang="en-US" sz="1800" dirty="0"/>
              <a:t>     :  </a:t>
            </a:r>
            <a:r>
              <a:rPr lang="en-US" sz="1800" dirty="0" err="1"/>
              <a:t>frekuensi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di </a:t>
            </a:r>
            <a:r>
              <a:rPr lang="en-US" sz="1800" dirty="0" err="1"/>
              <a:t>normalisasi</a:t>
            </a:r>
            <a:r>
              <a:rPr lang="en-US" sz="1800" dirty="0"/>
              <a:t>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Fi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digit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. </a:t>
            </a:r>
          </a:p>
          <a:p>
            <a:pPr marL="45720" indent="0" defTabSz="457200">
              <a:buNone/>
            </a:pP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:						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85" y="1679833"/>
            <a:ext cx="2673225" cy="1229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" y="4603713"/>
            <a:ext cx="1167752" cy="75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897" y="5358579"/>
            <a:ext cx="6076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= 4 , </a:t>
            </a:r>
          </a:p>
          <a:p>
            <a:r>
              <a:rPr lang="en-US" dirty="0" err="1"/>
              <a:t>Fi,n</a:t>
            </a:r>
            <a:r>
              <a:rPr lang="en-US" dirty="0"/>
              <a:t> = 4/18 * 10 = 2.22 (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7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2 kali</a:t>
            </a:r>
          </a:p>
          <a:p>
            <a:endParaRPr lang="en-US" dirty="0"/>
          </a:p>
        </p:txBody>
      </p:sp>
      <p:sp>
        <p:nvSpPr>
          <p:cNvPr id="9" name="Arrow: Right 8"/>
          <p:cNvSpPr/>
          <p:nvPr/>
        </p:nvSpPr>
        <p:spPr>
          <a:xfrm>
            <a:off x="1494891" y="4664453"/>
            <a:ext cx="518953" cy="6514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28" y="4511536"/>
            <a:ext cx="3287817" cy="942368"/>
          </a:xfrm>
          <a:prstGeom prst="rect">
            <a:avLst/>
          </a:prstGeom>
        </p:spPr>
      </p:pic>
      <p:sp>
        <p:nvSpPr>
          <p:cNvPr id="16" name="Arrow: Down 15"/>
          <p:cNvSpPr/>
          <p:nvPr/>
        </p:nvSpPr>
        <p:spPr>
          <a:xfrm>
            <a:off x="10382864" y="5718433"/>
            <a:ext cx="383458" cy="3097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5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0" y="103236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58" y="1356360"/>
            <a:ext cx="9872871" cy="4038600"/>
          </a:xfrm>
        </p:spPr>
        <p:txBody>
          <a:bodyPr/>
          <a:lstStyle/>
          <a:p>
            <a:pPr marL="45720" indent="0" defTabSz="457200">
              <a:buNone/>
            </a:pP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digit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4 di Java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1770352"/>
            <a:ext cx="3287817" cy="942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84" y="3375660"/>
            <a:ext cx="6378922" cy="27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Pemetaan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06256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Normalisasi</a:t>
            </a:r>
            <a:r>
              <a:rPr lang="en-US" sz="2800" dirty="0"/>
              <a:t> </a:t>
            </a:r>
            <a:r>
              <a:rPr lang="en-US" sz="2800" dirty="0" err="1"/>
              <a:t>Chaincode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Pemetaan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574144" y="3688366"/>
            <a:ext cx="34820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4572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:</a:t>
            </a:r>
          </a:p>
          <a:p>
            <a:pPr lvl="1" algn="just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pertama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44</a:t>
            </a:r>
          </a:p>
          <a:p>
            <a:pPr lvl="2" algn="just">
              <a:lnSpc>
                <a:spcPct val="150000"/>
              </a:lnSpc>
            </a:pPr>
            <a:r>
              <a:rPr lang="en-US" sz="2300" dirty="0"/>
              <a:t> </a:t>
            </a:r>
            <a:r>
              <a:rPr lang="en-US" sz="2300" dirty="0" err="1"/>
              <a:t>Panjang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3 pixel, </a:t>
            </a:r>
            <a:r>
              <a:rPr lang="en-US" sz="2300" dirty="0" err="1"/>
              <a:t>setelah</a:t>
            </a:r>
            <a:r>
              <a:rPr lang="en-US" sz="2300" dirty="0"/>
              <a:t> </a:t>
            </a:r>
            <a:r>
              <a:rPr lang="en-US" sz="2300" dirty="0" err="1"/>
              <a:t>didapatkan</a:t>
            </a:r>
            <a:r>
              <a:rPr lang="en-US" sz="2300" dirty="0"/>
              <a:t> </a:t>
            </a: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dihapus</a:t>
            </a:r>
            <a:r>
              <a:rPr lang="en-US" sz="2300" dirty="0"/>
              <a:t> agar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berulang</a:t>
            </a:r>
            <a:r>
              <a:rPr lang="en-US" sz="2300" dirty="0"/>
              <a:t> </a:t>
            </a:r>
            <a:r>
              <a:rPr lang="en-US" sz="2300" dirty="0" err="1"/>
              <a:t>ditempat</a:t>
            </a:r>
            <a:r>
              <a:rPr lang="en-US" sz="2300" dirty="0"/>
              <a:t> yang </a:t>
            </a:r>
            <a:r>
              <a:rPr lang="en-US" sz="2300" dirty="0" err="1"/>
              <a:t>sama</a:t>
            </a:r>
            <a:r>
              <a:rPr lang="en-US" sz="23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kedua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body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66666656656666666666666666676776777878878788887888888888888818888181111212222222222223223232232322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,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body,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5" y="788568"/>
            <a:ext cx="1726229" cy="1958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0244" y="1618891"/>
            <a:ext cx="867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662820" y="1309237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6" y="521110"/>
            <a:ext cx="11783961" cy="870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“Ta” di neural network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7" y="1553643"/>
            <a:ext cx="6890179" cy="496257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6850620" y="2083709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826" y="2009345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6850620" y="2453041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8826" y="2378018"/>
            <a:ext cx="3330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049723" y="2910003"/>
            <a:ext cx="560444" cy="3195831"/>
          </a:xfrm>
          <a:prstGeom prst="rightBrace">
            <a:avLst>
              <a:gd name="adj1" fmla="val 8333"/>
              <a:gd name="adj2" fmla="val 486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8673" y="4242463"/>
            <a:ext cx="438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Code yang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normalisasi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11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77" y="-17697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Neural Network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75" y="916994"/>
            <a:ext cx="6851484" cy="5693584"/>
          </a:xfrm>
        </p:spPr>
      </p:pic>
      <p:sp>
        <p:nvSpPr>
          <p:cNvPr id="9" name="TextBox 8"/>
          <p:cNvSpPr txBox="1"/>
          <p:nvPr/>
        </p:nvSpPr>
        <p:spPr>
          <a:xfrm>
            <a:off x="7580672" y="2595717"/>
            <a:ext cx="40935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414813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  <a:p>
            <a:pPr lvl="1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r>
              <a:rPr lang="en-US" dirty="0"/>
              <a:t>Support Vector Machine (SVM)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2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-14256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56" y="936522"/>
            <a:ext cx="11422626" cy="54790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= 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&gt; 6/7 = 0.86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&gt; 5/7 = 0.71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&gt; 3/7 = 0.43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8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5121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7574"/>
            <a:ext cx="9872871" cy="4488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08" y="2608011"/>
            <a:ext cx="8996461" cy="32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4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781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Klasifikasi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780309"/>
            <a:ext cx="11236036" cy="45927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2562539"/>
            <a:ext cx="10696831" cy="3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16" y="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Thinning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ZhangSuen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Hildich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29" y="1356360"/>
            <a:ext cx="11275142" cy="4038600"/>
          </a:xfrm>
        </p:spPr>
        <p:txBody>
          <a:bodyPr/>
          <a:lstStyle/>
          <a:p>
            <a:r>
              <a:rPr lang="en-US" dirty="0"/>
              <a:t>Data training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 1191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/>
              <a:t>masing-masil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di thinning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  <a:p>
            <a:r>
              <a:rPr lang="en-US" dirty="0"/>
              <a:t>Data training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putus-putus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thinning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23" y="2996379"/>
            <a:ext cx="3311013" cy="3311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226" y="2712720"/>
            <a:ext cx="3473245" cy="347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23193" y="5394960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54036" y="542113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6" y="2996379"/>
            <a:ext cx="3261150" cy="3261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9908" y="539496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 </a:t>
            </a:r>
            <a:r>
              <a:rPr lang="en-US" b="1" dirty="0" err="1"/>
              <a:t>arabion</a:t>
            </a:r>
            <a:endParaRPr lang="en-US" b="1" dirty="0"/>
          </a:p>
          <a:p>
            <a:r>
              <a:rPr lang="en-US" b="1" dirty="0" err="1"/>
              <a:t>sad_diakhir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36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491" y="1903016"/>
            <a:ext cx="2949754" cy="38212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99" y="1965960"/>
            <a:ext cx="2993922" cy="3758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235936"/>
            <a:ext cx="2676832" cy="336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 err="1"/>
              <a:t>Qaf</a:t>
            </a:r>
            <a:r>
              <a:rPr lang="en-US" b="1" dirty="0"/>
              <a:t> </a:t>
            </a:r>
            <a:r>
              <a:rPr lang="en-US" b="1" dirty="0" err="1"/>
              <a:t>terpisah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9994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9047825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875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3775869"/>
            <a:ext cx="219075" cy="2381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84" y="3001756"/>
            <a:ext cx="2842905" cy="3090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3" y="3324670"/>
            <a:ext cx="2400469" cy="26091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/>
              <a:t>Ain </a:t>
            </a:r>
            <a:r>
              <a:rPr lang="en-US" b="1" dirty="0" err="1"/>
              <a:t>ditengah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0138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416533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30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,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75" y="2083946"/>
            <a:ext cx="11010723" cy="4272608"/>
          </a:xfrm>
        </p:spPr>
      </p:pic>
    </p:spTree>
    <p:extLst>
      <p:ext uri="{BB962C8B-B14F-4D97-AF65-F5344CB8AC3E}">
        <p14:creationId xmlns:p14="http://schemas.microsoft.com/office/powerpoint/2010/main" val="3703704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E7AF1-57D7-401D-884D-D42C0623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33" y="284644"/>
            <a:ext cx="7455309" cy="62847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6770701" y="825910"/>
            <a:ext cx="514455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400" b="1" dirty="0"/>
          </a:p>
          <a:p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90 </a:t>
            </a:r>
          </a:p>
          <a:p>
            <a:r>
              <a:rPr lang="en-US" sz="24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</a:t>
            </a:r>
            <a:r>
              <a:rPr lang="en-US" sz="2400" b="1" dirty="0" err="1"/>
              <a:t>Nazanin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Font Times New Roman</a:t>
            </a:r>
          </a:p>
          <a:p>
            <a:endParaRPr lang="en-US" sz="2400" b="1" dirty="0"/>
          </a:p>
          <a:p>
            <a:r>
              <a:rPr lang="en-US" sz="2400" b="1" dirty="0" err="1"/>
              <a:t>Berhasil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86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r>
              <a:rPr lang="en-US" sz="2400" b="1" dirty="0" err="1"/>
              <a:t>Gagal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4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Presentasi</a:t>
            </a:r>
            <a:r>
              <a:rPr lang="en-US" sz="2400" b="1" dirty="0"/>
              <a:t> </a:t>
            </a:r>
            <a:r>
              <a:rPr lang="en-US" sz="2400" b="1" dirty="0" err="1"/>
              <a:t>Keberhasilan</a:t>
            </a:r>
            <a:r>
              <a:rPr lang="en-US" sz="2400" b="1" dirty="0"/>
              <a:t> 95.5%</a:t>
            </a:r>
          </a:p>
        </p:txBody>
      </p:sp>
    </p:spTree>
    <p:extLst>
      <p:ext uri="{BB962C8B-B14F-4D97-AF65-F5344CB8AC3E}">
        <p14:creationId xmlns:p14="http://schemas.microsoft.com/office/powerpoint/2010/main" val="433867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7419631" y="1227235"/>
            <a:ext cx="431066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85E1-7A79-4347-912F-AD0729F9F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8" y="243349"/>
            <a:ext cx="6797571" cy="6326744"/>
          </a:xfrm>
        </p:spPr>
      </p:pic>
    </p:spTree>
    <p:extLst>
      <p:ext uri="{BB962C8B-B14F-4D97-AF65-F5344CB8AC3E}">
        <p14:creationId xmlns:p14="http://schemas.microsoft.com/office/powerpoint/2010/main" val="1586925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8080908" y="1208388"/>
            <a:ext cx="41110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7B1EB-7271-4350-BF09-9077B054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03" y="477749"/>
            <a:ext cx="7670540" cy="5862484"/>
          </a:xfrm>
        </p:spPr>
      </p:pic>
    </p:spTree>
    <p:extLst>
      <p:ext uri="{BB962C8B-B14F-4D97-AF65-F5344CB8AC3E}">
        <p14:creationId xmlns:p14="http://schemas.microsoft.com/office/powerpoint/2010/main" val="34022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8" y="2286000"/>
            <a:ext cx="10654146" cy="35814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SUPPORT VECTOR MACHINE (SVM) FOR ENGLISH HANDWRITTEN CHARACTER RECOGNITION</a:t>
            </a:r>
          </a:p>
          <a:p>
            <a:pPr lvl="1"/>
            <a:r>
              <a:rPr lang="en-US" sz="2900" b="1" dirty="0"/>
              <a:t>Chain code di </a:t>
            </a:r>
            <a:r>
              <a:rPr lang="en-US" sz="2900" b="1" dirty="0" err="1"/>
              <a:t>tetapkan</a:t>
            </a:r>
            <a:r>
              <a:rPr lang="en-US" sz="2900" b="1" dirty="0"/>
              <a:t> </a:t>
            </a:r>
            <a:r>
              <a:rPr lang="en-US" sz="2900" b="1" dirty="0" err="1"/>
              <a:t>menjadi</a:t>
            </a:r>
            <a:r>
              <a:rPr lang="en-US" sz="2900" b="1" dirty="0"/>
              <a:t> 64 </a:t>
            </a:r>
            <a:r>
              <a:rPr lang="en-US" sz="2900" b="1" dirty="0" err="1"/>
              <a:t>fitur</a:t>
            </a:r>
            <a:endParaRPr lang="en-US" sz="2900" b="1" dirty="0"/>
          </a:p>
          <a:p>
            <a:pPr lvl="1"/>
            <a:endParaRPr lang="en-US" b="1" dirty="0"/>
          </a:p>
          <a:p>
            <a:r>
              <a:rPr lang="en-US" sz="2600" b="1" dirty="0"/>
              <a:t>Cara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panjang</a:t>
            </a:r>
            <a:r>
              <a:rPr lang="en-US" sz="2600" b="1" dirty="0"/>
              <a:t> Chain Code </a:t>
            </a:r>
            <a:r>
              <a:rPr lang="en-US" sz="2600" b="1" dirty="0" err="1"/>
              <a:t>menjadi</a:t>
            </a:r>
            <a:r>
              <a:rPr lang="en-US" sz="2600" b="1" dirty="0"/>
              <a:t> </a:t>
            </a:r>
            <a:r>
              <a:rPr lang="en-US" sz="2600" b="1" dirty="0" err="1"/>
              <a:t>tetap</a:t>
            </a:r>
            <a:r>
              <a:rPr lang="en-US" sz="2600" b="1" dirty="0"/>
              <a:t> :</a:t>
            </a:r>
          </a:p>
          <a:p>
            <a:pPr lvl="1"/>
            <a:r>
              <a:rPr lang="en-US" sz="2600" b="1" dirty="0"/>
              <a:t>Padding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Kompresi</a:t>
            </a:r>
            <a:r>
              <a:rPr lang="en-US" sz="2600" b="1" dirty="0"/>
              <a:t> :</a:t>
            </a:r>
          </a:p>
          <a:p>
            <a:pPr lvl="2"/>
            <a:r>
              <a:rPr lang="en-US" sz="2900" b="1" dirty="0"/>
              <a:t>Padding : </a:t>
            </a:r>
            <a:r>
              <a:rPr lang="en-US" sz="2900" b="1" dirty="0" err="1"/>
              <a:t>Penambahan</a:t>
            </a:r>
            <a:r>
              <a:rPr lang="en-US" sz="2900" b="1" dirty="0"/>
              <a:t> </a:t>
            </a:r>
            <a:r>
              <a:rPr lang="en-US" sz="2900" b="1" dirty="0" err="1"/>
              <a:t>jumlah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lvl="2"/>
            <a:r>
              <a:rPr lang="en-US" sz="2900" b="1" dirty="0" err="1"/>
              <a:t>Kompresi</a:t>
            </a:r>
            <a:r>
              <a:rPr lang="en-US" sz="2900" b="1" dirty="0"/>
              <a:t> : </a:t>
            </a:r>
            <a:r>
              <a:rPr lang="en-US" sz="2900" b="1" dirty="0" err="1"/>
              <a:t>Penghapusan</a:t>
            </a:r>
            <a:r>
              <a:rPr lang="en-US" sz="2900" b="1" dirty="0"/>
              <a:t> </a:t>
            </a:r>
            <a:r>
              <a:rPr lang="en-US" sz="2900" b="1" dirty="0" err="1"/>
              <a:t>carakter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marL="987552" lvl="2" indent="0">
              <a:buNone/>
            </a:pPr>
            <a:endParaRPr lang="en-US" sz="1700" b="1" dirty="0"/>
          </a:p>
          <a:p>
            <a:pPr marL="0" lvl="2" indent="0"/>
            <a:r>
              <a:rPr lang="en-US" sz="2100" b="1" dirty="0"/>
              <a:t> </a:t>
            </a:r>
            <a:r>
              <a:rPr lang="en-US" sz="3300" b="1" dirty="0" err="1"/>
              <a:t>Masalah</a:t>
            </a:r>
            <a:r>
              <a:rPr lang="en-US" sz="3300" b="1" dirty="0"/>
              <a:t> yang </a:t>
            </a:r>
            <a:r>
              <a:rPr lang="en-US" sz="3300" b="1" dirty="0" err="1"/>
              <a:t>ditimbul</a:t>
            </a:r>
            <a:r>
              <a:rPr lang="en-US" sz="3300" b="1" dirty="0"/>
              <a:t> </a:t>
            </a:r>
            <a:r>
              <a:rPr lang="en-US" sz="3300" b="1" dirty="0" err="1"/>
              <a:t>dengan</a:t>
            </a:r>
            <a:r>
              <a:rPr lang="en-US" sz="3300" b="1" dirty="0"/>
              <a:t> Padding &amp; </a:t>
            </a:r>
            <a:r>
              <a:rPr lang="en-US" sz="3300" b="1" dirty="0" err="1"/>
              <a:t>Kompresi</a:t>
            </a:r>
            <a:r>
              <a:rPr lang="en-US" sz="3300" b="1" dirty="0"/>
              <a:t> :</a:t>
            </a:r>
          </a:p>
          <a:p>
            <a:pPr marL="914400" lvl="4" indent="0"/>
            <a:r>
              <a:rPr lang="en-US" sz="3300" b="1" dirty="0" err="1"/>
              <a:t>Hilangnya</a:t>
            </a:r>
            <a:r>
              <a:rPr lang="en-US" sz="3300" b="1" dirty="0"/>
              <a:t> </a:t>
            </a:r>
            <a:r>
              <a:rPr lang="en-US" sz="3300" b="1" dirty="0" err="1"/>
              <a:t>identitas</a:t>
            </a:r>
            <a:r>
              <a:rPr lang="en-US" sz="3300" b="1" dirty="0"/>
              <a:t> </a:t>
            </a:r>
            <a:r>
              <a:rPr lang="en-US" sz="3300" b="1" dirty="0" err="1"/>
              <a:t>asli</a:t>
            </a:r>
            <a:r>
              <a:rPr lang="en-US" sz="3300" b="1" dirty="0"/>
              <a:t> </a:t>
            </a:r>
            <a:r>
              <a:rPr lang="en-US" sz="3300" b="1" dirty="0" err="1"/>
              <a:t>dari</a:t>
            </a:r>
            <a:r>
              <a:rPr lang="en-US" sz="3300" b="1" dirty="0"/>
              <a:t> </a:t>
            </a:r>
            <a:r>
              <a:rPr lang="en-US" sz="3300" b="1" dirty="0" err="1"/>
              <a:t>gambar</a:t>
            </a:r>
            <a:endParaRPr lang="en-US" sz="3300" b="1" dirty="0"/>
          </a:p>
          <a:p>
            <a:endParaRPr lang="en-US" b="1" dirty="0"/>
          </a:p>
          <a:p>
            <a:endParaRPr lang="en-US" b="1" dirty="0"/>
          </a:p>
          <a:p>
            <a:pPr marL="0" lvl="1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355153" y="294967"/>
            <a:ext cx="11192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90, </a:t>
            </a:r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r>
              <a:rPr lang="en-US" sz="2000" b="1" dirty="0"/>
              <a:t>, </a:t>
            </a:r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95,5%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0C28C-92E8-4258-BC9F-69E1590D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35" y="2051715"/>
            <a:ext cx="10171440" cy="4806285"/>
          </a:xfrm>
        </p:spPr>
      </p:pic>
    </p:spTree>
    <p:extLst>
      <p:ext uri="{BB962C8B-B14F-4D97-AF65-F5344CB8AC3E}">
        <p14:creationId xmlns:p14="http://schemas.microsoft.com/office/powerpoint/2010/main" val="820053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B8567-83D4-4F62-A3EB-C4F8C76E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554" y="3218562"/>
            <a:ext cx="5849166" cy="135273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BCF55C-8B2F-4A15-B070-867837BFD958}"/>
              </a:ext>
            </a:extLst>
          </p:cNvPr>
          <p:cNvSpPr/>
          <p:nvPr/>
        </p:nvSpPr>
        <p:spPr>
          <a:xfrm>
            <a:off x="446576" y="872749"/>
            <a:ext cx="115291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Hasil</a:t>
            </a:r>
            <a:r>
              <a:rPr lang="en-US" sz="2800" b="1" dirty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</a:t>
            </a:r>
            <a:r>
              <a:rPr lang="en-US" sz="2800" b="1" dirty="0" err="1"/>
              <a:t>Huruf</a:t>
            </a:r>
            <a:r>
              <a:rPr lang="en-US" sz="2800" b="1" dirty="0"/>
              <a:t> Arab </a:t>
            </a:r>
            <a:r>
              <a:rPr lang="en-US" sz="2800" b="1" dirty="0" err="1"/>
              <a:t>tunggal</a:t>
            </a:r>
            <a:r>
              <a:rPr lang="en-US" sz="2800" b="1" dirty="0"/>
              <a:t> </a:t>
            </a:r>
          </a:p>
          <a:p>
            <a:pPr algn="ctr"/>
            <a:r>
              <a:rPr lang="en-US" sz="2800" b="1" dirty="0" err="1"/>
              <a:t>Dengan</a:t>
            </a:r>
            <a:r>
              <a:rPr lang="en-US" sz="2800" b="1" dirty="0"/>
              <a:t> Neural Network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90, </a:t>
            </a:r>
            <a:r>
              <a:rPr lang="en-US" b="1" dirty="0" err="1"/>
              <a:t>Berhasil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86 </a:t>
            </a:r>
            <a:r>
              <a:rPr lang="en-US" b="1" dirty="0" err="1"/>
              <a:t>huruf</a:t>
            </a:r>
            <a:r>
              <a:rPr lang="en-US" b="1" dirty="0"/>
              <a:t>, </a:t>
            </a:r>
            <a:r>
              <a:rPr lang="en-US" b="1" dirty="0" err="1"/>
              <a:t>Gagal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4 </a:t>
            </a:r>
            <a:r>
              <a:rPr lang="en-US" b="1" dirty="0" err="1"/>
              <a:t>huruf</a:t>
            </a:r>
            <a:endParaRPr lang="en-US" b="1" dirty="0"/>
          </a:p>
          <a:p>
            <a:r>
              <a:rPr lang="en-US" b="1" dirty="0" err="1"/>
              <a:t>Presentasi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 95,5% </a:t>
            </a:r>
          </a:p>
        </p:txBody>
      </p:sp>
    </p:spTree>
    <p:extLst>
      <p:ext uri="{BB962C8B-B14F-4D97-AF65-F5344CB8AC3E}">
        <p14:creationId xmlns:p14="http://schemas.microsoft.com/office/powerpoint/2010/main" val="1062497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66B-E209-4010-8D52-EC3C99D0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313448"/>
            <a:ext cx="9875520" cy="556707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9C63B-B974-4791-92C3-AD4F3C343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3" y="1491068"/>
            <a:ext cx="6261677" cy="51281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8FCD46-BF00-4045-B53E-388B3E9D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80" y="1675734"/>
            <a:ext cx="4557737" cy="1117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F1B436-89AB-46CC-96A3-28DA4B98DA7A}"/>
              </a:ext>
            </a:extLst>
          </p:cNvPr>
          <p:cNvSpPr txBox="1"/>
          <p:nvPr/>
        </p:nvSpPr>
        <p:spPr>
          <a:xfrm>
            <a:off x="6637110" y="130640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EA570-6015-4C6F-B2E6-D69AE2A9CE4C}"/>
              </a:ext>
            </a:extLst>
          </p:cNvPr>
          <p:cNvSpPr txBox="1"/>
          <p:nvPr/>
        </p:nvSpPr>
        <p:spPr>
          <a:xfrm>
            <a:off x="317091" y="1262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98590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449C-13AB-4EBC-BFA5-20A1DD1B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0" y="346219"/>
            <a:ext cx="9875520" cy="67351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62D35-B441-4C2C-8413-D8173ECA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97" y="1078726"/>
            <a:ext cx="9847073" cy="5533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3DFDD-858B-46DD-A8C0-78BD734D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33" y="1761202"/>
            <a:ext cx="3527721" cy="86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D9E36-0CD3-4070-9504-9D0AC3F109FE}"/>
              </a:ext>
            </a:extLst>
          </p:cNvPr>
          <p:cNvSpPr txBox="1"/>
          <p:nvPr/>
        </p:nvSpPr>
        <p:spPr>
          <a:xfrm>
            <a:off x="7025009" y="2626311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5C9C9-7191-4FD4-A881-56CDE68B7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71" y="3053552"/>
            <a:ext cx="3258983" cy="35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40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98701-1769-401A-AA16-6B09F68CB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6" y="1224114"/>
            <a:ext cx="7588045" cy="5297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09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27E9E-82D8-4FD6-9DFF-B072F795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606" y="2538019"/>
            <a:ext cx="2358125" cy="28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A415F-9240-46DB-A585-67B2F77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31" y="2114227"/>
            <a:ext cx="1960617" cy="3302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63607-7198-4CDB-9D47-7D3C41282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2" y="1818376"/>
            <a:ext cx="3351508" cy="35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8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0481F-EBC3-4AC4-80B9-4B0105E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558" y="925966"/>
            <a:ext cx="1928729" cy="49740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A694-6577-4D06-AEC3-0FDC0971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42029" y="1287780"/>
            <a:ext cx="632002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7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2C42F6-B9B6-46CD-B697-0D7187AF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9" y="1224115"/>
            <a:ext cx="7552015" cy="53249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55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0629D7-D8D9-4558-A0E6-21869243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04" y="1224114"/>
            <a:ext cx="8329532" cy="52504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5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B69712-5AA7-4BF1-AD45-EFDAE26B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68" y="1985907"/>
            <a:ext cx="8295955" cy="3751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lain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Pembangunan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 </a:t>
            </a:r>
            <a:r>
              <a:rPr lang="en-US" dirty="0" err="1"/>
              <a:t>menggunakan</a:t>
            </a:r>
            <a:r>
              <a:rPr lang="en-US" dirty="0"/>
              <a:t> Hidden Markov Model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50% - 60%</a:t>
            </a:r>
          </a:p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(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) :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74%</a:t>
            </a:r>
          </a:p>
          <a:p>
            <a:r>
              <a:rPr lang="en-US" dirty="0"/>
              <a:t>Effective Arabic Character Recognition using Support Vector Machines</a:t>
            </a:r>
          </a:p>
          <a:p>
            <a:pPr lvl="1"/>
            <a:r>
              <a:rPr lang="en-US" dirty="0"/>
              <a:t>Tingkat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/>
              <a:t> 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8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61D3D-7A99-4C73-88D2-106EAF941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096" y="318563"/>
            <a:ext cx="5572903" cy="895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7FA58-68F4-430F-99CF-0160DA22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4" y="1214038"/>
            <a:ext cx="3091873" cy="529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350C1-345F-4542-90EF-899F1D66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98" y="1196372"/>
            <a:ext cx="5052491" cy="5307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47897-7C05-477B-BBDD-B1DC6952BAE0}"/>
              </a:ext>
            </a:extLst>
          </p:cNvPr>
          <p:cNvSpPr txBox="1"/>
          <p:nvPr/>
        </p:nvSpPr>
        <p:spPr>
          <a:xfrm>
            <a:off x="2434553" y="58163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1 :</a:t>
            </a:r>
          </a:p>
        </p:txBody>
      </p:sp>
    </p:spTree>
    <p:extLst>
      <p:ext uri="{BB962C8B-B14F-4D97-AF65-F5344CB8AC3E}">
        <p14:creationId xmlns:p14="http://schemas.microsoft.com/office/powerpoint/2010/main" val="3270598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7DC3-F760-45F7-8D40-35656FD0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43" y="573437"/>
            <a:ext cx="6640773" cy="5522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Lam </a:t>
            </a:r>
            <a:r>
              <a:rPr lang="en-US" dirty="0" err="1"/>
              <a:t>alif</a:t>
            </a:r>
            <a:r>
              <a:rPr lang="en-US" dirty="0"/>
              <a:t> : [ 6, 5, 2, 2, 6, 3, 4, 2, 6, 6 ]</a:t>
            </a:r>
          </a:p>
          <a:p>
            <a:r>
              <a:rPr lang="en-US" dirty="0"/>
              <a:t>Arial sin </a:t>
            </a:r>
            <a:r>
              <a:rPr lang="en-US" dirty="0" err="1"/>
              <a:t>diakhir</a:t>
            </a:r>
            <a:r>
              <a:rPr lang="en-US" dirty="0"/>
              <a:t> : [ 6, 5, 7, 2, 6, 2, 6, 7, 8, 2 ]</a:t>
            </a:r>
          </a:p>
          <a:p>
            <a:r>
              <a:rPr lang="en-US" dirty="0"/>
              <a:t>Arial sin </a:t>
            </a:r>
            <a:r>
              <a:rPr lang="en-US" dirty="0" err="1"/>
              <a:t>diawal</a:t>
            </a:r>
            <a:r>
              <a:rPr lang="en-US" dirty="0"/>
              <a:t> : [ 6, 6, 8, 2, 6, 6, 1,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ditengah</a:t>
            </a:r>
            <a:r>
              <a:rPr lang="en-US" dirty="0"/>
              <a:t> [ 6, 6, 8, 2, 6, 7, 2,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terpisah</a:t>
            </a:r>
            <a:r>
              <a:rPr lang="en-US" dirty="0"/>
              <a:t> : [ 6, 8, 2, 7, 2, 6, 6,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diakhir</a:t>
            </a:r>
            <a:r>
              <a:rPr lang="en-US" dirty="0"/>
              <a:t> : [ 6, 4, 2, 2, 6, 6, 7,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diawal</a:t>
            </a:r>
            <a:r>
              <a:rPr lang="en-US" dirty="0"/>
              <a:t> : [ 6, 6, 8, 2, 6, 8,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ditengah</a:t>
            </a:r>
            <a:r>
              <a:rPr lang="en-US" dirty="0"/>
              <a:t> : [ 6, 6, 8, 2, 6, 7,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terpisah</a:t>
            </a:r>
            <a:r>
              <a:rPr lang="en-US" dirty="0"/>
              <a:t> : [ 6, 5, 2, 2, 6, 6, 6, 8, 2, 2 ]</a:t>
            </a:r>
          </a:p>
          <a:p>
            <a:r>
              <a:rPr lang="en-US" dirty="0"/>
              <a:t>Tahoma sin </a:t>
            </a:r>
            <a:r>
              <a:rPr lang="en-US" dirty="0" err="1"/>
              <a:t>diakhir</a:t>
            </a:r>
            <a:r>
              <a:rPr lang="en-US" dirty="0"/>
              <a:t> : [ 6, 5, 7, 2, 6, 2, 6, 8, 1, 2 ]</a:t>
            </a:r>
          </a:p>
          <a:p>
            <a:r>
              <a:rPr lang="en-US" dirty="0"/>
              <a:t>Tahoma sin </a:t>
            </a:r>
            <a:r>
              <a:rPr lang="en-US" dirty="0" err="1"/>
              <a:t>diawal</a:t>
            </a:r>
            <a:r>
              <a:rPr lang="en-US" dirty="0"/>
              <a:t> : [ 6, 6, 8, 2, 6, 8, 1, 2, 3, 6 ]</a:t>
            </a:r>
          </a:p>
          <a:p>
            <a:r>
              <a:rPr lang="en-US" dirty="0"/>
              <a:t>Tahoma sin </a:t>
            </a:r>
            <a:r>
              <a:rPr lang="en-US" dirty="0" err="1"/>
              <a:t>ditengah</a:t>
            </a:r>
            <a:r>
              <a:rPr lang="en-US" dirty="0"/>
              <a:t>  : [ 6, 6, 4, 7, 1, 2, 8, 1, 6, 8 ]</a:t>
            </a:r>
          </a:p>
          <a:p>
            <a:r>
              <a:rPr lang="en-US" dirty="0"/>
              <a:t>Tahoma sin </a:t>
            </a:r>
            <a:r>
              <a:rPr lang="en-US" dirty="0" err="1"/>
              <a:t>terpisah</a:t>
            </a:r>
            <a:r>
              <a:rPr lang="en-US" dirty="0"/>
              <a:t> : [ 6, 7, 2, 6, 8, 2, 6, 8, 2, 2 ]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B5CD0-704F-4EED-BD51-56907CC34F8E}"/>
              </a:ext>
            </a:extLst>
          </p:cNvPr>
          <p:cNvSpPr/>
          <p:nvPr/>
        </p:nvSpPr>
        <p:spPr>
          <a:xfrm>
            <a:off x="9121966" y="2770322"/>
            <a:ext cx="3354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A7067-789C-458B-B48C-7C1F989CB218}"/>
              </a:ext>
            </a:extLst>
          </p:cNvPr>
          <p:cNvSpPr txBox="1"/>
          <p:nvPr/>
        </p:nvSpPr>
        <p:spPr>
          <a:xfrm>
            <a:off x="6876082" y="871323"/>
            <a:ext cx="5176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: [ 6, 6, 6, 6, 5, 2, 7, 7, 8, 8 ]</a:t>
            </a:r>
          </a:p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7, 1, 6, 2, 7, 2, 5, 5 ]</a:t>
            </a:r>
          </a:p>
          <a:p>
            <a:endParaRPr lang="en-US" dirty="0"/>
          </a:p>
          <a:p>
            <a:r>
              <a:rPr lang="en-US" dirty="0"/>
              <a:t>Tahoma </a:t>
            </a:r>
            <a:r>
              <a:rPr lang="en-US" dirty="0" err="1"/>
              <a:t>diakhir</a:t>
            </a:r>
            <a:r>
              <a:rPr lang="en-US" dirty="0"/>
              <a:t> :  [ 6, 6, 6, 6, 4, 1, 2, 2, 6, 8 ]</a:t>
            </a:r>
          </a:p>
          <a:p>
            <a:r>
              <a:rPr lang="en-US" dirty="0"/>
              <a:t>Tahoma </a:t>
            </a:r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6, 6, 6, 8, 2, 6, 7, 8 ]</a:t>
            </a:r>
          </a:p>
          <a:p>
            <a:endParaRPr lang="en-US" dirty="0"/>
          </a:p>
          <a:p>
            <a:r>
              <a:rPr lang="en-US" dirty="0"/>
              <a:t>Arial </a:t>
            </a:r>
            <a:r>
              <a:rPr lang="en-US" dirty="0" err="1"/>
              <a:t>diakhir</a:t>
            </a:r>
            <a:r>
              <a:rPr lang="en-US" dirty="0"/>
              <a:t> : [ 6, 6, 6, 6, 6, 8, 8, 5, 8, 8 ]</a:t>
            </a:r>
          </a:p>
          <a:p>
            <a:r>
              <a:rPr lang="en-US" dirty="0"/>
              <a:t>Arial </a:t>
            </a:r>
            <a:r>
              <a:rPr lang="en-US" dirty="0" err="1"/>
              <a:t>terpisah</a:t>
            </a:r>
            <a:r>
              <a:rPr lang="en-US" dirty="0"/>
              <a:t> : [ 6, 6, 6, 6, 6, 1, 8, 4, 2, 5 ]</a:t>
            </a:r>
          </a:p>
        </p:txBody>
      </p:sp>
    </p:spTree>
    <p:extLst>
      <p:ext uri="{BB962C8B-B14F-4D97-AF65-F5344CB8AC3E}">
        <p14:creationId xmlns:p14="http://schemas.microsoft.com/office/powerpoint/2010/main" val="379398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47368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CA40-AAC3-4DC0-9255-2AF368B0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26597"/>
            <a:ext cx="9875520" cy="66273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Analisa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yang Salah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Segoe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C5A-4946-41D4-AB2D-6574424F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747" y="1214282"/>
            <a:ext cx="5670755" cy="545690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5, 8, 2,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9628A-59D2-4F60-A87E-1FDF76B24A51}"/>
              </a:ext>
            </a:extLst>
          </p:cNvPr>
          <p:cNvSpPr txBox="1">
            <a:spLocks/>
          </p:cNvSpPr>
          <p:nvPr/>
        </p:nvSpPr>
        <p:spPr>
          <a:xfrm>
            <a:off x="557980" y="1170038"/>
            <a:ext cx="4844846" cy="545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test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Ain : [ 8, 6, 5, 4, 8, 7, 6, 4, 4, 4 ],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Training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[ 1, 8, 6, 5, 4, 8, 6, 6, 4, 4 ]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7, 6, 4, 8, 7, 6, 4, 4, 2 ]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timesnr_ain_terpisah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5, 3, 6, 4, 4, 8, 1, 3,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4, 8,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 [ 6, 6, 3, 5, 8, 8, 4, 4, 8,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8, 1, 7 ]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5, 8, 8, 4, 4, 8, 8 ]</a:t>
            </a:r>
          </a:p>
          <a:p>
            <a:pPr marL="45720" indent="0">
              <a:buFont typeface="Corbel" pitchFamily="34" charset="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14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Chain code 15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941CD8-3E1B-4C38-B792-C867BD5DE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24" y="1641496"/>
            <a:ext cx="4816073" cy="46960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898D8-0020-4398-B7ED-B514BF6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31" y="1641496"/>
            <a:ext cx="4730502" cy="4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- </a:t>
            </a:r>
            <a:r>
              <a:rPr lang="en-US" dirty="0" err="1"/>
              <a:t>Zidouri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828800"/>
            <a:ext cx="1083945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Ф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Ls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(6 pixel)</a:t>
            </a:r>
          </a:p>
          <a:p>
            <a:pPr marL="0" indent="0">
              <a:buNone/>
            </a:pPr>
            <a:r>
              <a:rPr lang="en-US" dirty="0"/>
              <a:t>Ls’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bersamaan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B(x, y) = </a:t>
            </a:r>
            <a:r>
              <a:rPr lang="en-US" dirty="0" err="1"/>
              <a:t>Lokasi</a:t>
            </a:r>
            <a:r>
              <a:rPr lang="en-US" dirty="0"/>
              <a:t> baseline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</a:t>
            </a:r>
            <a:br>
              <a:rPr lang="en-US" dirty="0"/>
            </a:br>
            <a:r>
              <a:rPr lang="en-US" dirty="0"/>
              <a:t>I’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/>
              <a:t>Untuk meningkatkan efisiensi segmentasi dilakukan penghapusan tanda titik-titik dari karakter.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5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Tahoma, </a:t>
            </a:r>
            <a:br>
              <a:rPr lang="en-US" sz="2400" dirty="0"/>
            </a:b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719A47-7BFC-4CBD-9D1E-BB230CA89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878" y="1641496"/>
            <a:ext cx="4986618" cy="47599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485F4-F3FC-4AC2-B236-9B3525C1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04" y="1641496"/>
            <a:ext cx="5471405" cy="47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Arial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0E0E98-3679-45A1-8696-8D9F01B2B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028" y="1903585"/>
            <a:ext cx="4246108" cy="426132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E90F7-1101-4587-B190-ADF226C7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95" y="1903585"/>
            <a:ext cx="3848734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91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Segoe UI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3D6446-0509-48E4-A14C-6B8F9A02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428" y="1641496"/>
            <a:ext cx="5045327" cy="47555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72EBF-8A3F-4C4B-9FB3-635B04A3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41496"/>
            <a:ext cx="4356304" cy="47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0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Microsoft Sans Serif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5CFB9E-66DE-4435-87AD-59D703CC9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84" y="1641496"/>
            <a:ext cx="4724036" cy="467465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BB129-1F9F-4FA0-8F9E-4996BC06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87" y="1727628"/>
            <a:ext cx="3998514" cy="45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3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</a:t>
            </a:r>
            <a:r>
              <a:rPr lang="en-US" sz="2400" dirty="0" err="1"/>
              <a:t>Nazanin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5A930-70E0-4628-A107-91F8F100E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3390"/>
            <a:ext cx="4209838" cy="451866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EFE9-27F2-4EB7-B4BF-C2F0767F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67" y="1823390"/>
            <a:ext cx="4544836" cy="46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0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F01B-AA6D-4B61-9824-CDE80B45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12" y="285135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3600" dirty="0"/>
              <a:t> </a:t>
            </a:r>
            <a:r>
              <a:rPr lang="en-US" sz="3600" dirty="0" err="1"/>
              <a:t>Pengenalan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Arab Tunggal </a:t>
            </a:r>
            <a:br>
              <a:rPr lang="en-US" sz="3600" dirty="0"/>
            </a:br>
            <a:r>
              <a:rPr lang="en-US" sz="2400" dirty="0"/>
              <a:t> Font Times New Roman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0B96C-9FD3-4D21-B2B6-4AAB3808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67" y="2050747"/>
            <a:ext cx="3782962" cy="44746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8311F-392B-490C-A70A-624859948B1F}"/>
              </a:ext>
            </a:extLst>
          </p:cNvPr>
          <p:cNvSpPr txBox="1"/>
          <p:nvPr/>
        </p:nvSpPr>
        <p:spPr>
          <a:xfrm>
            <a:off x="505218" y="16568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test12 :</a:t>
            </a:r>
          </a:p>
        </p:txBody>
      </p:sp>
    </p:spTree>
    <p:extLst>
      <p:ext uri="{BB962C8B-B14F-4D97-AF65-F5344CB8AC3E}">
        <p14:creationId xmlns:p14="http://schemas.microsoft.com/office/powerpoint/2010/main" val="3370109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7308" y="2299084"/>
          <a:ext cx="84420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330646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4C11-692F-47C5-B752-7A4ADE4C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6" y="117987"/>
            <a:ext cx="10772775" cy="104713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 </a:t>
            </a:r>
            <a:br>
              <a:rPr lang="en-US" sz="3200" dirty="0"/>
            </a:br>
            <a:r>
              <a:rPr lang="en-US" sz="3200" dirty="0"/>
              <a:t>(Data training di </a:t>
            </a:r>
            <a:r>
              <a:rPr lang="en-US" sz="3200" dirty="0" err="1"/>
              <a:t>Segmentasi</a:t>
            </a:r>
            <a:r>
              <a:rPr lang="en-US" sz="3200" dirty="0"/>
              <a:t>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6DCB-0852-4B24-9C30-3EC2C9CF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23" y="1333254"/>
            <a:ext cx="10753725" cy="5244527"/>
          </a:xfrm>
        </p:spPr>
        <p:txBody>
          <a:bodyPr>
            <a:normAutofit/>
          </a:bodyPr>
          <a:lstStyle/>
          <a:p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Pengenalan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Tunggal : 80% </a:t>
            </a:r>
          </a:p>
          <a:p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 1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79%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F6CA2-27D2-483F-9544-D3E452EE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68" y="2115212"/>
            <a:ext cx="2833462" cy="473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EA175-5430-4562-9DE9-175EECEC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93" y="2074073"/>
            <a:ext cx="2699104" cy="4627036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4983EAC-9A64-4B33-BFCD-F6B2F1EEEEB2}"/>
              </a:ext>
            </a:extLst>
          </p:cNvPr>
          <p:cNvSpPr/>
          <p:nvPr/>
        </p:nvSpPr>
        <p:spPr>
          <a:xfrm>
            <a:off x="3472287" y="3916814"/>
            <a:ext cx="604684" cy="567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4A6D-D67D-4C82-9266-4D3349C74336}"/>
              </a:ext>
            </a:extLst>
          </p:cNvPr>
          <p:cNvSpPr txBox="1"/>
          <p:nvPr/>
        </p:nvSpPr>
        <p:spPr>
          <a:xfrm>
            <a:off x="4119597" y="3916814"/>
            <a:ext cx="2330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</a:p>
          <a:p>
            <a:r>
              <a:rPr lang="en-US" dirty="0"/>
              <a:t>di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6A347C7-91C9-4573-BCD4-0ADE521F9432}"/>
              </a:ext>
            </a:extLst>
          </p:cNvPr>
          <p:cNvSpPr/>
          <p:nvPr/>
        </p:nvSpPr>
        <p:spPr>
          <a:xfrm>
            <a:off x="9179433" y="3909386"/>
            <a:ext cx="604684" cy="567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5A6F8-A472-47ED-A267-6B0E9EA654CA}"/>
              </a:ext>
            </a:extLst>
          </p:cNvPr>
          <p:cNvSpPr txBox="1"/>
          <p:nvPr/>
        </p:nvSpPr>
        <p:spPr>
          <a:xfrm>
            <a:off x="9886048" y="3909386"/>
            <a:ext cx="220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</a:p>
          <a:p>
            <a:r>
              <a:rPr lang="en-US" dirty="0"/>
              <a:t>di </a:t>
            </a:r>
            <a:r>
              <a:rPr lang="en-US" dirty="0" err="1"/>
              <a:t>segmentasi</a:t>
            </a:r>
            <a:r>
              <a:rPr lang="en-US" dirty="0"/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22876485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E89F-E453-4AB0-A753-E3140057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27" y="0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Perbandingan</a:t>
            </a:r>
            <a:r>
              <a:rPr lang="en-US" sz="4400" dirty="0"/>
              <a:t> </a:t>
            </a:r>
            <a:r>
              <a:rPr lang="en-US" sz="4400" dirty="0" err="1"/>
              <a:t>Hasil</a:t>
            </a:r>
            <a:r>
              <a:rPr lang="en-US" sz="4400" dirty="0"/>
              <a:t> Thinning </a:t>
            </a:r>
            <a:r>
              <a:rPr lang="en-US" sz="4400" dirty="0" err="1"/>
              <a:t>LamAlif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Segmentasi</a:t>
            </a:r>
            <a:r>
              <a:rPr lang="en-US" sz="4400" dirty="0"/>
              <a:t> Manual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Otomatis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5F301-B00E-48D8-93E5-6DCAF85EF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785" y="3534050"/>
            <a:ext cx="1749932" cy="2462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04788-22E6-4F90-83AA-D8662FFE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511" y="3026307"/>
            <a:ext cx="2882066" cy="3478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608E7-5451-411C-BF24-BCE8F94F1AE5}"/>
              </a:ext>
            </a:extLst>
          </p:cNvPr>
          <p:cNvSpPr txBox="1"/>
          <p:nvPr/>
        </p:nvSpPr>
        <p:spPr>
          <a:xfrm>
            <a:off x="530941" y="6101718"/>
            <a:ext cx="20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Segmentasi</a:t>
            </a:r>
            <a:r>
              <a:rPr lang="en-US" dirty="0"/>
              <a:t>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ED518-2540-48A4-BDBF-A0F2D9D76BB2}"/>
              </a:ext>
            </a:extLst>
          </p:cNvPr>
          <p:cNvSpPr txBox="1"/>
          <p:nvPr/>
        </p:nvSpPr>
        <p:spPr>
          <a:xfrm>
            <a:off x="3503785" y="6135330"/>
            <a:ext cx="21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C39E-C93C-410A-BA4C-2B3CCCB26C11}"/>
              </a:ext>
            </a:extLst>
          </p:cNvPr>
          <p:cNvSpPr txBox="1"/>
          <p:nvPr/>
        </p:nvSpPr>
        <p:spPr>
          <a:xfrm>
            <a:off x="2061634" y="291435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Training </a:t>
            </a:r>
            <a:r>
              <a:rPr lang="en-US" dirty="0" err="1"/>
              <a:t>LamAlif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AAF5F-7ED6-41C1-ABE8-ACFE38993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160" y="3534050"/>
            <a:ext cx="1759190" cy="2462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AEEDE-B752-41B4-866E-AB9143347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560" y="3534050"/>
            <a:ext cx="1700551" cy="2462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5E458F-9A0D-49F8-820D-58337B186B96}"/>
              </a:ext>
            </a:extLst>
          </p:cNvPr>
          <p:cNvSpPr txBox="1"/>
          <p:nvPr/>
        </p:nvSpPr>
        <p:spPr>
          <a:xfrm>
            <a:off x="7875835" y="2953397"/>
            <a:ext cx="319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Testing </a:t>
            </a:r>
            <a:r>
              <a:rPr lang="en-US" dirty="0" err="1"/>
              <a:t>LamAlif</a:t>
            </a:r>
            <a:r>
              <a:rPr lang="en-US" dirty="0"/>
              <a:t> di </a:t>
            </a:r>
            <a:r>
              <a:rPr lang="en-US" dirty="0" err="1"/>
              <a:t>Kalimat</a:t>
            </a:r>
            <a:r>
              <a:rPr lang="en-US" dirty="0"/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1FA8E-C947-4D0A-845C-61195DD3ED72}"/>
              </a:ext>
            </a:extLst>
          </p:cNvPr>
          <p:cNvSpPr txBox="1"/>
          <p:nvPr/>
        </p:nvSpPr>
        <p:spPr>
          <a:xfrm>
            <a:off x="7025560" y="6101718"/>
            <a:ext cx="186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72858-BFED-49B2-AC51-21EEF99A969C}"/>
              </a:ext>
            </a:extLst>
          </p:cNvPr>
          <p:cNvSpPr txBox="1"/>
          <p:nvPr/>
        </p:nvSpPr>
        <p:spPr>
          <a:xfrm>
            <a:off x="9679582" y="6089155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40FF4B-6D40-42A2-B6EC-A96C71FE4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682" y="1826527"/>
            <a:ext cx="5571429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8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penulangan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</a:t>
            </a:r>
          </a:p>
          <a:p>
            <a:r>
              <a:rPr lang="en-US" dirty="0"/>
              <a:t>Scan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– wise fashion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band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horizontal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&gt;= Ls</a:t>
            </a:r>
          </a:p>
          <a:p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vertical </a:t>
            </a:r>
            <a:r>
              <a:rPr lang="en-US" dirty="0" err="1"/>
              <a:t>dari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di </a:t>
            </a:r>
            <a:r>
              <a:rPr lang="en-US" dirty="0" err="1"/>
              <a:t>langkah</a:t>
            </a:r>
            <a:r>
              <a:rPr lang="en-US" dirty="0"/>
              <a:t> 2,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guide band vertical </a:t>
            </a:r>
            <a:r>
              <a:rPr lang="en-US" dirty="0" err="1"/>
              <a:t>pada</a:t>
            </a:r>
            <a:r>
              <a:rPr lang="en-US" dirty="0"/>
              <a:t> E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pixel,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guide bands, yang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(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2) </a:t>
            </a:r>
            <a:r>
              <a:rPr lang="en-US" dirty="0" err="1"/>
              <a:t>dibawah</a:t>
            </a:r>
            <a:r>
              <a:rPr lang="en-US" dirty="0"/>
              <a:t> baseline B(</a:t>
            </a:r>
            <a:r>
              <a:rPr lang="en-US" dirty="0" err="1"/>
              <a:t>x,y</a:t>
            </a:r>
            <a:r>
              <a:rPr lang="en-US" dirty="0"/>
              <a:t>)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F4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dibawah</a:t>
            </a:r>
            <a:r>
              <a:rPr lang="en-US" dirty="0"/>
              <a:t> baseline,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</a:t>
            </a:r>
            <a:r>
              <a:rPr lang="en-US" dirty="0" err="1"/>
              <a:t>bisa</a:t>
            </a:r>
            <a:r>
              <a:rPr lang="en-US" dirty="0"/>
              <a:t> 0)</a:t>
            </a:r>
          </a:p>
          <a:p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4258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718B-0BE3-4164-8FFA-840CDD2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Binerisasi</a:t>
            </a:r>
            <a:r>
              <a:rPr lang="en-US" sz="3600" dirty="0"/>
              <a:t> Data Training </a:t>
            </a:r>
            <a:r>
              <a:rPr lang="en-US" sz="3600" dirty="0" err="1"/>
              <a:t>dan</a:t>
            </a:r>
            <a:r>
              <a:rPr lang="en-US" sz="3600" dirty="0"/>
              <a:t> Data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34D81-2247-409C-BF75-15BDD429D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88" y="2275716"/>
            <a:ext cx="1718057" cy="44307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CF29D-DD69-49CA-BC9E-7641D082F94E}"/>
              </a:ext>
            </a:extLst>
          </p:cNvPr>
          <p:cNvSpPr txBox="1"/>
          <p:nvPr/>
        </p:nvSpPr>
        <p:spPr>
          <a:xfrm>
            <a:off x="2789764" y="6282812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A27380-58B9-4BCB-82E3-DE8A918B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26" y="2828277"/>
            <a:ext cx="525104" cy="3325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769AFC-AAFE-4B52-8E39-EE8CF3ABCC09}"/>
              </a:ext>
            </a:extLst>
          </p:cNvPr>
          <p:cNvSpPr txBox="1"/>
          <p:nvPr/>
        </p:nvSpPr>
        <p:spPr>
          <a:xfrm>
            <a:off x="128971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167F8F-7644-4265-A1B5-8156D299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665" y="2157731"/>
            <a:ext cx="3572337" cy="43114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EEAC74-4DC1-4671-88D2-64A75B5272E5}"/>
              </a:ext>
            </a:extLst>
          </p:cNvPr>
          <p:cNvSpPr/>
          <p:nvPr/>
        </p:nvSpPr>
        <p:spPr>
          <a:xfrm>
            <a:off x="9141945" y="6271790"/>
            <a:ext cx="282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84CC8E-8543-4636-8EFD-688CFACB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560" y="2989840"/>
            <a:ext cx="2073177" cy="30025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817F71-3CDD-4603-81F4-04B702E00142}"/>
              </a:ext>
            </a:extLst>
          </p:cNvPr>
          <p:cNvSpPr txBox="1"/>
          <p:nvPr/>
        </p:nvSpPr>
        <p:spPr>
          <a:xfrm>
            <a:off x="6161607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</p:spTree>
    <p:extLst>
      <p:ext uri="{BB962C8B-B14F-4D97-AF65-F5344CB8AC3E}">
        <p14:creationId xmlns:p14="http://schemas.microsoft.com/office/powerpoint/2010/main" val="843034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7ECB-C8EE-4D70-AC97-45A61D98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35" y="-9277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Binerisasi</a:t>
            </a:r>
            <a:r>
              <a:rPr lang="en-US" sz="3600" dirty="0"/>
              <a:t> Data Training </a:t>
            </a:r>
            <a:r>
              <a:rPr lang="en-US" sz="3600" dirty="0" err="1"/>
              <a:t>dan</a:t>
            </a:r>
            <a:r>
              <a:rPr lang="en-US" sz="3600" dirty="0"/>
              <a:t> Data Testing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yang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A57CB-3224-4DA7-8E58-B56A734BD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42" y="2390721"/>
            <a:ext cx="612212" cy="38773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FB113-D731-4DBC-A9C3-55B561F6A3CA}"/>
              </a:ext>
            </a:extLst>
          </p:cNvPr>
          <p:cNvSpPr txBox="1"/>
          <p:nvPr/>
        </p:nvSpPr>
        <p:spPr>
          <a:xfrm>
            <a:off x="40483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C7D9772-6E7A-4561-AB5B-92DF725F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683" y="1843548"/>
            <a:ext cx="1944379" cy="5014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BFBF7-9601-4F68-A69A-744DB7743B52}"/>
              </a:ext>
            </a:extLst>
          </p:cNvPr>
          <p:cNvSpPr txBox="1"/>
          <p:nvPr/>
        </p:nvSpPr>
        <p:spPr>
          <a:xfrm>
            <a:off x="3010992" y="6268064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87919-1528-42BC-A3DF-093B3B96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52" y="2708593"/>
            <a:ext cx="2276015" cy="3241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8CF25-2D51-47BF-A702-D901D6A0C776}"/>
              </a:ext>
            </a:extLst>
          </p:cNvPr>
          <p:cNvSpPr txBox="1"/>
          <p:nvPr/>
        </p:nvSpPr>
        <p:spPr>
          <a:xfrm>
            <a:off x="5955123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CDE21E-8187-49D1-B6F3-14E1FB96E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848" y="2157731"/>
            <a:ext cx="3572337" cy="43114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17B9B1-CA27-40E8-B90B-45E0924DCB60}"/>
              </a:ext>
            </a:extLst>
          </p:cNvPr>
          <p:cNvSpPr/>
          <p:nvPr/>
        </p:nvSpPr>
        <p:spPr>
          <a:xfrm>
            <a:off x="9053457" y="6271790"/>
            <a:ext cx="282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</p:spTree>
    <p:extLst>
      <p:ext uri="{BB962C8B-B14F-4D97-AF65-F5344CB8AC3E}">
        <p14:creationId xmlns:p14="http://schemas.microsoft.com/office/powerpoint/2010/main" val="22782346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7999-BEF0-4F71-BF3A-C4B764E4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1" y="32322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Konsep</a:t>
            </a:r>
            <a:r>
              <a:rPr lang="en-US" sz="4000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BE0-B918-4988-A07F-1FEB982E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2011681"/>
            <a:ext cx="5583763" cy="34139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neuron</a:t>
            </a:r>
          </a:p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neuron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penghubung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dendrit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akson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-  </a:t>
            </a:r>
            <a:r>
              <a:rPr lang="en-US" sz="2000" dirty="0" err="1"/>
              <a:t>Penghubung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memperlemah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endParaRPr lang="en-US" sz="2000" dirty="0"/>
          </a:p>
          <a:p>
            <a:pPr lvl="0">
              <a:buFontTx/>
              <a:buChar char="-"/>
            </a:pPr>
            <a:r>
              <a:rPr lang="en-US" sz="2000" dirty="0" err="1"/>
              <a:t>Setiap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aktivasi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neuron,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neuron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  <a:p>
            <a:pPr lvl="0">
              <a:buFontTx/>
              <a:buChar char="-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5DA47-8B41-46D5-A7DC-D6FCA68665C1}"/>
              </a:ext>
            </a:extLst>
          </p:cNvPr>
          <p:cNvGrpSpPr/>
          <p:nvPr/>
        </p:nvGrpSpPr>
        <p:grpSpPr>
          <a:xfrm>
            <a:off x="601805" y="1690520"/>
            <a:ext cx="4593649" cy="3735098"/>
            <a:chOff x="0" y="0"/>
            <a:chExt cx="2438400" cy="22193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D5D760-7805-4ADF-8EE3-82F9EF752E29}"/>
                </a:ext>
              </a:extLst>
            </p:cNvPr>
            <p:cNvGrpSpPr/>
            <p:nvPr/>
          </p:nvGrpSpPr>
          <p:grpSpPr>
            <a:xfrm>
              <a:off x="19050" y="0"/>
              <a:ext cx="438150" cy="438150"/>
              <a:chOff x="0" y="0"/>
              <a:chExt cx="438150" cy="4381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AA44AB2-4695-4408-AF53-3E7CB66E67E7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2" name="Text Box 639">
                <a:extLst>
                  <a:ext uri="{FF2B5EF4-FFF2-40B4-BE49-F238E27FC236}">
                    <a16:creationId xmlns:a16="http://schemas.microsoft.com/office/drawing/2014/main" id="{E869C592-4AA5-4694-8A9D-75112194DC8C}"/>
                  </a:ext>
                </a:extLst>
              </p:cNvPr>
              <p:cNvSpPr txBox="1"/>
              <p:nvPr/>
            </p:nvSpPr>
            <p:spPr>
              <a:xfrm>
                <a:off x="102326" y="28575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3D26A0-FEAC-4305-B308-66AF640A86A9}"/>
                </a:ext>
              </a:extLst>
            </p:cNvPr>
            <p:cNvGrpSpPr/>
            <p:nvPr/>
          </p:nvGrpSpPr>
          <p:grpSpPr>
            <a:xfrm>
              <a:off x="19050" y="590550"/>
              <a:ext cx="438150" cy="438150"/>
              <a:chOff x="0" y="0"/>
              <a:chExt cx="438150" cy="43815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8C8181-493A-41B6-BBCF-9631B7684410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0" name="Text Box 194">
                <a:extLst>
                  <a:ext uri="{FF2B5EF4-FFF2-40B4-BE49-F238E27FC236}">
                    <a16:creationId xmlns:a16="http://schemas.microsoft.com/office/drawing/2014/main" id="{A3C99C37-B6BD-4AED-9699-847F126688D9}"/>
                  </a:ext>
                </a:extLst>
              </p:cNvPr>
              <p:cNvSpPr txBox="1"/>
              <p:nvPr/>
            </p:nvSpPr>
            <p:spPr>
              <a:xfrm>
                <a:off x="85725" y="23812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31C999-14D4-4922-A85D-CA8FD66F120F}"/>
                </a:ext>
              </a:extLst>
            </p:cNvPr>
            <p:cNvGrpSpPr/>
            <p:nvPr/>
          </p:nvGrpSpPr>
          <p:grpSpPr>
            <a:xfrm>
              <a:off x="1581150" y="952500"/>
              <a:ext cx="857250" cy="438150"/>
              <a:chOff x="0" y="0"/>
              <a:chExt cx="857250" cy="43815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E02CDDF-4456-42BB-AA31-08E40654B954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7" name="Text Box 198">
                <a:extLst>
                  <a:ext uri="{FF2B5EF4-FFF2-40B4-BE49-F238E27FC236}">
                    <a16:creationId xmlns:a16="http://schemas.microsoft.com/office/drawing/2014/main" id="{01C2879C-8FB7-4EF6-AEB0-AABC81F37691}"/>
                  </a:ext>
                </a:extLst>
              </p:cNvPr>
              <p:cNvSpPr txBox="1"/>
              <p:nvPr/>
            </p:nvSpPr>
            <p:spPr>
              <a:xfrm>
                <a:off x="111020" y="47527"/>
                <a:ext cx="25781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E0DF6-3EE7-42EA-ADB5-1070C5710186}"/>
                  </a:ext>
                </a:extLst>
              </p:cNvPr>
              <p:cNvCxnSpPr/>
              <p:nvPr/>
            </p:nvCxnSpPr>
            <p:spPr>
              <a:xfrm>
                <a:off x="447675" y="228600"/>
                <a:ext cx="409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E93D6-6B6D-4B4D-B8AA-F736C7BABFBE}"/>
                </a:ext>
              </a:extLst>
            </p:cNvPr>
            <p:cNvGrpSpPr/>
            <p:nvPr/>
          </p:nvGrpSpPr>
          <p:grpSpPr>
            <a:xfrm>
              <a:off x="457200" y="238125"/>
              <a:ext cx="1181100" cy="752475"/>
              <a:chOff x="0" y="0"/>
              <a:chExt cx="1181100" cy="7524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5EE902-6DC8-4C29-AB4E-8AC1EC674B94}"/>
                  </a:ext>
                </a:extLst>
              </p:cNvPr>
              <p:cNvCxnSpPr/>
              <p:nvPr/>
            </p:nvCxnSpPr>
            <p:spPr>
              <a:xfrm>
                <a:off x="0" y="0"/>
                <a:ext cx="1181100" cy="752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 Box 206">
                <a:extLst>
                  <a:ext uri="{FF2B5EF4-FFF2-40B4-BE49-F238E27FC236}">
                    <a16:creationId xmlns:a16="http://schemas.microsoft.com/office/drawing/2014/main" id="{E42B1B3A-F846-4D55-98EE-BD597FA89FE3}"/>
                  </a:ext>
                </a:extLst>
              </p:cNvPr>
              <p:cNvSpPr txBox="1"/>
              <p:nvPr/>
            </p:nvSpPr>
            <p:spPr>
              <a:xfrm>
                <a:off x="304800" y="3810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275776-BFC2-45E6-8F68-55C52CD7A552}"/>
                </a:ext>
              </a:extLst>
            </p:cNvPr>
            <p:cNvGrpSpPr/>
            <p:nvPr/>
          </p:nvGrpSpPr>
          <p:grpSpPr>
            <a:xfrm>
              <a:off x="457200" y="676275"/>
              <a:ext cx="1133475" cy="447675"/>
              <a:chOff x="0" y="0"/>
              <a:chExt cx="1133475" cy="4476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1932781-AFEB-4808-A3AB-F1EB76200D7B}"/>
                  </a:ext>
                </a:extLst>
              </p:cNvPr>
              <p:cNvCxnSpPr/>
              <p:nvPr/>
            </p:nvCxnSpPr>
            <p:spPr>
              <a:xfrm>
                <a:off x="0" y="114300"/>
                <a:ext cx="1133475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07">
                <a:extLst>
                  <a:ext uri="{FF2B5EF4-FFF2-40B4-BE49-F238E27FC236}">
                    <a16:creationId xmlns:a16="http://schemas.microsoft.com/office/drawing/2014/main" id="{D2CC3240-529D-44C3-8B7D-786B2F575B07}"/>
                  </a:ext>
                </a:extLst>
              </p:cNvPr>
              <p:cNvSpPr txBox="1"/>
              <p:nvPr/>
            </p:nvSpPr>
            <p:spPr>
              <a:xfrm>
                <a:off x="180975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9E4575-3836-4CA9-A0C8-6824596B4EC9}"/>
                </a:ext>
              </a:extLst>
            </p:cNvPr>
            <p:cNvGrpSpPr/>
            <p:nvPr/>
          </p:nvGrpSpPr>
          <p:grpSpPr>
            <a:xfrm>
              <a:off x="447675" y="1152525"/>
              <a:ext cx="1133475" cy="276225"/>
              <a:chOff x="0" y="0"/>
              <a:chExt cx="1133475" cy="27622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50B4D62-3AAD-46A2-9C16-47BC00A679C1}"/>
                  </a:ext>
                </a:extLst>
              </p:cNvPr>
              <p:cNvCxnSpPr/>
              <p:nvPr/>
            </p:nvCxnSpPr>
            <p:spPr>
              <a:xfrm flipV="1">
                <a:off x="0" y="76200"/>
                <a:ext cx="1133475" cy="123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208">
                <a:extLst>
                  <a:ext uri="{FF2B5EF4-FFF2-40B4-BE49-F238E27FC236}">
                    <a16:creationId xmlns:a16="http://schemas.microsoft.com/office/drawing/2014/main" id="{4612C0C5-C81C-45D8-AC5F-640CE83A42EF}"/>
                  </a:ext>
                </a:extLst>
              </p:cNvPr>
              <p:cNvSpPr txBox="1"/>
              <p:nvPr/>
            </p:nvSpPr>
            <p:spPr>
              <a:xfrm>
                <a:off x="190500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DEAD31-5F67-4EB0-87FF-33A0399BE9CD}"/>
                </a:ext>
              </a:extLst>
            </p:cNvPr>
            <p:cNvGrpSpPr/>
            <p:nvPr/>
          </p:nvGrpSpPr>
          <p:grpSpPr>
            <a:xfrm>
              <a:off x="0" y="1181100"/>
              <a:ext cx="438150" cy="438150"/>
              <a:chOff x="0" y="0"/>
              <a:chExt cx="438150" cy="4381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A7960D-65F7-4C5B-8DA1-6E0935DE17C8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9" name="Text Box 209">
                <a:extLst>
                  <a:ext uri="{FF2B5EF4-FFF2-40B4-BE49-F238E27FC236}">
                    <a16:creationId xmlns:a16="http://schemas.microsoft.com/office/drawing/2014/main" id="{186DBF80-547C-448C-83B4-C44EAE898F00}"/>
                  </a:ext>
                </a:extLst>
              </p:cNvPr>
              <p:cNvSpPr txBox="1"/>
              <p:nvPr/>
            </p:nvSpPr>
            <p:spPr>
              <a:xfrm>
                <a:off x="104417" y="37805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5409F1-8482-4CF1-A2AF-5129FD2A898A}"/>
                </a:ext>
              </a:extLst>
            </p:cNvPr>
            <p:cNvSpPr/>
            <p:nvPr/>
          </p:nvSpPr>
          <p:spPr>
            <a:xfrm>
              <a:off x="0" y="1781175"/>
              <a:ext cx="438150" cy="4381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CC9014-953E-4728-85D3-3F61EE9894DE}"/>
                </a:ext>
              </a:extLst>
            </p:cNvPr>
            <p:cNvGrpSpPr/>
            <p:nvPr/>
          </p:nvGrpSpPr>
          <p:grpSpPr>
            <a:xfrm>
              <a:off x="438150" y="1352550"/>
              <a:ext cx="1171575" cy="638175"/>
              <a:chOff x="0" y="0"/>
              <a:chExt cx="1171575" cy="63817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8AEADC-53CF-4554-A71E-1028D54D117E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1171575" cy="638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 Box 296">
                <a:extLst>
                  <a:ext uri="{FF2B5EF4-FFF2-40B4-BE49-F238E27FC236}">
                    <a16:creationId xmlns:a16="http://schemas.microsoft.com/office/drawing/2014/main" id="{8C3394C0-E800-4754-9533-88C4636FFA17}"/>
                  </a:ext>
                </a:extLst>
              </p:cNvPr>
              <p:cNvSpPr txBox="1"/>
              <p:nvPr/>
            </p:nvSpPr>
            <p:spPr>
              <a:xfrm>
                <a:off x="266700" y="28575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28876C-4416-4B7A-A12E-1F6AB978137A}"/>
              </a:ext>
            </a:extLst>
          </p:cNvPr>
          <p:cNvSpPr txBox="1"/>
          <p:nvPr/>
        </p:nvSpPr>
        <p:spPr>
          <a:xfrm>
            <a:off x="6040582" y="5666509"/>
            <a:ext cx="42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: Sigmoid</a:t>
            </a:r>
          </a:p>
          <a:p>
            <a:r>
              <a:rPr lang="en-US" dirty="0" err="1"/>
              <a:t>Gungsi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 :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D1ED1D-B07B-436F-98B1-871BD1BD6B17}"/>
              </a:ext>
            </a:extLst>
          </p:cNvPr>
          <p:cNvSpPr/>
          <p:nvPr/>
        </p:nvSpPr>
        <p:spPr>
          <a:xfrm>
            <a:off x="798514" y="4782867"/>
            <a:ext cx="484428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330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92172-EF34-4534-AABE-2FA1EA6EA1F3}"/>
              </a:ext>
            </a:extLst>
          </p:cNvPr>
          <p:cNvGrpSpPr/>
          <p:nvPr/>
        </p:nvGrpSpPr>
        <p:grpSpPr>
          <a:xfrm>
            <a:off x="268182" y="1845426"/>
            <a:ext cx="2947694" cy="4056611"/>
            <a:chOff x="1016326" y="1981199"/>
            <a:chExt cx="3261796" cy="44888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588C23-4738-48F1-B78E-B60C6036460D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9B8457-C58E-4300-B0DA-5AC463D340FE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26F0E9-E903-42B3-8EF9-E12DBB95BE1F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549438-94D1-4F38-81BE-2F3D54D16C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3BBE06-27F4-49E8-8938-E882348BAB58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B27D55-7D0F-4E04-AC4C-5646C4F5128C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AFA95E-AD9D-4C25-B376-0317AC325B95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43B879-6893-4F03-B8CB-9B27BA376526}"/>
                </a:ext>
              </a:extLst>
            </p:cNvPr>
            <p:cNvCxnSpPr>
              <a:cxnSpLocks/>
              <a:stCxn id="9" idx="0"/>
              <a:endCxn id="11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DD0324-F821-4EE5-A676-DCAC25F59F7D}"/>
                </a:ext>
              </a:extLst>
            </p:cNvPr>
            <p:cNvCxnSpPr>
              <a:cxnSpLocks/>
              <a:stCxn id="7" idx="0"/>
              <a:endCxn id="11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30E4E7-2AF2-4C16-9295-05E38E2A5D6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9CA5BF-78B1-4674-BF85-7DB6A6DEB404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F8459B-4003-4B15-AD96-4E438B8B7E1D}"/>
                </a:ext>
              </a:extLst>
            </p:cNvPr>
            <p:cNvSpPr txBox="1"/>
            <p:nvPr/>
          </p:nvSpPr>
          <p:spPr>
            <a:xfrm>
              <a:off x="1016326" y="5083535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29D136-C4F4-4019-85C8-E8F4DC3B9CDB}"/>
                </a:ext>
              </a:extLst>
            </p:cNvPr>
            <p:cNvSpPr txBox="1"/>
            <p:nvPr/>
          </p:nvSpPr>
          <p:spPr>
            <a:xfrm>
              <a:off x="2080450" y="45581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A8485-487C-49D9-8534-CD395AE77DA9}"/>
                </a:ext>
              </a:extLst>
            </p:cNvPr>
            <p:cNvSpPr txBox="1"/>
            <p:nvPr/>
          </p:nvSpPr>
          <p:spPr>
            <a:xfrm>
              <a:off x="2692720" y="455814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1BA588-EC9D-4DEE-AC82-E0EC4D3D7B0A}"/>
                </a:ext>
              </a:extLst>
            </p:cNvPr>
            <p:cNvSpPr txBox="1"/>
            <p:nvPr/>
          </p:nvSpPr>
          <p:spPr>
            <a:xfrm>
              <a:off x="3812930" y="511898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BA8A92-E7D1-4BB0-BCA4-E7CC382417D0}"/>
                </a:ext>
              </a:extLst>
            </p:cNvPr>
            <p:cNvSpPr txBox="1"/>
            <p:nvPr/>
          </p:nvSpPr>
          <p:spPr>
            <a:xfrm>
              <a:off x="1382359" y="297208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1B2B2-5801-487B-8B28-F7E48870D94F}"/>
                </a:ext>
              </a:extLst>
            </p:cNvPr>
            <p:cNvSpPr txBox="1"/>
            <p:nvPr/>
          </p:nvSpPr>
          <p:spPr>
            <a:xfrm>
              <a:off x="3289325" y="292032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-0.4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16119E74-1771-4525-85BE-293873E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-51862"/>
            <a:ext cx="10772775" cy="8953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Cara </a:t>
            </a:r>
            <a:r>
              <a:rPr lang="en-US" sz="4800" dirty="0" err="1"/>
              <a:t>menghitung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 </a:t>
            </a:r>
            <a:r>
              <a:rPr lang="en-US" sz="4800" dirty="0" err="1"/>
              <a:t>aktivasi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 = 0 , X2 = 1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 hidden layer 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N1.0 = (X1.W1 + X2.W2)            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0.4 + 1 . 0.1)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0.1</a:t>
                </a: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0.524</a:t>
                </a:r>
              </a:p>
              <a:p>
                <a:pPr marL="111125" lvl="6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  <a:blipFill>
                <a:blip r:embed="rId2"/>
                <a:stretch>
                  <a:fillRect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N1.1 = (X1.W1 + X2.W2)            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-0.1 + 1 .(- 0.1))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0.475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  <a:blipFill>
                <a:blip r:embed="rId3"/>
                <a:stretch>
                  <a:fillRect l="-1708" t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/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N2  = (N10.W1 + N11.W2)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(0.524.0.06  + 0.475.(- 0.4))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-0.158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58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0.46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  <a:blipFill>
                <a:blip r:embed="rId4"/>
                <a:stretch>
                  <a:fillRect l="-900" t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200687C-B3BD-46DA-8B07-AC72502D78C9}"/>
              </a:ext>
            </a:extLst>
          </p:cNvPr>
          <p:cNvSpPr txBox="1"/>
          <p:nvPr/>
        </p:nvSpPr>
        <p:spPr>
          <a:xfrm>
            <a:off x="9428279" y="530967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0.46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0</a:t>
            </a:r>
          </a:p>
        </p:txBody>
      </p:sp>
    </p:spTree>
    <p:extLst>
      <p:ext uri="{BB962C8B-B14F-4D97-AF65-F5344CB8AC3E}">
        <p14:creationId xmlns:p14="http://schemas.microsoft.com/office/powerpoint/2010/main" val="893064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CC95-05BE-45A4-B57D-F19A1A21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" y="153169"/>
            <a:ext cx="10772775" cy="9413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Update </a:t>
            </a:r>
            <a:r>
              <a:rPr lang="en-US" sz="4400" dirty="0" err="1"/>
              <a:t>bobot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BackPropagation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hidden h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jaringan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k = output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= 0.46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= 0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learning rate = 0.45</a:t>
                </a:r>
              </a:p>
              <a:p>
                <a:pPr marL="4572" lvl="1" indent="0">
                  <a:buNone/>
                </a:pP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tujuan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 N2</a:t>
                </a:r>
              </a:p>
              <a:p>
                <a:pPr marL="4572" lvl="1" indent="0">
                  <a:buNone/>
                </a:pP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 = input</a:t>
                </a:r>
              </a:p>
              <a:p>
                <a:pPr marL="4572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  <a:blipFill>
                <a:blip r:embed="rId2"/>
                <a:stretch>
                  <a:fillRect l="-1195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δ</a:t>
                </a:r>
                <a:r>
                  <a:rPr lang="en-US" sz="1800" baseline="-25000" dirty="0" err="1"/>
                  <a:t>k</a:t>
                </a:r>
                <a:r>
                  <a:rPr lang="en-US" sz="1800" baseline="-25000" dirty="0"/>
                  <a:t>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 (</a:t>
                </a:r>
                <a:r>
                  <a:rPr lang="en-US" sz="1800" dirty="0" err="1"/>
                  <a:t>t</a:t>
                </a:r>
                <a:r>
                  <a:rPr lang="en-US" sz="1800" baseline="-25000" dirty="0" err="1"/>
                  <a:t>k</a:t>
                </a:r>
                <a:r>
                  <a:rPr lang="en-US" sz="1800" dirty="0"/>
                  <a:t>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 = 0.46 (1-0.46) (0 – 0.46)</a:t>
                </a:r>
              </a:p>
              <a:p>
                <a:r>
                  <a:rPr lang="en-US" sz="1800" dirty="0"/>
                  <a:t>     = 0.46 (0.54) (-0.46)</a:t>
                </a:r>
              </a:p>
              <a:p>
                <a:r>
                  <a:rPr lang="en-US" sz="1800" dirty="0"/>
                  <a:t>     = - 0.114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δ</a:t>
                </a:r>
                <a:r>
                  <a:rPr lang="en-US" sz="1800" baseline="-25000" dirty="0"/>
                  <a:t>h0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2"/>
                <a:r>
                  <a:rPr lang="en-US" sz="1800" i="0" dirty="0"/>
                  <a:t>= 0.524 (0.476) – 0.114 . (-0.4)</a:t>
                </a:r>
              </a:p>
              <a:p>
                <a:pPr lvl="2"/>
                <a:r>
                  <a:rPr lang="en-US" sz="1800" i="0" dirty="0"/>
                  <a:t>= - 0.01137</a:t>
                </a:r>
              </a:p>
              <a:p>
                <a:pPr lvl="2"/>
                <a:endParaRPr lang="en-US" sz="1800" i="0" dirty="0"/>
              </a:p>
              <a:p>
                <a:r>
                  <a:rPr lang="en-US" dirty="0"/>
                  <a:t>δ</a:t>
                </a:r>
                <a:r>
                  <a:rPr lang="en-US" baseline="-25000" dirty="0"/>
                  <a:t>h1 </a:t>
                </a:r>
                <a:r>
                  <a:rPr lang="en-US" b="1" dirty="0"/>
                  <a:t>←</a:t>
                </a:r>
                <a:r>
                  <a:rPr lang="en-US" dirty="0"/>
                  <a:t> o</a:t>
                </a:r>
                <a:r>
                  <a:rPr lang="en-US" baseline="-25000" dirty="0"/>
                  <a:t>h1</a:t>
                </a:r>
                <a:r>
                  <a:rPr lang="en-US" dirty="0"/>
                  <a:t> (1 – o</a:t>
                </a:r>
                <a:r>
                  <a:rPr lang="en-US" baseline="-25000" dirty="0"/>
                  <a:t>h1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= 0.475 (0.525) – 0.114 . 0.06</a:t>
                </a:r>
              </a:p>
              <a:p>
                <a:pPr lvl="2"/>
                <a:r>
                  <a:rPr lang="en-US" dirty="0"/>
                  <a:t>= - 0.00171</a:t>
                </a:r>
              </a:p>
              <a:p>
                <a:endParaRPr lang="en-US" dirty="0"/>
              </a:p>
              <a:p>
                <a:pPr marL="0" lvl="2" indent="0">
                  <a:buNone/>
                </a:pPr>
                <a:endParaRPr lang="en-US" sz="180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lvl="2"/>
                <a:endParaRPr lang="en-US" sz="1800" i="0" dirty="0"/>
              </a:p>
              <a:p>
                <a:pPr lvl="2"/>
                <a:endParaRPr lang="en-US" sz="1800" i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  <a:blipFill>
                <a:blip r:embed="rId3"/>
                <a:stretch>
                  <a:fillRect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027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0C0-7013-4225-A1DC-08F6654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14" y="0"/>
            <a:ext cx="10772775" cy="98178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Update </a:t>
            </a:r>
            <a:r>
              <a:rPr lang="en-US" sz="3200" dirty="0" err="1"/>
              <a:t>bobot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BackPropagation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18AF8E-B9D1-49CD-8988-49160E357C56}"/>
              </a:ext>
            </a:extLst>
          </p:cNvPr>
          <p:cNvGrpSpPr/>
          <p:nvPr/>
        </p:nvGrpSpPr>
        <p:grpSpPr>
          <a:xfrm>
            <a:off x="3289585" y="1814030"/>
            <a:ext cx="3501559" cy="4056611"/>
            <a:chOff x="469474" y="1385111"/>
            <a:chExt cx="3501559" cy="40566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FE996-8F64-4B59-B296-8BC8CB74B8B9}"/>
                </a:ext>
              </a:extLst>
            </p:cNvPr>
            <p:cNvSpPr/>
            <p:nvPr/>
          </p:nvSpPr>
          <p:spPr>
            <a:xfrm>
              <a:off x="643634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B2C04C-AA4E-4D26-A993-2F1D6B871A6C}"/>
                </a:ext>
              </a:extLst>
            </p:cNvPr>
            <p:cNvSpPr/>
            <p:nvPr/>
          </p:nvSpPr>
          <p:spPr>
            <a:xfrm>
              <a:off x="643634" y="4822328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2BC416-A75A-4A41-8F49-8F3E76B7BF12}"/>
                </a:ext>
              </a:extLst>
            </p:cNvPr>
            <p:cNvSpPr/>
            <p:nvPr/>
          </p:nvSpPr>
          <p:spPr>
            <a:xfrm>
              <a:off x="2709498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6014D8-B06D-4D2E-8002-5F019BEF676E}"/>
                </a:ext>
              </a:extLst>
            </p:cNvPr>
            <p:cNvSpPr/>
            <p:nvPr/>
          </p:nvSpPr>
          <p:spPr>
            <a:xfrm>
              <a:off x="2709498" y="484074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3A0EED-C2C8-42E5-87F3-B0607F50D579}"/>
                </a:ext>
              </a:extLst>
            </p:cNvPr>
            <p:cNvSpPr/>
            <p:nvPr/>
          </p:nvSpPr>
          <p:spPr>
            <a:xfrm>
              <a:off x="1682827" y="138511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F6A3BA-000E-4C4E-ACE5-BDEA8B33953C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1156604" y="3625895"/>
              <a:ext cx="1640905" cy="1302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0FAD48-2971-40F9-BCE2-16B83FFB5F55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1156604" y="3625894"/>
              <a:ext cx="1640905" cy="1284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7F2E57-1505-4CAC-9758-DFD0E19ADC18}"/>
                </a:ext>
              </a:extLst>
            </p:cNvPr>
            <p:cNvCxnSpPr>
              <a:cxnSpLocks/>
              <a:stCxn id="7" idx="0"/>
              <a:endCxn id="9" idx="5"/>
            </p:cNvCxnSpPr>
            <p:nvPr/>
          </p:nvCxnSpPr>
          <p:spPr>
            <a:xfrm flipH="1" flipV="1">
              <a:off x="2195796" y="1898081"/>
              <a:ext cx="814193" cy="1214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FA46-3289-469A-8A23-C9C9092D4E0D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944126" y="1898081"/>
              <a:ext cx="826713" cy="12148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936647-F15C-4D80-8432-ED915605F9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009989" y="3713907"/>
              <a:ext cx="0" cy="1126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2CE172-93B7-4F07-9223-AE08B2BB589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944126" y="3713907"/>
              <a:ext cx="0" cy="1108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2A94CD-9317-4527-A0A0-A7E95C9CFF83}"/>
                </a:ext>
              </a:extLst>
            </p:cNvPr>
            <p:cNvSpPr txBox="1"/>
            <p:nvPr/>
          </p:nvSpPr>
          <p:spPr>
            <a:xfrm>
              <a:off x="572983" y="4188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BB1CE6-B6C1-4076-A8CC-6A88698E7D26}"/>
                </a:ext>
              </a:extLst>
            </p:cNvPr>
            <p:cNvSpPr txBox="1"/>
            <p:nvPr/>
          </p:nvSpPr>
          <p:spPr>
            <a:xfrm>
              <a:off x="1414879" y="3640110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b="1" dirty="0"/>
                <a:t>- </a:t>
              </a:r>
              <a:r>
                <a:rPr lang="en-US" sz="1600" dirty="0"/>
                <a:t>0.000076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9F4723-BB95-4D48-94AB-194CB03448AF}"/>
                </a:ext>
              </a:extLst>
            </p:cNvPr>
            <p:cNvSpPr txBox="1"/>
            <p:nvPr/>
          </p:nvSpPr>
          <p:spPr>
            <a:xfrm>
              <a:off x="2207293" y="3976331"/>
              <a:ext cx="420395" cy="278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96538-CDFB-4E46-94D2-CFA1D7506C26}"/>
                </a:ext>
              </a:extLst>
            </p:cNvPr>
            <p:cNvSpPr txBox="1"/>
            <p:nvPr/>
          </p:nvSpPr>
          <p:spPr>
            <a:xfrm>
              <a:off x="3100282" y="422073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400" b="1" dirty="0"/>
                <a:t>- </a:t>
              </a:r>
              <a:r>
                <a:rPr lang="en-US" sz="1400" dirty="0"/>
                <a:t>0.10076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CFA43-0C09-459E-B55A-F0BF6BB5188D}"/>
                </a:ext>
              </a:extLst>
            </p:cNvPr>
            <p:cNvSpPr txBox="1"/>
            <p:nvPr/>
          </p:nvSpPr>
          <p:spPr>
            <a:xfrm>
              <a:off x="469474" y="2296635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- 0.0016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078624-6819-43D7-AF9C-A8A1CC1F833E}"/>
                </a:ext>
              </a:extLst>
            </p:cNvPr>
            <p:cNvSpPr txBox="1"/>
            <p:nvPr/>
          </p:nvSpPr>
          <p:spPr>
            <a:xfrm>
              <a:off x="2627098" y="2233804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-0.0027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772289-C9DA-43AD-947C-0CDBA576DE27}"/>
              </a:ext>
            </a:extLst>
          </p:cNvPr>
          <p:cNvSpPr/>
          <p:nvPr/>
        </p:nvSpPr>
        <p:spPr>
          <a:xfrm>
            <a:off x="6840828" y="1634446"/>
            <a:ext cx="68586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N1.0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baseline="-25000" dirty="0"/>
              <a:t>	 	            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0.06 + 0.45 . -0.114 . 0.524</a:t>
            </a:r>
          </a:p>
          <a:p>
            <a:pPr marL="0" lvl="2" indent="0">
              <a:buNone/>
            </a:pPr>
            <a:r>
              <a:rPr lang="en-US" sz="1600" dirty="0"/>
              <a:t>	 	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- 0.0016</a:t>
            </a:r>
          </a:p>
          <a:p>
            <a:pPr lvl="2"/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N1.1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dirty="0"/>
              <a:t>				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- </a:t>
            </a:r>
            <a:r>
              <a:rPr lang="en-US" sz="1600" dirty="0"/>
              <a:t>0.4 + 0.45 . -0.114 . 0.475</a:t>
            </a:r>
          </a:p>
          <a:p>
            <a:pPr marL="0" lvl="2" indent="0">
              <a:buNone/>
            </a:pPr>
            <a:r>
              <a:rPr lang="en-US" sz="1600" dirty="0"/>
              <a:t>			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-0.0027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(0.4)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0.4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0.4</a:t>
            </a:r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(- 0.1) :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(- 0.1)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	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0.10076</a:t>
            </a:r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0.000076</a:t>
            </a:r>
          </a:p>
          <a:p>
            <a:pPr marL="0" lvl="2" indent="0">
              <a:buNone/>
            </a:pP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8D116-AC68-4216-9E17-97A8EF346CAF}"/>
              </a:ext>
            </a:extLst>
          </p:cNvPr>
          <p:cNvGrpSpPr/>
          <p:nvPr/>
        </p:nvGrpSpPr>
        <p:grpSpPr>
          <a:xfrm>
            <a:off x="268182" y="1845426"/>
            <a:ext cx="2992491" cy="4056611"/>
            <a:chOff x="1016326" y="1981199"/>
            <a:chExt cx="3311366" cy="44888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858FAD-2DC3-447C-8D53-56D56C1BA139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BC1B6-3281-43E9-B5A3-0507CF59957D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7E3E3E-BD47-4006-867D-20DA2F3398A7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F2FE20-5808-4135-93CC-1732A5D612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F07F7C-EF66-4E8D-B783-4F339C990171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D0D177-591B-4E6B-B226-703889B80892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D98DA8-5262-4B1D-B0D2-6261107F6D6D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1E397-63B0-4629-8BB8-AD570ECB3668}"/>
                </a:ext>
              </a:extLst>
            </p:cNvPr>
            <p:cNvCxnSpPr>
              <a:cxnSpLocks/>
              <a:stCxn id="26" idx="0"/>
              <a:endCxn id="28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CE7EE0-9BF7-4D01-AE49-3C14E498DB75}"/>
                </a:ext>
              </a:extLst>
            </p:cNvPr>
            <p:cNvCxnSpPr>
              <a:cxnSpLocks/>
              <a:stCxn id="24" idx="0"/>
              <a:endCxn id="28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EF4549-8CDA-47FC-ABEE-AD3458C6430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76D645-4F2C-4A01-B67E-6BBE7B177AA9}"/>
                </a:ext>
              </a:extLst>
            </p:cNvPr>
            <p:cNvCxnSpPr>
              <a:cxnSpLocks/>
              <a:stCxn id="25" idx="0"/>
              <a:endCxn id="24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9ADCC-FD5D-4CF4-A7EC-638FD94A991B}"/>
                </a:ext>
              </a:extLst>
            </p:cNvPr>
            <p:cNvSpPr txBox="1"/>
            <p:nvPr/>
          </p:nvSpPr>
          <p:spPr>
            <a:xfrm>
              <a:off x="1016326" y="5083535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38B96E-4C16-4F1D-B1B1-1D21521B1CD1}"/>
                </a:ext>
              </a:extLst>
            </p:cNvPr>
            <p:cNvSpPr txBox="1"/>
            <p:nvPr/>
          </p:nvSpPr>
          <p:spPr>
            <a:xfrm>
              <a:off x="2080450" y="4558147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5E4DF-7B06-40CC-9FA2-5CA803793741}"/>
                </a:ext>
              </a:extLst>
            </p:cNvPr>
            <p:cNvSpPr txBox="1"/>
            <p:nvPr/>
          </p:nvSpPr>
          <p:spPr>
            <a:xfrm>
              <a:off x="2692720" y="4558147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9268DB-FED6-4724-B203-359F63D9C6E6}"/>
                </a:ext>
              </a:extLst>
            </p:cNvPr>
            <p:cNvSpPr txBox="1"/>
            <p:nvPr/>
          </p:nvSpPr>
          <p:spPr>
            <a:xfrm>
              <a:off x="3812930" y="511898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F02197-4A45-41F4-A941-A246962F1C4C}"/>
                </a:ext>
              </a:extLst>
            </p:cNvPr>
            <p:cNvSpPr txBox="1"/>
            <p:nvPr/>
          </p:nvSpPr>
          <p:spPr>
            <a:xfrm>
              <a:off x="1382359" y="2972084"/>
              <a:ext cx="555560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0.06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4CD953-FC9D-448E-8A8B-5658E89708F0}"/>
                </a:ext>
              </a:extLst>
            </p:cNvPr>
            <p:cNvSpPr txBox="1"/>
            <p:nvPr/>
          </p:nvSpPr>
          <p:spPr>
            <a:xfrm>
              <a:off x="3289325" y="292032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BB7463-4357-42B3-B154-4A14E9186F40}"/>
              </a:ext>
            </a:extLst>
          </p:cNvPr>
          <p:cNvSpPr txBox="1"/>
          <p:nvPr/>
        </p:nvSpPr>
        <p:spPr>
          <a:xfrm>
            <a:off x="512722" y="61391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E9F64-2AC3-4DA6-A8BE-6ECBF3F1A7D2}"/>
              </a:ext>
            </a:extLst>
          </p:cNvPr>
          <p:cNvSpPr txBox="1"/>
          <p:nvPr/>
        </p:nvSpPr>
        <p:spPr>
          <a:xfrm>
            <a:off x="3764235" y="61095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6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7A-DF42-4ADC-B83F-057D3715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97525"/>
          </a:xfrm>
        </p:spPr>
        <p:txBody>
          <a:bodyPr/>
          <a:lstStyle/>
          <a:p>
            <a:pPr algn="ctr"/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Step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63866-7084-4A05-A09C-13F345069481}"/>
              </a:ext>
            </a:extLst>
          </p:cNvPr>
          <p:cNvGrpSpPr/>
          <p:nvPr/>
        </p:nvGrpSpPr>
        <p:grpSpPr>
          <a:xfrm>
            <a:off x="3605161" y="2100939"/>
            <a:ext cx="4876899" cy="3495348"/>
            <a:chOff x="657224" y="2322165"/>
            <a:chExt cx="4876899" cy="34953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DCBD87-B9A7-4C71-BC58-2FE7F6D5B365}"/>
                </a:ext>
              </a:extLst>
            </p:cNvPr>
            <p:cNvSpPr/>
            <p:nvPr/>
          </p:nvSpPr>
          <p:spPr>
            <a:xfrm>
              <a:off x="1074506" y="25684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FB3C9-418A-47D4-9988-063538FFAD55}"/>
                </a:ext>
              </a:extLst>
            </p:cNvPr>
            <p:cNvSpPr/>
            <p:nvPr/>
          </p:nvSpPr>
          <p:spPr>
            <a:xfrm>
              <a:off x="1074505" y="35801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549AEE-4525-491F-80AA-356871EF8A97}"/>
                </a:ext>
              </a:extLst>
            </p:cNvPr>
            <p:cNvSpPr/>
            <p:nvPr/>
          </p:nvSpPr>
          <p:spPr>
            <a:xfrm>
              <a:off x="1074505" y="45918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9B77B-5D1D-498D-B487-4470C5AED5BA}"/>
                </a:ext>
              </a:extLst>
            </p:cNvPr>
            <p:cNvSpPr/>
            <p:nvPr/>
          </p:nvSpPr>
          <p:spPr>
            <a:xfrm>
              <a:off x="3126529" y="3061018"/>
              <a:ext cx="600981" cy="6275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3D14AE-1B8F-43E4-BBFD-3DDD4108E843}"/>
                </a:ext>
              </a:extLst>
            </p:cNvPr>
            <p:cNvSpPr/>
            <p:nvPr/>
          </p:nvSpPr>
          <p:spPr>
            <a:xfrm>
              <a:off x="3126529" y="418113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5DE81-B185-48F6-9E0F-E52391095828}"/>
                </a:ext>
              </a:extLst>
            </p:cNvPr>
            <p:cNvSpPr/>
            <p:nvPr/>
          </p:nvSpPr>
          <p:spPr>
            <a:xfrm>
              <a:off x="4933142" y="3688563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453511-3CE1-4835-B2A7-A50A9E789D48}"/>
                </a:ext>
              </a:extLst>
            </p:cNvPr>
            <p:cNvSpPr/>
            <p:nvPr/>
          </p:nvSpPr>
          <p:spPr>
            <a:xfrm>
              <a:off x="3972758" y="232216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CF9DE4-0EF8-44C5-83AF-63132816A27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441858" y="2868941"/>
              <a:ext cx="579296" cy="90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9B933-70ED-42E6-8B9E-9085E9555155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3738474" y="3449833"/>
              <a:ext cx="1194668" cy="539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1D324D-B791-4991-991C-976E675B2E1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3737079" y="4201532"/>
              <a:ext cx="1284075" cy="326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47026A-A79C-42E5-8725-47C78BB43D8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675486" y="2847372"/>
              <a:ext cx="1451043" cy="527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D60F32-B719-47ED-B2E2-020C88A609CA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675104" y="2959640"/>
              <a:ext cx="1451425" cy="1521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6EC176-7230-423C-899B-D91602F751EC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672208" y="3596661"/>
              <a:ext cx="1542333" cy="257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8399FB-EC3E-4090-8D3F-E7B8F9CB1FCC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1672207" y="3894772"/>
              <a:ext cx="1542334" cy="79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3E8314-BA7C-4928-ADC8-0B86CDAF15FF}"/>
                </a:ext>
              </a:extLst>
            </p:cNvPr>
            <p:cNvCxnSpPr>
              <a:cxnSpLocks/>
              <a:stCxn id="7" idx="6"/>
              <a:endCxn id="8" idx="4"/>
            </p:cNvCxnSpPr>
            <p:nvPr/>
          </p:nvCxnSpPr>
          <p:spPr>
            <a:xfrm flipV="1">
              <a:off x="1675486" y="3688563"/>
              <a:ext cx="1751534" cy="1203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4662FD-70C8-4B6C-969F-600E9E59E5C6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1672208" y="4782112"/>
              <a:ext cx="1754812" cy="219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3500F4-2563-4FA9-B9B5-D5C9AC36EEBA}"/>
                </a:ext>
              </a:extLst>
            </p:cNvPr>
            <p:cNvSpPr txBox="1"/>
            <p:nvPr/>
          </p:nvSpPr>
          <p:spPr>
            <a:xfrm>
              <a:off x="657224" y="2662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057AA-6CEE-4C06-AACA-9800F8EDA734}"/>
                </a:ext>
              </a:extLst>
            </p:cNvPr>
            <p:cNvSpPr txBox="1"/>
            <p:nvPr/>
          </p:nvSpPr>
          <p:spPr>
            <a:xfrm>
              <a:off x="703930" y="3710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36475F-CF55-448E-B40A-82EB317FA7CA}"/>
                </a:ext>
              </a:extLst>
            </p:cNvPr>
            <p:cNvSpPr txBox="1"/>
            <p:nvPr/>
          </p:nvSpPr>
          <p:spPr>
            <a:xfrm>
              <a:off x="711183" y="48234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098643-7B87-40DF-AB0F-DF834CB5FB5D}"/>
                </a:ext>
              </a:extLst>
            </p:cNvPr>
            <p:cNvSpPr txBox="1"/>
            <p:nvPr/>
          </p:nvSpPr>
          <p:spPr>
            <a:xfrm>
              <a:off x="2628078" y="285997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9C984B-7A92-4A8F-B874-FE7EBF5E9AA7}"/>
                </a:ext>
              </a:extLst>
            </p:cNvPr>
            <p:cNvSpPr txBox="1"/>
            <p:nvPr/>
          </p:nvSpPr>
          <p:spPr>
            <a:xfrm>
              <a:off x="2709877" y="328567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B045DF-C61C-452F-A104-3C6D5AC8D3AA}"/>
                </a:ext>
              </a:extLst>
            </p:cNvPr>
            <p:cNvSpPr txBox="1"/>
            <p:nvPr/>
          </p:nvSpPr>
          <p:spPr>
            <a:xfrm>
              <a:off x="2772855" y="362202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9B7C5A-6E09-4EF0-A624-8F9AD2DB7F65}"/>
                </a:ext>
              </a:extLst>
            </p:cNvPr>
            <p:cNvSpPr txBox="1"/>
            <p:nvPr/>
          </p:nvSpPr>
          <p:spPr>
            <a:xfrm>
              <a:off x="4373478" y="34848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A0F12F-A405-45FA-8F82-FE6F0E3556D8}"/>
                </a:ext>
              </a:extLst>
            </p:cNvPr>
            <p:cNvSpPr txBox="1"/>
            <p:nvPr/>
          </p:nvSpPr>
          <p:spPr>
            <a:xfrm>
              <a:off x="4375694" y="4024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085F07-00C3-4ADA-ACBD-E0FD6B44A617}"/>
                </a:ext>
              </a:extLst>
            </p:cNvPr>
            <p:cNvSpPr txBox="1"/>
            <p:nvPr/>
          </p:nvSpPr>
          <p:spPr>
            <a:xfrm>
              <a:off x="4753437" y="303844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- 0.5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0BA88D-F440-4698-83F6-D88A2B08BAD5}"/>
                </a:ext>
              </a:extLst>
            </p:cNvPr>
            <p:cNvSpPr txBox="1"/>
            <p:nvPr/>
          </p:nvSpPr>
          <p:spPr>
            <a:xfrm>
              <a:off x="2787123" y="393664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- 1.5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1D9D11-9CF9-4678-AC5B-0644B3405CC8}"/>
                </a:ext>
              </a:extLst>
            </p:cNvPr>
            <p:cNvSpPr txBox="1"/>
            <p:nvPr/>
          </p:nvSpPr>
          <p:spPr>
            <a:xfrm>
              <a:off x="2673278" y="4176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DF5C71-B0C3-4D0E-839C-A0A6FA2086EB}"/>
                </a:ext>
              </a:extLst>
            </p:cNvPr>
            <p:cNvSpPr txBox="1"/>
            <p:nvPr/>
          </p:nvSpPr>
          <p:spPr>
            <a:xfrm>
              <a:off x="2708430" y="45350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8A8C98DF-AD08-4FA1-9A72-90A6472EBC5B}"/>
                </a:ext>
              </a:extLst>
            </p:cNvPr>
            <p:cNvSpPr/>
            <p:nvPr/>
          </p:nvSpPr>
          <p:spPr>
            <a:xfrm>
              <a:off x="3214541" y="4965431"/>
              <a:ext cx="385171" cy="3404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25579EB-C8C9-4494-B525-7010DF7B05B3}"/>
                </a:ext>
              </a:extLst>
            </p:cNvPr>
            <p:cNvSpPr txBox="1"/>
            <p:nvPr/>
          </p:nvSpPr>
          <p:spPr>
            <a:xfrm>
              <a:off x="2772855" y="5446909"/>
              <a:ext cx="1398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2AE538-5FE8-4DE2-8A09-8E09AFA71865}"/>
                </a:ext>
              </a:extLst>
            </p:cNvPr>
            <p:cNvSpPr txBox="1"/>
            <p:nvPr/>
          </p:nvSpPr>
          <p:spPr>
            <a:xfrm>
              <a:off x="808067" y="5448181"/>
              <a:ext cx="1222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0325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BD2E-7865-48A1-AAF2-4CDF6932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3" y="2158176"/>
            <a:ext cx="6022939" cy="46014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2.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3. Kha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4. Ba = </a:t>
            </a:r>
            <a:r>
              <a:rPr lang="en-US" sz="2000" dirty="0" err="1"/>
              <a:t>ba+ta+tsa+ya+nun+dal+dzal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5. </a:t>
            </a:r>
            <a:r>
              <a:rPr lang="en-US" sz="2000" dirty="0" err="1"/>
              <a:t>Za</a:t>
            </a:r>
            <a:r>
              <a:rPr lang="en-US" sz="2000" dirty="0"/>
              <a:t> = </a:t>
            </a:r>
            <a:r>
              <a:rPr lang="en-US" sz="2000" dirty="0" err="1"/>
              <a:t>ra+za</a:t>
            </a:r>
            <a:r>
              <a:rPr lang="en-US" sz="2000" dirty="0"/>
              <a:t> (OK) </a:t>
            </a:r>
          </a:p>
          <a:p>
            <a:pPr marL="45720" indent="0">
              <a:buNone/>
            </a:pPr>
            <a:r>
              <a:rPr lang="en-US" sz="2000" dirty="0"/>
              <a:t>6. </a:t>
            </a:r>
            <a:r>
              <a:rPr lang="en-US" sz="2000" dirty="0" err="1"/>
              <a:t>Tho</a:t>
            </a:r>
            <a:r>
              <a:rPr lang="en-US" sz="2000" dirty="0"/>
              <a:t> = </a:t>
            </a:r>
            <a:r>
              <a:rPr lang="en-US" sz="2000" dirty="0" err="1"/>
              <a:t>tho+dzo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7. Ain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8.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mim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9. Ha = </a:t>
            </a:r>
            <a:r>
              <a:rPr lang="en-US" sz="2000" dirty="0" err="1"/>
              <a:t>tho+dzo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10.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29B36-39D8-4824-BAAC-A029846BD081}"/>
              </a:ext>
            </a:extLst>
          </p:cNvPr>
          <p:cNvSpPr txBox="1">
            <a:spLocks/>
          </p:cNvSpPr>
          <p:nvPr/>
        </p:nvSpPr>
        <p:spPr>
          <a:xfrm>
            <a:off x="6622025" y="2158176"/>
            <a:ext cx="5692878" cy="507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000" dirty="0"/>
              <a:t>11.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12. Ha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13.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14. </a:t>
            </a:r>
            <a:r>
              <a:rPr lang="en-US" sz="2000" dirty="0" err="1"/>
              <a:t>waw</a:t>
            </a:r>
            <a:r>
              <a:rPr lang="en-US" sz="2000" dirty="0"/>
              <a:t> = </a:t>
            </a:r>
            <a:r>
              <a:rPr lang="en-US" sz="2000" dirty="0" err="1"/>
              <a:t>fa+qaf+waw</a:t>
            </a:r>
            <a:r>
              <a:rPr lang="en-US" sz="2000" dirty="0"/>
              <a:t> (OK)</a:t>
            </a:r>
          </a:p>
          <a:p>
            <a:r>
              <a:rPr lang="en-US" dirty="0"/>
              <a:t>(running correctness: 0.71428573)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CF7B5-FB2E-4D47-A5C5-14ED513C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50" y="1300806"/>
            <a:ext cx="3496163" cy="857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29313-6F6A-40CB-B934-669AB5CC172B}"/>
              </a:ext>
            </a:extLst>
          </p:cNvPr>
          <p:cNvSpPr txBox="1"/>
          <p:nvPr/>
        </p:nvSpPr>
        <p:spPr>
          <a:xfrm>
            <a:off x="2872006" y="493805"/>
            <a:ext cx="6821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</a:t>
            </a:r>
          </a:p>
        </p:txBody>
      </p:sp>
    </p:spTree>
    <p:extLst>
      <p:ext uri="{BB962C8B-B14F-4D97-AF65-F5344CB8AC3E}">
        <p14:creationId xmlns:p14="http://schemas.microsoft.com/office/powerpoint/2010/main" val="33666645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7C4E-E218-4B95-AEA1-0A4A4CE5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17755"/>
          </a:xfrm>
        </p:spPr>
        <p:txBody>
          <a:bodyPr>
            <a:normAutofit/>
          </a:bodyPr>
          <a:lstStyle/>
          <a:p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Bentuknya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1994-A65E-406B-99A3-A602915B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559968" cy="439152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1. </a:t>
            </a:r>
            <a:r>
              <a:rPr lang="en-US" dirty="0" err="1"/>
              <a:t>ain+ghoin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2. </a:t>
            </a:r>
            <a:r>
              <a:rPr lang="en-US" dirty="0" err="1"/>
              <a:t>alif+lam</a:t>
            </a:r>
            <a:endParaRPr lang="en-US" dirty="0"/>
          </a:p>
          <a:p>
            <a:pPr marL="45720" indent="0">
              <a:buNone/>
            </a:pPr>
            <a:r>
              <a:rPr lang="es-ES" dirty="0"/>
              <a:t>3. </a:t>
            </a:r>
            <a:r>
              <a:rPr lang="es-ES" dirty="0" err="1"/>
              <a:t>ba+ta+tsa+ya+nun+dal+dzal</a:t>
            </a:r>
            <a:endParaRPr lang="es-ES" dirty="0"/>
          </a:p>
          <a:p>
            <a:pPr marL="45720" indent="0">
              <a:buNone/>
            </a:pPr>
            <a:r>
              <a:rPr lang="en-US" dirty="0"/>
              <a:t>4. </a:t>
            </a:r>
            <a:r>
              <a:rPr lang="en-US" dirty="0" err="1"/>
              <a:t>dhad+sad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5. </a:t>
            </a:r>
            <a:r>
              <a:rPr lang="en-US" dirty="0" err="1"/>
              <a:t>fa+qaf+waw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6. ha (</a:t>
            </a:r>
            <a:r>
              <a:rPr lang="en-US" dirty="0" err="1"/>
              <a:t>besar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/>
              <a:t>7. </a:t>
            </a:r>
            <a:r>
              <a:rPr lang="en-US" dirty="0" err="1"/>
              <a:t>jim+ha+kha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8. </a:t>
            </a:r>
            <a:r>
              <a:rPr lang="en-US" dirty="0" err="1"/>
              <a:t>Kaf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9. </a:t>
            </a:r>
            <a:r>
              <a:rPr lang="en-US" dirty="0" err="1"/>
              <a:t>mim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2F7795-D4FA-421E-89BF-D3C42E2859EF}"/>
              </a:ext>
            </a:extLst>
          </p:cNvPr>
          <p:cNvSpPr txBox="1">
            <a:spLocks/>
          </p:cNvSpPr>
          <p:nvPr/>
        </p:nvSpPr>
        <p:spPr>
          <a:xfrm>
            <a:off x="6458552" y="1985210"/>
            <a:ext cx="4559968" cy="439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10. nun</a:t>
            </a:r>
          </a:p>
          <a:p>
            <a:pPr marL="45720" indent="0">
              <a:buNone/>
            </a:pPr>
            <a:r>
              <a:rPr lang="en-US" dirty="0"/>
              <a:t>11. </a:t>
            </a:r>
            <a:r>
              <a:rPr lang="en-US" dirty="0" err="1"/>
              <a:t>ra+za</a:t>
            </a:r>
            <a:endParaRPr lang="en-US" dirty="0"/>
          </a:p>
          <a:p>
            <a:pPr marL="45720" indent="0">
              <a:buNone/>
            </a:pPr>
            <a:r>
              <a:rPr lang="es-ES" dirty="0"/>
              <a:t>12. </a:t>
            </a:r>
            <a:r>
              <a:rPr lang="es-ES" dirty="0" err="1"/>
              <a:t>sin+sheen</a:t>
            </a:r>
            <a:endParaRPr lang="es-ES" dirty="0"/>
          </a:p>
          <a:p>
            <a:pPr marL="45720" indent="0">
              <a:buNone/>
            </a:pPr>
            <a:r>
              <a:rPr lang="en-US" dirty="0"/>
              <a:t>14. </a:t>
            </a:r>
            <a:r>
              <a:rPr lang="en-US" dirty="0" err="1"/>
              <a:t>ta_marbuto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15. </a:t>
            </a:r>
            <a:r>
              <a:rPr lang="en-US" dirty="0" err="1"/>
              <a:t>tho+dzo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16. </a:t>
            </a:r>
            <a:r>
              <a:rPr lang="en-US" dirty="0" err="1"/>
              <a:t>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48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5B0-9B8C-44E6-9B56-1D3225E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28976"/>
            <a:ext cx="10772775" cy="606596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klasifikasi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huruf</a:t>
            </a:r>
            <a:r>
              <a:rPr lang="en-US" sz="2400" dirty="0">
                <a:solidFill>
                  <a:schemeClr val="tx1"/>
                </a:solidFill>
              </a:rPr>
              <a:t> Tunggal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HMM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Train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Font Arial, Tahoma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Times New Roman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test font Arial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5A0-9B15-4345-B7F5-EDF13713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566" y="1342102"/>
            <a:ext cx="3025189" cy="545690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/>
              <a:t>0. Ain = </a:t>
            </a:r>
            <a:r>
              <a:rPr lang="en-US" sz="1400" dirty="0" err="1"/>
              <a:t>tho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1. </a:t>
            </a:r>
            <a:r>
              <a:rPr lang="en-US" sz="1400" dirty="0" err="1"/>
              <a:t>Alif</a:t>
            </a:r>
            <a:r>
              <a:rPr lang="en-US" sz="1400" dirty="0"/>
              <a:t> = </a:t>
            </a:r>
            <a:r>
              <a:rPr lang="en-US" sz="1400" dirty="0" err="1"/>
              <a:t>alif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ba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3. dal = dal (OK)</a:t>
            </a:r>
          </a:p>
          <a:p>
            <a:pPr marL="0" lvl="0" indent="0">
              <a:buNone/>
            </a:pPr>
            <a:r>
              <a:rPr lang="en-US" sz="1400" dirty="0"/>
              <a:t>4. </a:t>
            </a:r>
            <a:r>
              <a:rPr lang="en-US" sz="1400" dirty="0" err="1"/>
              <a:t>dhad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5. </a:t>
            </a:r>
            <a:r>
              <a:rPr lang="en-US" sz="1400" dirty="0" err="1"/>
              <a:t>dzal</a:t>
            </a:r>
            <a:r>
              <a:rPr lang="en-US" sz="1400" dirty="0"/>
              <a:t> = </a:t>
            </a:r>
            <a:r>
              <a:rPr lang="en-US" sz="1400" dirty="0" err="1"/>
              <a:t>dzal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6. </a:t>
            </a:r>
            <a:r>
              <a:rPr lang="en-US" sz="1400" dirty="0" err="1"/>
              <a:t>dzo</a:t>
            </a:r>
            <a:r>
              <a:rPr lang="en-US" sz="1400" dirty="0"/>
              <a:t> = sheen (WRONG)</a:t>
            </a:r>
          </a:p>
          <a:p>
            <a:pPr marL="0" lvl="0" indent="0">
              <a:buNone/>
            </a:pPr>
            <a:r>
              <a:rPr lang="en-US" sz="1400" dirty="0"/>
              <a:t>7. fa = fa (OK)</a:t>
            </a:r>
          </a:p>
          <a:p>
            <a:pPr marL="0" lvl="0" indent="0">
              <a:buNone/>
            </a:pPr>
            <a:r>
              <a:rPr lang="en-US" sz="1400" dirty="0"/>
              <a:t>8. </a:t>
            </a:r>
            <a:r>
              <a:rPr lang="en-US" sz="1400" dirty="0" err="1"/>
              <a:t>ghoin</a:t>
            </a:r>
            <a:r>
              <a:rPr lang="en-US" sz="1400" dirty="0"/>
              <a:t> = </a:t>
            </a:r>
            <a:r>
              <a:rPr lang="en-US" sz="1400" dirty="0" err="1"/>
              <a:t>ghoin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9. Hamzah = </a:t>
            </a:r>
            <a:r>
              <a:rPr lang="en-US" sz="1400" dirty="0" err="1"/>
              <a:t>hamzah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10. ha = </a:t>
            </a:r>
            <a:r>
              <a:rPr lang="en-US" sz="1400" dirty="0" err="1"/>
              <a:t>mim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11. </a:t>
            </a:r>
            <a:r>
              <a:rPr lang="en-US" sz="1400" dirty="0" err="1"/>
              <a:t>habesar</a:t>
            </a:r>
            <a:r>
              <a:rPr lang="en-US" sz="1400" dirty="0"/>
              <a:t> = </a:t>
            </a:r>
            <a:r>
              <a:rPr lang="en-US" sz="1400" dirty="0" err="1"/>
              <a:t>habesar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12. </a:t>
            </a:r>
            <a:r>
              <a:rPr lang="en-US" sz="1400" dirty="0" err="1"/>
              <a:t>jim</a:t>
            </a:r>
            <a:r>
              <a:rPr lang="en-US" sz="1400" dirty="0"/>
              <a:t> = fa (WRONG)</a:t>
            </a:r>
          </a:p>
          <a:p>
            <a:pPr marL="0" lvl="0" indent="0">
              <a:buNone/>
            </a:pPr>
            <a:r>
              <a:rPr lang="en-US" sz="1400" dirty="0"/>
              <a:t>13. </a:t>
            </a:r>
            <a:r>
              <a:rPr lang="en-US" sz="1400" dirty="0" err="1"/>
              <a:t>kaf</a:t>
            </a:r>
            <a:r>
              <a:rPr lang="en-US" sz="1400" dirty="0"/>
              <a:t> = sin (WRONG)</a:t>
            </a:r>
          </a:p>
          <a:p>
            <a:pPr marL="0" lvl="0" indent="0">
              <a:buNone/>
            </a:pPr>
            <a:r>
              <a:rPr lang="en-US" sz="1400" dirty="0"/>
              <a:t>14. Kha = fa (WRONG)</a:t>
            </a:r>
          </a:p>
          <a:p>
            <a:pPr marL="0" indent="0">
              <a:buNone/>
            </a:pPr>
            <a:r>
              <a:rPr lang="en-US" sz="1400" dirty="0"/>
              <a:t>15. Lam  = lam (OK)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AA80F-46FB-4B8A-ACE3-6714B85A59B4}"/>
              </a:ext>
            </a:extLst>
          </p:cNvPr>
          <p:cNvSpPr txBox="1">
            <a:spLocks/>
          </p:cNvSpPr>
          <p:nvPr/>
        </p:nvSpPr>
        <p:spPr>
          <a:xfrm>
            <a:off x="6063042" y="1342102"/>
            <a:ext cx="4023163" cy="522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dirty="0"/>
              <a:t>16. </a:t>
            </a:r>
            <a:r>
              <a:rPr lang="en-US" sz="1400" dirty="0" err="1"/>
              <a:t>mim</a:t>
            </a:r>
            <a:r>
              <a:rPr lang="en-US" sz="1400" dirty="0"/>
              <a:t> = </a:t>
            </a:r>
            <a:r>
              <a:rPr lang="en-US" sz="1400" dirty="0" err="1"/>
              <a:t>habesar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17. nun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18. </a:t>
            </a:r>
            <a:r>
              <a:rPr lang="en-US" sz="1400" dirty="0" err="1"/>
              <a:t>qaf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19. </a:t>
            </a:r>
            <a:r>
              <a:rPr lang="en-US" sz="1400" dirty="0" err="1"/>
              <a:t>ra</a:t>
            </a:r>
            <a:r>
              <a:rPr lang="en-US" sz="1400" dirty="0"/>
              <a:t> = </a:t>
            </a:r>
            <a:r>
              <a:rPr lang="en-US" sz="1400" dirty="0" err="1"/>
              <a:t>ra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20. Sad = </a:t>
            </a:r>
            <a:r>
              <a:rPr lang="en-US" sz="1400" dirty="0" err="1"/>
              <a:t>mim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21. sheen = sheen (OK)</a:t>
            </a:r>
          </a:p>
          <a:p>
            <a:pPr marL="0" lvl="0" indent="0">
              <a:buNone/>
            </a:pPr>
            <a:r>
              <a:rPr lang="en-US" sz="1400" dirty="0"/>
              <a:t>22. sin = sin (OK)</a:t>
            </a:r>
          </a:p>
          <a:p>
            <a:pPr marL="0" lvl="0" indent="0">
              <a:buNone/>
            </a:pPr>
            <a:r>
              <a:rPr lang="en-US" sz="1400" dirty="0"/>
              <a:t>23. </a:t>
            </a:r>
            <a:r>
              <a:rPr lang="en-US" sz="1400" dirty="0" err="1"/>
              <a:t>tamarbuto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24. ta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25. </a:t>
            </a:r>
            <a:r>
              <a:rPr lang="en-US" sz="1400" dirty="0" err="1"/>
              <a:t>tho</a:t>
            </a:r>
            <a:r>
              <a:rPr lang="en-US" sz="1400" dirty="0"/>
              <a:t> = </a:t>
            </a:r>
            <a:r>
              <a:rPr lang="en-US" sz="1400" dirty="0" err="1"/>
              <a:t>ain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26. </a:t>
            </a:r>
            <a:r>
              <a:rPr lang="en-US" sz="1400" dirty="0" err="1"/>
              <a:t>tsa</a:t>
            </a:r>
            <a:r>
              <a:rPr lang="en-US" sz="1400" dirty="0"/>
              <a:t> = </a:t>
            </a:r>
            <a:r>
              <a:rPr lang="en-US" sz="1400" dirty="0" err="1"/>
              <a:t>tsa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27. </a:t>
            </a:r>
            <a:r>
              <a:rPr lang="en-US" sz="1400" dirty="0" err="1"/>
              <a:t>waw</a:t>
            </a:r>
            <a:r>
              <a:rPr lang="en-US" sz="1400" dirty="0"/>
              <a:t> = </a:t>
            </a:r>
            <a:r>
              <a:rPr lang="en-US" sz="1400" dirty="0" err="1"/>
              <a:t>habesar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28. </a:t>
            </a:r>
            <a:r>
              <a:rPr lang="en-US" sz="1400" dirty="0" err="1"/>
              <a:t>ya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29. </a:t>
            </a:r>
            <a:r>
              <a:rPr lang="en-US" sz="1400" dirty="0" err="1"/>
              <a:t>za</a:t>
            </a:r>
            <a:r>
              <a:rPr lang="en-US" sz="1400" dirty="0"/>
              <a:t> = </a:t>
            </a:r>
            <a:r>
              <a:rPr lang="en-US" sz="1400" dirty="0" err="1"/>
              <a:t>za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30. </a:t>
            </a:r>
            <a:r>
              <a:rPr lang="en-US" sz="1400" dirty="0" err="1"/>
              <a:t>Lamalif</a:t>
            </a:r>
            <a:r>
              <a:rPr lang="en-US" sz="1400" dirty="0"/>
              <a:t> = </a:t>
            </a:r>
            <a:r>
              <a:rPr lang="en-US" sz="1400" dirty="0" err="1"/>
              <a:t>ra</a:t>
            </a:r>
            <a:r>
              <a:rPr lang="en-US" sz="1400" dirty="0"/>
              <a:t> (WRONG)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7281-FF7B-42DA-B875-E2B02C241A50}"/>
              </a:ext>
            </a:extLst>
          </p:cNvPr>
          <p:cNvSpPr txBox="1"/>
          <p:nvPr/>
        </p:nvSpPr>
        <p:spPr>
          <a:xfrm>
            <a:off x="9129251" y="1342102"/>
            <a:ext cx="146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= 15</a:t>
            </a:r>
          </a:p>
          <a:p>
            <a:r>
              <a:rPr lang="en-US" dirty="0"/>
              <a:t>WRONG =16</a:t>
            </a:r>
          </a:p>
          <a:p>
            <a:r>
              <a:rPr lang="en-US" dirty="0"/>
              <a:t>Accuracy 48%</a:t>
            </a:r>
          </a:p>
        </p:txBody>
      </p:sp>
    </p:spTree>
    <p:extLst>
      <p:ext uri="{BB962C8B-B14F-4D97-AF65-F5344CB8AC3E}">
        <p14:creationId xmlns:p14="http://schemas.microsoft.com/office/powerpoint/2010/main" val="199073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yang </a:t>
            </a:r>
            <a:r>
              <a:rPr lang="en-US" sz="2400" dirty="0" err="1"/>
              <a:t>disebutkan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gambar</a:t>
            </a:r>
            <a:r>
              <a:rPr lang="en-US" sz="2400" dirty="0"/>
              <a:t> 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guide band </a:t>
            </a:r>
            <a:r>
              <a:rPr lang="en-US" sz="2400" dirty="0" err="1"/>
              <a:t>diperoleh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rangka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, guide band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pemotongan</a:t>
            </a:r>
            <a:r>
              <a:rPr lang="en-US" sz="2400" dirty="0"/>
              <a:t> sub-kata 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mengekstrak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guide band :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</a:t>
            </a:r>
          </a:p>
          <a:p>
            <a:r>
              <a:rPr lang="en-US" dirty="0"/>
              <a:t>F1 	: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  <a:p>
            <a:r>
              <a:rPr lang="en-US" dirty="0"/>
              <a:t>F2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pendahulunya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guideband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r>
              <a:rPr lang="en-US" dirty="0"/>
              <a:t>F3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pendahulunya</a:t>
            </a:r>
            <a:r>
              <a:rPr lang="en-US" dirty="0"/>
              <a:t> 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guide band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  <a:p>
            <a:r>
              <a:rPr lang="en-US" dirty="0"/>
              <a:t>F4 	: 1 </a:t>
            </a:r>
            <a:r>
              <a:rPr lang="en-US" dirty="0" err="1"/>
              <a:t>Jika</a:t>
            </a:r>
            <a:r>
              <a:rPr lang="en-US" dirty="0"/>
              <a:t> guide band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di scan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base line</a:t>
            </a:r>
          </a:p>
          <a:p>
            <a:pPr marL="987552" lvl="2" indent="0">
              <a:buNone/>
            </a:pPr>
            <a:r>
              <a:rPr lang="en-US" sz="2000" dirty="0"/>
              <a:t> 0 </a:t>
            </a:r>
            <a:r>
              <a:rPr lang="en-US" sz="2000" dirty="0" err="1"/>
              <a:t>jika</a:t>
            </a:r>
            <a:r>
              <a:rPr lang="en-US" sz="2000" dirty="0"/>
              <a:t> guide band di </a:t>
            </a:r>
            <a:r>
              <a:rPr lang="en-US" sz="2000" dirty="0" err="1"/>
              <a:t>traik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band  yang scan di </a:t>
            </a:r>
            <a:r>
              <a:rPr lang="en-US" sz="2000" dirty="0" err="1"/>
              <a:t>bawah</a:t>
            </a:r>
            <a:r>
              <a:rPr lang="en-US" sz="2000" dirty="0"/>
              <a:t> baseline</a:t>
            </a:r>
            <a:endParaRPr lang="en-US" dirty="0"/>
          </a:p>
          <a:p>
            <a:r>
              <a:rPr lang="en-US" dirty="0"/>
              <a:t>F5	: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</p:txBody>
      </p:sp>
    </p:spTree>
    <p:extLst>
      <p:ext uri="{BB962C8B-B14F-4D97-AF65-F5344CB8AC3E}">
        <p14:creationId xmlns:p14="http://schemas.microsoft.com/office/powerpoint/2010/main" val="702257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5B0-9B8C-44E6-9B56-1D3225E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28976"/>
            <a:ext cx="10772775" cy="606596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klasifikasi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huruf</a:t>
            </a:r>
            <a:r>
              <a:rPr lang="en-US" sz="2400" dirty="0">
                <a:solidFill>
                  <a:schemeClr val="tx1"/>
                </a:solidFill>
              </a:rPr>
              <a:t> Tunggal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HMM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Train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Font Arial Unicode </a:t>
            </a:r>
            <a:r>
              <a:rPr lang="en-US" sz="2400" dirty="0" err="1">
                <a:solidFill>
                  <a:schemeClr val="tx1"/>
                </a:solidFill>
              </a:rPr>
              <a:t>Ms</a:t>
            </a:r>
            <a:r>
              <a:rPr lang="en-US" sz="2400" dirty="0">
                <a:solidFill>
                  <a:schemeClr val="tx1"/>
                </a:solidFill>
              </a:rPr>
              <a:t>, Data test font Arial Unicode </a:t>
            </a:r>
            <a:r>
              <a:rPr lang="en-US" sz="2400" dirty="0" err="1">
                <a:solidFill>
                  <a:schemeClr val="tx1"/>
                </a:solidFill>
              </a:rPr>
              <a:t>Ms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5A0-9B15-4345-B7F5-EDF13713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566" y="1342102"/>
            <a:ext cx="3025189" cy="545690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/>
              <a:t>0. </a:t>
            </a:r>
            <a:r>
              <a:rPr lang="en-US" sz="1400" dirty="0" err="1"/>
              <a:t>ain</a:t>
            </a:r>
            <a:r>
              <a:rPr lang="en-US" sz="1400" dirty="0"/>
              <a:t> = </a:t>
            </a:r>
            <a:r>
              <a:rPr lang="en-US" sz="1400" dirty="0" err="1"/>
              <a:t>ain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1. </a:t>
            </a:r>
            <a:r>
              <a:rPr lang="en-US" sz="1400" dirty="0" err="1"/>
              <a:t>alif</a:t>
            </a:r>
            <a:r>
              <a:rPr lang="en-US" sz="1400" dirty="0"/>
              <a:t> = </a:t>
            </a:r>
            <a:r>
              <a:rPr lang="en-US" sz="1400" dirty="0" err="1"/>
              <a:t>alif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ba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3. dal = dal (OK)</a:t>
            </a:r>
          </a:p>
          <a:p>
            <a:pPr marL="0" lvl="0" indent="0">
              <a:buNone/>
            </a:pPr>
            <a:r>
              <a:rPr lang="en-US" sz="1400" dirty="0"/>
              <a:t>4. </a:t>
            </a:r>
            <a:r>
              <a:rPr lang="en-US" sz="1400" dirty="0" err="1"/>
              <a:t>dhad</a:t>
            </a:r>
            <a:r>
              <a:rPr lang="en-US" sz="1400" dirty="0"/>
              <a:t> = </a:t>
            </a:r>
            <a:r>
              <a:rPr lang="en-US" sz="1400" dirty="0" err="1"/>
              <a:t>dhad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5. </a:t>
            </a:r>
            <a:r>
              <a:rPr lang="en-US" sz="1400" dirty="0" err="1"/>
              <a:t>dzal</a:t>
            </a:r>
            <a:r>
              <a:rPr lang="en-US" sz="1400" dirty="0"/>
              <a:t> = dal (WRONG)</a:t>
            </a:r>
          </a:p>
          <a:p>
            <a:pPr marL="0" lvl="0" indent="0">
              <a:buNone/>
            </a:pPr>
            <a:r>
              <a:rPr lang="en-US" sz="1400" dirty="0"/>
              <a:t>6. </a:t>
            </a:r>
            <a:r>
              <a:rPr lang="en-US" sz="1400" dirty="0" err="1"/>
              <a:t>dzo</a:t>
            </a:r>
            <a:r>
              <a:rPr lang="en-US" sz="1400" dirty="0"/>
              <a:t> = </a:t>
            </a:r>
            <a:r>
              <a:rPr lang="en-US" sz="1400" dirty="0" err="1"/>
              <a:t>dzo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7. fa = fa (OK)</a:t>
            </a:r>
          </a:p>
          <a:p>
            <a:pPr marL="0" lvl="0" indent="0">
              <a:buNone/>
            </a:pPr>
            <a:r>
              <a:rPr lang="en-US" sz="1400" dirty="0"/>
              <a:t>8. </a:t>
            </a:r>
            <a:r>
              <a:rPr lang="en-US" sz="1400" dirty="0" err="1"/>
              <a:t>ghoin</a:t>
            </a:r>
            <a:r>
              <a:rPr lang="en-US" sz="1400" dirty="0"/>
              <a:t> = fa (WRONG)</a:t>
            </a:r>
          </a:p>
          <a:p>
            <a:pPr marL="0" lvl="0" indent="0">
              <a:buNone/>
            </a:pPr>
            <a:r>
              <a:rPr lang="en-US" sz="1400" dirty="0"/>
              <a:t>9. Hamzah = </a:t>
            </a:r>
            <a:r>
              <a:rPr lang="en-US" sz="1400" dirty="0" err="1"/>
              <a:t>hamzah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10. ha = ha (OK)</a:t>
            </a:r>
          </a:p>
          <a:p>
            <a:pPr marL="0" lvl="0" indent="0">
              <a:buNone/>
            </a:pPr>
            <a:r>
              <a:rPr lang="en-US" sz="1400" dirty="0"/>
              <a:t>11. </a:t>
            </a:r>
            <a:r>
              <a:rPr lang="en-US" sz="1400" dirty="0" err="1"/>
              <a:t>habesar</a:t>
            </a:r>
            <a:r>
              <a:rPr lang="en-US" sz="1400" dirty="0"/>
              <a:t> = </a:t>
            </a:r>
            <a:r>
              <a:rPr lang="en-US" sz="1400" dirty="0" err="1"/>
              <a:t>mim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12. </a:t>
            </a:r>
            <a:r>
              <a:rPr lang="en-US" sz="1400" dirty="0" err="1"/>
              <a:t>jim</a:t>
            </a:r>
            <a:r>
              <a:rPr lang="en-US" sz="1400" dirty="0"/>
              <a:t> = </a:t>
            </a:r>
            <a:r>
              <a:rPr lang="en-US" sz="1400" dirty="0" err="1"/>
              <a:t>jim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13. </a:t>
            </a:r>
            <a:r>
              <a:rPr lang="en-US" sz="1400" dirty="0" err="1"/>
              <a:t>kaf</a:t>
            </a:r>
            <a:r>
              <a:rPr lang="en-US" sz="1400" dirty="0"/>
              <a:t> = </a:t>
            </a:r>
            <a:r>
              <a:rPr lang="en-US" sz="1400" dirty="0" err="1"/>
              <a:t>kaf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14. kha = kha (OK)</a:t>
            </a:r>
          </a:p>
          <a:p>
            <a:pPr marL="0" indent="0">
              <a:buNone/>
            </a:pPr>
            <a:r>
              <a:rPr lang="en-US" sz="1400" dirty="0"/>
              <a:t>15. lam  = lam (OK)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AA80F-46FB-4B8A-ACE3-6714B85A59B4}"/>
              </a:ext>
            </a:extLst>
          </p:cNvPr>
          <p:cNvSpPr txBox="1">
            <a:spLocks/>
          </p:cNvSpPr>
          <p:nvPr/>
        </p:nvSpPr>
        <p:spPr>
          <a:xfrm>
            <a:off x="6063042" y="1342102"/>
            <a:ext cx="4023163" cy="522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dirty="0"/>
              <a:t>16. </a:t>
            </a:r>
            <a:r>
              <a:rPr lang="en-US" sz="1400" dirty="0" err="1"/>
              <a:t>mim</a:t>
            </a:r>
            <a:r>
              <a:rPr lang="en-US" sz="1400" dirty="0"/>
              <a:t> = </a:t>
            </a:r>
            <a:r>
              <a:rPr lang="en-US" sz="1400" dirty="0" err="1"/>
              <a:t>mim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17. nun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18. </a:t>
            </a:r>
            <a:r>
              <a:rPr lang="en-US" sz="1400" dirty="0" err="1"/>
              <a:t>qaf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19. </a:t>
            </a:r>
            <a:r>
              <a:rPr lang="en-US" sz="1400" dirty="0" err="1"/>
              <a:t>ra</a:t>
            </a:r>
            <a:r>
              <a:rPr lang="en-US" sz="1400" dirty="0"/>
              <a:t> = </a:t>
            </a:r>
            <a:r>
              <a:rPr lang="en-US" sz="1400" dirty="0" err="1"/>
              <a:t>ra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20. sad = sad (OK)</a:t>
            </a:r>
          </a:p>
          <a:p>
            <a:pPr marL="0" lvl="0" indent="0">
              <a:buNone/>
            </a:pPr>
            <a:r>
              <a:rPr lang="en-US" sz="1400" dirty="0"/>
              <a:t>21. sheen = sheen (OK)</a:t>
            </a:r>
          </a:p>
          <a:p>
            <a:pPr marL="0" lvl="0" indent="0">
              <a:buNone/>
            </a:pPr>
            <a:r>
              <a:rPr lang="en-US" sz="1400" dirty="0"/>
              <a:t>22. sin = sin (OK)</a:t>
            </a:r>
          </a:p>
          <a:p>
            <a:pPr marL="0" lvl="0" indent="0">
              <a:buNone/>
            </a:pPr>
            <a:r>
              <a:rPr lang="en-US" sz="1400" dirty="0"/>
              <a:t>23. </a:t>
            </a:r>
            <a:r>
              <a:rPr lang="en-US" sz="1400" dirty="0" err="1"/>
              <a:t>tamarbuto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24. ta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25. </a:t>
            </a:r>
            <a:r>
              <a:rPr lang="en-US" sz="1400" dirty="0" err="1"/>
              <a:t>tho</a:t>
            </a:r>
            <a:r>
              <a:rPr lang="en-US" sz="1400" dirty="0"/>
              <a:t> = </a:t>
            </a:r>
            <a:r>
              <a:rPr lang="en-US" sz="1400" dirty="0" err="1"/>
              <a:t>tho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26. </a:t>
            </a:r>
            <a:r>
              <a:rPr lang="en-US" sz="1400" dirty="0" err="1"/>
              <a:t>tsa</a:t>
            </a:r>
            <a:r>
              <a:rPr lang="en-US" sz="1400" dirty="0"/>
              <a:t> = </a:t>
            </a:r>
            <a:r>
              <a:rPr lang="en-US" sz="1400" dirty="0" err="1"/>
              <a:t>tsa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27. </a:t>
            </a:r>
            <a:r>
              <a:rPr lang="en-US" sz="1400" dirty="0" err="1"/>
              <a:t>waw</a:t>
            </a:r>
            <a:r>
              <a:rPr lang="en-US" sz="1400" dirty="0"/>
              <a:t> = </a:t>
            </a:r>
            <a:r>
              <a:rPr lang="en-US" sz="1400" dirty="0" err="1"/>
              <a:t>waw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28. </a:t>
            </a:r>
            <a:r>
              <a:rPr lang="en-US" sz="1400" dirty="0" err="1"/>
              <a:t>ya</a:t>
            </a:r>
            <a:r>
              <a:rPr lang="en-US" sz="1400" dirty="0"/>
              <a:t> = </a:t>
            </a:r>
            <a:r>
              <a:rPr lang="en-US" sz="1400" dirty="0" err="1"/>
              <a:t>jim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29. </a:t>
            </a:r>
            <a:r>
              <a:rPr lang="en-US" sz="1400" dirty="0" err="1"/>
              <a:t>za</a:t>
            </a:r>
            <a:r>
              <a:rPr lang="en-US" sz="1400" dirty="0"/>
              <a:t> = </a:t>
            </a:r>
            <a:r>
              <a:rPr lang="en-US" sz="1400" dirty="0" err="1"/>
              <a:t>za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30. </a:t>
            </a:r>
            <a:r>
              <a:rPr lang="en-US" sz="1400" dirty="0" err="1"/>
              <a:t>Lamalif</a:t>
            </a:r>
            <a:r>
              <a:rPr lang="en-US" sz="1400" dirty="0"/>
              <a:t> = </a:t>
            </a:r>
            <a:r>
              <a:rPr lang="en-US" sz="1400" dirty="0" err="1"/>
              <a:t>alif</a:t>
            </a:r>
            <a:r>
              <a:rPr lang="en-US" sz="1400" dirty="0"/>
              <a:t> (WRONG)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7281-FF7B-42DA-B875-E2B02C241A50}"/>
              </a:ext>
            </a:extLst>
          </p:cNvPr>
          <p:cNvSpPr txBox="1"/>
          <p:nvPr/>
        </p:nvSpPr>
        <p:spPr>
          <a:xfrm>
            <a:off x="9129251" y="1342102"/>
            <a:ext cx="146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= 23</a:t>
            </a:r>
          </a:p>
          <a:p>
            <a:r>
              <a:rPr lang="en-US" dirty="0"/>
              <a:t>WRONG =8</a:t>
            </a:r>
          </a:p>
          <a:p>
            <a:r>
              <a:rPr lang="en-US" dirty="0"/>
              <a:t>Accuracy 74%</a:t>
            </a:r>
          </a:p>
        </p:txBody>
      </p:sp>
    </p:spTree>
    <p:extLst>
      <p:ext uri="{BB962C8B-B14F-4D97-AF65-F5344CB8AC3E}">
        <p14:creationId xmlns:p14="http://schemas.microsoft.com/office/powerpoint/2010/main" val="27382300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5B0-9B8C-44E6-9B56-1D3225E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28976"/>
            <a:ext cx="10772775" cy="606596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klasifikasi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huruf</a:t>
            </a:r>
            <a:r>
              <a:rPr lang="en-US" sz="2400" dirty="0">
                <a:solidFill>
                  <a:schemeClr val="tx1"/>
                </a:solidFill>
              </a:rPr>
              <a:t> Tunggal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HMM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Train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Font Times new Roman, Data test font Times New Roman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5A0-9B15-4345-B7F5-EDF13713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317" y="1637070"/>
            <a:ext cx="3423395" cy="488171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0.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ain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1. lam = lam (OK) </a:t>
            </a:r>
          </a:p>
          <a:p>
            <a:pPr marL="0" lv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qaf</a:t>
            </a:r>
            <a:r>
              <a:rPr lang="en-US" sz="2000" dirty="0"/>
              <a:t> = </a:t>
            </a:r>
            <a:r>
              <a:rPr lang="en-US" sz="2000" dirty="0" err="1"/>
              <a:t>habesar</a:t>
            </a:r>
            <a:r>
              <a:rPr lang="en-US" sz="2000" dirty="0"/>
              <a:t> (WRONG)</a:t>
            </a:r>
          </a:p>
          <a:p>
            <a:pPr marL="0" lv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mim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ra</a:t>
            </a:r>
            <a:r>
              <a:rPr lang="en-US" sz="2000" dirty="0"/>
              <a:t> = </a:t>
            </a:r>
            <a:r>
              <a:rPr lang="en-US" sz="2000" dirty="0" err="1"/>
              <a:t>za</a:t>
            </a:r>
            <a:r>
              <a:rPr lang="en-US" sz="2000" dirty="0"/>
              <a:t> (WRONG)</a:t>
            </a:r>
          </a:p>
          <a:p>
            <a:pPr marL="0" lvl="0" indent="0">
              <a:buNone/>
            </a:pPr>
            <a:r>
              <a:rPr lang="en-US" sz="2000" dirty="0"/>
              <a:t>5. ta = nun (WRONG)</a:t>
            </a:r>
          </a:p>
          <a:p>
            <a:pPr marL="0" lvl="0" indent="0">
              <a:buNone/>
            </a:pPr>
            <a:r>
              <a:rPr lang="en-US" sz="2000" dirty="0"/>
              <a:t>6. </a:t>
            </a:r>
            <a:r>
              <a:rPr lang="en-US" sz="2000" dirty="0" err="1"/>
              <a:t>ba</a:t>
            </a:r>
            <a:r>
              <a:rPr lang="en-US" sz="2000" dirty="0"/>
              <a:t> = nun (WRONG)</a:t>
            </a:r>
          </a:p>
          <a:p>
            <a:pPr marL="0" lvl="0" indent="0">
              <a:buNone/>
            </a:pPr>
            <a:r>
              <a:rPr lang="en-US" sz="2000" dirty="0"/>
              <a:t>7. dal = dal (OK)</a:t>
            </a:r>
          </a:p>
          <a:p>
            <a:pPr marL="0" lvl="0" indent="0">
              <a:buNone/>
            </a:pPr>
            <a:r>
              <a:rPr lang="en-US" sz="2000" dirty="0"/>
              <a:t>8. </a:t>
            </a:r>
            <a:r>
              <a:rPr lang="en-US" sz="2000" dirty="0" err="1"/>
              <a:t>waw</a:t>
            </a:r>
            <a:r>
              <a:rPr lang="en-US" sz="2000" dirty="0"/>
              <a:t> = </a:t>
            </a:r>
            <a:r>
              <a:rPr lang="en-US" sz="2000" dirty="0" err="1"/>
              <a:t>habesar</a:t>
            </a:r>
            <a:r>
              <a:rPr lang="en-US" sz="2000" dirty="0"/>
              <a:t> (WRONG)</a:t>
            </a:r>
          </a:p>
          <a:p>
            <a:pPr marL="0" lvl="0" indent="0">
              <a:buNone/>
            </a:pPr>
            <a:r>
              <a:rPr lang="en-US" sz="2000" dirty="0"/>
              <a:t>9. </a:t>
            </a:r>
            <a:r>
              <a:rPr lang="en-US" sz="2000" dirty="0" err="1"/>
              <a:t>jim</a:t>
            </a:r>
            <a:r>
              <a:rPr lang="en-US" sz="2000" dirty="0"/>
              <a:t> = </a:t>
            </a:r>
            <a:r>
              <a:rPr lang="en-US" sz="2000" dirty="0" err="1"/>
              <a:t>jim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10.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habesar</a:t>
            </a:r>
            <a:r>
              <a:rPr lang="en-US" sz="2000" dirty="0"/>
              <a:t> (WRONG)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AA80F-46FB-4B8A-ACE3-6714B85A59B4}"/>
              </a:ext>
            </a:extLst>
          </p:cNvPr>
          <p:cNvSpPr txBox="1">
            <a:spLocks/>
          </p:cNvSpPr>
          <p:nvPr/>
        </p:nvSpPr>
        <p:spPr>
          <a:xfrm>
            <a:off x="8168837" y="1637070"/>
            <a:ext cx="4023163" cy="522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11. </a:t>
            </a:r>
            <a:r>
              <a:rPr lang="en-US" sz="2000" dirty="0" err="1"/>
              <a:t>ya</a:t>
            </a:r>
            <a:r>
              <a:rPr lang="en-US" sz="2000" dirty="0"/>
              <a:t> = </a:t>
            </a:r>
            <a:r>
              <a:rPr lang="en-US" sz="2000" dirty="0" err="1"/>
              <a:t>ya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12. lam = lam (OK)</a:t>
            </a:r>
          </a:p>
          <a:p>
            <a:pPr marL="0" lvl="0" indent="0">
              <a:buNone/>
            </a:pPr>
            <a:r>
              <a:rPr lang="en-US" sz="2000" dirty="0"/>
              <a:t>13. </a:t>
            </a:r>
            <a:r>
              <a:rPr lang="en-US" sz="2000" dirty="0" err="1"/>
              <a:t>tamarbuto</a:t>
            </a:r>
            <a:r>
              <a:rPr lang="en-US" sz="2000" dirty="0"/>
              <a:t> = </a:t>
            </a:r>
            <a:r>
              <a:rPr lang="en-US" sz="2000" dirty="0" err="1"/>
              <a:t>tamarbuto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14. </a:t>
            </a:r>
            <a:r>
              <a:rPr lang="en-US" sz="2000" dirty="0" err="1"/>
              <a:t>jim</a:t>
            </a:r>
            <a:r>
              <a:rPr lang="en-US" sz="2000" dirty="0"/>
              <a:t> = </a:t>
            </a:r>
            <a:r>
              <a:rPr lang="en-US" sz="2000" dirty="0" err="1"/>
              <a:t>jim</a:t>
            </a:r>
            <a:r>
              <a:rPr lang="en-US" sz="2000" dirty="0"/>
              <a:t> (OK)</a:t>
            </a:r>
          </a:p>
          <a:p>
            <a:pPr marL="0" indent="0">
              <a:buNone/>
            </a:pPr>
            <a:r>
              <a:rPr lang="en-US" sz="2000" dirty="0"/>
              <a:t>15. dal  = dal (OK)</a:t>
            </a:r>
          </a:p>
          <a:p>
            <a:pPr marL="0" indent="0">
              <a:buNone/>
            </a:pPr>
            <a:r>
              <a:rPr lang="en-US" sz="2000" dirty="0"/>
              <a:t>16.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7281-FF7B-42DA-B875-E2B02C241A50}"/>
              </a:ext>
            </a:extLst>
          </p:cNvPr>
          <p:cNvSpPr txBox="1"/>
          <p:nvPr/>
        </p:nvSpPr>
        <p:spPr>
          <a:xfrm>
            <a:off x="8130932" y="4247535"/>
            <a:ext cx="146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= 11</a:t>
            </a:r>
          </a:p>
          <a:p>
            <a:r>
              <a:rPr lang="en-US" dirty="0"/>
              <a:t>WRONG =6</a:t>
            </a:r>
          </a:p>
          <a:p>
            <a:r>
              <a:rPr lang="en-US" dirty="0"/>
              <a:t>Accuracy 65%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953EE-2E34-4614-8941-BA6C5152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7" y="2164952"/>
            <a:ext cx="4086795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22B15-D575-4A15-BF53-D067116FFD2A}"/>
              </a:ext>
            </a:extLst>
          </p:cNvPr>
          <p:cNvSpPr txBox="1"/>
          <p:nvPr/>
        </p:nvSpPr>
        <p:spPr>
          <a:xfrm>
            <a:off x="182930" y="163707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531776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10193</TotalTime>
  <Words>4999</Words>
  <Application>Microsoft Office PowerPoint</Application>
  <PresentationFormat>Widescreen</PresentationFormat>
  <Paragraphs>886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Corbel</vt:lpstr>
      <vt:lpstr>Times New Roman</vt:lpstr>
      <vt:lpstr>Wingdings</vt:lpstr>
      <vt:lpstr>Metropolitan</vt:lpstr>
      <vt:lpstr>PEMBELAJARAN HURUF DAN KALIMAT ARAB BERBASIS PENGENALAN CITRA </vt:lpstr>
      <vt:lpstr>OPTICAL CHARACTER RECOGNITION</vt:lpstr>
      <vt:lpstr>Ekstraksi Ciri dengan Freeman Chain Code</vt:lpstr>
      <vt:lpstr>Klasifikasi</vt:lpstr>
      <vt:lpstr>Review Paper</vt:lpstr>
      <vt:lpstr>Penelitian lain tentang Pengenalan teks Arab</vt:lpstr>
      <vt:lpstr>Segmentasi Huruf - Zidouri</vt:lpstr>
      <vt:lpstr>Langkah dari segmentasi karakter</vt:lpstr>
      <vt:lpstr>Setelah melakukan langkah-langkah yang disebutkan di atas, gambar E dengan beberapa guide band diperoleh. Dalam rangka untuk memilih, guide band yang benar untuk pemotongan sub-kata , kita mengekstrak beberapa fitur dari masing-masing guide band :   </vt:lpstr>
      <vt:lpstr>Pemilihan guide band di dorong melalui beberapa aturan. Fitur set {F1…F5} dari masing – masing guide band diuji untuk setiap aturan. Jika memenuhi aturan maka dipilih, jika tidak ditolak.</vt:lpstr>
      <vt:lpstr>PowerPoint Presentation</vt:lpstr>
      <vt:lpstr>Hasil Segmentasi Huruf dengan Algoritma Zidouri</vt:lpstr>
      <vt:lpstr>Fitur dari kalimat</vt:lpstr>
      <vt:lpstr>Fitur dari kalimat</vt:lpstr>
      <vt:lpstr>Hasil Pengenalan dengan HMM</vt:lpstr>
      <vt:lpstr>Pengelompokan huruf Arab : </vt:lpstr>
      <vt:lpstr>Akurasi Pengenalan Huruf Arab</vt:lpstr>
      <vt:lpstr>Akurasi Pengenalan Huruf Arab</vt:lpstr>
      <vt:lpstr>PowerPoint Presentation</vt:lpstr>
      <vt:lpstr>Penambahan Fitur Jumlah Lubang</vt:lpstr>
      <vt:lpstr>Perkembangan Tesis Ainatul Radhiah 13 Juli 2017</vt:lpstr>
      <vt:lpstr>Pengelompokan huruf Arab : </vt:lpstr>
      <vt:lpstr>PowerPoint Presentation</vt:lpstr>
      <vt:lpstr>3 kelompok khusus</vt:lpstr>
      <vt:lpstr>Cara pengenalan Huruf Arab dengan HMM </vt:lpstr>
      <vt:lpstr>Mengapa “dal” dan “dzal” dimasukkan ke kelompok 3 bersama “ba+ta+tsa+ya+nun”</vt:lpstr>
      <vt:lpstr>PowerPoint Presentation</vt:lpstr>
      <vt:lpstr>Hasil Pengenalan Huruf Arab dengan HMM  Testing 18 Kalimat dengan 300 huruf </vt:lpstr>
      <vt:lpstr>Normalisasi ChainCode </vt:lpstr>
      <vt:lpstr>Normalisasi ChainCode 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Fitur Jumlah Titik</vt:lpstr>
      <vt:lpstr>Fitur Posisi Titik</vt:lpstr>
      <vt:lpstr>Contoh input dari huruf  “Ta” di neural network :</vt:lpstr>
      <vt:lpstr>Klasifikasi dengan Neural Network</vt:lpstr>
      <vt:lpstr>Klasifikasi dengan Neural Network</vt:lpstr>
      <vt:lpstr>Klasifikasi dengan Neural Network</vt:lpstr>
      <vt:lpstr>Klasifikasi dengan Neural Network</vt:lpstr>
      <vt:lpstr>Hasil Thinning dengan ZhangSuen dan Hildich</vt:lpstr>
      <vt:lpstr>Hasil Thinning dengan ZhangSuen dan Hildich</vt:lpstr>
      <vt:lpstr>Hasil Thinning dengan ZhangSuen dan Hildich</vt:lpstr>
      <vt:lpstr>Hasil Ekstraksi Fitur Chaincode, Jumlah dan Posisi Titik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Pengenalan Huruf Arab dengan Neural Network untuk 1 kalimat</vt:lpstr>
      <vt:lpstr>Hasil Pengenalan Huruf Arab dengan Neural Network untuk 1 kalimat</vt:lpstr>
      <vt:lpstr>Hasil Pengenalan Huruf Arab tunggal  Dengan Neural Network </vt:lpstr>
      <vt:lpstr>PowerPoint Presentation</vt:lpstr>
      <vt:lpstr>PowerPoint Presentation</vt:lpstr>
      <vt:lpstr>Hasil Pengenalan Huruf Arab tunggal  Dengan Neural Network </vt:lpstr>
      <vt:lpstr>Hasil Pengenalan Huruf Arab tunggal  Dengan Neural Network </vt:lpstr>
      <vt:lpstr>Hasil Pengenalan Huruf Arab tunggal  Dengan Neural Network </vt:lpstr>
      <vt:lpstr>PowerPoint Presentation</vt:lpstr>
      <vt:lpstr>PowerPoint Presentation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Analisa Pengenalan Huruf yang Salah dengan Font Segoe UI</vt:lpstr>
      <vt:lpstr>Hasil Pengenalan Huruf Arab Tunggal dengan Font Microsoft SS, Akurasi 48%</vt:lpstr>
      <vt:lpstr>Hasil Pengenalan Huruf Arab Tunggal dengan Font Nazanin, Akurasi 48%</vt:lpstr>
      <vt:lpstr>Hasil Pengenalan Huruf Arab Tunggal dengan Font Times New Roman, Normalisasi Chain code 15</vt:lpstr>
      <vt:lpstr>Hasil Pengenalan Huruf Arab Tunggal dengan Font Tahoma,  Normalisasi Chain code 15</vt:lpstr>
      <vt:lpstr>Hasil Pengenalan Huruf Arab Tunggal dengan Font Arial  Normalisasi Chain code 15</vt:lpstr>
      <vt:lpstr>Hasil Pengenalan Huruf Arab Tunggal dengan Font Segoe UI  Normalisasi Chain code 15</vt:lpstr>
      <vt:lpstr>Hasil Pengenalan Huruf Arab Tunggal dengan Font Microsoft Sans Serif  Normalisasi Chain code 15</vt:lpstr>
      <vt:lpstr>Hasil Pengenalan Huruf Arab Tunggal dengan Font Nazanin  Normalisasi Chain code 15</vt:lpstr>
      <vt:lpstr>Hasil Pengenalan Huruf Arab Tunggal   Font Times New Roman  Normalisasi Chain code 15</vt:lpstr>
      <vt:lpstr> Hasil Pengenalan Huruf Arab Tunggal dengan Neural Network</vt:lpstr>
      <vt:lpstr>Hasil Pengenalan Kalimat Arab dengan Neural Network</vt:lpstr>
      <vt:lpstr>Hasil pengenalan dengan Neural Network  (Data training di Segmentasi terlebih Dahulu</vt:lpstr>
      <vt:lpstr>Perbandingan Hasil Thinning LamAlif  dengan Segmentasi Manual dan Otomatis</vt:lpstr>
      <vt:lpstr>Perbandingan Hasil Binerisasi Data Training dan Data Testing</vt:lpstr>
      <vt:lpstr>Perbandingan Hasil Binerisasi Data Training dan Data Testing dengan Huruf yang Sama </vt:lpstr>
      <vt:lpstr>Konsep Neural Network</vt:lpstr>
      <vt:lpstr>Cara menghitung fungsi aktivasi dengan Sigmoid</vt:lpstr>
      <vt:lpstr>Update bobot dengan BackPropagation</vt:lpstr>
      <vt:lpstr>Update bobot dengan BackPropagation</vt:lpstr>
      <vt:lpstr>Soal hitung fungsi aktivasi dengan Step</vt:lpstr>
      <vt:lpstr>PowerPoint Presentation</vt:lpstr>
      <vt:lpstr>Kelompok Huruf Arab berdasarkan Bentuknya</vt:lpstr>
      <vt:lpstr>Hasil klasifikasi huruf Tunggal dengan HMM Data Train degan Font Arial, Tahoma dan Times New Roman Data test font Arial  </vt:lpstr>
      <vt:lpstr>Hasil klasifikasi huruf Tunggal dengan HMM Data Train degan Font Arial Unicode Ms, Data test font Arial Unicode Ms  </vt:lpstr>
      <vt:lpstr>Hasil klasifikasi huruf Tunggal dengan HMM Data Train degan Font Times new Roman, Data test font Times New Roman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</dc:title>
  <dc:creator>Ainatul Radhiah</dc:creator>
  <cp:lastModifiedBy>Ainatul Radhiah</cp:lastModifiedBy>
  <cp:revision>169</cp:revision>
  <dcterms:created xsi:type="dcterms:W3CDTF">2017-03-29T09:59:11Z</dcterms:created>
  <dcterms:modified xsi:type="dcterms:W3CDTF">2017-11-22T14:50:39Z</dcterms:modified>
</cp:coreProperties>
</file>